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19" y="25400"/>
            <a:ext cx="8138160" cy="999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5459" y="1080452"/>
            <a:ext cx="8133080" cy="3569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59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0732" y="436499"/>
            <a:ext cx="7590155" cy="165163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algn="ctr">
              <a:lnSpc>
                <a:spcPct val="85100"/>
              </a:lnSpc>
              <a:spcBef>
                <a:spcPts val="640"/>
              </a:spcBef>
            </a:pPr>
            <a:r>
              <a:rPr sz="3000" spc="-5" dirty="0">
                <a:solidFill>
                  <a:srgbClr val="FCE15E"/>
                </a:solidFill>
              </a:rPr>
              <a:t>Contemporary </a:t>
            </a:r>
            <a:r>
              <a:rPr sz="3000" dirty="0">
                <a:solidFill>
                  <a:srgbClr val="FCE15E"/>
                </a:solidFill>
              </a:rPr>
              <a:t>Outcomes </a:t>
            </a:r>
            <a:r>
              <a:rPr sz="3000" spc="10" dirty="0">
                <a:solidFill>
                  <a:srgbClr val="FCE15E"/>
                </a:solidFill>
              </a:rPr>
              <a:t>with</a:t>
            </a:r>
            <a:r>
              <a:rPr sz="3000" spc="-130" dirty="0">
                <a:solidFill>
                  <a:srgbClr val="FCE15E"/>
                </a:solidFill>
              </a:rPr>
              <a:t> </a:t>
            </a:r>
            <a:r>
              <a:rPr sz="3000" dirty="0">
                <a:solidFill>
                  <a:srgbClr val="FCE15E"/>
                </a:solidFill>
              </a:rPr>
              <a:t>MitraClip™  </a:t>
            </a:r>
            <a:r>
              <a:rPr sz="3000" spc="15" dirty="0">
                <a:solidFill>
                  <a:srgbClr val="FCE15E"/>
                </a:solidFill>
              </a:rPr>
              <a:t>(NTR/XTR) </a:t>
            </a:r>
            <a:r>
              <a:rPr sz="3000" spc="-10" dirty="0">
                <a:solidFill>
                  <a:srgbClr val="FCE15E"/>
                </a:solidFill>
              </a:rPr>
              <a:t>System </a:t>
            </a:r>
            <a:r>
              <a:rPr sz="3000" spc="5" dirty="0">
                <a:solidFill>
                  <a:srgbClr val="FCE15E"/>
                </a:solidFill>
              </a:rPr>
              <a:t>in </a:t>
            </a:r>
            <a:r>
              <a:rPr sz="3000" spc="-15" dirty="0">
                <a:solidFill>
                  <a:srgbClr val="FCE15E"/>
                </a:solidFill>
              </a:rPr>
              <a:t>Primary </a:t>
            </a:r>
            <a:r>
              <a:rPr sz="3000" spc="-10" dirty="0">
                <a:solidFill>
                  <a:srgbClr val="FCE15E"/>
                </a:solidFill>
              </a:rPr>
              <a:t>Mitral  </a:t>
            </a:r>
            <a:r>
              <a:rPr sz="3000" dirty="0">
                <a:solidFill>
                  <a:srgbClr val="FCE15E"/>
                </a:solidFill>
              </a:rPr>
              <a:t>Regurgitation: Results from </a:t>
            </a:r>
            <a:r>
              <a:rPr sz="3000" spc="-5" dirty="0">
                <a:solidFill>
                  <a:srgbClr val="FCE15E"/>
                </a:solidFill>
              </a:rPr>
              <a:t>the </a:t>
            </a:r>
            <a:r>
              <a:rPr sz="3000" spc="10" dirty="0">
                <a:solidFill>
                  <a:srgbClr val="FCE15E"/>
                </a:solidFill>
              </a:rPr>
              <a:t>Global  </a:t>
            </a:r>
            <a:r>
              <a:rPr sz="3000" spc="-25" dirty="0">
                <a:solidFill>
                  <a:srgbClr val="FCE15E"/>
                </a:solidFill>
              </a:rPr>
              <a:t>EXPAND</a:t>
            </a:r>
            <a:r>
              <a:rPr sz="3000" spc="100" dirty="0">
                <a:solidFill>
                  <a:srgbClr val="FCE15E"/>
                </a:solidFill>
              </a:rPr>
              <a:t> </a:t>
            </a:r>
            <a:r>
              <a:rPr sz="3000" spc="-5" dirty="0">
                <a:solidFill>
                  <a:srgbClr val="FCE15E"/>
                </a:solidFill>
              </a:rPr>
              <a:t>Study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866775" y="2061370"/>
            <a:ext cx="7964805" cy="2624455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2369185">
              <a:lnSpc>
                <a:spcPct val="100000"/>
              </a:lnSpc>
              <a:spcBef>
                <a:spcPts val="1390"/>
              </a:spcBef>
            </a:pPr>
            <a:r>
              <a:rPr sz="3150" b="1" spc="5" dirty="0">
                <a:solidFill>
                  <a:srgbClr val="FFFFFF"/>
                </a:solidFill>
                <a:latin typeface="Arial"/>
                <a:cs typeface="Arial"/>
              </a:rPr>
              <a:t>D. </a:t>
            </a:r>
            <a:r>
              <a:rPr sz="3150" b="1" dirty="0">
                <a:solidFill>
                  <a:srgbClr val="FFFFFF"/>
                </a:solidFill>
                <a:latin typeface="Arial"/>
                <a:cs typeface="Arial"/>
              </a:rPr>
              <a:t>Scott </a:t>
            </a:r>
            <a:r>
              <a:rPr sz="3150" b="1" spc="10" dirty="0">
                <a:solidFill>
                  <a:srgbClr val="FFFFFF"/>
                </a:solidFill>
                <a:latin typeface="Arial"/>
                <a:cs typeface="Arial"/>
              </a:rPr>
              <a:t>Lim,</a:t>
            </a:r>
            <a:r>
              <a:rPr sz="3150" b="1" spc="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45" dirty="0">
                <a:solidFill>
                  <a:srgbClr val="FFFFFF"/>
                </a:solidFill>
                <a:latin typeface="Arial"/>
                <a:cs typeface="Arial"/>
              </a:rPr>
              <a:t>MD</a:t>
            </a:r>
            <a:endParaRPr sz="3150">
              <a:latin typeface="Arial"/>
              <a:cs typeface="Arial"/>
            </a:endParaRPr>
          </a:p>
          <a:p>
            <a:pPr marL="2084705" marR="2443480" indent="510540">
              <a:lnSpc>
                <a:spcPct val="102600"/>
              </a:lnSpc>
              <a:spcBef>
                <a:spcPts val="765"/>
              </a:spcBef>
            </a:pPr>
            <a:r>
              <a:rPr sz="1950" spc="-5" dirty="0">
                <a:solidFill>
                  <a:srgbClr val="00AFEF"/>
                </a:solidFill>
                <a:latin typeface="Arial"/>
                <a:cs typeface="Arial"/>
              </a:rPr>
              <a:t>Professor </a:t>
            </a:r>
            <a:r>
              <a:rPr sz="1950" spc="-30" dirty="0">
                <a:solidFill>
                  <a:srgbClr val="00AFEF"/>
                </a:solidFill>
                <a:latin typeface="Arial"/>
                <a:cs typeface="Arial"/>
              </a:rPr>
              <a:t>of </a:t>
            </a:r>
            <a:r>
              <a:rPr sz="1950" spc="-10" dirty="0">
                <a:solidFill>
                  <a:srgbClr val="00AFEF"/>
                </a:solidFill>
                <a:latin typeface="Arial"/>
                <a:cs typeface="Arial"/>
              </a:rPr>
              <a:t>Medicine  </a:t>
            </a:r>
            <a:r>
              <a:rPr sz="1950" spc="-5" dirty="0">
                <a:solidFill>
                  <a:srgbClr val="00AFEF"/>
                </a:solidFill>
                <a:latin typeface="Arial"/>
                <a:cs typeface="Arial"/>
              </a:rPr>
              <a:t>University </a:t>
            </a:r>
            <a:r>
              <a:rPr sz="1950" spc="-30" dirty="0">
                <a:solidFill>
                  <a:srgbClr val="00AFEF"/>
                </a:solidFill>
                <a:latin typeface="Arial"/>
                <a:cs typeface="Arial"/>
              </a:rPr>
              <a:t>of </a:t>
            </a:r>
            <a:r>
              <a:rPr sz="1950" spc="-10" dirty="0">
                <a:solidFill>
                  <a:srgbClr val="00AFEF"/>
                </a:solidFill>
                <a:latin typeface="Arial"/>
                <a:cs typeface="Arial"/>
              </a:rPr>
              <a:t>Virginia, </a:t>
            </a:r>
            <a:r>
              <a:rPr sz="1950" spc="-25" dirty="0">
                <a:solidFill>
                  <a:srgbClr val="00AFEF"/>
                </a:solidFill>
                <a:latin typeface="Arial"/>
                <a:cs typeface="Arial"/>
              </a:rPr>
              <a:t>VA,</a:t>
            </a:r>
            <a:r>
              <a:rPr sz="1950" spc="2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00AFEF"/>
                </a:solidFill>
                <a:latin typeface="Arial"/>
                <a:cs typeface="Arial"/>
              </a:rPr>
              <a:t>USA</a:t>
            </a: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10"/>
              </a:spcBef>
            </a:pPr>
            <a:r>
              <a:rPr sz="1650" b="1" i="1" spc="10" dirty="0">
                <a:solidFill>
                  <a:srgbClr val="FFFFFF"/>
                </a:solidFill>
                <a:latin typeface="Arial"/>
                <a:cs typeface="Arial"/>
              </a:rPr>
              <a:t>Wolfgang Rottbauer, </a:t>
            </a:r>
            <a:r>
              <a:rPr sz="1650" b="1" i="1" spc="25" dirty="0">
                <a:solidFill>
                  <a:srgbClr val="FFFFFF"/>
                </a:solidFill>
                <a:latin typeface="Arial"/>
                <a:cs typeface="Arial"/>
              </a:rPr>
              <a:t>Paul </a:t>
            </a:r>
            <a:r>
              <a:rPr sz="1650" b="1" i="1" spc="30" dirty="0">
                <a:solidFill>
                  <a:srgbClr val="FFFFFF"/>
                </a:solidFill>
                <a:latin typeface="Arial"/>
                <a:cs typeface="Arial"/>
              </a:rPr>
              <a:t>Mahoney, </a:t>
            </a:r>
            <a:r>
              <a:rPr sz="1650" b="1" i="1" spc="20" dirty="0">
                <a:solidFill>
                  <a:srgbClr val="FFFFFF"/>
                </a:solidFill>
                <a:latin typeface="Arial"/>
                <a:cs typeface="Arial"/>
              </a:rPr>
              <a:t>Ralph Stephan </a:t>
            </a:r>
            <a:r>
              <a:rPr sz="1650" b="1" i="1" spc="25" dirty="0">
                <a:solidFill>
                  <a:srgbClr val="FFFFFF"/>
                </a:solidFill>
                <a:latin typeface="Arial"/>
                <a:cs typeface="Arial"/>
              </a:rPr>
              <a:t>von </a:t>
            </a:r>
            <a:r>
              <a:rPr sz="1650" b="1" i="1" spc="20" dirty="0">
                <a:solidFill>
                  <a:srgbClr val="FFFFFF"/>
                </a:solidFill>
                <a:latin typeface="Arial"/>
                <a:cs typeface="Arial"/>
              </a:rPr>
              <a:t>Bardeleben,</a:t>
            </a:r>
            <a:r>
              <a:rPr sz="1650" b="1" i="1" spc="3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b="1" i="1" spc="20" dirty="0">
                <a:solidFill>
                  <a:srgbClr val="FFFFFF"/>
                </a:solidFill>
                <a:latin typeface="Arial"/>
                <a:cs typeface="Arial"/>
              </a:rPr>
              <a:t>Matthew</a:t>
            </a:r>
            <a:endParaRPr sz="1650">
              <a:latin typeface="Arial"/>
              <a:cs typeface="Arial"/>
            </a:endParaRPr>
          </a:p>
          <a:p>
            <a:pPr marL="325120" marR="236220" indent="-91440">
              <a:lnSpc>
                <a:spcPct val="103200"/>
              </a:lnSpc>
            </a:pPr>
            <a:r>
              <a:rPr sz="1650" b="1" i="1" spc="20" dirty="0">
                <a:solidFill>
                  <a:srgbClr val="FFFFFF"/>
                </a:solidFill>
                <a:latin typeface="Arial"/>
                <a:cs typeface="Arial"/>
              </a:rPr>
              <a:t>J. </a:t>
            </a:r>
            <a:r>
              <a:rPr sz="1650" b="1" i="1" spc="25" dirty="0">
                <a:solidFill>
                  <a:srgbClr val="FFFFFF"/>
                </a:solidFill>
                <a:latin typeface="Arial"/>
                <a:cs typeface="Arial"/>
              </a:rPr>
              <a:t>Price, Mathew </a:t>
            </a:r>
            <a:r>
              <a:rPr sz="1650" b="1" i="1" spc="20" dirty="0">
                <a:solidFill>
                  <a:srgbClr val="FFFFFF"/>
                </a:solidFill>
                <a:latin typeface="Arial"/>
                <a:cs typeface="Arial"/>
              </a:rPr>
              <a:t>Williams, </a:t>
            </a:r>
            <a:r>
              <a:rPr sz="1650" b="1" i="1" spc="15" dirty="0">
                <a:solidFill>
                  <a:srgbClr val="FFFFFF"/>
                </a:solidFill>
                <a:latin typeface="Arial"/>
                <a:cs typeface="Arial"/>
              </a:rPr>
              <a:t>Mustafa Ahmed, </a:t>
            </a:r>
            <a:r>
              <a:rPr sz="1650" b="1" i="1" spc="30" dirty="0">
                <a:solidFill>
                  <a:srgbClr val="FFFFFF"/>
                </a:solidFill>
                <a:latin typeface="Arial"/>
                <a:cs typeface="Arial"/>
              </a:rPr>
              <a:t>Bassem </a:t>
            </a:r>
            <a:r>
              <a:rPr sz="1650" b="1" i="1" spc="15" dirty="0">
                <a:solidFill>
                  <a:srgbClr val="FFFFFF"/>
                </a:solidFill>
                <a:latin typeface="Arial"/>
                <a:cs typeface="Arial"/>
              </a:rPr>
              <a:t>Chehab, </a:t>
            </a:r>
            <a:r>
              <a:rPr sz="1650" b="1" i="1" spc="20" dirty="0">
                <a:solidFill>
                  <a:srgbClr val="FFFFFF"/>
                </a:solidFill>
                <a:latin typeface="Arial"/>
                <a:cs typeface="Arial"/>
              </a:rPr>
              <a:t>Gilbert </a:t>
            </a:r>
            <a:r>
              <a:rPr sz="1650" b="1" i="1" spc="5" dirty="0">
                <a:solidFill>
                  <a:srgbClr val="FFFFFF"/>
                </a:solidFill>
                <a:latin typeface="Arial"/>
                <a:cs typeface="Arial"/>
              </a:rPr>
              <a:t>H. L.  </a:t>
            </a:r>
            <a:r>
              <a:rPr sz="1650" b="1" i="1" spc="15" dirty="0">
                <a:solidFill>
                  <a:srgbClr val="FFFFFF"/>
                </a:solidFill>
                <a:latin typeface="Arial"/>
                <a:cs typeface="Arial"/>
              </a:rPr>
              <a:t>Tang, Annapoorna </a:t>
            </a:r>
            <a:r>
              <a:rPr sz="1650" b="1" i="1" spc="10" dirty="0">
                <a:solidFill>
                  <a:srgbClr val="FFFFFF"/>
                </a:solidFill>
                <a:latin typeface="Arial"/>
                <a:cs typeface="Arial"/>
              </a:rPr>
              <a:t>Kini, </a:t>
            </a:r>
            <a:r>
              <a:rPr sz="1650" b="1" i="1" spc="25" dirty="0">
                <a:solidFill>
                  <a:srgbClr val="FFFFFF"/>
                </a:solidFill>
                <a:latin typeface="Arial"/>
                <a:cs typeface="Arial"/>
              </a:rPr>
              <a:t>Jose </a:t>
            </a:r>
            <a:r>
              <a:rPr sz="1650" b="1" i="1" spc="10" dirty="0">
                <a:solidFill>
                  <a:srgbClr val="FFFFFF"/>
                </a:solidFill>
                <a:latin typeface="Arial"/>
                <a:cs typeface="Arial"/>
              </a:rPr>
              <a:t>L. </a:t>
            </a:r>
            <a:r>
              <a:rPr sz="1650" b="1" i="1" spc="20" dirty="0">
                <a:solidFill>
                  <a:srgbClr val="FFFFFF"/>
                </a:solidFill>
                <a:latin typeface="Arial"/>
                <a:cs typeface="Arial"/>
              </a:rPr>
              <a:t>Zamorano, </a:t>
            </a:r>
            <a:r>
              <a:rPr sz="1650" b="1" i="1" spc="25" dirty="0">
                <a:solidFill>
                  <a:srgbClr val="FFFFFF"/>
                </a:solidFill>
                <a:latin typeface="Arial"/>
                <a:cs typeface="Arial"/>
              </a:rPr>
              <a:t>Federico </a:t>
            </a:r>
            <a:r>
              <a:rPr sz="1650" b="1" i="1" spc="20" dirty="0">
                <a:solidFill>
                  <a:srgbClr val="FFFFFF"/>
                </a:solidFill>
                <a:latin typeface="Arial"/>
                <a:cs typeface="Arial"/>
              </a:rPr>
              <a:t>Asch, </a:t>
            </a:r>
            <a:r>
              <a:rPr sz="1650" b="1" i="1" spc="30" dirty="0">
                <a:solidFill>
                  <a:srgbClr val="FFFFFF"/>
                </a:solidFill>
                <a:latin typeface="Arial"/>
                <a:cs typeface="Arial"/>
              </a:rPr>
              <a:t>Francesco  Maisano, </a:t>
            </a:r>
            <a:r>
              <a:rPr sz="1650" b="1" i="1" spc="25" dirty="0">
                <a:solidFill>
                  <a:srgbClr val="FFFFFF"/>
                </a:solidFill>
                <a:latin typeface="Arial"/>
                <a:cs typeface="Arial"/>
              </a:rPr>
              <a:t>and Saibal </a:t>
            </a:r>
            <a:r>
              <a:rPr sz="1650" b="1" i="1" spc="20" dirty="0">
                <a:solidFill>
                  <a:srgbClr val="FFFFFF"/>
                </a:solidFill>
                <a:latin typeface="Arial"/>
                <a:cs typeface="Arial"/>
              </a:rPr>
              <a:t>Kar </a:t>
            </a:r>
            <a:r>
              <a:rPr sz="1650" b="1" i="1" spc="10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1650" b="1" i="1" spc="15" dirty="0">
                <a:solidFill>
                  <a:srgbClr val="FFFF00"/>
                </a:solidFill>
                <a:latin typeface="Arial"/>
                <a:cs typeface="Arial"/>
              </a:rPr>
              <a:t>on </a:t>
            </a:r>
            <a:r>
              <a:rPr sz="1650" b="1" i="1" spc="20" dirty="0">
                <a:solidFill>
                  <a:srgbClr val="FFFF00"/>
                </a:solidFill>
                <a:latin typeface="Arial"/>
                <a:cs typeface="Arial"/>
              </a:rPr>
              <a:t>behalf </a:t>
            </a:r>
            <a:r>
              <a:rPr sz="1650" b="1" i="1" spc="10" dirty="0">
                <a:solidFill>
                  <a:srgbClr val="FFFF00"/>
                </a:solidFill>
                <a:latin typeface="Arial"/>
                <a:cs typeface="Arial"/>
              </a:rPr>
              <a:t>of </a:t>
            </a:r>
            <a:r>
              <a:rPr sz="1650" b="1" i="1" spc="5" dirty="0">
                <a:solidFill>
                  <a:srgbClr val="FFFF00"/>
                </a:solidFill>
                <a:latin typeface="Arial"/>
                <a:cs typeface="Arial"/>
              </a:rPr>
              <a:t>the </a:t>
            </a:r>
            <a:r>
              <a:rPr sz="1650" b="1" i="1" spc="20" dirty="0">
                <a:solidFill>
                  <a:srgbClr val="FFFF00"/>
                </a:solidFill>
                <a:latin typeface="Arial"/>
                <a:cs typeface="Arial"/>
              </a:rPr>
              <a:t>EXPAND </a:t>
            </a:r>
            <a:r>
              <a:rPr sz="1650" b="1" i="1" spc="15" dirty="0">
                <a:solidFill>
                  <a:srgbClr val="FFFF00"/>
                </a:solidFill>
                <a:latin typeface="Arial"/>
                <a:cs typeface="Arial"/>
              </a:rPr>
              <a:t>Study</a:t>
            </a:r>
            <a:r>
              <a:rPr sz="1650" b="1" i="1" spc="28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50" b="1" i="1" spc="20" dirty="0">
                <a:solidFill>
                  <a:srgbClr val="FFFF00"/>
                </a:solidFill>
                <a:latin typeface="Arial"/>
                <a:cs typeface="Arial"/>
              </a:rPr>
              <a:t>Investigators</a:t>
            </a:r>
            <a:endParaRPr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3370" y="628650"/>
            <a:ext cx="8458200" cy="3939540"/>
          </a:xfrm>
          <a:custGeom>
            <a:avLst/>
            <a:gdLst/>
            <a:ahLst/>
            <a:cxnLst/>
            <a:rect l="l" t="t" r="r" b="b"/>
            <a:pathLst>
              <a:path w="8458200" h="3939540">
                <a:moveTo>
                  <a:pt x="0" y="3939540"/>
                </a:moveTo>
                <a:lnTo>
                  <a:pt x="8458200" y="3939540"/>
                </a:lnTo>
                <a:lnTo>
                  <a:pt x="8458200" y="0"/>
                </a:lnTo>
                <a:lnTo>
                  <a:pt x="0" y="0"/>
                </a:lnTo>
                <a:lnTo>
                  <a:pt x="0" y="39395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3370" y="628650"/>
            <a:ext cx="8458200" cy="3939540"/>
          </a:xfrm>
          <a:custGeom>
            <a:avLst/>
            <a:gdLst/>
            <a:ahLst/>
            <a:cxnLst/>
            <a:rect l="l" t="t" r="r" b="b"/>
            <a:pathLst>
              <a:path w="8458200" h="3939540">
                <a:moveTo>
                  <a:pt x="0" y="3939540"/>
                </a:moveTo>
                <a:lnTo>
                  <a:pt x="8458200" y="3939540"/>
                </a:lnTo>
                <a:lnTo>
                  <a:pt x="8458200" y="0"/>
                </a:lnTo>
                <a:lnTo>
                  <a:pt x="0" y="0"/>
                </a:lnTo>
                <a:lnTo>
                  <a:pt x="0" y="393954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40510" y="120332"/>
            <a:ext cx="618172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5" dirty="0"/>
              <a:t>ECL </a:t>
            </a:r>
            <a:r>
              <a:rPr sz="2500" spc="15" dirty="0"/>
              <a:t>MV </a:t>
            </a:r>
            <a:r>
              <a:rPr sz="2500" spc="5" dirty="0"/>
              <a:t>Complexity </a:t>
            </a:r>
            <a:r>
              <a:rPr sz="2500" spc="-15" dirty="0"/>
              <a:t>Assessment</a:t>
            </a:r>
            <a:r>
              <a:rPr sz="2500" spc="-145" dirty="0"/>
              <a:t> </a:t>
            </a:r>
            <a:r>
              <a:rPr sz="2500" dirty="0"/>
              <a:t>Criteria</a:t>
            </a:r>
            <a:endParaRPr sz="2500"/>
          </a:p>
        </p:txBody>
      </p:sp>
      <p:sp>
        <p:nvSpPr>
          <p:cNvPr id="5" name="object 5"/>
          <p:cNvSpPr txBox="1"/>
          <p:nvPr/>
        </p:nvSpPr>
        <p:spPr>
          <a:xfrm>
            <a:off x="490537" y="930973"/>
            <a:ext cx="723392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780" marR="5080" indent="-259715">
              <a:lnSpc>
                <a:spcPct val="100000"/>
              </a:lnSpc>
              <a:spcBef>
                <a:spcPts val="100"/>
              </a:spcBef>
              <a:buClr>
                <a:srgbClr val="FCE15E"/>
              </a:buClr>
              <a:buSzPct val="108333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Presence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at least 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the functional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anatomic 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features 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below 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the baseline</a:t>
            </a:r>
            <a:r>
              <a:rPr sz="1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echocardiogram: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53300" y="1625472"/>
          <a:ext cx="7443470" cy="2540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24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390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Primary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jet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outside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600" spc="-229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A2P2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917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Presence</a:t>
                      </a:r>
                      <a:r>
                        <a:rPr sz="1600" spc="-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more</a:t>
                      </a:r>
                      <a:r>
                        <a:rPr sz="1600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than</a:t>
                      </a:r>
                      <a:r>
                        <a:rPr sz="1600" spc="-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one</a:t>
                      </a:r>
                      <a:r>
                        <a:rPr sz="160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significant</a:t>
                      </a:r>
                      <a:r>
                        <a:rPr sz="1600" spc="-1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jet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Presence of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an </a:t>
                      </a:r>
                      <a:r>
                        <a:rPr sz="16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extremely 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wide</a:t>
                      </a:r>
                      <a:r>
                        <a:rPr sz="1600" spc="-17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jet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339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Small</a:t>
                      </a:r>
                      <a:r>
                        <a:rPr sz="160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Valve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263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Calcification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Landing</a:t>
                      </a:r>
                      <a:r>
                        <a:rPr sz="1600" spc="-3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Zone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968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Minimal 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leaflet </a:t>
                      </a:r>
                      <a:r>
                        <a:rPr sz="16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tissue </a:t>
                      </a:r>
                      <a:r>
                        <a:rPr sz="16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600" spc="-2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attachment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46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Presence</a:t>
                      </a:r>
                      <a:r>
                        <a:rPr sz="1600" spc="-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severely</a:t>
                      </a:r>
                      <a:r>
                        <a:rPr sz="1600" spc="-1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degenerative</a:t>
                      </a:r>
                      <a:r>
                        <a:rPr sz="1600" spc="-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leaflets</a:t>
                      </a:r>
                      <a:r>
                        <a:rPr sz="1600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6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wide</a:t>
                      </a:r>
                      <a:r>
                        <a:rPr sz="16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flail</a:t>
                      </a:r>
                      <a:r>
                        <a:rPr sz="1600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gaps or</a:t>
                      </a:r>
                      <a:r>
                        <a:rPr sz="16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widths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4859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8880" y="234314"/>
            <a:ext cx="6402070" cy="511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Overall Study </a:t>
            </a:r>
            <a:r>
              <a:rPr spc="-5" dirty="0"/>
              <a:t>Subject</a:t>
            </a:r>
            <a:r>
              <a:rPr spc="335" dirty="0"/>
              <a:t> </a:t>
            </a:r>
            <a:r>
              <a:rPr dirty="0"/>
              <a:t>Population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11580" y="1203960"/>
            <a:ext cx="5482590" cy="758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03019" y="1226819"/>
            <a:ext cx="5322570" cy="773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68730" y="1245869"/>
            <a:ext cx="5372100" cy="6400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8730" y="1245869"/>
            <a:ext cx="5372100" cy="640080"/>
          </a:xfrm>
          <a:custGeom>
            <a:avLst/>
            <a:gdLst/>
            <a:ahLst/>
            <a:cxnLst/>
            <a:rect l="l" t="t" r="r" b="b"/>
            <a:pathLst>
              <a:path w="5372100" h="640080">
                <a:moveTo>
                  <a:pt x="0" y="640079"/>
                </a:moveTo>
                <a:lnTo>
                  <a:pt x="5372100" y="640079"/>
                </a:lnTo>
                <a:lnTo>
                  <a:pt x="53721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69136" y="1299146"/>
            <a:ext cx="4965700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865630" marR="5080" indent="-1853564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latin typeface="Arial"/>
                <a:cs typeface="Arial"/>
              </a:rPr>
              <a:t>1041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20" dirty="0">
                <a:latin typeface="Arial"/>
                <a:cs typeface="Arial"/>
              </a:rPr>
              <a:t>Subjects</a:t>
            </a:r>
            <a:r>
              <a:rPr sz="1600" b="1" spc="-145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Consented</a:t>
            </a:r>
            <a:r>
              <a:rPr sz="1600" b="1" spc="-125" dirty="0">
                <a:latin typeface="Arial"/>
                <a:cs typeface="Arial"/>
              </a:rPr>
              <a:t> </a:t>
            </a:r>
            <a:r>
              <a:rPr sz="1600" b="1" spc="20" dirty="0">
                <a:latin typeface="Arial"/>
                <a:cs typeface="Arial"/>
              </a:rPr>
              <a:t>and</a:t>
            </a:r>
            <a:r>
              <a:rPr sz="1600" b="1" spc="-125" dirty="0">
                <a:latin typeface="Arial"/>
                <a:cs typeface="Arial"/>
              </a:rPr>
              <a:t> </a:t>
            </a:r>
            <a:r>
              <a:rPr sz="1600" b="1" spc="20" dirty="0">
                <a:latin typeface="Arial"/>
                <a:cs typeface="Arial"/>
              </a:rPr>
              <a:t>Underwent</a:t>
            </a:r>
            <a:r>
              <a:rPr sz="1600" b="1" spc="-150" dirty="0">
                <a:latin typeface="Arial"/>
                <a:cs typeface="Arial"/>
              </a:rPr>
              <a:t> </a:t>
            </a:r>
            <a:r>
              <a:rPr sz="1600" b="1" spc="10" dirty="0">
                <a:latin typeface="Arial"/>
                <a:cs typeface="Arial"/>
              </a:rPr>
              <a:t>MitraClip  Implantation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4380" y="3710940"/>
            <a:ext cx="2891789" cy="9334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5339" y="3695700"/>
            <a:ext cx="2792730" cy="1017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1530" y="3752850"/>
            <a:ext cx="2781299" cy="8153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11530" y="3752850"/>
            <a:ext cx="2781300" cy="815340"/>
          </a:xfrm>
          <a:custGeom>
            <a:avLst/>
            <a:gdLst/>
            <a:ahLst/>
            <a:cxnLst/>
            <a:rect l="l" t="t" r="r" b="b"/>
            <a:pathLst>
              <a:path w="2781300" h="815339">
                <a:moveTo>
                  <a:pt x="0" y="815340"/>
                </a:moveTo>
                <a:lnTo>
                  <a:pt x="2781299" y="815340"/>
                </a:lnTo>
                <a:lnTo>
                  <a:pt x="2781299" y="0"/>
                </a:lnTo>
                <a:lnTo>
                  <a:pt x="0" y="0"/>
                </a:lnTo>
                <a:lnTo>
                  <a:pt x="0" y="81534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87240" y="3710940"/>
            <a:ext cx="2884169" cy="9182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32959" y="3688079"/>
            <a:ext cx="2815590" cy="101726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44390" y="3752850"/>
            <a:ext cx="2773680" cy="8001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44390" y="3752850"/>
            <a:ext cx="2773680" cy="800100"/>
          </a:xfrm>
          <a:custGeom>
            <a:avLst/>
            <a:gdLst/>
            <a:ahLst/>
            <a:cxnLst/>
            <a:rect l="l" t="t" r="r" b="b"/>
            <a:pathLst>
              <a:path w="2773679" h="800100">
                <a:moveTo>
                  <a:pt x="0" y="800100"/>
                </a:moveTo>
                <a:lnTo>
                  <a:pt x="2773680" y="800100"/>
                </a:lnTo>
                <a:lnTo>
                  <a:pt x="2773680" y="0"/>
                </a:lnTo>
                <a:lnTo>
                  <a:pt x="0" y="0"/>
                </a:lnTo>
                <a:lnTo>
                  <a:pt x="0" y="8001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797171" y="3769042"/>
            <a:ext cx="2454910" cy="7613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20"/>
              </a:spcBef>
            </a:pPr>
            <a:r>
              <a:rPr sz="1600" b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413</a:t>
            </a:r>
            <a:endParaRPr sz="16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1600" b="1" spc="20" dirty="0">
                <a:latin typeface="Arial"/>
                <a:cs typeface="Arial"/>
              </a:rPr>
              <a:t>Subjects </a:t>
            </a:r>
            <a:r>
              <a:rPr sz="1600" b="1" spc="15" dirty="0">
                <a:latin typeface="Arial"/>
                <a:cs typeface="Arial"/>
              </a:rPr>
              <a:t>with</a:t>
            </a:r>
            <a:r>
              <a:rPr sz="1600" b="1" spc="-320" dirty="0">
                <a:latin typeface="Arial"/>
                <a:cs typeface="Arial"/>
              </a:rPr>
              <a:t> </a:t>
            </a:r>
            <a:r>
              <a:rPr sz="1600" b="1" spc="15" dirty="0">
                <a:latin typeface="Arial"/>
                <a:cs typeface="Arial"/>
              </a:rPr>
              <a:t>Secondary  </a:t>
            </a:r>
            <a:r>
              <a:rPr sz="1600" b="1" spc="-35" dirty="0">
                <a:latin typeface="Arial"/>
                <a:cs typeface="Arial"/>
              </a:rPr>
              <a:t>MR</a:t>
            </a:r>
            <a:r>
              <a:rPr sz="1600" b="1" spc="50" dirty="0">
                <a:latin typeface="Arial"/>
                <a:cs typeface="Arial"/>
              </a:rPr>
              <a:t> </a:t>
            </a:r>
            <a:r>
              <a:rPr sz="1600" b="1" spc="15" dirty="0">
                <a:latin typeface="Arial"/>
                <a:cs typeface="Arial"/>
              </a:rPr>
              <a:t>Etiology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44979" y="2270760"/>
            <a:ext cx="4499610" cy="75818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82139" y="2293620"/>
            <a:ext cx="4248150" cy="77343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02129" y="2312670"/>
            <a:ext cx="4389120" cy="64008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802129" y="2312670"/>
            <a:ext cx="4389120" cy="640080"/>
          </a:xfrm>
          <a:custGeom>
            <a:avLst/>
            <a:gdLst/>
            <a:ahLst/>
            <a:cxnLst/>
            <a:rect l="l" t="t" r="r" b="b"/>
            <a:pathLst>
              <a:path w="4389120" h="640080">
                <a:moveTo>
                  <a:pt x="0" y="640080"/>
                </a:moveTo>
                <a:lnTo>
                  <a:pt x="4389120" y="640080"/>
                </a:lnTo>
                <a:lnTo>
                  <a:pt x="4389120" y="0"/>
                </a:lnTo>
                <a:lnTo>
                  <a:pt x="0" y="0"/>
                </a:lnTo>
                <a:lnTo>
                  <a:pt x="0" y="64008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802129" y="2369121"/>
            <a:ext cx="4389120" cy="5175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latin typeface="Arial"/>
                <a:cs typeface="Arial"/>
              </a:rPr>
              <a:t>835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spc="20" dirty="0">
                <a:latin typeface="Arial"/>
                <a:cs typeface="Arial"/>
              </a:rPr>
              <a:t>Subjects</a:t>
            </a:r>
            <a:r>
              <a:rPr sz="1600" b="1" spc="-140" dirty="0">
                <a:latin typeface="Arial"/>
                <a:cs typeface="Arial"/>
              </a:rPr>
              <a:t> </a:t>
            </a:r>
            <a:r>
              <a:rPr sz="1600" b="1" spc="15" dirty="0">
                <a:latin typeface="Arial"/>
                <a:cs typeface="Arial"/>
              </a:rPr>
              <a:t>with</a:t>
            </a:r>
            <a:r>
              <a:rPr sz="1600" b="1" spc="-180" dirty="0">
                <a:latin typeface="Arial"/>
                <a:cs typeface="Arial"/>
              </a:rPr>
              <a:t> </a:t>
            </a:r>
            <a:r>
              <a:rPr sz="1600" b="1" spc="15" dirty="0">
                <a:latin typeface="Arial"/>
                <a:cs typeface="Arial"/>
              </a:rPr>
              <a:t>Adequate</a:t>
            </a:r>
            <a:r>
              <a:rPr sz="1600" b="1" spc="-140" dirty="0">
                <a:latin typeface="Arial"/>
                <a:cs typeface="Arial"/>
              </a:rPr>
              <a:t> </a:t>
            </a:r>
            <a:r>
              <a:rPr sz="1600" b="1" spc="25" dirty="0">
                <a:latin typeface="Arial"/>
                <a:cs typeface="Arial"/>
              </a:rPr>
              <a:t>Imaging</a:t>
            </a:r>
            <a:r>
              <a:rPr sz="1600" b="1" spc="-120" dirty="0">
                <a:latin typeface="Arial"/>
                <a:cs typeface="Arial"/>
              </a:rPr>
              <a:t> </a:t>
            </a:r>
            <a:r>
              <a:rPr sz="1600" b="1" spc="20" dirty="0">
                <a:latin typeface="Arial"/>
                <a:cs typeface="Arial"/>
              </a:rPr>
              <a:t>for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b="1" spc="20" dirty="0">
                <a:latin typeface="Arial"/>
                <a:cs typeface="Arial"/>
              </a:rPr>
              <a:t>ECL</a:t>
            </a:r>
            <a:r>
              <a:rPr sz="1600" b="1" spc="-180" dirty="0">
                <a:latin typeface="Arial"/>
                <a:cs typeface="Arial"/>
              </a:rPr>
              <a:t> </a:t>
            </a:r>
            <a:r>
              <a:rPr sz="1600" b="1" spc="15" dirty="0">
                <a:latin typeface="Arial"/>
                <a:cs typeface="Arial"/>
              </a:rPr>
              <a:t>Assessment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27420" y="3284220"/>
            <a:ext cx="262889" cy="59817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122670" y="3318509"/>
            <a:ext cx="76200" cy="415925"/>
          </a:xfrm>
          <a:custGeom>
            <a:avLst/>
            <a:gdLst/>
            <a:ahLst/>
            <a:cxnLst/>
            <a:rect l="l" t="t" r="r" b="b"/>
            <a:pathLst>
              <a:path w="76200" h="415925">
                <a:moveTo>
                  <a:pt x="25400" y="339597"/>
                </a:moveTo>
                <a:lnTo>
                  <a:pt x="0" y="339597"/>
                </a:lnTo>
                <a:lnTo>
                  <a:pt x="38100" y="415797"/>
                </a:lnTo>
                <a:lnTo>
                  <a:pt x="69850" y="352297"/>
                </a:lnTo>
                <a:lnTo>
                  <a:pt x="25400" y="352297"/>
                </a:lnTo>
                <a:lnTo>
                  <a:pt x="25400" y="339597"/>
                </a:lnTo>
                <a:close/>
              </a:path>
              <a:path w="76200" h="415925">
                <a:moveTo>
                  <a:pt x="50800" y="0"/>
                </a:moveTo>
                <a:lnTo>
                  <a:pt x="25400" y="0"/>
                </a:lnTo>
                <a:lnTo>
                  <a:pt x="25400" y="352297"/>
                </a:lnTo>
                <a:lnTo>
                  <a:pt x="50800" y="352297"/>
                </a:lnTo>
                <a:lnTo>
                  <a:pt x="50800" y="0"/>
                </a:lnTo>
                <a:close/>
              </a:path>
              <a:path w="76200" h="415925">
                <a:moveTo>
                  <a:pt x="76200" y="339597"/>
                </a:moveTo>
                <a:lnTo>
                  <a:pt x="50800" y="339597"/>
                </a:lnTo>
                <a:lnTo>
                  <a:pt x="50800" y="352297"/>
                </a:lnTo>
                <a:lnTo>
                  <a:pt x="69850" y="352297"/>
                </a:lnTo>
                <a:lnTo>
                  <a:pt x="76200" y="3395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20239" y="3276600"/>
            <a:ext cx="4301490" cy="14096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77389" y="3326129"/>
            <a:ext cx="4185285" cy="13335"/>
          </a:xfrm>
          <a:custGeom>
            <a:avLst/>
            <a:gdLst/>
            <a:ahLst/>
            <a:cxnLst/>
            <a:rect l="l" t="t" r="r" b="b"/>
            <a:pathLst>
              <a:path w="4185285" h="13335">
                <a:moveTo>
                  <a:pt x="0" y="12827"/>
                </a:moveTo>
                <a:lnTo>
                  <a:pt x="4185031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05600" y="1569719"/>
            <a:ext cx="2305050" cy="104012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36080" y="1653539"/>
            <a:ext cx="2259329" cy="89535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77990" y="1619250"/>
            <a:ext cx="2164080" cy="899160"/>
          </a:xfrm>
          <a:custGeom>
            <a:avLst/>
            <a:gdLst/>
            <a:ahLst/>
            <a:cxnLst/>
            <a:rect l="l" t="t" r="r" b="b"/>
            <a:pathLst>
              <a:path w="2164079" h="899160">
                <a:moveTo>
                  <a:pt x="0" y="899160"/>
                </a:moveTo>
                <a:lnTo>
                  <a:pt x="2164079" y="899160"/>
                </a:lnTo>
                <a:lnTo>
                  <a:pt x="2164079" y="0"/>
                </a:lnTo>
                <a:lnTo>
                  <a:pt x="0" y="0"/>
                </a:lnTo>
                <a:lnTo>
                  <a:pt x="0" y="89916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77990" y="1619250"/>
            <a:ext cx="2164080" cy="899160"/>
          </a:xfrm>
          <a:custGeom>
            <a:avLst/>
            <a:gdLst/>
            <a:ahLst/>
            <a:cxnLst/>
            <a:rect l="l" t="t" r="r" b="b"/>
            <a:pathLst>
              <a:path w="2164079" h="899160">
                <a:moveTo>
                  <a:pt x="0" y="899160"/>
                </a:moveTo>
                <a:lnTo>
                  <a:pt x="2164079" y="899160"/>
                </a:lnTo>
                <a:lnTo>
                  <a:pt x="2164079" y="0"/>
                </a:lnTo>
                <a:lnTo>
                  <a:pt x="0" y="0"/>
                </a:lnTo>
                <a:lnTo>
                  <a:pt x="0" y="89916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777990" y="1716976"/>
            <a:ext cx="2164080" cy="6946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71780" marR="184785" indent="-175260">
              <a:lnSpc>
                <a:spcPct val="105000"/>
              </a:lnSpc>
              <a:spcBef>
                <a:spcPts val="70"/>
              </a:spcBef>
              <a:buChar char="•"/>
              <a:tabLst>
                <a:tab pos="271780" algn="l"/>
                <a:tab pos="272415" algn="l"/>
              </a:tabLst>
            </a:pPr>
            <a:r>
              <a:rPr sz="1050" spc="15" dirty="0">
                <a:solidFill>
                  <a:srgbClr val="FFFFFF"/>
                </a:solidFill>
                <a:latin typeface="Arial"/>
                <a:cs typeface="Arial"/>
              </a:rPr>
              <a:t>117 Subjects </a:t>
            </a:r>
            <a:r>
              <a:rPr sz="105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050" spc="15" dirty="0">
                <a:solidFill>
                  <a:srgbClr val="FFFFFF"/>
                </a:solidFill>
                <a:latin typeface="Arial"/>
                <a:cs typeface="Arial"/>
              </a:rPr>
              <a:t>Missing  Baseline </a:t>
            </a:r>
            <a:r>
              <a:rPr sz="1050" spc="-5" dirty="0">
                <a:solidFill>
                  <a:srgbClr val="FFFFFF"/>
                </a:solidFill>
                <a:latin typeface="Arial"/>
                <a:cs typeface="Arial"/>
              </a:rPr>
              <a:t>Images </a:t>
            </a:r>
            <a:r>
              <a:rPr sz="1050" spc="15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0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FFFFFF"/>
                </a:solidFill>
                <a:latin typeface="Arial"/>
                <a:cs typeface="Arial"/>
              </a:rPr>
              <a:t>Sites</a:t>
            </a:r>
            <a:endParaRPr sz="1050">
              <a:latin typeface="Arial"/>
              <a:cs typeface="Arial"/>
            </a:endParaRPr>
          </a:p>
          <a:p>
            <a:pPr marL="272415" indent="-175895">
              <a:lnSpc>
                <a:spcPct val="100000"/>
              </a:lnSpc>
              <a:spcBef>
                <a:spcPts val="60"/>
              </a:spcBef>
              <a:buChar char="•"/>
              <a:tabLst>
                <a:tab pos="271780" algn="l"/>
                <a:tab pos="272415" algn="l"/>
              </a:tabLst>
            </a:pPr>
            <a:r>
              <a:rPr sz="1050" spc="15" dirty="0">
                <a:solidFill>
                  <a:srgbClr val="FFFFFF"/>
                </a:solidFill>
                <a:latin typeface="Arial"/>
                <a:cs typeface="Arial"/>
              </a:rPr>
              <a:t>89 Subjects not evaluable</a:t>
            </a:r>
            <a:r>
              <a:rPr sz="105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endParaRPr sz="105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65"/>
              </a:spcBef>
            </a:pPr>
            <a:r>
              <a:rPr sz="1050" spc="15" dirty="0">
                <a:solidFill>
                  <a:srgbClr val="FFFFFF"/>
                </a:solidFill>
                <a:latin typeface="Arial"/>
                <a:cs typeface="Arial"/>
              </a:rPr>
              <a:t>ECL</a:t>
            </a:r>
            <a:endParaRPr sz="10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970020" y="2933700"/>
            <a:ext cx="125729" cy="49148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34790" y="2967989"/>
            <a:ext cx="0" cy="374015"/>
          </a:xfrm>
          <a:custGeom>
            <a:avLst/>
            <a:gdLst/>
            <a:ahLst/>
            <a:cxnLst/>
            <a:rect l="l" t="t" r="r" b="b"/>
            <a:pathLst>
              <a:path h="374014">
                <a:moveTo>
                  <a:pt x="0" y="0"/>
                </a:moveTo>
                <a:lnTo>
                  <a:pt x="0" y="374015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901440" y="1836420"/>
            <a:ext cx="262889" cy="59054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96690" y="1870710"/>
            <a:ext cx="76200" cy="409575"/>
          </a:xfrm>
          <a:custGeom>
            <a:avLst/>
            <a:gdLst/>
            <a:ahLst/>
            <a:cxnLst/>
            <a:rect l="l" t="t" r="r" b="b"/>
            <a:pathLst>
              <a:path w="76200" h="409575">
                <a:moveTo>
                  <a:pt x="25400" y="333247"/>
                </a:moveTo>
                <a:lnTo>
                  <a:pt x="0" y="333247"/>
                </a:lnTo>
                <a:lnTo>
                  <a:pt x="38100" y="409447"/>
                </a:lnTo>
                <a:lnTo>
                  <a:pt x="69850" y="345947"/>
                </a:lnTo>
                <a:lnTo>
                  <a:pt x="25400" y="345947"/>
                </a:lnTo>
                <a:lnTo>
                  <a:pt x="25400" y="333247"/>
                </a:lnTo>
                <a:close/>
              </a:path>
              <a:path w="76200" h="409575">
                <a:moveTo>
                  <a:pt x="50800" y="0"/>
                </a:moveTo>
                <a:lnTo>
                  <a:pt x="25400" y="0"/>
                </a:lnTo>
                <a:lnTo>
                  <a:pt x="25400" y="345947"/>
                </a:lnTo>
                <a:lnTo>
                  <a:pt x="50800" y="345947"/>
                </a:lnTo>
                <a:lnTo>
                  <a:pt x="50800" y="0"/>
                </a:lnTo>
                <a:close/>
              </a:path>
              <a:path w="76200" h="409575">
                <a:moveTo>
                  <a:pt x="76200" y="333247"/>
                </a:moveTo>
                <a:lnTo>
                  <a:pt x="50800" y="333247"/>
                </a:lnTo>
                <a:lnTo>
                  <a:pt x="50800" y="345947"/>
                </a:lnTo>
                <a:lnTo>
                  <a:pt x="69850" y="345947"/>
                </a:lnTo>
                <a:lnTo>
                  <a:pt x="76200" y="333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844039" y="3291840"/>
            <a:ext cx="262889" cy="59055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39289" y="3326129"/>
            <a:ext cx="76200" cy="409575"/>
          </a:xfrm>
          <a:custGeom>
            <a:avLst/>
            <a:gdLst/>
            <a:ahLst/>
            <a:cxnLst/>
            <a:rect l="l" t="t" r="r" b="b"/>
            <a:pathLst>
              <a:path w="76200" h="409575">
                <a:moveTo>
                  <a:pt x="25400" y="333248"/>
                </a:moveTo>
                <a:lnTo>
                  <a:pt x="0" y="333248"/>
                </a:lnTo>
                <a:lnTo>
                  <a:pt x="38100" y="409448"/>
                </a:lnTo>
                <a:lnTo>
                  <a:pt x="69850" y="345948"/>
                </a:lnTo>
                <a:lnTo>
                  <a:pt x="25400" y="345948"/>
                </a:lnTo>
                <a:lnTo>
                  <a:pt x="25400" y="333248"/>
                </a:lnTo>
                <a:close/>
              </a:path>
              <a:path w="76200" h="409575">
                <a:moveTo>
                  <a:pt x="50800" y="0"/>
                </a:moveTo>
                <a:lnTo>
                  <a:pt x="25400" y="0"/>
                </a:lnTo>
                <a:lnTo>
                  <a:pt x="25400" y="345948"/>
                </a:lnTo>
                <a:lnTo>
                  <a:pt x="50800" y="345948"/>
                </a:lnTo>
                <a:lnTo>
                  <a:pt x="50800" y="0"/>
                </a:lnTo>
                <a:close/>
              </a:path>
              <a:path w="76200" h="409575">
                <a:moveTo>
                  <a:pt x="76200" y="333248"/>
                </a:moveTo>
                <a:lnTo>
                  <a:pt x="50800" y="333248"/>
                </a:lnTo>
                <a:lnTo>
                  <a:pt x="50800" y="345948"/>
                </a:lnTo>
                <a:lnTo>
                  <a:pt x="69850" y="345948"/>
                </a:lnTo>
                <a:lnTo>
                  <a:pt x="76200" y="3332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12420" y="3512820"/>
            <a:ext cx="3771900" cy="1371600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422</a:t>
            </a:r>
            <a:endParaRPr sz="1600">
              <a:latin typeface="Arial"/>
              <a:cs typeface="Arial"/>
            </a:endParaRPr>
          </a:p>
          <a:p>
            <a:pPr marL="682625" marR="686435" algn="ctr">
              <a:lnSpc>
                <a:spcPct val="100000"/>
              </a:lnSpc>
            </a:pPr>
            <a:r>
              <a:rPr sz="1600" b="1" spc="20" dirty="0">
                <a:latin typeface="Arial"/>
                <a:cs typeface="Arial"/>
              </a:rPr>
              <a:t>Subjects</a:t>
            </a:r>
            <a:r>
              <a:rPr sz="1600" b="1" spc="-180" dirty="0">
                <a:latin typeface="Arial"/>
                <a:cs typeface="Arial"/>
              </a:rPr>
              <a:t> </a:t>
            </a:r>
            <a:r>
              <a:rPr sz="1600" b="1" spc="15" dirty="0">
                <a:latin typeface="Arial"/>
                <a:cs typeface="Arial"/>
              </a:rPr>
              <a:t>with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20" dirty="0">
                <a:latin typeface="Arial"/>
                <a:cs typeface="Arial"/>
              </a:rPr>
              <a:t>Primary</a:t>
            </a:r>
            <a:r>
              <a:rPr sz="1600" b="1" spc="-170" dirty="0">
                <a:latin typeface="Arial"/>
                <a:cs typeface="Arial"/>
              </a:rPr>
              <a:t> </a:t>
            </a:r>
            <a:r>
              <a:rPr sz="1600" b="1" spc="20" dirty="0">
                <a:latin typeface="Arial"/>
                <a:cs typeface="Arial"/>
              </a:rPr>
              <a:t>or  </a:t>
            </a:r>
            <a:r>
              <a:rPr sz="1600" b="1" spc="-5" dirty="0">
                <a:latin typeface="Arial"/>
                <a:cs typeface="Arial"/>
              </a:rPr>
              <a:t>Mixed </a:t>
            </a:r>
            <a:r>
              <a:rPr sz="1600" b="1" spc="25" dirty="0">
                <a:latin typeface="Arial"/>
                <a:cs typeface="Arial"/>
              </a:rPr>
              <a:t>etiology</a:t>
            </a:r>
            <a:endParaRPr sz="1600">
              <a:latin typeface="Arial"/>
              <a:cs typeface="Arial"/>
            </a:endParaRPr>
          </a:p>
          <a:p>
            <a:pPr marL="833119">
              <a:lnSpc>
                <a:spcPct val="100000"/>
              </a:lnSpc>
              <a:spcBef>
                <a:spcPts val="910"/>
              </a:spcBef>
            </a:pPr>
            <a:r>
              <a:rPr sz="1200" b="1" i="1" spc="-25" dirty="0">
                <a:solidFill>
                  <a:srgbClr val="FBD208"/>
                </a:solidFill>
                <a:latin typeface="Arial"/>
                <a:cs typeface="Arial"/>
              </a:rPr>
              <a:t>Focus </a:t>
            </a:r>
            <a:r>
              <a:rPr sz="1200" b="1" i="1" spc="-10" dirty="0">
                <a:solidFill>
                  <a:srgbClr val="FBD208"/>
                </a:solidFill>
                <a:latin typeface="Arial"/>
                <a:cs typeface="Arial"/>
              </a:rPr>
              <a:t>of </a:t>
            </a:r>
            <a:r>
              <a:rPr sz="1200" b="1" i="1" dirty="0">
                <a:solidFill>
                  <a:srgbClr val="FBD208"/>
                </a:solidFill>
                <a:latin typeface="Arial"/>
                <a:cs typeface="Arial"/>
              </a:rPr>
              <a:t>the </a:t>
            </a:r>
            <a:r>
              <a:rPr sz="1200" b="1" i="1" spc="-20" dirty="0">
                <a:solidFill>
                  <a:srgbClr val="FBD208"/>
                </a:solidFill>
                <a:latin typeface="Arial"/>
                <a:cs typeface="Arial"/>
              </a:rPr>
              <a:t>Present</a:t>
            </a:r>
            <a:r>
              <a:rPr sz="1200" b="1" i="1" spc="-110" dirty="0">
                <a:solidFill>
                  <a:srgbClr val="FBD208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BD208"/>
                </a:solidFill>
                <a:latin typeface="Arial"/>
                <a:cs typeface="Arial"/>
              </a:rPr>
              <a:t>Analysis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5290" y="834389"/>
            <a:ext cx="8321040" cy="3954779"/>
          </a:xfrm>
          <a:custGeom>
            <a:avLst/>
            <a:gdLst/>
            <a:ahLst/>
            <a:cxnLst/>
            <a:rect l="l" t="t" r="r" b="b"/>
            <a:pathLst>
              <a:path w="8321040" h="3954779">
                <a:moveTo>
                  <a:pt x="0" y="3954779"/>
                </a:moveTo>
                <a:lnTo>
                  <a:pt x="8321040" y="3954779"/>
                </a:lnTo>
                <a:lnTo>
                  <a:pt x="8321040" y="0"/>
                </a:lnTo>
                <a:lnTo>
                  <a:pt x="0" y="0"/>
                </a:lnTo>
                <a:lnTo>
                  <a:pt x="0" y="39547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5290" y="834389"/>
            <a:ext cx="8321040" cy="3954779"/>
          </a:xfrm>
          <a:custGeom>
            <a:avLst/>
            <a:gdLst/>
            <a:ahLst/>
            <a:cxnLst/>
            <a:rect l="l" t="t" r="r" b="b"/>
            <a:pathLst>
              <a:path w="8321040" h="3954779">
                <a:moveTo>
                  <a:pt x="0" y="3954779"/>
                </a:moveTo>
                <a:lnTo>
                  <a:pt x="8321040" y="3954779"/>
                </a:lnTo>
                <a:lnTo>
                  <a:pt x="8321040" y="0"/>
                </a:lnTo>
                <a:lnTo>
                  <a:pt x="0" y="0"/>
                </a:lnTo>
                <a:lnTo>
                  <a:pt x="0" y="39547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9115" y="847603"/>
            <a:ext cx="6979920" cy="75247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30"/>
              </a:spcBef>
              <a:buClr>
                <a:srgbClr val="FCE15E"/>
              </a:buClr>
              <a:buSzPct val="109375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Enrollment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period: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April</a:t>
            </a:r>
            <a:r>
              <a:rPr sz="16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2018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June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2019</a:t>
            </a:r>
            <a:endParaRPr sz="16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1025"/>
              </a:spcBef>
              <a:buClr>
                <a:srgbClr val="FCE15E"/>
              </a:buClr>
              <a:buSzPct val="109375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ECLs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utilized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ensure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consistency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measurements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across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sites: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44014" y="219392"/>
            <a:ext cx="5858510" cy="455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10" dirty="0"/>
              <a:t>Echo Core </a:t>
            </a:r>
            <a:r>
              <a:rPr sz="2800" spc="15" dirty="0"/>
              <a:t>Lab </a:t>
            </a:r>
            <a:r>
              <a:rPr sz="2800" spc="10" dirty="0"/>
              <a:t>(ECL)</a:t>
            </a:r>
            <a:r>
              <a:rPr sz="2800" spc="-240" dirty="0"/>
              <a:t> </a:t>
            </a:r>
            <a:r>
              <a:rPr sz="2800" spc="5" dirty="0"/>
              <a:t>Adjudication</a:t>
            </a:r>
            <a:endParaRPr sz="2800"/>
          </a:p>
        </p:txBody>
      </p:sp>
      <p:sp>
        <p:nvSpPr>
          <p:cNvPr id="6" name="object 6"/>
          <p:cNvSpPr txBox="1"/>
          <p:nvPr/>
        </p:nvSpPr>
        <p:spPr>
          <a:xfrm>
            <a:off x="1062989" y="1939289"/>
            <a:ext cx="1851660" cy="411480"/>
          </a:xfrm>
          <a:prstGeom prst="rect">
            <a:avLst/>
          </a:prstGeom>
          <a:solidFill>
            <a:srgbClr val="FF8566"/>
          </a:solidFill>
          <a:ln w="9525">
            <a:solidFill>
              <a:srgbClr val="FFFFFF"/>
            </a:solidFill>
          </a:ln>
        </p:spPr>
        <p:txBody>
          <a:bodyPr vert="horz" wrap="square" lIns="0" tIns="72390" rIns="0" bIns="0" rtlCol="0">
            <a:spAutoFit/>
          </a:bodyPr>
          <a:lstStyle/>
          <a:p>
            <a:pPr marL="300355">
              <a:lnSpc>
                <a:spcPct val="100000"/>
              </a:lnSpc>
              <a:spcBef>
                <a:spcPts val="570"/>
              </a:spcBef>
            </a:pP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6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Etiology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5369" y="2480310"/>
            <a:ext cx="1851660" cy="411480"/>
          </a:xfrm>
          <a:prstGeom prst="rect">
            <a:avLst/>
          </a:prstGeom>
          <a:solidFill>
            <a:srgbClr val="0D5DFF"/>
          </a:solidFill>
          <a:ln w="9525">
            <a:solidFill>
              <a:srgbClr val="FFFFFF"/>
            </a:solidFill>
          </a:ln>
        </p:spPr>
        <p:txBody>
          <a:bodyPr vert="horz" wrap="square" lIns="0" tIns="79375" rIns="0" bIns="0" rtlCol="0">
            <a:spAutoFit/>
          </a:bodyPr>
          <a:lstStyle/>
          <a:p>
            <a:pPr marL="307975">
              <a:lnSpc>
                <a:spcPct val="100000"/>
              </a:lnSpc>
              <a:spcBef>
                <a:spcPts val="625"/>
              </a:spcBef>
            </a:pP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6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Severity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5369" y="3379470"/>
            <a:ext cx="1851660" cy="56388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83185" marR="141605" indent="160020">
              <a:lnSpc>
                <a:spcPct val="100000"/>
              </a:lnSpc>
              <a:spcBef>
                <a:spcPts val="325"/>
              </a:spcBef>
            </a:pP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MV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Anatomic  </a:t>
            </a:r>
            <a:r>
              <a:rPr sz="1600" b="1" spc="4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b="1" spc="3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act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3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2989" y="4034790"/>
            <a:ext cx="1851660" cy="342900"/>
          </a:xfrm>
          <a:prstGeom prst="rect">
            <a:avLst/>
          </a:prstGeom>
          <a:solidFill>
            <a:srgbClr val="00AF50"/>
          </a:solidFill>
          <a:ln w="9525">
            <a:solidFill>
              <a:srgbClr val="FFFFFF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148590">
              <a:lnSpc>
                <a:spcPct val="100000"/>
              </a:lnSpc>
              <a:spcBef>
                <a:spcPts val="345"/>
              </a:spcBef>
            </a:pP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LV</a:t>
            </a: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5350" y="3295650"/>
            <a:ext cx="7437120" cy="1158240"/>
          </a:xfrm>
          <a:prstGeom prst="rect">
            <a:avLst/>
          </a:prstGeom>
          <a:solidFill>
            <a:srgbClr val="001F5F"/>
          </a:solidFill>
          <a:ln w="25400">
            <a:solidFill>
              <a:srgbClr val="FFC00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4532630">
              <a:lnSpc>
                <a:spcPct val="100000"/>
              </a:lnSpc>
              <a:spcBef>
                <a:spcPts val="580"/>
              </a:spcBef>
            </a:pP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ECL</a:t>
            </a:r>
            <a:r>
              <a:rPr sz="1350" b="1" spc="3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-2</a:t>
            </a:r>
            <a:endParaRPr sz="1350">
              <a:latin typeface="Arial"/>
              <a:cs typeface="Arial"/>
            </a:endParaRPr>
          </a:p>
          <a:p>
            <a:pPr marL="2557145" marR="74930" indent="-290195">
              <a:lnSpc>
                <a:spcPct val="103800"/>
              </a:lnSpc>
              <a:buFont typeface="Arial"/>
              <a:buChar char="•"/>
              <a:tabLst>
                <a:tab pos="2556510" algn="l"/>
                <a:tab pos="2557145" algn="l"/>
              </a:tabLst>
            </a:pP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Utilized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for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detailed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baseline 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mitral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valve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anatomic 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characterization </a:t>
            </a:r>
            <a:r>
              <a:rPr sz="1350" b="1" spc="40" dirty="0">
                <a:solidFill>
                  <a:srgbClr val="FCE15E"/>
                </a:solidFill>
                <a:latin typeface="Arial"/>
                <a:cs typeface="Arial"/>
              </a:rPr>
              <a:t>and </a:t>
            </a:r>
            <a:r>
              <a:rPr sz="1350" b="1" spc="-45" dirty="0">
                <a:solidFill>
                  <a:srgbClr val="FCE15E"/>
                </a:solidFill>
                <a:latin typeface="Arial"/>
                <a:cs typeface="Arial"/>
              </a:rPr>
              <a:t>LV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dimensional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measurements</a:t>
            </a:r>
            <a:r>
              <a:rPr sz="1350" b="1" spc="-13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over  </a:t>
            </a:r>
            <a:r>
              <a:rPr sz="1350" b="1" spc="35" dirty="0">
                <a:solidFill>
                  <a:srgbClr val="FCE15E"/>
                </a:solidFill>
                <a:latin typeface="Arial"/>
                <a:cs typeface="Arial"/>
              </a:rPr>
              <a:t>the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study </a:t>
            </a:r>
            <a:r>
              <a:rPr sz="1350" b="1" spc="35" dirty="0">
                <a:solidFill>
                  <a:srgbClr val="FCE15E"/>
                </a:solidFill>
                <a:latin typeface="Arial"/>
                <a:cs typeface="Arial"/>
              </a:rPr>
              <a:t>follow-up</a:t>
            </a:r>
            <a:r>
              <a:rPr sz="1350" b="1" spc="-28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duration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5350" y="1840229"/>
            <a:ext cx="7421880" cy="1211580"/>
          </a:xfrm>
          <a:prstGeom prst="rect">
            <a:avLst/>
          </a:prstGeom>
          <a:solidFill>
            <a:srgbClr val="001F5F"/>
          </a:solidFill>
          <a:ln w="25400">
            <a:solidFill>
              <a:srgbClr val="FFC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502785">
              <a:lnSpc>
                <a:spcPct val="100000"/>
              </a:lnSpc>
              <a:spcBef>
                <a:spcPts val="330"/>
              </a:spcBef>
            </a:pP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ECL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-1</a:t>
            </a:r>
            <a:endParaRPr sz="1350">
              <a:latin typeface="Arial"/>
              <a:cs typeface="Arial"/>
            </a:endParaRPr>
          </a:p>
          <a:p>
            <a:pPr marL="2504440" marR="403860" indent="-297815">
              <a:lnSpc>
                <a:spcPts val="1680"/>
              </a:lnSpc>
              <a:spcBef>
                <a:spcPts val="65"/>
              </a:spcBef>
              <a:buFont typeface="Arial"/>
              <a:buChar char="•"/>
              <a:tabLst>
                <a:tab pos="2496820" algn="l"/>
                <a:tab pos="2497455" algn="l"/>
              </a:tabLst>
            </a:pP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Utilized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for assessment </a:t>
            </a:r>
            <a:r>
              <a:rPr sz="1350" b="1" spc="10" dirty="0">
                <a:solidFill>
                  <a:srgbClr val="FCE15E"/>
                </a:solidFill>
                <a:latin typeface="Arial"/>
                <a:cs typeface="Arial"/>
              </a:rPr>
              <a:t>of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etiology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(Baseline)</a:t>
            </a:r>
            <a:r>
              <a:rPr sz="1350" b="1" spc="-229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35" dirty="0">
                <a:solidFill>
                  <a:srgbClr val="FCE15E"/>
                </a:solidFill>
                <a:latin typeface="Arial"/>
                <a:cs typeface="Arial"/>
              </a:rPr>
              <a:t>and 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severity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(Baseline </a:t>
            </a:r>
            <a:r>
              <a:rPr sz="1350" b="1" spc="35" dirty="0">
                <a:solidFill>
                  <a:srgbClr val="FCE15E"/>
                </a:solidFill>
                <a:latin typeface="Arial"/>
                <a:cs typeface="Arial"/>
              </a:rPr>
              <a:t>and</a:t>
            </a:r>
            <a:r>
              <a:rPr sz="1350" b="1" spc="-28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35" dirty="0">
                <a:solidFill>
                  <a:srgbClr val="FCE15E"/>
                </a:solidFill>
                <a:latin typeface="Arial"/>
                <a:cs typeface="Arial"/>
              </a:rPr>
              <a:t>Follow-Up)</a:t>
            </a:r>
            <a:endParaRPr sz="1350">
              <a:latin typeface="Arial"/>
              <a:cs typeface="Arial"/>
            </a:endParaRPr>
          </a:p>
          <a:p>
            <a:pPr marL="2496820" marR="177800" indent="-290195">
              <a:lnSpc>
                <a:spcPts val="1680"/>
              </a:lnSpc>
              <a:spcBef>
                <a:spcPts val="5"/>
              </a:spcBef>
              <a:buFont typeface="Arial"/>
              <a:buChar char="•"/>
              <a:tabLst>
                <a:tab pos="2496820" algn="l"/>
                <a:tab pos="2497455" algn="l"/>
              </a:tabLst>
            </a:pP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Ensure</a:t>
            </a:r>
            <a:r>
              <a:rPr sz="1350" b="1" spc="-6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consistent</a:t>
            </a:r>
            <a:r>
              <a:rPr sz="1350" b="1" spc="-114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assessment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40" dirty="0">
                <a:solidFill>
                  <a:srgbClr val="FCE15E"/>
                </a:solidFill>
                <a:latin typeface="Arial"/>
                <a:cs typeface="Arial"/>
              </a:rPr>
              <a:t>with</a:t>
            </a:r>
            <a:r>
              <a:rPr sz="1350" b="1" spc="-7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prior</a:t>
            </a:r>
            <a:r>
              <a:rPr sz="1350" b="1" spc="5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MitraClip</a:t>
            </a:r>
            <a:r>
              <a:rPr sz="1350" b="1" spc="-7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trials  </a:t>
            </a:r>
            <a:r>
              <a:rPr sz="1350" b="1" spc="10" dirty="0">
                <a:solidFill>
                  <a:srgbClr val="FCE15E"/>
                </a:solidFill>
                <a:latin typeface="Arial"/>
                <a:cs typeface="Arial"/>
              </a:rPr>
              <a:t>(e.g. 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EVEREST </a:t>
            </a:r>
            <a:r>
              <a:rPr sz="1350" b="1" spc="-50" dirty="0">
                <a:solidFill>
                  <a:srgbClr val="FCE15E"/>
                </a:solidFill>
                <a:latin typeface="Arial"/>
                <a:cs typeface="Arial"/>
              </a:rPr>
              <a:t>II, 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REALISM,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COAPT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etc)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4626" y="83184"/>
            <a:ext cx="4715510" cy="511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Baseline</a:t>
            </a:r>
            <a:r>
              <a:rPr spc="110" dirty="0"/>
              <a:t> </a:t>
            </a:r>
            <a:r>
              <a:rPr spc="5" dirty="0"/>
              <a:t>Characteristics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50823" y="820419"/>
          <a:ext cx="6838950" cy="3401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06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2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841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Demographics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8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Comorbidities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8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Value</a:t>
                      </a:r>
                      <a:r>
                        <a:rPr sz="18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(N=422)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997">
                <a:tc>
                  <a:txBody>
                    <a:bodyPr/>
                    <a:lstStyle/>
                    <a:p>
                      <a:pPr marL="46355">
                        <a:lnSpc>
                          <a:spcPts val="1600"/>
                        </a:lnSpc>
                        <a:spcBef>
                          <a:spcPts val="110"/>
                        </a:spcBef>
                      </a:pP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Age</a:t>
                      </a:r>
                      <a:r>
                        <a:rPr sz="1350" spc="1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(years)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600"/>
                        </a:lnSpc>
                        <a:spcBef>
                          <a:spcPts val="11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79.5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9.4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537">
                <a:tc>
                  <a:txBody>
                    <a:bodyPr/>
                    <a:lstStyle/>
                    <a:p>
                      <a:pPr marL="46355">
                        <a:lnSpc>
                          <a:spcPts val="1610"/>
                        </a:lnSpc>
                        <a:spcBef>
                          <a:spcPts val="120"/>
                        </a:spcBef>
                      </a:pPr>
                      <a:r>
                        <a:rPr sz="13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Male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610"/>
                        </a:lnSpc>
                        <a:spcBef>
                          <a:spcPts val="12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52.1%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(220/422)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409">
                <a:tc>
                  <a:txBody>
                    <a:bodyPr/>
                    <a:lstStyle/>
                    <a:p>
                      <a:pPr marL="46355">
                        <a:lnSpc>
                          <a:spcPts val="1605"/>
                        </a:lnSpc>
                        <a:spcBef>
                          <a:spcPts val="125"/>
                        </a:spcBef>
                      </a:pP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Body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Mass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Index</a:t>
                      </a:r>
                      <a:r>
                        <a:rPr sz="1350" spc="-1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(kg/m</a:t>
                      </a:r>
                      <a:r>
                        <a:rPr sz="1425" spc="-15" baseline="2339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605"/>
                        </a:lnSpc>
                        <a:spcBef>
                          <a:spcPts val="12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25.2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4.8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96">
                <a:tc>
                  <a:txBody>
                    <a:bodyPr/>
                    <a:lstStyle/>
                    <a:p>
                      <a:pPr marL="46355">
                        <a:lnSpc>
                          <a:spcPts val="1590"/>
                        </a:lnSpc>
                        <a:spcBef>
                          <a:spcPts val="120"/>
                        </a:spcBef>
                      </a:pPr>
                      <a:r>
                        <a:rPr sz="13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STS </a:t>
                      </a:r>
                      <a:r>
                        <a:rPr sz="13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Replacement </a:t>
                      </a:r>
                      <a:r>
                        <a:rPr sz="135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Score*</a:t>
                      </a:r>
                      <a:r>
                        <a:rPr sz="1350" b="1" spc="7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590"/>
                        </a:lnSpc>
                        <a:spcBef>
                          <a:spcPts val="120"/>
                        </a:spcBef>
                      </a:pP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7.3 </a:t>
                      </a:r>
                      <a:r>
                        <a:rPr sz="1350" b="1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5.6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marL="46355">
                        <a:lnSpc>
                          <a:spcPts val="1590"/>
                        </a:lnSpc>
                        <a:spcBef>
                          <a:spcPts val="120"/>
                        </a:spcBef>
                      </a:pPr>
                      <a:r>
                        <a:rPr sz="13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STS Repair </a:t>
                      </a:r>
                      <a:r>
                        <a:rPr sz="135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Score</a:t>
                      </a: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590"/>
                        </a:lnSpc>
                        <a:spcBef>
                          <a:spcPts val="120"/>
                        </a:spcBef>
                      </a:pP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5.5 </a:t>
                      </a:r>
                      <a:r>
                        <a:rPr sz="1350" b="1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5.4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537">
                <a:tc>
                  <a:txBody>
                    <a:bodyPr/>
                    <a:lstStyle/>
                    <a:p>
                      <a:pPr marL="46355">
                        <a:lnSpc>
                          <a:spcPts val="1595"/>
                        </a:lnSpc>
                        <a:spcBef>
                          <a:spcPts val="13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Cardiac</a:t>
                      </a:r>
                      <a:r>
                        <a:rPr sz="135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Arrhythmia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595"/>
                        </a:lnSpc>
                        <a:spcBef>
                          <a:spcPts val="13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60.5%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(254/420)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537">
                <a:tc>
                  <a:txBody>
                    <a:bodyPr/>
                    <a:lstStyle/>
                    <a:p>
                      <a:pPr marL="213995">
                        <a:lnSpc>
                          <a:spcPts val="1595"/>
                        </a:lnSpc>
                        <a:spcBef>
                          <a:spcPts val="13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Courier New"/>
                          <a:cs typeface="Courier New"/>
                        </a:rPr>
                        <a:t>o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Atrial</a:t>
                      </a:r>
                      <a:r>
                        <a:rPr sz="1350" spc="-1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Fibrillation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ts val="1595"/>
                        </a:lnSpc>
                        <a:spcBef>
                          <a:spcPts val="13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92.5%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(235/254)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536">
                <a:tc>
                  <a:txBody>
                    <a:bodyPr/>
                    <a:lstStyle/>
                    <a:p>
                      <a:pPr marL="46355">
                        <a:lnSpc>
                          <a:spcPts val="1590"/>
                        </a:lnSpc>
                        <a:spcBef>
                          <a:spcPts val="1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Renal</a:t>
                      </a:r>
                      <a:r>
                        <a:rPr sz="1350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Failure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590"/>
                        </a:lnSpc>
                        <a:spcBef>
                          <a:spcPts val="14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28.2%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(119/422)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marL="46355">
                        <a:lnSpc>
                          <a:spcPts val="1575"/>
                        </a:lnSpc>
                        <a:spcBef>
                          <a:spcPts val="130"/>
                        </a:spcBef>
                      </a:pP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575"/>
                        </a:lnSpc>
                        <a:spcBef>
                          <a:spcPts val="13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19.2%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(80/416)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96">
                <a:tc>
                  <a:txBody>
                    <a:bodyPr/>
                    <a:lstStyle/>
                    <a:p>
                      <a:pPr marL="46355">
                        <a:lnSpc>
                          <a:spcPts val="1575"/>
                        </a:lnSpc>
                        <a:spcBef>
                          <a:spcPts val="135"/>
                        </a:spcBef>
                      </a:pP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Dyslipidemia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575"/>
                        </a:lnSpc>
                        <a:spcBef>
                          <a:spcPts val="13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52.5%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(219/417)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997">
                <a:tc>
                  <a:txBody>
                    <a:bodyPr/>
                    <a:lstStyle/>
                    <a:p>
                      <a:pPr marL="46355">
                        <a:lnSpc>
                          <a:spcPts val="1570"/>
                        </a:lnSpc>
                        <a:spcBef>
                          <a:spcPts val="135"/>
                        </a:spcBef>
                      </a:pP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Hypertension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570"/>
                        </a:lnSpc>
                        <a:spcBef>
                          <a:spcPts val="13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79.5%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(334/420)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marL="46355">
                        <a:lnSpc>
                          <a:spcPts val="1570"/>
                        </a:lnSpc>
                        <a:spcBef>
                          <a:spcPts val="1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Heart </a:t>
                      </a:r>
                      <a:r>
                        <a:rPr sz="13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Failure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Hospitalization </a:t>
                      </a:r>
                      <a:r>
                        <a:rPr sz="135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within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spc="-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year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570"/>
                        </a:lnSpc>
                        <a:spcBef>
                          <a:spcPts val="14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43.2%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(164/380)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946">
                <a:tc>
                  <a:txBody>
                    <a:bodyPr/>
                    <a:lstStyle/>
                    <a:p>
                      <a:pPr marL="46355">
                        <a:lnSpc>
                          <a:spcPts val="1565"/>
                        </a:lnSpc>
                        <a:spcBef>
                          <a:spcPts val="1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Myocardial</a:t>
                      </a:r>
                      <a:r>
                        <a:rPr sz="1350" spc="1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Infarction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565"/>
                        </a:lnSpc>
                        <a:spcBef>
                          <a:spcPts val="14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13.5%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(56/415)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149032" y="4284979"/>
            <a:ext cx="6471920" cy="7937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i="1" spc="5" dirty="0">
                <a:solidFill>
                  <a:srgbClr val="FCE15E"/>
                </a:solidFill>
                <a:latin typeface="Arial"/>
                <a:cs typeface="Arial"/>
              </a:rPr>
              <a:t>*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Continuous </a:t>
            </a: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data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presented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as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mean </a:t>
            </a:r>
            <a:r>
              <a:rPr sz="1000" b="1" i="1" spc="10" dirty="0">
                <a:solidFill>
                  <a:srgbClr val="FCE15E"/>
                </a:solidFill>
                <a:latin typeface="Calibri"/>
                <a:cs typeface="Calibri"/>
              </a:rPr>
              <a:t>±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s.d.;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Categorical </a:t>
            </a: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data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presented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as </a:t>
            </a:r>
            <a:r>
              <a:rPr sz="1000" b="1" i="1" spc="10" dirty="0">
                <a:solidFill>
                  <a:srgbClr val="FCE15E"/>
                </a:solidFill>
                <a:latin typeface="Arial"/>
                <a:cs typeface="Arial"/>
              </a:rPr>
              <a:t>a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proportion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of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subjects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where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data</a:t>
            </a:r>
            <a:r>
              <a:rPr sz="1000" b="1" i="1" spc="10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was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25" dirty="0">
                <a:solidFill>
                  <a:srgbClr val="FCE15E"/>
                </a:solidFill>
                <a:latin typeface="Arial"/>
                <a:cs typeface="Arial"/>
              </a:rPr>
              <a:t>provided</a:t>
            </a:r>
            <a:r>
              <a:rPr sz="1000" b="1" i="1" spc="114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(missing</a:t>
            </a:r>
            <a:r>
              <a:rPr sz="1000" b="1" i="1" spc="114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data</a:t>
            </a:r>
            <a:r>
              <a:rPr sz="1000" b="1" i="1" spc="1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excluded)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i="1" spc="15" dirty="0">
                <a:solidFill>
                  <a:srgbClr val="FCE15E"/>
                </a:solidFill>
                <a:latin typeface="Arial"/>
                <a:cs typeface="Arial"/>
              </a:rPr>
              <a:t>**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STS 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PROM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formula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has </a:t>
            </a:r>
            <a:r>
              <a:rPr sz="1000" b="1" i="1" spc="-25" dirty="0">
                <a:solidFill>
                  <a:srgbClr val="FCE15E"/>
                </a:solidFill>
                <a:latin typeface="Arial"/>
                <a:cs typeface="Arial"/>
              </a:rPr>
              <a:t>changed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since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EVEREST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Trials.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For reference,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STS </a:t>
            </a:r>
            <a:r>
              <a:rPr sz="1000" b="1" i="1" spc="-25" dirty="0">
                <a:solidFill>
                  <a:srgbClr val="FCE15E"/>
                </a:solidFill>
                <a:latin typeface="Arial"/>
                <a:cs typeface="Arial"/>
              </a:rPr>
              <a:t>Replacement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Mortality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Risk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(Mean</a:t>
            </a:r>
            <a:r>
              <a:rPr sz="1000" b="1" i="1" dirty="0">
                <a:solidFill>
                  <a:srgbClr val="FCE15E"/>
                </a:solidFill>
                <a:latin typeface="Calibri"/>
                <a:cs typeface="Calibri"/>
              </a:rPr>
              <a:t>±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SD)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for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EVEREST </a:t>
            </a:r>
            <a:r>
              <a:rPr sz="1000" b="1" i="1" spc="10" dirty="0">
                <a:solidFill>
                  <a:srgbClr val="FCE15E"/>
                </a:solidFill>
                <a:latin typeface="Arial"/>
                <a:cs typeface="Arial"/>
              </a:rPr>
              <a:t>II 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HRR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was: 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18.2</a:t>
            </a:r>
            <a:r>
              <a:rPr sz="1000" b="1" i="1" dirty="0">
                <a:solidFill>
                  <a:srgbClr val="FCE15E"/>
                </a:solidFill>
                <a:latin typeface="Calibri"/>
                <a:cs typeface="Calibri"/>
              </a:rPr>
              <a:t>± 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8.0 (n=78);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for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EVEREST </a:t>
            </a:r>
            <a:r>
              <a:rPr sz="1000" b="1" i="1" spc="10" dirty="0">
                <a:solidFill>
                  <a:srgbClr val="FCE15E"/>
                </a:solidFill>
                <a:latin typeface="Arial"/>
                <a:cs typeface="Arial"/>
              </a:rPr>
              <a:t>II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REALISM was 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11.1</a:t>
            </a:r>
            <a:r>
              <a:rPr sz="1000" b="1" i="1" dirty="0">
                <a:solidFill>
                  <a:srgbClr val="FCE15E"/>
                </a:solidFill>
                <a:latin typeface="Calibri"/>
                <a:cs typeface="Calibri"/>
              </a:rPr>
              <a:t>± 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7.0 (n=628);</a:t>
            </a:r>
            <a:r>
              <a:rPr sz="1000" b="1" i="1" spc="-10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and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35"/>
              </a:lnSpc>
            </a:pP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for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Prohibitive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Risk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Primary </a:t>
            </a:r>
            <a:r>
              <a:rPr sz="1000" b="1" i="1" spc="35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Cohort was 13.2 </a:t>
            </a:r>
            <a:r>
              <a:rPr sz="1050" b="1" i="1" spc="-35" dirty="0">
                <a:solidFill>
                  <a:srgbClr val="FCE15E"/>
                </a:solidFill>
                <a:latin typeface="MS PGothic"/>
                <a:cs typeface="MS PGothic"/>
              </a:rPr>
              <a:t>± 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7.3%</a:t>
            </a:r>
            <a:r>
              <a:rPr sz="1000" b="1" i="1" spc="-19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(n=127)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indent="922655">
              <a:lnSpc>
                <a:spcPct val="101699"/>
              </a:lnSpc>
              <a:spcBef>
                <a:spcPts val="70"/>
              </a:spcBef>
            </a:pPr>
            <a:r>
              <a:rPr spc="5" dirty="0"/>
              <a:t>ECL </a:t>
            </a:r>
            <a:r>
              <a:rPr spc="-5" dirty="0"/>
              <a:t>Adjudicated </a:t>
            </a:r>
            <a:r>
              <a:rPr dirty="0"/>
              <a:t>Baseline Echo  </a:t>
            </a:r>
            <a:r>
              <a:rPr spc="5" dirty="0"/>
              <a:t>Parameters </a:t>
            </a:r>
            <a:r>
              <a:rPr spc="10" dirty="0"/>
              <a:t>for </a:t>
            </a:r>
            <a:r>
              <a:rPr dirty="0"/>
              <a:t>Subjects </a:t>
            </a:r>
            <a:r>
              <a:rPr spc="45" dirty="0"/>
              <a:t>with </a:t>
            </a:r>
            <a:r>
              <a:rPr spc="10" dirty="0"/>
              <a:t>Primary</a:t>
            </a:r>
            <a:r>
              <a:rPr spc="180" dirty="0"/>
              <a:t> </a:t>
            </a:r>
            <a:r>
              <a:rPr spc="45" dirty="0"/>
              <a:t>MR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10831" y="1404619"/>
          <a:ext cx="7639050" cy="3091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2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0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9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ECL</a:t>
                      </a:r>
                      <a:r>
                        <a:rPr sz="1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Measure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sz="160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MR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3+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600" spc="-27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4+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66.4%</a:t>
                      </a:r>
                      <a:r>
                        <a:rPr sz="1600" spc="-1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(279/420)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sz="1600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MR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600" spc="-2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≤2+*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33.6%</a:t>
                      </a:r>
                      <a:r>
                        <a:rPr sz="1600" spc="-1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(141/420)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Effective</a:t>
                      </a:r>
                      <a:r>
                        <a:rPr sz="1600" spc="-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Regurgitant</a:t>
                      </a:r>
                      <a:r>
                        <a:rPr sz="1600" spc="-114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Orifice</a:t>
                      </a:r>
                      <a:r>
                        <a:rPr sz="1600" spc="-1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Area</a:t>
                      </a:r>
                      <a:r>
                        <a:rPr sz="1600" spc="-8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(EROA,</a:t>
                      </a:r>
                      <a:r>
                        <a:rPr sz="1600" spc="-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575" spc="7" baseline="264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0.40 </a:t>
                      </a:r>
                      <a:r>
                        <a:rPr sz="160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0.21</a:t>
                      </a:r>
                      <a:r>
                        <a:rPr sz="1600" spc="-2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(282)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sz="1600" spc="-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Mitral</a:t>
                      </a:r>
                      <a:r>
                        <a:rPr sz="1600" spc="-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Inflow</a:t>
                      </a:r>
                      <a:r>
                        <a:rPr sz="1600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Velocity</a:t>
                      </a:r>
                      <a:r>
                        <a:rPr sz="1600" spc="-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(cm/sec)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47.0 </a:t>
                      </a:r>
                      <a:r>
                        <a:rPr sz="160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14.1</a:t>
                      </a:r>
                      <a:r>
                        <a:rPr sz="1600" spc="-2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(342)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TR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3+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600" spc="-2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4+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22.6%</a:t>
                      </a:r>
                      <a:r>
                        <a:rPr sz="160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(84/372)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Left</a:t>
                      </a:r>
                      <a:r>
                        <a:rPr sz="16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Ventricular</a:t>
                      </a:r>
                      <a:r>
                        <a:rPr sz="1600" spc="-1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Ejection</a:t>
                      </a:r>
                      <a:r>
                        <a:rPr sz="1600" spc="-1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Fraction</a:t>
                      </a:r>
                      <a:r>
                        <a:rPr sz="1600" spc="-1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(LVEF,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62 </a:t>
                      </a:r>
                      <a:r>
                        <a:rPr sz="160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600" spc="-229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(390)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2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Left Ventricular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End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Systolic </a:t>
                      </a:r>
                      <a:r>
                        <a:rPr sz="16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Volume</a:t>
                      </a:r>
                      <a:r>
                        <a:rPr sz="1600" spc="-3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(LVESV, 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mL)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47.9 </a:t>
                      </a:r>
                      <a:r>
                        <a:rPr sz="160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30.4</a:t>
                      </a:r>
                      <a:r>
                        <a:rPr sz="1600" spc="-2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(390)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Left Ventricular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End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Diastolic</a:t>
                      </a:r>
                      <a:r>
                        <a:rPr sz="1600" spc="-3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Volume </a:t>
                      </a:r>
                      <a:r>
                        <a:rPr sz="1600" spc="-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(LVEDV, 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mL)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121.0 </a:t>
                      </a:r>
                      <a:r>
                        <a:rPr sz="160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48.6</a:t>
                      </a:r>
                      <a:r>
                        <a:rPr sz="1600" spc="-2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(390)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78509" y="4651692"/>
            <a:ext cx="581723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35" dirty="0">
                <a:solidFill>
                  <a:srgbClr val="FFFFFF"/>
                </a:solidFill>
                <a:latin typeface="Arial"/>
                <a:cs typeface="Arial"/>
              </a:rPr>
              <a:t>*These</a:t>
            </a:r>
            <a:r>
              <a:rPr sz="135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sz="135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assessed</a:t>
            </a:r>
            <a:r>
              <a:rPr sz="135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35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baseline</a:t>
            </a:r>
            <a:r>
              <a:rPr sz="135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35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Severity</a:t>
            </a:r>
            <a:r>
              <a:rPr sz="135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FFFFFF"/>
                </a:solidFill>
                <a:latin typeface="Arial"/>
                <a:cs typeface="Arial"/>
              </a:rPr>
              <a:t>3+/4+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 by</a:t>
            </a:r>
            <a:r>
              <a:rPr sz="135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3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35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sites.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550" y="575309"/>
            <a:ext cx="8732520" cy="4419600"/>
          </a:xfrm>
          <a:custGeom>
            <a:avLst/>
            <a:gdLst/>
            <a:ahLst/>
            <a:cxnLst/>
            <a:rect l="l" t="t" r="r" b="b"/>
            <a:pathLst>
              <a:path w="8732520" h="4419600">
                <a:moveTo>
                  <a:pt x="0" y="4419600"/>
                </a:moveTo>
                <a:lnTo>
                  <a:pt x="8732520" y="4419600"/>
                </a:lnTo>
                <a:lnTo>
                  <a:pt x="8732520" y="0"/>
                </a:lnTo>
                <a:lnTo>
                  <a:pt x="0" y="0"/>
                </a:lnTo>
                <a:lnTo>
                  <a:pt x="0" y="44196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4363" y="566547"/>
          <a:ext cx="8735060" cy="443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9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78435" marR="163830" algn="ctr">
                        <a:lnSpc>
                          <a:spcPct val="103899"/>
                        </a:lnSpc>
                        <a:spcBef>
                          <a:spcPts val="655"/>
                        </a:spcBef>
                      </a:pPr>
                      <a:r>
                        <a:rPr sz="1350" b="1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PROHIBITIVE </a:t>
                      </a:r>
                      <a:r>
                        <a:rPr sz="1350" b="1" spc="-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RISK  </a:t>
                      </a:r>
                      <a:r>
                        <a:rPr sz="1350" b="1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PRIMARY </a:t>
                      </a:r>
                      <a:r>
                        <a:rPr sz="1350" b="1" spc="2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MR </a:t>
                      </a:r>
                      <a:r>
                        <a:rPr sz="1425" b="1" spc="-7" baseline="23391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1,2  </a:t>
                      </a:r>
                      <a:r>
                        <a:rPr sz="1350" b="1" spc="2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(N=127)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94640" marR="100330" indent="-182880">
                        <a:lnSpc>
                          <a:spcPct val="103800"/>
                        </a:lnSpc>
                      </a:pPr>
                      <a:r>
                        <a:rPr sz="1350" b="1" spc="2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TVT</a:t>
                      </a:r>
                      <a:r>
                        <a:rPr sz="1350" b="1" spc="-8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Registry</a:t>
                      </a:r>
                      <a:r>
                        <a:rPr sz="1425" b="1" spc="15" baseline="23391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3  </a:t>
                      </a:r>
                      <a:r>
                        <a:rPr sz="1350" b="1" spc="1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(N=2,952)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04470" marR="197485" indent="8255" algn="ctr">
                        <a:lnSpc>
                          <a:spcPct val="103899"/>
                        </a:lnSpc>
                        <a:spcBef>
                          <a:spcPts val="655"/>
                        </a:spcBef>
                      </a:pPr>
                      <a:r>
                        <a:rPr sz="1350" b="1" spc="-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EXPAND  </a:t>
                      </a:r>
                      <a:r>
                        <a:rPr sz="1350" b="1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PRIMARY </a:t>
                      </a:r>
                      <a:r>
                        <a:rPr sz="1350" b="1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MR  (N=422)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014">
                <a:tc>
                  <a:txBody>
                    <a:bodyPr/>
                    <a:lstStyle/>
                    <a:p>
                      <a:pPr marL="45085">
                        <a:lnSpc>
                          <a:spcPts val="1255"/>
                        </a:lnSpc>
                        <a:spcBef>
                          <a:spcPts val="405"/>
                        </a:spcBef>
                      </a:pP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Implant</a:t>
                      </a:r>
                      <a:r>
                        <a:rPr sz="105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Rate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ts val="1195"/>
                        </a:lnSpc>
                      </a:pPr>
                      <a:r>
                        <a:rPr sz="10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% </a:t>
                      </a:r>
                      <a:r>
                        <a:rPr sz="10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(n/N) </a:t>
                      </a:r>
                      <a:r>
                        <a:rPr sz="10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[95% </a:t>
                      </a:r>
                      <a:r>
                        <a:rPr sz="10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Confidence</a:t>
                      </a:r>
                      <a:r>
                        <a:rPr sz="1000" spc="-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Interval]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681990" marR="669925" indent="5080" algn="ctr">
                        <a:lnSpc>
                          <a:spcPct val="105000"/>
                        </a:lnSpc>
                        <a:spcBef>
                          <a:spcPts val="635"/>
                        </a:spcBef>
                      </a:pPr>
                      <a:r>
                        <a:rPr sz="1050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95.3%</a:t>
                      </a:r>
                      <a:r>
                        <a:rPr sz="1050" spc="15" baseline="27777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1  </a:t>
                      </a:r>
                      <a:r>
                        <a:rPr sz="105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(1</a:t>
                      </a:r>
                      <a:r>
                        <a:rPr sz="1050" spc="-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1/</a:t>
                      </a:r>
                      <a:r>
                        <a:rPr sz="1050" spc="-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05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-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05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00000"/>
                        </a:lnSpc>
                      </a:pPr>
                      <a:r>
                        <a:rPr sz="1050" spc="2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NA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65430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05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99.5%</a:t>
                      </a:r>
                      <a:r>
                        <a:rPr sz="1050" spc="5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(420/422)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5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[98.3%,</a:t>
                      </a:r>
                      <a:r>
                        <a:rPr sz="1050" spc="5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99.9%]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119">
                <a:tc>
                  <a:txBody>
                    <a:bodyPr/>
                    <a:lstStyle/>
                    <a:p>
                      <a:pPr marL="45085">
                        <a:lnSpc>
                          <a:spcPts val="1255"/>
                        </a:lnSpc>
                        <a:spcBef>
                          <a:spcPts val="409"/>
                        </a:spcBef>
                      </a:pPr>
                      <a:r>
                        <a:rPr sz="10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Acute </a:t>
                      </a: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Procedural </a:t>
                      </a:r>
                      <a:r>
                        <a:rPr sz="10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Success</a:t>
                      </a:r>
                      <a:r>
                        <a:rPr sz="1050" b="1" spc="8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(APS)*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ts val="1195"/>
                        </a:lnSpc>
                      </a:pPr>
                      <a:r>
                        <a:rPr sz="10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% </a:t>
                      </a:r>
                      <a:r>
                        <a:rPr sz="10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(n/N) </a:t>
                      </a:r>
                      <a:r>
                        <a:rPr sz="10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[95% </a:t>
                      </a:r>
                      <a:r>
                        <a:rPr sz="10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Confidence</a:t>
                      </a:r>
                      <a:r>
                        <a:rPr sz="1000" spc="-7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Interval]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50" spc="2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NA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050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91.8%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050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(2,709/2,952)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50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Site-Reported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6543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050" b="1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94.5%</a:t>
                      </a:r>
                      <a:r>
                        <a:rPr sz="1050" b="1" spc="5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(396/419)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593090" marR="291465" indent="-290195">
                        <a:lnSpc>
                          <a:spcPct val="105000"/>
                        </a:lnSpc>
                      </a:pPr>
                      <a:r>
                        <a:rPr sz="1050" spc="1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[91.9%, </a:t>
                      </a:r>
                      <a:r>
                        <a:rPr sz="105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96.5%]  (ECL)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108">
                <a:tc>
                  <a:txBody>
                    <a:bodyPr/>
                    <a:lstStyle/>
                    <a:p>
                      <a:pPr marL="45085">
                        <a:lnSpc>
                          <a:spcPts val="1255"/>
                        </a:lnSpc>
                        <a:spcBef>
                          <a:spcPts val="415"/>
                        </a:spcBef>
                      </a:pPr>
                      <a:r>
                        <a:rPr sz="105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Fluoroscopy </a:t>
                      </a:r>
                      <a:r>
                        <a:rPr sz="1050" b="1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050" b="1" spc="-1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(min)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ts val="1195"/>
                        </a:lnSpc>
                      </a:pPr>
                      <a:r>
                        <a:rPr sz="10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Median </a:t>
                      </a:r>
                      <a:r>
                        <a:rPr sz="10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[Inter-Quartile</a:t>
                      </a:r>
                      <a:r>
                        <a:rPr sz="1000" spc="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Range]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0">
                        <a:lnSpc>
                          <a:spcPct val="100000"/>
                        </a:lnSpc>
                      </a:pPr>
                      <a:r>
                        <a:rPr sz="1050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39.0</a:t>
                      </a:r>
                      <a:r>
                        <a:rPr sz="1050" spc="15" baseline="27777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179" baseline="27777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[NA]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00000"/>
                        </a:lnSpc>
                      </a:pPr>
                      <a:r>
                        <a:rPr sz="1050" spc="1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NA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050" spc="1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18.0</a:t>
                      </a:r>
                      <a:r>
                        <a:rPr sz="1050" spc="5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[11.3-27.0]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107">
                <a:tc>
                  <a:txBody>
                    <a:bodyPr/>
                    <a:lstStyle/>
                    <a:p>
                      <a:pPr marL="45085">
                        <a:lnSpc>
                          <a:spcPts val="1255"/>
                        </a:lnSpc>
                        <a:spcBef>
                          <a:spcPts val="425"/>
                        </a:spcBef>
                      </a:pP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 </a:t>
                      </a:r>
                      <a:r>
                        <a:rPr sz="1050" b="1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050" b="1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(min)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ts val="1195"/>
                        </a:lnSpc>
                      </a:pPr>
                      <a:r>
                        <a:rPr sz="10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Median </a:t>
                      </a:r>
                      <a:r>
                        <a:rPr sz="10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[Inter-Quartile</a:t>
                      </a:r>
                      <a:r>
                        <a:rPr sz="1000" spc="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Range]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050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134</a:t>
                      </a:r>
                      <a:r>
                        <a:rPr sz="1050" spc="15" baseline="27777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172" baseline="27777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[NA]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00000"/>
                        </a:lnSpc>
                      </a:pPr>
                      <a:r>
                        <a:rPr sz="1050" spc="2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NA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050" spc="1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82.0 [53.0-</a:t>
                      </a:r>
                      <a:r>
                        <a:rPr sz="1050" spc="4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120.0]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120">
                <a:tc>
                  <a:txBody>
                    <a:bodyPr/>
                    <a:lstStyle/>
                    <a:p>
                      <a:pPr marL="45085">
                        <a:lnSpc>
                          <a:spcPts val="1255"/>
                        </a:lnSpc>
                        <a:spcBef>
                          <a:spcPts val="430"/>
                        </a:spcBef>
                      </a:pPr>
                      <a:r>
                        <a:rPr sz="10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Length </a:t>
                      </a:r>
                      <a:r>
                        <a:rPr sz="105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Stay </a:t>
                      </a:r>
                      <a:r>
                        <a:rPr sz="105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 Hospital for </a:t>
                      </a:r>
                      <a:r>
                        <a:rPr sz="10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Index </a:t>
                      </a: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</a:t>
                      </a:r>
                      <a:r>
                        <a:rPr sz="1050" b="1" spc="1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(days)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ts val="1195"/>
                        </a:lnSpc>
                      </a:pPr>
                      <a:r>
                        <a:rPr sz="10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Median </a:t>
                      </a:r>
                      <a:r>
                        <a:rPr sz="10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[Inter-Quartile</a:t>
                      </a:r>
                      <a:r>
                        <a:rPr sz="1000" spc="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Range]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25095">
                        <a:lnSpc>
                          <a:spcPct val="100000"/>
                        </a:lnSpc>
                      </a:pPr>
                      <a:r>
                        <a:rPr sz="1050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2.9 </a:t>
                      </a:r>
                      <a:r>
                        <a:rPr sz="1050" spc="5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050" spc="1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3.1 </a:t>
                      </a:r>
                      <a:r>
                        <a:rPr sz="1050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days</a:t>
                      </a:r>
                      <a:r>
                        <a:rPr sz="1050" spc="15" baseline="27777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1 </a:t>
                      </a:r>
                      <a:r>
                        <a:rPr sz="105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(mean </a:t>
                      </a:r>
                      <a:r>
                        <a:rPr sz="1050" spc="5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050" spc="-5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sd)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050" spc="1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2.0</a:t>
                      </a:r>
                      <a:r>
                        <a:rPr sz="1050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" dirty="0">
                          <a:solidFill>
                            <a:srgbClr val="6C6C6C"/>
                          </a:solidFill>
                          <a:latin typeface="Arial"/>
                          <a:cs typeface="Arial"/>
                        </a:rPr>
                        <a:t>[1.0–5.0]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050" spc="1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1.0 [1.0-3.0]</a:t>
                      </a:r>
                      <a:r>
                        <a:rPr sz="1050" spc="4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(US)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0615">
                <a:tc gridSpan="4">
                  <a:txBody>
                    <a:bodyPr/>
                    <a:lstStyle/>
                    <a:p>
                      <a:pPr marL="253365">
                        <a:lnSpc>
                          <a:spcPct val="100000"/>
                        </a:lnSpc>
                        <a:spcBef>
                          <a:spcPts val="944"/>
                        </a:spcBef>
                        <a:tabLst>
                          <a:tab pos="5582285" algn="l"/>
                        </a:tabLst>
                      </a:pPr>
                      <a:r>
                        <a:rPr sz="1000" b="1" i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*APS </a:t>
                      </a:r>
                      <a:r>
                        <a:rPr sz="1000" b="1" i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defined 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successful </a:t>
                      </a:r>
                      <a:r>
                        <a:rPr sz="1000" b="1" i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implantation 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MitraClip®  </a:t>
                      </a:r>
                      <a:r>
                        <a:rPr sz="1000" b="1" i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device 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000" b="1" i="1" spc="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resulting</a:t>
                      </a:r>
                      <a:r>
                        <a:rPr sz="1000" b="1" i="1" spc="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MR	</a:t>
                      </a:r>
                      <a:r>
                        <a:rPr sz="975" b="1" i="1" spc="-15" baseline="2564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0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Lim et </a:t>
                      </a:r>
                      <a:r>
                        <a:rPr sz="1000" b="1" i="1" spc="-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al. </a:t>
                      </a:r>
                      <a:r>
                        <a:rPr sz="100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ACC</a:t>
                      </a:r>
                      <a:r>
                        <a:rPr sz="1000" b="1" i="1" spc="1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53365" marR="273050">
                        <a:lnSpc>
                          <a:spcPct val="100000"/>
                        </a:lnSpc>
                        <a:tabLst>
                          <a:tab pos="5582285" algn="l"/>
                        </a:tabLst>
                      </a:pP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severity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2+ or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less </a:t>
                      </a:r>
                      <a:r>
                        <a:rPr sz="10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 </a:t>
                      </a:r>
                      <a:r>
                        <a:rPr sz="10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discharge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Echocardiogram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(30-day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echocardiogram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was </a:t>
                      </a:r>
                      <a:r>
                        <a:rPr sz="10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used </a:t>
                      </a:r>
                      <a:r>
                        <a:rPr sz="975" b="1" i="1" spc="-15" baseline="2564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MitraClip </a:t>
                      </a:r>
                      <a:r>
                        <a:rPr sz="10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Summary </a:t>
                      </a:r>
                      <a:r>
                        <a:rPr sz="10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00" b="1" i="1" spc="-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Safety </a:t>
                      </a:r>
                      <a:r>
                        <a:rPr sz="10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000" b="1" i="1" spc="-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Effectiveness 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if </a:t>
                      </a:r>
                      <a:r>
                        <a:rPr sz="10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discharge 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unavailable 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uninterpretable). 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Subjects  </a:t>
                      </a:r>
                      <a:r>
                        <a:rPr sz="10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who </a:t>
                      </a:r>
                      <a:r>
                        <a:rPr sz="1000" b="1" i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die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000" b="1" i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undergo</a:t>
                      </a:r>
                      <a:r>
                        <a:rPr sz="1000" b="1" i="1" spc="1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mitral	</a:t>
                      </a:r>
                      <a:r>
                        <a:rPr sz="10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000" b="1" i="1" spc="-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Prohibitive </a:t>
                      </a:r>
                      <a:r>
                        <a:rPr sz="10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Risk </a:t>
                      </a:r>
                      <a:r>
                        <a:rPr sz="100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DMR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5336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582285" algn="l"/>
                        </a:tabLst>
                      </a:pP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 </a:t>
                      </a:r>
                      <a:r>
                        <a:rPr sz="10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 before </a:t>
                      </a:r>
                      <a:r>
                        <a:rPr sz="10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discharge  </a:t>
                      </a:r>
                      <a:r>
                        <a:rPr sz="1000" b="1" i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considered 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 an</a:t>
                      </a:r>
                      <a:r>
                        <a:rPr sz="1000" b="1" i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APS</a:t>
                      </a:r>
                      <a:r>
                        <a:rPr sz="1000" b="1" i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failure	</a:t>
                      </a:r>
                      <a:r>
                        <a:rPr sz="975" b="1" i="1" spc="-22" baseline="2564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0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Sorajja </a:t>
                      </a:r>
                      <a:r>
                        <a:rPr sz="10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et </a:t>
                      </a:r>
                      <a:r>
                        <a:rPr sz="1000" b="1" i="1" spc="-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al. </a:t>
                      </a:r>
                      <a:r>
                        <a:rPr sz="100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J </a:t>
                      </a:r>
                      <a:r>
                        <a:rPr sz="100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Am </a:t>
                      </a:r>
                      <a:r>
                        <a:rPr sz="10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Coll </a:t>
                      </a:r>
                      <a:r>
                        <a:rPr sz="1000" b="1" i="1" spc="-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Cardiol</a:t>
                      </a:r>
                      <a:r>
                        <a:rPr sz="1000" b="1" i="1" spc="229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2017;70:2315–27)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0014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1863" y="92138"/>
            <a:ext cx="623443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dirty="0"/>
              <a:t>Procedural </a:t>
            </a:r>
            <a:r>
              <a:rPr sz="2500" spc="10" dirty="0"/>
              <a:t>Outcomes </a:t>
            </a:r>
            <a:r>
              <a:rPr sz="2500" spc="-10" dirty="0"/>
              <a:t>vs. </a:t>
            </a:r>
            <a:r>
              <a:rPr sz="2500" spc="5" dirty="0"/>
              <a:t>Previous</a:t>
            </a:r>
            <a:r>
              <a:rPr sz="2500" spc="-225" dirty="0"/>
              <a:t> </a:t>
            </a:r>
            <a:r>
              <a:rPr sz="2500" spc="15" dirty="0"/>
              <a:t>Trials</a:t>
            </a:r>
            <a:endParaRPr sz="25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940" y="723900"/>
            <a:ext cx="8580120" cy="4312920"/>
          </a:xfrm>
          <a:custGeom>
            <a:avLst/>
            <a:gdLst/>
            <a:ahLst/>
            <a:cxnLst/>
            <a:rect l="l" t="t" r="r" b="b"/>
            <a:pathLst>
              <a:path w="8580120" h="4312920">
                <a:moveTo>
                  <a:pt x="0" y="4312920"/>
                </a:moveTo>
                <a:lnTo>
                  <a:pt x="8580120" y="4312920"/>
                </a:lnTo>
                <a:lnTo>
                  <a:pt x="8580120" y="0"/>
                </a:lnTo>
                <a:lnTo>
                  <a:pt x="0" y="0"/>
                </a:lnTo>
                <a:lnTo>
                  <a:pt x="0" y="431292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1940" y="723900"/>
            <a:ext cx="8580120" cy="4312920"/>
          </a:xfrm>
          <a:custGeom>
            <a:avLst/>
            <a:gdLst/>
            <a:ahLst/>
            <a:cxnLst/>
            <a:rect l="l" t="t" r="r" b="b"/>
            <a:pathLst>
              <a:path w="8580120" h="4312920">
                <a:moveTo>
                  <a:pt x="0" y="4312920"/>
                </a:moveTo>
                <a:lnTo>
                  <a:pt x="8580120" y="4312920"/>
                </a:lnTo>
                <a:lnTo>
                  <a:pt x="8580120" y="0"/>
                </a:lnTo>
                <a:lnTo>
                  <a:pt x="0" y="0"/>
                </a:lnTo>
                <a:lnTo>
                  <a:pt x="0" y="431292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02030" y="231521"/>
            <a:ext cx="715137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5" dirty="0"/>
              <a:t>MitraClip </a:t>
            </a:r>
            <a:r>
              <a:rPr sz="2500" spc="30" dirty="0"/>
              <a:t>Type </a:t>
            </a:r>
            <a:r>
              <a:rPr sz="2500" spc="-5" dirty="0"/>
              <a:t>Used </a:t>
            </a:r>
            <a:r>
              <a:rPr sz="2500" spc="15" dirty="0"/>
              <a:t>in </a:t>
            </a:r>
            <a:r>
              <a:rPr sz="2500" spc="10" dirty="0"/>
              <a:t>Subjects </a:t>
            </a:r>
            <a:r>
              <a:rPr sz="2500" spc="20" dirty="0"/>
              <a:t>w/ </a:t>
            </a:r>
            <a:r>
              <a:rPr sz="2500" dirty="0"/>
              <a:t>Primary</a:t>
            </a:r>
            <a:r>
              <a:rPr sz="2500" spc="-455" dirty="0"/>
              <a:t> </a:t>
            </a:r>
            <a:r>
              <a:rPr sz="2500" spc="15" dirty="0"/>
              <a:t>MR</a:t>
            </a:r>
            <a:endParaRPr sz="2500"/>
          </a:p>
        </p:txBody>
      </p:sp>
      <p:sp>
        <p:nvSpPr>
          <p:cNvPr id="5" name="object 5"/>
          <p:cNvSpPr/>
          <p:nvPr/>
        </p:nvSpPr>
        <p:spPr>
          <a:xfrm>
            <a:off x="4360798" y="1220216"/>
            <a:ext cx="1383665" cy="2727325"/>
          </a:xfrm>
          <a:custGeom>
            <a:avLst/>
            <a:gdLst/>
            <a:ahLst/>
            <a:cxnLst/>
            <a:rect l="l" t="t" r="r" b="b"/>
            <a:pathLst>
              <a:path w="1383664" h="2727325">
                <a:moveTo>
                  <a:pt x="0" y="0"/>
                </a:moveTo>
                <a:lnTo>
                  <a:pt x="0" y="1383157"/>
                </a:lnTo>
                <a:lnTo>
                  <a:pt x="327913" y="2726715"/>
                </a:lnTo>
                <a:lnTo>
                  <a:pt x="375192" y="2714297"/>
                </a:lnTo>
                <a:lnTo>
                  <a:pt x="421721" y="2700318"/>
                </a:lnTo>
                <a:lnTo>
                  <a:pt x="467475" y="2684813"/>
                </a:lnTo>
                <a:lnTo>
                  <a:pt x="512428" y="2667812"/>
                </a:lnTo>
                <a:lnTo>
                  <a:pt x="556555" y="2649348"/>
                </a:lnTo>
                <a:lnTo>
                  <a:pt x="599831" y="2629454"/>
                </a:lnTo>
                <a:lnTo>
                  <a:pt x="642230" y="2608163"/>
                </a:lnTo>
                <a:lnTo>
                  <a:pt x="683726" y="2585506"/>
                </a:lnTo>
                <a:lnTo>
                  <a:pt x="724294" y="2561516"/>
                </a:lnTo>
                <a:lnTo>
                  <a:pt x="763909" y="2536227"/>
                </a:lnTo>
                <a:lnTo>
                  <a:pt x="802544" y="2509669"/>
                </a:lnTo>
                <a:lnTo>
                  <a:pt x="840174" y="2481876"/>
                </a:lnTo>
                <a:lnTo>
                  <a:pt x="876775" y="2452880"/>
                </a:lnTo>
                <a:lnTo>
                  <a:pt x="912319" y="2422714"/>
                </a:lnTo>
                <a:lnTo>
                  <a:pt x="946782" y="2391410"/>
                </a:lnTo>
                <a:lnTo>
                  <a:pt x="980139" y="2359000"/>
                </a:lnTo>
                <a:lnTo>
                  <a:pt x="1012363" y="2325518"/>
                </a:lnTo>
                <a:lnTo>
                  <a:pt x="1043429" y="2290995"/>
                </a:lnTo>
                <a:lnTo>
                  <a:pt x="1073312" y="2255463"/>
                </a:lnTo>
                <a:lnTo>
                  <a:pt x="1101986" y="2218957"/>
                </a:lnTo>
                <a:lnTo>
                  <a:pt x="1129426" y="2181507"/>
                </a:lnTo>
                <a:lnTo>
                  <a:pt x="1155606" y="2143146"/>
                </a:lnTo>
                <a:lnTo>
                  <a:pt x="1180500" y="2103908"/>
                </a:lnTo>
                <a:lnTo>
                  <a:pt x="1204083" y="2063823"/>
                </a:lnTo>
                <a:lnTo>
                  <a:pt x="1226330" y="2022926"/>
                </a:lnTo>
                <a:lnTo>
                  <a:pt x="1247215" y="1981247"/>
                </a:lnTo>
                <a:lnTo>
                  <a:pt x="1266712" y="1938821"/>
                </a:lnTo>
                <a:lnTo>
                  <a:pt x="1284796" y="1895679"/>
                </a:lnTo>
                <a:lnTo>
                  <a:pt x="1301441" y="1851853"/>
                </a:lnTo>
                <a:lnTo>
                  <a:pt x="1316623" y="1807376"/>
                </a:lnTo>
                <a:lnTo>
                  <a:pt x="1330314" y="1762281"/>
                </a:lnTo>
                <a:lnTo>
                  <a:pt x="1342491" y="1716600"/>
                </a:lnTo>
                <a:lnTo>
                  <a:pt x="1353126" y="1670366"/>
                </a:lnTo>
                <a:lnTo>
                  <a:pt x="1362196" y="1623611"/>
                </a:lnTo>
                <a:lnTo>
                  <a:pt x="1369674" y="1576367"/>
                </a:lnTo>
                <a:lnTo>
                  <a:pt x="1375534" y="1528667"/>
                </a:lnTo>
                <a:lnTo>
                  <a:pt x="1379752" y="1480544"/>
                </a:lnTo>
                <a:lnTo>
                  <a:pt x="1382301" y="1432030"/>
                </a:lnTo>
                <a:lnTo>
                  <a:pt x="1383156" y="1383157"/>
                </a:lnTo>
                <a:lnTo>
                  <a:pt x="1382320" y="1334598"/>
                </a:lnTo>
                <a:lnTo>
                  <a:pt x="1379829" y="1286459"/>
                </a:lnTo>
                <a:lnTo>
                  <a:pt x="1375711" y="1238768"/>
                </a:lnTo>
                <a:lnTo>
                  <a:pt x="1369993" y="1191553"/>
                </a:lnTo>
                <a:lnTo>
                  <a:pt x="1362703" y="1144840"/>
                </a:lnTo>
                <a:lnTo>
                  <a:pt x="1353868" y="1098657"/>
                </a:lnTo>
                <a:lnTo>
                  <a:pt x="1343516" y="1053031"/>
                </a:lnTo>
                <a:lnTo>
                  <a:pt x="1331673" y="1007991"/>
                </a:lnTo>
                <a:lnTo>
                  <a:pt x="1318368" y="963562"/>
                </a:lnTo>
                <a:lnTo>
                  <a:pt x="1303628" y="919774"/>
                </a:lnTo>
                <a:lnTo>
                  <a:pt x="1287481" y="876652"/>
                </a:lnTo>
                <a:lnTo>
                  <a:pt x="1269952" y="834226"/>
                </a:lnTo>
                <a:lnTo>
                  <a:pt x="1251071" y="792521"/>
                </a:lnTo>
                <a:lnTo>
                  <a:pt x="1230865" y="751566"/>
                </a:lnTo>
                <a:lnTo>
                  <a:pt x="1209361" y="711387"/>
                </a:lnTo>
                <a:lnTo>
                  <a:pt x="1186586" y="672013"/>
                </a:lnTo>
                <a:lnTo>
                  <a:pt x="1162568" y="633471"/>
                </a:lnTo>
                <a:lnTo>
                  <a:pt x="1137334" y="595788"/>
                </a:lnTo>
                <a:lnTo>
                  <a:pt x="1110912" y="558991"/>
                </a:lnTo>
                <a:lnTo>
                  <a:pt x="1083329" y="523109"/>
                </a:lnTo>
                <a:lnTo>
                  <a:pt x="1054612" y="488168"/>
                </a:lnTo>
                <a:lnTo>
                  <a:pt x="1024790" y="454195"/>
                </a:lnTo>
                <a:lnTo>
                  <a:pt x="993889" y="421219"/>
                </a:lnTo>
                <a:lnTo>
                  <a:pt x="961937" y="389267"/>
                </a:lnTo>
                <a:lnTo>
                  <a:pt x="928961" y="358366"/>
                </a:lnTo>
                <a:lnTo>
                  <a:pt x="894988" y="328544"/>
                </a:lnTo>
                <a:lnTo>
                  <a:pt x="860047" y="299827"/>
                </a:lnTo>
                <a:lnTo>
                  <a:pt x="824165" y="272244"/>
                </a:lnTo>
                <a:lnTo>
                  <a:pt x="787368" y="245822"/>
                </a:lnTo>
                <a:lnTo>
                  <a:pt x="749685" y="220588"/>
                </a:lnTo>
                <a:lnTo>
                  <a:pt x="711143" y="196570"/>
                </a:lnTo>
                <a:lnTo>
                  <a:pt x="671769" y="173795"/>
                </a:lnTo>
                <a:lnTo>
                  <a:pt x="631590" y="152291"/>
                </a:lnTo>
                <a:lnTo>
                  <a:pt x="590635" y="132085"/>
                </a:lnTo>
                <a:lnTo>
                  <a:pt x="548930" y="113204"/>
                </a:lnTo>
                <a:lnTo>
                  <a:pt x="506504" y="95675"/>
                </a:lnTo>
                <a:lnTo>
                  <a:pt x="463382" y="79528"/>
                </a:lnTo>
                <a:lnTo>
                  <a:pt x="419594" y="64788"/>
                </a:lnTo>
                <a:lnTo>
                  <a:pt x="375165" y="51483"/>
                </a:lnTo>
                <a:lnTo>
                  <a:pt x="330125" y="39640"/>
                </a:lnTo>
                <a:lnTo>
                  <a:pt x="284499" y="29288"/>
                </a:lnTo>
                <a:lnTo>
                  <a:pt x="238316" y="20453"/>
                </a:lnTo>
                <a:lnTo>
                  <a:pt x="191603" y="13163"/>
                </a:lnTo>
                <a:lnTo>
                  <a:pt x="144388" y="7445"/>
                </a:lnTo>
                <a:lnTo>
                  <a:pt x="96697" y="3327"/>
                </a:lnTo>
                <a:lnTo>
                  <a:pt x="48558" y="836"/>
                </a:lnTo>
                <a:lnTo>
                  <a:pt x="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60798" y="1220216"/>
            <a:ext cx="1383665" cy="2727325"/>
          </a:xfrm>
          <a:custGeom>
            <a:avLst/>
            <a:gdLst/>
            <a:ahLst/>
            <a:cxnLst/>
            <a:rect l="l" t="t" r="r" b="b"/>
            <a:pathLst>
              <a:path w="1383664" h="2727325">
                <a:moveTo>
                  <a:pt x="0" y="0"/>
                </a:moveTo>
                <a:lnTo>
                  <a:pt x="48558" y="836"/>
                </a:lnTo>
                <a:lnTo>
                  <a:pt x="96697" y="3327"/>
                </a:lnTo>
                <a:lnTo>
                  <a:pt x="144388" y="7445"/>
                </a:lnTo>
                <a:lnTo>
                  <a:pt x="191603" y="13163"/>
                </a:lnTo>
                <a:lnTo>
                  <a:pt x="238316" y="20453"/>
                </a:lnTo>
                <a:lnTo>
                  <a:pt x="284499" y="29288"/>
                </a:lnTo>
                <a:lnTo>
                  <a:pt x="330125" y="39640"/>
                </a:lnTo>
                <a:lnTo>
                  <a:pt x="375165" y="51483"/>
                </a:lnTo>
                <a:lnTo>
                  <a:pt x="419594" y="64788"/>
                </a:lnTo>
                <a:lnTo>
                  <a:pt x="463382" y="79528"/>
                </a:lnTo>
                <a:lnTo>
                  <a:pt x="506504" y="95675"/>
                </a:lnTo>
                <a:lnTo>
                  <a:pt x="548930" y="113204"/>
                </a:lnTo>
                <a:lnTo>
                  <a:pt x="590635" y="132085"/>
                </a:lnTo>
                <a:lnTo>
                  <a:pt x="631590" y="152291"/>
                </a:lnTo>
                <a:lnTo>
                  <a:pt x="671769" y="173795"/>
                </a:lnTo>
                <a:lnTo>
                  <a:pt x="711143" y="196570"/>
                </a:lnTo>
                <a:lnTo>
                  <a:pt x="749685" y="220588"/>
                </a:lnTo>
                <a:lnTo>
                  <a:pt x="787368" y="245822"/>
                </a:lnTo>
                <a:lnTo>
                  <a:pt x="824165" y="272244"/>
                </a:lnTo>
                <a:lnTo>
                  <a:pt x="860047" y="299827"/>
                </a:lnTo>
                <a:lnTo>
                  <a:pt x="894988" y="328544"/>
                </a:lnTo>
                <a:lnTo>
                  <a:pt x="928961" y="358366"/>
                </a:lnTo>
                <a:lnTo>
                  <a:pt x="961937" y="389267"/>
                </a:lnTo>
                <a:lnTo>
                  <a:pt x="993889" y="421219"/>
                </a:lnTo>
                <a:lnTo>
                  <a:pt x="1024790" y="454195"/>
                </a:lnTo>
                <a:lnTo>
                  <a:pt x="1054612" y="488168"/>
                </a:lnTo>
                <a:lnTo>
                  <a:pt x="1083329" y="523109"/>
                </a:lnTo>
                <a:lnTo>
                  <a:pt x="1110912" y="558991"/>
                </a:lnTo>
                <a:lnTo>
                  <a:pt x="1137334" y="595788"/>
                </a:lnTo>
                <a:lnTo>
                  <a:pt x="1162568" y="633471"/>
                </a:lnTo>
                <a:lnTo>
                  <a:pt x="1186586" y="672013"/>
                </a:lnTo>
                <a:lnTo>
                  <a:pt x="1209361" y="711387"/>
                </a:lnTo>
                <a:lnTo>
                  <a:pt x="1230865" y="751566"/>
                </a:lnTo>
                <a:lnTo>
                  <a:pt x="1251071" y="792521"/>
                </a:lnTo>
                <a:lnTo>
                  <a:pt x="1269952" y="834226"/>
                </a:lnTo>
                <a:lnTo>
                  <a:pt x="1287481" y="876652"/>
                </a:lnTo>
                <a:lnTo>
                  <a:pt x="1303628" y="919774"/>
                </a:lnTo>
                <a:lnTo>
                  <a:pt x="1318368" y="963562"/>
                </a:lnTo>
                <a:lnTo>
                  <a:pt x="1331673" y="1007991"/>
                </a:lnTo>
                <a:lnTo>
                  <a:pt x="1343516" y="1053031"/>
                </a:lnTo>
                <a:lnTo>
                  <a:pt x="1353868" y="1098657"/>
                </a:lnTo>
                <a:lnTo>
                  <a:pt x="1362703" y="1144840"/>
                </a:lnTo>
                <a:lnTo>
                  <a:pt x="1369993" y="1191553"/>
                </a:lnTo>
                <a:lnTo>
                  <a:pt x="1375711" y="1238768"/>
                </a:lnTo>
                <a:lnTo>
                  <a:pt x="1379829" y="1286459"/>
                </a:lnTo>
                <a:lnTo>
                  <a:pt x="1382320" y="1334598"/>
                </a:lnTo>
                <a:lnTo>
                  <a:pt x="1383156" y="1383157"/>
                </a:lnTo>
                <a:lnTo>
                  <a:pt x="1382301" y="1432030"/>
                </a:lnTo>
                <a:lnTo>
                  <a:pt x="1379752" y="1480544"/>
                </a:lnTo>
                <a:lnTo>
                  <a:pt x="1375534" y="1528667"/>
                </a:lnTo>
                <a:lnTo>
                  <a:pt x="1369674" y="1576367"/>
                </a:lnTo>
                <a:lnTo>
                  <a:pt x="1362196" y="1623611"/>
                </a:lnTo>
                <a:lnTo>
                  <a:pt x="1353126" y="1670366"/>
                </a:lnTo>
                <a:lnTo>
                  <a:pt x="1342491" y="1716600"/>
                </a:lnTo>
                <a:lnTo>
                  <a:pt x="1330314" y="1762281"/>
                </a:lnTo>
                <a:lnTo>
                  <a:pt x="1316623" y="1807376"/>
                </a:lnTo>
                <a:lnTo>
                  <a:pt x="1301441" y="1851853"/>
                </a:lnTo>
                <a:lnTo>
                  <a:pt x="1284796" y="1895679"/>
                </a:lnTo>
                <a:lnTo>
                  <a:pt x="1266712" y="1938821"/>
                </a:lnTo>
                <a:lnTo>
                  <a:pt x="1247215" y="1981247"/>
                </a:lnTo>
                <a:lnTo>
                  <a:pt x="1226330" y="2022926"/>
                </a:lnTo>
                <a:lnTo>
                  <a:pt x="1204083" y="2063823"/>
                </a:lnTo>
                <a:lnTo>
                  <a:pt x="1180500" y="2103908"/>
                </a:lnTo>
                <a:lnTo>
                  <a:pt x="1155606" y="2143146"/>
                </a:lnTo>
                <a:lnTo>
                  <a:pt x="1129426" y="2181507"/>
                </a:lnTo>
                <a:lnTo>
                  <a:pt x="1101986" y="2218957"/>
                </a:lnTo>
                <a:lnTo>
                  <a:pt x="1073312" y="2255463"/>
                </a:lnTo>
                <a:lnTo>
                  <a:pt x="1043429" y="2290995"/>
                </a:lnTo>
                <a:lnTo>
                  <a:pt x="1012363" y="2325518"/>
                </a:lnTo>
                <a:lnTo>
                  <a:pt x="980139" y="2359000"/>
                </a:lnTo>
                <a:lnTo>
                  <a:pt x="946782" y="2391410"/>
                </a:lnTo>
                <a:lnTo>
                  <a:pt x="912319" y="2422714"/>
                </a:lnTo>
                <a:lnTo>
                  <a:pt x="876775" y="2452880"/>
                </a:lnTo>
                <a:lnTo>
                  <a:pt x="840174" y="2481876"/>
                </a:lnTo>
                <a:lnTo>
                  <a:pt x="802544" y="2509669"/>
                </a:lnTo>
                <a:lnTo>
                  <a:pt x="763909" y="2536227"/>
                </a:lnTo>
                <a:lnTo>
                  <a:pt x="724294" y="2561516"/>
                </a:lnTo>
                <a:lnTo>
                  <a:pt x="683726" y="2585506"/>
                </a:lnTo>
                <a:lnTo>
                  <a:pt x="642230" y="2608163"/>
                </a:lnTo>
                <a:lnTo>
                  <a:pt x="599831" y="2629454"/>
                </a:lnTo>
                <a:lnTo>
                  <a:pt x="556555" y="2649348"/>
                </a:lnTo>
                <a:lnTo>
                  <a:pt x="512428" y="2667812"/>
                </a:lnTo>
                <a:lnTo>
                  <a:pt x="467475" y="2684813"/>
                </a:lnTo>
                <a:lnTo>
                  <a:pt x="421721" y="2700318"/>
                </a:lnTo>
                <a:lnTo>
                  <a:pt x="375192" y="2714297"/>
                </a:lnTo>
                <a:lnTo>
                  <a:pt x="327913" y="2726715"/>
                </a:lnTo>
                <a:lnTo>
                  <a:pt x="0" y="1383157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77941" y="2098039"/>
            <a:ext cx="1711325" cy="1889125"/>
          </a:xfrm>
          <a:custGeom>
            <a:avLst/>
            <a:gdLst/>
            <a:ahLst/>
            <a:cxnLst/>
            <a:rect l="l" t="t" r="r" b="b"/>
            <a:pathLst>
              <a:path w="1711325" h="1889125">
                <a:moveTo>
                  <a:pt x="95458" y="0"/>
                </a:moveTo>
                <a:lnTo>
                  <a:pt x="77958" y="47076"/>
                </a:lnTo>
                <a:lnTo>
                  <a:pt x="62218" y="94636"/>
                </a:lnTo>
                <a:lnTo>
                  <a:pt x="48241" y="142632"/>
                </a:lnTo>
                <a:lnTo>
                  <a:pt x="36028" y="191015"/>
                </a:lnTo>
                <a:lnTo>
                  <a:pt x="25584" y="239737"/>
                </a:lnTo>
                <a:lnTo>
                  <a:pt x="16912" y="288748"/>
                </a:lnTo>
                <a:lnTo>
                  <a:pt x="10014" y="338000"/>
                </a:lnTo>
                <a:lnTo>
                  <a:pt x="4894" y="387446"/>
                </a:lnTo>
                <a:lnTo>
                  <a:pt x="1555" y="437035"/>
                </a:lnTo>
                <a:lnTo>
                  <a:pt x="0" y="486721"/>
                </a:lnTo>
                <a:lnTo>
                  <a:pt x="231" y="536453"/>
                </a:lnTo>
                <a:lnTo>
                  <a:pt x="2253" y="586184"/>
                </a:lnTo>
                <a:lnTo>
                  <a:pt x="6068" y="635865"/>
                </a:lnTo>
                <a:lnTo>
                  <a:pt x="11680" y="685448"/>
                </a:lnTo>
                <a:lnTo>
                  <a:pt x="19091" y="734884"/>
                </a:lnTo>
                <a:lnTo>
                  <a:pt x="28304" y="784124"/>
                </a:lnTo>
                <a:lnTo>
                  <a:pt x="39324" y="833120"/>
                </a:lnTo>
                <a:lnTo>
                  <a:pt x="51648" y="880092"/>
                </a:lnTo>
                <a:lnTo>
                  <a:pt x="65480" y="926263"/>
                </a:lnTo>
                <a:lnTo>
                  <a:pt x="80786" y="971615"/>
                </a:lnTo>
                <a:lnTo>
                  <a:pt x="97533" y="1016125"/>
                </a:lnTo>
                <a:lnTo>
                  <a:pt x="115689" y="1059775"/>
                </a:lnTo>
                <a:lnTo>
                  <a:pt x="135219" y="1102543"/>
                </a:lnTo>
                <a:lnTo>
                  <a:pt x="156091" y="1144411"/>
                </a:lnTo>
                <a:lnTo>
                  <a:pt x="178271" y="1185357"/>
                </a:lnTo>
                <a:lnTo>
                  <a:pt x="201727" y="1225362"/>
                </a:lnTo>
                <a:lnTo>
                  <a:pt x="226426" y="1264405"/>
                </a:lnTo>
                <a:lnTo>
                  <a:pt x="252333" y="1302467"/>
                </a:lnTo>
                <a:lnTo>
                  <a:pt x="279417" y="1339526"/>
                </a:lnTo>
                <a:lnTo>
                  <a:pt x="307643" y="1375564"/>
                </a:lnTo>
                <a:lnTo>
                  <a:pt x="336979" y="1410559"/>
                </a:lnTo>
                <a:lnTo>
                  <a:pt x="367392" y="1444493"/>
                </a:lnTo>
                <a:lnTo>
                  <a:pt x="398848" y="1477343"/>
                </a:lnTo>
                <a:lnTo>
                  <a:pt x="431315" y="1509091"/>
                </a:lnTo>
                <a:lnTo>
                  <a:pt x="464759" y="1539717"/>
                </a:lnTo>
                <a:lnTo>
                  <a:pt x="499147" y="1569199"/>
                </a:lnTo>
                <a:lnTo>
                  <a:pt x="534446" y="1597519"/>
                </a:lnTo>
                <a:lnTo>
                  <a:pt x="570623" y="1624655"/>
                </a:lnTo>
                <a:lnTo>
                  <a:pt x="607644" y="1650588"/>
                </a:lnTo>
                <a:lnTo>
                  <a:pt x="645477" y="1675297"/>
                </a:lnTo>
                <a:lnTo>
                  <a:pt x="684088" y="1698763"/>
                </a:lnTo>
                <a:lnTo>
                  <a:pt x="723445" y="1720965"/>
                </a:lnTo>
                <a:lnTo>
                  <a:pt x="763514" y="1741883"/>
                </a:lnTo>
                <a:lnTo>
                  <a:pt x="804261" y="1761497"/>
                </a:lnTo>
                <a:lnTo>
                  <a:pt x="845655" y="1779786"/>
                </a:lnTo>
                <a:lnTo>
                  <a:pt x="887661" y="1796732"/>
                </a:lnTo>
                <a:lnTo>
                  <a:pt x="930247" y="1812312"/>
                </a:lnTo>
                <a:lnTo>
                  <a:pt x="973379" y="1826508"/>
                </a:lnTo>
                <a:lnTo>
                  <a:pt x="1017025" y="1839300"/>
                </a:lnTo>
                <a:lnTo>
                  <a:pt x="1061151" y="1850666"/>
                </a:lnTo>
                <a:lnTo>
                  <a:pt x="1105723" y="1860587"/>
                </a:lnTo>
                <a:lnTo>
                  <a:pt x="1150710" y="1869043"/>
                </a:lnTo>
                <a:lnTo>
                  <a:pt x="1196077" y="1876014"/>
                </a:lnTo>
                <a:lnTo>
                  <a:pt x="1241792" y="1881479"/>
                </a:lnTo>
                <a:lnTo>
                  <a:pt x="1287822" y="1885418"/>
                </a:lnTo>
                <a:lnTo>
                  <a:pt x="1334133" y="1887812"/>
                </a:lnTo>
                <a:lnTo>
                  <a:pt x="1380692" y="1888639"/>
                </a:lnTo>
                <a:lnTo>
                  <a:pt x="1427466" y="1887880"/>
                </a:lnTo>
                <a:lnTo>
                  <a:pt x="1474422" y="1885515"/>
                </a:lnTo>
                <a:lnTo>
                  <a:pt x="1521526" y="1881524"/>
                </a:lnTo>
                <a:lnTo>
                  <a:pt x="1568747" y="1875886"/>
                </a:lnTo>
                <a:lnTo>
                  <a:pt x="1616050" y="1868581"/>
                </a:lnTo>
                <a:lnTo>
                  <a:pt x="1663402" y="1859590"/>
                </a:lnTo>
                <a:lnTo>
                  <a:pt x="1710771" y="1848891"/>
                </a:lnTo>
                <a:lnTo>
                  <a:pt x="1382857" y="505333"/>
                </a:lnTo>
                <a:lnTo>
                  <a:pt x="9545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77941" y="2098039"/>
            <a:ext cx="1711325" cy="1889125"/>
          </a:xfrm>
          <a:custGeom>
            <a:avLst/>
            <a:gdLst/>
            <a:ahLst/>
            <a:cxnLst/>
            <a:rect l="l" t="t" r="r" b="b"/>
            <a:pathLst>
              <a:path w="1711325" h="1889125">
                <a:moveTo>
                  <a:pt x="1710771" y="1848891"/>
                </a:moveTo>
                <a:lnTo>
                  <a:pt x="1663402" y="1859590"/>
                </a:lnTo>
                <a:lnTo>
                  <a:pt x="1616050" y="1868581"/>
                </a:lnTo>
                <a:lnTo>
                  <a:pt x="1568747" y="1875886"/>
                </a:lnTo>
                <a:lnTo>
                  <a:pt x="1521526" y="1881524"/>
                </a:lnTo>
                <a:lnTo>
                  <a:pt x="1474422" y="1885515"/>
                </a:lnTo>
                <a:lnTo>
                  <a:pt x="1427466" y="1887880"/>
                </a:lnTo>
                <a:lnTo>
                  <a:pt x="1380692" y="1888639"/>
                </a:lnTo>
                <a:lnTo>
                  <a:pt x="1334133" y="1887812"/>
                </a:lnTo>
                <a:lnTo>
                  <a:pt x="1287822" y="1885418"/>
                </a:lnTo>
                <a:lnTo>
                  <a:pt x="1241792" y="1881479"/>
                </a:lnTo>
                <a:lnTo>
                  <a:pt x="1196077" y="1876014"/>
                </a:lnTo>
                <a:lnTo>
                  <a:pt x="1150710" y="1869043"/>
                </a:lnTo>
                <a:lnTo>
                  <a:pt x="1105723" y="1860587"/>
                </a:lnTo>
                <a:lnTo>
                  <a:pt x="1061151" y="1850666"/>
                </a:lnTo>
                <a:lnTo>
                  <a:pt x="1017025" y="1839300"/>
                </a:lnTo>
                <a:lnTo>
                  <a:pt x="973379" y="1826508"/>
                </a:lnTo>
                <a:lnTo>
                  <a:pt x="930247" y="1812312"/>
                </a:lnTo>
                <a:lnTo>
                  <a:pt x="887661" y="1796732"/>
                </a:lnTo>
                <a:lnTo>
                  <a:pt x="845655" y="1779786"/>
                </a:lnTo>
                <a:lnTo>
                  <a:pt x="804261" y="1761497"/>
                </a:lnTo>
                <a:lnTo>
                  <a:pt x="763514" y="1741883"/>
                </a:lnTo>
                <a:lnTo>
                  <a:pt x="723445" y="1720965"/>
                </a:lnTo>
                <a:lnTo>
                  <a:pt x="684088" y="1698763"/>
                </a:lnTo>
                <a:lnTo>
                  <a:pt x="645477" y="1675297"/>
                </a:lnTo>
                <a:lnTo>
                  <a:pt x="607644" y="1650588"/>
                </a:lnTo>
                <a:lnTo>
                  <a:pt x="570623" y="1624655"/>
                </a:lnTo>
                <a:lnTo>
                  <a:pt x="534446" y="1597519"/>
                </a:lnTo>
                <a:lnTo>
                  <a:pt x="499147" y="1569199"/>
                </a:lnTo>
                <a:lnTo>
                  <a:pt x="464759" y="1539717"/>
                </a:lnTo>
                <a:lnTo>
                  <a:pt x="431315" y="1509091"/>
                </a:lnTo>
                <a:lnTo>
                  <a:pt x="398848" y="1477343"/>
                </a:lnTo>
                <a:lnTo>
                  <a:pt x="367392" y="1444493"/>
                </a:lnTo>
                <a:lnTo>
                  <a:pt x="336979" y="1410559"/>
                </a:lnTo>
                <a:lnTo>
                  <a:pt x="307643" y="1375564"/>
                </a:lnTo>
                <a:lnTo>
                  <a:pt x="279417" y="1339526"/>
                </a:lnTo>
                <a:lnTo>
                  <a:pt x="252333" y="1302467"/>
                </a:lnTo>
                <a:lnTo>
                  <a:pt x="226426" y="1264405"/>
                </a:lnTo>
                <a:lnTo>
                  <a:pt x="201727" y="1225362"/>
                </a:lnTo>
                <a:lnTo>
                  <a:pt x="178271" y="1185357"/>
                </a:lnTo>
                <a:lnTo>
                  <a:pt x="156091" y="1144411"/>
                </a:lnTo>
                <a:lnTo>
                  <a:pt x="135219" y="1102543"/>
                </a:lnTo>
                <a:lnTo>
                  <a:pt x="115689" y="1059775"/>
                </a:lnTo>
                <a:lnTo>
                  <a:pt x="97533" y="1016125"/>
                </a:lnTo>
                <a:lnTo>
                  <a:pt x="80786" y="971615"/>
                </a:lnTo>
                <a:lnTo>
                  <a:pt x="65480" y="926263"/>
                </a:lnTo>
                <a:lnTo>
                  <a:pt x="51648" y="880092"/>
                </a:lnTo>
                <a:lnTo>
                  <a:pt x="39324" y="833120"/>
                </a:lnTo>
                <a:lnTo>
                  <a:pt x="28304" y="784124"/>
                </a:lnTo>
                <a:lnTo>
                  <a:pt x="19091" y="734884"/>
                </a:lnTo>
                <a:lnTo>
                  <a:pt x="11680" y="685448"/>
                </a:lnTo>
                <a:lnTo>
                  <a:pt x="6068" y="635865"/>
                </a:lnTo>
                <a:lnTo>
                  <a:pt x="2253" y="586184"/>
                </a:lnTo>
                <a:lnTo>
                  <a:pt x="231" y="536453"/>
                </a:lnTo>
                <a:lnTo>
                  <a:pt x="0" y="486721"/>
                </a:lnTo>
                <a:lnTo>
                  <a:pt x="1555" y="437035"/>
                </a:lnTo>
                <a:lnTo>
                  <a:pt x="4894" y="387446"/>
                </a:lnTo>
                <a:lnTo>
                  <a:pt x="10014" y="338000"/>
                </a:lnTo>
                <a:lnTo>
                  <a:pt x="16912" y="288748"/>
                </a:lnTo>
                <a:lnTo>
                  <a:pt x="25584" y="239737"/>
                </a:lnTo>
                <a:lnTo>
                  <a:pt x="36028" y="191015"/>
                </a:lnTo>
                <a:lnTo>
                  <a:pt x="48241" y="142632"/>
                </a:lnTo>
                <a:lnTo>
                  <a:pt x="62218" y="94636"/>
                </a:lnTo>
                <a:lnTo>
                  <a:pt x="77958" y="47076"/>
                </a:lnTo>
                <a:lnTo>
                  <a:pt x="95458" y="0"/>
                </a:lnTo>
                <a:lnTo>
                  <a:pt x="1382857" y="505333"/>
                </a:lnTo>
                <a:lnTo>
                  <a:pt x="1710771" y="1848891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73400" y="1220216"/>
            <a:ext cx="1287780" cy="1383665"/>
          </a:xfrm>
          <a:custGeom>
            <a:avLst/>
            <a:gdLst/>
            <a:ahLst/>
            <a:cxnLst/>
            <a:rect l="l" t="t" r="r" b="b"/>
            <a:pathLst>
              <a:path w="1287779" h="1383664">
                <a:moveTo>
                  <a:pt x="1287399" y="0"/>
                </a:moveTo>
                <a:lnTo>
                  <a:pt x="1238789" y="849"/>
                </a:lnTo>
                <a:lnTo>
                  <a:pt x="1190499" y="3381"/>
                </a:lnTo>
                <a:lnTo>
                  <a:pt x="1142561" y="7572"/>
                </a:lnTo>
                <a:lnTo>
                  <a:pt x="1095010" y="13400"/>
                </a:lnTo>
                <a:lnTo>
                  <a:pt x="1047881" y="20840"/>
                </a:lnTo>
                <a:lnTo>
                  <a:pt x="1001207" y="29870"/>
                </a:lnTo>
                <a:lnTo>
                  <a:pt x="955023" y="40465"/>
                </a:lnTo>
                <a:lnTo>
                  <a:pt x="909364" y="52602"/>
                </a:lnTo>
                <a:lnTo>
                  <a:pt x="864263" y="66259"/>
                </a:lnTo>
                <a:lnTo>
                  <a:pt x="819755" y="81411"/>
                </a:lnTo>
                <a:lnTo>
                  <a:pt x="775874" y="98036"/>
                </a:lnTo>
                <a:lnTo>
                  <a:pt x="732654" y="116109"/>
                </a:lnTo>
                <a:lnTo>
                  <a:pt x="690130" y="135608"/>
                </a:lnTo>
                <a:lnTo>
                  <a:pt x="648337" y="156508"/>
                </a:lnTo>
                <a:lnTo>
                  <a:pt x="607307" y="178787"/>
                </a:lnTo>
                <a:lnTo>
                  <a:pt x="567076" y="202422"/>
                </a:lnTo>
                <a:lnTo>
                  <a:pt x="527677" y="227388"/>
                </a:lnTo>
                <a:lnTo>
                  <a:pt x="489146" y="253662"/>
                </a:lnTo>
                <a:lnTo>
                  <a:pt x="451516" y="281222"/>
                </a:lnTo>
                <a:lnTo>
                  <a:pt x="414822" y="310042"/>
                </a:lnTo>
                <a:lnTo>
                  <a:pt x="379098" y="340101"/>
                </a:lnTo>
                <a:lnTo>
                  <a:pt x="344377" y="371375"/>
                </a:lnTo>
                <a:lnTo>
                  <a:pt x="310696" y="403840"/>
                </a:lnTo>
                <a:lnTo>
                  <a:pt x="278087" y="437473"/>
                </a:lnTo>
                <a:lnTo>
                  <a:pt x="246585" y="472251"/>
                </a:lnTo>
                <a:lnTo>
                  <a:pt x="216225" y="508149"/>
                </a:lnTo>
                <a:lnTo>
                  <a:pt x="187040" y="545145"/>
                </a:lnTo>
                <a:lnTo>
                  <a:pt x="159065" y="583216"/>
                </a:lnTo>
                <a:lnTo>
                  <a:pt x="132335" y="622337"/>
                </a:lnTo>
                <a:lnTo>
                  <a:pt x="106883" y="662486"/>
                </a:lnTo>
                <a:lnTo>
                  <a:pt x="82743" y="703639"/>
                </a:lnTo>
                <a:lnTo>
                  <a:pt x="59951" y="745773"/>
                </a:lnTo>
                <a:lnTo>
                  <a:pt x="38540" y="788864"/>
                </a:lnTo>
                <a:lnTo>
                  <a:pt x="18545" y="832888"/>
                </a:lnTo>
                <a:lnTo>
                  <a:pt x="0" y="877824"/>
                </a:lnTo>
                <a:lnTo>
                  <a:pt x="1287399" y="1383157"/>
                </a:lnTo>
                <a:lnTo>
                  <a:pt x="1287399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73400" y="1220216"/>
            <a:ext cx="1287780" cy="1383665"/>
          </a:xfrm>
          <a:custGeom>
            <a:avLst/>
            <a:gdLst/>
            <a:ahLst/>
            <a:cxnLst/>
            <a:rect l="l" t="t" r="r" b="b"/>
            <a:pathLst>
              <a:path w="1287779" h="1383664">
                <a:moveTo>
                  <a:pt x="0" y="877824"/>
                </a:moveTo>
                <a:lnTo>
                  <a:pt x="18545" y="832888"/>
                </a:lnTo>
                <a:lnTo>
                  <a:pt x="38540" y="788864"/>
                </a:lnTo>
                <a:lnTo>
                  <a:pt x="59951" y="745773"/>
                </a:lnTo>
                <a:lnTo>
                  <a:pt x="82743" y="703639"/>
                </a:lnTo>
                <a:lnTo>
                  <a:pt x="106883" y="662486"/>
                </a:lnTo>
                <a:lnTo>
                  <a:pt x="132335" y="622337"/>
                </a:lnTo>
                <a:lnTo>
                  <a:pt x="159065" y="583216"/>
                </a:lnTo>
                <a:lnTo>
                  <a:pt x="187040" y="545145"/>
                </a:lnTo>
                <a:lnTo>
                  <a:pt x="216225" y="508149"/>
                </a:lnTo>
                <a:lnTo>
                  <a:pt x="246585" y="472251"/>
                </a:lnTo>
                <a:lnTo>
                  <a:pt x="278087" y="437473"/>
                </a:lnTo>
                <a:lnTo>
                  <a:pt x="310696" y="403840"/>
                </a:lnTo>
                <a:lnTo>
                  <a:pt x="344377" y="371375"/>
                </a:lnTo>
                <a:lnTo>
                  <a:pt x="379098" y="340101"/>
                </a:lnTo>
                <a:lnTo>
                  <a:pt x="414822" y="310042"/>
                </a:lnTo>
                <a:lnTo>
                  <a:pt x="451516" y="281222"/>
                </a:lnTo>
                <a:lnTo>
                  <a:pt x="489146" y="253662"/>
                </a:lnTo>
                <a:lnTo>
                  <a:pt x="527677" y="227388"/>
                </a:lnTo>
                <a:lnTo>
                  <a:pt x="567076" y="202422"/>
                </a:lnTo>
                <a:lnTo>
                  <a:pt x="607307" y="178787"/>
                </a:lnTo>
                <a:lnTo>
                  <a:pt x="648337" y="156508"/>
                </a:lnTo>
                <a:lnTo>
                  <a:pt x="690130" y="135608"/>
                </a:lnTo>
                <a:lnTo>
                  <a:pt x="732654" y="116109"/>
                </a:lnTo>
                <a:lnTo>
                  <a:pt x="775874" y="98036"/>
                </a:lnTo>
                <a:lnTo>
                  <a:pt x="819755" y="81411"/>
                </a:lnTo>
                <a:lnTo>
                  <a:pt x="864263" y="66259"/>
                </a:lnTo>
                <a:lnTo>
                  <a:pt x="909364" y="52602"/>
                </a:lnTo>
                <a:lnTo>
                  <a:pt x="955023" y="40465"/>
                </a:lnTo>
                <a:lnTo>
                  <a:pt x="1001207" y="29870"/>
                </a:lnTo>
                <a:lnTo>
                  <a:pt x="1047881" y="20840"/>
                </a:lnTo>
                <a:lnTo>
                  <a:pt x="1095010" y="13400"/>
                </a:lnTo>
                <a:lnTo>
                  <a:pt x="1142561" y="7572"/>
                </a:lnTo>
                <a:lnTo>
                  <a:pt x="1190499" y="3381"/>
                </a:lnTo>
                <a:lnTo>
                  <a:pt x="1238789" y="849"/>
                </a:lnTo>
                <a:lnTo>
                  <a:pt x="1287399" y="0"/>
                </a:lnTo>
                <a:lnTo>
                  <a:pt x="1287399" y="1383157"/>
                </a:lnTo>
                <a:lnTo>
                  <a:pt x="0" y="877824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703445" y="2193607"/>
            <a:ext cx="665480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b="1" spc="25" dirty="0">
                <a:solidFill>
                  <a:srgbClr val="FFFFFF"/>
                </a:solidFill>
                <a:latin typeface="Calibri"/>
                <a:cs typeface="Calibri"/>
              </a:rPr>
              <a:t>46</a:t>
            </a:r>
            <a:r>
              <a:rPr sz="19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950" b="1" spc="2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9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16629" y="1507172"/>
            <a:ext cx="666750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b="1" spc="30" dirty="0">
                <a:solidFill>
                  <a:srgbClr val="FFFFFF"/>
                </a:solidFill>
                <a:latin typeface="Calibri"/>
                <a:cs typeface="Calibri"/>
              </a:rPr>
              <a:t>19</a:t>
            </a:r>
            <a:r>
              <a:rPr sz="19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950" b="1" spc="3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9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10100" y="2747327"/>
            <a:ext cx="79375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XTR</a:t>
            </a:r>
            <a:r>
              <a:rPr sz="16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5609" y="2811081"/>
            <a:ext cx="817244" cy="72263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4290">
              <a:lnSpc>
                <a:spcPct val="100000"/>
              </a:lnSpc>
              <a:spcBef>
                <a:spcPts val="130"/>
              </a:spcBef>
            </a:pPr>
            <a:r>
              <a:rPr sz="1950" b="1" spc="20" dirty="0">
                <a:solidFill>
                  <a:srgbClr val="FFFFFF"/>
                </a:solidFill>
                <a:latin typeface="Calibri"/>
                <a:cs typeface="Calibri"/>
              </a:rPr>
              <a:t>34.8%</a:t>
            </a: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NTR</a:t>
            </a:r>
            <a:r>
              <a:rPr sz="16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52901" y="2110104"/>
            <a:ext cx="525780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950" b="1" spc="3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950" b="1" spc="2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950" b="1" spc="-2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950" b="1" spc="15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7834" y="4658995"/>
            <a:ext cx="816102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02260" indent="-289560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301625" algn="l"/>
                <a:tab pos="302260" algn="l"/>
              </a:tabLst>
            </a:pP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XTR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was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used</a:t>
            </a:r>
            <a:r>
              <a:rPr sz="1600" b="1" i="1" spc="-5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25" dirty="0">
                <a:solidFill>
                  <a:srgbClr val="FCE15E"/>
                </a:solidFill>
                <a:latin typeface="Arial"/>
                <a:cs typeface="Arial"/>
              </a:rPr>
              <a:t>more</a:t>
            </a:r>
            <a:r>
              <a:rPr sz="1600" b="1" i="1" spc="-8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frequently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to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treat</a:t>
            </a:r>
            <a:r>
              <a:rPr sz="1600" b="1" i="1" spc="-8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primary</a:t>
            </a:r>
            <a:r>
              <a:rPr sz="1600" b="1" i="1" spc="-8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5" dirty="0">
                <a:solidFill>
                  <a:srgbClr val="FCE15E"/>
                </a:solidFill>
                <a:latin typeface="Arial"/>
                <a:cs typeface="Arial"/>
              </a:rPr>
              <a:t>MR</a:t>
            </a:r>
            <a:r>
              <a:rPr sz="1600" b="1" i="1" spc="-1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compared</a:t>
            </a:r>
            <a:r>
              <a:rPr sz="1600" b="1" i="1" spc="-114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to</a:t>
            </a:r>
            <a:r>
              <a:rPr sz="1600" b="1" i="1" spc="-5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NTR</a:t>
            </a:r>
            <a:r>
              <a:rPr sz="1600" b="1" i="1" spc="-5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(p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&lt;</a:t>
            </a:r>
            <a:r>
              <a:rPr sz="1600" b="1" i="1" spc="-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0.0001)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7335" y="219392"/>
            <a:ext cx="6082665" cy="455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10" dirty="0"/>
              <a:t>Clip </a:t>
            </a:r>
            <a:r>
              <a:rPr sz="2800" dirty="0"/>
              <a:t>Usage </a:t>
            </a:r>
            <a:r>
              <a:rPr sz="2800" spc="15" dirty="0"/>
              <a:t>by </a:t>
            </a:r>
            <a:r>
              <a:rPr sz="2800" spc="5" dirty="0"/>
              <a:t>Baseline </a:t>
            </a:r>
            <a:r>
              <a:rPr sz="2800" spc="10" dirty="0"/>
              <a:t>MR</a:t>
            </a:r>
            <a:r>
              <a:rPr sz="2800" spc="-185" dirty="0"/>
              <a:t> </a:t>
            </a:r>
            <a:r>
              <a:rPr sz="2800" spc="-5" dirty="0"/>
              <a:t>Severity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415290" y="1024889"/>
            <a:ext cx="8427720" cy="3749040"/>
          </a:xfrm>
          <a:custGeom>
            <a:avLst/>
            <a:gdLst/>
            <a:ahLst/>
            <a:cxnLst/>
            <a:rect l="l" t="t" r="r" b="b"/>
            <a:pathLst>
              <a:path w="8427720" h="3749040">
                <a:moveTo>
                  <a:pt x="0" y="3749040"/>
                </a:moveTo>
                <a:lnTo>
                  <a:pt x="8427720" y="3749040"/>
                </a:lnTo>
                <a:lnTo>
                  <a:pt x="8427720" y="0"/>
                </a:lnTo>
                <a:lnTo>
                  <a:pt x="0" y="0"/>
                </a:lnTo>
                <a:lnTo>
                  <a:pt x="0" y="374904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07809" y="1039113"/>
          <a:ext cx="8444230" cy="3735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091">
                <a:tc>
                  <a:txBody>
                    <a:bodyPr/>
                    <a:lstStyle/>
                    <a:p>
                      <a:pPr marL="732155" marR="487045" indent="-23622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MR 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Severity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04825" marR="411480" indent="-8382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</a:t>
                      </a:r>
                      <a:r>
                        <a:rPr sz="18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 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(N=194)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629285" marR="541020" indent="-6858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 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(N=146)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699770" marR="311785" indent="-37401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 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(N=80)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178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spc="15" dirty="0">
                          <a:latin typeface="Arial"/>
                          <a:cs typeface="Arial"/>
                        </a:rPr>
                        <a:t>≤ 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2+:</a:t>
                      </a:r>
                      <a:r>
                        <a:rPr sz="135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latin typeface="Arial"/>
                          <a:cs typeface="Arial"/>
                        </a:rPr>
                        <a:t>Moderate</a:t>
                      </a:r>
                      <a:r>
                        <a:rPr sz="1425" spc="15" baseline="23391" dirty="0">
                          <a:latin typeface="Arial"/>
                          <a:cs typeface="Arial"/>
                        </a:rPr>
                        <a:t>1</a:t>
                      </a:r>
                      <a:endParaRPr sz="1425" baseline="23391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spc="15" dirty="0">
                          <a:latin typeface="Arial"/>
                          <a:cs typeface="Arial"/>
                        </a:rPr>
                        <a:t>26.3%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(51/194)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15" dirty="0">
                          <a:latin typeface="Arial"/>
                          <a:cs typeface="Arial"/>
                        </a:rPr>
                        <a:t>47.6%</a:t>
                      </a:r>
                      <a:r>
                        <a:rPr sz="135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latin typeface="Arial"/>
                          <a:cs typeface="Arial"/>
                        </a:rPr>
                        <a:t>(69/145)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016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spc="15" dirty="0">
                          <a:latin typeface="Arial"/>
                          <a:cs typeface="Arial"/>
                        </a:rPr>
                        <a:t>25.3%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(20/79)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407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spc="15" dirty="0">
                          <a:latin typeface="Arial"/>
                          <a:cs typeface="Arial"/>
                        </a:rPr>
                        <a:t>≥ 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3+:</a:t>
                      </a:r>
                      <a:r>
                        <a:rPr sz="135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Severe</a:t>
                      </a:r>
                      <a:r>
                        <a:rPr sz="1425" spc="22" baseline="23391" dirty="0">
                          <a:latin typeface="Arial"/>
                          <a:cs typeface="Arial"/>
                        </a:rPr>
                        <a:t>1</a:t>
                      </a:r>
                      <a:endParaRPr sz="1425" baseline="23391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15" dirty="0">
                          <a:latin typeface="Arial"/>
                          <a:cs typeface="Arial"/>
                        </a:rPr>
                        <a:t>73.7%</a:t>
                      </a:r>
                      <a:r>
                        <a:rPr sz="135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latin typeface="Arial"/>
                          <a:cs typeface="Arial"/>
                        </a:rPr>
                        <a:t>(143/194)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spc="15" dirty="0">
                          <a:latin typeface="Arial"/>
                          <a:cs typeface="Arial"/>
                        </a:rPr>
                        <a:t>52.4%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latin typeface="Arial"/>
                          <a:cs typeface="Arial"/>
                        </a:rPr>
                        <a:t>(76/145)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016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15" dirty="0">
                          <a:latin typeface="Arial"/>
                          <a:cs typeface="Arial"/>
                        </a:rPr>
                        <a:t>74.7%</a:t>
                      </a:r>
                      <a:r>
                        <a:rPr sz="135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latin typeface="Arial"/>
                          <a:cs typeface="Arial"/>
                        </a:rPr>
                        <a:t>(59/79)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220">
                <a:tc gridSpan="4">
                  <a:txBody>
                    <a:bodyPr/>
                    <a:lstStyle/>
                    <a:p>
                      <a:pPr marL="396875" marR="251460" indent="-259715">
                        <a:lnSpc>
                          <a:spcPct val="100000"/>
                        </a:lnSpc>
                        <a:spcBef>
                          <a:spcPts val="1585"/>
                        </a:spcBef>
                        <a:buClr>
                          <a:srgbClr val="FCE15E"/>
                        </a:buClr>
                        <a:buSzPct val="108333"/>
                        <a:buFont typeface="Arial"/>
                        <a:buChar char="•"/>
                        <a:tabLst>
                          <a:tab pos="396875" algn="l"/>
                          <a:tab pos="397510" algn="l"/>
                        </a:tabLst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MR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severity </a:t>
                      </a:r>
                      <a:r>
                        <a:rPr sz="18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were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statistically different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across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8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device  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96875" marR="923925" indent="-259715">
                        <a:lnSpc>
                          <a:spcPct val="100000"/>
                        </a:lnSpc>
                        <a:spcBef>
                          <a:spcPts val="670"/>
                        </a:spcBef>
                        <a:buSzPct val="108333"/>
                        <a:buFont typeface="Arial"/>
                        <a:buChar char="•"/>
                        <a:tabLst>
                          <a:tab pos="396875" algn="l"/>
                          <a:tab pos="397510" algn="l"/>
                        </a:tabLst>
                      </a:pPr>
                      <a:r>
                        <a:rPr sz="1800" b="1" i="1" spc="-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More </a:t>
                      </a:r>
                      <a:r>
                        <a:rPr sz="18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XTR </a:t>
                      </a:r>
                      <a:r>
                        <a:rPr sz="1800" b="1" i="1" spc="-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Clip </a:t>
                      </a:r>
                      <a:r>
                        <a:rPr sz="18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usage (XTR-only </a:t>
                      </a:r>
                      <a:r>
                        <a:rPr sz="18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8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XTR </a:t>
                      </a:r>
                      <a:r>
                        <a:rPr sz="18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80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NTR) </a:t>
                      </a:r>
                      <a:r>
                        <a:rPr sz="18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8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subjects </a:t>
                      </a:r>
                      <a:r>
                        <a:rPr sz="18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with  </a:t>
                      </a:r>
                      <a:r>
                        <a:rPr sz="18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sz="1800" b="1" i="1" spc="-3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MR</a:t>
                      </a:r>
                      <a:r>
                        <a:rPr sz="1800" b="1" i="1" spc="5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≥3+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21615">
                        <a:lnSpc>
                          <a:spcPct val="100000"/>
                        </a:lnSpc>
                        <a:spcBef>
                          <a:spcPts val="1775"/>
                        </a:spcBef>
                      </a:pPr>
                      <a:r>
                        <a:rPr sz="1425" b="1" i="1" spc="15" baseline="2339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p &lt; 0.0001 </a:t>
                      </a:r>
                      <a:r>
                        <a:rPr sz="13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Pearson’s Chi-square</a:t>
                      </a:r>
                      <a:r>
                        <a:rPr sz="1350" b="1" i="1" spc="26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01295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79" y="1028700"/>
            <a:ext cx="8564880" cy="4114800"/>
          </a:xfrm>
          <a:custGeom>
            <a:avLst/>
            <a:gdLst/>
            <a:ahLst/>
            <a:cxnLst/>
            <a:rect l="l" t="t" r="r" b="b"/>
            <a:pathLst>
              <a:path w="8564880" h="4114800">
                <a:moveTo>
                  <a:pt x="0" y="4114800"/>
                </a:moveTo>
                <a:lnTo>
                  <a:pt x="8564880" y="4114800"/>
                </a:lnTo>
                <a:lnTo>
                  <a:pt x="8564880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88518" y="1021714"/>
          <a:ext cx="8588375" cy="4121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6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9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28320" marR="454025" indent="-692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</a:t>
                      </a:r>
                      <a:r>
                        <a:rPr sz="12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  (N=194)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14350" marR="454025" indent="-533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</a:t>
                      </a:r>
                      <a:r>
                        <a:rPr sz="12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(N=146)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61340" marR="290195" indent="-2514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2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(N=80)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17525" marR="499109" indent="1143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  (N=</a:t>
                      </a:r>
                      <a:r>
                        <a:rPr sz="12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420)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121">
                <a:tc>
                  <a:txBody>
                    <a:bodyPr/>
                    <a:lstStyle/>
                    <a:p>
                      <a:pPr marL="35560" marR="510540">
                        <a:lnSpc>
                          <a:spcPct val="103800"/>
                        </a:lnSpc>
                        <a:spcBef>
                          <a:spcPts val="33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Pre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 Mitral 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Gradient,</a:t>
                      </a:r>
                      <a:r>
                        <a:rPr sz="1350" spc="1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mmHg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2.51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1.35</a:t>
                      </a:r>
                      <a:r>
                        <a:rPr sz="1350" spc="-1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(145)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2.31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1.22</a:t>
                      </a:r>
                      <a:r>
                        <a:rPr sz="1350" spc="-1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(121)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2.71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1.62</a:t>
                      </a:r>
                      <a:r>
                        <a:rPr sz="1350" spc="-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(57)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2.48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1.40</a:t>
                      </a:r>
                      <a:r>
                        <a:rPr sz="1350" spc="-1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(318)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070">
                <a:tc>
                  <a:txBody>
                    <a:bodyPr/>
                    <a:lstStyle/>
                    <a:p>
                      <a:pPr marL="35560" marR="847090">
                        <a:lnSpc>
                          <a:spcPct val="103800"/>
                        </a:lnSpc>
                        <a:spcBef>
                          <a:spcPts val="335"/>
                        </a:spcBef>
                      </a:pP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30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day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Mitral 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Gradient,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mmHg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3.51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1.69</a:t>
                      </a:r>
                      <a:r>
                        <a:rPr sz="1350" spc="-1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(156)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748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3.89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1.89</a:t>
                      </a:r>
                      <a:r>
                        <a:rPr sz="1350" spc="-1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(121)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748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3.99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1.82</a:t>
                      </a:r>
                      <a:r>
                        <a:rPr sz="1350" spc="-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(66)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748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3.74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1.79</a:t>
                      </a:r>
                      <a:r>
                        <a:rPr sz="1350" spc="-1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(337)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748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7884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81635" indent="-2908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81635" algn="l"/>
                          <a:tab pos="382270" algn="l"/>
                        </a:tabLst>
                      </a:pP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Pre-procedure gradient </a:t>
                      </a:r>
                      <a:r>
                        <a:rPr sz="1650" b="1" i="1" spc="3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was </a:t>
                      </a:r>
                      <a:r>
                        <a:rPr sz="16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not </a:t>
                      </a:r>
                      <a:r>
                        <a:rPr sz="16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different </a:t>
                      </a:r>
                      <a:r>
                        <a:rPr sz="16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across </a:t>
                      </a:r>
                      <a:r>
                        <a:rPr sz="16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clip </a:t>
                      </a:r>
                      <a:r>
                        <a:rPr sz="16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type groups </a:t>
                      </a:r>
                      <a:r>
                        <a:rPr sz="16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(P</a:t>
                      </a:r>
                      <a:r>
                        <a:rPr sz="1650" b="1" i="1" spc="36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=0.17)</a:t>
                      </a:r>
                      <a:endParaRPr sz="1650">
                        <a:latin typeface="Arial"/>
                        <a:cs typeface="Arial"/>
                      </a:endParaRPr>
                    </a:p>
                    <a:p>
                      <a:pPr marL="381635" marR="429895" indent="-290195">
                        <a:lnSpc>
                          <a:spcPts val="2050"/>
                        </a:lnSpc>
                        <a:spcBef>
                          <a:spcPts val="70"/>
                        </a:spcBef>
                        <a:buFont typeface="Arial"/>
                        <a:buChar char="•"/>
                        <a:tabLst>
                          <a:tab pos="381635" algn="l"/>
                          <a:tab pos="382270" algn="l"/>
                        </a:tabLst>
                      </a:pP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MitraClip </a:t>
                      </a:r>
                      <a:r>
                        <a:rPr sz="16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XTR </a:t>
                      </a:r>
                      <a:r>
                        <a:rPr sz="1650" b="1" i="1" spc="3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was </a:t>
                      </a:r>
                      <a:r>
                        <a:rPr sz="16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not </a:t>
                      </a:r>
                      <a:r>
                        <a:rPr sz="16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associated </a:t>
                      </a: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6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increased </a:t>
                      </a: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650" b="1" i="1" spc="3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valve </a:t>
                      </a: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gradient post  procedure </a:t>
                      </a:r>
                      <a:r>
                        <a:rPr sz="16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compared </a:t>
                      </a:r>
                      <a:r>
                        <a:rPr sz="16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MitraClip</a:t>
                      </a:r>
                      <a:r>
                        <a:rPr sz="1650" b="1" i="1" spc="14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NTR.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0732" y="159448"/>
            <a:ext cx="76003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Mitral </a:t>
            </a:r>
            <a:r>
              <a:rPr sz="2400" spc="-20" dirty="0"/>
              <a:t>Gradients </a:t>
            </a:r>
            <a:r>
              <a:rPr sz="2400" spc="-5" dirty="0"/>
              <a:t>(ECL </a:t>
            </a:r>
            <a:r>
              <a:rPr sz="2400" spc="-30" dirty="0"/>
              <a:t>Adjudicated) </a:t>
            </a:r>
            <a:r>
              <a:rPr sz="2400" spc="-15" dirty="0"/>
              <a:t>by </a:t>
            </a:r>
            <a:r>
              <a:rPr sz="2400" spc="-10" dirty="0"/>
              <a:t>MitraClip</a:t>
            </a:r>
            <a:r>
              <a:rPr sz="2400" spc="15" dirty="0"/>
              <a:t> </a:t>
            </a:r>
            <a:r>
              <a:rPr sz="2400" dirty="0"/>
              <a:t>Size</a:t>
            </a:r>
            <a:endParaRPr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5714" y="139699"/>
            <a:ext cx="660209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20" dirty="0"/>
              <a:t>30-Day </a:t>
            </a:r>
            <a:r>
              <a:rPr sz="3600" dirty="0"/>
              <a:t>Major </a:t>
            </a:r>
            <a:r>
              <a:rPr sz="3600" spc="-35" dirty="0"/>
              <a:t>Adverse</a:t>
            </a:r>
            <a:r>
              <a:rPr sz="3600" spc="245" dirty="0"/>
              <a:t> </a:t>
            </a:r>
            <a:r>
              <a:rPr sz="3600" spc="-10" dirty="0"/>
              <a:t>Events*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0890" y="1053211"/>
          <a:ext cx="8502015" cy="3162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0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826">
                <a:tc>
                  <a:txBody>
                    <a:bodyPr/>
                    <a:lstStyle/>
                    <a:p>
                      <a:pPr marL="2819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All-cause</a:t>
                      </a:r>
                      <a:r>
                        <a:rPr sz="1800" b="1" spc="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Death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2.4%</a:t>
                      </a:r>
                      <a:r>
                        <a:rPr sz="18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(N=10)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2819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Myocardial</a:t>
                      </a:r>
                      <a:r>
                        <a:rPr sz="18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Infarction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0.0%</a:t>
                      </a:r>
                      <a:r>
                        <a:rPr sz="18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(N=0)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26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Peri-procedural</a:t>
                      </a:r>
                      <a:r>
                        <a:rPr sz="1800" spc="114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0.0%</a:t>
                      </a:r>
                      <a:r>
                        <a:rPr sz="18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(N=0)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Spontaneous</a:t>
                      </a:r>
                      <a:r>
                        <a:rPr sz="1800" spc="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0.0%</a:t>
                      </a:r>
                      <a:r>
                        <a:rPr sz="18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(N=0)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27">
                <a:tc>
                  <a:txBody>
                    <a:bodyPr/>
                    <a:lstStyle/>
                    <a:p>
                      <a:pPr marL="3505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Stroke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1.2%</a:t>
                      </a:r>
                      <a:r>
                        <a:rPr sz="18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(N=5)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8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Ischemic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8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1.0%</a:t>
                      </a:r>
                      <a:r>
                        <a:rPr sz="18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(N=4)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26"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8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Hemorrhagic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8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0.2%</a:t>
                      </a:r>
                      <a:r>
                        <a:rPr sz="18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(N=1)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12">
                <a:tc>
                  <a:txBody>
                    <a:bodyPr/>
                    <a:lstStyle/>
                    <a:p>
                      <a:pPr marL="35052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8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Non-elective </a:t>
                      </a:r>
                      <a:r>
                        <a:rPr sz="180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CV </a:t>
                      </a:r>
                      <a:r>
                        <a:rPr sz="18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surgery </a:t>
                      </a:r>
                      <a:r>
                        <a:rPr sz="18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80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device-related</a:t>
                      </a:r>
                      <a:r>
                        <a:rPr sz="1800" b="1" spc="-1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complications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8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0.9%</a:t>
                      </a:r>
                      <a:r>
                        <a:rPr sz="18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(N=4)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359268" y="4398645"/>
            <a:ext cx="13144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*CEC</a:t>
            </a:r>
            <a:r>
              <a:rPr sz="1200" b="1" i="1" spc="-6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Adjudicated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9109" y="864869"/>
            <a:ext cx="8313420" cy="4053840"/>
          </a:xfrm>
          <a:custGeom>
            <a:avLst/>
            <a:gdLst/>
            <a:ahLst/>
            <a:cxnLst/>
            <a:rect l="l" t="t" r="r" b="b"/>
            <a:pathLst>
              <a:path w="8313420" h="4053840">
                <a:moveTo>
                  <a:pt x="0" y="4053840"/>
                </a:moveTo>
                <a:lnTo>
                  <a:pt x="8313420" y="4053840"/>
                </a:lnTo>
                <a:lnTo>
                  <a:pt x="8313420" y="0"/>
                </a:lnTo>
                <a:lnTo>
                  <a:pt x="0" y="0"/>
                </a:lnTo>
                <a:lnTo>
                  <a:pt x="0" y="40538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9109" y="864869"/>
            <a:ext cx="8313420" cy="4053840"/>
          </a:xfrm>
          <a:custGeom>
            <a:avLst/>
            <a:gdLst/>
            <a:ahLst/>
            <a:cxnLst/>
            <a:rect l="l" t="t" r="r" b="b"/>
            <a:pathLst>
              <a:path w="8313420" h="4053840">
                <a:moveTo>
                  <a:pt x="0" y="4053840"/>
                </a:moveTo>
                <a:lnTo>
                  <a:pt x="8313420" y="4053840"/>
                </a:lnTo>
                <a:lnTo>
                  <a:pt x="8313420" y="0"/>
                </a:lnTo>
                <a:lnTo>
                  <a:pt x="0" y="0"/>
                </a:lnTo>
                <a:lnTo>
                  <a:pt x="0" y="405384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6437" y="976321"/>
            <a:ext cx="7446645" cy="326961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282575" algn="ctr">
              <a:lnSpc>
                <a:spcPct val="100000"/>
              </a:lnSpc>
              <a:spcBef>
                <a:spcPts val="885"/>
              </a:spcBef>
            </a:pPr>
            <a:r>
              <a:rPr sz="2100" b="1" spc="-10" dirty="0">
                <a:solidFill>
                  <a:srgbClr val="FFFFFF"/>
                </a:solidFill>
                <a:latin typeface="Arial"/>
                <a:cs typeface="Arial"/>
              </a:rPr>
              <a:t>D. </a:t>
            </a:r>
            <a:r>
              <a:rPr sz="2100" b="1" spc="-15" dirty="0">
                <a:solidFill>
                  <a:srgbClr val="FFFFFF"/>
                </a:solidFill>
                <a:latin typeface="Arial"/>
                <a:cs typeface="Arial"/>
              </a:rPr>
              <a:t>Scott 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Lim,</a:t>
            </a:r>
            <a:r>
              <a:rPr sz="2100" b="1" spc="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5" dirty="0">
                <a:solidFill>
                  <a:srgbClr val="FFFFFF"/>
                </a:solidFill>
                <a:latin typeface="Arial"/>
                <a:cs typeface="Arial"/>
              </a:rPr>
              <a:t>MD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Personal</a:t>
            </a:r>
            <a:r>
              <a:rPr sz="2100" b="1" spc="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consulting: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2100" spc="-25" dirty="0">
                <a:solidFill>
                  <a:srgbClr val="FFFFFF"/>
                </a:solidFill>
                <a:latin typeface="Arial"/>
                <a:cs typeface="Arial"/>
              </a:rPr>
              <a:t>Abbott, Edwards Lifesciences, </a:t>
            </a:r>
            <a:r>
              <a:rPr sz="2100" spc="-40" dirty="0">
                <a:solidFill>
                  <a:srgbClr val="FFFFFF"/>
                </a:solidFill>
                <a:latin typeface="Arial"/>
                <a:cs typeface="Arial"/>
              </a:rPr>
              <a:t>Pipeline,</a:t>
            </a:r>
            <a:r>
              <a:rPr sz="2100" spc="-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35" dirty="0">
                <a:solidFill>
                  <a:srgbClr val="FFFFFF"/>
                </a:solidFill>
                <a:latin typeface="Arial"/>
                <a:cs typeface="Arial"/>
              </a:rPr>
              <a:t>Venus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Equity: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2100" spc="-30" dirty="0">
                <a:solidFill>
                  <a:srgbClr val="FFFFFF"/>
                </a:solidFill>
                <a:latin typeface="Arial"/>
                <a:cs typeface="Arial"/>
              </a:rPr>
              <a:t>510Kardiac,</a:t>
            </a:r>
            <a:r>
              <a:rPr sz="2100" spc="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35" dirty="0">
                <a:solidFill>
                  <a:srgbClr val="FFFFFF"/>
                </a:solidFill>
                <a:latin typeface="Arial"/>
                <a:cs typeface="Arial"/>
              </a:rPr>
              <a:t>Venus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100" b="1" spc="-10" dirty="0">
                <a:solidFill>
                  <a:srgbClr val="FFFFFF"/>
                </a:solidFill>
                <a:latin typeface="Arial"/>
                <a:cs typeface="Arial"/>
              </a:rPr>
              <a:t>My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institution receives </a:t>
            </a:r>
            <a:r>
              <a:rPr sz="2100" b="1" spc="-15" dirty="0">
                <a:solidFill>
                  <a:srgbClr val="FFFFFF"/>
                </a:solidFill>
                <a:latin typeface="Arial"/>
                <a:cs typeface="Arial"/>
              </a:rPr>
              <a:t>research 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grants </a:t>
            </a:r>
            <a:r>
              <a:rPr sz="2100" b="1" spc="-1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100" b="1" spc="-5" dirty="0">
                <a:solidFill>
                  <a:srgbClr val="FFFFFF"/>
                </a:solidFill>
                <a:latin typeface="Arial"/>
                <a:cs typeface="Arial"/>
              </a:rPr>
              <a:t>my </a:t>
            </a:r>
            <a:r>
              <a:rPr sz="2100" b="1" spc="-40" dirty="0">
                <a:solidFill>
                  <a:srgbClr val="FFFFFF"/>
                </a:solidFill>
                <a:latin typeface="Arial"/>
                <a:cs typeface="Arial"/>
              </a:rPr>
              <a:t>behalf</a:t>
            </a:r>
            <a:r>
              <a:rPr sz="2100" b="1" spc="3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from: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100" spc="-25" dirty="0">
                <a:solidFill>
                  <a:srgbClr val="FFFFFF"/>
                </a:solidFill>
                <a:latin typeface="Arial"/>
                <a:cs typeface="Arial"/>
              </a:rPr>
              <a:t>Abbott, </a:t>
            </a:r>
            <a:r>
              <a:rPr sz="2100" spc="-30" dirty="0">
                <a:solidFill>
                  <a:srgbClr val="FFFFFF"/>
                </a:solidFill>
                <a:latin typeface="Arial"/>
                <a:cs typeface="Arial"/>
              </a:rPr>
              <a:t>Boston </a:t>
            </a:r>
            <a:r>
              <a:rPr sz="2100" spc="-20" dirty="0">
                <a:solidFill>
                  <a:srgbClr val="FFFFFF"/>
                </a:solidFill>
                <a:latin typeface="Arial"/>
                <a:cs typeface="Arial"/>
              </a:rPr>
              <a:t>Scientific, </a:t>
            </a:r>
            <a:r>
              <a:rPr sz="2100" spc="-40" dirty="0">
                <a:solidFill>
                  <a:srgbClr val="FFFFFF"/>
                </a:solidFill>
                <a:latin typeface="Arial"/>
                <a:cs typeface="Arial"/>
              </a:rPr>
              <a:t>Corvia, </a:t>
            </a:r>
            <a:r>
              <a:rPr sz="2100" spc="-25" dirty="0">
                <a:solidFill>
                  <a:srgbClr val="FFFFFF"/>
                </a:solidFill>
                <a:latin typeface="Arial"/>
                <a:cs typeface="Arial"/>
              </a:rPr>
              <a:t>Edwards</a:t>
            </a:r>
            <a:r>
              <a:rPr sz="2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25" dirty="0">
                <a:solidFill>
                  <a:srgbClr val="FFFFFF"/>
                </a:solidFill>
                <a:latin typeface="Arial"/>
                <a:cs typeface="Arial"/>
              </a:rPr>
              <a:t>Lifesciences,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100" spc="-30" dirty="0">
                <a:solidFill>
                  <a:srgbClr val="FFFFFF"/>
                </a:solidFill>
                <a:latin typeface="Arial"/>
                <a:cs typeface="Arial"/>
              </a:rPr>
              <a:t>Keystone Heart, </a:t>
            </a:r>
            <a:r>
              <a:rPr sz="2100" spc="-35" dirty="0">
                <a:solidFill>
                  <a:srgbClr val="FFFFFF"/>
                </a:solidFill>
                <a:latin typeface="Arial"/>
                <a:cs typeface="Arial"/>
              </a:rPr>
              <a:t>LivaNova, </a:t>
            </a:r>
            <a:r>
              <a:rPr sz="2100" spc="-25" dirty="0">
                <a:solidFill>
                  <a:srgbClr val="FFFFFF"/>
                </a:solidFill>
                <a:latin typeface="Arial"/>
                <a:cs typeface="Arial"/>
              </a:rPr>
              <a:t>Medtronic, </a:t>
            </a:r>
            <a:r>
              <a:rPr sz="2100" spc="85" dirty="0">
                <a:solidFill>
                  <a:srgbClr val="FFFFFF"/>
                </a:solidFill>
                <a:latin typeface="Arial"/>
                <a:cs typeface="Arial"/>
              </a:rPr>
              <a:t>WL</a:t>
            </a:r>
            <a:r>
              <a:rPr sz="2100" spc="-3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25" dirty="0">
                <a:solidFill>
                  <a:srgbClr val="FFFFFF"/>
                </a:solidFill>
                <a:latin typeface="Arial"/>
                <a:cs typeface="Arial"/>
              </a:rPr>
              <a:t>Gore</a:t>
            </a:r>
            <a:endParaRPr sz="21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95295" y="215264"/>
            <a:ext cx="4150995" cy="511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Disclosure</a:t>
            </a:r>
            <a:r>
              <a:rPr spc="120" dirty="0"/>
              <a:t> </a:t>
            </a:r>
            <a:r>
              <a:rPr dirty="0"/>
              <a:t>Statement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59735" y="4670425"/>
            <a:ext cx="32296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45" dirty="0">
                <a:solidFill>
                  <a:srgbClr val="FCE15E"/>
                </a:solidFill>
                <a:latin typeface="Arial"/>
                <a:cs typeface="Arial"/>
              </a:rPr>
              <a:t>EXPAND </a:t>
            </a:r>
            <a:r>
              <a:rPr sz="1200" b="1" spc="-15" dirty="0">
                <a:solidFill>
                  <a:srgbClr val="FCE15E"/>
                </a:solidFill>
                <a:latin typeface="Arial"/>
                <a:cs typeface="Arial"/>
              </a:rPr>
              <a:t>(NCT03502811) </a:t>
            </a:r>
            <a:r>
              <a:rPr sz="1200" b="1" spc="-20" dirty="0">
                <a:solidFill>
                  <a:srgbClr val="FCE15E"/>
                </a:solidFill>
                <a:latin typeface="Arial"/>
                <a:cs typeface="Arial"/>
              </a:rPr>
              <a:t>is </a:t>
            </a:r>
            <a:r>
              <a:rPr sz="1200" b="1" spc="-10" dirty="0">
                <a:solidFill>
                  <a:srgbClr val="FCE15E"/>
                </a:solidFill>
                <a:latin typeface="Arial"/>
                <a:cs typeface="Arial"/>
              </a:rPr>
              <a:t>funded by</a:t>
            </a:r>
            <a:r>
              <a:rPr sz="1200" b="1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CE15E"/>
                </a:solidFill>
                <a:latin typeface="Arial"/>
                <a:cs typeface="Arial"/>
              </a:rPr>
              <a:t>Abbott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5319" y="952500"/>
            <a:ext cx="7719059" cy="3870960"/>
          </a:xfrm>
          <a:custGeom>
            <a:avLst/>
            <a:gdLst/>
            <a:ahLst/>
            <a:cxnLst/>
            <a:rect l="l" t="t" r="r" b="b"/>
            <a:pathLst>
              <a:path w="7719059" h="3870960">
                <a:moveTo>
                  <a:pt x="0" y="3870960"/>
                </a:moveTo>
                <a:lnTo>
                  <a:pt x="7719059" y="3870960"/>
                </a:lnTo>
                <a:lnTo>
                  <a:pt x="7719059" y="0"/>
                </a:lnTo>
                <a:lnTo>
                  <a:pt x="0" y="0"/>
                </a:lnTo>
                <a:lnTo>
                  <a:pt x="0" y="387096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6798" y="943736"/>
          <a:ext cx="7741920" cy="3879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7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5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96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1391920" marR="1167765" indent="-213360">
                        <a:lnSpc>
                          <a:spcPct val="102699"/>
                        </a:lnSpc>
                        <a:spcBef>
                          <a:spcPts val="155"/>
                        </a:spcBef>
                      </a:pPr>
                      <a:r>
                        <a:rPr sz="19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9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9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9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sz="1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  </a:t>
                      </a:r>
                      <a:r>
                        <a:rPr sz="19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Events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710">
                <a:tc>
                  <a:txBody>
                    <a:bodyPr/>
                    <a:lstStyle/>
                    <a:p>
                      <a:pPr marL="30480" marR="74866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Single </a:t>
                      </a:r>
                      <a:r>
                        <a:rPr sz="18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Leaflet </a:t>
                      </a:r>
                      <a:r>
                        <a:rPr sz="18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Device</a:t>
                      </a:r>
                      <a:r>
                        <a:rPr sz="1800" spc="-1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Attachment  </a:t>
                      </a:r>
                      <a:r>
                        <a:rPr sz="18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(SLDA)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sz="18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1.9%</a:t>
                      </a:r>
                      <a:r>
                        <a:rPr sz="18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(N=8)*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62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098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8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Leaflet </a:t>
                      </a:r>
                      <a:r>
                        <a:rPr sz="18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injury </a:t>
                      </a:r>
                      <a:r>
                        <a:rPr sz="18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(leaflet </a:t>
                      </a:r>
                      <a:r>
                        <a:rPr sz="1800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tear </a:t>
                      </a:r>
                      <a:r>
                        <a:rPr sz="18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800" spc="-18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perforation)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8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0.2%</a:t>
                      </a:r>
                      <a:r>
                        <a:rPr sz="18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(N=1)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8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438784" marR="64769" indent="-290195">
                        <a:lnSpc>
                          <a:spcPct val="83500"/>
                        </a:lnSpc>
                        <a:buFont typeface="Arial"/>
                        <a:buChar char="•"/>
                        <a:tabLst>
                          <a:tab pos="438784" algn="l"/>
                          <a:tab pos="439420" algn="l"/>
                        </a:tabLst>
                      </a:pPr>
                      <a:r>
                        <a:rPr sz="1350" b="1" i="1" spc="3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 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independent </a:t>
                      </a:r>
                      <a:r>
                        <a:rPr sz="13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multidisciplinary </a:t>
                      </a:r>
                      <a:r>
                        <a:rPr sz="13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physician 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committee </a:t>
                      </a:r>
                      <a:r>
                        <a:rPr sz="13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(including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3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ECL)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reviewed  </a:t>
                      </a:r>
                      <a:r>
                        <a:rPr sz="13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and adjudicated </a:t>
                      </a:r>
                      <a:r>
                        <a:rPr sz="135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all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SLDA </a:t>
                      </a:r>
                      <a:r>
                        <a:rPr sz="13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and leaflet injury </a:t>
                      </a:r>
                      <a:r>
                        <a:rPr sz="13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events </a:t>
                      </a:r>
                      <a:r>
                        <a:rPr sz="13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(including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review 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of procedural </a:t>
                      </a:r>
                      <a:r>
                        <a:rPr sz="13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follow-up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echoes </a:t>
                      </a:r>
                      <a:r>
                        <a:rPr sz="135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sz="135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3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confirmation </a:t>
                      </a:r>
                      <a:r>
                        <a:rPr sz="13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from 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surgery,</a:t>
                      </a:r>
                      <a:r>
                        <a:rPr sz="1350" b="1" i="1" spc="8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etc.)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38784" indent="-290195">
                        <a:lnSpc>
                          <a:spcPts val="1470"/>
                        </a:lnSpc>
                        <a:spcBef>
                          <a:spcPts val="1085"/>
                        </a:spcBef>
                        <a:buFont typeface="Arial"/>
                        <a:buChar char="•"/>
                        <a:tabLst>
                          <a:tab pos="438784" algn="l"/>
                          <a:tab pos="439420" algn="l"/>
                        </a:tabLst>
                      </a:pPr>
                      <a:r>
                        <a:rPr sz="13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Overall,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8 subjects </a:t>
                      </a:r>
                      <a:r>
                        <a:rPr sz="13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were 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confirmed </a:t>
                      </a:r>
                      <a:r>
                        <a:rPr sz="13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3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have </a:t>
                      </a:r>
                      <a:r>
                        <a:rPr sz="135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SLDA </a:t>
                      </a:r>
                      <a:r>
                        <a:rPr sz="13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1 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subject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experienced</a:t>
                      </a:r>
                      <a:r>
                        <a:rPr sz="1350" b="1" i="1" spc="-18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438784">
                        <a:lnSpc>
                          <a:spcPts val="1470"/>
                        </a:lnSpc>
                      </a:pPr>
                      <a:r>
                        <a:rPr sz="13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leaflet</a:t>
                      </a:r>
                      <a:r>
                        <a:rPr sz="1350" b="1" i="1" spc="114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injury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1050" b="1" i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*Adjudication </a:t>
                      </a:r>
                      <a:r>
                        <a:rPr sz="1050" b="1" i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050" b="1" i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 </a:t>
                      </a:r>
                      <a:r>
                        <a:rPr sz="1050" b="1" i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SLDA </a:t>
                      </a:r>
                      <a:r>
                        <a:rPr sz="1050" b="1" i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events </a:t>
                      </a:r>
                      <a:r>
                        <a:rPr sz="1050" b="1" i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were </a:t>
                      </a:r>
                      <a:r>
                        <a:rPr sz="1050" b="1" i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inconclusive </a:t>
                      </a:r>
                      <a:r>
                        <a:rPr sz="1050" b="1" i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due to missing echo images </a:t>
                      </a:r>
                      <a:r>
                        <a:rPr sz="1050" b="1" i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 </a:t>
                      </a:r>
                      <a:r>
                        <a:rPr sz="1050" b="1" i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time of the panel</a:t>
                      </a:r>
                      <a:r>
                        <a:rPr sz="1050" b="1" i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i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review,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149225">
                        <a:lnSpc>
                          <a:spcPts val="1140"/>
                        </a:lnSpc>
                      </a:pPr>
                      <a:r>
                        <a:rPr sz="1050" b="1" i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 not included </a:t>
                      </a:r>
                      <a:r>
                        <a:rPr sz="1050" b="1" i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050" b="1" i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050" b="1" i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final adjudication</a:t>
                      </a:r>
                      <a:r>
                        <a:rPr sz="1050" b="1" i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i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results.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04887" y="197548"/>
            <a:ext cx="701357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Device </a:t>
            </a:r>
            <a:r>
              <a:rPr sz="3000" spc="5" dirty="0"/>
              <a:t>Related Leaflet </a:t>
            </a:r>
            <a:r>
              <a:rPr sz="3000" spc="-20" dirty="0"/>
              <a:t>Adverse</a:t>
            </a:r>
            <a:r>
              <a:rPr sz="3000" spc="-120" dirty="0"/>
              <a:t> </a:t>
            </a:r>
            <a:r>
              <a:rPr sz="3000" spc="-15" dirty="0"/>
              <a:t>Events</a:t>
            </a:r>
            <a:endParaRPr sz="3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4340" y="731519"/>
            <a:ext cx="8420100" cy="4259580"/>
          </a:xfrm>
          <a:custGeom>
            <a:avLst/>
            <a:gdLst/>
            <a:ahLst/>
            <a:cxnLst/>
            <a:rect l="l" t="t" r="r" b="b"/>
            <a:pathLst>
              <a:path w="8420100" h="4259580">
                <a:moveTo>
                  <a:pt x="0" y="4259580"/>
                </a:moveTo>
                <a:lnTo>
                  <a:pt x="8420100" y="4259580"/>
                </a:lnTo>
                <a:lnTo>
                  <a:pt x="8420100" y="0"/>
                </a:lnTo>
                <a:lnTo>
                  <a:pt x="0" y="0"/>
                </a:lnTo>
                <a:lnTo>
                  <a:pt x="0" y="42595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4340" y="731519"/>
            <a:ext cx="8420100" cy="4259580"/>
          </a:xfrm>
          <a:custGeom>
            <a:avLst/>
            <a:gdLst/>
            <a:ahLst/>
            <a:cxnLst/>
            <a:rect l="l" t="t" r="r" b="b"/>
            <a:pathLst>
              <a:path w="8420100" h="4259580">
                <a:moveTo>
                  <a:pt x="0" y="4259580"/>
                </a:moveTo>
                <a:lnTo>
                  <a:pt x="8420100" y="4259580"/>
                </a:lnTo>
                <a:lnTo>
                  <a:pt x="8420100" y="0"/>
                </a:lnTo>
                <a:lnTo>
                  <a:pt x="0" y="0"/>
                </a:lnTo>
                <a:lnTo>
                  <a:pt x="0" y="425958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47159" y="2667000"/>
            <a:ext cx="662940" cy="982980"/>
          </a:xfrm>
          <a:custGeom>
            <a:avLst/>
            <a:gdLst/>
            <a:ahLst/>
            <a:cxnLst/>
            <a:rect l="l" t="t" r="r" b="b"/>
            <a:pathLst>
              <a:path w="662939" h="982979">
                <a:moveTo>
                  <a:pt x="662939" y="0"/>
                </a:moveTo>
                <a:lnTo>
                  <a:pt x="0" y="0"/>
                </a:lnTo>
                <a:lnTo>
                  <a:pt x="0" y="982980"/>
                </a:lnTo>
                <a:lnTo>
                  <a:pt x="662939" y="982980"/>
                </a:lnTo>
                <a:lnTo>
                  <a:pt x="662939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7820" y="2926079"/>
            <a:ext cx="670560" cy="723900"/>
          </a:xfrm>
          <a:custGeom>
            <a:avLst/>
            <a:gdLst/>
            <a:ahLst/>
            <a:cxnLst/>
            <a:rect l="l" t="t" r="r" b="b"/>
            <a:pathLst>
              <a:path w="670560" h="723900">
                <a:moveTo>
                  <a:pt x="670559" y="0"/>
                </a:moveTo>
                <a:lnTo>
                  <a:pt x="0" y="0"/>
                </a:lnTo>
                <a:lnTo>
                  <a:pt x="0" y="723900"/>
                </a:lnTo>
                <a:lnTo>
                  <a:pt x="670559" y="723900"/>
                </a:lnTo>
                <a:lnTo>
                  <a:pt x="670559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68879" y="3505200"/>
            <a:ext cx="670560" cy="144780"/>
          </a:xfrm>
          <a:custGeom>
            <a:avLst/>
            <a:gdLst/>
            <a:ahLst/>
            <a:cxnLst/>
            <a:rect l="l" t="t" r="r" b="b"/>
            <a:pathLst>
              <a:path w="670560" h="144779">
                <a:moveTo>
                  <a:pt x="670559" y="0"/>
                </a:moveTo>
                <a:lnTo>
                  <a:pt x="0" y="0"/>
                </a:lnTo>
                <a:lnTo>
                  <a:pt x="0" y="144780"/>
                </a:lnTo>
                <a:lnTo>
                  <a:pt x="670559" y="144780"/>
                </a:lnTo>
                <a:lnTo>
                  <a:pt x="67055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47159" y="1386839"/>
            <a:ext cx="662940" cy="1280160"/>
          </a:xfrm>
          <a:custGeom>
            <a:avLst/>
            <a:gdLst/>
            <a:ahLst/>
            <a:cxnLst/>
            <a:rect l="l" t="t" r="r" b="b"/>
            <a:pathLst>
              <a:path w="662939" h="1280160">
                <a:moveTo>
                  <a:pt x="662939" y="0"/>
                </a:moveTo>
                <a:lnTo>
                  <a:pt x="0" y="0"/>
                </a:lnTo>
                <a:lnTo>
                  <a:pt x="0" y="1280160"/>
                </a:lnTo>
                <a:lnTo>
                  <a:pt x="662939" y="1280160"/>
                </a:lnTo>
                <a:lnTo>
                  <a:pt x="66293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7820" y="1386839"/>
            <a:ext cx="670560" cy="1539240"/>
          </a:xfrm>
          <a:custGeom>
            <a:avLst/>
            <a:gdLst/>
            <a:ahLst/>
            <a:cxnLst/>
            <a:rect l="l" t="t" r="r" b="b"/>
            <a:pathLst>
              <a:path w="670560" h="1539239">
                <a:moveTo>
                  <a:pt x="670559" y="0"/>
                </a:moveTo>
                <a:lnTo>
                  <a:pt x="0" y="0"/>
                </a:lnTo>
                <a:lnTo>
                  <a:pt x="0" y="1539240"/>
                </a:lnTo>
                <a:lnTo>
                  <a:pt x="670559" y="1539240"/>
                </a:lnTo>
                <a:lnTo>
                  <a:pt x="67055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68879" y="2773679"/>
            <a:ext cx="670560" cy="731520"/>
          </a:xfrm>
          <a:custGeom>
            <a:avLst/>
            <a:gdLst/>
            <a:ahLst/>
            <a:cxnLst/>
            <a:rect l="l" t="t" r="r" b="b"/>
            <a:pathLst>
              <a:path w="670560" h="731520">
                <a:moveTo>
                  <a:pt x="670559" y="0"/>
                </a:moveTo>
                <a:lnTo>
                  <a:pt x="0" y="0"/>
                </a:lnTo>
                <a:lnTo>
                  <a:pt x="0" y="731519"/>
                </a:lnTo>
                <a:lnTo>
                  <a:pt x="670559" y="731519"/>
                </a:lnTo>
                <a:lnTo>
                  <a:pt x="6705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47159" y="1127760"/>
            <a:ext cx="662940" cy="259079"/>
          </a:xfrm>
          <a:custGeom>
            <a:avLst/>
            <a:gdLst/>
            <a:ahLst/>
            <a:cxnLst/>
            <a:rect l="l" t="t" r="r" b="b"/>
            <a:pathLst>
              <a:path w="662939" h="259080">
                <a:moveTo>
                  <a:pt x="662939" y="0"/>
                </a:moveTo>
                <a:lnTo>
                  <a:pt x="0" y="0"/>
                </a:lnTo>
                <a:lnTo>
                  <a:pt x="0" y="259079"/>
                </a:lnTo>
                <a:lnTo>
                  <a:pt x="662939" y="259079"/>
                </a:lnTo>
                <a:lnTo>
                  <a:pt x="6629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17820" y="1120139"/>
            <a:ext cx="670560" cy="266700"/>
          </a:xfrm>
          <a:custGeom>
            <a:avLst/>
            <a:gdLst/>
            <a:ahLst/>
            <a:cxnLst/>
            <a:rect l="l" t="t" r="r" b="b"/>
            <a:pathLst>
              <a:path w="670560" h="266700">
                <a:moveTo>
                  <a:pt x="670559" y="0"/>
                </a:moveTo>
                <a:lnTo>
                  <a:pt x="0" y="0"/>
                </a:lnTo>
                <a:lnTo>
                  <a:pt x="0" y="266700"/>
                </a:lnTo>
                <a:lnTo>
                  <a:pt x="670559" y="266700"/>
                </a:lnTo>
                <a:lnTo>
                  <a:pt x="6705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68879" y="1912620"/>
            <a:ext cx="670560" cy="861060"/>
          </a:xfrm>
          <a:custGeom>
            <a:avLst/>
            <a:gdLst/>
            <a:ahLst/>
            <a:cxnLst/>
            <a:rect l="l" t="t" r="r" b="b"/>
            <a:pathLst>
              <a:path w="670560" h="861060">
                <a:moveTo>
                  <a:pt x="670559" y="0"/>
                </a:moveTo>
                <a:lnTo>
                  <a:pt x="0" y="0"/>
                </a:lnTo>
                <a:lnTo>
                  <a:pt x="0" y="861060"/>
                </a:lnTo>
                <a:lnTo>
                  <a:pt x="670559" y="861060"/>
                </a:lnTo>
                <a:lnTo>
                  <a:pt x="67055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47159" y="1066800"/>
            <a:ext cx="662940" cy="60960"/>
          </a:xfrm>
          <a:custGeom>
            <a:avLst/>
            <a:gdLst/>
            <a:ahLst/>
            <a:cxnLst/>
            <a:rect l="l" t="t" r="r" b="b"/>
            <a:pathLst>
              <a:path w="662939" h="60959">
                <a:moveTo>
                  <a:pt x="0" y="60959"/>
                </a:moveTo>
                <a:lnTo>
                  <a:pt x="662939" y="60959"/>
                </a:lnTo>
                <a:lnTo>
                  <a:pt x="662939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17820" y="1059180"/>
            <a:ext cx="670560" cy="60960"/>
          </a:xfrm>
          <a:custGeom>
            <a:avLst/>
            <a:gdLst/>
            <a:ahLst/>
            <a:cxnLst/>
            <a:rect l="l" t="t" r="r" b="b"/>
            <a:pathLst>
              <a:path w="670560" h="60959">
                <a:moveTo>
                  <a:pt x="0" y="60959"/>
                </a:moveTo>
                <a:lnTo>
                  <a:pt x="670559" y="60959"/>
                </a:lnTo>
                <a:lnTo>
                  <a:pt x="670559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68879" y="1043939"/>
            <a:ext cx="670560" cy="868680"/>
          </a:xfrm>
          <a:custGeom>
            <a:avLst/>
            <a:gdLst/>
            <a:ahLst/>
            <a:cxnLst/>
            <a:rect l="l" t="t" r="r" b="b"/>
            <a:pathLst>
              <a:path w="670560" h="868680">
                <a:moveTo>
                  <a:pt x="670559" y="0"/>
                </a:moveTo>
                <a:lnTo>
                  <a:pt x="0" y="0"/>
                </a:lnTo>
                <a:lnTo>
                  <a:pt x="0" y="868680"/>
                </a:lnTo>
                <a:lnTo>
                  <a:pt x="670559" y="868680"/>
                </a:lnTo>
                <a:lnTo>
                  <a:pt x="67055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47159" y="1043939"/>
            <a:ext cx="662940" cy="22860"/>
          </a:xfrm>
          <a:custGeom>
            <a:avLst/>
            <a:gdLst/>
            <a:ahLst/>
            <a:cxnLst/>
            <a:rect l="l" t="t" r="r" b="b"/>
            <a:pathLst>
              <a:path w="662939" h="22859">
                <a:moveTo>
                  <a:pt x="0" y="22859"/>
                </a:moveTo>
                <a:lnTo>
                  <a:pt x="662939" y="22859"/>
                </a:lnTo>
                <a:lnTo>
                  <a:pt x="662939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17820" y="1043939"/>
            <a:ext cx="670560" cy="15240"/>
          </a:xfrm>
          <a:custGeom>
            <a:avLst/>
            <a:gdLst/>
            <a:ahLst/>
            <a:cxnLst/>
            <a:rect l="l" t="t" r="r" b="b"/>
            <a:pathLst>
              <a:path w="670560" h="15240">
                <a:moveTo>
                  <a:pt x="0" y="15240"/>
                </a:moveTo>
                <a:lnTo>
                  <a:pt x="670559" y="15240"/>
                </a:lnTo>
                <a:lnTo>
                  <a:pt x="670559" y="0"/>
                </a:lnTo>
                <a:lnTo>
                  <a:pt x="0" y="0"/>
                </a:lnTo>
                <a:lnTo>
                  <a:pt x="0" y="1524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68829" y="1047750"/>
            <a:ext cx="0" cy="2598420"/>
          </a:xfrm>
          <a:custGeom>
            <a:avLst/>
            <a:gdLst/>
            <a:ahLst/>
            <a:cxnLst/>
            <a:rect l="l" t="t" r="r" b="b"/>
            <a:pathLst>
              <a:path h="2598420">
                <a:moveTo>
                  <a:pt x="0" y="259842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23110" y="364617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23110" y="312801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23110" y="260985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23110" y="208407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23110" y="156591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23110" y="104775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068829" y="3646170"/>
            <a:ext cx="4419600" cy="0"/>
          </a:xfrm>
          <a:custGeom>
            <a:avLst/>
            <a:gdLst/>
            <a:ahLst/>
            <a:cxnLst/>
            <a:rect l="l" t="t" r="r" b="b"/>
            <a:pathLst>
              <a:path w="4419600">
                <a:moveTo>
                  <a:pt x="0" y="0"/>
                </a:moveTo>
                <a:lnTo>
                  <a:pt x="441960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077970" y="304768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37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51804" y="317785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27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42235" y="3467353"/>
            <a:ext cx="327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77970" y="191738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49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51804" y="204628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59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03754" y="3029839"/>
            <a:ext cx="4044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28.1%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77970" y="114522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51804" y="114014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03754" y="2232342"/>
            <a:ext cx="4044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33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03754" y="1367853"/>
            <a:ext cx="4044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33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16070" y="769937"/>
            <a:ext cx="327660" cy="422909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76951" y="797623"/>
            <a:ext cx="1922145" cy="38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0.5%</a:t>
            </a:r>
            <a:endParaRPr sz="1200">
              <a:latin typeface="Calibri"/>
              <a:cs typeface="Calibri"/>
            </a:endParaRPr>
          </a:p>
          <a:p>
            <a:pPr marL="25400">
              <a:lnSpc>
                <a:spcPts val="1420"/>
              </a:lnSpc>
              <a:tabLst>
                <a:tab pos="537845" algn="l"/>
                <a:tab pos="1908810" algn="l"/>
              </a:tabLst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2.2%	</a:t>
            </a:r>
            <a:r>
              <a:rPr sz="1200" b="1" u="dash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	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28470" y="3530028"/>
            <a:ext cx="2120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1000" y="3008947"/>
            <a:ext cx="2889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51000" y="2488247"/>
            <a:ext cx="2889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1000" y="1967864"/>
            <a:ext cx="288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51000" y="1446466"/>
            <a:ext cx="2889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73783" y="926084"/>
            <a:ext cx="364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537460" y="43281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2485135" y="3744595"/>
            <a:ext cx="646430" cy="7169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350">
              <a:latin typeface="Calibri"/>
              <a:cs typeface="Calibri"/>
            </a:endParaRPr>
          </a:p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N=420</a:t>
            </a:r>
            <a:endParaRPr sz="1350">
              <a:latin typeface="Calibri"/>
              <a:cs typeface="Calibri"/>
            </a:endParaRPr>
          </a:p>
          <a:p>
            <a:pPr marL="162560">
              <a:lnSpc>
                <a:spcPct val="100000"/>
              </a:lnSpc>
              <a:spcBef>
                <a:spcPts val="635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0+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253740" y="43281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3356609" y="4252277"/>
            <a:ext cx="4813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1+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977640" y="43281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3908425" y="3744595"/>
            <a:ext cx="745490" cy="7169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Discharge</a:t>
            </a:r>
            <a:endParaRPr sz="135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95"/>
              </a:spcBef>
            </a:pP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N=403</a:t>
            </a:r>
            <a:endParaRPr sz="1350">
              <a:latin typeface="Calibri"/>
              <a:cs typeface="Calibri"/>
            </a:endParaRPr>
          </a:p>
          <a:p>
            <a:pPr marL="182245">
              <a:lnSpc>
                <a:spcPct val="100000"/>
              </a:lnSpc>
              <a:spcBef>
                <a:spcPts val="635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2+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693920" y="4328159"/>
            <a:ext cx="83820" cy="76200"/>
          </a:xfrm>
          <a:custGeom>
            <a:avLst/>
            <a:gdLst/>
            <a:ahLst/>
            <a:cxnLst/>
            <a:rect l="l" t="t" r="r" b="b"/>
            <a:pathLst>
              <a:path w="83820" h="76200">
                <a:moveTo>
                  <a:pt x="0" y="76199"/>
                </a:moveTo>
                <a:lnTo>
                  <a:pt x="83820" y="76199"/>
                </a:lnTo>
                <a:lnTo>
                  <a:pt x="8382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4799076" y="4252277"/>
            <a:ext cx="48005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3+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417820" y="43281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5455284" y="3744595"/>
            <a:ext cx="598170" cy="7169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35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endParaRPr sz="1350">
              <a:latin typeface="Calibri"/>
              <a:cs typeface="Calibri"/>
            </a:endParaRPr>
          </a:p>
          <a:p>
            <a:pPr marL="62230">
              <a:lnSpc>
                <a:spcPct val="100000"/>
              </a:lnSpc>
              <a:spcBef>
                <a:spcPts val="95"/>
              </a:spcBef>
            </a:pP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N=365</a:t>
            </a:r>
            <a:endParaRPr sz="1350">
              <a:latin typeface="Calibri"/>
              <a:cs typeface="Calibri"/>
            </a:endParaRPr>
          </a:p>
          <a:p>
            <a:pPr marL="76835">
              <a:lnSpc>
                <a:spcPct val="100000"/>
              </a:lnSpc>
              <a:spcBef>
                <a:spcPts val="635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4+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068829" y="3646170"/>
            <a:ext cx="0" cy="511809"/>
          </a:xfrm>
          <a:custGeom>
            <a:avLst/>
            <a:gdLst/>
            <a:ahLst/>
            <a:cxnLst/>
            <a:rect l="l" t="t" r="r" b="b"/>
            <a:pathLst>
              <a:path h="511810">
                <a:moveTo>
                  <a:pt x="0" y="0"/>
                </a:moveTo>
                <a:lnTo>
                  <a:pt x="0" y="51136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569970" y="3653790"/>
            <a:ext cx="0" cy="511809"/>
          </a:xfrm>
          <a:custGeom>
            <a:avLst/>
            <a:gdLst/>
            <a:ahLst/>
            <a:cxnLst/>
            <a:rect l="l" t="t" r="r" b="b"/>
            <a:pathLst>
              <a:path h="511810">
                <a:moveTo>
                  <a:pt x="0" y="0"/>
                </a:moveTo>
                <a:lnTo>
                  <a:pt x="0" y="51136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048250" y="3653790"/>
            <a:ext cx="0" cy="511809"/>
          </a:xfrm>
          <a:custGeom>
            <a:avLst/>
            <a:gdLst/>
            <a:ahLst/>
            <a:cxnLst/>
            <a:rect l="l" t="t" r="r" b="b"/>
            <a:pathLst>
              <a:path h="511810">
                <a:moveTo>
                  <a:pt x="0" y="0"/>
                </a:moveTo>
                <a:lnTo>
                  <a:pt x="0" y="51136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488429" y="3646170"/>
            <a:ext cx="0" cy="511809"/>
          </a:xfrm>
          <a:custGeom>
            <a:avLst/>
            <a:gdLst/>
            <a:ahLst/>
            <a:cxnLst/>
            <a:rect l="l" t="t" r="r" b="b"/>
            <a:pathLst>
              <a:path h="511810">
                <a:moveTo>
                  <a:pt x="0" y="0"/>
                </a:moveTo>
                <a:lnTo>
                  <a:pt x="0" y="51136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6941184" y="2320353"/>
            <a:ext cx="5435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941184" y="250348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86</a:t>
            </a:r>
            <a:r>
              <a:rPr sz="1200" b="1" spc="-25" dirty="0">
                <a:solidFill>
                  <a:srgbClr val="FCE15E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758940" y="1341119"/>
            <a:ext cx="163829" cy="2366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808469" y="1383030"/>
            <a:ext cx="53340" cy="2247900"/>
          </a:xfrm>
          <a:custGeom>
            <a:avLst/>
            <a:gdLst/>
            <a:ahLst/>
            <a:cxnLst/>
            <a:rect l="l" t="t" r="r" b="b"/>
            <a:pathLst>
              <a:path w="53340" h="2247900">
                <a:moveTo>
                  <a:pt x="0" y="0"/>
                </a:moveTo>
                <a:lnTo>
                  <a:pt x="20764" y="355"/>
                </a:lnTo>
                <a:lnTo>
                  <a:pt x="37718" y="1317"/>
                </a:lnTo>
                <a:lnTo>
                  <a:pt x="49148" y="2732"/>
                </a:lnTo>
                <a:lnTo>
                  <a:pt x="53339" y="4445"/>
                </a:lnTo>
                <a:lnTo>
                  <a:pt x="53339" y="2243455"/>
                </a:lnTo>
                <a:lnTo>
                  <a:pt x="49148" y="2245167"/>
                </a:lnTo>
                <a:lnTo>
                  <a:pt x="37718" y="2246582"/>
                </a:lnTo>
                <a:lnTo>
                  <a:pt x="20764" y="2247544"/>
                </a:lnTo>
                <a:lnTo>
                  <a:pt x="0" y="224790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861809" y="2503170"/>
            <a:ext cx="60960" cy="1905"/>
          </a:xfrm>
          <a:custGeom>
            <a:avLst/>
            <a:gdLst/>
            <a:ahLst/>
            <a:cxnLst/>
            <a:rect l="l" t="t" r="r" b="b"/>
            <a:pathLst>
              <a:path w="60959" h="1905">
                <a:moveTo>
                  <a:pt x="-9525" y="889"/>
                </a:moveTo>
                <a:lnTo>
                  <a:pt x="70231" y="889"/>
                </a:lnTo>
              </a:path>
            </a:pathLst>
          </a:custGeom>
          <a:ln w="2082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805180" y="4497704"/>
            <a:ext cx="7435215" cy="4502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71780" marR="5080" indent="-259715">
              <a:lnSpc>
                <a:spcPct val="103899"/>
              </a:lnSpc>
              <a:spcBef>
                <a:spcPts val="70"/>
              </a:spcBef>
              <a:buSzPct val="114814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</a:t>
            </a:r>
            <a:r>
              <a:rPr sz="1350" b="1" spc="6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Reduction</a:t>
            </a:r>
            <a:r>
              <a:rPr sz="1350" b="1" spc="-8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to</a:t>
            </a:r>
            <a:r>
              <a:rPr sz="1350" b="1" spc="-2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None/Trace</a:t>
            </a:r>
            <a:r>
              <a:rPr sz="1350" b="1" spc="-6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40" dirty="0">
                <a:solidFill>
                  <a:srgbClr val="FCE15E"/>
                </a:solidFill>
                <a:latin typeface="Arial"/>
                <a:cs typeface="Arial"/>
              </a:rPr>
              <a:t>was</a:t>
            </a:r>
            <a:r>
              <a:rPr sz="1350" b="1" spc="-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achieved</a:t>
            </a:r>
            <a:r>
              <a:rPr sz="1350" b="1" spc="-13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in</a:t>
            </a:r>
            <a:r>
              <a:rPr sz="1350" b="1" spc="-2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27.7%</a:t>
            </a:r>
            <a:r>
              <a:rPr sz="1350" b="1" spc="7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FCE15E"/>
                </a:solidFill>
                <a:latin typeface="Arial"/>
                <a:cs typeface="Arial"/>
              </a:rPr>
              <a:t>of</a:t>
            </a:r>
            <a:r>
              <a:rPr sz="1350" b="1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primary</a:t>
            </a:r>
            <a:r>
              <a:rPr sz="1350" b="1" spc="12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</a:t>
            </a:r>
            <a:r>
              <a:rPr sz="1350" b="1" spc="6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subjects;</a:t>
            </a:r>
            <a:r>
              <a:rPr sz="1350" b="1" spc="-12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</a:t>
            </a:r>
            <a:r>
              <a:rPr sz="1350" b="1" spc="6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≤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1+  </a:t>
            </a:r>
            <a:r>
              <a:rPr sz="1350" b="1" spc="40" dirty="0">
                <a:solidFill>
                  <a:srgbClr val="FCE15E"/>
                </a:solidFill>
                <a:latin typeface="Arial"/>
                <a:cs typeface="Arial"/>
              </a:rPr>
              <a:t>was</a:t>
            </a:r>
            <a:r>
              <a:rPr sz="1350" b="1" spc="-7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achieved</a:t>
            </a:r>
            <a:r>
              <a:rPr sz="1350" b="1" spc="-8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in</a:t>
            </a:r>
            <a:r>
              <a:rPr sz="1350" b="1" spc="-2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86.9%</a:t>
            </a:r>
            <a:r>
              <a:rPr sz="1350" b="1" spc="7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35" dirty="0">
                <a:solidFill>
                  <a:srgbClr val="FCE15E"/>
                </a:solidFill>
                <a:latin typeface="Arial"/>
                <a:cs typeface="Arial"/>
              </a:rPr>
              <a:t>and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≤</a:t>
            </a:r>
            <a:r>
              <a:rPr sz="1350" b="1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2+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40" dirty="0">
                <a:solidFill>
                  <a:srgbClr val="FCE15E"/>
                </a:solidFill>
                <a:latin typeface="Arial"/>
                <a:cs typeface="Arial"/>
              </a:rPr>
              <a:t>was</a:t>
            </a:r>
            <a:r>
              <a:rPr sz="1350" b="1" spc="-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achieved</a:t>
            </a:r>
            <a:r>
              <a:rPr sz="1350" b="1" spc="-8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in</a:t>
            </a:r>
            <a:r>
              <a:rPr sz="1350" b="1" spc="-2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97.3%</a:t>
            </a:r>
            <a:r>
              <a:rPr sz="1350" b="1" spc="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at</a:t>
            </a:r>
            <a:r>
              <a:rPr sz="1350" b="1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30</a:t>
            </a:r>
            <a:r>
              <a:rPr sz="1350" b="1" spc="5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FCE15E"/>
                </a:solidFill>
                <a:latin typeface="Arial"/>
                <a:cs typeface="Arial"/>
              </a:rPr>
              <a:t>days</a:t>
            </a:r>
            <a:r>
              <a:rPr sz="1350" b="1" spc="1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follow</a:t>
            </a:r>
            <a:r>
              <a:rPr sz="1350" b="1" spc="-7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up.</a:t>
            </a:r>
            <a:endParaRPr sz="1350">
              <a:latin typeface="Arial"/>
              <a:cs typeface="Arial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2388235" y="201295"/>
            <a:ext cx="4474845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5" dirty="0"/>
              <a:t>ECL Adjudicated </a:t>
            </a:r>
            <a:r>
              <a:rPr sz="2500" spc="15" dirty="0"/>
              <a:t>MR</a:t>
            </a:r>
            <a:r>
              <a:rPr sz="2500" spc="-235" dirty="0"/>
              <a:t> </a:t>
            </a:r>
            <a:r>
              <a:rPr sz="2500" dirty="0"/>
              <a:t>Severity</a:t>
            </a:r>
            <a:endParaRPr sz="2500"/>
          </a:p>
        </p:txBody>
      </p:sp>
      <p:sp>
        <p:nvSpPr>
          <p:cNvPr id="65" name="object 65"/>
          <p:cNvSpPr txBox="1"/>
          <p:nvPr/>
        </p:nvSpPr>
        <p:spPr>
          <a:xfrm>
            <a:off x="7673340" y="2163698"/>
            <a:ext cx="5435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97.3%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467600" y="1082039"/>
            <a:ext cx="171450" cy="26174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517130" y="1123950"/>
            <a:ext cx="60960" cy="2499360"/>
          </a:xfrm>
          <a:custGeom>
            <a:avLst/>
            <a:gdLst/>
            <a:ahLst/>
            <a:cxnLst/>
            <a:rect l="l" t="t" r="r" b="b"/>
            <a:pathLst>
              <a:path w="60959" h="2499360">
                <a:moveTo>
                  <a:pt x="0" y="0"/>
                </a:moveTo>
                <a:lnTo>
                  <a:pt x="23723" y="400"/>
                </a:lnTo>
                <a:lnTo>
                  <a:pt x="43100" y="1492"/>
                </a:lnTo>
                <a:lnTo>
                  <a:pt x="56167" y="3107"/>
                </a:lnTo>
                <a:lnTo>
                  <a:pt x="60960" y="5079"/>
                </a:lnTo>
                <a:lnTo>
                  <a:pt x="60960" y="2494280"/>
                </a:lnTo>
                <a:lnTo>
                  <a:pt x="56167" y="2496252"/>
                </a:lnTo>
                <a:lnTo>
                  <a:pt x="43100" y="2497867"/>
                </a:lnTo>
                <a:lnTo>
                  <a:pt x="23723" y="2498959"/>
                </a:lnTo>
                <a:lnTo>
                  <a:pt x="0" y="249936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578090" y="2373629"/>
            <a:ext cx="64769" cy="0"/>
          </a:xfrm>
          <a:custGeom>
            <a:avLst/>
            <a:gdLst/>
            <a:ahLst/>
            <a:cxnLst/>
            <a:rect l="l" t="t" r="r" b="b"/>
            <a:pathLst>
              <a:path w="64770">
                <a:moveTo>
                  <a:pt x="0" y="0"/>
                </a:moveTo>
                <a:lnTo>
                  <a:pt x="64388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404609" y="3646170"/>
            <a:ext cx="1271905" cy="0"/>
          </a:xfrm>
          <a:custGeom>
            <a:avLst/>
            <a:gdLst/>
            <a:ahLst/>
            <a:cxnLst/>
            <a:rect l="l" t="t" r="r" b="b"/>
            <a:pathLst>
              <a:path w="1271904">
                <a:moveTo>
                  <a:pt x="0" y="0"/>
                </a:moveTo>
                <a:lnTo>
                  <a:pt x="127165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6265545" y="3072701"/>
            <a:ext cx="543560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=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0+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27.7%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065520" y="2910839"/>
            <a:ext cx="163829" cy="7886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115050" y="2952750"/>
            <a:ext cx="53340" cy="670560"/>
          </a:xfrm>
          <a:custGeom>
            <a:avLst/>
            <a:gdLst/>
            <a:ahLst/>
            <a:cxnLst/>
            <a:rect l="l" t="t" r="r" b="b"/>
            <a:pathLst>
              <a:path w="53339" h="670560">
                <a:moveTo>
                  <a:pt x="0" y="0"/>
                </a:moveTo>
                <a:lnTo>
                  <a:pt x="20764" y="355"/>
                </a:lnTo>
                <a:lnTo>
                  <a:pt x="37718" y="1317"/>
                </a:lnTo>
                <a:lnTo>
                  <a:pt x="49148" y="2732"/>
                </a:lnTo>
                <a:lnTo>
                  <a:pt x="53339" y="4444"/>
                </a:lnTo>
                <a:lnTo>
                  <a:pt x="53339" y="666115"/>
                </a:lnTo>
                <a:lnTo>
                  <a:pt x="49149" y="667827"/>
                </a:lnTo>
                <a:lnTo>
                  <a:pt x="37719" y="669242"/>
                </a:lnTo>
                <a:lnTo>
                  <a:pt x="20764" y="670204"/>
                </a:lnTo>
                <a:lnTo>
                  <a:pt x="0" y="67056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168390" y="3288029"/>
            <a:ext cx="55880" cy="635"/>
          </a:xfrm>
          <a:custGeom>
            <a:avLst/>
            <a:gdLst/>
            <a:ahLst/>
            <a:cxnLst/>
            <a:rect l="l" t="t" r="r" b="b"/>
            <a:pathLst>
              <a:path w="55879" h="635">
                <a:moveTo>
                  <a:pt x="-9525" y="127"/>
                </a:moveTo>
                <a:lnTo>
                  <a:pt x="65277" y="127"/>
                </a:lnTo>
              </a:path>
            </a:pathLst>
          </a:custGeom>
          <a:ln w="193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076950" y="1383030"/>
            <a:ext cx="697865" cy="0"/>
          </a:xfrm>
          <a:custGeom>
            <a:avLst/>
            <a:gdLst/>
            <a:ahLst/>
            <a:cxnLst/>
            <a:rect l="l" t="t" r="r" b="b"/>
            <a:pathLst>
              <a:path w="697865">
                <a:moveTo>
                  <a:pt x="0" y="0"/>
                </a:moveTo>
                <a:lnTo>
                  <a:pt x="697356" y="0"/>
                </a:lnTo>
              </a:path>
            </a:pathLst>
          </a:custGeom>
          <a:ln w="9525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8140" y="731519"/>
            <a:ext cx="8389620" cy="4076700"/>
          </a:xfrm>
          <a:custGeom>
            <a:avLst/>
            <a:gdLst/>
            <a:ahLst/>
            <a:cxnLst/>
            <a:rect l="l" t="t" r="r" b="b"/>
            <a:pathLst>
              <a:path w="8389620" h="4076700">
                <a:moveTo>
                  <a:pt x="0" y="4076700"/>
                </a:moveTo>
                <a:lnTo>
                  <a:pt x="8389620" y="4076700"/>
                </a:lnTo>
                <a:lnTo>
                  <a:pt x="8389620" y="0"/>
                </a:lnTo>
                <a:lnTo>
                  <a:pt x="0" y="0"/>
                </a:lnTo>
                <a:lnTo>
                  <a:pt x="0" y="40767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8140" y="731519"/>
            <a:ext cx="8389620" cy="4076700"/>
          </a:xfrm>
          <a:custGeom>
            <a:avLst/>
            <a:gdLst/>
            <a:ahLst/>
            <a:cxnLst/>
            <a:rect l="l" t="t" r="r" b="b"/>
            <a:pathLst>
              <a:path w="8389620" h="4076700">
                <a:moveTo>
                  <a:pt x="0" y="4076700"/>
                </a:moveTo>
                <a:lnTo>
                  <a:pt x="8389620" y="4076700"/>
                </a:lnTo>
                <a:lnTo>
                  <a:pt x="8389620" y="0"/>
                </a:lnTo>
                <a:lnTo>
                  <a:pt x="0" y="0"/>
                </a:lnTo>
                <a:lnTo>
                  <a:pt x="0" y="407670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09800" y="2689860"/>
            <a:ext cx="495300" cy="1158240"/>
          </a:xfrm>
          <a:custGeom>
            <a:avLst/>
            <a:gdLst/>
            <a:ahLst/>
            <a:cxnLst/>
            <a:rect l="l" t="t" r="r" b="b"/>
            <a:pathLst>
              <a:path w="495300" h="1158239">
                <a:moveTo>
                  <a:pt x="495300" y="0"/>
                </a:moveTo>
                <a:lnTo>
                  <a:pt x="0" y="0"/>
                </a:lnTo>
                <a:lnTo>
                  <a:pt x="0" y="1158239"/>
                </a:lnTo>
                <a:lnTo>
                  <a:pt x="495300" y="1158239"/>
                </a:lnTo>
                <a:lnTo>
                  <a:pt x="49530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47060" y="2910839"/>
            <a:ext cx="495300" cy="937260"/>
          </a:xfrm>
          <a:custGeom>
            <a:avLst/>
            <a:gdLst/>
            <a:ahLst/>
            <a:cxnLst/>
            <a:rect l="l" t="t" r="r" b="b"/>
            <a:pathLst>
              <a:path w="495300" h="937260">
                <a:moveTo>
                  <a:pt x="495300" y="0"/>
                </a:moveTo>
                <a:lnTo>
                  <a:pt x="0" y="0"/>
                </a:lnTo>
                <a:lnTo>
                  <a:pt x="0" y="937260"/>
                </a:lnTo>
                <a:lnTo>
                  <a:pt x="495300" y="937260"/>
                </a:lnTo>
                <a:lnTo>
                  <a:pt x="49530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58840" y="3131820"/>
            <a:ext cx="487680" cy="716280"/>
          </a:xfrm>
          <a:custGeom>
            <a:avLst/>
            <a:gdLst/>
            <a:ahLst/>
            <a:cxnLst/>
            <a:rect l="l" t="t" r="r" b="b"/>
            <a:pathLst>
              <a:path w="487679" h="716279">
                <a:moveTo>
                  <a:pt x="487680" y="0"/>
                </a:moveTo>
                <a:lnTo>
                  <a:pt x="0" y="0"/>
                </a:lnTo>
                <a:lnTo>
                  <a:pt x="0" y="716280"/>
                </a:lnTo>
                <a:lnTo>
                  <a:pt x="487680" y="716280"/>
                </a:lnTo>
                <a:lnTo>
                  <a:pt x="48768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96100" y="3368040"/>
            <a:ext cx="487680" cy="480059"/>
          </a:xfrm>
          <a:custGeom>
            <a:avLst/>
            <a:gdLst/>
            <a:ahLst/>
            <a:cxnLst/>
            <a:rect l="l" t="t" r="r" b="b"/>
            <a:pathLst>
              <a:path w="487679" h="480060">
                <a:moveTo>
                  <a:pt x="487679" y="0"/>
                </a:moveTo>
                <a:lnTo>
                  <a:pt x="0" y="0"/>
                </a:lnTo>
                <a:lnTo>
                  <a:pt x="0" y="480060"/>
                </a:lnTo>
                <a:lnTo>
                  <a:pt x="487679" y="480060"/>
                </a:lnTo>
                <a:lnTo>
                  <a:pt x="487679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72539" y="3474720"/>
            <a:ext cx="495300" cy="373380"/>
          </a:xfrm>
          <a:custGeom>
            <a:avLst/>
            <a:gdLst/>
            <a:ahLst/>
            <a:cxnLst/>
            <a:rect l="l" t="t" r="r" b="b"/>
            <a:pathLst>
              <a:path w="495300" h="373379">
                <a:moveTo>
                  <a:pt x="495299" y="0"/>
                </a:moveTo>
                <a:lnTo>
                  <a:pt x="0" y="0"/>
                </a:lnTo>
                <a:lnTo>
                  <a:pt x="0" y="373379"/>
                </a:lnTo>
                <a:lnTo>
                  <a:pt x="495299" y="373379"/>
                </a:lnTo>
                <a:lnTo>
                  <a:pt x="49529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09800" y="1630679"/>
            <a:ext cx="495300" cy="1059180"/>
          </a:xfrm>
          <a:custGeom>
            <a:avLst/>
            <a:gdLst/>
            <a:ahLst/>
            <a:cxnLst/>
            <a:rect l="l" t="t" r="r" b="b"/>
            <a:pathLst>
              <a:path w="495300" h="1059180">
                <a:moveTo>
                  <a:pt x="495300" y="0"/>
                </a:moveTo>
                <a:lnTo>
                  <a:pt x="0" y="0"/>
                </a:lnTo>
                <a:lnTo>
                  <a:pt x="0" y="1059180"/>
                </a:lnTo>
                <a:lnTo>
                  <a:pt x="495300" y="1059180"/>
                </a:lnTo>
                <a:lnTo>
                  <a:pt x="49530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47060" y="1668779"/>
            <a:ext cx="495300" cy="1242060"/>
          </a:xfrm>
          <a:custGeom>
            <a:avLst/>
            <a:gdLst/>
            <a:ahLst/>
            <a:cxnLst/>
            <a:rect l="l" t="t" r="r" b="b"/>
            <a:pathLst>
              <a:path w="495300" h="1242060">
                <a:moveTo>
                  <a:pt x="495300" y="0"/>
                </a:moveTo>
                <a:lnTo>
                  <a:pt x="0" y="0"/>
                </a:lnTo>
                <a:lnTo>
                  <a:pt x="0" y="1242060"/>
                </a:lnTo>
                <a:lnTo>
                  <a:pt x="495300" y="1242060"/>
                </a:lnTo>
                <a:lnTo>
                  <a:pt x="49530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58840" y="1965960"/>
            <a:ext cx="487680" cy="1165860"/>
          </a:xfrm>
          <a:custGeom>
            <a:avLst/>
            <a:gdLst/>
            <a:ahLst/>
            <a:cxnLst/>
            <a:rect l="l" t="t" r="r" b="b"/>
            <a:pathLst>
              <a:path w="487679" h="1165860">
                <a:moveTo>
                  <a:pt x="487680" y="0"/>
                </a:moveTo>
                <a:lnTo>
                  <a:pt x="0" y="0"/>
                </a:lnTo>
                <a:lnTo>
                  <a:pt x="0" y="1165859"/>
                </a:lnTo>
                <a:lnTo>
                  <a:pt x="487680" y="1165859"/>
                </a:lnTo>
                <a:lnTo>
                  <a:pt x="48768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96100" y="1950720"/>
            <a:ext cx="487680" cy="1417320"/>
          </a:xfrm>
          <a:custGeom>
            <a:avLst/>
            <a:gdLst/>
            <a:ahLst/>
            <a:cxnLst/>
            <a:rect l="l" t="t" r="r" b="b"/>
            <a:pathLst>
              <a:path w="487679" h="1417320">
                <a:moveTo>
                  <a:pt x="487679" y="0"/>
                </a:moveTo>
                <a:lnTo>
                  <a:pt x="0" y="0"/>
                </a:lnTo>
                <a:lnTo>
                  <a:pt x="0" y="1417320"/>
                </a:lnTo>
                <a:lnTo>
                  <a:pt x="487679" y="1417320"/>
                </a:lnTo>
                <a:lnTo>
                  <a:pt x="48767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72539" y="1554480"/>
            <a:ext cx="495300" cy="1920239"/>
          </a:xfrm>
          <a:custGeom>
            <a:avLst/>
            <a:gdLst/>
            <a:ahLst/>
            <a:cxnLst/>
            <a:rect l="l" t="t" r="r" b="b"/>
            <a:pathLst>
              <a:path w="495300" h="1920239">
                <a:moveTo>
                  <a:pt x="495299" y="0"/>
                </a:moveTo>
                <a:lnTo>
                  <a:pt x="0" y="0"/>
                </a:lnTo>
                <a:lnTo>
                  <a:pt x="0" y="1920240"/>
                </a:lnTo>
                <a:lnTo>
                  <a:pt x="495299" y="1920240"/>
                </a:lnTo>
                <a:lnTo>
                  <a:pt x="49529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09800" y="1577339"/>
            <a:ext cx="495300" cy="53340"/>
          </a:xfrm>
          <a:custGeom>
            <a:avLst/>
            <a:gdLst/>
            <a:ahLst/>
            <a:cxnLst/>
            <a:rect l="l" t="t" r="r" b="b"/>
            <a:pathLst>
              <a:path w="495300" h="53339">
                <a:moveTo>
                  <a:pt x="0" y="53340"/>
                </a:moveTo>
                <a:lnTo>
                  <a:pt x="495300" y="53340"/>
                </a:lnTo>
                <a:lnTo>
                  <a:pt x="495300" y="0"/>
                </a:lnTo>
                <a:lnTo>
                  <a:pt x="0" y="0"/>
                </a:lnTo>
                <a:lnTo>
                  <a:pt x="0" y="5334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47060" y="1577339"/>
            <a:ext cx="495300" cy="91440"/>
          </a:xfrm>
          <a:custGeom>
            <a:avLst/>
            <a:gdLst/>
            <a:ahLst/>
            <a:cxnLst/>
            <a:rect l="l" t="t" r="r" b="b"/>
            <a:pathLst>
              <a:path w="495300" h="91439">
                <a:moveTo>
                  <a:pt x="495300" y="0"/>
                </a:moveTo>
                <a:lnTo>
                  <a:pt x="0" y="0"/>
                </a:lnTo>
                <a:lnTo>
                  <a:pt x="0" y="91439"/>
                </a:lnTo>
                <a:lnTo>
                  <a:pt x="495300" y="91439"/>
                </a:lnTo>
                <a:lnTo>
                  <a:pt x="49530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58840" y="1653539"/>
            <a:ext cx="487680" cy="312420"/>
          </a:xfrm>
          <a:custGeom>
            <a:avLst/>
            <a:gdLst/>
            <a:ahLst/>
            <a:cxnLst/>
            <a:rect l="l" t="t" r="r" b="b"/>
            <a:pathLst>
              <a:path w="487679" h="312419">
                <a:moveTo>
                  <a:pt x="487680" y="0"/>
                </a:moveTo>
                <a:lnTo>
                  <a:pt x="0" y="0"/>
                </a:lnTo>
                <a:lnTo>
                  <a:pt x="0" y="312420"/>
                </a:lnTo>
                <a:lnTo>
                  <a:pt x="487680" y="312420"/>
                </a:lnTo>
                <a:lnTo>
                  <a:pt x="48768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896100" y="1638300"/>
            <a:ext cx="487680" cy="312420"/>
          </a:xfrm>
          <a:custGeom>
            <a:avLst/>
            <a:gdLst/>
            <a:ahLst/>
            <a:cxnLst/>
            <a:rect l="l" t="t" r="r" b="b"/>
            <a:pathLst>
              <a:path w="487679" h="312419">
                <a:moveTo>
                  <a:pt x="487679" y="0"/>
                </a:moveTo>
                <a:lnTo>
                  <a:pt x="0" y="0"/>
                </a:lnTo>
                <a:lnTo>
                  <a:pt x="0" y="312419"/>
                </a:lnTo>
                <a:lnTo>
                  <a:pt x="487679" y="312419"/>
                </a:lnTo>
                <a:lnTo>
                  <a:pt x="48767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09800" y="1554480"/>
            <a:ext cx="495300" cy="22860"/>
          </a:xfrm>
          <a:custGeom>
            <a:avLst/>
            <a:gdLst/>
            <a:ahLst/>
            <a:cxnLst/>
            <a:rect l="l" t="t" r="r" b="b"/>
            <a:pathLst>
              <a:path w="495300" h="22859">
                <a:moveTo>
                  <a:pt x="0" y="22859"/>
                </a:moveTo>
                <a:lnTo>
                  <a:pt x="495300" y="22859"/>
                </a:lnTo>
                <a:lnTo>
                  <a:pt x="495300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47060" y="1554480"/>
            <a:ext cx="495300" cy="22860"/>
          </a:xfrm>
          <a:custGeom>
            <a:avLst/>
            <a:gdLst/>
            <a:ahLst/>
            <a:cxnLst/>
            <a:rect l="l" t="t" r="r" b="b"/>
            <a:pathLst>
              <a:path w="495300" h="22859">
                <a:moveTo>
                  <a:pt x="0" y="22859"/>
                </a:moveTo>
                <a:lnTo>
                  <a:pt x="495300" y="22859"/>
                </a:lnTo>
                <a:lnTo>
                  <a:pt x="495300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21579" y="2705100"/>
            <a:ext cx="495300" cy="1143000"/>
          </a:xfrm>
          <a:custGeom>
            <a:avLst/>
            <a:gdLst/>
            <a:ahLst/>
            <a:cxnLst/>
            <a:rect l="l" t="t" r="r" b="b"/>
            <a:pathLst>
              <a:path w="495300" h="1143000">
                <a:moveTo>
                  <a:pt x="495300" y="0"/>
                </a:moveTo>
                <a:lnTo>
                  <a:pt x="0" y="0"/>
                </a:lnTo>
                <a:lnTo>
                  <a:pt x="0" y="1143000"/>
                </a:lnTo>
                <a:lnTo>
                  <a:pt x="495300" y="1143000"/>
                </a:lnTo>
                <a:lnTo>
                  <a:pt x="49530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58840" y="1584960"/>
            <a:ext cx="487680" cy="68580"/>
          </a:xfrm>
          <a:custGeom>
            <a:avLst/>
            <a:gdLst/>
            <a:ahLst/>
            <a:cxnLst/>
            <a:rect l="l" t="t" r="r" b="b"/>
            <a:pathLst>
              <a:path w="487679" h="68580">
                <a:moveTo>
                  <a:pt x="0" y="68579"/>
                </a:moveTo>
                <a:lnTo>
                  <a:pt x="487680" y="68579"/>
                </a:lnTo>
                <a:lnTo>
                  <a:pt x="487680" y="0"/>
                </a:lnTo>
                <a:lnTo>
                  <a:pt x="0" y="0"/>
                </a:lnTo>
                <a:lnTo>
                  <a:pt x="0" y="6857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896100" y="1577339"/>
            <a:ext cx="487680" cy="60960"/>
          </a:xfrm>
          <a:custGeom>
            <a:avLst/>
            <a:gdLst/>
            <a:ahLst/>
            <a:cxnLst/>
            <a:rect l="l" t="t" r="r" b="b"/>
            <a:pathLst>
              <a:path w="487679" h="60960">
                <a:moveTo>
                  <a:pt x="0" y="60959"/>
                </a:moveTo>
                <a:lnTo>
                  <a:pt x="487679" y="60959"/>
                </a:lnTo>
                <a:lnTo>
                  <a:pt x="487679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21579" y="1554480"/>
            <a:ext cx="495300" cy="1150620"/>
          </a:xfrm>
          <a:custGeom>
            <a:avLst/>
            <a:gdLst/>
            <a:ahLst/>
            <a:cxnLst/>
            <a:rect l="l" t="t" r="r" b="b"/>
            <a:pathLst>
              <a:path w="495300" h="1150620">
                <a:moveTo>
                  <a:pt x="495300" y="0"/>
                </a:moveTo>
                <a:lnTo>
                  <a:pt x="0" y="0"/>
                </a:lnTo>
                <a:lnTo>
                  <a:pt x="0" y="1150620"/>
                </a:lnTo>
                <a:lnTo>
                  <a:pt x="495300" y="1150620"/>
                </a:lnTo>
                <a:lnTo>
                  <a:pt x="4953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58840" y="1554480"/>
            <a:ext cx="487680" cy="30480"/>
          </a:xfrm>
          <a:custGeom>
            <a:avLst/>
            <a:gdLst/>
            <a:ahLst/>
            <a:cxnLst/>
            <a:rect l="l" t="t" r="r" b="b"/>
            <a:pathLst>
              <a:path w="487679" h="30480">
                <a:moveTo>
                  <a:pt x="0" y="30480"/>
                </a:moveTo>
                <a:lnTo>
                  <a:pt x="487680" y="30480"/>
                </a:lnTo>
                <a:lnTo>
                  <a:pt x="48768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96100" y="1554480"/>
            <a:ext cx="487680" cy="22860"/>
          </a:xfrm>
          <a:custGeom>
            <a:avLst/>
            <a:gdLst/>
            <a:ahLst/>
            <a:cxnLst/>
            <a:rect l="l" t="t" r="r" b="b"/>
            <a:pathLst>
              <a:path w="487679" h="22859">
                <a:moveTo>
                  <a:pt x="0" y="22859"/>
                </a:moveTo>
                <a:lnTo>
                  <a:pt x="487679" y="22859"/>
                </a:lnTo>
                <a:lnTo>
                  <a:pt x="487679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55369" y="1558289"/>
            <a:ext cx="0" cy="2286000"/>
          </a:xfrm>
          <a:custGeom>
            <a:avLst/>
            <a:gdLst/>
            <a:ahLst/>
            <a:cxnLst/>
            <a:rect l="l" t="t" r="r" b="b"/>
            <a:pathLst>
              <a:path h="2286000">
                <a:moveTo>
                  <a:pt x="0" y="22860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02030" y="384429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02030" y="338709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2030" y="292988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02030" y="247268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02030" y="201548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02030" y="155828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55369" y="3844290"/>
            <a:ext cx="6553200" cy="0"/>
          </a:xfrm>
          <a:custGeom>
            <a:avLst/>
            <a:gdLst/>
            <a:ahLst/>
            <a:cxnLst/>
            <a:rect l="l" t="t" r="r" b="b"/>
            <a:pathLst>
              <a:path w="6553200">
                <a:moveTo>
                  <a:pt x="0" y="0"/>
                </a:moveTo>
                <a:lnTo>
                  <a:pt x="655320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254250" y="3160966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91891" y="327120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04765" y="3739515"/>
            <a:ext cx="327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04178" y="3380041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941566" y="3498151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16989" y="3552253"/>
            <a:ext cx="403860" cy="395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16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0.0%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54250" y="2050097"/>
            <a:ext cx="1341120" cy="338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46.5%</a:t>
            </a:r>
            <a:endParaRPr sz="1200">
              <a:latin typeface="Calibri"/>
              <a:cs typeface="Calibri"/>
            </a:endParaRPr>
          </a:p>
          <a:p>
            <a:pPr marL="949960">
              <a:lnSpc>
                <a:spcPts val="1230"/>
              </a:lnSpc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54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04178" y="243871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941566" y="2548953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16989" y="2405316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83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004178" y="1698053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13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941566" y="1685353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13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292350" y="1350581"/>
            <a:ext cx="334010" cy="34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>
              <a:lnSpc>
                <a:spcPts val="127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270"/>
              </a:lnSpc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2.3%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17291" y="1365567"/>
            <a:ext cx="1062355" cy="353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90"/>
              </a:lnSpc>
              <a:spcBef>
                <a:spcPts val="100"/>
              </a:spcBef>
              <a:tabLst>
                <a:tab pos="1049020" algn="l"/>
              </a:tabLst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0.8%  </a:t>
            </a:r>
            <a:r>
              <a:rPr sz="1200" b="1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u="dash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	</a:t>
            </a:r>
            <a:endParaRPr sz="1200">
              <a:latin typeface="Calibri"/>
              <a:cs typeface="Calibri"/>
            </a:endParaRPr>
          </a:p>
          <a:p>
            <a:pPr marL="25400">
              <a:lnSpc>
                <a:spcPts val="1290"/>
              </a:lnSpc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066665" y="316769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49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066665" y="1884616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42278" y="1356423"/>
            <a:ext cx="327660" cy="357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05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05"/>
              </a:lnSpc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979666" y="1365567"/>
            <a:ext cx="1056640" cy="340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40"/>
              </a:lnSpc>
              <a:spcBef>
                <a:spcPts val="100"/>
              </a:spcBef>
              <a:tabLst>
                <a:tab pos="1043305" algn="l"/>
              </a:tabLst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0.8%  </a:t>
            </a:r>
            <a:r>
              <a:rPr sz="12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u="dash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	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240"/>
              </a:lnSpc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2.9%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09930" y="3730307"/>
            <a:ext cx="2120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2777" y="3272154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32777" y="2812986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32777" y="2354262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32777" y="1895792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55307" y="1436941"/>
            <a:ext cx="3644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243330" y="3928427"/>
            <a:ext cx="559435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200" b="1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sz="1200" b="1" spc="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73660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N=141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137410" y="3928427"/>
            <a:ext cx="644525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Discharge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N=133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887209" y="3928427"/>
            <a:ext cx="520700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2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N=238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468879" y="44577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2565400" y="4387215"/>
            <a:ext cx="4813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0+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52800" y="44577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3144520" y="3928427"/>
            <a:ext cx="791210" cy="667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2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  <a:p>
            <a:pPr marL="48260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N=125</a:t>
            </a:r>
            <a:endParaRPr sz="1200">
              <a:latin typeface="Calibri"/>
              <a:cs typeface="Calibri"/>
            </a:endParaRPr>
          </a:p>
          <a:p>
            <a:pPr marL="322580">
              <a:lnSpc>
                <a:spcPct val="100000"/>
              </a:lnSpc>
              <a:spcBef>
                <a:spcPts val="705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1+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244340" y="44577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4344034" y="4387215"/>
            <a:ext cx="4813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2+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128259" y="44577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4993259" y="3928427"/>
            <a:ext cx="721360" cy="667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Baseline</a:t>
            </a:r>
            <a:endParaRPr sz="1200">
              <a:latin typeface="Calibri"/>
              <a:cs typeface="Calibri"/>
            </a:endParaRPr>
          </a:p>
          <a:p>
            <a:pPr marL="74295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N=279</a:t>
            </a:r>
            <a:endParaRPr sz="1200">
              <a:latin typeface="Calibri"/>
              <a:cs typeface="Calibri"/>
            </a:endParaRPr>
          </a:p>
          <a:p>
            <a:pPr marL="252095">
              <a:lnSpc>
                <a:spcPct val="100000"/>
              </a:lnSpc>
              <a:spcBef>
                <a:spcPts val="705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3+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019800" y="44577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5887465" y="3928427"/>
            <a:ext cx="716280" cy="667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5405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Discharge</a:t>
            </a:r>
            <a:endParaRPr sz="1200">
              <a:latin typeface="Calibri"/>
              <a:cs typeface="Calibri"/>
            </a:endParaRPr>
          </a:p>
          <a:p>
            <a:pPr marR="67945" algn="ctr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N=268</a:t>
            </a:r>
            <a:endParaRPr sz="1200">
              <a:latin typeface="Calibri"/>
              <a:cs typeface="Calibri"/>
            </a:endParaRPr>
          </a:p>
          <a:p>
            <a:pPr marL="247650">
              <a:lnSpc>
                <a:spcPct val="100000"/>
              </a:lnSpc>
              <a:spcBef>
                <a:spcPts val="705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4+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047750" y="3851909"/>
            <a:ext cx="0" cy="485140"/>
          </a:xfrm>
          <a:custGeom>
            <a:avLst/>
            <a:gdLst/>
            <a:ahLst/>
            <a:cxnLst/>
            <a:rect l="l" t="t" r="r" b="b"/>
            <a:pathLst>
              <a:path h="485139">
                <a:moveTo>
                  <a:pt x="0" y="0"/>
                </a:moveTo>
                <a:lnTo>
                  <a:pt x="0" y="48458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015489" y="3851909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0"/>
                </a:moveTo>
                <a:lnTo>
                  <a:pt x="0" y="4861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960370" y="3851909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0"/>
                </a:moveTo>
                <a:lnTo>
                  <a:pt x="0" y="486143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928109" y="3851909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0"/>
                </a:moveTo>
                <a:lnTo>
                  <a:pt x="0" y="486143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842509" y="3851909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0"/>
                </a:moveTo>
                <a:lnTo>
                  <a:pt x="0" y="486143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764529" y="3851909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0"/>
                </a:moveTo>
                <a:lnTo>
                  <a:pt x="0" y="486143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701790" y="3851909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0"/>
                </a:moveTo>
                <a:lnTo>
                  <a:pt x="0" y="486143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608569" y="3851909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0"/>
                </a:moveTo>
                <a:lnTo>
                  <a:pt x="0" y="486143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611879" y="1623060"/>
            <a:ext cx="163829" cy="22898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669029" y="1664970"/>
            <a:ext cx="45720" cy="2171700"/>
          </a:xfrm>
          <a:custGeom>
            <a:avLst/>
            <a:gdLst/>
            <a:ahLst/>
            <a:cxnLst/>
            <a:rect l="l" t="t" r="r" b="b"/>
            <a:pathLst>
              <a:path w="45720" h="2171700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09"/>
                </a:lnTo>
                <a:lnTo>
                  <a:pt x="45720" y="2167890"/>
                </a:lnTo>
                <a:lnTo>
                  <a:pt x="42130" y="2169396"/>
                </a:lnTo>
                <a:lnTo>
                  <a:pt x="32337" y="2170604"/>
                </a:lnTo>
                <a:lnTo>
                  <a:pt x="17805" y="2171408"/>
                </a:lnTo>
                <a:lnTo>
                  <a:pt x="0" y="2171699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714750" y="2754629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>
                <a:moveTo>
                  <a:pt x="0" y="0"/>
                </a:moveTo>
                <a:lnTo>
                  <a:pt x="5499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>
            <a:spLocks noGrp="1"/>
          </p:cNvSpPr>
          <p:nvPr>
            <p:ph type="title"/>
          </p:nvPr>
        </p:nvSpPr>
        <p:spPr>
          <a:xfrm>
            <a:off x="1253489" y="174942"/>
            <a:ext cx="6595109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dirty="0"/>
              <a:t>ECL </a:t>
            </a:r>
            <a:r>
              <a:rPr sz="2250" spc="10" dirty="0"/>
              <a:t>Adjudicated </a:t>
            </a:r>
            <a:r>
              <a:rPr sz="2250" spc="60" dirty="0"/>
              <a:t>MR </a:t>
            </a:r>
            <a:r>
              <a:rPr sz="2250" spc="15" dirty="0"/>
              <a:t>Severity – </a:t>
            </a:r>
            <a:r>
              <a:rPr sz="2250" spc="10" dirty="0">
                <a:solidFill>
                  <a:srgbClr val="FCE15E"/>
                </a:solidFill>
              </a:rPr>
              <a:t>by Baseline</a:t>
            </a:r>
            <a:r>
              <a:rPr sz="2250" spc="210" dirty="0">
                <a:solidFill>
                  <a:srgbClr val="FCE15E"/>
                </a:solidFill>
              </a:rPr>
              <a:t> </a:t>
            </a:r>
            <a:r>
              <a:rPr sz="2250" spc="60" dirty="0">
                <a:solidFill>
                  <a:srgbClr val="FCE15E"/>
                </a:solidFill>
              </a:rPr>
              <a:t>MR</a:t>
            </a:r>
            <a:endParaRPr sz="2250"/>
          </a:p>
        </p:txBody>
      </p:sp>
      <p:sp>
        <p:nvSpPr>
          <p:cNvPr id="83" name="object 83"/>
          <p:cNvSpPr txBox="1"/>
          <p:nvPr/>
        </p:nvSpPr>
        <p:spPr>
          <a:xfrm>
            <a:off x="8137270" y="2575242"/>
            <a:ext cx="5435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96.3%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962900" y="1607819"/>
            <a:ext cx="171450" cy="2289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012556" y="1649729"/>
            <a:ext cx="60960" cy="2171700"/>
          </a:xfrm>
          <a:custGeom>
            <a:avLst/>
            <a:gdLst/>
            <a:ahLst/>
            <a:cxnLst/>
            <a:rect l="l" t="t" r="r" b="b"/>
            <a:pathLst>
              <a:path w="60959" h="2171700">
                <a:moveTo>
                  <a:pt x="0" y="0"/>
                </a:moveTo>
                <a:lnTo>
                  <a:pt x="23649" y="400"/>
                </a:lnTo>
                <a:lnTo>
                  <a:pt x="42989" y="1492"/>
                </a:lnTo>
                <a:lnTo>
                  <a:pt x="56042" y="3107"/>
                </a:lnTo>
                <a:lnTo>
                  <a:pt x="60833" y="5080"/>
                </a:lnTo>
                <a:lnTo>
                  <a:pt x="60833" y="2166620"/>
                </a:lnTo>
                <a:lnTo>
                  <a:pt x="56042" y="2168592"/>
                </a:lnTo>
                <a:lnTo>
                  <a:pt x="42989" y="2170207"/>
                </a:lnTo>
                <a:lnTo>
                  <a:pt x="23649" y="2171299"/>
                </a:lnTo>
                <a:lnTo>
                  <a:pt x="0" y="217170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073390" y="2739389"/>
            <a:ext cx="45085" cy="0"/>
          </a:xfrm>
          <a:custGeom>
            <a:avLst/>
            <a:gdLst/>
            <a:ahLst/>
            <a:cxnLst/>
            <a:rect l="l" t="t" r="r" b="b"/>
            <a:pathLst>
              <a:path w="45084">
                <a:moveTo>
                  <a:pt x="0" y="0"/>
                </a:moveTo>
                <a:lnTo>
                  <a:pt x="44703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562850" y="3851909"/>
            <a:ext cx="643255" cy="0"/>
          </a:xfrm>
          <a:custGeom>
            <a:avLst/>
            <a:gdLst/>
            <a:ahLst/>
            <a:cxnLst/>
            <a:rect l="l" t="t" r="r" b="b"/>
            <a:pathLst>
              <a:path w="643254">
                <a:moveTo>
                  <a:pt x="0" y="0"/>
                </a:moveTo>
                <a:lnTo>
                  <a:pt x="643127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3764534" y="2550096"/>
            <a:ext cx="543560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95.2%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386326" y="2497708"/>
            <a:ext cx="5435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99.2%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229100" y="1539239"/>
            <a:ext cx="171450" cy="23736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278629" y="1581150"/>
            <a:ext cx="60960" cy="2255520"/>
          </a:xfrm>
          <a:custGeom>
            <a:avLst/>
            <a:gdLst/>
            <a:ahLst/>
            <a:cxnLst/>
            <a:rect l="l" t="t" r="r" b="b"/>
            <a:pathLst>
              <a:path w="60960" h="2255520">
                <a:moveTo>
                  <a:pt x="0" y="0"/>
                </a:moveTo>
                <a:lnTo>
                  <a:pt x="23723" y="400"/>
                </a:lnTo>
                <a:lnTo>
                  <a:pt x="43100" y="1492"/>
                </a:lnTo>
                <a:lnTo>
                  <a:pt x="56167" y="3107"/>
                </a:lnTo>
                <a:lnTo>
                  <a:pt x="60960" y="5079"/>
                </a:lnTo>
                <a:lnTo>
                  <a:pt x="60960" y="2250440"/>
                </a:lnTo>
                <a:lnTo>
                  <a:pt x="56167" y="2252412"/>
                </a:lnTo>
                <a:lnTo>
                  <a:pt x="43100" y="2254027"/>
                </a:lnTo>
                <a:lnTo>
                  <a:pt x="23723" y="2255119"/>
                </a:lnTo>
                <a:lnTo>
                  <a:pt x="0" y="2255520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331970" y="2708910"/>
            <a:ext cx="67945" cy="0"/>
          </a:xfrm>
          <a:custGeom>
            <a:avLst/>
            <a:gdLst/>
            <a:ahLst/>
            <a:cxnLst/>
            <a:rect l="l" t="t" r="r" b="b"/>
            <a:pathLst>
              <a:path w="67945">
                <a:moveTo>
                  <a:pt x="0" y="0"/>
                </a:moveTo>
                <a:lnTo>
                  <a:pt x="6794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360919" y="1912620"/>
            <a:ext cx="156209" cy="20078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410450" y="1954529"/>
            <a:ext cx="45720" cy="1889760"/>
          </a:xfrm>
          <a:custGeom>
            <a:avLst/>
            <a:gdLst/>
            <a:ahLst/>
            <a:cxnLst/>
            <a:rect l="l" t="t" r="r" b="b"/>
            <a:pathLst>
              <a:path w="45720" h="1889760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09"/>
                </a:lnTo>
                <a:lnTo>
                  <a:pt x="45720" y="1885950"/>
                </a:lnTo>
                <a:lnTo>
                  <a:pt x="42130" y="1887456"/>
                </a:lnTo>
                <a:lnTo>
                  <a:pt x="32337" y="1888664"/>
                </a:lnTo>
                <a:lnTo>
                  <a:pt x="17805" y="1889468"/>
                </a:lnTo>
                <a:lnTo>
                  <a:pt x="0" y="188976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456169" y="2899410"/>
            <a:ext cx="56515" cy="0"/>
          </a:xfrm>
          <a:custGeom>
            <a:avLst/>
            <a:gdLst/>
            <a:ahLst/>
            <a:cxnLst/>
            <a:rect l="l" t="t" r="r" b="b"/>
            <a:pathLst>
              <a:path w="56515">
                <a:moveTo>
                  <a:pt x="0" y="0"/>
                </a:moveTo>
                <a:lnTo>
                  <a:pt x="5651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7505445" y="2708910"/>
            <a:ext cx="5435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82.8%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415669" y="812482"/>
            <a:ext cx="2212340" cy="4502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790575" marR="5080" indent="-778510">
              <a:lnSpc>
                <a:spcPct val="103800"/>
              </a:lnSpc>
              <a:spcBef>
                <a:spcPts val="70"/>
              </a:spcBef>
            </a:pP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Baseline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Severity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≤</a:t>
            </a:r>
            <a:r>
              <a:rPr sz="1350" b="1" spc="-19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2+  (n=141)</a:t>
            </a:r>
            <a:endParaRPr sz="13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273675" y="820737"/>
            <a:ext cx="2212340" cy="4502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790575" marR="5080" indent="-777875">
              <a:lnSpc>
                <a:spcPct val="103800"/>
              </a:lnSpc>
              <a:spcBef>
                <a:spcPts val="70"/>
              </a:spcBef>
            </a:pP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Baseline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Severity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≥</a:t>
            </a:r>
            <a:r>
              <a:rPr sz="1350" b="1" spc="-19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3+  (n=279)</a:t>
            </a:r>
            <a:endParaRPr sz="135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522470" y="788669"/>
            <a:ext cx="4183379" cy="3924300"/>
          </a:xfrm>
          <a:custGeom>
            <a:avLst/>
            <a:gdLst/>
            <a:ahLst/>
            <a:cxnLst/>
            <a:rect l="l" t="t" r="r" b="b"/>
            <a:pathLst>
              <a:path w="4183379" h="3924300">
                <a:moveTo>
                  <a:pt x="89026" y="838200"/>
                </a:moveTo>
                <a:lnTo>
                  <a:pt x="89026" y="0"/>
                </a:lnTo>
                <a:lnTo>
                  <a:pt x="4183379" y="0"/>
                </a:lnTo>
                <a:lnTo>
                  <a:pt x="4183379" y="3924300"/>
                </a:lnTo>
                <a:lnTo>
                  <a:pt x="0" y="3924300"/>
                </a:lnTo>
                <a:lnTo>
                  <a:pt x="0" y="3835400"/>
                </a:lnTo>
                <a:lnTo>
                  <a:pt x="0" y="382270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60" y="701040"/>
            <a:ext cx="8892540" cy="4366260"/>
          </a:xfrm>
          <a:custGeom>
            <a:avLst/>
            <a:gdLst/>
            <a:ahLst/>
            <a:cxnLst/>
            <a:rect l="l" t="t" r="r" b="b"/>
            <a:pathLst>
              <a:path w="8892540" h="4366260">
                <a:moveTo>
                  <a:pt x="0" y="4366260"/>
                </a:moveTo>
                <a:lnTo>
                  <a:pt x="8892540" y="4366260"/>
                </a:lnTo>
                <a:lnTo>
                  <a:pt x="8892540" y="0"/>
                </a:lnTo>
                <a:lnTo>
                  <a:pt x="0" y="0"/>
                </a:lnTo>
                <a:lnTo>
                  <a:pt x="0" y="436626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7160" y="701040"/>
            <a:ext cx="8892540" cy="4366260"/>
          </a:xfrm>
          <a:custGeom>
            <a:avLst/>
            <a:gdLst/>
            <a:ahLst/>
            <a:cxnLst/>
            <a:rect l="l" t="t" r="r" b="b"/>
            <a:pathLst>
              <a:path w="8892540" h="4366260">
                <a:moveTo>
                  <a:pt x="0" y="4366260"/>
                </a:moveTo>
                <a:lnTo>
                  <a:pt x="8892540" y="4366260"/>
                </a:lnTo>
                <a:lnTo>
                  <a:pt x="8892540" y="0"/>
                </a:lnTo>
                <a:lnTo>
                  <a:pt x="0" y="0"/>
                </a:lnTo>
                <a:lnTo>
                  <a:pt x="0" y="436626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44139" y="3032760"/>
            <a:ext cx="708660" cy="716280"/>
          </a:xfrm>
          <a:custGeom>
            <a:avLst/>
            <a:gdLst/>
            <a:ahLst/>
            <a:cxnLst/>
            <a:rect l="l" t="t" r="r" b="b"/>
            <a:pathLst>
              <a:path w="708660" h="716279">
                <a:moveTo>
                  <a:pt x="708660" y="0"/>
                </a:moveTo>
                <a:lnTo>
                  <a:pt x="0" y="0"/>
                </a:lnTo>
                <a:lnTo>
                  <a:pt x="0" y="716279"/>
                </a:lnTo>
                <a:lnTo>
                  <a:pt x="708660" y="716279"/>
                </a:lnTo>
                <a:lnTo>
                  <a:pt x="70866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88480" y="3718559"/>
            <a:ext cx="708660" cy="30480"/>
          </a:xfrm>
          <a:custGeom>
            <a:avLst/>
            <a:gdLst/>
            <a:ahLst/>
            <a:cxnLst/>
            <a:rect l="l" t="t" r="r" b="b"/>
            <a:pathLst>
              <a:path w="708659" h="30479">
                <a:moveTo>
                  <a:pt x="0" y="30479"/>
                </a:moveTo>
                <a:lnTo>
                  <a:pt x="708660" y="30479"/>
                </a:lnTo>
                <a:lnTo>
                  <a:pt x="70866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44139" y="1866900"/>
            <a:ext cx="708660" cy="1165860"/>
          </a:xfrm>
          <a:custGeom>
            <a:avLst/>
            <a:gdLst/>
            <a:ahLst/>
            <a:cxnLst/>
            <a:rect l="l" t="t" r="r" b="b"/>
            <a:pathLst>
              <a:path w="708660" h="1165860">
                <a:moveTo>
                  <a:pt x="708660" y="0"/>
                </a:moveTo>
                <a:lnTo>
                  <a:pt x="0" y="0"/>
                </a:lnTo>
                <a:lnTo>
                  <a:pt x="0" y="1165860"/>
                </a:lnTo>
                <a:lnTo>
                  <a:pt x="708660" y="1165860"/>
                </a:lnTo>
                <a:lnTo>
                  <a:pt x="70866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88480" y="2522220"/>
            <a:ext cx="708660" cy="1196340"/>
          </a:xfrm>
          <a:custGeom>
            <a:avLst/>
            <a:gdLst/>
            <a:ahLst/>
            <a:cxnLst/>
            <a:rect l="l" t="t" r="r" b="b"/>
            <a:pathLst>
              <a:path w="708659" h="1196339">
                <a:moveTo>
                  <a:pt x="708660" y="0"/>
                </a:moveTo>
                <a:lnTo>
                  <a:pt x="0" y="0"/>
                </a:lnTo>
                <a:lnTo>
                  <a:pt x="0" y="1196340"/>
                </a:lnTo>
                <a:lnTo>
                  <a:pt x="708660" y="1196340"/>
                </a:lnTo>
                <a:lnTo>
                  <a:pt x="70866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44139" y="1546860"/>
            <a:ext cx="708660" cy="320040"/>
          </a:xfrm>
          <a:custGeom>
            <a:avLst/>
            <a:gdLst/>
            <a:ahLst/>
            <a:cxnLst/>
            <a:rect l="l" t="t" r="r" b="b"/>
            <a:pathLst>
              <a:path w="708660" h="320039">
                <a:moveTo>
                  <a:pt x="708660" y="0"/>
                </a:moveTo>
                <a:lnTo>
                  <a:pt x="0" y="0"/>
                </a:lnTo>
                <a:lnTo>
                  <a:pt x="0" y="320039"/>
                </a:lnTo>
                <a:lnTo>
                  <a:pt x="708660" y="320039"/>
                </a:lnTo>
                <a:lnTo>
                  <a:pt x="70866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71159" y="3528059"/>
            <a:ext cx="708660" cy="220979"/>
          </a:xfrm>
          <a:custGeom>
            <a:avLst/>
            <a:gdLst/>
            <a:ahLst/>
            <a:cxnLst/>
            <a:rect l="l" t="t" r="r" b="b"/>
            <a:pathLst>
              <a:path w="708660" h="220979">
                <a:moveTo>
                  <a:pt x="708660" y="0"/>
                </a:moveTo>
                <a:lnTo>
                  <a:pt x="0" y="0"/>
                </a:lnTo>
                <a:lnTo>
                  <a:pt x="0" y="220979"/>
                </a:lnTo>
                <a:lnTo>
                  <a:pt x="708660" y="220979"/>
                </a:lnTo>
                <a:lnTo>
                  <a:pt x="70866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34439" y="2606039"/>
            <a:ext cx="708660" cy="1143000"/>
          </a:xfrm>
          <a:custGeom>
            <a:avLst/>
            <a:gdLst/>
            <a:ahLst/>
            <a:cxnLst/>
            <a:rect l="l" t="t" r="r" b="b"/>
            <a:pathLst>
              <a:path w="708660" h="1143000">
                <a:moveTo>
                  <a:pt x="708660" y="0"/>
                </a:moveTo>
                <a:lnTo>
                  <a:pt x="0" y="0"/>
                </a:lnTo>
                <a:lnTo>
                  <a:pt x="0" y="1143000"/>
                </a:lnTo>
                <a:lnTo>
                  <a:pt x="708660" y="1143000"/>
                </a:lnTo>
                <a:lnTo>
                  <a:pt x="70866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44139" y="1478280"/>
            <a:ext cx="708660" cy="68580"/>
          </a:xfrm>
          <a:custGeom>
            <a:avLst/>
            <a:gdLst/>
            <a:ahLst/>
            <a:cxnLst/>
            <a:rect l="l" t="t" r="r" b="b"/>
            <a:pathLst>
              <a:path w="708660" h="68580">
                <a:moveTo>
                  <a:pt x="0" y="68580"/>
                </a:moveTo>
                <a:lnTo>
                  <a:pt x="708660" y="68580"/>
                </a:lnTo>
                <a:lnTo>
                  <a:pt x="708660" y="0"/>
                </a:lnTo>
                <a:lnTo>
                  <a:pt x="0" y="0"/>
                </a:lnTo>
                <a:lnTo>
                  <a:pt x="0" y="6858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71159" y="2179320"/>
            <a:ext cx="708660" cy="1348740"/>
          </a:xfrm>
          <a:custGeom>
            <a:avLst/>
            <a:gdLst/>
            <a:ahLst/>
            <a:cxnLst/>
            <a:rect l="l" t="t" r="r" b="b"/>
            <a:pathLst>
              <a:path w="708660" h="1348739">
                <a:moveTo>
                  <a:pt x="708660" y="0"/>
                </a:moveTo>
                <a:lnTo>
                  <a:pt x="0" y="0"/>
                </a:lnTo>
                <a:lnTo>
                  <a:pt x="0" y="1348740"/>
                </a:lnTo>
                <a:lnTo>
                  <a:pt x="708660" y="1348740"/>
                </a:lnTo>
                <a:lnTo>
                  <a:pt x="70866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34439" y="1455419"/>
            <a:ext cx="708660" cy="1150620"/>
          </a:xfrm>
          <a:custGeom>
            <a:avLst/>
            <a:gdLst/>
            <a:ahLst/>
            <a:cxnLst/>
            <a:rect l="l" t="t" r="r" b="b"/>
            <a:pathLst>
              <a:path w="708660" h="1150620">
                <a:moveTo>
                  <a:pt x="708660" y="0"/>
                </a:moveTo>
                <a:lnTo>
                  <a:pt x="0" y="0"/>
                </a:lnTo>
                <a:lnTo>
                  <a:pt x="0" y="1150619"/>
                </a:lnTo>
                <a:lnTo>
                  <a:pt x="708660" y="1150619"/>
                </a:lnTo>
                <a:lnTo>
                  <a:pt x="7086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44139" y="1455419"/>
            <a:ext cx="708660" cy="22860"/>
          </a:xfrm>
          <a:custGeom>
            <a:avLst/>
            <a:gdLst/>
            <a:ahLst/>
            <a:cxnLst/>
            <a:rect l="l" t="t" r="r" b="b"/>
            <a:pathLst>
              <a:path w="708660" h="22859">
                <a:moveTo>
                  <a:pt x="0" y="22859"/>
                </a:moveTo>
                <a:lnTo>
                  <a:pt x="708660" y="22859"/>
                </a:lnTo>
                <a:lnTo>
                  <a:pt x="708660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71159" y="1455419"/>
            <a:ext cx="708660" cy="723900"/>
          </a:xfrm>
          <a:custGeom>
            <a:avLst/>
            <a:gdLst/>
            <a:ahLst/>
            <a:cxnLst/>
            <a:rect l="l" t="t" r="r" b="b"/>
            <a:pathLst>
              <a:path w="708660" h="723900">
                <a:moveTo>
                  <a:pt x="708660" y="0"/>
                </a:moveTo>
                <a:lnTo>
                  <a:pt x="0" y="0"/>
                </a:lnTo>
                <a:lnTo>
                  <a:pt x="0" y="723899"/>
                </a:lnTo>
                <a:lnTo>
                  <a:pt x="708660" y="723899"/>
                </a:lnTo>
                <a:lnTo>
                  <a:pt x="7086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0110" y="1451610"/>
            <a:ext cx="0" cy="2301240"/>
          </a:xfrm>
          <a:custGeom>
            <a:avLst/>
            <a:gdLst/>
            <a:ahLst/>
            <a:cxnLst/>
            <a:rect l="l" t="t" r="r" b="b"/>
            <a:pathLst>
              <a:path h="2301240">
                <a:moveTo>
                  <a:pt x="0" y="230124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34389" y="375285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4389" y="329565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4389" y="28308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4389" y="23736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34389" y="19164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4389" y="145161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0110" y="3752850"/>
            <a:ext cx="7063740" cy="0"/>
          </a:xfrm>
          <a:custGeom>
            <a:avLst/>
            <a:gdLst/>
            <a:ahLst/>
            <a:cxnLst/>
            <a:rect l="l" t="t" r="r" b="b"/>
            <a:pathLst>
              <a:path w="7063740">
                <a:moveTo>
                  <a:pt x="0" y="0"/>
                </a:moveTo>
                <a:lnTo>
                  <a:pt x="70637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797810" y="3284156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97810" y="233902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97810" y="1596009"/>
            <a:ext cx="403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13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65470" y="3534409"/>
            <a:ext cx="327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88480" y="1870710"/>
            <a:ext cx="708660" cy="65151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166370">
              <a:lnSpc>
                <a:spcPct val="100000"/>
              </a:lnSpc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28.5%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83030" y="307117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49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27370" y="274542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58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88480" y="1569719"/>
            <a:ext cx="708660" cy="30099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48260" rIns="0" bIns="0" rtlCol="0">
            <a:spAutoFit/>
          </a:bodyPr>
          <a:lstStyle/>
          <a:p>
            <a:pPr marL="166370">
              <a:lnSpc>
                <a:spcPct val="100000"/>
              </a:lnSpc>
              <a:spcBef>
                <a:spcPts val="380"/>
              </a:spcBef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13.0%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83030" y="1920303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35910" y="1257934"/>
            <a:ext cx="1275080" cy="353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90"/>
              </a:lnSpc>
              <a:spcBef>
                <a:spcPts val="100"/>
              </a:spcBef>
              <a:tabLst>
                <a:tab pos="558165" algn="l"/>
                <a:tab pos="1261745" algn="l"/>
              </a:tabLst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1.1%	</a:t>
            </a:r>
            <a:r>
              <a:rPr sz="1200" b="1" u="dash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	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290"/>
              </a:lnSpc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27370" y="1705038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88480" y="1455419"/>
            <a:ext cx="708660" cy="11430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 marL="204470">
              <a:lnSpc>
                <a:spcPts val="900"/>
              </a:lnSpc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4.9%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7527" y="3636073"/>
            <a:ext cx="2120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0057" y="3175698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0057" y="2715196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0057" y="2255139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0057" y="1794764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2904" y="1333817"/>
            <a:ext cx="3644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64285" y="3850640"/>
            <a:ext cx="648335" cy="45402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85090" marR="5080" indent="-72390">
              <a:lnSpc>
                <a:spcPct val="105700"/>
              </a:lnSpc>
              <a:spcBef>
                <a:spcPts val="40"/>
              </a:spcBef>
            </a:pP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4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N=279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872858" y="3850640"/>
            <a:ext cx="745490" cy="45402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35255" marR="5080" indent="-123189">
              <a:lnSpc>
                <a:spcPct val="105700"/>
              </a:lnSpc>
              <a:spcBef>
                <a:spcPts val="40"/>
              </a:spcBef>
            </a:pPr>
            <a:r>
              <a:rPr sz="1350" b="1" spc="4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3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350" b="1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ge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N=123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004060" y="44424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2106041" y="4366895"/>
            <a:ext cx="4813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0+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101339" y="44424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2628645" y="3850640"/>
            <a:ext cx="1050925" cy="72453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35255" marR="309880" indent="-123189">
              <a:lnSpc>
                <a:spcPct val="105700"/>
              </a:lnSpc>
              <a:spcBef>
                <a:spcPts val="40"/>
              </a:spcBef>
            </a:pPr>
            <a:r>
              <a:rPr sz="1350" b="1" spc="4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3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350" b="1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ge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N=268</a:t>
            </a:r>
            <a:endParaRPr sz="1350">
              <a:latin typeface="Calibri"/>
              <a:cs typeface="Calibri"/>
            </a:endParaRPr>
          </a:p>
          <a:p>
            <a:pPr marL="582930">
              <a:lnSpc>
                <a:spcPct val="100000"/>
              </a:lnSpc>
              <a:spcBef>
                <a:spcPts val="7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1+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191000" y="44424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4291965" y="4366895"/>
            <a:ext cx="4806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2+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280659" y="44424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5385053" y="3850640"/>
            <a:ext cx="771525" cy="72453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08279" marR="5080" indent="-72390">
              <a:lnSpc>
                <a:spcPct val="105700"/>
              </a:lnSpc>
              <a:spcBef>
                <a:spcPts val="40"/>
              </a:spcBef>
            </a:pP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4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N=123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3+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377940" y="44424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477889" y="4366895"/>
            <a:ext cx="48005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4+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722370" y="3745229"/>
            <a:ext cx="0" cy="517525"/>
          </a:xfrm>
          <a:custGeom>
            <a:avLst/>
            <a:gdLst/>
            <a:ahLst/>
            <a:cxnLst/>
            <a:rect l="l" t="t" r="r" b="b"/>
            <a:pathLst>
              <a:path h="517525">
                <a:moveTo>
                  <a:pt x="0" y="0"/>
                </a:moveTo>
                <a:lnTo>
                  <a:pt x="0" y="516978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7106031" y="3581971"/>
            <a:ext cx="3149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350770" y="3745229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360997" y="4589462"/>
            <a:ext cx="8550910" cy="4502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71780" marR="5080" indent="-259715">
              <a:lnSpc>
                <a:spcPct val="103899"/>
              </a:lnSpc>
              <a:spcBef>
                <a:spcPts val="70"/>
              </a:spcBef>
              <a:buSzPct val="114814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MR Reduction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to </a:t>
            </a: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≤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1+ </a:t>
            </a:r>
            <a:r>
              <a:rPr sz="1350" b="1" i="1" u="heavy" spc="-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at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30 </a:t>
            </a:r>
            <a:r>
              <a:rPr sz="1350" b="1" i="1" u="heavy" spc="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days </a:t>
            </a:r>
            <a:r>
              <a:rPr sz="1350" b="1" i="1" u="heavy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was numerically </a:t>
            </a:r>
            <a:r>
              <a:rPr sz="1350" b="1" i="1" u="heavy" spc="1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greater </a:t>
            </a:r>
            <a:r>
              <a:rPr sz="1350" b="1" i="1" u="heavy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in </a:t>
            </a: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EXPAND </a:t>
            </a:r>
            <a:r>
              <a:rPr sz="1350" b="1" i="1" u="heavy" spc="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compared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to </a:t>
            </a:r>
            <a:r>
              <a:rPr sz="1350" b="1" i="1" u="heavy" spc="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Prohibitive </a:t>
            </a: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Risk  </a:t>
            </a:r>
            <a:r>
              <a:rPr sz="1350" b="1" i="1" u="heavy" spc="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Cohort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from </a:t>
            </a:r>
            <a:r>
              <a:rPr sz="1350" b="1" i="1" u="heavy" spc="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prior EVEREST </a:t>
            </a:r>
            <a:r>
              <a:rPr sz="1350" b="1" i="1" u="heavy" spc="1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studies </a:t>
            </a:r>
            <a:r>
              <a:rPr sz="1350" b="1" i="1" u="heavy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(Same ECL and </a:t>
            </a:r>
            <a:r>
              <a:rPr sz="1350" b="1" i="1" u="heavy" spc="1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methodology</a:t>
            </a:r>
            <a:r>
              <a:rPr sz="1350" b="1" i="1" u="heavy" spc="12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 </a:t>
            </a: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used)</a:t>
            </a:r>
            <a:endParaRPr sz="1350">
              <a:latin typeface="Arial"/>
              <a:cs typeface="Arial"/>
            </a:endParaRPr>
          </a:p>
        </p:txBody>
      </p:sp>
      <p:sp>
        <p:nvSpPr>
          <p:cNvPr id="58" name="object 58"/>
          <p:cNvSpPr txBox="1">
            <a:spLocks noGrp="1"/>
          </p:cNvSpPr>
          <p:nvPr>
            <p:ph type="title"/>
          </p:nvPr>
        </p:nvSpPr>
        <p:spPr>
          <a:xfrm>
            <a:off x="2135251" y="201295"/>
            <a:ext cx="446913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5" dirty="0"/>
              <a:t>ECL </a:t>
            </a:r>
            <a:r>
              <a:rPr sz="2500" dirty="0"/>
              <a:t>Adjudicated </a:t>
            </a:r>
            <a:r>
              <a:rPr sz="2500" spc="15" dirty="0"/>
              <a:t>MR</a:t>
            </a:r>
            <a:r>
              <a:rPr sz="2500" spc="-204" dirty="0"/>
              <a:t> </a:t>
            </a:r>
            <a:r>
              <a:rPr sz="2500" dirty="0"/>
              <a:t>Severity</a:t>
            </a:r>
            <a:endParaRPr sz="2500"/>
          </a:p>
        </p:txBody>
      </p:sp>
      <p:sp>
        <p:nvSpPr>
          <p:cNvPr id="59" name="object 59"/>
          <p:cNvSpPr txBox="1"/>
          <p:nvPr/>
        </p:nvSpPr>
        <p:spPr>
          <a:xfrm>
            <a:off x="5307329" y="842327"/>
            <a:ext cx="3155950" cy="4502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96240" marR="30480" indent="-358775">
              <a:lnSpc>
                <a:spcPct val="103899"/>
              </a:lnSpc>
              <a:spcBef>
                <a:spcPts val="70"/>
              </a:spcBef>
            </a:pP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EVEREST/REALISM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Prohibitive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Risk  </a:t>
            </a:r>
            <a:r>
              <a:rPr sz="1350" b="1" spc="5" dirty="0">
                <a:solidFill>
                  <a:srgbClr val="FFFFFF"/>
                </a:solidFill>
                <a:latin typeface="Arial"/>
                <a:cs typeface="Arial"/>
              </a:rPr>
              <a:t>Primary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MR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Cohort</a:t>
            </a:r>
            <a:r>
              <a:rPr sz="1425" b="1" spc="37" baseline="2339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425" b="1" spc="-195" baseline="2339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(n=123)</a:t>
            </a:r>
            <a:endParaRPr sz="13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85140" y="802576"/>
            <a:ext cx="3127375" cy="4502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30"/>
              </a:spcBef>
            </a:pPr>
            <a:r>
              <a:rPr sz="1350" b="1" spc="-5" dirty="0">
                <a:solidFill>
                  <a:srgbClr val="FCE15E"/>
                </a:solidFill>
                <a:latin typeface="Arial"/>
                <a:cs typeface="Arial"/>
              </a:rPr>
              <a:t>EXPAND 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Primary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</a:t>
            </a:r>
            <a:r>
              <a:rPr sz="1350" b="1" spc="-10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Subjects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350" b="1" spc="45" dirty="0">
                <a:solidFill>
                  <a:srgbClr val="FCE15E"/>
                </a:solidFill>
                <a:latin typeface="Arial"/>
                <a:cs typeface="Arial"/>
              </a:rPr>
              <a:t>w/ </a:t>
            </a:r>
            <a:r>
              <a:rPr sz="1350" b="1" spc="30" dirty="0">
                <a:solidFill>
                  <a:srgbClr val="FCE15E"/>
                </a:solidFill>
                <a:latin typeface="Arial"/>
                <a:cs typeface="Arial"/>
              </a:rPr>
              <a:t>Baseline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Severity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≥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3+</a:t>
            </a:r>
            <a:r>
              <a:rPr sz="1350" b="1" spc="-254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(n=279)</a:t>
            </a:r>
            <a:endParaRPr sz="13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539235" y="2649156"/>
            <a:ext cx="544195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82.1%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60420" y="1836420"/>
            <a:ext cx="163829" cy="19773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417570" y="1878329"/>
            <a:ext cx="45720" cy="1859280"/>
          </a:xfrm>
          <a:custGeom>
            <a:avLst/>
            <a:gdLst/>
            <a:ahLst/>
            <a:cxnLst/>
            <a:rect l="l" t="t" r="r" b="b"/>
            <a:pathLst>
              <a:path w="45720" h="185927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19" y="3810"/>
                </a:lnTo>
                <a:lnTo>
                  <a:pt x="45719" y="1855470"/>
                </a:lnTo>
                <a:lnTo>
                  <a:pt x="42130" y="1856976"/>
                </a:lnTo>
                <a:lnTo>
                  <a:pt x="32337" y="1858184"/>
                </a:lnTo>
                <a:lnTo>
                  <a:pt x="17805" y="1858988"/>
                </a:lnTo>
                <a:lnTo>
                  <a:pt x="0" y="185928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463290" y="280797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4282821" y="2442464"/>
            <a:ext cx="5435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95.9%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053840" y="1508760"/>
            <a:ext cx="156210" cy="2305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103370" y="1550669"/>
            <a:ext cx="45720" cy="2186940"/>
          </a:xfrm>
          <a:custGeom>
            <a:avLst/>
            <a:gdLst/>
            <a:ahLst/>
            <a:cxnLst/>
            <a:rect l="l" t="t" r="r" b="b"/>
            <a:pathLst>
              <a:path w="45720" h="2186940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19" y="3809"/>
                </a:lnTo>
                <a:lnTo>
                  <a:pt x="45719" y="2183129"/>
                </a:lnTo>
                <a:lnTo>
                  <a:pt x="42130" y="2184636"/>
                </a:lnTo>
                <a:lnTo>
                  <a:pt x="32337" y="2185844"/>
                </a:lnTo>
                <a:lnTo>
                  <a:pt x="17805" y="2186648"/>
                </a:lnTo>
                <a:lnTo>
                  <a:pt x="0" y="218694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149090" y="2647950"/>
            <a:ext cx="61594" cy="3810"/>
          </a:xfrm>
          <a:custGeom>
            <a:avLst/>
            <a:gdLst/>
            <a:ahLst/>
            <a:cxnLst/>
            <a:rect l="l" t="t" r="r" b="b"/>
            <a:pathLst>
              <a:path w="61595" h="3810">
                <a:moveTo>
                  <a:pt x="-9525" y="1714"/>
                </a:moveTo>
                <a:lnTo>
                  <a:pt x="71120" y="1714"/>
                </a:lnTo>
              </a:path>
            </a:pathLst>
          </a:custGeom>
          <a:ln w="224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80110" y="3745229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208270" y="3745229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557009" y="3745229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951469" y="3752850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7070343" y="2953702"/>
            <a:ext cx="3911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52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766050" y="2968307"/>
            <a:ext cx="5435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53.6%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7612380" y="2491739"/>
            <a:ext cx="156209" cy="13296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661909" y="2533650"/>
            <a:ext cx="45720" cy="1211580"/>
          </a:xfrm>
          <a:custGeom>
            <a:avLst/>
            <a:gdLst/>
            <a:ahLst/>
            <a:cxnLst/>
            <a:rect l="l" t="t" r="r" b="b"/>
            <a:pathLst>
              <a:path w="45720" h="121157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10"/>
                </a:lnTo>
                <a:lnTo>
                  <a:pt x="45720" y="1207770"/>
                </a:lnTo>
                <a:lnTo>
                  <a:pt x="42130" y="1209276"/>
                </a:lnTo>
                <a:lnTo>
                  <a:pt x="32337" y="1210484"/>
                </a:lnTo>
                <a:lnTo>
                  <a:pt x="17805" y="1211288"/>
                </a:lnTo>
                <a:lnTo>
                  <a:pt x="0" y="121158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707630" y="31356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8451215" y="2622169"/>
            <a:ext cx="5435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82.1%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8267700" y="1836420"/>
            <a:ext cx="156209" cy="19773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317230" y="1878329"/>
            <a:ext cx="45720" cy="1859280"/>
          </a:xfrm>
          <a:custGeom>
            <a:avLst/>
            <a:gdLst/>
            <a:ahLst/>
            <a:cxnLst/>
            <a:rect l="l" t="t" r="r" b="b"/>
            <a:pathLst>
              <a:path w="45720" h="185927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10"/>
                </a:lnTo>
                <a:lnTo>
                  <a:pt x="45720" y="1855470"/>
                </a:lnTo>
                <a:lnTo>
                  <a:pt x="42130" y="1856976"/>
                </a:lnTo>
                <a:lnTo>
                  <a:pt x="32337" y="1858184"/>
                </a:lnTo>
                <a:lnTo>
                  <a:pt x="17805" y="1858988"/>
                </a:lnTo>
                <a:lnTo>
                  <a:pt x="0" y="185928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362950" y="280797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623809" y="1870710"/>
            <a:ext cx="682625" cy="0"/>
          </a:xfrm>
          <a:custGeom>
            <a:avLst/>
            <a:gdLst/>
            <a:ahLst/>
            <a:cxnLst/>
            <a:rect l="l" t="t" r="r" b="b"/>
            <a:pathLst>
              <a:path w="682625">
                <a:moveTo>
                  <a:pt x="0" y="0"/>
                </a:moveTo>
                <a:lnTo>
                  <a:pt x="682498" y="0"/>
                </a:lnTo>
              </a:path>
            </a:pathLst>
          </a:custGeom>
          <a:ln w="9525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738109" y="3752850"/>
            <a:ext cx="643255" cy="0"/>
          </a:xfrm>
          <a:custGeom>
            <a:avLst/>
            <a:gdLst/>
            <a:ahLst/>
            <a:cxnLst/>
            <a:rect l="l" t="t" r="r" b="b"/>
            <a:pathLst>
              <a:path w="643254">
                <a:moveTo>
                  <a:pt x="0" y="0"/>
                </a:moveTo>
                <a:lnTo>
                  <a:pt x="643128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7632700" y="4334509"/>
            <a:ext cx="130175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975" b="1" i="1" spc="-15" baseline="2564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000" b="1" i="1" spc="-10" dirty="0">
                <a:solidFill>
                  <a:srgbClr val="FFFFFF"/>
                </a:solidFill>
                <a:latin typeface="Arial"/>
                <a:cs typeface="Arial"/>
              </a:rPr>
              <a:t>Lim </a:t>
            </a:r>
            <a:r>
              <a:rPr sz="1000" b="1" i="1" spc="-5" dirty="0">
                <a:solidFill>
                  <a:srgbClr val="FFFFFF"/>
                </a:solidFill>
                <a:latin typeface="Arial"/>
                <a:cs typeface="Arial"/>
              </a:rPr>
              <a:t>et </a:t>
            </a:r>
            <a:r>
              <a:rPr sz="1000" b="1" i="1" spc="-20" dirty="0">
                <a:solidFill>
                  <a:srgbClr val="FFFFFF"/>
                </a:solidFill>
                <a:latin typeface="Arial"/>
                <a:cs typeface="Arial"/>
              </a:rPr>
              <a:t>al. 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ACC</a:t>
            </a:r>
            <a:r>
              <a:rPr sz="1000" b="1" i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FFFFFF"/>
                </a:solidFill>
                <a:latin typeface="Arial"/>
                <a:cs typeface="Arial"/>
              </a:rPr>
              <a:t>2018</a:t>
            </a:r>
            <a:endParaRPr sz="10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32409" y="765809"/>
            <a:ext cx="4251960" cy="3825240"/>
          </a:xfrm>
          <a:custGeom>
            <a:avLst/>
            <a:gdLst/>
            <a:ahLst/>
            <a:cxnLst/>
            <a:rect l="l" t="t" r="r" b="b"/>
            <a:pathLst>
              <a:path w="4251960" h="3825240">
                <a:moveTo>
                  <a:pt x="4251960" y="1219962"/>
                </a:moveTo>
                <a:lnTo>
                  <a:pt x="4251960" y="0"/>
                </a:lnTo>
                <a:lnTo>
                  <a:pt x="0" y="0"/>
                </a:lnTo>
                <a:lnTo>
                  <a:pt x="0" y="3825240"/>
                </a:lnTo>
                <a:lnTo>
                  <a:pt x="4251960" y="3825240"/>
                </a:lnTo>
                <a:lnTo>
                  <a:pt x="4251960" y="3787114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491990" y="2945129"/>
            <a:ext cx="0" cy="1315720"/>
          </a:xfrm>
          <a:custGeom>
            <a:avLst/>
            <a:gdLst/>
            <a:ahLst/>
            <a:cxnLst/>
            <a:rect l="l" t="t" r="r" b="b"/>
            <a:pathLst>
              <a:path h="1315720">
                <a:moveTo>
                  <a:pt x="0" y="1315567"/>
                </a:moveTo>
                <a:lnTo>
                  <a:pt x="0" y="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5290" y="842010"/>
            <a:ext cx="8321040" cy="4107179"/>
          </a:xfrm>
          <a:custGeom>
            <a:avLst/>
            <a:gdLst/>
            <a:ahLst/>
            <a:cxnLst/>
            <a:rect l="l" t="t" r="r" b="b"/>
            <a:pathLst>
              <a:path w="8321040" h="4107179">
                <a:moveTo>
                  <a:pt x="0" y="4107179"/>
                </a:moveTo>
                <a:lnTo>
                  <a:pt x="8321040" y="4107179"/>
                </a:lnTo>
                <a:lnTo>
                  <a:pt x="8321040" y="0"/>
                </a:lnTo>
                <a:lnTo>
                  <a:pt x="0" y="0"/>
                </a:lnTo>
                <a:lnTo>
                  <a:pt x="0" y="41071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5290" y="842010"/>
            <a:ext cx="8321040" cy="4107179"/>
          </a:xfrm>
          <a:custGeom>
            <a:avLst/>
            <a:gdLst/>
            <a:ahLst/>
            <a:cxnLst/>
            <a:rect l="l" t="t" r="r" b="b"/>
            <a:pathLst>
              <a:path w="8321040" h="4107179">
                <a:moveTo>
                  <a:pt x="0" y="4107179"/>
                </a:moveTo>
                <a:lnTo>
                  <a:pt x="8321040" y="4107179"/>
                </a:lnTo>
                <a:lnTo>
                  <a:pt x="8321040" y="0"/>
                </a:lnTo>
                <a:lnTo>
                  <a:pt x="0" y="0"/>
                </a:lnTo>
                <a:lnTo>
                  <a:pt x="0" y="41071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9115" y="4261802"/>
            <a:ext cx="7945120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1780" marR="5080" indent="-259715">
              <a:lnSpc>
                <a:spcPct val="100000"/>
              </a:lnSpc>
              <a:spcBef>
                <a:spcPts val="120"/>
              </a:spcBef>
              <a:buSzPct val="109375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Early 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evidence </a:t>
            </a:r>
            <a:r>
              <a:rPr sz="1600" b="1" i="1" spc="-10" dirty="0">
                <a:solidFill>
                  <a:srgbClr val="FCE15E"/>
                </a:solidFill>
                <a:latin typeface="Arial"/>
                <a:cs typeface="Arial"/>
              </a:rPr>
              <a:t>of 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reduction </a:t>
            </a:r>
            <a:r>
              <a:rPr sz="1600" b="1" i="1" spc="-10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left ventricular dimensions 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and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volumes; Larger,  </a:t>
            </a:r>
            <a:r>
              <a:rPr sz="1600" b="1" i="1" spc="20" dirty="0">
                <a:solidFill>
                  <a:srgbClr val="FCE15E"/>
                </a:solidFill>
                <a:latin typeface="Arial"/>
                <a:cs typeface="Arial"/>
              </a:rPr>
              <a:t>more </a:t>
            </a:r>
            <a:r>
              <a:rPr sz="1600" b="1" i="1" spc="-15" dirty="0">
                <a:solidFill>
                  <a:srgbClr val="FCE15E"/>
                </a:solidFill>
                <a:latin typeface="Arial"/>
                <a:cs typeface="Arial"/>
              </a:rPr>
              <a:t>clinically </a:t>
            </a:r>
            <a:r>
              <a:rPr sz="1600" b="1" i="1" spc="-10" dirty="0">
                <a:solidFill>
                  <a:srgbClr val="FCE15E"/>
                </a:solidFill>
                <a:latin typeface="Arial"/>
                <a:cs typeface="Arial"/>
              </a:rPr>
              <a:t>significant 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changes </a:t>
            </a:r>
            <a:r>
              <a:rPr sz="1600" b="1" i="1" spc="30" dirty="0">
                <a:solidFill>
                  <a:srgbClr val="FCE15E"/>
                </a:solidFill>
                <a:latin typeface="Arial"/>
                <a:cs typeface="Arial"/>
              </a:rPr>
              <a:t>may 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be evident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at </a:t>
            </a:r>
            <a:r>
              <a:rPr sz="1600" b="1" i="1" spc="-15" dirty="0">
                <a:solidFill>
                  <a:srgbClr val="FCE15E"/>
                </a:solidFill>
                <a:latin typeface="Arial"/>
                <a:cs typeface="Arial"/>
              </a:rPr>
              <a:t>longer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term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FCE15E"/>
                </a:solidFill>
                <a:latin typeface="Arial"/>
                <a:cs typeface="Arial"/>
              </a:rPr>
              <a:t>follow-up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91639" y="2407920"/>
            <a:ext cx="381000" cy="1211580"/>
          </a:xfrm>
          <a:custGeom>
            <a:avLst/>
            <a:gdLst/>
            <a:ahLst/>
            <a:cxnLst/>
            <a:rect l="l" t="t" r="r" b="b"/>
            <a:pathLst>
              <a:path w="381000" h="1211579">
                <a:moveTo>
                  <a:pt x="381000" y="0"/>
                </a:moveTo>
                <a:lnTo>
                  <a:pt x="0" y="0"/>
                </a:lnTo>
                <a:lnTo>
                  <a:pt x="0" y="1211580"/>
                </a:lnTo>
                <a:lnTo>
                  <a:pt x="381000" y="1211580"/>
                </a:lnTo>
                <a:lnTo>
                  <a:pt x="381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95600" y="1836420"/>
            <a:ext cx="373380" cy="1783080"/>
          </a:xfrm>
          <a:custGeom>
            <a:avLst/>
            <a:gdLst/>
            <a:ahLst/>
            <a:cxnLst/>
            <a:rect l="l" t="t" r="r" b="b"/>
            <a:pathLst>
              <a:path w="373379" h="1783079">
                <a:moveTo>
                  <a:pt x="373379" y="0"/>
                </a:moveTo>
                <a:lnTo>
                  <a:pt x="0" y="0"/>
                </a:lnTo>
                <a:lnTo>
                  <a:pt x="0" y="1783079"/>
                </a:lnTo>
                <a:lnTo>
                  <a:pt x="373379" y="1783079"/>
                </a:lnTo>
                <a:lnTo>
                  <a:pt x="37337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71700" y="2476500"/>
            <a:ext cx="381000" cy="1143000"/>
          </a:xfrm>
          <a:custGeom>
            <a:avLst/>
            <a:gdLst/>
            <a:ahLst/>
            <a:cxnLst/>
            <a:rect l="l" t="t" r="r" b="b"/>
            <a:pathLst>
              <a:path w="381000" h="1143000">
                <a:moveTo>
                  <a:pt x="381000" y="0"/>
                </a:moveTo>
                <a:lnTo>
                  <a:pt x="0" y="0"/>
                </a:lnTo>
                <a:lnTo>
                  <a:pt x="0" y="1143000"/>
                </a:lnTo>
                <a:lnTo>
                  <a:pt x="381000" y="1143000"/>
                </a:lnTo>
                <a:lnTo>
                  <a:pt x="381000" y="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75659" y="1927860"/>
            <a:ext cx="373380" cy="1691639"/>
          </a:xfrm>
          <a:custGeom>
            <a:avLst/>
            <a:gdLst/>
            <a:ahLst/>
            <a:cxnLst/>
            <a:rect l="l" t="t" r="r" b="b"/>
            <a:pathLst>
              <a:path w="373379" h="1691639">
                <a:moveTo>
                  <a:pt x="373379" y="0"/>
                </a:moveTo>
                <a:lnTo>
                  <a:pt x="0" y="0"/>
                </a:lnTo>
                <a:lnTo>
                  <a:pt x="0" y="1691639"/>
                </a:lnTo>
                <a:lnTo>
                  <a:pt x="373379" y="1691639"/>
                </a:lnTo>
                <a:lnTo>
                  <a:pt x="373379" y="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85950" y="2411729"/>
            <a:ext cx="0" cy="266700"/>
          </a:xfrm>
          <a:custGeom>
            <a:avLst/>
            <a:gdLst/>
            <a:ahLst/>
            <a:cxnLst/>
            <a:rect l="l" t="t" r="r" b="b"/>
            <a:pathLst>
              <a:path h="266700">
                <a:moveTo>
                  <a:pt x="0" y="0"/>
                </a:moveTo>
                <a:lnTo>
                  <a:pt x="0" y="26670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85950" y="2145029"/>
            <a:ext cx="0" cy="266700"/>
          </a:xfrm>
          <a:custGeom>
            <a:avLst/>
            <a:gdLst/>
            <a:ahLst/>
            <a:cxnLst/>
            <a:rect l="l" t="t" r="r" b="b"/>
            <a:pathLst>
              <a:path h="266700">
                <a:moveTo>
                  <a:pt x="0" y="2667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55470" y="267842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55470" y="214502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82289" y="1840229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82289" y="161163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2286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51810" y="206882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51810" y="161163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66010" y="2480310"/>
            <a:ext cx="0" cy="266700"/>
          </a:xfrm>
          <a:custGeom>
            <a:avLst/>
            <a:gdLst/>
            <a:ahLst/>
            <a:cxnLst/>
            <a:rect l="l" t="t" r="r" b="b"/>
            <a:pathLst>
              <a:path h="266700">
                <a:moveTo>
                  <a:pt x="0" y="0"/>
                </a:moveTo>
                <a:lnTo>
                  <a:pt x="0" y="26670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66010" y="2205989"/>
            <a:ext cx="0" cy="274320"/>
          </a:xfrm>
          <a:custGeom>
            <a:avLst/>
            <a:gdLst/>
            <a:ahLst/>
            <a:cxnLst/>
            <a:rect l="l" t="t" r="r" b="b"/>
            <a:pathLst>
              <a:path h="274319">
                <a:moveTo>
                  <a:pt x="0" y="27432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35529" y="274701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35529" y="220598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62350" y="1931670"/>
            <a:ext cx="0" cy="236220"/>
          </a:xfrm>
          <a:custGeom>
            <a:avLst/>
            <a:gdLst/>
            <a:ahLst/>
            <a:cxnLst/>
            <a:rect l="l" t="t" r="r" b="b"/>
            <a:pathLst>
              <a:path h="236219">
                <a:moveTo>
                  <a:pt x="0" y="0"/>
                </a:moveTo>
                <a:lnTo>
                  <a:pt x="0" y="23621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62350" y="1695450"/>
            <a:ext cx="0" cy="236220"/>
          </a:xfrm>
          <a:custGeom>
            <a:avLst/>
            <a:gdLst/>
            <a:ahLst/>
            <a:cxnLst/>
            <a:rect l="l" t="t" r="r" b="b"/>
            <a:pathLst>
              <a:path h="236219">
                <a:moveTo>
                  <a:pt x="0" y="23621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31870" y="216788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31870" y="169545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20189" y="1565910"/>
            <a:ext cx="0" cy="2049780"/>
          </a:xfrm>
          <a:custGeom>
            <a:avLst/>
            <a:gdLst/>
            <a:ahLst/>
            <a:cxnLst/>
            <a:rect l="l" t="t" r="r" b="b"/>
            <a:pathLst>
              <a:path h="2049779">
                <a:moveTo>
                  <a:pt x="0" y="204977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74469" y="361569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74469" y="327279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74469" y="292988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74469" y="258698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74469" y="224408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74469" y="190118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74469" y="156591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0189" y="3615690"/>
            <a:ext cx="2400300" cy="0"/>
          </a:xfrm>
          <a:custGeom>
            <a:avLst/>
            <a:gdLst/>
            <a:ahLst/>
            <a:cxnLst/>
            <a:rect l="l" t="t" r="r" b="b"/>
            <a:pathLst>
              <a:path w="2400300">
                <a:moveTo>
                  <a:pt x="0" y="0"/>
                </a:moveTo>
                <a:lnTo>
                  <a:pt x="240030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691639" y="2910522"/>
            <a:ext cx="38100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35.2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95600" y="2624137"/>
            <a:ext cx="37338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73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51.9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171700" y="2944812"/>
            <a:ext cx="38100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33.2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75659" y="2669158"/>
            <a:ext cx="3733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49.3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96288" y="3504247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211580" y="3161347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11580" y="2819145"/>
            <a:ext cx="193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211580" y="2476245"/>
            <a:ext cx="193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11580" y="2133345"/>
            <a:ext cx="193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11580" y="1790128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11580" y="1447228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599946" y="3670934"/>
            <a:ext cx="1054735" cy="3276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12420" marR="5080" indent="-300355">
              <a:lnSpc>
                <a:spcPts val="1150"/>
              </a:lnSpc>
              <a:spcBef>
                <a:spcPts val="20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Baseline 30</a:t>
            </a:r>
            <a:r>
              <a:rPr sz="1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days  LVESD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01366" y="3670934"/>
            <a:ext cx="1049020" cy="3276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09245" marR="5080" indent="-297180">
              <a:lnSpc>
                <a:spcPts val="1150"/>
              </a:lnSpc>
              <a:spcBef>
                <a:spcPts val="20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Baseline 30</a:t>
            </a:r>
            <a:r>
              <a:rPr sz="10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days  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LVEDD</a:t>
            </a:r>
            <a:endParaRPr sz="1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90666" y="2236002"/>
            <a:ext cx="221615" cy="10483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b="1" spc="-45" dirty="0">
                <a:solidFill>
                  <a:srgbClr val="FFFFFF"/>
                </a:solidFill>
                <a:latin typeface="Arial"/>
                <a:cs typeface="Arial"/>
              </a:rPr>
              <a:t>LV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Diameter</a:t>
            </a:r>
            <a:endParaRPr sz="13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90666" y="1726171"/>
            <a:ext cx="221615" cy="43560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350" b="1" spc="-85" dirty="0">
                <a:solidFill>
                  <a:srgbClr val="FFFFFF"/>
                </a:solidFill>
                <a:latin typeface="Arial"/>
                <a:cs typeface="Arial"/>
              </a:rPr>
              <a:t>mm</a:t>
            </a:r>
            <a:r>
              <a:rPr sz="1350" b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135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002279" y="1363980"/>
            <a:ext cx="681990" cy="217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067050" y="1413510"/>
            <a:ext cx="556260" cy="99060"/>
          </a:xfrm>
          <a:custGeom>
            <a:avLst/>
            <a:gdLst/>
            <a:ahLst/>
            <a:cxnLst/>
            <a:rect l="l" t="t" r="r" b="b"/>
            <a:pathLst>
              <a:path w="556260" h="99059">
                <a:moveTo>
                  <a:pt x="0" y="99060"/>
                </a:moveTo>
                <a:lnTo>
                  <a:pt x="646" y="60489"/>
                </a:lnTo>
                <a:lnTo>
                  <a:pt x="2412" y="29003"/>
                </a:lnTo>
                <a:lnTo>
                  <a:pt x="5036" y="7780"/>
                </a:lnTo>
                <a:lnTo>
                  <a:pt x="8255" y="0"/>
                </a:lnTo>
                <a:lnTo>
                  <a:pt x="548004" y="0"/>
                </a:lnTo>
                <a:lnTo>
                  <a:pt x="551223" y="7780"/>
                </a:lnTo>
                <a:lnTo>
                  <a:pt x="553847" y="29003"/>
                </a:lnTo>
                <a:lnTo>
                  <a:pt x="555613" y="60489"/>
                </a:lnTo>
                <a:lnTo>
                  <a:pt x="556260" y="99060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3042920" y="1135316"/>
            <a:ext cx="6819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25" dirty="0">
                <a:solidFill>
                  <a:srgbClr val="FCE15E"/>
                </a:solidFill>
                <a:latin typeface="Arial"/>
                <a:cs typeface="Arial"/>
              </a:rPr>
              <a:t>P</a:t>
            </a:r>
            <a:r>
              <a:rPr sz="1200" b="1" i="1" spc="15" dirty="0">
                <a:solidFill>
                  <a:srgbClr val="FCE15E"/>
                </a:solidFill>
                <a:latin typeface="Arial"/>
                <a:cs typeface="Arial"/>
              </a:rPr>
              <a:t>&lt;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0</a:t>
            </a:r>
            <a:r>
              <a:rPr sz="1200" b="1" i="1" spc="20" dirty="0">
                <a:solidFill>
                  <a:srgbClr val="FCE15E"/>
                </a:solidFill>
                <a:latin typeface="Arial"/>
                <a:cs typeface="Arial"/>
              </a:rPr>
              <a:t>.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000</a:t>
            </a:r>
            <a:r>
              <a:rPr sz="1200" b="1" i="1" dirty="0">
                <a:solidFill>
                  <a:srgbClr val="FCE15E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805939" y="1905000"/>
            <a:ext cx="674369" cy="2171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70710" y="1954529"/>
            <a:ext cx="548640" cy="99060"/>
          </a:xfrm>
          <a:custGeom>
            <a:avLst/>
            <a:gdLst/>
            <a:ahLst/>
            <a:cxnLst/>
            <a:rect l="l" t="t" r="r" b="b"/>
            <a:pathLst>
              <a:path w="548639" h="99060">
                <a:moveTo>
                  <a:pt x="0" y="99059"/>
                </a:moveTo>
                <a:lnTo>
                  <a:pt x="646" y="60489"/>
                </a:lnTo>
                <a:lnTo>
                  <a:pt x="2412" y="29003"/>
                </a:lnTo>
                <a:lnTo>
                  <a:pt x="5036" y="7780"/>
                </a:lnTo>
                <a:lnTo>
                  <a:pt x="8254" y="0"/>
                </a:lnTo>
                <a:lnTo>
                  <a:pt x="540384" y="0"/>
                </a:lnTo>
                <a:lnTo>
                  <a:pt x="543603" y="7780"/>
                </a:lnTo>
                <a:lnTo>
                  <a:pt x="546226" y="29003"/>
                </a:lnTo>
                <a:lnTo>
                  <a:pt x="547993" y="60489"/>
                </a:lnTo>
                <a:lnTo>
                  <a:pt x="548639" y="99059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1843151" y="1677606"/>
            <a:ext cx="6819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P&lt;0.0001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585459" y="3048000"/>
            <a:ext cx="381000" cy="571500"/>
          </a:xfrm>
          <a:custGeom>
            <a:avLst/>
            <a:gdLst/>
            <a:ahLst/>
            <a:cxnLst/>
            <a:rect l="l" t="t" r="r" b="b"/>
            <a:pathLst>
              <a:path w="381000" h="571500">
                <a:moveTo>
                  <a:pt x="381000" y="0"/>
                </a:moveTo>
                <a:lnTo>
                  <a:pt x="0" y="0"/>
                </a:lnTo>
                <a:lnTo>
                  <a:pt x="0" y="571500"/>
                </a:lnTo>
                <a:lnTo>
                  <a:pt x="381000" y="571500"/>
                </a:lnTo>
                <a:lnTo>
                  <a:pt x="381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789419" y="2156460"/>
            <a:ext cx="373380" cy="1463040"/>
          </a:xfrm>
          <a:custGeom>
            <a:avLst/>
            <a:gdLst/>
            <a:ahLst/>
            <a:cxnLst/>
            <a:rect l="l" t="t" r="r" b="b"/>
            <a:pathLst>
              <a:path w="373379" h="1463039">
                <a:moveTo>
                  <a:pt x="373379" y="0"/>
                </a:moveTo>
                <a:lnTo>
                  <a:pt x="0" y="0"/>
                </a:lnTo>
                <a:lnTo>
                  <a:pt x="0" y="1463039"/>
                </a:lnTo>
                <a:lnTo>
                  <a:pt x="373379" y="1463039"/>
                </a:lnTo>
                <a:lnTo>
                  <a:pt x="37337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065520" y="3078479"/>
            <a:ext cx="373380" cy="541020"/>
          </a:xfrm>
          <a:custGeom>
            <a:avLst/>
            <a:gdLst/>
            <a:ahLst/>
            <a:cxnLst/>
            <a:rect l="l" t="t" r="r" b="b"/>
            <a:pathLst>
              <a:path w="373379" h="541020">
                <a:moveTo>
                  <a:pt x="373379" y="0"/>
                </a:moveTo>
                <a:lnTo>
                  <a:pt x="0" y="0"/>
                </a:lnTo>
                <a:lnTo>
                  <a:pt x="0" y="541019"/>
                </a:lnTo>
                <a:lnTo>
                  <a:pt x="373379" y="541019"/>
                </a:lnTo>
                <a:lnTo>
                  <a:pt x="373379" y="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261859" y="2286000"/>
            <a:ext cx="381000" cy="1333500"/>
          </a:xfrm>
          <a:custGeom>
            <a:avLst/>
            <a:gdLst/>
            <a:ahLst/>
            <a:cxnLst/>
            <a:rect l="l" t="t" r="r" b="b"/>
            <a:pathLst>
              <a:path w="381000" h="1333500">
                <a:moveTo>
                  <a:pt x="381000" y="0"/>
                </a:moveTo>
                <a:lnTo>
                  <a:pt x="0" y="0"/>
                </a:lnTo>
                <a:lnTo>
                  <a:pt x="0" y="1333500"/>
                </a:lnTo>
                <a:lnTo>
                  <a:pt x="381000" y="1333500"/>
                </a:lnTo>
                <a:lnTo>
                  <a:pt x="381000" y="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772150" y="3051810"/>
            <a:ext cx="0" cy="327660"/>
          </a:xfrm>
          <a:custGeom>
            <a:avLst/>
            <a:gdLst/>
            <a:ahLst/>
            <a:cxnLst/>
            <a:rect l="l" t="t" r="r" b="b"/>
            <a:pathLst>
              <a:path h="327660">
                <a:moveTo>
                  <a:pt x="0" y="0"/>
                </a:moveTo>
                <a:lnTo>
                  <a:pt x="0" y="32765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772150" y="2716529"/>
            <a:ext cx="0" cy="335280"/>
          </a:xfrm>
          <a:custGeom>
            <a:avLst/>
            <a:gdLst/>
            <a:ahLst/>
            <a:cxnLst/>
            <a:rect l="l" t="t" r="r" b="b"/>
            <a:pathLst>
              <a:path h="335280">
                <a:moveTo>
                  <a:pt x="0" y="33528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749290" y="337947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749290" y="271652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976109" y="2160270"/>
            <a:ext cx="0" cy="556260"/>
          </a:xfrm>
          <a:custGeom>
            <a:avLst/>
            <a:gdLst/>
            <a:ahLst/>
            <a:cxnLst/>
            <a:rect l="l" t="t" r="r" b="b"/>
            <a:pathLst>
              <a:path h="556260">
                <a:moveTo>
                  <a:pt x="0" y="0"/>
                </a:moveTo>
                <a:lnTo>
                  <a:pt x="0" y="55626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976109" y="1604010"/>
            <a:ext cx="0" cy="556260"/>
          </a:xfrm>
          <a:custGeom>
            <a:avLst/>
            <a:gdLst/>
            <a:ahLst/>
            <a:cxnLst/>
            <a:rect l="l" t="t" r="r" b="b"/>
            <a:pathLst>
              <a:path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945630" y="271652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945630" y="160401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252209" y="3074670"/>
            <a:ext cx="0" cy="327660"/>
          </a:xfrm>
          <a:custGeom>
            <a:avLst/>
            <a:gdLst/>
            <a:ahLst/>
            <a:cxnLst/>
            <a:rect l="l" t="t" r="r" b="b"/>
            <a:pathLst>
              <a:path h="327660">
                <a:moveTo>
                  <a:pt x="0" y="0"/>
                </a:moveTo>
                <a:lnTo>
                  <a:pt x="0" y="32766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252209" y="2754629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32003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221729" y="340232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221729" y="275462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456169" y="2289810"/>
            <a:ext cx="0" cy="510540"/>
          </a:xfrm>
          <a:custGeom>
            <a:avLst/>
            <a:gdLst/>
            <a:ahLst/>
            <a:cxnLst/>
            <a:rect l="l" t="t" r="r" b="b"/>
            <a:pathLst>
              <a:path h="510539">
                <a:moveTo>
                  <a:pt x="0" y="0"/>
                </a:moveTo>
                <a:lnTo>
                  <a:pt x="0" y="5105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456169" y="1771650"/>
            <a:ext cx="0" cy="518159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51816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425690" y="280035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425690" y="177165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414009" y="1565910"/>
            <a:ext cx="0" cy="2049780"/>
          </a:xfrm>
          <a:custGeom>
            <a:avLst/>
            <a:gdLst/>
            <a:ahLst/>
            <a:cxnLst/>
            <a:rect l="l" t="t" r="r" b="b"/>
            <a:pathLst>
              <a:path h="2049779">
                <a:moveTo>
                  <a:pt x="0" y="204977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368290" y="361569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368290" y="337185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368290" y="31356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368290" y="289178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368290" y="264795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368290" y="24117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368290" y="216788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368290" y="192405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368290" y="168021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414009" y="3615690"/>
            <a:ext cx="2400300" cy="0"/>
          </a:xfrm>
          <a:custGeom>
            <a:avLst/>
            <a:gdLst/>
            <a:ahLst/>
            <a:cxnLst/>
            <a:rect l="l" t="t" r="r" b="b"/>
            <a:pathLst>
              <a:path w="2400300">
                <a:moveTo>
                  <a:pt x="0" y="0"/>
                </a:moveTo>
                <a:lnTo>
                  <a:pt x="240029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6789419" y="2784157"/>
            <a:ext cx="3835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120</a:t>
            </a:r>
            <a:r>
              <a:rPr sz="1200" spc="2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261859" y="2848292"/>
            <a:ext cx="3905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55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110</a:t>
            </a:r>
            <a:r>
              <a:rPr sz="1200" spc="2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021579" y="1509458"/>
            <a:ext cx="280035" cy="220345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56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160</a:t>
            </a:r>
            <a:endParaRPr sz="1200">
              <a:latin typeface="Arial"/>
              <a:cs typeface="Arial"/>
            </a:endParaRPr>
          </a:p>
          <a:p>
            <a:pPr marR="7620" algn="r">
              <a:lnSpc>
                <a:spcPct val="100000"/>
              </a:lnSpc>
              <a:spcBef>
                <a:spcPts val="464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140</a:t>
            </a:r>
            <a:endParaRPr sz="1200">
              <a:latin typeface="Arial"/>
              <a:cs typeface="Arial"/>
            </a:endParaRPr>
          </a:p>
          <a:p>
            <a:pPr marR="7620" algn="r">
              <a:lnSpc>
                <a:spcPct val="100000"/>
              </a:lnSpc>
              <a:spcBef>
                <a:spcPts val="465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  <a:p>
            <a:pPr marR="7620" algn="r">
              <a:lnSpc>
                <a:spcPct val="100000"/>
              </a:lnSpc>
              <a:spcBef>
                <a:spcPts val="46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46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46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470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464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464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494401" y="3343916"/>
            <a:ext cx="1054735" cy="65468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715"/>
              </a:spcBef>
              <a:tabLst>
                <a:tab pos="494665" algn="l"/>
              </a:tabLst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47.0	44.7</a:t>
            </a:r>
            <a:endParaRPr sz="1200">
              <a:latin typeface="Arial"/>
              <a:cs typeface="Arial"/>
            </a:endParaRPr>
          </a:p>
          <a:p>
            <a:pPr marL="12700" marR="5080" algn="ctr">
              <a:lnSpc>
                <a:spcPts val="1150"/>
              </a:lnSpc>
              <a:spcBef>
                <a:spcPts val="62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Baseline 30</a:t>
            </a:r>
            <a:r>
              <a:rPr sz="1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days  LVESV</a:t>
            </a:r>
            <a:endParaRPr sz="10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695693" y="3670934"/>
            <a:ext cx="1049020" cy="3276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13055" marR="5080" indent="-300990">
              <a:lnSpc>
                <a:spcPts val="1150"/>
              </a:lnSpc>
              <a:spcBef>
                <a:spcPts val="20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Baseline 30</a:t>
            </a:r>
            <a:r>
              <a:rPr sz="10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days  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LVEDV</a:t>
            </a:r>
            <a:endParaRPr sz="10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685121" y="2201156"/>
            <a:ext cx="221615" cy="9086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b="1" spc="-45" dirty="0">
                <a:solidFill>
                  <a:srgbClr val="FFFFFF"/>
                </a:solidFill>
                <a:latin typeface="Arial"/>
                <a:cs typeface="Arial"/>
              </a:rPr>
              <a:t>LV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FFFFFF"/>
                </a:solidFill>
                <a:latin typeface="Arial"/>
                <a:cs typeface="Arial"/>
              </a:rPr>
              <a:t>Volume</a:t>
            </a:r>
            <a:endParaRPr sz="13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685121" y="1721820"/>
            <a:ext cx="221615" cy="3968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350" b="1" spc="-8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350" b="1" dirty="0">
                <a:solidFill>
                  <a:srgbClr val="FFFFFF"/>
                </a:solidFill>
                <a:latin typeface="Arial"/>
                <a:cs typeface="Arial"/>
              </a:rPr>
              <a:t>L)</a:t>
            </a:r>
            <a:endParaRPr sz="135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896100" y="1363980"/>
            <a:ext cx="674370" cy="217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960869" y="1413510"/>
            <a:ext cx="548640" cy="99060"/>
          </a:xfrm>
          <a:custGeom>
            <a:avLst/>
            <a:gdLst/>
            <a:ahLst/>
            <a:cxnLst/>
            <a:rect l="l" t="t" r="r" b="b"/>
            <a:pathLst>
              <a:path w="548640" h="99059">
                <a:moveTo>
                  <a:pt x="0" y="99060"/>
                </a:moveTo>
                <a:lnTo>
                  <a:pt x="646" y="60489"/>
                </a:lnTo>
                <a:lnTo>
                  <a:pt x="2413" y="29003"/>
                </a:lnTo>
                <a:lnTo>
                  <a:pt x="5036" y="7780"/>
                </a:lnTo>
                <a:lnTo>
                  <a:pt x="8254" y="0"/>
                </a:lnTo>
                <a:lnTo>
                  <a:pt x="540384" y="0"/>
                </a:lnTo>
                <a:lnTo>
                  <a:pt x="543603" y="7780"/>
                </a:lnTo>
                <a:lnTo>
                  <a:pt x="546226" y="29003"/>
                </a:lnTo>
                <a:lnTo>
                  <a:pt x="547993" y="60489"/>
                </a:lnTo>
                <a:lnTo>
                  <a:pt x="548639" y="99060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6914133" y="1135316"/>
            <a:ext cx="6838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P&lt;0.0001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661659" y="2506979"/>
            <a:ext cx="674370" cy="2171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726429" y="2556510"/>
            <a:ext cx="548640" cy="99060"/>
          </a:xfrm>
          <a:custGeom>
            <a:avLst/>
            <a:gdLst/>
            <a:ahLst/>
            <a:cxnLst/>
            <a:rect l="l" t="t" r="r" b="b"/>
            <a:pathLst>
              <a:path w="548639" h="99060">
                <a:moveTo>
                  <a:pt x="0" y="99059"/>
                </a:moveTo>
                <a:lnTo>
                  <a:pt x="646" y="60489"/>
                </a:lnTo>
                <a:lnTo>
                  <a:pt x="2413" y="29003"/>
                </a:lnTo>
                <a:lnTo>
                  <a:pt x="5036" y="7780"/>
                </a:lnTo>
                <a:lnTo>
                  <a:pt x="8255" y="0"/>
                </a:lnTo>
                <a:lnTo>
                  <a:pt x="540385" y="0"/>
                </a:lnTo>
                <a:lnTo>
                  <a:pt x="543603" y="7780"/>
                </a:lnTo>
                <a:lnTo>
                  <a:pt x="546227" y="29003"/>
                </a:lnTo>
                <a:lnTo>
                  <a:pt x="547993" y="60489"/>
                </a:lnTo>
                <a:lnTo>
                  <a:pt x="548640" y="99059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5734303" y="2282507"/>
            <a:ext cx="5143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P=0.01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99" name="object 99"/>
          <p:cNvSpPr txBox="1">
            <a:spLocks noGrp="1"/>
          </p:cNvSpPr>
          <p:nvPr>
            <p:ph type="title"/>
          </p:nvPr>
        </p:nvSpPr>
        <p:spPr>
          <a:xfrm>
            <a:off x="582930" y="77533"/>
            <a:ext cx="7634605" cy="7372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13995" algn="ctr">
              <a:lnSpc>
                <a:spcPts val="3295"/>
              </a:lnSpc>
              <a:spcBef>
                <a:spcPts val="120"/>
              </a:spcBef>
            </a:pPr>
            <a:r>
              <a:rPr sz="2800" spc="15" dirty="0"/>
              <a:t>LV</a:t>
            </a:r>
            <a:r>
              <a:rPr sz="2800" spc="-85" dirty="0"/>
              <a:t> </a:t>
            </a:r>
            <a:r>
              <a:rPr sz="2800" spc="15" dirty="0"/>
              <a:t>Remodeling</a:t>
            </a:r>
            <a:endParaRPr sz="2800"/>
          </a:p>
          <a:p>
            <a:pPr marL="12700">
              <a:lnSpc>
                <a:spcPts val="2275"/>
              </a:lnSpc>
            </a:pPr>
            <a:r>
              <a:rPr sz="1950" spc="5" dirty="0">
                <a:solidFill>
                  <a:srgbClr val="FCE15E"/>
                </a:solidFill>
              </a:rPr>
              <a:t>Left Ventricle </a:t>
            </a:r>
            <a:r>
              <a:rPr sz="1950" dirty="0">
                <a:solidFill>
                  <a:srgbClr val="FCE15E"/>
                </a:solidFill>
              </a:rPr>
              <a:t>Dimensions </a:t>
            </a:r>
            <a:r>
              <a:rPr sz="1950" spc="5" dirty="0">
                <a:solidFill>
                  <a:srgbClr val="FCE15E"/>
                </a:solidFill>
              </a:rPr>
              <a:t>and Volumes </a:t>
            </a:r>
            <a:r>
              <a:rPr sz="1950" dirty="0">
                <a:solidFill>
                  <a:srgbClr val="FCE15E"/>
                </a:solidFill>
              </a:rPr>
              <a:t>at </a:t>
            </a:r>
            <a:r>
              <a:rPr sz="1950" spc="5" dirty="0">
                <a:solidFill>
                  <a:srgbClr val="FCE15E"/>
                </a:solidFill>
              </a:rPr>
              <a:t>30 </a:t>
            </a:r>
            <a:r>
              <a:rPr sz="1950" spc="10" dirty="0">
                <a:solidFill>
                  <a:srgbClr val="FCE15E"/>
                </a:solidFill>
              </a:rPr>
              <a:t>Days </a:t>
            </a:r>
            <a:r>
              <a:rPr sz="1950" spc="20" dirty="0">
                <a:solidFill>
                  <a:srgbClr val="FCE15E"/>
                </a:solidFill>
              </a:rPr>
              <a:t>vs.</a:t>
            </a:r>
            <a:r>
              <a:rPr sz="1950" spc="355" dirty="0">
                <a:solidFill>
                  <a:srgbClr val="FCE15E"/>
                </a:solidFill>
              </a:rPr>
              <a:t> </a:t>
            </a:r>
            <a:r>
              <a:rPr sz="1950" spc="-5" dirty="0">
                <a:solidFill>
                  <a:srgbClr val="FCE15E"/>
                </a:solidFill>
              </a:rPr>
              <a:t>Baseline</a:t>
            </a:r>
            <a:endParaRPr sz="195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" y="723900"/>
            <a:ext cx="8945880" cy="4267200"/>
          </a:xfrm>
          <a:custGeom>
            <a:avLst/>
            <a:gdLst/>
            <a:ahLst/>
            <a:cxnLst/>
            <a:rect l="l" t="t" r="r" b="b"/>
            <a:pathLst>
              <a:path w="8945880" h="4267200">
                <a:moveTo>
                  <a:pt x="0" y="4267200"/>
                </a:moveTo>
                <a:lnTo>
                  <a:pt x="8945880" y="4267200"/>
                </a:lnTo>
                <a:lnTo>
                  <a:pt x="894588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300" y="723900"/>
            <a:ext cx="8945880" cy="4267200"/>
          </a:xfrm>
          <a:custGeom>
            <a:avLst/>
            <a:gdLst/>
            <a:ahLst/>
            <a:cxnLst/>
            <a:rect l="l" t="t" r="r" b="b"/>
            <a:pathLst>
              <a:path w="8945880" h="4267200">
                <a:moveTo>
                  <a:pt x="0" y="4267200"/>
                </a:moveTo>
                <a:lnTo>
                  <a:pt x="8945880" y="4267200"/>
                </a:lnTo>
                <a:lnTo>
                  <a:pt x="894588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13120" y="2849879"/>
            <a:ext cx="563880" cy="1501140"/>
          </a:xfrm>
          <a:custGeom>
            <a:avLst/>
            <a:gdLst/>
            <a:ahLst/>
            <a:cxnLst/>
            <a:rect l="l" t="t" r="r" b="b"/>
            <a:pathLst>
              <a:path w="563879" h="1501139">
                <a:moveTo>
                  <a:pt x="563879" y="0"/>
                </a:moveTo>
                <a:lnTo>
                  <a:pt x="0" y="0"/>
                </a:lnTo>
                <a:lnTo>
                  <a:pt x="0" y="1501139"/>
                </a:lnTo>
                <a:lnTo>
                  <a:pt x="563879" y="1501139"/>
                </a:lnTo>
                <a:lnTo>
                  <a:pt x="563879" y="0"/>
                </a:lnTo>
                <a:close/>
              </a:path>
            </a:pathLst>
          </a:custGeom>
          <a:solidFill>
            <a:srgbClr val="25A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03819" y="2255520"/>
            <a:ext cx="563880" cy="2095500"/>
          </a:xfrm>
          <a:custGeom>
            <a:avLst/>
            <a:gdLst/>
            <a:ahLst/>
            <a:cxnLst/>
            <a:rect l="l" t="t" r="r" b="b"/>
            <a:pathLst>
              <a:path w="563879" h="2095500">
                <a:moveTo>
                  <a:pt x="563879" y="0"/>
                </a:moveTo>
                <a:lnTo>
                  <a:pt x="0" y="0"/>
                </a:lnTo>
                <a:lnTo>
                  <a:pt x="0" y="2095500"/>
                </a:lnTo>
                <a:lnTo>
                  <a:pt x="563879" y="2095500"/>
                </a:lnTo>
                <a:lnTo>
                  <a:pt x="563879" y="0"/>
                </a:lnTo>
                <a:close/>
              </a:path>
            </a:pathLst>
          </a:custGeom>
          <a:solidFill>
            <a:srgbClr val="25A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95059" y="2849879"/>
            <a:ext cx="0" cy="739140"/>
          </a:xfrm>
          <a:custGeom>
            <a:avLst/>
            <a:gdLst/>
            <a:ahLst/>
            <a:cxnLst/>
            <a:rect l="l" t="t" r="r" b="b"/>
            <a:pathLst>
              <a:path h="739139">
                <a:moveTo>
                  <a:pt x="0" y="0"/>
                </a:moveTo>
                <a:lnTo>
                  <a:pt x="0" y="739139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95059" y="2110739"/>
            <a:ext cx="0" cy="739140"/>
          </a:xfrm>
          <a:custGeom>
            <a:avLst/>
            <a:gdLst/>
            <a:ahLst/>
            <a:cxnLst/>
            <a:rect l="l" t="t" r="r" b="b"/>
            <a:pathLst>
              <a:path h="739139">
                <a:moveTo>
                  <a:pt x="0" y="739140"/>
                </a:moveTo>
                <a:lnTo>
                  <a:pt x="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64579" y="358902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4579" y="211073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85759" y="2255520"/>
            <a:ext cx="0" cy="708660"/>
          </a:xfrm>
          <a:custGeom>
            <a:avLst/>
            <a:gdLst/>
            <a:ahLst/>
            <a:cxnLst/>
            <a:rect l="l" t="t" r="r" b="b"/>
            <a:pathLst>
              <a:path h="708660">
                <a:moveTo>
                  <a:pt x="0" y="0"/>
                </a:moveTo>
                <a:lnTo>
                  <a:pt x="0" y="70866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85759" y="1546860"/>
            <a:ext cx="0" cy="708660"/>
          </a:xfrm>
          <a:custGeom>
            <a:avLst/>
            <a:gdLst/>
            <a:ahLst/>
            <a:cxnLst/>
            <a:rect l="l" t="t" r="r" b="b"/>
            <a:pathLst>
              <a:path h="708660">
                <a:moveTo>
                  <a:pt x="0" y="708659"/>
                </a:moveTo>
                <a:lnTo>
                  <a:pt x="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55280" y="2964179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55280" y="1546860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99709" y="1360169"/>
            <a:ext cx="0" cy="2994660"/>
          </a:xfrm>
          <a:custGeom>
            <a:avLst/>
            <a:gdLst/>
            <a:ahLst/>
            <a:cxnLst/>
            <a:rect l="l" t="t" r="r" b="b"/>
            <a:pathLst>
              <a:path h="2994660">
                <a:moveTo>
                  <a:pt x="0" y="299466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53990" y="43548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53990" y="40500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53990" y="375285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53990" y="345567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53990" y="315087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53990" y="285368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53990" y="255651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53990" y="22593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53990" y="19545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53990" y="165735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53990" y="136016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99709" y="4354829"/>
            <a:ext cx="3581400" cy="0"/>
          </a:xfrm>
          <a:custGeom>
            <a:avLst/>
            <a:gdLst/>
            <a:ahLst/>
            <a:cxnLst/>
            <a:rect l="l" t="t" r="r" b="b"/>
            <a:pathLst>
              <a:path w="3581400">
                <a:moveTo>
                  <a:pt x="0" y="0"/>
                </a:moveTo>
                <a:lnTo>
                  <a:pt x="358139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835015" y="2649854"/>
            <a:ext cx="27051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50</a:t>
            </a:r>
            <a:r>
              <a:rPr sz="1050" b="1" spc="15" dirty="0">
                <a:solidFill>
                  <a:srgbClr val="E8E7E7"/>
                </a:solidFill>
                <a:latin typeface="Calibri"/>
                <a:cs typeface="Calibri"/>
              </a:rPr>
              <a:t>.2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68514" y="2026221"/>
            <a:ext cx="27051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70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1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88001" y="4244022"/>
            <a:ext cx="9525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1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017134" y="3944302"/>
            <a:ext cx="1625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10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17134" y="3645280"/>
            <a:ext cx="1625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20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17134" y="3345560"/>
            <a:ext cx="1625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30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17134" y="3045396"/>
            <a:ext cx="1625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40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017134" y="2745676"/>
            <a:ext cx="1625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50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017134" y="2446654"/>
            <a:ext cx="1625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60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017134" y="2146617"/>
            <a:ext cx="1625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70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17134" y="1846897"/>
            <a:ext cx="1625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80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17134" y="1547749"/>
            <a:ext cx="1625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90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946396" y="1247838"/>
            <a:ext cx="240029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1</a:t>
            </a:r>
            <a:r>
              <a:rPr sz="1050" b="1" spc="6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1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69856" y="2373672"/>
            <a:ext cx="201295" cy="8674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05"/>
              </a:lnSpc>
            </a:pPr>
            <a:r>
              <a:rPr sz="1350" b="1" dirty="0">
                <a:solidFill>
                  <a:srgbClr val="E8E7E7"/>
                </a:solidFill>
                <a:latin typeface="Calibri"/>
                <a:cs typeface="Calibri"/>
              </a:rPr>
              <a:t>KCCQ</a:t>
            </a:r>
            <a:r>
              <a:rPr sz="1350" b="1" spc="-1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350" b="1" spc="10" dirty="0">
                <a:solidFill>
                  <a:srgbClr val="E8E7E7"/>
                </a:solidFill>
                <a:latin typeface="Calibri"/>
                <a:cs typeface="Calibri"/>
              </a:rPr>
              <a:t>Score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56884" y="862901"/>
            <a:ext cx="2790190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20" dirty="0">
                <a:solidFill>
                  <a:srgbClr val="E8E7E7"/>
                </a:solidFill>
                <a:latin typeface="Calibri"/>
                <a:cs typeface="Calibri"/>
              </a:rPr>
              <a:t>30 </a:t>
            </a:r>
            <a:r>
              <a:rPr sz="1350" b="1" spc="15" dirty="0">
                <a:solidFill>
                  <a:srgbClr val="E8E7E7"/>
                </a:solidFill>
                <a:latin typeface="Calibri"/>
                <a:cs typeface="Calibri"/>
              </a:rPr>
              <a:t>Day </a:t>
            </a:r>
            <a:r>
              <a:rPr sz="1350" b="1" dirty="0">
                <a:solidFill>
                  <a:srgbClr val="E8E7E7"/>
                </a:solidFill>
                <a:latin typeface="Calibri"/>
                <a:cs typeface="Calibri"/>
              </a:rPr>
              <a:t>Change </a:t>
            </a:r>
            <a:r>
              <a:rPr sz="1350" b="1" spc="20" dirty="0">
                <a:solidFill>
                  <a:srgbClr val="E8E7E7"/>
                </a:solidFill>
                <a:latin typeface="Calibri"/>
                <a:cs typeface="Calibri"/>
              </a:rPr>
              <a:t>in </a:t>
            </a:r>
            <a:r>
              <a:rPr sz="1350" b="1" dirty="0">
                <a:solidFill>
                  <a:srgbClr val="E8E7E7"/>
                </a:solidFill>
                <a:latin typeface="Calibri"/>
                <a:cs typeface="Calibri"/>
              </a:rPr>
              <a:t>KCCQ </a:t>
            </a:r>
            <a:r>
              <a:rPr sz="1350" b="1" spc="10" dirty="0">
                <a:solidFill>
                  <a:srgbClr val="E8E7E7"/>
                </a:solidFill>
                <a:latin typeface="Calibri"/>
                <a:cs typeface="Calibri"/>
              </a:rPr>
              <a:t>Score</a:t>
            </a:r>
            <a:r>
              <a:rPr sz="1350" b="1" spc="85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350" b="1" spc="10" dirty="0">
                <a:solidFill>
                  <a:srgbClr val="E8E7E7"/>
                </a:solidFill>
                <a:latin typeface="Calibri"/>
                <a:cs typeface="Calibri"/>
              </a:rPr>
              <a:t>(N=354)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1024889" y="133032"/>
            <a:ext cx="7090409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Quality </a:t>
            </a:r>
            <a:r>
              <a:rPr sz="3000" spc="10" dirty="0"/>
              <a:t>of Life </a:t>
            </a:r>
            <a:r>
              <a:rPr sz="3000" spc="-10" dirty="0"/>
              <a:t>and </a:t>
            </a:r>
            <a:r>
              <a:rPr sz="3000" spc="-5" dirty="0"/>
              <a:t>Functional</a:t>
            </a:r>
            <a:r>
              <a:rPr sz="3000" spc="-70" dirty="0"/>
              <a:t> </a:t>
            </a:r>
            <a:r>
              <a:rPr sz="3000" spc="5" dirty="0"/>
              <a:t>Capacity</a:t>
            </a:r>
            <a:endParaRPr sz="3000"/>
          </a:p>
        </p:txBody>
      </p:sp>
      <p:sp>
        <p:nvSpPr>
          <p:cNvPr id="43" name="object 43"/>
          <p:cNvSpPr txBox="1"/>
          <p:nvPr/>
        </p:nvSpPr>
        <p:spPr>
          <a:xfrm>
            <a:off x="5597271" y="4433887"/>
            <a:ext cx="2642235" cy="473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135">
              <a:lnSpc>
                <a:spcPct val="100000"/>
              </a:lnSpc>
              <a:spcBef>
                <a:spcPts val="100"/>
              </a:spcBef>
              <a:tabLst>
                <a:tab pos="2132330" algn="l"/>
              </a:tabLst>
            </a:pP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Baseline	</a:t>
            </a: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30</a:t>
            </a:r>
            <a:r>
              <a:rPr sz="1200" b="1" spc="-55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050" b="1" i="1" spc="10" dirty="0">
                <a:solidFill>
                  <a:srgbClr val="FCE15E"/>
                </a:solidFill>
                <a:latin typeface="Arial"/>
                <a:cs typeface="Arial"/>
              </a:rPr>
              <a:t>* Pairwise comparison to</a:t>
            </a:r>
            <a:r>
              <a:rPr sz="1050" b="1" i="1" spc="-15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50" b="1" i="1" spc="10" dirty="0">
                <a:solidFill>
                  <a:srgbClr val="FCE15E"/>
                </a:solidFill>
                <a:latin typeface="Arial"/>
                <a:cs typeface="Arial"/>
              </a:rPr>
              <a:t>Baseline</a:t>
            </a:r>
            <a:endParaRPr sz="10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104900" y="4023359"/>
            <a:ext cx="693420" cy="129539"/>
          </a:xfrm>
          <a:custGeom>
            <a:avLst/>
            <a:gdLst/>
            <a:ahLst/>
            <a:cxnLst/>
            <a:rect l="l" t="t" r="r" b="b"/>
            <a:pathLst>
              <a:path w="693419" h="129539">
                <a:moveTo>
                  <a:pt x="693419" y="0"/>
                </a:moveTo>
                <a:lnTo>
                  <a:pt x="0" y="0"/>
                </a:lnTo>
                <a:lnTo>
                  <a:pt x="0" y="129539"/>
                </a:lnTo>
                <a:lnTo>
                  <a:pt x="693419" y="129539"/>
                </a:lnTo>
                <a:lnTo>
                  <a:pt x="69341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54579" y="3749040"/>
            <a:ext cx="693420" cy="403860"/>
          </a:xfrm>
          <a:custGeom>
            <a:avLst/>
            <a:gdLst/>
            <a:ahLst/>
            <a:cxnLst/>
            <a:rect l="l" t="t" r="r" b="b"/>
            <a:pathLst>
              <a:path w="693419" h="403860">
                <a:moveTo>
                  <a:pt x="693419" y="0"/>
                </a:moveTo>
                <a:lnTo>
                  <a:pt x="0" y="0"/>
                </a:lnTo>
                <a:lnTo>
                  <a:pt x="0" y="403860"/>
                </a:lnTo>
                <a:lnTo>
                  <a:pt x="693419" y="403860"/>
                </a:lnTo>
                <a:lnTo>
                  <a:pt x="69341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604259" y="3322320"/>
            <a:ext cx="693420" cy="830580"/>
          </a:xfrm>
          <a:custGeom>
            <a:avLst/>
            <a:gdLst/>
            <a:ahLst/>
            <a:cxnLst/>
            <a:rect l="l" t="t" r="r" b="b"/>
            <a:pathLst>
              <a:path w="693420" h="830579">
                <a:moveTo>
                  <a:pt x="693419" y="0"/>
                </a:moveTo>
                <a:lnTo>
                  <a:pt x="0" y="0"/>
                </a:lnTo>
                <a:lnTo>
                  <a:pt x="0" y="830579"/>
                </a:lnTo>
                <a:lnTo>
                  <a:pt x="693419" y="830579"/>
                </a:lnTo>
                <a:lnTo>
                  <a:pt x="69341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04900" y="3459479"/>
            <a:ext cx="693420" cy="563880"/>
          </a:xfrm>
          <a:custGeom>
            <a:avLst/>
            <a:gdLst/>
            <a:ahLst/>
            <a:cxnLst/>
            <a:rect l="l" t="t" r="r" b="b"/>
            <a:pathLst>
              <a:path w="693419" h="563879">
                <a:moveTo>
                  <a:pt x="693419" y="0"/>
                </a:moveTo>
                <a:lnTo>
                  <a:pt x="0" y="0"/>
                </a:lnTo>
                <a:lnTo>
                  <a:pt x="0" y="563880"/>
                </a:lnTo>
                <a:lnTo>
                  <a:pt x="693419" y="563880"/>
                </a:lnTo>
                <a:lnTo>
                  <a:pt x="6934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354579" y="2560320"/>
            <a:ext cx="693420" cy="1188720"/>
          </a:xfrm>
          <a:custGeom>
            <a:avLst/>
            <a:gdLst/>
            <a:ahLst/>
            <a:cxnLst/>
            <a:rect l="l" t="t" r="r" b="b"/>
            <a:pathLst>
              <a:path w="693419" h="1188720">
                <a:moveTo>
                  <a:pt x="693419" y="0"/>
                </a:moveTo>
                <a:lnTo>
                  <a:pt x="0" y="0"/>
                </a:lnTo>
                <a:lnTo>
                  <a:pt x="0" y="1188720"/>
                </a:lnTo>
                <a:lnTo>
                  <a:pt x="693419" y="1188720"/>
                </a:lnTo>
                <a:lnTo>
                  <a:pt x="6934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604259" y="1935479"/>
            <a:ext cx="693420" cy="1386840"/>
          </a:xfrm>
          <a:custGeom>
            <a:avLst/>
            <a:gdLst/>
            <a:ahLst/>
            <a:cxnLst/>
            <a:rect l="l" t="t" r="r" b="b"/>
            <a:pathLst>
              <a:path w="693420" h="1386839">
                <a:moveTo>
                  <a:pt x="693419" y="0"/>
                </a:moveTo>
                <a:lnTo>
                  <a:pt x="0" y="0"/>
                </a:lnTo>
                <a:lnTo>
                  <a:pt x="0" y="1386839"/>
                </a:lnTo>
                <a:lnTo>
                  <a:pt x="693419" y="1386839"/>
                </a:lnTo>
                <a:lnTo>
                  <a:pt x="6934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104900" y="1767839"/>
            <a:ext cx="693420" cy="1691639"/>
          </a:xfrm>
          <a:custGeom>
            <a:avLst/>
            <a:gdLst/>
            <a:ahLst/>
            <a:cxnLst/>
            <a:rect l="l" t="t" r="r" b="b"/>
            <a:pathLst>
              <a:path w="693419" h="1691639">
                <a:moveTo>
                  <a:pt x="693419" y="0"/>
                </a:moveTo>
                <a:lnTo>
                  <a:pt x="0" y="0"/>
                </a:lnTo>
                <a:lnTo>
                  <a:pt x="0" y="1691640"/>
                </a:lnTo>
                <a:lnTo>
                  <a:pt x="693419" y="1691640"/>
                </a:lnTo>
                <a:lnTo>
                  <a:pt x="6934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354579" y="1584960"/>
            <a:ext cx="693420" cy="975360"/>
          </a:xfrm>
          <a:custGeom>
            <a:avLst/>
            <a:gdLst/>
            <a:ahLst/>
            <a:cxnLst/>
            <a:rect l="l" t="t" r="r" b="b"/>
            <a:pathLst>
              <a:path w="693419" h="975360">
                <a:moveTo>
                  <a:pt x="693419" y="0"/>
                </a:moveTo>
                <a:lnTo>
                  <a:pt x="0" y="0"/>
                </a:lnTo>
                <a:lnTo>
                  <a:pt x="0" y="975359"/>
                </a:lnTo>
                <a:lnTo>
                  <a:pt x="693419" y="975359"/>
                </a:lnTo>
                <a:lnTo>
                  <a:pt x="6934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604259" y="1546860"/>
            <a:ext cx="693420" cy="388620"/>
          </a:xfrm>
          <a:custGeom>
            <a:avLst/>
            <a:gdLst/>
            <a:ahLst/>
            <a:cxnLst/>
            <a:rect l="l" t="t" r="r" b="b"/>
            <a:pathLst>
              <a:path w="693420" h="388619">
                <a:moveTo>
                  <a:pt x="693419" y="0"/>
                </a:moveTo>
                <a:lnTo>
                  <a:pt x="0" y="0"/>
                </a:lnTo>
                <a:lnTo>
                  <a:pt x="0" y="388619"/>
                </a:lnTo>
                <a:lnTo>
                  <a:pt x="693419" y="388619"/>
                </a:lnTo>
                <a:lnTo>
                  <a:pt x="6934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04900" y="1524000"/>
            <a:ext cx="693420" cy="243840"/>
          </a:xfrm>
          <a:custGeom>
            <a:avLst/>
            <a:gdLst/>
            <a:ahLst/>
            <a:cxnLst/>
            <a:rect l="l" t="t" r="r" b="b"/>
            <a:pathLst>
              <a:path w="693419" h="243839">
                <a:moveTo>
                  <a:pt x="693419" y="0"/>
                </a:moveTo>
                <a:lnTo>
                  <a:pt x="0" y="0"/>
                </a:lnTo>
                <a:lnTo>
                  <a:pt x="0" y="243839"/>
                </a:lnTo>
                <a:lnTo>
                  <a:pt x="693419" y="243839"/>
                </a:lnTo>
                <a:lnTo>
                  <a:pt x="69341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54579" y="1524000"/>
            <a:ext cx="693420" cy="60960"/>
          </a:xfrm>
          <a:custGeom>
            <a:avLst/>
            <a:gdLst/>
            <a:ahLst/>
            <a:cxnLst/>
            <a:rect l="l" t="t" r="r" b="b"/>
            <a:pathLst>
              <a:path w="693419" h="60959">
                <a:moveTo>
                  <a:pt x="0" y="60959"/>
                </a:moveTo>
                <a:lnTo>
                  <a:pt x="693419" y="60959"/>
                </a:lnTo>
                <a:lnTo>
                  <a:pt x="693419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604259" y="1524000"/>
            <a:ext cx="693420" cy="22860"/>
          </a:xfrm>
          <a:custGeom>
            <a:avLst/>
            <a:gdLst/>
            <a:ahLst/>
            <a:cxnLst/>
            <a:rect l="l" t="t" r="r" b="b"/>
            <a:pathLst>
              <a:path w="693420" h="22859">
                <a:moveTo>
                  <a:pt x="0" y="22859"/>
                </a:moveTo>
                <a:lnTo>
                  <a:pt x="693419" y="22859"/>
                </a:lnTo>
                <a:lnTo>
                  <a:pt x="693419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26769" y="1520189"/>
            <a:ext cx="0" cy="2628900"/>
          </a:xfrm>
          <a:custGeom>
            <a:avLst/>
            <a:gdLst/>
            <a:ahLst/>
            <a:cxnLst/>
            <a:rect l="l" t="t" r="r" b="b"/>
            <a:pathLst>
              <a:path h="2628900">
                <a:moveTo>
                  <a:pt x="0" y="26289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81050" y="414909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81050" y="362330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81050" y="30975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81050" y="257175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81050" y="204597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81050" y="152018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26769" y="4149090"/>
            <a:ext cx="3749040" cy="0"/>
          </a:xfrm>
          <a:custGeom>
            <a:avLst/>
            <a:gdLst/>
            <a:ahLst/>
            <a:cxnLst/>
            <a:rect l="l" t="t" r="r" b="b"/>
            <a:pathLst>
              <a:path w="3749040">
                <a:moveTo>
                  <a:pt x="0" y="0"/>
                </a:moveTo>
                <a:lnTo>
                  <a:pt x="37490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26769" y="414909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076450" y="414909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326129" y="414909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575809" y="414909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26769" y="4392929"/>
            <a:ext cx="0" cy="251460"/>
          </a:xfrm>
          <a:custGeom>
            <a:avLst/>
            <a:gdLst/>
            <a:ahLst/>
            <a:cxnLst/>
            <a:rect l="l" t="t" r="r" b="b"/>
            <a:pathLst>
              <a:path h="251460">
                <a:moveTo>
                  <a:pt x="0" y="0"/>
                </a:moveTo>
                <a:lnTo>
                  <a:pt x="0" y="25146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076450" y="4392929"/>
            <a:ext cx="0" cy="251460"/>
          </a:xfrm>
          <a:custGeom>
            <a:avLst/>
            <a:gdLst/>
            <a:ahLst/>
            <a:cxnLst/>
            <a:rect l="l" t="t" r="r" b="b"/>
            <a:pathLst>
              <a:path h="251460">
                <a:moveTo>
                  <a:pt x="0" y="0"/>
                </a:moveTo>
                <a:lnTo>
                  <a:pt x="0" y="25146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326129" y="4392929"/>
            <a:ext cx="0" cy="251460"/>
          </a:xfrm>
          <a:custGeom>
            <a:avLst/>
            <a:gdLst/>
            <a:ahLst/>
            <a:cxnLst/>
            <a:rect l="l" t="t" r="r" b="b"/>
            <a:pathLst>
              <a:path h="251460">
                <a:moveTo>
                  <a:pt x="0" y="0"/>
                </a:moveTo>
                <a:lnTo>
                  <a:pt x="0" y="25146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575809" y="4392929"/>
            <a:ext cx="0" cy="251460"/>
          </a:xfrm>
          <a:custGeom>
            <a:avLst/>
            <a:gdLst/>
            <a:ahLst/>
            <a:cxnLst/>
            <a:rect l="l" t="t" r="r" b="b"/>
            <a:pathLst>
              <a:path h="251460">
                <a:moveTo>
                  <a:pt x="0" y="0"/>
                </a:moveTo>
                <a:lnTo>
                  <a:pt x="0" y="25146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1310005" y="3972559"/>
            <a:ext cx="30099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4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8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516885" y="3849370"/>
            <a:ext cx="36957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15</a:t>
            </a:r>
            <a:r>
              <a:rPr sz="1050" b="1" spc="15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3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766820" y="3635692"/>
            <a:ext cx="36957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31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5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266825" y="3639502"/>
            <a:ext cx="36957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21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6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516885" y="3051111"/>
            <a:ext cx="36957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45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3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766820" y="2528506"/>
            <a:ext cx="36957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52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6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266825" y="2511488"/>
            <a:ext cx="36957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64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1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16885" y="1967801"/>
            <a:ext cx="36957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37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766820" y="1638617"/>
            <a:ext cx="36957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15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297305" y="1543049"/>
            <a:ext cx="30099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9</a:t>
            </a:r>
            <a:r>
              <a:rPr sz="1050" b="1" spc="15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5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547366" y="1521396"/>
            <a:ext cx="30099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2</a:t>
            </a:r>
            <a:r>
              <a:rPr sz="1050" b="1" spc="10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4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797680" y="1444243"/>
            <a:ext cx="30099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15" dirty="0">
                <a:solidFill>
                  <a:srgbClr val="E8E7E7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9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10540" y="4043045"/>
            <a:ext cx="19304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0%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39737" y="3516058"/>
            <a:ext cx="27051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2</a:t>
            </a:r>
            <a:r>
              <a:rPr sz="1050" b="1" spc="6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39737" y="2989960"/>
            <a:ext cx="27051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4</a:t>
            </a:r>
            <a:r>
              <a:rPr sz="1050" b="1" spc="6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39737" y="2462847"/>
            <a:ext cx="27051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6</a:t>
            </a:r>
            <a:r>
              <a:rPr sz="1050" b="1" spc="6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39737" y="1936432"/>
            <a:ext cx="27051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8</a:t>
            </a:r>
            <a:r>
              <a:rPr sz="1050" b="1" spc="6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68934" y="1410335"/>
            <a:ext cx="33909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1</a:t>
            </a:r>
            <a:r>
              <a:rPr sz="1050" b="1" spc="6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5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172210" y="4123820"/>
            <a:ext cx="559435" cy="51752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b="1" spc="-15" dirty="0">
                <a:solidFill>
                  <a:srgbClr val="E8E7E7"/>
                </a:solidFill>
                <a:latin typeface="Calibri"/>
                <a:cs typeface="Calibri"/>
              </a:rPr>
              <a:t>B</a:t>
            </a:r>
            <a:r>
              <a:rPr sz="1200" b="1" spc="5" dirty="0">
                <a:solidFill>
                  <a:srgbClr val="E8E7E7"/>
                </a:solidFill>
                <a:latin typeface="Calibri"/>
                <a:cs typeface="Calibri"/>
              </a:rPr>
              <a:t>a</a:t>
            </a: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sel</a:t>
            </a:r>
            <a:r>
              <a:rPr sz="1200" b="1" spc="5" dirty="0">
                <a:solidFill>
                  <a:srgbClr val="E8E7E7"/>
                </a:solidFill>
                <a:latin typeface="Calibri"/>
                <a:cs typeface="Calibri"/>
              </a:rPr>
              <a:t>i</a:t>
            </a:r>
            <a:r>
              <a:rPr sz="1200" b="1" spc="10" dirty="0">
                <a:solidFill>
                  <a:srgbClr val="E8E7E7"/>
                </a:solidFill>
                <a:latin typeface="Calibri"/>
                <a:cs typeface="Calibri"/>
              </a:rPr>
              <a:t>n</a:t>
            </a: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74295">
              <a:lnSpc>
                <a:spcPct val="100000"/>
              </a:lnSpc>
              <a:spcBef>
                <a:spcPts val="500"/>
              </a:spcBef>
            </a:pPr>
            <a:r>
              <a:rPr sz="1200" b="1" spc="-10" dirty="0">
                <a:solidFill>
                  <a:srgbClr val="E8E7E7"/>
                </a:solidFill>
                <a:latin typeface="Calibri"/>
                <a:cs typeface="Calibri"/>
              </a:rPr>
              <a:t>N=421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379091" y="4123820"/>
            <a:ext cx="642620" cy="51752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sz="1200" b="1" spc="20" dirty="0">
                <a:solidFill>
                  <a:srgbClr val="E8E7E7"/>
                </a:solidFill>
                <a:latin typeface="Calibri"/>
                <a:cs typeface="Calibri"/>
              </a:rPr>
              <a:t>D</a:t>
            </a: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i</a:t>
            </a:r>
            <a:r>
              <a:rPr sz="1200" b="1" spc="-60" dirty="0">
                <a:solidFill>
                  <a:srgbClr val="E8E7E7"/>
                </a:solidFill>
                <a:latin typeface="Calibri"/>
                <a:cs typeface="Calibri"/>
              </a:rPr>
              <a:t>s</a:t>
            </a:r>
            <a:r>
              <a:rPr sz="1200" b="1" spc="35" dirty="0">
                <a:solidFill>
                  <a:srgbClr val="E8E7E7"/>
                </a:solidFill>
                <a:latin typeface="Calibri"/>
                <a:cs typeface="Calibri"/>
              </a:rPr>
              <a:t>c</a:t>
            </a:r>
            <a:r>
              <a:rPr sz="1200" b="1" spc="10" dirty="0">
                <a:solidFill>
                  <a:srgbClr val="E8E7E7"/>
                </a:solidFill>
                <a:latin typeface="Calibri"/>
                <a:cs typeface="Calibri"/>
              </a:rPr>
              <a:t>h</a:t>
            </a:r>
            <a:r>
              <a:rPr sz="1200" b="1" spc="-55" dirty="0">
                <a:solidFill>
                  <a:srgbClr val="E8E7E7"/>
                </a:solidFill>
                <a:latin typeface="Calibri"/>
                <a:cs typeface="Calibri"/>
              </a:rPr>
              <a:t>a</a:t>
            </a:r>
            <a:r>
              <a:rPr sz="1200" b="1" spc="50" dirty="0">
                <a:solidFill>
                  <a:srgbClr val="E8E7E7"/>
                </a:solidFill>
                <a:latin typeface="Calibri"/>
                <a:cs typeface="Calibri"/>
              </a:rPr>
              <a:t>r</a:t>
            </a:r>
            <a:r>
              <a:rPr sz="1200" b="1" spc="-30" dirty="0">
                <a:solidFill>
                  <a:srgbClr val="E8E7E7"/>
                </a:solidFill>
                <a:latin typeface="Calibri"/>
                <a:cs typeface="Calibri"/>
              </a:rPr>
              <a:t>g</a:t>
            </a: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sz="1200" b="1" spc="-10" dirty="0">
                <a:solidFill>
                  <a:srgbClr val="E8E7E7"/>
                </a:solidFill>
                <a:latin typeface="Calibri"/>
                <a:cs typeface="Calibri"/>
              </a:rPr>
              <a:t>N=373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691509" y="4123820"/>
            <a:ext cx="520700" cy="51752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30</a:t>
            </a:r>
            <a:r>
              <a:rPr sz="1200" b="1" spc="-5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  <a:p>
            <a:pPr marL="54610">
              <a:lnSpc>
                <a:spcPct val="100000"/>
              </a:lnSpc>
              <a:spcBef>
                <a:spcPts val="500"/>
              </a:spcBef>
            </a:pP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N=352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68274" y="2418667"/>
            <a:ext cx="200660" cy="9810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05"/>
              </a:lnSpc>
            </a:pPr>
            <a:r>
              <a:rPr sz="1350" b="1" spc="2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r>
              <a:rPr sz="1350" b="1" spc="-45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E8E7E7"/>
                </a:solidFill>
                <a:latin typeface="Calibri"/>
                <a:cs typeface="Calibri"/>
              </a:rPr>
              <a:t>Population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327659" y="481584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19" y="83820"/>
                </a:lnTo>
                <a:lnTo>
                  <a:pt x="83819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440055" y="4740275"/>
            <a:ext cx="819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NYHA </a:t>
            </a:r>
            <a:r>
              <a:rPr sz="1200" b="1" spc="-10" dirty="0">
                <a:solidFill>
                  <a:srgbClr val="E8E7E7"/>
                </a:solidFill>
                <a:latin typeface="Calibri"/>
                <a:cs typeface="Calibri"/>
              </a:rPr>
              <a:t>Class</a:t>
            </a:r>
            <a:r>
              <a:rPr sz="1200" b="1" spc="-2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1379219" y="481584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20"/>
                </a:moveTo>
                <a:lnTo>
                  <a:pt x="83819" y="83820"/>
                </a:lnTo>
                <a:lnTo>
                  <a:pt x="83819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1490091" y="4740275"/>
            <a:ext cx="857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NYHA </a:t>
            </a:r>
            <a:r>
              <a:rPr sz="1200" b="1" spc="-10" dirty="0">
                <a:solidFill>
                  <a:srgbClr val="E8E7E7"/>
                </a:solidFill>
                <a:latin typeface="Calibri"/>
                <a:cs typeface="Calibri"/>
              </a:rPr>
              <a:t>Class</a:t>
            </a:r>
            <a:r>
              <a:rPr sz="1200" b="1" spc="-2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E8E7E7"/>
                </a:solidFill>
                <a:latin typeface="Calibri"/>
                <a:cs typeface="Calibri"/>
              </a:rPr>
              <a:t>II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2468879" y="481584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19" h="83820">
                <a:moveTo>
                  <a:pt x="0" y="83820"/>
                </a:moveTo>
                <a:lnTo>
                  <a:pt x="83819" y="83820"/>
                </a:lnTo>
                <a:lnTo>
                  <a:pt x="83819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2581020" y="4740275"/>
            <a:ext cx="8959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NYHA </a:t>
            </a:r>
            <a:r>
              <a:rPr sz="1200" b="1" spc="-10" dirty="0">
                <a:solidFill>
                  <a:srgbClr val="E8E7E7"/>
                </a:solidFill>
                <a:latin typeface="Calibri"/>
                <a:cs typeface="Calibri"/>
              </a:rPr>
              <a:t>Class</a:t>
            </a:r>
            <a:r>
              <a:rPr sz="1200" b="1" spc="-15" dirty="0">
                <a:solidFill>
                  <a:srgbClr val="E8E7E7"/>
                </a:solidFill>
                <a:latin typeface="Calibri"/>
                <a:cs typeface="Calibri"/>
              </a:rPr>
              <a:t> III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3604259" y="481584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3712590" y="4740275"/>
            <a:ext cx="907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NYHA </a:t>
            </a:r>
            <a:r>
              <a:rPr sz="1200" b="1" spc="-10" dirty="0">
                <a:solidFill>
                  <a:srgbClr val="E8E7E7"/>
                </a:solidFill>
                <a:latin typeface="Calibri"/>
                <a:cs typeface="Calibri"/>
              </a:rPr>
              <a:t>Class</a:t>
            </a:r>
            <a:r>
              <a:rPr sz="1200" b="1" spc="-2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E8E7E7"/>
                </a:solidFill>
                <a:latin typeface="Calibri"/>
                <a:cs typeface="Calibri"/>
              </a:rPr>
              <a:t>IV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447800" y="1249680"/>
            <a:ext cx="2487929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512569" y="1299210"/>
            <a:ext cx="2362200" cy="91440"/>
          </a:xfrm>
          <a:custGeom>
            <a:avLst/>
            <a:gdLst/>
            <a:ahLst/>
            <a:cxnLst/>
            <a:rect l="l" t="t" r="r" b="b"/>
            <a:pathLst>
              <a:path w="2362200" h="91440">
                <a:moveTo>
                  <a:pt x="0" y="91439"/>
                </a:moveTo>
                <a:lnTo>
                  <a:pt x="601" y="55828"/>
                </a:lnTo>
                <a:lnTo>
                  <a:pt x="2238" y="26765"/>
                </a:lnTo>
                <a:lnTo>
                  <a:pt x="4661" y="7179"/>
                </a:lnTo>
                <a:lnTo>
                  <a:pt x="7620" y="0"/>
                </a:lnTo>
                <a:lnTo>
                  <a:pt x="2354580" y="0"/>
                </a:lnTo>
                <a:lnTo>
                  <a:pt x="2357538" y="7179"/>
                </a:lnTo>
                <a:lnTo>
                  <a:pt x="2359961" y="26765"/>
                </a:lnTo>
                <a:lnTo>
                  <a:pt x="2361598" y="55828"/>
                </a:lnTo>
                <a:lnTo>
                  <a:pt x="2362200" y="91439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2011679" y="796689"/>
            <a:ext cx="1431290" cy="45656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350" b="1" spc="20" dirty="0">
                <a:solidFill>
                  <a:srgbClr val="E8E7E7"/>
                </a:solidFill>
                <a:latin typeface="Calibri"/>
                <a:cs typeface="Calibri"/>
              </a:rPr>
              <a:t>NYHA </a:t>
            </a:r>
            <a:r>
              <a:rPr sz="1350" b="1" spc="5" dirty="0">
                <a:solidFill>
                  <a:srgbClr val="E8E7E7"/>
                </a:solidFill>
                <a:latin typeface="Calibri"/>
                <a:cs typeface="Calibri"/>
              </a:rPr>
              <a:t>Class </a:t>
            </a:r>
            <a:r>
              <a:rPr sz="1350" b="1" dirty="0">
                <a:solidFill>
                  <a:srgbClr val="E8E7E7"/>
                </a:solidFill>
                <a:latin typeface="Calibri"/>
                <a:cs typeface="Calibri"/>
              </a:rPr>
              <a:t>Change</a:t>
            </a:r>
            <a:endParaRPr sz="135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  <a:spcBef>
                <a:spcPts val="145"/>
              </a:spcBef>
            </a:pPr>
            <a:r>
              <a:rPr sz="1200" b="1" i="1" dirty="0">
                <a:solidFill>
                  <a:srgbClr val="FCE15E"/>
                </a:solidFill>
                <a:latin typeface="Arial"/>
                <a:cs typeface="Arial"/>
              </a:rPr>
              <a:t>P &lt;</a:t>
            </a:r>
            <a:r>
              <a:rPr sz="1200" b="1" i="1" spc="-3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0.001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6073140" y="1341119"/>
            <a:ext cx="1969769" cy="217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137909" y="1390650"/>
            <a:ext cx="1844039" cy="99060"/>
          </a:xfrm>
          <a:custGeom>
            <a:avLst/>
            <a:gdLst/>
            <a:ahLst/>
            <a:cxnLst/>
            <a:rect l="l" t="t" r="r" b="b"/>
            <a:pathLst>
              <a:path w="1844040" h="99059">
                <a:moveTo>
                  <a:pt x="0" y="99060"/>
                </a:moveTo>
                <a:lnTo>
                  <a:pt x="646" y="60489"/>
                </a:lnTo>
                <a:lnTo>
                  <a:pt x="2412" y="29003"/>
                </a:lnTo>
                <a:lnTo>
                  <a:pt x="5036" y="7780"/>
                </a:lnTo>
                <a:lnTo>
                  <a:pt x="8254" y="0"/>
                </a:lnTo>
                <a:lnTo>
                  <a:pt x="1835785" y="0"/>
                </a:lnTo>
                <a:lnTo>
                  <a:pt x="1839003" y="7780"/>
                </a:lnTo>
                <a:lnTo>
                  <a:pt x="1841627" y="29003"/>
                </a:lnTo>
                <a:lnTo>
                  <a:pt x="1843393" y="60489"/>
                </a:lnTo>
                <a:lnTo>
                  <a:pt x="1844039" y="99060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6593840" y="1138491"/>
            <a:ext cx="7397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FCE15E"/>
                </a:solidFill>
                <a:latin typeface="Arial"/>
                <a:cs typeface="Arial"/>
              </a:rPr>
              <a:t>P &lt;</a:t>
            </a:r>
            <a:r>
              <a:rPr sz="1200" b="1" i="1" spc="-9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0.001*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0530" y="1433829"/>
            <a:ext cx="8094345" cy="1525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600" spc="5" dirty="0"/>
              <a:t>OUTCOMES </a:t>
            </a:r>
            <a:r>
              <a:rPr sz="3600" spc="-10" dirty="0"/>
              <a:t>STRATIFIED BY </a:t>
            </a:r>
            <a:r>
              <a:rPr sz="3600" spc="-15" dirty="0"/>
              <a:t>MITRAL  </a:t>
            </a:r>
            <a:r>
              <a:rPr sz="3600" spc="-25" dirty="0"/>
              <a:t>VALVE ANATOMIC</a:t>
            </a:r>
            <a:r>
              <a:rPr sz="3600" spc="310" dirty="0"/>
              <a:t> </a:t>
            </a:r>
            <a:r>
              <a:rPr sz="3600" spc="10" dirty="0"/>
              <a:t>COMPLEXITY</a:t>
            </a:r>
            <a:endParaRPr sz="3600"/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50" spc="25" dirty="0">
                <a:solidFill>
                  <a:srgbClr val="FCE15E"/>
                </a:solidFill>
              </a:rPr>
              <a:t>ECHO </a:t>
            </a:r>
            <a:r>
              <a:rPr sz="2550" spc="10" dirty="0">
                <a:solidFill>
                  <a:srgbClr val="FCE15E"/>
                </a:solidFill>
              </a:rPr>
              <a:t>CORE-LAB</a:t>
            </a:r>
            <a:r>
              <a:rPr sz="2550" spc="180" dirty="0">
                <a:solidFill>
                  <a:srgbClr val="FCE15E"/>
                </a:solidFill>
              </a:rPr>
              <a:t> </a:t>
            </a:r>
            <a:r>
              <a:rPr sz="2550" spc="35" dirty="0">
                <a:solidFill>
                  <a:srgbClr val="FCE15E"/>
                </a:solidFill>
              </a:rPr>
              <a:t>ASSESSMENT</a:t>
            </a:r>
            <a:endParaRPr sz="255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940" y="723900"/>
            <a:ext cx="8580120" cy="4312920"/>
          </a:xfrm>
          <a:custGeom>
            <a:avLst/>
            <a:gdLst/>
            <a:ahLst/>
            <a:cxnLst/>
            <a:rect l="l" t="t" r="r" b="b"/>
            <a:pathLst>
              <a:path w="8580120" h="4312920">
                <a:moveTo>
                  <a:pt x="0" y="4312920"/>
                </a:moveTo>
                <a:lnTo>
                  <a:pt x="8580120" y="4312920"/>
                </a:lnTo>
                <a:lnTo>
                  <a:pt x="8580120" y="0"/>
                </a:lnTo>
                <a:lnTo>
                  <a:pt x="0" y="0"/>
                </a:lnTo>
                <a:lnTo>
                  <a:pt x="0" y="431292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1940" y="723900"/>
            <a:ext cx="8580120" cy="4312920"/>
          </a:xfrm>
          <a:custGeom>
            <a:avLst/>
            <a:gdLst/>
            <a:ahLst/>
            <a:cxnLst/>
            <a:rect l="l" t="t" r="r" b="b"/>
            <a:pathLst>
              <a:path w="8580120" h="4312920">
                <a:moveTo>
                  <a:pt x="0" y="4312920"/>
                </a:moveTo>
                <a:lnTo>
                  <a:pt x="8580120" y="4312920"/>
                </a:lnTo>
                <a:lnTo>
                  <a:pt x="8580120" y="0"/>
                </a:lnTo>
                <a:lnTo>
                  <a:pt x="0" y="0"/>
                </a:lnTo>
                <a:lnTo>
                  <a:pt x="0" y="431292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55675" y="1816172"/>
            <a:ext cx="2315210" cy="2712085"/>
          </a:xfrm>
          <a:custGeom>
            <a:avLst/>
            <a:gdLst/>
            <a:ahLst/>
            <a:cxnLst/>
            <a:rect l="l" t="t" r="r" b="b"/>
            <a:pathLst>
              <a:path w="2315210" h="2712085">
                <a:moveTo>
                  <a:pt x="1370873" y="0"/>
                </a:moveTo>
                <a:lnTo>
                  <a:pt x="1324503" y="296"/>
                </a:lnTo>
                <a:lnTo>
                  <a:pt x="1278205" y="2172"/>
                </a:lnTo>
                <a:lnTo>
                  <a:pt x="1232019" y="5623"/>
                </a:lnTo>
                <a:lnTo>
                  <a:pt x="1185989" y="10643"/>
                </a:lnTo>
                <a:lnTo>
                  <a:pt x="1140156" y="17226"/>
                </a:lnTo>
                <a:lnTo>
                  <a:pt x="1094563" y="25369"/>
                </a:lnTo>
                <a:lnTo>
                  <a:pt x="1049253" y="35064"/>
                </a:lnTo>
                <a:lnTo>
                  <a:pt x="1004266" y="46307"/>
                </a:lnTo>
                <a:lnTo>
                  <a:pt x="959647" y="59093"/>
                </a:lnTo>
                <a:lnTo>
                  <a:pt x="915436" y="73416"/>
                </a:lnTo>
                <a:lnTo>
                  <a:pt x="871677" y="89270"/>
                </a:lnTo>
                <a:lnTo>
                  <a:pt x="828411" y="106651"/>
                </a:lnTo>
                <a:lnTo>
                  <a:pt x="785681" y="125553"/>
                </a:lnTo>
                <a:lnTo>
                  <a:pt x="743529" y="145971"/>
                </a:lnTo>
                <a:lnTo>
                  <a:pt x="701997" y="167899"/>
                </a:lnTo>
                <a:lnTo>
                  <a:pt x="661129" y="191332"/>
                </a:lnTo>
                <a:lnTo>
                  <a:pt x="620965" y="216265"/>
                </a:lnTo>
                <a:lnTo>
                  <a:pt x="581548" y="242692"/>
                </a:lnTo>
                <a:lnTo>
                  <a:pt x="542921" y="270608"/>
                </a:lnTo>
                <a:lnTo>
                  <a:pt x="505126" y="300008"/>
                </a:lnTo>
                <a:lnTo>
                  <a:pt x="468205" y="330886"/>
                </a:lnTo>
                <a:lnTo>
                  <a:pt x="432200" y="363237"/>
                </a:lnTo>
                <a:lnTo>
                  <a:pt x="397154" y="397056"/>
                </a:lnTo>
                <a:lnTo>
                  <a:pt x="363369" y="432054"/>
                </a:lnTo>
                <a:lnTo>
                  <a:pt x="331087" y="467944"/>
                </a:lnTo>
                <a:lnTo>
                  <a:pt x="300305" y="504686"/>
                </a:lnTo>
                <a:lnTo>
                  <a:pt x="271025" y="542239"/>
                </a:lnTo>
                <a:lnTo>
                  <a:pt x="243247" y="580562"/>
                </a:lnTo>
                <a:lnTo>
                  <a:pt x="216970" y="619615"/>
                </a:lnTo>
                <a:lnTo>
                  <a:pt x="192195" y="659358"/>
                </a:lnTo>
                <a:lnTo>
                  <a:pt x="168921" y="699749"/>
                </a:lnTo>
                <a:lnTo>
                  <a:pt x="147149" y="740749"/>
                </a:lnTo>
                <a:lnTo>
                  <a:pt x="126879" y="782316"/>
                </a:lnTo>
                <a:lnTo>
                  <a:pt x="108110" y="824411"/>
                </a:lnTo>
                <a:lnTo>
                  <a:pt x="90842" y="866992"/>
                </a:lnTo>
                <a:lnTo>
                  <a:pt x="75076" y="910019"/>
                </a:lnTo>
                <a:lnTo>
                  <a:pt x="60811" y="953452"/>
                </a:lnTo>
                <a:lnTo>
                  <a:pt x="48048" y="997249"/>
                </a:lnTo>
                <a:lnTo>
                  <a:pt x="36787" y="1041371"/>
                </a:lnTo>
                <a:lnTo>
                  <a:pt x="27027" y="1085777"/>
                </a:lnTo>
                <a:lnTo>
                  <a:pt x="18769" y="1130426"/>
                </a:lnTo>
                <a:lnTo>
                  <a:pt x="12012" y="1175278"/>
                </a:lnTo>
                <a:lnTo>
                  <a:pt x="6756" y="1220292"/>
                </a:lnTo>
                <a:lnTo>
                  <a:pt x="3002" y="1265428"/>
                </a:lnTo>
                <a:lnTo>
                  <a:pt x="750" y="1310644"/>
                </a:lnTo>
                <a:lnTo>
                  <a:pt x="0" y="1355906"/>
                </a:lnTo>
                <a:lnTo>
                  <a:pt x="750" y="1401158"/>
                </a:lnTo>
                <a:lnTo>
                  <a:pt x="3002" y="1446375"/>
                </a:lnTo>
                <a:lnTo>
                  <a:pt x="6756" y="1491510"/>
                </a:lnTo>
                <a:lnTo>
                  <a:pt x="12012" y="1536524"/>
                </a:lnTo>
                <a:lnTo>
                  <a:pt x="18769" y="1581375"/>
                </a:lnTo>
                <a:lnTo>
                  <a:pt x="27027" y="1626023"/>
                </a:lnTo>
                <a:lnTo>
                  <a:pt x="36787" y="1670428"/>
                </a:lnTo>
                <a:lnTo>
                  <a:pt x="48048" y="1714550"/>
                </a:lnTo>
                <a:lnTo>
                  <a:pt x="60811" y="1758346"/>
                </a:lnTo>
                <a:lnTo>
                  <a:pt x="75076" y="1801778"/>
                </a:lnTo>
                <a:lnTo>
                  <a:pt x="90842" y="1844804"/>
                </a:lnTo>
                <a:lnTo>
                  <a:pt x="108110" y="1887384"/>
                </a:lnTo>
                <a:lnTo>
                  <a:pt x="126879" y="1929477"/>
                </a:lnTo>
                <a:lnTo>
                  <a:pt x="147149" y="1971043"/>
                </a:lnTo>
                <a:lnTo>
                  <a:pt x="168921" y="2012041"/>
                </a:lnTo>
                <a:lnTo>
                  <a:pt x="192195" y="2052431"/>
                </a:lnTo>
                <a:lnTo>
                  <a:pt x="216970" y="2092171"/>
                </a:lnTo>
                <a:lnTo>
                  <a:pt x="243247" y="2131223"/>
                </a:lnTo>
                <a:lnTo>
                  <a:pt x="271025" y="2169544"/>
                </a:lnTo>
                <a:lnTo>
                  <a:pt x="300305" y="2207095"/>
                </a:lnTo>
                <a:lnTo>
                  <a:pt x="331087" y="2243834"/>
                </a:lnTo>
                <a:lnTo>
                  <a:pt x="363369" y="2279722"/>
                </a:lnTo>
                <a:lnTo>
                  <a:pt x="397154" y="2314718"/>
                </a:lnTo>
                <a:lnTo>
                  <a:pt x="432145" y="2348502"/>
                </a:lnTo>
                <a:lnTo>
                  <a:pt x="468029" y="2380784"/>
                </a:lnTo>
                <a:lnTo>
                  <a:pt x="504765" y="2411564"/>
                </a:lnTo>
                <a:lnTo>
                  <a:pt x="542312" y="2440843"/>
                </a:lnTo>
                <a:lnTo>
                  <a:pt x="580630" y="2468621"/>
                </a:lnTo>
                <a:lnTo>
                  <a:pt x="619679" y="2494897"/>
                </a:lnTo>
                <a:lnTo>
                  <a:pt x="659416" y="2519672"/>
                </a:lnTo>
                <a:lnTo>
                  <a:pt x="699803" y="2542945"/>
                </a:lnTo>
                <a:lnTo>
                  <a:pt x="740798" y="2564717"/>
                </a:lnTo>
                <a:lnTo>
                  <a:pt x="782362" y="2584987"/>
                </a:lnTo>
                <a:lnTo>
                  <a:pt x="824452" y="2603755"/>
                </a:lnTo>
                <a:lnTo>
                  <a:pt x="867030" y="2621022"/>
                </a:lnTo>
                <a:lnTo>
                  <a:pt x="910054" y="2636788"/>
                </a:lnTo>
                <a:lnTo>
                  <a:pt x="953483" y="2651052"/>
                </a:lnTo>
                <a:lnTo>
                  <a:pt x="997278" y="2663815"/>
                </a:lnTo>
                <a:lnTo>
                  <a:pt x="1041397" y="2675076"/>
                </a:lnTo>
                <a:lnTo>
                  <a:pt x="1085801" y="2684836"/>
                </a:lnTo>
                <a:lnTo>
                  <a:pt x="1130448" y="2693094"/>
                </a:lnTo>
                <a:lnTo>
                  <a:pt x="1175297" y="2699851"/>
                </a:lnTo>
                <a:lnTo>
                  <a:pt x="1220310" y="2705106"/>
                </a:lnTo>
                <a:lnTo>
                  <a:pt x="1265444" y="2708860"/>
                </a:lnTo>
                <a:lnTo>
                  <a:pt x="1310659" y="2711112"/>
                </a:lnTo>
                <a:lnTo>
                  <a:pt x="1355915" y="2711863"/>
                </a:lnTo>
                <a:lnTo>
                  <a:pt x="1401171" y="2711112"/>
                </a:lnTo>
                <a:lnTo>
                  <a:pt x="1446387" y="2708860"/>
                </a:lnTo>
                <a:lnTo>
                  <a:pt x="1491521" y="2705106"/>
                </a:lnTo>
                <a:lnTo>
                  <a:pt x="1536535" y="2699851"/>
                </a:lnTo>
                <a:lnTo>
                  <a:pt x="1581386" y="2693094"/>
                </a:lnTo>
                <a:lnTo>
                  <a:pt x="1626034" y="2684836"/>
                </a:lnTo>
                <a:lnTo>
                  <a:pt x="1670439" y="2675076"/>
                </a:lnTo>
                <a:lnTo>
                  <a:pt x="1714561" y="2663815"/>
                </a:lnTo>
                <a:lnTo>
                  <a:pt x="1758358" y="2651052"/>
                </a:lnTo>
                <a:lnTo>
                  <a:pt x="1801790" y="2636788"/>
                </a:lnTo>
                <a:lnTo>
                  <a:pt x="1844817" y="2621022"/>
                </a:lnTo>
                <a:lnTo>
                  <a:pt x="1887398" y="2603755"/>
                </a:lnTo>
                <a:lnTo>
                  <a:pt x="1929492" y="2584987"/>
                </a:lnTo>
                <a:lnTo>
                  <a:pt x="1971060" y="2564717"/>
                </a:lnTo>
                <a:lnTo>
                  <a:pt x="2012059" y="2542945"/>
                </a:lnTo>
                <a:lnTo>
                  <a:pt x="2052450" y="2519672"/>
                </a:lnTo>
                <a:lnTo>
                  <a:pt x="2092193" y="2494897"/>
                </a:lnTo>
                <a:lnTo>
                  <a:pt x="2131246" y="2468621"/>
                </a:lnTo>
                <a:lnTo>
                  <a:pt x="2169569" y="2440843"/>
                </a:lnTo>
                <a:lnTo>
                  <a:pt x="2207122" y="2411564"/>
                </a:lnTo>
                <a:lnTo>
                  <a:pt x="2243864" y="2380784"/>
                </a:lnTo>
                <a:lnTo>
                  <a:pt x="2279754" y="2348502"/>
                </a:lnTo>
                <a:lnTo>
                  <a:pt x="2314752" y="2314718"/>
                </a:lnTo>
                <a:lnTo>
                  <a:pt x="1355905" y="1355901"/>
                </a:lnTo>
                <a:lnTo>
                  <a:pt x="2046147" y="188776"/>
                </a:lnTo>
                <a:lnTo>
                  <a:pt x="2003791" y="164733"/>
                </a:lnTo>
                <a:lnTo>
                  <a:pt x="1960871" y="142349"/>
                </a:lnTo>
                <a:lnTo>
                  <a:pt x="1917430" y="121621"/>
                </a:lnTo>
                <a:lnTo>
                  <a:pt x="1873510" y="102541"/>
                </a:lnTo>
                <a:lnTo>
                  <a:pt x="1829154" y="85106"/>
                </a:lnTo>
                <a:lnTo>
                  <a:pt x="1784403" y="69309"/>
                </a:lnTo>
                <a:lnTo>
                  <a:pt x="1739300" y="55146"/>
                </a:lnTo>
                <a:lnTo>
                  <a:pt x="1693887" y="42611"/>
                </a:lnTo>
                <a:lnTo>
                  <a:pt x="1648206" y="31699"/>
                </a:lnTo>
                <a:lnTo>
                  <a:pt x="1602300" y="22403"/>
                </a:lnTo>
                <a:lnTo>
                  <a:pt x="1556212" y="14720"/>
                </a:lnTo>
                <a:lnTo>
                  <a:pt x="1509982" y="8643"/>
                </a:lnTo>
                <a:lnTo>
                  <a:pt x="1463654" y="4168"/>
                </a:lnTo>
                <a:lnTo>
                  <a:pt x="1417271" y="1288"/>
                </a:lnTo>
                <a:lnTo>
                  <a:pt x="137087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5675" y="1816172"/>
            <a:ext cx="2315210" cy="2712085"/>
          </a:xfrm>
          <a:custGeom>
            <a:avLst/>
            <a:gdLst/>
            <a:ahLst/>
            <a:cxnLst/>
            <a:rect l="l" t="t" r="r" b="b"/>
            <a:pathLst>
              <a:path w="2315210" h="2712085">
                <a:moveTo>
                  <a:pt x="2314752" y="2314718"/>
                </a:moveTo>
                <a:lnTo>
                  <a:pt x="2279754" y="2348502"/>
                </a:lnTo>
                <a:lnTo>
                  <a:pt x="2243864" y="2380784"/>
                </a:lnTo>
                <a:lnTo>
                  <a:pt x="2207122" y="2411564"/>
                </a:lnTo>
                <a:lnTo>
                  <a:pt x="2169569" y="2440843"/>
                </a:lnTo>
                <a:lnTo>
                  <a:pt x="2131246" y="2468621"/>
                </a:lnTo>
                <a:lnTo>
                  <a:pt x="2092193" y="2494897"/>
                </a:lnTo>
                <a:lnTo>
                  <a:pt x="2052451" y="2519672"/>
                </a:lnTo>
                <a:lnTo>
                  <a:pt x="2012059" y="2542945"/>
                </a:lnTo>
                <a:lnTo>
                  <a:pt x="1971060" y="2564717"/>
                </a:lnTo>
                <a:lnTo>
                  <a:pt x="1929493" y="2584987"/>
                </a:lnTo>
                <a:lnTo>
                  <a:pt x="1887398" y="2603755"/>
                </a:lnTo>
                <a:lnTo>
                  <a:pt x="1844817" y="2621022"/>
                </a:lnTo>
                <a:lnTo>
                  <a:pt x="1801791" y="2636788"/>
                </a:lnTo>
                <a:lnTo>
                  <a:pt x="1758358" y="2651052"/>
                </a:lnTo>
                <a:lnTo>
                  <a:pt x="1714561" y="2663815"/>
                </a:lnTo>
                <a:lnTo>
                  <a:pt x="1670440" y="2675076"/>
                </a:lnTo>
                <a:lnTo>
                  <a:pt x="1626034" y="2684836"/>
                </a:lnTo>
                <a:lnTo>
                  <a:pt x="1581386" y="2693094"/>
                </a:lnTo>
                <a:lnTo>
                  <a:pt x="1536535" y="2699851"/>
                </a:lnTo>
                <a:lnTo>
                  <a:pt x="1491522" y="2705106"/>
                </a:lnTo>
                <a:lnTo>
                  <a:pt x="1446387" y="2708860"/>
                </a:lnTo>
                <a:lnTo>
                  <a:pt x="1401171" y="2711112"/>
                </a:lnTo>
                <a:lnTo>
                  <a:pt x="1355915" y="2711863"/>
                </a:lnTo>
                <a:lnTo>
                  <a:pt x="1310659" y="2711112"/>
                </a:lnTo>
                <a:lnTo>
                  <a:pt x="1265444" y="2708860"/>
                </a:lnTo>
                <a:lnTo>
                  <a:pt x="1220310" y="2705106"/>
                </a:lnTo>
                <a:lnTo>
                  <a:pt x="1175298" y="2699851"/>
                </a:lnTo>
                <a:lnTo>
                  <a:pt x="1130448" y="2693094"/>
                </a:lnTo>
                <a:lnTo>
                  <a:pt x="1085801" y="2684836"/>
                </a:lnTo>
                <a:lnTo>
                  <a:pt x="1041398" y="2675076"/>
                </a:lnTo>
                <a:lnTo>
                  <a:pt x="997278" y="2663815"/>
                </a:lnTo>
                <a:lnTo>
                  <a:pt x="953483" y="2651052"/>
                </a:lnTo>
                <a:lnTo>
                  <a:pt x="910054" y="2636788"/>
                </a:lnTo>
                <a:lnTo>
                  <a:pt x="867030" y="2621022"/>
                </a:lnTo>
                <a:lnTo>
                  <a:pt x="824453" y="2603755"/>
                </a:lnTo>
                <a:lnTo>
                  <a:pt x="782362" y="2584987"/>
                </a:lnTo>
                <a:lnTo>
                  <a:pt x="740799" y="2564717"/>
                </a:lnTo>
                <a:lnTo>
                  <a:pt x="699803" y="2542945"/>
                </a:lnTo>
                <a:lnTo>
                  <a:pt x="659416" y="2519672"/>
                </a:lnTo>
                <a:lnTo>
                  <a:pt x="619679" y="2494897"/>
                </a:lnTo>
                <a:lnTo>
                  <a:pt x="580630" y="2468621"/>
                </a:lnTo>
                <a:lnTo>
                  <a:pt x="542313" y="2440843"/>
                </a:lnTo>
                <a:lnTo>
                  <a:pt x="504765" y="2411564"/>
                </a:lnTo>
                <a:lnTo>
                  <a:pt x="468029" y="2380784"/>
                </a:lnTo>
                <a:lnTo>
                  <a:pt x="432145" y="2348502"/>
                </a:lnTo>
                <a:lnTo>
                  <a:pt x="397154" y="2314718"/>
                </a:lnTo>
                <a:lnTo>
                  <a:pt x="363369" y="2279722"/>
                </a:lnTo>
                <a:lnTo>
                  <a:pt x="331087" y="2243834"/>
                </a:lnTo>
                <a:lnTo>
                  <a:pt x="300305" y="2207095"/>
                </a:lnTo>
                <a:lnTo>
                  <a:pt x="271025" y="2169544"/>
                </a:lnTo>
                <a:lnTo>
                  <a:pt x="243247" y="2131223"/>
                </a:lnTo>
                <a:lnTo>
                  <a:pt x="216970" y="2092171"/>
                </a:lnTo>
                <a:lnTo>
                  <a:pt x="192195" y="2052431"/>
                </a:lnTo>
                <a:lnTo>
                  <a:pt x="168922" y="2012041"/>
                </a:lnTo>
                <a:lnTo>
                  <a:pt x="147149" y="1971043"/>
                </a:lnTo>
                <a:lnTo>
                  <a:pt x="126879" y="1929477"/>
                </a:lnTo>
                <a:lnTo>
                  <a:pt x="108110" y="1887384"/>
                </a:lnTo>
                <a:lnTo>
                  <a:pt x="90842" y="1844804"/>
                </a:lnTo>
                <a:lnTo>
                  <a:pt x="75076" y="1801778"/>
                </a:lnTo>
                <a:lnTo>
                  <a:pt x="60811" y="1758346"/>
                </a:lnTo>
                <a:lnTo>
                  <a:pt x="48048" y="1714550"/>
                </a:lnTo>
                <a:lnTo>
                  <a:pt x="36787" y="1670428"/>
                </a:lnTo>
                <a:lnTo>
                  <a:pt x="27027" y="1626023"/>
                </a:lnTo>
                <a:lnTo>
                  <a:pt x="18769" y="1581375"/>
                </a:lnTo>
                <a:lnTo>
                  <a:pt x="12012" y="1536524"/>
                </a:lnTo>
                <a:lnTo>
                  <a:pt x="6756" y="1491510"/>
                </a:lnTo>
                <a:lnTo>
                  <a:pt x="3003" y="1446375"/>
                </a:lnTo>
                <a:lnTo>
                  <a:pt x="750" y="1401158"/>
                </a:lnTo>
                <a:lnTo>
                  <a:pt x="0" y="1355901"/>
                </a:lnTo>
                <a:lnTo>
                  <a:pt x="750" y="1310644"/>
                </a:lnTo>
                <a:lnTo>
                  <a:pt x="3003" y="1265428"/>
                </a:lnTo>
                <a:lnTo>
                  <a:pt x="6756" y="1220292"/>
                </a:lnTo>
                <a:lnTo>
                  <a:pt x="12012" y="1175278"/>
                </a:lnTo>
                <a:lnTo>
                  <a:pt x="18769" y="1130426"/>
                </a:lnTo>
                <a:lnTo>
                  <a:pt x="27027" y="1085777"/>
                </a:lnTo>
                <a:lnTo>
                  <a:pt x="36787" y="1041371"/>
                </a:lnTo>
                <a:lnTo>
                  <a:pt x="48048" y="997249"/>
                </a:lnTo>
                <a:lnTo>
                  <a:pt x="60811" y="953452"/>
                </a:lnTo>
                <a:lnTo>
                  <a:pt x="75076" y="910019"/>
                </a:lnTo>
                <a:lnTo>
                  <a:pt x="90842" y="866992"/>
                </a:lnTo>
                <a:lnTo>
                  <a:pt x="108110" y="824411"/>
                </a:lnTo>
                <a:lnTo>
                  <a:pt x="126879" y="782316"/>
                </a:lnTo>
                <a:lnTo>
                  <a:pt x="147149" y="740749"/>
                </a:lnTo>
                <a:lnTo>
                  <a:pt x="168922" y="699749"/>
                </a:lnTo>
                <a:lnTo>
                  <a:pt x="192195" y="659358"/>
                </a:lnTo>
                <a:lnTo>
                  <a:pt x="216970" y="619615"/>
                </a:lnTo>
                <a:lnTo>
                  <a:pt x="243247" y="580562"/>
                </a:lnTo>
                <a:lnTo>
                  <a:pt x="271025" y="542239"/>
                </a:lnTo>
                <a:lnTo>
                  <a:pt x="300305" y="504686"/>
                </a:lnTo>
                <a:lnTo>
                  <a:pt x="331087" y="467944"/>
                </a:lnTo>
                <a:lnTo>
                  <a:pt x="363369" y="432054"/>
                </a:lnTo>
                <a:lnTo>
                  <a:pt x="397154" y="397056"/>
                </a:lnTo>
                <a:lnTo>
                  <a:pt x="432200" y="363237"/>
                </a:lnTo>
                <a:lnTo>
                  <a:pt x="468205" y="330886"/>
                </a:lnTo>
                <a:lnTo>
                  <a:pt x="505126" y="300008"/>
                </a:lnTo>
                <a:lnTo>
                  <a:pt x="542921" y="270608"/>
                </a:lnTo>
                <a:lnTo>
                  <a:pt x="581548" y="242692"/>
                </a:lnTo>
                <a:lnTo>
                  <a:pt x="620965" y="216265"/>
                </a:lnTo>
                <a:lnTo>
                  <a:pt x="661129" y="191332"/>
                </a:lnTo>
                <a:lnTo>
                  <a:pt x="701997" y="167899"/>
                </a:lnTo>
                <a:lnTo>
                  <a:pt x="743529" y="145971"/>
                </a:lnTo>
                <a:lnTo>
                  <a:pt x="785681" y="125553"/>
                </a:lnTo>
                <a:lnTo>
                  <a:pt x="828411" y="106651"/>
                </a:lnTo>
                <a:lnTo>
                  <a:pt x="871677" y="89270"/>
                </a:lnTo>
                <a:lnTo>
                  <a:pt x="915436" y="73416"/>
                </a:lnTo>
                <a:lnTo>
                  <a:pt x="959647" y="59093"/>
                </a:lnTo>
                <a:lnTo>
                  <a:pt x="1004266" y="46307"/>
                </a:lnTo>
                <a:lnTo>
                  <a:pt x="1049253" y="35064"/>
                </a:lnTo>
                <a:lnTo>
                  <a:pt x="1094563" y="25369"/>
                </a:lnTo>
                <a:lnTo>
                  <a:pt x="1140156" y="17226"/>
                </a:lnTo>
                <a:lnTo>
                  <a:pt x="1185989" y="10643"/>
                </a:lnTo>
                <a:lnTo>
                  <a:pt x="1232019" y="5623"/>
                </a:lnTo>
                <a:lnTo>
                  <a:pt x="1278205" y="2172"/>
                </a:lnTo>
                <a:lnTo>
                  <a:pt x="1324504" y="296"/>
                </a:lnTo>
                <a:lnTo>
                  <a:pt x="1370873" y="0"/>
                </a:lnTo>
                <a:lnTo>
                  <a:pt x="1417271" y="1288"/>
                </a:lnTo>
                <a:lnTo>
                  <a:pt x="1463655" y="4168"/>
                </a:lnTo>
                <a:lnTo>
                  <a:pt x="1509982" y="8643"/>
                </a:lnTo>
                <a:lnTo>
                  <a:pt x="1556212" y="14720"/>
                </a:lnTo>
                <a:lnTo>
                  <a:pt x="1602300" y="22403"/>
                </a:lnTo>
                <a:lnTo>
                  <a:pt x="1648206" y="31699"/>
                </a:lnTo>
                <a:lnTo>
                  <a:pt x="1693887" y="42611"/>
                </a:lnTo>
                <a:lnTo>
                  <a:pt x="1739300" y="55146"/>
                </a:lnTo>
                <a:lnTo>
                  <a:pt x="1784403" y="69309"/>
                </a:lnTo>
                <a:lnTo>
                  <a:pt x="1829154" y="85106"/>
                </a:lnTo>
                <a:lnTo>
                  <a:pt x="1873510" y="102541"/>
                </a:lnTo>
                <a:lnTo>
                  <a:pt x="1917430" y="121621"/>
                </a:lnTo>
                <a:lnTo>
                  <a:pt x="1960871" y="142349"/>
                </a:lnTo>
                <a:lnTo>
                  <a:pt x="2003791" y="164733"/>
                </a:lnTo>
                <a:lnTo>
                  <a:pt x="2046147" y="188776"/>
                </a:lnTo>
                <a:lnTo>
                  <a:pt x="1355902" y="1355906"/>
                </a:lnTo>
                <a:lnTo>
                  <a:pt x="2314752" y="2314718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6198" y="1987930"/>
            <a:ext cx="1356360" cy="2125980"/>
          </a:xfrm>
          <a:custGeom>
            <a:avLst/>
            <a:gdLst/>
            <a:ahLst/>
            <a:cxnLst/>
            <a:rect l="l" t="t" r="r" b="b"/>
            <a:pathLst>
              <a:path w="1356360" h="2125979">
                <a:moveTo>
                  <a:pt x="690244" y="0"/>
                </a:moveTo>
                <a:lnTo>
                  <a:pt x="0" y="1167130"/>
                </a:lnTo>
                <a:lnTo>
                  <a:pt x="958723" y="2125967"/>
                </a:lnTo>
                <a:lnTo>
                  <a:pt x="992580" y="2090903"/>
                </a:lnTo>
                <a:lnTo>
                  <a:pt x="1025121" y="2054676"/>
                </a:lnTo>
                <a:lnTo>
                  <a:pt x="1056317" y="2017321"/>
                </a:lnTo>
                <a:lnTo>
                  <a:pt x="1086143" y="1978877"/>
                </a:lnTo>
                <a:lnTo>
                  <a:pt x="1114571" y="1939380"/>
                </a:lnTo>
                <a:lnTo>
                  <a:pt x="1141576" y="1898867"/>
                </a:lnTo>
                <a:lnTo>
                  <a:pt x="1167129" y="1857375"/>
                </a:lnTo>
                <a:lnTo>
                  <a:pt x="1191144" y="1815082"/>
                </a:lnTo>
                <a:lnTo>
                  <a:pt x="1213483" y="1772298"/>
                </a:lnTo>
                <a:lnTo>
                  <a:pt x="1234156" y="1729062"/>
                </a:lnTo>
                <a:lnTo>
                  <a:pt x="1253173" y="1685413"/>
                </a:lnTo>
                <a:lnTo>
                  <a:pt x="1270544" y="1641391"/>
                </a:lnTo>
                <a:lnTo>
                  <a:pt x="1286280" y="1597036"/>
                </a:lnTo>
                <a:lnTo>
                  <a:pt x="1300390" y="1552385"/>
                </a:lnTo>
                <a:lnTo>
                  <a:pt x="1312885" y="1507479"/>
                </a:lnTo>
                <a:lnTo>
                  <a:pt x="1323775" y="1462357"/>
                </a:lnTo>
                <a:lnTo>
                  <a:pt x="1333069" y="1417058"/>
                </a:lnTo>
                <a:lnTo>
                  <a:pt x="1340777" y="1371622"/>
                </a:lnTo>
                <a:lnTo>
                  <a:pt x="1346911" y="1326087"/>
                </a:lnTo>
                <a:lnTo>
                  <a:pt x="1351480" y="1280494"/>
                </a:lnTo>
                <a:lnTo>
                  <a:pt x="1354493" y="1234881"/>
                </a:lnTo>
                <a:lnTo>
                  <a:pt x="1355962" y="1189287"/>
                </a:lnTo>
                <a:lnTo>
                  <a:pt x="1355896" y="1143752"/>
                </a:lnTo>
                <a:lnTo>
                  <a:pt x="1354305" y="1098316"/>
                </a:lnTo>
                <a:lnTo>
                  <a:pt x="1351200" y="1053017"/>
                </a:lnTo>
                <a:lnTo>
                  <a:pt x="1346590" y="1007895"/>
                </a:lnTo>
                <a:lnTo>
                  <a:pt x="1340486" y="962989"/>
                </a:lnTo>
                <a:lnTo>
                  <a:pt x="1332897" y="918338"/>
                </a:lnTo>
                <a:lnTo>
                  <a:pt x="1323834" y="873982"/>
                </a:lnTo>
                <a:lnTo>
                  <a:pt x="1313307" y="829960"/>
                </a:lnTo>
                <a:lnTo>
                  <a:pt x="1301325" y="786312"/>
                </a:lnTo>
                <a:lnTo>
                  <a:pt x="1287900" y="743075"/>
                </a:lnTo>
                <a:lnTo>
                  <a:pt x="1273040" y="700291"/>
                </a:lnTo>
                <a:lnTo>
                  <a:pt x="1256757" y="657998"/>
                </a:lnTo>
                <a:lnTo>
                  <a:pt x="1239060" y="616235"/>
                </a:lnTo>
                <a:lnTo>
                  <a:pt x="1219959" y="575042"/>
                </a:lnTo>
                <a:lnTo>
                  <a:pt x="1199464" y="534458"/>
                </a:lnTo>
                <a:lnTo>
                  <a:pt x="1177586" y="494522"/>
                </a:lnTo>
                <a:lnTo>
                  <a:pt x="1154334" y="455274"/>
                </a:lnTo>
                <a:lnTo>
                  <a:pt x="1129719" y="416753"/>
                </a:lnTo>
                <a:lnTo>
                  <a:pt x="1103751" y="378998"/>
                </a:lnTo>
                <a:lnTo>
                  <a:pt x="1076440" y="342048"/>
                </a:lnTo>
                <a:lnTo>
                  <a:pt x="1047795" y="305943"/>
                </a:lnTo>
                <a:lnTo>
                  <a:pt x="1017827" y="270722"/>
                </a:lnTo>
                <a:lnTo>
                  <a:pt x="986547" y="236425"/>
                </a:lnTo>
                <a:lnTo>
                  <a:pt x="953963" y="203090"/>
                </a:lnTo>
                <a:lnTo>
                  <a:pt x="920087" y="170757"/>
                </a:lnTo>
                <a:lnTo>
                  <a:pt x="884928" y="139465"/>
                </a:lnTo>
                <a:lnTo>
                  <a:pt x="848496" y="109254"/>
                </a:lnTo>
                <a:lnTo>
                  <a:pt x="810802" y="80162"/>
                </a:lnTo>
                <a:lnTo>
                  <a:pt x="771855" y="52230"/>
                </a:lnTo>
                <a:lnTo>
                  <a:pt x="731666" y="25496"/>
                </a:lnTo>
                <a:lnTo>
                  <a:pt x="69024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46198" y="1987930"/>
            <a:ext cx="1356360" cy="2125980"/>
          </a:xfrm>
          <a:custGeom>
            <a:avLst/>
            <a:gdLst/>
            <a:ahLst/>
            <a:cxnLst/>
            <a:rect l="l" t="t" r="r" b="b"/>
            <a:pathLst>
              <a:path w="1356360" h="2125979">
                <a:moveTo>
                  <a:pt x="690244" y="0"/>
                </a:moveTo>
                <a:lnTo>
                  <a:pt x="731666" y="25496"/>
                </a:lnTo>
                <a:lnTo>
                  <a:pt x="771855" y="52230"/>
                </a:lnTo>
                <a:lnTo>
                  <a:pt x="810802" y="80162"/>
                </a:lnTo>
                <a:lnTo>
                  <a:pt x="848496" y="109254"/>
                </a:lnTo>
                <a:lnTo>
                  <a:pt x="884928" y="139465"/>
                </a:lnTo>
                <a:lnTo>
                  <a:pt x="920087" y="170757"/>
                </a:lnTo>
                <a:lnTo>
                  <a:pt x="953963" y="203090"/>
                </a:lnTo>
                <a:lnTo>
                  <a:pt x="986547" y="236425"/>
                </a:lnTo>
                <a:lnTo>
                  <a:pt x="1017827" y="270722"/>
                </a:lnTo>
                <a:lnTo>
                  <a:pt x="1047795" y="305943"/>
                </a:lnTo>
                <a:lnTo>
                  <a:pt x="1076440" y="342048"/>
                </a:lnTo>
                <a:lnTo>
                  <a:pt x="1103751" y="378998"/>
                </a:lnTo>
                <a:lnTo>
                  <a:pt x="1129719" y="416753"/>
                </a:lnTo>
                <a:lnTo>
                  <a:pt x="1154334" y="455274"/>
                </a:lnTo>
                <a:lnTo>
                  <a:pt x="1177586" y="494522"/>
                </a:lnTo>
                <a:lnTo>
                  <a:pt x="1199464" y="534458"/>
                </a:lnTo>
                <a:lnTo>
                  <a:pt x="1219959" y="575042"/>
                </a:lnTo>
                <a:lnTo>
                  <a:pt x="1239060" y="616235"/>
                </a:lnTo>
                <a:lnTo>
                  <a:pt x="1256757" y="657998"/>
                </a:lnTo>
                <a:lnTo>
                  <a:pt x="1273040" y="700291"/>
                </a:lnTo>
                <a:lnTo>
                  <a:pt x="1287900" y="743075"/>
                </a:lnTo>
                <a:lnTo>
                  <a:pt x="1301325" y="786312"/>
                </a:lnTo>
                <a:lnTo>
                  <a:pt x="1313307" y="829960"/>
                </a:lnTo>
                <a:lnTo>
                  <a:pt x="1323834" y="873982"/>
                </a:lnTo>
                <a:lnTo>
                  <a:pt x="1332897" y="918338"/>
                </a:lnTo>
                <a:lnTo>
                  <a:pt x="1340486" y="962989"/>
                </a:lnTo>
                <a:lnTo>
                  <a:pt x="1346590" y="1007895"/>
                </a:lnTo>
                <a:lnTo>
                  <a:pt x="1351200" y="1053017"/>
                </a:lnTo>
                <a:lnTo>
                  <a:pt x="1354305" y="1098316"/>
                </a:lnTo>
                <a:lnTo>
                  <a:pt x="1355896" y="1143752"/>
                </a:lnTo>
                <a:lnTo>
                  <a:pt x="1355962" y="1189287"/>
                </a:lnTo>
                <a:lnTo>
                  <a:pt x="1354493" y="1234881"/>
                </a:lnTo>
                <a:lnTo>
                  <a:pt x="1351480" y="1280494"/>
                </a:lnTo>
                <a:lnTo>
                  <a:pt x="1346911" y="1326087"/>
                </a:lnTo>
                <a:lnTo>
                  <a:pt x="1340777" y="1371622"/>
                </a:lnTo>
                <a:lnTo>
                  <a:pt x="1333069" y="1417058"/>
                </a:lnTo>
                <a:lnTo>
                  <a:pt x="1323775" y="1462357"/>
                </a:lnTo>
                <a:lnTo>
                  <a:pt x="1312885" y="1507479"/>
                </a:lnTo>
                <a:lnTo>
                  <a:pt x="1300390" y="1552385"/>
                </a:lnTo>
                <a:lnTo>
                  <a:pt x="1286280" y="1597036"/>
                </a:lnTo>
                <a:lnTo>
                  <a:pt x="1270544" y="1641391"/>
                </a:lnTo>
                <a:lnTo>
                  <a:pt x="1253173" y="1685413"/>
                </a:lnTo>
                <a:lnTo>
                  <a:pt x="1234156" y="1729062"/>
                </a:lnTo>
                <a:lnTo>
                  <a:pt x="1213483" y="1772298"/>
                </a:lnTo>
                <a:lnTo>
                  <a:pt x="1191144" y="1815082"/>
                </a:lnTo>
                <a:lnTo>
                  <a:pt x="1167129" y="1857375"/>
                </a:lnTo>
                <a:lnTo>
                  <a:pt x="1141576" y="1898867"/>
                </a:lnTo>
                <a:lnTo>
                  <a:pt x="1114571" y="1939380"/>
                </a:lnTo>
                <a:lnTo>
                  <a:pt x="1086143" y="1978877"/>
                </a:lnTo>
                <a:lnTo>
                  <a:pt x="1056317" y="2017321"/>
                </a:lnTo>
                <a:lnTo>
                  <a:pt x="1025121" y="2054676"/>
                </a:lnTo>
                <a:lnTo>
                  <a:pt x="992580" y="2090903"/>
                </a:lnTo>
                <a:lnTo>
                  <a:pt x="958723" y="2125967"/>
                </a:lnTo>
                <a:lnTo>
                  <a:pt x="0" y="1167130"/>
                </a:lnTo>
                <a:lnTo>
                  <a:pt x="690244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04416" y="141604"/>
            <a:ext cx="5546725" cy="4559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800" spc="5" dirty="0"/>
              <a:t>ECL Adjudicated </a:t>
            </a:r>
            <a:r>
              <a:rPr sz="2800" spc="10" dirty="0"/>
              <a:t>MV</a:t>
            </a:r>
            <a:r>
              <a:rPr sz="2800" spc="-125" dirty="0"/>
              <a:t> </a:t>
            </a:r>
            <a:r>
              <a:rPr sz="2800" spc="10" dirty="0"/>
              <a:t>Complexity</a:t>
            </a:r>
            <a:endParaRPr sz="2800"/>
          </a:p>
        </p:txBody>
      </p:sp>
      <p:sp>
        <p:nvSpPr>
          <p:cNvPr id="9" name="object 9"/>
          <p:cNvSpPr/>
          <p:nvPr/>
        </p:nvSpPr>
        <p:spPr>
          <a:xfrm>
            <a:off x="4486147" y="1245565"/>
            <a:ext cx="2433320" cy="448309"/>
          </a:xfrm>
          <a:custGeom>
            <a:avLst/>
            <a:gdLst/>
            <a:ahLst/>
            <a:cxnLst/>
            <a:rect l="l" t="t" r="r" b="b"/>
            <a:pathLst>
              <a:path w="2433320" h="448310">
                <a:moveTo>
                  <a:pt x="0" y="447852"/>
                </a:moveTo>
                <a:lnTo>
                  <a:pt x="2433193" y="447852"/>
                </a:lnTo>
                <a:lnTo>
                  <a:pt x="2433193" y="0"/>
                </a:lnTo>
                <a:lnTo>
                  <a:pt x="0" y="0"/>
                </a:lnTo>
                <a:lnTo>
                  <a:pt x="0" y="447852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19214" y="1245565"/>
            <a:ext cx="1811020" cy="448309"/>
          </a:xfrm>
          <a:custGeom>
            <a:avLst/>
            <a:gdLst/>
            <a:ahLst/>
            <a:cxnLst/>
            <a:rect l="l" t="t" r="r" b="b"/>
            <a:pathLst>
              <a:path w="1811020" h="448310">
                <a:moveTo>
                  <a:pt x="0" y="447852"/>
                </a:moveTo>
                <a:lnTo>
                  <a:pt x="1810512" y="447852"/>
                </a:lnTo>
                <a:lnTo>
                  <a:pt x="1810512" y="0"/>
                </a:lnTo>
                <a:lnTo>
                  <a:pt x="0" y="0"/>
                </a:lnTo>
                <a:lnTo>
                  <a:pt x="0" y="447852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479797" y="1239138"/>
          <a:ext cx="4262755" cy="3348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3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9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02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815022" y="1163970"/>
            <a:ext cx="7700645" cy="3260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5"/>
              </a:lnSpc>
              <a:tabLst>
                <a:tab pos="6521450" algn="l"/>
              </a:tabLst>
            </a:pPr>
            <a:r>
              <a:rPr sz="1950" b="1" dirty="0">
                <a:solidFill>
                  <a:srgbClr val="E8E7E7"/>
                </a:solidFill>
                <a:latin typeface="Calibri"/>
                <a:cs typeface="Calibri"/>
              </a:rPr>
              <a:t>Complexity </a:t>
            </a:r>
            <a:r>
              <a:rPr sz="1950" b="1" spc="15" dirty="0">
                <a:solidFill>
                  <a:srgbClr val="E8E7E7"/>
                </a:solidFill>
                <a:latin typeface="Calibri"/>
                <a:cs typeface="Calibri"/>
              </a:rPr>
              <a:t>of</a:t>
            </a:r>
            <a:r>
              <a:rPr sz="1950" b="1" spc="14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950" b="1" spc="25" dirty="0">
                <a:solidFill>
                  <a:srgbClr val="E8E7E7"/>
                </a:solidFill>
                <a:latin typeface="Calibri"/>
                <a:cs typeface="Calibri"/>
              </a:rPr>
              <a:t>MV</a:t>
            </a:r>
            <a:r>
              <a:rPr sz="1950" b="1" spc="7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950" b="1" spc="5" dirty="0">
                <a:solidFill>
                  <a:srgbClr val="E8E7E7"/>
                </a:solidFill>
                <a:latin typeface="Calibri"/>
                <a:cs typeface="Calibri"/>
              </a:rPr>
              <a:t>Anatomy	</a:t>
            </a:r>
            <a:r>
              <a:rPr sz="1800" b="1" baseline="-30092" dirty="0">
                <a:solidFill>
                  <a:srgbClr val="FFFFFF"/>
                </a:solidFill>
                <a:latin typeface="Arial"/>
                <a:cs typeface="Arial"/>
              </a:rPr>
              <a:t>% </a:t>
            </a:r>
            <a:r>
              <a:rPr sz="1800" b="1" spc="-15" baseline="-30092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b="1" baseline="-3009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37" baseline="-30092" dirty="0">
                <a:solidFill>
                  <a:srgbClr val="FFFFFF"/>
                </a:solidFill>
                <a:latin typeface="Arial"/>
                <a:cs typeface="Arial"/>
              </a:rPr>
              <a:t>Complex</a:t>
            </a:r>
            <a:endParaRPr sz="1800" baseline="-30092">
              <a:latin typeface="Arial"/>
              <a:cs typeface="Arial"/>
            </a:endParaRPr>
          </a:p>
          <a:p>
            <a:pPr marL="1036955">
              <a:lnSpc>
                <a:spcPts val="1850"/>
              </a:lnSpc>
              <a:tabLst>
                <a:tab pos="3750945" algn="l"/>
                <a:tab pos="6331585" algn="l"/>
              </a:tabLst>
            </a:pPr>
            <a:r>
              <a:rPr sz="2925" b="1" spc="22" baseline="-29914" dirty="0">
                <a:solidFill>
                  <a:srgbClr val="E8E7E7"/>
                </a:solidFill>
                <a:latin typeface="Calibri"/>
                <a:cs typeface="Calibri"/>
              </a:rPr>
              <a:t>(N=404)	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MV</a:t>
            </a:r>
            <a:r>
              <a:rPr sz="12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Complexity</a:t>
            </a:r>
            <a:r>
              <a:rPr sz="1200" b="1" spc="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Criteria	</a:t>
            </a:r>
            <a:r>
              <a:rPr sz="1800" b="1" spc="-37" baseline="-32407" dirty="0">
                <a:solidFill>
                  <a:srgbClr val="FFFFFF"/>
                </a:solidFill>
                <a:latin typeface="Arial"/>
                <a:cs typeface="Arial"/>
              </a:rPr>
              <a:t>Anatomies</a:t>
            </a:r>
            <a:r>
              <a:rPr sz="1800" b="1" spc="195" baseline="-3240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2" baseline="-32407" dirty="0">
                <a:solidFill>
                  <a:srgbClr val="FFFFFF"/>
                </a:solidFill>
                <a:latin typeface="Arial"/>
                <a:cs typeface="Arial"/>
              </a:rPr>
              <a:t>(N=115)</a:t>
            </a:r>
            <a:endParaRPr sz="1800" baseline="-32407">
              <a:latin typeface="Arial"/>
              <a:cs typeface="Arial"/>
            </a:endParaRPr>
          </a:p>
          <a:p>
            <a:pPr marL="3706495">
              <a:lnSpc>
                <a:spcPct val="100000"/>
              </a:lnSpc>
              <a:spcBef>
                <a:spcPts val="1610"/>
              </a:spcBef>
              <a:tabLst>
                <a:tab pos="6614795" algn="l"/>
              </a:tabLst>
            </a:pPr>
            <a:r>
              <a:rPr sz="1050" b="1" spc="20" dirty="0">
                <a:solidFill>
                  <a:srgbClr val="002D4A"/>
                </a:solidFill>
                <a:latin typeface="Arial"/>
                <a:cs typeface="Arial"/>
              </a:rPr>
              <a:t>Primary </a:t>
            </a:r>
            <a:r>
              <a:rPr sz="1050" b="1" spc="30" dirty="0">
                <a:solidFill>
                  <a:srgbClr val="002D4A"/>
                </a:solidFill>
                <a:latin typeface="Arial"/>
                <a:cs typeface="Arial"/>
              </a:rPr>
              <a:t>jet </a:t>
            </a:r>
            <a:r>
              <a:rPr sz="1050" b="1" spc="15" dirty="0">
                <a:solidFill>
                  <a:srgbClr val="002D4A"/>
                </a:solidFill>
                <a:latin typeface="Arial"/>
                <a:cs typeface="Arial"/>
              </a:rPr>
              <a:t>outside</a:t>
            </a:r>
            <a:r>
              <a:rPr sz="1050" b="1" spc="40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15" dirty="0">
                <a:solidFill>
                  <a:srgbClr val="002D4A"/>
                </a:solidFill>
                <a:latin typeface="Arial"/>
                <a:cs typeface="Arial"/>
              </a:rPr>
              <a:t>of A2P2	7.8%</a:t>
            </a:r>
            <a:r>
              <a:rPr sz="1050" b="1" spc="55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002D4A"/>
                </a:solidFill>
                <a:latin typeface="Arial"/>
                <a:cs typeface="Arial"/>
              </a:rPr>
              <a:t>(9/115)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marL="3706495">
              <a:lnSpc>
                <a:spcPts val="960"/>
              </a:lnSpc>
            </a:pPr>
            <a:r>
              <a:rPr sz="1050" spc="15" dirty="0">
                <a:solidFill>
                  <a:srgbClr val="002D4A"/>
                </a:solidFill>
                <a:latin typeface="Arial"/>
                <a:cs typeface="Arial"/>
              </a:rPr>
              <a:t>Presence </a:t>
            </a:r>
            <a:r>
              <a:rPr sz="1050" spc="10" dirty="0">
                <a:solidFill>
                  <a:srgbClr val="002D4A"/>
                </a:solidFill>
                <a:latin typeface="Arial"/>
                <a:cs typeface="Arial"/>
              </a:rPr>
              <a:t>of </a:t>
            </a:r>
            <a:r>
              <a:rPr sz="1050" dirty="0">
                <a:solidFill>
                  <a:srgbClr val="002D4A"/>
                </a:solidFill>
                <a:latin typeface="Arial"/>
                <a:cs typeface="Arial"/>
              </a:rPr>
              <a:t>more </a:t>
            </a:r>
            <a:r>
              <a:rPr sz="1050" spc="10" dirty="0">
                <a:solidFill>
                  <a:srgbClr val="002D4A"/>
                </a:solidFill>
                <a:latin typeface="Arial"/>
                <a:cs typeface="Arial"/>
              </a:rPr>
              <a:t>than </a:t>
            </a:r>
            <a:r>
              <a:rPr sz="1050" spc="15" dirty="0">
                <a:solidFill>
                  <a:srgbClr val="002D4A"/>
                </a:solidFill>
                <a:latin typeface="Arial"/>
                <a:cs typeface="Arial"/>
              </a:rPr>
              <a:t>one</a:t>
            </a:r>
            <a:r>
              <a:rPr sz="1050" spc="265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02D4A"/>
                </a:solidFill>
                <a:latin typeface="Arial"/>
                <a:cs typeface="Arial"/>
              </a:rPr>
              <a:t>significant</a:t>
            </a:r>
            <a:endParaRPr sz="1050">
              <a:latin typeface="Arial"/>
              <a:cs typeface="Arial"/>
            </a:endParaRPr>
          </a:p>
          <a:p>
            <a:pPr marL="3706495">
              <a:lnSpc>
                <a:spcPts val="960"/>
              </a:lnSpc>
              <a:tabLst>
                <a:tab pos="6614795" algn="l"/>
              </a:tabLst>
            </a:pPr>
            <a:r>
              <a:rPr sz="1575" spc="15" baseline="-34391" dirty="0">
                <a:solidFill>
                  <a:srgbClr val="002D4A"/>
                </a:solidFill>
                <a:latin typeface="Arial"/>
                <a:cs typeface="Arial"/>
              </a:rPr>
              <a:t>jet	</a:t>
            </a:r>
            <a:r>
              <a:rPr sz="1050" spc="15" dirty="0">
                <a:solidFill>
                  <a:srgbClr val="002D4A"/>
                </a:solidFill>
                <a:latin typeface="Arial"/>
                <a:cs typeface="Arial"/>
              </a:rPr>
              <a:t>0.9%</a:t>
            </a:r>
            <a:r>
              <a:rPr sz="1050" spc="55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02D4A"/>
                </a:solidFill>
                <a:latin typeface="Arial"/>
                <a:cs typeface="Arial"/>
              </a:rPr>
              <a:t>(1/115)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Arial"/>
              <a:cs typeface="Arial"/>
            </a:endParaRPr>
          </a:p>
          <a:p>
            <a:pPr marL="3706495">
              <a:lnSpc>
                <a:spcPct val="100000"/>
              </a:lnSpc>
              <a:tabLst>
                <a:tab pos="6538595" algn="l"/>
              </a:tabLst>
            </a:pPr>
            <a:r>
              <a:rPr sz="1050" b="1" spc="30" dirty="0">
                <a:solidFill>
                  <a:srgbClr val="002D4A"/>
                </a:solidFill>
                <a:latin typeface="Arial"/>
                <a:cs typeface="Arial"/>
              </a:rPr>
              <a:t>Presence </a:t>
            </a:r>
            <a:r>
              <a:rPr sz="1050" b="1" spc="10" dirty="0">
                <a:solidFill>
                  <a:srgbClr val="002D4A"/>
                </a:solidFill>
                <a:latin typeface="Arial"/>
                <a:cs typeface="Arial"/>
              </a:rPr>
              <a:t>of </a:t>
            </a:r>
            <a:r>
              <a:rPr sz="1050" b="1" spc="15" dirty="0">
                <a:solidFill>
                  <a:srgbClr val="002D4A"/>
                </a:solidFill>
                <a:latin typeface="Arial"/>
                <a:cs typeface="Arial"/>
              </a:rPr>
              <a:t>an </a:t>
            </a:r>
            <a:r>
              <a:rPr sz="1050" b="1" spc="45" dirty="0">
                <a:solidFill>
                  <a:srgbClr val="002D4A"/>
                </a:solidFill>
                <a:latin typeface="Arial"/>
                <a:cs typeface="Arial"/>
              </a:rPr>
              <a:t>extremely</a:t>
            </a:r>
            <a:r>
              <a:rPr sz="1050" b="1" spc="-140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30" dirty="0">
                <a:solidFill>
                  <a:srgbClr val="002D4A"/>
                </a:solidFill>
                <a:latin typeface="Arial"/>
                <a:cs typeface="Arial"/>
              </a:rPr>
              <a:t>wide</a:t>
            </a:r>
            <a:r>
              <a:rPr sz="1050" b="1" spc="-55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30" dirty="0">
                <a:solidFill>
                  <a:srgbClr val="002D4A"/>
                </a:solidFill>
                <a:latin typeface="Arial"/>
                <a:cs typeface="Arial"/>
              </a:rPr>
              <a:t>jet	</a:t>
            </a:r>
            <a:r>
              <a:rPr sz="1050" b="1" spc="15" dirty="0">
                <a:solidFill>
                  <a:srgbClr val="002D4A"/>
                </a:solidFill>
                <a:latin typeface="Arial"/>
                <a:cs typeface="Arial"/>
              </a:rPr>
              <a:t>29.6%</a:t>
            </a:r>
            <a:r>
              <a:rPr sz="1050" b="1" spc="55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002D4A"/>
                </a:solidFill>
                <a:latin typeface="Arial"/>
                <a:cs typeface="Arial"/>
              </a:rPr>
              <a:t>(34/115)</a:t>
            </a:r>
            <a:endParaRPr sz="1050">
              <a:latin typeface="Arial"/>
              <a:cs typeface="Arial"/>
            </a:endParaRPr>
          </a:p>
          <a:p>
            <a:pPr marL="603885">
              <a:lnSpc>
                <a:spcPts val="2465"/>
              </a:lnSpc>
              <a:spcBef>
                <a:spcPts val="155"/>
              </a:spcBef>
              <a:tabLst>
                <a:tab pos="2231390" algn="l"/>
                <a:tab pos="3706495" algn="l"/>
                <a:tab pos="6614795" algn="l"/>
              </a:tabLst>
            </a:pPr>
            <a:r>
              <a:rPr sz="3300" b="1" spc="30" baseline="-13888" dirty="0">
                <a:solidFill>
                  <a:srgbClr val="FFFFFF"/>
                </a:solidFill>
                <a:latin typeface="Calibri"/>
                <a:cs typeface="Calibri"/>
              </a:rPr>
              <a:t>71%	</a:t>
            </a:r>
            <a:r>
              <a:rPr sz="3300" b="1" spc="22" baseline="20202" dirty="0">
                <a:solidFill>
                  <a:srgbClr val="FFFFFF"/>
                </a:solidFill>
                <a:latin typeface="Calibri"/>
                <a:cs typeface="Calibri"/>
              </a:rPr>
              <a:t>29%	</a:t>
            </a:r>
            <a:r>
              <a:rPr sz="1050" dirty="0">
                <a:solidFill>
                  <a:srgbClr val="002D4A"/>
                </a:solidFill>
                <a:latin typeface="Arial"/>
                <a:cs typeface="Arial"/>
              </a:rPr>
              <a:t>Small</a:t>
            </a:r>
            <a:r>
              <a:rPr sz="1050" spc="125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02D4A"/>
                </a:solidFill>
                <a:latin typeface="Arial"/>
                <a:cs typeface="Arial"/>
              </a:rPr>
              <a:t>Valve	</a:t>
            </a:r>
            <a:r>
              <a:rPr sz="1050" spc="15" dirty="0">
                <a:solidFill>
                  <a:srgbClr val="002D4A"/>
                </a:solidFill>
                <a:latin typeface="Arial"/>
                <a:cs typeface="Arial"/>
              </a:rPr>
              <a:t>3.5%</a:t>
            </a:r>
            <a:r>
              <a:rPr sz="1050" spc="60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02D4A"/>
                </a:solidFill>
                <a:latin typeface="Arial"/>
                <a:cs typeface="Arial"/>
              </a:rPr>
              <a:t>(4/115)</a:t>
            </a:r>
            <a:endParaRPr sz="1050">
              <a:latin typeface="Arial"/>
              <a:cs typeface="Arial"/>
            </a:endParaRPr>
          </a:p>
          <a:p>
            <a:pPr marL="2032635">
              <a:lnSpc>
                <a:spcPts val="1225"/>
              </a:lnSpc>
            </a:pP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Complex</a:t>
            </a:r>
            <a:endParaRPr sz="1600">
              <a:latin typeface="Calibri"/>
              <a:cs typeface="Calibri"/>
            </a:endParaRPr>
          </a:p>
          <a:p>
            <a:pPr marL="279400">
              <a:lnSpc>
                <a:spcPts val="1400"/>
              </a:lnSpc>
              <a:tabLst>
                <a:tab pos="2032635" algn="l"/>
                <a:tab pos="3706495" algn="l"/>
                <a:tab pos="6538595" algn="l"/>
              </a:tabLst>
            </a:pPr>
            <a:r>
              <a:rPr sz="2400" b="1" spc="30" baseline="-19097" dirty="0">
                <a:solidFill>
                  <a:srgbClr val="FFFFFF"/>
                </a:solidFill>
                <a:latin typeface="Calibri"/>
                <a:cs typeface="Calibri"/>
              </a:rPr>
              <a:t>Non</a:t>
            </a:r>
            <a:r>
              <a:rPr sz="2400" b="1" spc="-127" baseline="-1909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15" baseline="-19097" dirty="0">
                <a:solidFill>
                  <a:srgbClr val="FFFFFF"/>
                </a:solidFill>
                <a:latin typeface="Calibri"/>
                <a:cs typeface="Calibri"/>
              </a:rPr>
              <a:t>Complex	</a:t>
            </a:r>
            <a:r>
              <a:rPr sz="2400" b="1" spc="7" baseline="-36458" dirty="0">
                <a:solidFill>
                  <a:srgbClr val="FFFFFF"/>
                </a:solidFill>
                <a:latin typeface="Calibri"/>
                <a:cs typeface="Calibri"/>
              </a:rPr>
              <a:t>(N=115)	</a:t>
            </a:r>
            <a:r>
              <a:rPr sz="1050" b="1" spc="10" dirty="0">
                <a:solidFill>
                  <a:srgbClr val="002D4A"/>
                </a:solidFill>
                <a:latin typeface="Arial"/>
                <a:cs typeface="Arial"/>
              </a:rPr>
              <a:t>Calcification</a:t>
            </a:r>
            <a:r>
              <a:rPr sz="1050" b="1" spc="135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15" dirty="0">
                <a:solidFill>
                  <a:srgbClr val="002D4A"/>
                </a:solidFill>
                <a:latin typeface="Arial"/>
                <a:cs typeface="Arial"/>
              </a:rPr>
              <a:t>Landing</a:t>
            </a:r>
            <a:r>
              <a:rPr sz="1050" b="1" spc="70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2D4A"/>
                </a:solidFill>
                <a:latin typeface="Arial"/>
                <a:cs typeface="Arial"/>
              </a:rPr>
              <a:t>Zone	</a:t>
            </a:r>
            <a:r>
              <a:rPr sz="1050" b="1" spc="15" dirty="0">
                <a:solidFill>
                  <a:srgbClr val="002D4A"/>
                </a:solidFill>
                <a:latin typeface="Arial"/>
                <a:cs typeface="Arial"/>
              </a:rPr>
              <a:t>35.7%</a:t>
            </a:r>
            <a:r>
              <a:rPr sz="1050" b="1" spc="50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002D4A"/>
                </a:solidFill>
                <a:latin typeface="Arial"/>
                <a:cs typeface="Arial"/>
              </a:rPr>
              <a:t>(41/115)</a:t>
            </a:r>
            <a:endParaRPr sz="1050">
              <a:latin typeface="Arial"/>
              <a:cs typeface="Arial"/>
            </a:endParaRPr>
          </a:p>
          <a:p>
            <a:pPr marL="508000">
              <a:lnSpc>
                <a:spcPct val="100000"/>
              </a:lnSpc>
              <a:spcBef>
                <a:spcPts val="1190"/>
              </a:spcBef>
              <a:tabLst>
                <a:tab pos="3706495" algn="l"/>
                <a:tab pos="6614795" algn="l"/>
              </a:tabLst>
            </a:pPr>
            <a:r>
              <a:rPr sz="2400" b="1" spc="7" baseline="22569" dirty="0">
                <a:solidFill>
                  <a:srgbClr val="FFFFFF"/>
                </a:solidFill>
                <a:latin typeface="Calibri"/>
                <a:cs typeface="Calibri"/>
              </a:rPr>
              <a:t>(N=289)	</a:t>
            </a:r>
            <a:r>
              <a:rPr sz="1050" spc="5" dirty="0">
                <a:solidFill>
                  <a:srgbClr val="002D4A"/>
                </a:solidFill>
                <a:latin typeface="Arial"/>
                <a:cs typeface="Arial"/>
              </a:rPr>
              <a:t>Minimal  </a:t>
            </a:r>
            <a:r>
              <a:rPr sz="1050" spc="10" dirty="0">
                <a:solidFill>
                  <a:srgbClr val="002D4A"/>
                </a:solidFill>
                <a:latin typeface="Arial"/>
                <a:cs typeface="Arial"/>
              </a:rPr>
              <a:t>leaflet tissue</a:t>
            </a:r>
            <a:r>
              <a:rPr sz="1050" spc="-30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02D4A"/>
                </a:solidFill>
                <a:latin typeface="Arial"/>
                <a:cs typeface="Arial"/>
              </a:rPr>
              <a:t>for</a:t>
            </a:r>
            <a:r>
              <a:rPr sz="1050" spc="15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02D4A"/>
                </a:solidFill>
                <a:latin typeface="Arial"/>
                <a:cs typeface="Arial"/>
              </a:rPr>
              <a:t>attachment	</a:t>
            </a:r>
            <a:r>
              <a:rPr sz="1050" spc="15" dirty="0">
                <a:solidFill>
                  <a:srgbClr val="002D4A"/>
                </a:solidFill>
                <a:latin typeface="Arial"/>
                <a:cs typeface="Arial"/>
              </a:rPr>
              <a:t>5.2%</a:t>
            </a:r>
            <a:r>
              <a:rPr sz="1050" spc="55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02D4A"/>
                </a:solidFill>
                <a:latin typeface="Arial"/>
                <a:cs typeface="Arial"/>
              </a:rPr>
              <a:t>(6/115)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marL="3706495">
              <a:lnSpc>
                <a:spcPct val="100000"/>
              </a:lnSpc>
            </a:pPr>
            <a:r>
              <a:rPr sz="1050" b="1" spc="30" dirty="0">
                <a:solidFill>
                  <a:srgbClr val="002D4A"/>
                </a:solidFill>
                <a:latin typeface="Arial"/>
                <a:cs typeface="Arial"/>
              </a:rPr>
              <a:t>Presence </a:t>
            </a:r>
            <a:r>
              <a:rPr sz="1050" b="1" spc="10" dirty="0">
                <a:solidFill>
                  <a:srgbClr val="002D4A"/>
                </a:solidFill>
                <a:latin typeface="Arial"/>
                <a:cs typeface="Arial"/>
              </a:rPr>
              <a:t>of </a:t>
            </a:r>
            <a:r>
              <a:rPr sz="1050" b="1" spc="40" dirty="0">
                <a:solidFill>
                  <a:srgbClr val="002D4A"/>
                </a:solidFill>
                <a:latin typeface="Arial"/>
                <a:cs typeface="Arial"/>
              </a:rPr>
              <a:t>severely</a:t>
            </a:r>
            <a:r>
              <a:rPr sz="1050" b="1" spc="-150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30" dirty="0">
                <a:solidFill>
                  <a:srgbClr val="002D4A"/>
                </a:solidFill>
                <a:latin typeface="Arial"/>
                <a:cs typeface="Arial"/>
              </a:rPr>
              <a:t>degenerative</a:t>
            </a:r>
            <a:endParaRPr sz="1050">
              <a:latin typeface="Arial"/>
              <a:cs typeface="Arial"/>
            </a:endParaRPr>
          </a:p>
          <a:p>
            <a:pPr marL="3706495">
              <a:lnSpc>
                <a:spcPct val="100000"/>
              </a:lnSpc>
              <a:spcBef>
                <a:spcPts val="60"/>
              </a:spcBef>
              <a:tabLst>
                <a:tab pos="6538595" algn="l"/>
              </a:tabLst>
            </a:pPr>
            <a:r>
              <a:rPr sz="1050" b="1" spc="25" dirty="0">
                <a:solidFill>
                  <a:srgbClr val="002D4A"/>
                </a:solidFill>
                <a:latin typeface="Arial"/>
                <a:cs typeface="Arial"/>
              </a:rPr>
              <a:t>leaflets </a:t>
            </a:r>
            <a:r>
              <a:rPr sz="1050" b="1" spc="15" dirty="0">
                <a:solidFill>
                  <a:srgbClr val="002D4A"/>
                </a:solidFill>
                <a:latin typeface="Arial"/>
                <a:cs typeface="Arial"/>
              </a:rPr>
              <a:t>or </a:t>
            </a:r>
            <a:r>
              <a:rPr sz="1050" b="1" spc="30" dirty="0">
                <a:solidFill>
                  <a:srgbClr val="002D4A"/>
                </a:solidFill>
                <a:latin typeface="Arial"/>
                <a:cs typeface="Arial"/>
              </a:rPr>
              <a:t>wide </a:t>
            </a:r>
            <a:r>
              <a:rPr sz="1050" b="1" spc="10" dirty="0">
                <a:solidFill>
                  <a:srgbClr val="002D4A"/>
                </a:solidFill>
                <a:latin typeface="Arial"/>
                <a:cs typeface="Arial"/>
              </a:rPr>
              <a:t>flail </a:t>
            </a:r>
            <a:r>
              <a:rPr sz="1050" b="1" spc="15" dirty="0">
                <a:solidFill>
                  <a:srgbClr val="002D4A"/>
                </a:solidFill>
                <a:latin typeface="Arial"/>
                <a:cs typeface="Arial"/>
              </a:rPr>
              <a:t>gaps</a:t>
            </a:r>
            <a:r>
              <a:rPr sz="1050" b="1" spc="-40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15" dirty="0">
                <a:solidFill>
                  <a:srgbClr val="002D4A"/>
                </a:solidFill>
                <a:latin typeface="Arial"/>
                <a:cs typeface="Arial"/>
              </a:rPr>
              <a:t>or</a:t>
            </a:r>
            <a:r>
              <a:rPr sz="1050" b="1" spc="10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050" b="1" spc="25" dirty="0">
                <a:solidFill>
                  <a:srgbClr val="002D4A"/>
                </a:solidFill>
                <a:latin typeface="Arial"/>
                <a:cs typeface="Arial"/>
              </a:rPr>
              <a:t>widths	</a:t>
            </a:r>
            <a:r>
              <a:rPr sz="1575" b="1" spc="22" baseline="34391" dirty="0">
                <a:solidFill>
                  <a:srgbClr val="002D4A"/>
                </a:solidFill>
                <a:latin typeface="Arial"/>
                <a:cs typeface="Arial"/>
              </a:rPr>
              <a:t>62.6%</a:t>
            </a:r>
            <a:r>
              <a:rPr sz="1575" b="1" spc="75" baseline="34391" dirty="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sz="1575" b="1" spc="15" baseline="34391" dirty="0">
                <a:solidFill>
                  <a:srgbClr val="002D4A"/>
                </a:solidFill>
                <a:latin typeface="Arial"/>
                <a:cs typeface="Arial"/>
              </a:rPr>
              <a:t>(72/115)</a:t>
            </a:r>
            <a:endParaRPr sz="1575" baseline="34391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40379" y="1242060"/>
            <a:ext cx="1447165" cy="744220"/>
          </a:xfrm>
          <a:custGeom>
            <a:avLst/>
            <a:gdLst/>
            <a:ahLst/>
            <a:cxnLst/>
            <a:rect l="l" t="t" r="r" b="b"/>
            <a:pathLst>
              <a:path w="1447164" h="744219">
                <a:moveTo>
                  <a:pt x="0" y="744092"/>
                </a:moveTo>
                <a:lnTo>
                  <a:pt x="1446657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07079" y="4114800"/>
            <a:ext cx="1180465" cy="468630"/>
          </a:xfrm>
          <a:custGeom>
            <a:avLst/>
            <a:gdLst/>
            <a:ahLst/>
            <a:cxnLst/>
            <a:rect l="l" t="t" r="r" b="b"/>
            <a:pathLst>
              <a:path w="1180464" h="468629">
                <a:moveTo>
                  <a:pt x="0" y="0"/>
                </a:moveTo>
                <a:lnTo>
                  <a:pt x="1180211" y="46816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6220" y="693419"/>
            <a:ext cx="8671560" cy="43510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5790" y="864869"/>
            <a:ext cx="7856220" cy="3688079"/>
          </a:xfrm>
          <a:custGeom>
            <a:avLst/>
            <a:gdLst/>
            <a:ahLst/>
            <a:cxnLst/>
            <a:rect l="l" t="t" r="r" b="b"/>
            <a:pathLst>
              <a:path w="7856220" h="3688079">
                <a:moveTo>
                  <a:pt x="0" y="3688079"/>
                </a:moveTo>
                <a:lnTo>
                  <a:pt x="7856220" y="3688079"/>
                </a:lnTo>
                <a:lnTo>
                  <a:pt x="7856220" y="0"/>
                </a:lnTo>
                <a:lnTo>
                  <a:pt x="0" y="0"/>
                </a:lnTo>
                <a:lnTo>
                  <a:pt x="0" y="3688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96867" y="851788"/>
          <a:ext cx="7879715" cy="3701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8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MR</a:t>
                      </a:r>
                      <a:r>
                        <a:rPr sz="135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Severity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81635" marR="337185" algn="ctr">
                        <a:lnSpc>
                          <a:spcPct val="103800"/>
                        </a:lnSpc>
                        <a:spcBef>
                          <a:spcPts val="810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Subjects </a:t>
                      </a: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350" b="1" spc="-22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Complex 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Anatomies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29209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(N=115)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44805" marR="303530" algn="ctr">
                        <a:lnSpc>
                          <a:spcPct val="103800"/>
                        </a:lnSpc>
                        <a:spcBef>
                          <a:spcPts val="810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Subjects </a:t>
                      </a: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350" b="1" spc="-1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Non-Complex  Anatomies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3175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(N=289)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607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tabLst>
                          <a:tab pos="2952115" algn="l"/>
                          <a:tab pos="5728970" algn="l"/>
                        </a:tabLst>
                      </a:pP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2+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or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less</a:t>
                      </a:r>
                      <a:r>
                        <a:rPr sz="1425" spc="15" baseline="2339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	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20.9%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(24/115)	</a:t>
                      </a:r>
                      <a:r>
                        <a:rPr sz="13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37.7%</a:t>
                      </a: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(109/289)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25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tabLst>
                          <a:tab pos="2952115" algn="l"/>
                          <a:tab pos="5728970" algn="l"/>
                        </a:tabLst>
                      </a:pP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3+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or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higher</a:t>
                      </a:r>
                      <a:r>
                        <a:rPr sz="1425" spc="-7" baseline="2339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	</a:t>
                      </a:r>
                      <a:r>
                        <a:rPr sz="13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79.1%</a:t>
                      </a:r>
                      <a:r>
                        <a:rPr sz="135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(91/115)	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62.3%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(180/289)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ACA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7708">
                <a:tc gridSpan="3">
                  <a:txBody>
                    <a:bodyPr/>
                    <a:lstStyle/>
                    <a:p>
                      <a:pPr marL="392430" marR="580390" indent="-259715">
                        <a:lnSpc>
                          <a:spcPct val="100000"/>
                        </a:lnSpc>
                        <a:spcBef>
                          <a:spcPts val="990"/>
                        </a:spcBef>
                        <a:buSzPct val="108333"/>
                        <a:buFont typeface="Arial"/>
                        <a:buChar char="•"/>
                        <a:tabLst>
                          <a:tab pos="392430" algn="l"/>
                          <a:tab pos="393065" algn="l"/>
                        </a:tabLst>
                      </a:pPr>
                      <a:r>
                        <a:rPr sz="18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Subjects </a:t>
                      </a:r>
                      <a:r>
                        <a:rPr sz="18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with complex </a:t>
                      </a:r>
                      <a:r>
                        <a:rPr sz="18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anatomies </a:t>
                      </a:r>
                      <a:r>
                        <a:rPr sz="18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had </a:t>
                      </a:r>
                      <a:r>
                        <a:rPr sz="180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greater </a:t>
                      </a:r>
                      <a:r>
                        <a:rPr sz="180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degrees </a:t>
                      </a:r>
                      <a:r>
                        <a:rPr sz="18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800" b="1" i="1" spc="-3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MR </a:t>
                      </a:r>
                      <a:r>
                        <a:rPr sz="180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at  </a:t>
                      </a:r>
                      <a:r>
                        <a:rPr sz="18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baseline </a:t>
                      </a:r>
                      <a:r>
                        <a:rPr sz="18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compared </a:t>
                      </a:r>
                      <a:r>
                        <a:rPr sz="180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8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subjects </a:t>
                      </a:r>
                      <a:r>
                        <a:rPr sz="18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8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non-complex</a:t>
                      </a:r>
                      <a:r>
                        <a:rPr sz="1800" b="1" i="1" spc="19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anatomies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251460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1425" b="1" i="1" spc="15" baseline="2339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sz="13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p </a:t>
                      </a:r>
                      <a:r>
                        <a:rPr sz="13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350" b="1" i="1" spc="3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0.0011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5730" marB="0"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87500" y="201295"/>
            <a:ext cx="6069965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5" dirty="0"/>
              <a:t>Baseline </a:t>
            </a:r>
            <a:r>
              <a:rPr sz="2500" spc="15" dirty="0"/>
              <a:t>MR </a:t>
            </a:r>
            <a:r>
              <a:rPr sz="2500" dirty="0"/>
              <a:t>Severity </a:t>
            </a:r>
            <a:r>
              <a:rPr sz="2500" spc="20" dirty="0"/>
              <a:t>by </a:t>
            </a:r>
            <a:r>
              <a:rPr sz="2500" spc="15" dirty="0"/>
              <a:t>MV</a:t>
            </a:r>
            <a:r>
              <a:rPr sz="2500" spc="-295" dirty="0"/>
              <a:t> </a:t>
            </a:r>
            <a:r>
              <a:rPr sz="2500" spc="5" dirty="0"/>
              <a:t>Complexity</a:t>
            </a:r>
            <a:endParaRPr sz="25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040" y="731519"/>
            <a:ext cx="8587740" cy="4259580"/>
          </a:xfrm>
          <a:custGeom>
            <a:avLst/>
            <a:gdLst/>
            <a:ahLst/>
            <a:cxnLst/>
            <a:rect l="l" t="t" r="r" b="b"/>
            <a:pathLst>
              <a:path w="8587740" h="4259580">
                <a:moveTo>
                  <a:pt x="0" y="4259580"/>
                </a:moveTo>
                <a:lnTo>
                  <a:pt x="8587740" y="4259580"/>
                </a:lnTo>
                <a:lnTo>
                  <a:pt x="8587740" y="0"/>
                </a:lnTo>
                <a:lnTo>
                  <a:pt x="0" y="0"/>
                </a:lnTo>
                <a:lnTo>
                  <a:pt x="0" y="42595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0040" y="731519"/>
            <a:ext cx="8587740" cy="4259580"/>
          </a:xfrm>
          <a:custGeom>
            <a:avLst/>
            <a:gdLst/>
            <a:ahLst/>
            <a:cxnLst/>
            <a:rect l="l" t="t" r="r" b="b"/>
            <a:pathLst>
              <a:path w="8587740" h="4259580">
                <a:moveTo>
                  <a:pt x="0" y="4259580"/>
                </a:moveTo>
                <a:lnTo>
                  <a:pt x="8587740" y="4259580"/>
                </a:lnTo>
                <a:lnTo>
                  <a:pt x="8587740" y="0"/>
                </a:lnTo>
                <a:lnTo>
                  <a:pt x="0" y="0"/>
                </a:lnTo>
                <a:lnTo>
                  <a:pt x="0" y="425958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17520" y="3253740"/>
            <a:ext cx="647700" cy="403860"/>
          </a:xfrm>
          <a:custGeom>
            <a:avLst/>
            <a:gdLst/>
            <a:ahLst/>
            <a:cxnLst/>
            <a:rect l="l" t="t" r="r" b="b"/>
            <a:pathLst>
              <a:path w="647700" h="403860">
                <a:moveTo>
                  <a:pt x="647700" y="0"/>
                </a:moveTo>
                <a:lnTo>
                  <a:pt x="0" y="0"/>
                </a:lnTo>
                <a:lnTo>
                  <a:pt x="0" y="403860"/>
                </a:lnTo>
                <a:lnTo>
                  <a:pt x="647700" y="403860"/>
                </a:lnTo>
                <a:lnTo>
                  <a:pt x="64770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90359" y="3078479"/>
            <a:ext cx="647700" cy="579120"/>
          </a:xfrm>
          <a:custGeom>
            <a:avLst/>
            <a:gdLst/>
            <a:ahLst/>
            <a:cxnLst/>
            <a:rect l="l" t="t" r="r" b="b"/>
            <a:pathLst>
              <a:path w="647700" h="579120">
                <a:moveTo>
                  <a:pt x="647700" y="0"/>
                </a:moveTo>
                <a:lnTo>
                  <a:pt x="0" y="0"/>
                </a:lnTo>
                <a:lnTo>
                  <a:pt x="0" y="579119"/>
                </a:lnTo>
                <a:lnTo>
                  <a:pt x="647700" y="579119"/>
                </a:lnTo>
                <a:lnTo>
                  <a:pt x="64770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90700" y="3627120"/>
            <a:ext cx="647700" cy="30480"/>
          </a:xfrm>
          <a:custGeom>
            <a:avLst/>
            <a:gdLst/>
            <a:ahLst/>
            <a:cxnLst/>
            <a:rect l="l" t="t" r="r" b="b"/>
            <a:pathLst>
              <a:path w="647700" h="30479">
                <a:moveTo>
                  <a:pt x="0" y="30479"/>
                </a:moveTo>
                <a:lnTo>
                  <a:pt x="647700" y="30479"/>
                </a:lnTo>
                <a:lnTo>
                  <a:pt x="64770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17520" y="1996439"/>
            <a:ext cx="647700" cy="1257300"/>
          </a:xfrm>
          <a:custGeom>
            <a:avLst/>
            <a:gdLst/>
            <a:ahLst/>
            <a:cxnLst/>
            <a:rect l="l" t="t" r="r" b="b"/>
            <a:pathLst>
              <a:path w="647700" h="1257300">
                <a:moveTo>
                  <a:pt x="647700" y="0"/>
                </a:moveTo>
                <a:lnTo>
                  <a:pt x="0" y="0"/>
                </a:lnTo>
                <a:lnTo>
                  <a:pt x="0" y="1257300"/>
                </a:lnTo>
                <a:lnTo>
                  <a:pt x="647700" y="1257300"/>
                </a:lnTo>
                <a:lnTo>
                  <a:pt x="64770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63540" y="3528059"/>
            <a:ext cx="647700" cy="129539"/>
          </a:xfrm>
          <a:custGeom>
            <a:avLst/>
            <a:gdLst/>
            <a:ahLst/>
            <a:cxnLst/>
            <a:rect l="l" t="t" r="r" b="b"/>
            <a:pathLst>
              <a:path w="647700" h="129539">
                <a:moveTo>
                  <a:pt x="647700" y="0"/>
                </a:moveTo>
                <a:lnTo>
                  <a:pt x="0" y="0"/>
                </a:lnTo>
                <a:lnTo>
                  <a:pt x="0" y="129539"/>
                </a:lnTo>
                <a:lnTo>
                  <a:pt x="647700" y="129539"/>
                </a:lnTo>
                <a:lnTo>
                  <a:pt x="64770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90359" y="1798320"/>
            <a:ext cx="647700" cy="1280160"/>
          </a:xfrm>
          <a:custGeom>
            <a:avLst/>
            <a:gdLst/>
            <a:ahLst/>
            <a:cxnLst/>
            <a:rect l="l" t="t" r="r" b="b"/>
            <a:pathLst>
              <a:path w="647700" h="1280160">
                <a:moveTo>
                  <a:pt x="647700" y="0"/>
                </a:moveTo>
                <a:lnTo>
                  <a:pt x="0" y="0"/>
                </a:lnTo>
                <a:lnTo>
                  <a:pt x="0" y="1280159"/>
                </a:lnTo>
                <a:lnTo>
                  <a:pt x="647700" y="1280159"/>
                </a:lnTo>
                <a:lnTo>
                  <a:pt x="64770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17520" y="1630679"/>
            <a:ext cx="647700" cy="365760"/>
          </a:xfrm>
          <a:custGeom>
            <a:avLst/>
            <a:gdLst/>
            <a:ahLst/>
            <a:cxnLst/>
            <a:rect l="l" t="t" r="r" b="b"/>
            <a:pathLst>
              <a:path w="647700" h="365760">
                <a:moveTo>
                  <a:pt x="647700" y="0"/>
                </a:moveTo>
                <a:lnTo>
                  <a:pt x="0" y="0"/>
                </a:lnTo>
                <a:lnTo>
                  <a:pt x="0" y="365760"/>
                </a:lnTo>
                <a:lnTo>
                  <a:pt x="647700" y="365760"/>
                </a:lnTo>
                <a:lnTo>
                  <a:pt x="64770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63540" y="2872739"/>
            <a:ext cx="647700" cy="655320"/>
          </a:xfrm>
          <a:custGeom>
            <a:avLst/>
            <a:gdLst/>
            <a:ahLst/>
            <a:cxnLst/>
            <a:rect l="l" t="t" r="r" b="b"/>
            <a:pathLst>
              <a:path w="647700" h="655320">
                <a:moveTo>
                  <a:pt x="647700" y="0"/>
                </a:moveTo>
                <a:lnTo>
                  <a:pt x="0" y="0"/>
                </a:lnTo>
                <a:lnTo>
                  <a:pt x="0" y="655320"/>
                </a:lnTo>
                <a:lnTo>
                  <a:pt x="647700" y="655320"/>
                </a:lnTo>
                <a:lnTo>
                  <a:pt x="64770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90359" y="1623060"/>
            <a:ext cx="647700" cy="175260"/>
          </a:xfrm>
          <a:custGeom>
            <a:avLst/>
            <a:gdLst/>
            <a:ahLst/>
            <a:cxnLst/>
            <a:rect l="l" t="t" r="r" b="b"/>
            <a:pathLst>
              <a:path w="647700" h="175260">
                <a:moveTo>
                  <a:pt x="647700" y="0"/>
                </a:moveTo>
                <a:lnTo>
                  <a:pt x="0" y="0"/>
                </a:lnTo>
                <a:lnTo>
                  <a:pt x="0" y="175260"/>
                </a:lnTo>
                <a:lnTo>
                  <a:pt x="647700" y="175260"/>
                </a:lnTo>
                <a:lnTo>
                  <a:pt x="64770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17520" y="1562100"/>
            <a:ext cx="647700" cy="68580"/>
          </a:xfrm>
          <a:custGeom>
            <a:avLst/>
            <a:gdLst/>
            <a:ahLst/>
            <a:cxnLst/>
            <a:rect l="l" t="t" r="r" b="b"/>
            <a:pathLst>
              <a:path w="647700" h="68580">
                <a:moveTo>
                  <a:pt x="0" y="68579"/>
                </a:moveTo>
                <a:lnTo>
                  <a:pt x="647700" y="68579"/>
                </a:lnTo>
                <a:lnTo>
                  <a:pt x="647700" y="0"/>
                </a:lnTo>
                <a:lnTo>
                  <a:pt x="0" y="0"/>
                </a:lnTo>
                <a:lnTo>
                  <a:pt x="0" y="6857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63540" y="2125979"/>
            <a:ext cx="647700" cy="746760"/>
          </a:xfrm>
          <a:custGeom>
            <a:avLst/>
            <a:gdLst/>
            <a:ahLst/>
            <a:cxnLst/>
            <a:rect l="l" t="t" r="r" b="b"/>
            <a:pathLst>
              <a:path w="647700" h="746760">
                <a:moveTo>
                  <a:pt x="647700" y="0"/>
                </a:moveTo>
                <a:lnTo>
                  <a:pt x="0" y="0"/>
                </a:lnTo>
                <a:lnTo>
                  <a:pt x="0" y="746759"/>
                </a:lnTo>
                <a:lnTo>
                  <a:pt x="647700" y="746759"/>
                </a:lnTo>
                <a:lnTo>
                  <a:pt x="64770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90359" y="1584960"/>
            <a:ext cx="647700" cy="38100"/>
          </a:xfrm>
          <a:custGeom>
            <a:avLst/>
            <a:gdLst/>
            <a:ahLst/>
            <a:cxnLst/>
            <a:rect l="l" t="t" r="r" b="b"/>
            <a:pathLst>
              <a:path w="647700" h="38100">
                <a:moveTo>
                  <a:pt x="0" y="38100"/>
                </a:moveTo>
                <a:lnTo>
                  <a:pt x="647700" y="38100"/>
                </a:lnTo>
                <a:lnTo>
                  <a:pt x="64770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63540" y="1562100"/>
            <a:ext cx="647700" cy="563880"/>
          </a:xfrm>
          <a:custGeom>
            <a:avLst/>
            <a:gdLst/>
            <a:ahLst/>
            <a:cxnLst/>
            <a:rect l="l" t="t" r="r" b="b"/>
            <a:pathLst>
              <a:path w="647700" h="563880">
                <a:moveTo>
                  <a:pt x="647700" y="0"/>
                </a:moveTo>
                <a:lnTo>
                  <a:pt x="0" y="0"/>
                </a:lnTo>
                <a:lnTo>
                  <a:pt x="0" y="563880"/>
                </a:lnTo>
                <a:lnTo>
                  <a:pt x="647700" y="563880"/>
                </a:lnTo>
                <a:lnTo>
                  <a:pt x="6477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90359" y="1562100"/>
            <a:ext cx="647700" cy="22860"/>
          </a:xfrm>
          <a:custGeom>
            <a:avLst/>
            <a:gdLst/>
            <a:ahLst/>
            <a:cxnLst/>
            <a:rect l="l" t="t" r="r" b="b"/>
            <a:pathLst>
              <a:path w="647700" h="22859">
                <a:moveTo>
                  <a:pt x="0" y="22859"/>
                </a:moveTo>
                <a:lnTo>
                  <a:pt x="647700" y="22859"/>
                </a:lnTo>
                <a:lnTo>
                  <a:pt x="647700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04950" y="1565910"/>
            <a:ext cx="0" cy="2095500"/>
          </a:xfrm>
          <a:custGeom>
            <a:avLst/>
            <a:gdLst/>
            <a:ahLst/>
            <a:cxnLst/>
            <a:rect l="l" t="t" r="r" b="b"/>
            <a:pathLst>
              <a:path h="2095500">
                <a:moveTo>
                  <a:pt x="0" y="20955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51610" y="366140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51610" y="32423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51610" y="28232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51610" y="24041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51610" y="19850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51610" y="15659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04950" y="3661409"/>
            <a:ext cx="6118860" cy="0"/>
          </a:xfrm>
          <a:custGeom>
            <a:avLst/>
            <a:gdLst/>
            <a:ahLst/>
            <a:cxnLst/>
            <a:rect l="l" t="t" r="r" b="b"/>
            <a:pathLst>
              <a:path w="6118859">
                <a:moveTo>
                  <a:pt x="0" y="0"/>
                </a:moveTo>
                <a:lnTo>
                  <a:pt x="61188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137916" y="3347148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19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14566" y="3261931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27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50720" y="3534727"/>
            <a:ext cx="3276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37916" y="2514600"/>
            <a:ext cx="403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59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27115" y="3484879"/>
            <a:ext cx="327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14566" y="232949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90700" y="3223260"/>
            <a:ext cx="647700" cy="40386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106045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83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19.1%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37916" y="1703006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17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89015" y="309086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67906" y="1615757"/>
            <a:ext cx="29527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8.3</a:t>
            </a: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90700" y="2674620"/>
            <a:ext cx="647700" cy="54864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33985">
              <a:lnSpc>
                <a:spcPct val="100000"/>
              </a:lnSpc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26.1%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76016" y="1486852"/>
            <a:ext cx="3276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589015" y="239109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35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384925" y="1508125"/>
            <a:ext cx="168148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971550" algn="l"/>
                <a:tab pos="1668145" algn="l"/>
              </a:tabLst>
            </a:pP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2.0%	</a:t>
            </a:r>
            <a:r>
              <a:rPr sz="1000" b="1" u="dash" spc="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	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90700" y="1562100"/>
            <a:ext cx="647700" cy="111252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33985">
              <a:lnSpc>
                <a:spcPct val="100000"/>
              </a:lnSpc>
              <a:spcBef>
                <a:spcPts val="88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53.1%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89015" y="1735391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26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852666" y="1323340"/>
            <a:ext cx="327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61732" y="3543998"/>
            <a:ext cx="2120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84262" y="3124835"/>
            <a:ext cx="288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084262" y="2704782"/>
            <a:ext cx="2889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84262" y="2285047"/>
            <a:ext cx="2889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84262" y="1865566"/>
            <a:ext cx="2889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07110" y="1445831"/>
            <a:ext cx="3644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38960" y="3742054"/>
            <a:ext cx="561340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200" b="1" spc="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se</a:t>
            </a:r>
            <a:r>
              <a:rPr sz="1200" b="1" spc="5" dirty="0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74295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N=114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760209" y="3742054"/>
            <a:ext cx="520700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2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  <a:p>
            <a:pPr marL="55244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N=253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766060" y="42900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2869183" y="3742054"/>
            <a:ext cx="735330" cy="681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629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  <a:p>
            <a:pPr marL="210185" algn="ctr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N=97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543300" y="42900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3644265" y="4214812"/>
            <a:ext cx="48005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1+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320540" y="42900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419346" y="4214812"/>
            <a:ext cx="48005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2+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090159" y="42900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867400" y="42900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194300" y="3742054"/>
            <a:ext cx="1255395" cy="681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5720"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Baseline</a:t>
            </a:r>
            <a:endParaRPr sz="1200">
              <a:latin typeface="Calibri"/>
              <a:cs typeface="Calibri"/>
            </a:endParaRPr>
          </a:p>
          <a:p>
            <a:pPr marR="50800" algn="ctr">
              <a:lnSpc>
                <a:spcPct val="100000"/>
              </a:lnSpc>
              <a:spcBef>
                <a:spcPts val="25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N=289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20"/>
              </a:spcBef>
              <a:tabLst>
                <a:tab pos="774700" algn="l"/>
              </a:tabLst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 3+	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4+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504950" y="363855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7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731770" y="3661409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4">
                <a:moveTo>
                  <a:pt x="0" y="0"/>
                </a:moveTo>
                <a:lnTo>
                  <a:pt x="0" y="496633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989070" y="3661409"/>
            <a:ext cx="0" cy="498475"/>
          </a:xfrm>
          <a:custGeom>
            <a:avLst/>
            <a:gdLst/>
            <a:ahLst/>
            <a:cxnLst/>
            <a:rect l="l" t="t" r="r" b="b"/>
            <a:pathLst>
              <a:path h="498475">
                <a:moveTo>
                  <a:pt x="0" y="0"/>
                </a:moveTo>
                <a:lnTo>
                  <a:pt x="0" y="49819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47309" y="3661409"/>
            <a:ext cx="0" cy="490220"/>
          </a:xfrm>
          <a:custGeom>
            <a:avLst/>
            <a:gdLst/>
            <a:ahLst/>
            <a:cxnLst/>
            <a:rect l="l" t="t" r="r" b="b"/>
            <a:pathLst>
              <a:path h="490220">
                <a:moveTo>
                  <a:pt x="0" y="0"/>
                </a:moveTo>
                <a:lnTo>
                  <a:pt x="0" y="48988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412229" y="3669029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4">
                <a:moveTo>
                  <a:pt x="0" y="0"/>
                </a:moveTo>
                <a:lnTo>
                  <a:pt x="0" y="49667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623809" y="3669029"/>
            <a:ext cx="0" cy="498475"/>
          </a:xfrm>
          <a:custGeom>
            <a:avLst/>
            <a:gdLst/>
            <a:ahLst/>
            <a:cxnLst/>
            <a:rect l="l" t="t" r="r" b="b"/>
            <a:pathLst>
              <a:path h="498475">
                <a:moveTo>
                  <a:pt x="0" y="0"/>
                </a:moveTo>
                <a:lnTo>
                  <a:pt x="0" y="498233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>
            <a:spLocks noGrp="1"/>
          </p:cNvSpPr>
          <p:nvPr>
            <p:ph type="title"/>
          </p:nvPr>
        </p:nvSpPr>
        <p:spPr>
          <a:xfrm>
            <a:off x="1470278" y="140271"/>
            <a:ext cx="656399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15" dirty="0"/>
              <a:t>MR </a:t>
            </a:r>
            <a:r>
              <a:rPr sz="2500" spc="10" dirty="0"/>
              <a:t>Reduction – </a:t>
            </a:r>
            <a:r>
              <a:rPr sz="2500" spc="5" dirty="0"/>
              <a:t>Complex </a:t>
            </a:r>
            <a:r>
              <a:rPr sz="2500" spc="-10" dirty="0"/>
              <a:t>vs.</a:t>
            </a:r>
            <a:r>
              <a:rPr sz="2500" spc="-245" dirty="0"/>
              <a:t> </a:t>
            </a:r>
            <a:r>
              <a:rPr sz="2500" spc="10" dirty="0"/>
              <a:t>Non-Complex</a:t>
            </a:r>
            <a:endParaRPr sz="2500"/>
          </a:p>
        </p:txBody>
      </p:sp>
      <p:sp>
        <p:nvSpPr>
          <p:cNvPr id="67" name="object 67"/>
          <p:cNvSpPr txBox="1"/>
          <p:nvPr/>
        </p:nvSpPr>
        <p:spPr>
          <a:xfrm>
            <a:off x="1848104" y="877887"/>
            <a:ext cx="1808480" cy="5175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Complex</a:t>
            </a:r>
            <a:r>
              <a:rPr sz="1600" b="1" i="1" spc="-15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Anatomy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(N=115)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216271" y="857567"/>
            <a:ext cx="2275840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759460" marR="5080" indent="-747395">
              <a:lnSpc>
                <a:spcPct val="100000"/>
              </a:lnSpc>
              <a:spcBef>
                <a:spcPts val="120"/>
              </a:spcBef>
            </a:pP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Non-Complex</a:t>
            </a:r>
            <a:r>
              <a:rPr sz="1600" b="1" i="1" spc="-13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Anatomy 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(N=289)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820159" y="2645092"/>
            <a:ext cx="543560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79.4%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649979" y="1981200"/>
            <a:ext cx="156210" cy="1741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699509" y="2023110"/>
            <a:ext cx="45720" cy="1623060"/>
          </a:xfrm>
          <a:custGeom>
            <a:avLst/>
            <a:gdLst/>
            <a:ahLst/>
            <a:cxnLst/>
            <a:rect l="l" t="t" r="r" b="b"/>
            <a:pathLst>
              <a:path w="45720" h="1623060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19" y="3809"/>
                </a:lnTo>
                <a:lnTo>
                  <a:pt x="45719" y="1619249"/>
                </a:lnTo>
                <a:lnTo>
                  <a:pt x="42130" y="1620756"/>
                </a:lnTo>
                <a:lnTo>
                  <a:pt x="32337" y="1621964"/>
                </a:lnTo>
                <a:lnTo>
                  <a:pt x="17805" y="1622768"/>
                </a:lnTo>
                <a:lnTo>
                  <a:pt x="0" y="1623059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745229" y="2838450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>
                <a:moveTo>
                  <a:pt x="0" y="0"/>
                </a:moveTo>
                <a:lnTo>
                  <a:pt x="62611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7480934" y="2524125"/>
            <a:ext cx="5435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480934" y="270668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88</a:t>
            </a:r>
            <a:r>
              <a:rPr sz="1200" b="1" spc="-25" dirty="0">
                <a:solidFill>
                  <a:srgbClr val="FCE15E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7322819" y="1775460"/>
            <a:ext cx="156209" cy="19469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372350" y="1817370"/>
            <a:ext cx="45720" cy="1828800"/>
          </a:xfrm>
          <a:custGeom>
            <a:avLst/>
            <a:gdLst/>
            <a:ahLst/>
            <a:cxnLst/>
            <a:rect l="l" t="t" r="r" b="b"/>
            <a:pathLst>
              <a:path w="45720" h="1828800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09"/>
                </a:lnTo>
                <a:lnTo>
                  <a:pt x="45720" y="1824989"/>
                </a:lnTo>
                <a:lnTo>
                  <a:pt x="42130" y="1826496"/>
                </a:lnTo>
                <a:lnTo>
                  <a:pt x="32337" y="1827704"/>
                </a:lnTo>
                <a:lnTo>
                  <a:pt x="17805" y="1828508"/>
                </a:lnTo>
                <a:lnTo>
                  <a:pt x="0" y="1828799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418069" y="273177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721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8153018" y="2428557"/>
            <a:ext cx="5435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97.2%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985759" y="1584960"/>
            <a:ext cx="163829" cy="21450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035290" y="1626870"/>
            <a:ext cx="53340" cy="2026920"/>
          </a:xfrm>
          <a:custGeom>
            <a:avLst/>
            <a:gdLst/>
            <a:ahLst/>
            <a:cxnLst/>
            <a:rect l="l" t="t" r="r" b="b"/>
            <a:pathLst>
              <a:path w="53340" h="2026920">
                <a:moveTo>
                  <a:pt x="0" y="0"/>
                </a:moveTo>
                <a:lnTo>
                  <a:pt x="20764" y="355"/>
                </a:lnTo>
                <a:lnTo>
                  <a:pt x="37719" y="1317"/>
                </a:lnTo>
                <a:lnTo>
                  <a:pt x="49149" y="2732"/>
                </a:lnTo>
                <a:lnTo>
                  <a:pt x="53339" y="4444"/>
                </a:lnTo>
                <a:lnTo>
                  <a:pt x="53339" y="2022474"/>
                </a:lnTo>
                <a:lnTo>
                  <a:pt x="49148" y="2024187"/>
                </a:lnTo>
                <a:lnTo>
                  <a:pt x="37718" y="2025602"/>
                </a:lnTo>
                <a:lnTo>
                  <a:pt x="20764" y="2026564"/>
                </a:lnTo>
                <a:lnTo>
                  <a:pt x="0" y="2026919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088630" y="2640329"/>
            <a:ext cx="57785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276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578090" y="3661409"/>
            <a:ext cx="643255" cy="0"/>
          </a:xfrm>
          <a:custGeom>
            <a:avLst/>
            <a:gdLst/>
            <a:ahLst/>
            <a:cxnLst/>
            <a:rect l="l" t="t" r="r" b="b"/>
            <a:pathLst>
              <a:path w="643254">
                <a:moveTo>
                  <a:pt x="0" y="0"/>
                </a:moveTo>
                <a:lnTo>
                  <a:pt x="643127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4512309" y="2458021"/>
            <a:ext cx="543560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96.9%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335779" y="1592580"/>
            <a:ext cx="156210" cy="21297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385309" y="1634489"/>
            <a:ext cx="45720" cy="2011680"/>
          </a:xfrm>
          <a:custGeom>
            <a:avLst/>
            <a:gdLst/>
            <a:ahLst/>
            <a:cxnLst/>
            <a:rect l="l" t="t" r="r" b="b"/>
            <a:pathLst>
              <a:path w="45720" h="201167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19" y="3810"/>
                </a:lnTo>
                <a:lnTo>
                  <a:pt x="45719" y="2007870"/>
                </a:lnTo>
                <a:lnTo>
                  <a:pt x="42130" y="2009376"/>
                </a:lnTo>
                <a:lnTo>
                  <a:pt x="32337" y="2010584"/>
                </a:lnTo>
                <a:lnTo>
                  <a:pt x="17805" y="2011388"/>
                </a:lnTo>
                <a:lnTo>
                  <a:pt x="0" y="201168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431029" y="264032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261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661409" y="1634489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>
                <a:moveTo>
                  <a:pt x="0" y="0"/>
                </a:moveTo>
                <a:lnTo>
                  <a:pt x="683132" y="0"/>
                </a:lnTo>
              </a:path>
            </a:pathLst>
          </a:custGeom>
          <a:ln w="9525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4809" y="1047750"/>
            <a:ext cx="8382000" cy="3444240"/>
          </a:xfrm>
          <a:custGeom>
            <a:avLst/>
            <a:gdLst/>
            <a:ahLst/>
            <a:cxnLst/>
            <a:rect l="l" t="t" r="r" b="b"/>
            <a:pathLst>
              <a:path w="8382000" h="3444240">
                <a:moveTo>
                  <a:pt x="0" y="3444240"/>
                </a:moveTo>
                <a:lnTo>
                  <a:pt x="8382000" y="3444240"/>
                </a:lnTo>
                <a:lnTo>
                  <a:pt x="8382000" y="0"/>
                </a:lnTo>
                <a:lnTo>
                  <a:pt x="0" y="0"/>
                </a:lnTo>
                <a:lnTo>
                  <a:pt x="0" y="34442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4809" y="1047750"/>
            <a:ext cx="8382000" cy="3444240"/>
          </a:xfrm>
          <a:custGeom>
            <a:avLst/>
            <a:gdLst/>
            <a:ahLst/>
            <a:cxnLst/>
            <a:rect l="l" t="t" r="r" b="b"/>
            <a:pathLst>
              <a:path w="8382000" h="3444240">
                <a:moveTo>
                  <a:pt x="0" y="3444240"/>
                </a:moveTo>
                <a:lnTo>
                  <a:pt x="8382000" y="3444240"/>
                </a:lnTo>
                <a:lnTo>
                  <a:pt x="8382000" y="0"/>
                </a:lnTo>
                <a:lnTo>
                  <a:pt x="0" y="0"/>
                </a:lnTo>
                <a:lnTo>
                  <a:pt x="0" y="344424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22300" y="1289748"/>
            <a:ext cx="7737475" cy="17043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2260" marR="219075" indent="-290195">
              <a:lnSpc>
                <a:spcPct val="100000"/>
              </a:lnSpc>
              <a:spcBef>
                <a:spcPts val="100"/>
              </a:spcBef>
              <a:buChar char="•"/>
              <a:tabLst>
                <a:tab pos="302260" algn="l"/>
                <a:tab pos="302895" algn="l"/>
              </a:tabLst>
            </a:pP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MitraClip™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System 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FDA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approved 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800" spc="10" dirty="0">
                <a:solidFill>
                  <a:srgbClr val="FFFFFF"/>
                </a:solidFill>
                <a:latin typeface="Arial"/>
                <a:cs typeface="Arial"/>
              </a:rPr>
              <a:t>2013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treatment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subjects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primary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(or degenerative)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mitral regurgitation who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at 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prohibitive risk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mitral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FFFFF"/>
              </a:buClr>
              <a:buFont typeface="Arial"/>
              <a:buChar char="•"/>
            </a:pPr>
            <a:endParaRPr sz="2050">
              <a:latin typeface="Arial"/>
              <a:cs typeface="Arial"/>
            </a:endParaRPr>
          </a:p>
          <a:p>
            <a:pPr marL="302260" marR="5080" indent="-290195">
              <a:lnSpc>
                <a:spcPct val="100000"/>
              </a:lnSpc>
              <a:buChar char="•"/>
              <a:tabLst>
                <a:tab pos="302260" algn="l"/>
                <a:tab pos="302895" algn="l"/>
              </a:tabLst>
            </a:pP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Since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the original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EVEREST </a:t>
            </a:r>
            <a:r>
              <a:rPr sz="1800" spc="-45" dirty="0">
                <a:solidFill>
                  <a:srgbClr val="FFFFFF"/>
                </a:solidFill>
                <a:latin typeface="Arial"/>
                <a:cs typeface="Arial"/>
              </a:rPr>
              <a:t>II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trials, 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new core-lab adjudicated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data 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on 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subjects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primary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MR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been</a:t>
            </a:r>
            <a:r>
              <a:rPr sz="1800" spc="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reported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800" spc="10" dirty="0"/>
              <a:t>Background</a:t>
            </a:r>
            <a:endParaRPr sz="2800"/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550" spc="20" dirty="0">
                <a:solidFill>
                  <a:srgbClr val="FCE15E"/>
                </a:solidFill>
              </a:rPr>
              <a:t>MitraClip</a:t>
            </a:r>
            <a:r>
              <a:rPr sz="2800" i="1" spc="20" dirty="0">
                <a:solidFill>
                  <a:srgbClr val="FCE15E"/>
                </a:solidFill>
                <a:latin typeface="Arial"/>
                <a:cs typeface="Arial"/>
              </a:rPr>
              <a:t>™ </a:t>
            </a:r>
            <a:r>
              <a:rPr sz="2550" spc="-5" dirty="0">
                <a:solidFill>
                  <a:srgbClr val="FCE15E"/>
                </a:solidFill>
              </a:rPr>
              <a:t>for </a:t>
            </a:r>
            <a:r>
              <a:rPr sz="2550" dirty="0">
                <a:solidFill>
                  <a:srgbClr val="FCE15E"/>
                </a:solidFill>
              </a:rPr>
              <a:t>the </a:t>
            </a:r>
            <a:r>
              <a:rPr sz="2550" spc="15" dirty="0">
                <a:solidFill>
                  <a:srgbClr val="FCE15E"/>
                </a:solidFill>
              </a:rPr>
              <a:t>Treatment </a:t>
            </a:r>
            <a:r>
              <a:rPr sz="2550" spc="5" dirty="0">
                <a:solidFill>
                  <a:srgbClr val="FCE15E"/>
                </a:solidFill>
              </a:rPr>
              <a:t>of </a:t>
            </a:r>
            <a:r>
              <a:rPr sz="2550" spc="20" dirty="0">
                <a:solidFill>
                  <a:srgbClr val="FCE15E"/>
                </a:solidFill>
              </a:rPr>
              <a:t>Primary</a:t>
            </a:r>
            <a:r>
              <a:rPr sz="2550" spc="160" dirty="0">
                <a:solidFill>
                  <a:srgbClr val="FCE15E"/>
                </a:solidFill>
              </a:rPr>
              <a:t> </a:t>
            </a:r>
            <a:r>
              <a:rPr sz="2550" spc="60" dirty="0">
                <a:solidFill>
                  <a:srgbClr val="FCE15E"/>
                </a:solidFill>
              </a:rPr>
              <a:t>MR</a:t>
            </a:r>
            <a:endParaRPr sz="2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0530" y="1433829"/>
            <a:ext cx="6788784" cy="2075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600" dirty="0"/>
              <a:t>NTR/XTR CLIP </a:t>
            </a:r>
            <a:r>
              <a:rPr sz="3600" spc="-10" dirty="0"/>
              <a:t>USE </a:t>
            </a:r>
            <a:r>
              <a:rPr sz="3600" spc="-35" dirty="0"/>
              <a:t>BASED </a:t>
            </a:r>
            <a:r>
              <a:rPr sz="3600" spc="5" dirty="0"/>
              <a:t>ON  </a:t>
            </a:r>
            <a:r>
              <a:rPr sz="3600" spc="-15" dirty="0"/>
              <a:t>MITRAL </a:t>
            </a:r>
            <a:r>
              <a:rPr sz="3600" spc="-25" dirty="0"/>
              <a:t>VALVE ANATOMIC  </a:t>
            </a:r>
            <a:r>
              <a:rPr sz="3600" spc="-15" dirty="0"/>
              <a:t>MEASURES</a:t>
            </a:r>
            <a:endParaRPr sz="3600"/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50" spc="25" dirty="0">
                <a:solidFill>
                  <a:srgbClr val="FCE15E"/>
                </a:solidFill>
              </a:rPr>
              <a:t>ECHO </a:t>
            </a:r>
            <a:r>
              <a:rPr sz="2550" spc="10" dirty="0">
                <a:solidFill>
                  <a:srgbClr val="FCE15E"/>
                </a:solidFill>
              </a:rPr>
              <a:t>CORE-LAB</a:t>
            </a:r>
            <a:r>
              <a:rPr sz="2550" spc="175" dirty="0">
                <a:solidFill>
                  <a:srgbClr val="FCE15E"/>
                </a:solidFill>
              </a:rPr>
              <a:t> </a:t>
            </a:r>
            <a:r>
              <a:rPr sz="2550" spc="35" dirty="0">
                <a:solidFill>
                  <a:srgbClr val="FCE15E"/>
                </a:solidFill>
              </a:rPr>
              <a:t>ASSESSMENT</a:t>
            </a:r>
            <a:endParaRPr sz="255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4651" y="219392"/>
            <a:ext cx="4313555" cy="455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5" dirty="0"/>
              <a:t>MV Anatomic</a:t>
            </a:r>
            <a:r>
              <a:rPr sz="2800" spc="-135" dirty="0"/>
              <a:t> </a:t>
            </a:r>
            <a:r>
              <a:rPr sz="2800" spc="10" dirty="0"/>
              <a:t>Complexity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415290" y="811530"/>
            <a:ext cx="8450580" cy="3078480"/>
          </a:xfrm>
          <a:custGeom>
            <a:avLst/>
            <a:gdLst/>
            <a:ahLst/>
            <a:cxnLst/>
            <a:rect l="l" t="t" r="r" b="b"/>
            <a:pathLst>
              <a:path w="8450580" h="3078479">
                <a:moveTo>
                  <a:pt x="0" y="3078480"/>
                </a:moveTo>
                <a:lnTo>
                  <a:pt x="8450580" y="3078480"/>
                </a:lnTo>
                <a:lnTo>
                  <a:pt x="8450580" y="0"/>
                </a:lnTo>
                <a:lnTo>
                  <a:pt x="0" y="0"/>
                </a:lnTo>
                <a:lnTo>
                  <a:pt x="0" y="307848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07809" y="799337"/>
          <a:ext cx="8470265" cy="3091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2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2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2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4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681355" marR="586105" indent="-9207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60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</a:t>
                      </a:r>
                      <a:r>
                        <a:rPr sz="1600" b="1" spc="-1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 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(N=194)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683260" marR="591820" indent="-838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6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</a:t>
                      </a:r>
                      <a:r>
                        <a:rPr sz="1600" b="1" spc="-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 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(N=146)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737870" marR="386715" indent="-33591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60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600" b="1" spc="-3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 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(N=80)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332">
                <a:tc>
                  <a:txBody>
                    <a:bodyPr/>
                    <a:lstStyle/>
                    <a:p>
                      <a:pPr marL="199390" marR="765175" indent="-11430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60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6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n-</a:t>
                      </a:r>
                      <a:r>
                        <a:rPr sz="160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60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plex 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(n=289)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71.8%</a:t>
                      </a:r>
                      <a:r>
                        <a:rPr sz="1600" spc="-1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(135/188)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7960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72.8%</a:t>
                      </a:r>
                      <a:r>
                        <a:rPr sz="160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(99/136)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7960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1480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68.7%</a:t>
                      </a:r>
                      <a:r>
                        <a:rPr sz="1600" spc="-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(55/80)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8796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043">
                <a:tc>
                  <a:txBody>
                    <a:bodyPr/>
                    <a:lstStyle/>
                    <a:p>
                      <a:pPr marL="199390" marR="1203325" indent="-11430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60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60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plex  (n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600" spc="-1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28.2%</a:t>
                      </a:r>
                      <a:r>
                        <a:rPr sz="160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(53/188)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256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27.2%</a:t>
                      </a:r>
                      <a:r>
                        <a:rPr sz="160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(37/136)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256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31.3%</a:t>
                      </a:r>
                      <a:r>
                        <a:rPr sz="1600" spc="-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(25/80)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2565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9510">
                <a:tc gridSpan="4">
                  <a:txBody>
                    <a:bodyPr/>
                    <a:lstStyle/>
                    <a:p>
                      <a:pPr marL="396875" marR="694690" indent="-259715">
                        <a:lnSpc>
                          <a:spcPct val="102800"/>
                        </a:lnSpc>
                        <a:spcBef>
                          <a:spcPts val="1645"/>
                        </a:spcBef>
                        <a:buSzPct val="112820"/>
                        <a:buFont typeface="Arial"/>
                        <a:buChar char="•"/>
                        <a:tabLst>
                          <a:tab pos="396875" algn="l"/>
                          <a:tab pos="397510" algn="l"/>
                        </a:tabLst>
                      </a:pPr>
                      <a:r>
                        <a:rPr sz="19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Type of </a:t>
                      </a:r>
                      <a:r>
                        <a:rPr sz="19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clip used </a:t>
                      </a:r>
                      <a:r>
                        <a:rPr sz="19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was </a:t>
                      </a:r>
                      <a:r>
                        <a:rPr sz="19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not </a:t>
                      </a:r>
                      <a:r>
                        <a:rPr sz="19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different across subjects </a:t>
                      </a:r>
                      <a:r>
                        <a:rPr sz="19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9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non-  </a:t>
                      </a:r>
                      <a:r>
                        <a:rPr sz="19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complex </a:t>
                      </a:r>
                      <a:r>
                        <a:rPr sz="195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vs. </a:t>
                      </a:r>
                      <a:r>
                        <a:rPr sz="19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complex </a:t>
                      </a:r>
                      <a:r>
                        <a:rPr sz="1950" b="1" i="1" spc="6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MV</a:t>
                      </a:r>
                      <a:r>
                        <a:rPr sz="1950" b="1" i="1" spc="33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anatomies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208915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9609" y="1116330"/>
            <a:ext cx="7673340" cy="3802379"/>
          </a:xfrm>
          <a:custGeom>
            <a:avLst/>
            <a:gdLst/>
            <a:ahLst/>
            <a:cxnLst/>
            <a:rect l="l" t="t" r="r" b="b"/>
            <a:pathLst>
              <a:path w="7673340" h="3802379">
                <a:moveTo>
                  <a:pt x="0" y="3802379"/>
                </a:moveTo>
                <a:lnTo>
                  <a:pt x="7673340" y="3802379"/>
                </a:lnTo>
                <a:lnTo>
                  <a:pt x="7673340" y="0"/>
                </a:lnTo>
                <a:lnTo>
                  <a:pt x="0" y="0"/>
                </a:lnTo>
                <a:lnTo>
                  <a:pt x="0" y="38023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9609" y="1116330"/>
            <a:ext cx="7673340" cy="3802379"/>
          </a:xfrm>
          <a:custGeom>
            <a:avLst/>
            <a:gdLst/>
            <a:ahLst/>
            <a:cxnLst/>
            <a:rect l="l" t="t" r="r" b="b"/>
            <a:pathLst>
              <a:path w="7673340" h="3802379">
                <a:moveTo>
                  <a:pt x="0" y="3802379"/>
                </a:moveTo>
                <a:lnTo>
                  <a:pt x="7673340" y="3802379"/>
                </a:lnTo>
                <a:lnTo>
                  <a:pt x="7673340" y="0"/>
                </a:lnTo>
                <a:lnTo>
                  <a:pt x="0" y="0"/>
                </a:lnTo>
                <a:lnTo>
                  <a:pt x="0" y="38023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11879" y="713422"/>
            <a:ext cx="2000250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b="1" spc="35" dirty="0">
                <a:solidFill>
                  <a:srgbClr val="FCE15E"/>
                </a:solidFill>
                <a:latin typeface="Arial"/>
                <a:cs typeface="Arial"/>
              </a:rPr>
              <a:t>XTR vs </a:t>
            </a:r>
            <a:r>
              <a:rPr sz="1950" b="1" spc="15" dirty="0">
                <a:solidFill>
                  <a:srgbClr val="FCE15E"/>
                </a:solidFill>
                <a:latin typeface="Arial"/>
                <a:cs typeface="Arial"/>
              </a:rPr>
              <a:t>NTR</a:t>
            </a:r>
            <a:r>
              <a:rPr sz="1950" b="1" spc="-1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950" b="1" spc="-10" dirty="0">
                <a:solidFill>
                  <a:srgbClr val="FCE15E"/>
                </a:solidFill>
                <a:latin typeface="Arial"/>
                <a:cs typeface="Arial"/>
              </a:rPr>
              <a:t>Use</a:t>
            </a:r>
            <a:endParaRPr sz="1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13660" y="1292288"/>
            <a:ext cx="1656714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b="1" i="1" spc="5" dirty="0">
                <a:solidFill>
                  <a:srgbClr val="FCE15E"/>
                </a:solidFill>
                <a:latin typeface="Arial"/>
                <a:cs typeface="Arial"/>
              </a:rPr>
              <a:t>Prolapse</a:t>
            </a:r>
            <a:r>
              <a:rPr sz="1950" b="1" i="1" spc="7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950" b="1" i="1" spc="15" dirty="0">
                <a:solidFill>
                  <a:srgbClr val="FCE15E"/>
                </a:solidFill>
                <a:latin typeface="Arial"/>
                <a:cs typeface="Arial"/>
              </a:rPr>
              <a:t>Gap</a:t>
            </a:r>
            <a:endParaRPr sz="19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25240" y="3646170"/>
            <a:ext cx="262890" cy="0"/>
          </a:xfrm>
          <a:custGeom>
            <a:avLst/>
            <a:gdLst/>
            <a:ahLst/>
            <a:cxnLst/>
            <a:rect l="l" t="t" r="r" b="b"/>
            <a:pathLst>
              <a:path w="262889">
                <a:moveTo>
                  <a:pt x="0" y="0"/>
                </a:moveTo>
                <a:lnTo>
                  <a:pt x="26288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3200" y="3646170"/>
            <a:ext cx="518159" cy="0"/>
          </a:xfrm>
          <a:custGeom>
            <a:avLst/>
            <a:gdLst/>
            <a:ahLst/>
            <a:cxnLst/>
            <a:rect l="l" t="t" r="r" b="b"/>
            <a:pathLst>
              <a:path w="518160">
                <a:moveTo>
                  <a:pt x="0" y="0"/>
                </a:moveTo>
                <a:lnTo>
                  <a:pt x="5181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16429" y="3646170"/>
            <a:ext cx="255270" cy="0"/>
          </a:xfrm>
          <a:custGeom>
            <a:avLst/>
            <a:gdLst/>
            <a:ahLst/>
            <a:cxnLst/>
            <a:rect l="l" t="t" r="r" b="b"/>
            <a:pathLst>
              <a:path w="255269">
                <a:moveTo>
                  <a:pt x="0" y="0"/>
                </a:moveTo>
                <a:lnTo>
                  <a:pt x="25526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43200" y="3204210"/>
            <a:ext cx="1344930" cy="0"/>
          </a:xfrm>
          <a:custGeom>
            <a:avLst/>
            <a:gdLst/>
            <a:ahLst/>
            <a:cxnLst/>
            <a:rect l="l" t="t" r="r" b="b"/>
            <a:pathLst>
              <a:path w="1344929">
                <a:moveTo>
                  <a:pt x="0" y="0"/>
                </a:moveTo>
                <a:lnTo>
                  <a:pt x="134492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16429" y="3204210"/>
            <a:ext cx="255270" cy="0"/>
          </a:xfrm>
          <a:custGeom>
            <a:avLst/>
            <a:gdLst/>
            <a:ahLst/>
            <a:cxnLst/>
            <a:rect l="l" t="t" r="r" b="b"/>
            <a:pathLst>
              <a:path w="255269">
                <a:moveTo>
                  <a:pt x="0" y="0"/>
                </a:moveTo>
                <a:lnTo>
                  <a:pt x="25526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16429" y="275462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16429" y="2312670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16429" y="186308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71700" y="3147060"/>
            <a:ext cx="571500" cy="944880"/>
          </a:xfrm>
          <a:custGeom>
            <a:avLst/>
            <a:gdLst/>
            <a:ahLst/>
            <a:cxnLst/>
            <a:rect l="l" t="t" r="r" b="b"/>
            <a:pathLst>
              <a:path w="571500" h="944879">
                <a:moveTo>
                  <a:pt x="571500" y="0"/>
                </a:moveTo>
                <a:lnTo>
                  <a:pt x="0" y="0"/>
                </a:lnTo>
                <a:lnTo>
                  <a:pt x="0" y="944879"/>
                </a:lnTo>
                <a:lnTo>
                  <a:pt x="571500" y="944879"/>
                </a:lnTo>
                <a:lnTo>
                  <a:pt x="5715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61359" y="3360420"/>
            <a:ext cx="563880" cy="731520"/>
          </a:xfrm>
          <a:custGeom>
            <a:avLst/>
            <a:gdLst/>
            <a:ahLst/>
            <a:cxnLst/>
            <a:rect l="l" t="t" r="r" b="b"/>
            <a:pathLst>
              <a:path w="563879" h="731520">
                <a:moveTo>
                  <a:pt x="563879" y="0"/>
                </a:moveTo>
                <a:lnTo>
                  <a:pt x="0" y="0"/>
                </a:lnTo>
                <a:lnTo>
                  <a:pt x="0" y="731519"/>
                </a:lnTo>
                <a:lnTo>
                  <a:pt x="563879" y="731519"/>
                </a:lnTo>
                <a:lnTo>
                  <a:pt x="56387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57450" y="3150870"/>
            <a:ext cx="0" cy="525780"/>
          </a:xfrm>
          <a:custGeom>
            <a:avLst/>
            <a:gdLst/>
            <a:ahLst/>
            <a:cxnLst/>
            <a:rect l="l" t="t" r="r" b="b"/>
            <a:pathLst>
              <a:path h="525779">
                <a:moveTo>
                  <a:pt x="0" y="0"/>
                </a:moveTo>
                <a:lnTo>
                  <a:pt x="0" y="52578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57450" y="261747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5334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26970" y="367665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26970" y="261747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39490" y="3364229"/>
            <a:ext cx="0" cy="411480"/>
          </a:xfrm>
          <a:custGeom>
            <a:avLst/>
            <a:gdLst/>
            <a:ahLst/>
            <a:cxnLst/>
            <a:rect l="l" t="t" r="r" b="b"/>
            <a:pathLst>
              <a:path h="411479">
                <a:moveTo>
                  <a:pt x="0" y="0"/>
                </a:moveTo>
                <a:lnTo>
                  <a:pt x="0" y="41148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39490" y="2952750"/>
            <a:ext cx="0" cy="411480"/>
          </a:xfrm>
          <a:custGeom>
            <a:avLst/>
            <a:gdLst/>
            <a:ahLst/>
            <a:cxnLst/>
            <a:rect l="l" t="t" r="r" b="b"/>
            <a:pathLst>
              <a:path h="411479">
                <a:moveTo>
                  <a:pt x="0" y="41148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16629" y="377570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16629" y="295275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16429" y="408812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686941" y="3980179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86941" y="3534473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86941" y="3088957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86941" y="2643187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86941" y="2197671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02358" y="1751901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10385" y="2182173"/>
            <a:ext cx="255904" cy="19189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89"/>
              </a:lnSpc>
            </a:pP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Prolapse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Gap</a:t>
            </a:r>
            <a:r>
              <a:rPr sz="1600" b="1" spc="-3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5" dirty="0">
                <a:solidFill>
                  <a:srgbClr val="FFFFFF"/>
                </a:solidFill>
                <a:latin typeface="Arial"/>
                <a:cs typeface="Arial"/>
              </a:rPr>
              <a:t>(mm)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498080" y="3646170"/>
            <a:ext cx="26289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89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416040" y="3646170"/>
            <a:ext cx="518159" cy="0"/>
          </a:xfrm>
          <a:custGeom>
            <a:avLst/>
            <a:gdLst/>
            <a:ahLst/>
            <a:cxnLst/>
            <a:rect l="l" t="t" r="r" b="b"/>
            <a:pathLst>
              <a:path w="518159">
                <a:moveTo>
                  <a:pt x="0" y="0"/>
                </a:moveTo>
                <a:lnTo>
                  <a:pt x="5181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89270" y="3646170"/>
            <a:ext cx="255270" cy="0"/>
          </a:xfrm>
          <a:custGeom>
            <a:avLst/>
            <a:gdLst/>
            <a:ahLst/>
            <a:cxnLst/>
            <a:rect l="l" t="t" r="r" b="b"/>
            <a:pathLst>
              <a:path w="255270">
                <a:moveTo>
                  <a:pt x="0" y="0"/>
                </a:moveTo>
                <a:lnTo>
                  <a:pt x="25526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498080" y="3204210"/>
            <a:ext cx="262890" cy="0"/>
          </a:xfrm>
          <a:custGeom>
            <a:avLst/>
            <a:gdLst/>
            <a:ahLst/>
            <a:cxnLst/>
            <a:rect l="l" t="t" r="r" b="b"/>
            <a:pathLst>
              <a:path w="262890">
                <a:moveTo>
                  <a:pt x="0" y="0"/>
                </a:moveTo>
                <a:lnTo>
                  <a:pt x="26289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416040" y="3204210"/>
            <a:ext cx="518159" cy="0"/>
          </a:xfrm>
          <a:custGeom>
            <a:avLst/>
            <a:gdLst/>
            <a:ahLst/>
            <a:cxnLst/>
            <a:rect l="l" t="t" r="r" b="b"/>
            <a:pathLst>
              <a:path w="518159">
                <a:moveTo>
                  <a:pt x="0" y="0"/>
                </a:moveTo>
                <a:lnTo>
                  <a:pt x="5181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89270" y="3204210"/>
            <a:ext cx="255270" cy="0"/>
          </a:xfrm>
          <a:custGeom>
            <a:avLst/>
            <a:gdLst/>
            <a:ahLst/>
            <a:cxnLst/>
            <a:rect l="l" t="t" r="r" b="b"/>
            <a:pathLst>
              <a:path w="255270">
                <a:moveTo>
                  <a:pt x="0" y="0"/>
                </a:moveTo>
                <a:lnTo>
                  <a:pt x="25526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89270" y="275462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89270" y="2312670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89270" y="186308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44540" y="2773679"/>
            <a:ext cx="571500" cy="1318260"/>
          </a:xfrm>
          <a:custGeom>
            <a:avLst/>
            <a:gdLst/>
            <a:ahLst/>
            <a:cxnLst/>
            <a:rect l="l" t="t" r="r" b="b"/>
            <a:pathLst>
              <a:path w="571500" h="1318260">
                <a:moveTo>
                  <a:pt x="571500" y="0"/>
                </a:moveTo>
                <a:lnTo>
                  <a:pt x="0" y="0"/>
                </a:lnTo>
                <a:lnTo>
                  <a:pt x="0" y="1318260"/>
                </a:lnTo>
                <a:lnTo>
                  <a:pt x="571500" y="1318260"/>
                </a:lnTo>
                <a:lnTo>
                  <a:pt x="5715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934200" y="3055620"/>
            <a:ext cx="563880" cy="1036319"/>
          </a:xfrm>
          <a:custGeom>
            <a:avLst/>
            <a:gdLst/>
            <a:ahLst/>
            <a:cxnLst/>
            <a:rect l="l" t="t" r="r" b="b"/>
            <a:pathLst>
              <a:path w="563879" h="1036320">
                <a:moveTo>
                  <a:pt x="563879" y="0"/>
                </a:moveTo>
                <a:lnTo>
                  <a:pt x="0" y="0"/>
                </a:lnTo>
                <a:lnTo>
                  <a:pt x="0" y="1036320"/>
                </a:lnTo>
                <a:lnTo>
                  <a:pt x="563879" y="1036320"/>
                </a:lnTo>
                <a:lnTo>
                  <a:pt x="56387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30290" y="2769870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0"/>
                </a:moveTo>
                <a:lnTo>
                  <a:pt x="0" y="7010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30290" y="2068829"/>
            <a:ext cx="0" cy="701040"/>
          </a:xfrm>
          <a:custGeom>
            <a:avLst/>
            <a:gdLst/>
            <a:ahLst/>
            <a:cxnLst/>
            <a:rect l="l" t="t" r="r" b="b"/>
            <a:pathLst>
              <a:path h="701039">
                <a:moveTo>
                  <a:pt x="0" y="70103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99809" y="347090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099809" y="206882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12330" y="3059429"/>
            <a:ext cx="0" cy="502920"/>
          </a:xfrm>
          <a:custGeom>
            <a:avLst/>
            <a:gdLst/>
            <a:ahLst/>
            <a:cxnLst/>
            <a:rect l="l" t="t" r="r" b="b"/>
            <a:pathLst>
              <a:path h="502920">
                <a:moveTo>
                  <a:pt x="0" y="0"/>
                </a:moveTo>
                <a:lnTo>
                  <a:pt x="0" y="50291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212330" y="2548889"/>
            <a:ext cx="0" cy="510540"/>
          </a:xfrm>
          <a:custGeom>
            <a:avLst/>
            <a:gdLst/>
            <a:ahLst/>
            <a:cxnLst/>
            <a:rect l="l" t="t" r="r" b="b"/>
            <a:pathLst>
              <a:path h="510539">
                <a:moveTo>
                  <a:pt x="0" y="51054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189469" y="356235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189469" y="254888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589270" y="408812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5362575" y="3534473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362575" y="3088957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362575" y="2643187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362575" y="2197671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277739" y="1751901"/>
            <a:ext cx="1936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294001" y="3980179"/>
            <a:ext cx="510032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6810" algn="ctr">
              <a:lnSpc>
                <a:spcPts val="1435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35"/>
              </a:lnSpc>
              <a:tabLst>
                <a:tab pos="1095375" algn="l"/>
                <a:tab pos="3687445" algn="l"/>
                <a:tab pos="4770755" algn="l"/>
              </a:tabLst>
            </a:pP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R	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200" b="1" spc="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R	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R	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200" b="1" spc="4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786433" y="2187155"/>
            <a:ext cx="255270" cy="14585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85"/>
              </a:lnSpc>
            </a:pP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Flail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Gap</a:t>
            </a:r>
            <a:r>
              <a:rPr sz="16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40" dirty="0">
                <a:solidFill>
                  <a:srgbClr val="FFFFFF"/>
                </a:solidFill>
                <a:latin typeface="Arial"/>
                <a:cs typeface="Arial"/>
              </a:rPr>
              <a:t>(mm)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2012" y="4467859"/>
            <a:ext cx="6844665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02260" indent="-29019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302260" algn="l"/>
                <a:tab pos="302895" algn="l"/>
              </a:tabLst>
            </a:pP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XTR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was </a:t>
            </a:r>
            <a:r>
              <a:rPr sz="1600" b="1" i="1" spc="20" dirty="0">
                <a:solidFill>
                  <a:srgbClr val="FCE15E"/>
                </a:solidFill>
                <a:latin typeface="Arial"/>
                <a:cs typeface="Arial"/>
              </a:rPr>
              <a:t>more 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often used </a:t>
            </a:r>
            <a:r>
              <a:rPr sz="1600" b="1" i="1" spc="-10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subjects 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with larger 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prolapse/flail</a:t>
            </a:r>
            <a:r>
              <a:rPr sz="1600" b="1" i="1" spc="-16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gaps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title"/>
          </p:nvPr>
        </p:nvSpPr>
        <p:spPr>
          <a:xfrm>
            <a:off x="2094229" y="219392"/>
            <a:ext cx="4962525" cy="455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5" dirty="0"/>
              <a:t>MV Anatomic</a:t>
            </a:r>
            <a:r>
              <a:rPr sz="2800" spc="-145" dirty="0"/>
              <a:t> </a:t>
            </a:r>
            <a:r>
              <a:rPr sz="2800" spc="5" dirty="0"/>
              <a:t>Characteristics</a:t>
            </a:r>
            <a:endParaRPr sz="2800"/>
          </a:p>
        </p:txBody>
      </p:sp>
      <p:sp>
        <p:nvSpPr>
          <p:cNvPr id="61" name="object 61"/>
          <p:cNvSpPr/>
          <p:nvPr/>
        </p:nvSpPr>
        <p:spPr>
          <a:xfrm>
            <a:off x="2400300" y="2461260"/>
            <a:ext cx="1207770" cy="2019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465070" y="2510789"/>
            <a:ext cx="1082040" cy="83820"/>
          </a:xfrm>
          <a:custGeom>
            <a:avLst/>
            <a:gdLst/>
            <a:ahLst/>
            <a:cxnLst/>
            <a:rect l="l" t="t" r="r" b="b"/>
            <a:pathLst>
              <a:path w="1082039" h="83819">
                <a:moveTo>
                  <a:pt x="0" y="83820"/>
                </a:moveTo>
                <a:lnTo>
                  <a:pt x="555" y="51167"/>
                </a:lnTo>
                <a:lnTo>
                  <a:pt x="2063" y="24526"/>
                </a:lnTo>
                <a:lnTo>
                  <a:pt x="4286" y="6578"/>
                </a:lnTo>
                <a:lnTo>
                  <a:pt x="6985" y="0"/>
                </a:lnTo>
                <a:lnTo>
                  <a:pt x="1075055" y="0"/>
                </a:lnTo>
                <a:lnTo>
                  <a:pt x="1077753" y="6578"/>
                </a:lnTo>
                <a:lnTo>
                  <a:pt x="1079976" y="24526"/>
                </a:lnTo>
                <a:lnTo>
                  <a:pt x="1081484" y="51167"/>
                </a:lnTo>
                <a:lnTo>
                  <a:pt x="1082040" y="83820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665729" y="2286635"/>
            <a:ext cx="597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25" dirty="0">
                <a:solidFill>
                  <a:srgbClr val="FCE15E"/>
                </a:solidFill>
                <a:latin typeface="Arial"/>
                <a:cs typeface="Arial"/>
              </a:rPr>
              <a:t>P</a:t>
            </a:r>
            <a:r>
              <a:rPr sz="1200" b="1" i="1" spc="15" dirty="0">
                <a:solidFill>
                  <a:srgbClr val="FCE15E"/>
                </a:solidFill>
                <a:latin typeface="Arial"/>
                <a:cs typeface="Arial"/>
              </a:rPr>
              <a:t>&lt;</a:t>
            </a:r>
            <a:r>
              <a:rPr sz="1200" b="1" i="1" spc="-15" dirty="0">
                <a:solidFill>
                  <a:srgbClr val="FCE15E"/>
                </a:solidFill>
                <a:latin typeface="Arial"/>
                <a:cs typeface="Arial"/>
              </a:rPr>
              <a:t>0</a:t>
            </a:r>
            <a:r>
              <a:rPr sz="1200" b="1" i="1" spc="25" dirty="0">
                <a:solidFill>
                  <a:srgbClr val="FCE15E"/>
                </a:solidFill>
                <a:latin typeface="Arial"/>
                <a:cs typeface="Arial"/>
              </a:rPr>
              <a:t>.</a:t>
            </a:r>
            <a:r>
              <a:rPr sz="1200" b="1" i="1" spc="-15" dirty="0">
                <a:solidFill>
                  <a:srgbClr val="FCE15E"/>
                </a:solidFill>
                <a:latin typeface="Arial"/>
                <a:cs typeface="Arial"/>
              </a:rPr>
              <a:t>01</a:t>
            </a: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050279" y="1905000"/>
            <a:ext cx="1215390" cy="209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115050" y="1954529"/>
            <a:ext cx="1089660" cy="91440"/>
          </a:xfrm>
          <a:custGeom>
            <a:avLst/>
            <a:gdLst/>
            <a:ahLst/>
            <a:cxnLst/>
            <a:rect l="l" t="t" r="r" b="b"/>
            <a:pathLst>
              <a:path w="1089659" h="91439">
                <a:moveTo>
                  <a:pt x="0" y="91439"/>
                </a:moveTo>
                <a:lnTo>
                  <a:pt x="601" y="55828"/>
                </a:lnTo>
                <a:lnTo>
                  <a:pt x="2238" y="26765"/>
                </a:lnTo>
                <a:lnTo>
                  <a:pt x="4661" y="7179"/>
                </a:lnTo>
                <a:lnTo>
                  <a:pt x="7620" y="0"/>
                </a:lnTo>
                <a:lnTo>
                  <a:pt x="1082040" y="0"/>
                </a:lnTo>
                <a:lnTo>
                  <a:pt x="1084998" y="7179"/>
                </a:lnTo>
                <a:lnTo>
                  <a:pt x="1087421" y="26765"/>
                </a:lnTo>
                <a:lnTo>
                  <a:pt x="1089058" y="55828"/>
                </a:lnTo>
                <a:lnTo>
                  <a:pt x="1089659" y="91439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6089396" y="1244131"/>
            <a:ext cx="1094740" cy="58864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950" b="1" i="1" dirty="0">
                <a:solidFill>
                  <a:srgbClr val="FCE15E"/>
                </a:solidFill>
                <a:latin typeface="Arial"/>
                <a:cs typeface="Arial"/>
              </a:rPr>
              <a:t>Flail</a:t>
            </a:r>
            <a:r>
              <a:rPr sz="1950" b="1" i="1" spc="3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950" b="1" i="1" spc="15" dirty="0">
                <a:solidFill>
                  <a:srgbClr val="FCE15E"/>
                </a:solidFill>
                <a:latin typeface="Arial"/>
                <a:cs typeface="Arial"/>
              </a:rPr>
              <a:t>Gap</a:t>
            </a:r>
            <a:endParaRPr sz="195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240"/>
              </a:spcBef>
            </a:pP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P&lt;0.024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3890" y="1085850"/>
            <a:ext cx="8023859" cy="3863340"/>
          </a:xfrm>
          <a:custGeom>
            <a:avLst/>
            <a:gdLst/>
            <a:ahLst/>
            <a:cxnLst/>
            <a:rect l="l" t="t" r="r" b="b"/>
            <a:pathLst>
              <a:path w="8023859" h="3863340">
                <a:moveTo>
                  <a:pt x="0" y="3863340"/>
                </a:moveTo>
                <a:lnTo>
                  <a:pt x="8023859" y="3863340"/>
                </a:lnTo>
                <a:lnTo>
                  <a:pt x="8023859" y="0"/>
                </a:lnTo>
                <a:lnTo>
                  <a:pt x="0" y="0"/>
                </a:lnTo>
                <a:lnTo>
                  <a:pt x="0" y="38633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43890" y="1085850"/>
            <a:ext cx="8023859" cy="3863340"/>
          </a:xfrm>
          <a:custGeom>
            <a:avLst/>
            <a:gdLst/>
            <a:ahLst/>
            <a:cxnLst/>
            <a:rect l="l" t="t" r="r" b="b"/>
            <a:pathLst>
              <a:path w="8023859" h="3863340">
                <a:moveTo>
                  <a:pt x="0" y="3863340"/>
                </a:moveTo>
                <a:lnTo>
                  <a:pt x="8023859" y="3863340"/>
                </a:lnTo>
                <a:lnTo>
                  <a:pt x="8023859" y="0"/>
                </a:lnTo>
                <a:lnTo>
                  <a:pt x="0" y="0"/>
                </a:lnTo>
                <a:lnTo>
                  <a:pt x="0" y="386334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01239" y="2087879"/>
            <a:ext cx="563880" cy="1760220"/>
          </a:xfrm>
          <a:custGeom>
            <a:avLst/>
            <a:gdLst/>
            <a:ahLst/>
            <a:cxnLst/>
            <a:rect l="l" t="t" r="r" b="b"/>
            <a:pathLst>
              <a:path w="563880" h="1760220">
                <a:moveTo>
                  <a:pt x="563880" y="0"/>
                </a:moveTo>
                <a:lnTo>
                  <a:pt x="0" y="0"/>
                </a:lnTo>
                <a:lnTo>
                  <a:pt x="0" y="1760220"/>
                </a:lnTo>
                <a:lnTo>
                  <a:pt x="563880" y="1760220"/>
                </a:lnTo>
                <a:lnTo>
                  <a:pt x="56388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83279" y="2491739"/>
            <a:ext cx="563880" cy="1356360"/>
          </a:xfrm>
          <a:custGeom>
            <a:avLst/>
            <a:gdLst/>
            <a:ahLst/>
            <a:cxnLst/>
            <a:rect l="l" t="t" r="r" b="b"/>
            <a:pathLst>
              <a:path w="563879" h="1356360">
                <a:moveTo>
                  <a:pt x="563880" y="0"/>
                </a:moveTo>
                <a:lnTo>
                  <a:pt x="0" y="0"/>
                </a:lnTo>
                <a:lnTo>
                  <a:pt x="0" y="1356360"/>
                </a:lnTo>
                <a:lnTo>
                  <a:pt x="563880" y="1356360"/>
                </a:lnTo>
                <a:lnTo>
                  <a:pt x="56388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79370" y="2084070"/>
            <a:ext cx="0" cy="167640"/>
          </a:xfrm>
          <a:custGeom>
            <a:avLst/>
            <a:gdLst/>
            <a:ahLst/>
            <a:cxnLst/>
            <a:rect l="l" t="t" r="r" b="b"/>
            <a:pathLst>
              <a:path h="167639">
                <a:moveTo>
                  <a:pt x="0" y="0"/>
                </a:moveTo>
                <a:lnTo>
                  <a:pt x="0" y="1676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79370" y="1916429"/>
            <a:ext cx="0" cy="167640"/>
          </a:xfrm>
          <a:custGeom>
            <a:avLst/>
            <a:gdLst/>
            <a:ahLst/>
            <a:cxnLst/>
            <a:rect l="l" t="t" r="r" b="b"/>
            <a:pathLst>
              <a:path h="167639">
                <a:moveTo>
                  <a:pt x="0" y="16763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56510" y="225171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56510" y="191642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69029" y="2487929"/>
            <a:ext cx="0" cy="327660"/>
          </a:xfrm>
          <a:custGeom>
            <a:avLst/>
            <a:gdLst/>
            <a:ahLst/>
            <a:cxnLst/>
            <a:rect l="l" t="t" r="r" b="b"/>
            <a:pathLst>
              <a:path h="327660">
                <a:moveTo>
                  <a:pt x="0" y="0"/>
                </a:moveTo>
                <a:lnTo>
                  <a:pt x="0" y="32765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69029" y="2167889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32004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38550" y="281558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38550" y="216788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38350" y="1817370"/>
            <a:ext cx="0" cy="2026920"/>
          </a:xfrm>
          <a:custGeom>
            <a:avLst/>
            <a:gdLst/>
            <a:ahLst/>
            <a:cxnLst/>
            <a:rect l="l" t="t" r="r" b="b"/>
            <a:pathLst>
              <a:path h="2026920">
                <a:moveTo>
                  <a:pt x="0" y="202691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92629" y="384429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92629" y="34404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92629" y="303657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92629" y="262508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92629" y="22212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92629" y="181737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38350" y="3844290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813560" y="3733482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29104" y="3327145"/>
            <a:ext cx="193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29104" y="2920047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29104" y="2513647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29104" y="2107247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44650" y="1701165"/>
            <a:ext cx="2768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37739" y="3914457"/>
            <a:ext cx="690245" cy="3841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0014" marR="5080" indent="-107950">
              <a:lnSpc>
                <a:spcPts val="1380"/>
              </a:lnSpc>
              <a:spcBef>
                <a:spcPts val="195"/>
              </a:spcBef>
            </a:pP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b="1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1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y  (n=45)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18509" y="3914457"/>
            <a:ext cx="705485" cy="3841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4460" marR="5080" indent="-112395">
              <a:lnSpc>
                <a:spcPts val="1380"/>
              </a:lnSpc>
              <a:spcBef>
                <a:spcPts val="195"/>
              </a:spcBef>
            </a:pP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200" b="1" spc="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1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200" b="1" spc="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y  (n=30)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79939" y="1799380"/>
            <a:ext cx="427990" cy="21539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Subjects </a:t>
            </a:r>
            <a:r>
              <a:rPr sz="1350" b="1" spc="4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135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Reduction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≥ 2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Grades</a:t>
            </a:r>
            <a:r>
              <a:rPr sz="135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-30" dirty="0">
                <a:solidFill>
                  <a:srgbClr val="FFFFFF"/>
                </a:solidFill>
                <a:latin typeface="Arial"/>
                <a:cs typeface="Arial"/>
              </a:rPr>
              <a:t>(%)</a:t>
            </a:r>
            <a:endParaRPr sz="13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3752" y="4393247"/>
            <a:ext cx="7400290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01625" marR="5080" indent="-289560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301625" algn="l"/>
                <a:tab pos="302260" algn="l"/>
              </a:tabLst>
            </a:pP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Greater </a:t>
            </a:r>
            <a:r>
              <a:rPr sz="1600" b="1" i="1" spc="55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reduction achieved </a:t>
            </a:r>
            <a:r>
              <a:rPr sz="1600" b="1" i="1" spc="-10" dirty="0">
                <a:solidFill>
                  <a:srgbClr val="FCE15E"/>
                </a:solidFill>
                <a:latin typeface="Arial"/>
                <a:cs typeface="Arial"/>
              </a:rPr>
              <a:t>using 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the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XTR </a:t>
            </a:r>
            <a:r>
              <a:rPr sz="1600" b="1" i="1" spc="-10" dirty="0">
                <a:solidFill>
                  <a:srgbClr val="FCE15E"/>
                </a:solidFill>
                <a:latin typeface="Arial"/>
                <a:cs typeface="Arial"/>
              </a:rPr>
              <a:t>clip </a:t>
            </a:r>
            <a:r>
              <a:rPr sz="1600" b="1" i="1" spc="-5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Complex</a:t>
            </a:r>
            <a:r>
              <a:rPr sz="1600" b="1" i="1" spc="-29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Anatomies 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(p =</a:t>
            </a:r>
            <a:r>
              <a:rPr sz="1600" b="1" i="1" spc="-3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0.0383)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1583055" y="403542"/>
            <a:ext cx="5993130" cy="455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10" dirty="0"/>
              <a:t>30 day MR </a:t>
            </a:r>
            <a:r>
              <a:rPr sz="2800" spc="15" dirty="0"/>
              <a:t>Reduction of </a:t>
            </a:r>
            <a:r>
              <a:rPr sz="2800" spc="10" dirty="0"/>
              <a:t>≥ 2</a:t>
            </a:r>
            <a:r>
              <a:rPr sz="2800" spc="-405" dirty="0"/>
              <a:t> </a:t>
            </a:r>
            <a:r>
              <a:rPr sz="2800" spc="10" dirty="0"/>
              <a:t>Grades</a:t>
            </a:r>
            <a:endParaRPr sz="2800"/>
          </a:p>
        </p:txBody>
      </p:sp>
      <p:sp>
        <p:nvSpPr>
          <p:cNvPr id="33" name="object 33"/>
          <p:cNvSpPr/>
          <p:nvPr/>
        </p:nvSpPr>
        <p:spPr>
          <a:xfrm>
            <a:off x="2506979" y="1752600"/>
            <a:ext cx="1215390" cy="2019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571750" y="1802129"/>
            <a:ext cx="1089660" cy="83820"/>
          </a:xfrm>
          <a:custGeom>
            <a:avLst/>
            <a:gdLst/>
            <a:ahLst/>
            <a:cxnLst/>
            <a:rect l="l" t="t" r="r" b="b"/>
            <a:pathLst>
              <a:path w="1089660" h="83819">
                <a:moveTo>
                  <a:pt x="0" y="83820"/>
                </a:moveTo>
                <a:lnTo>
                  <a:pt x="555" y="51167"/>
                </a:lnTo>
                <a:lnTo>
                  <a:pt x="2063" y="24526"/>
                </a:lnTo>
                <a:lnTo>
                  <a:pt x="4286" y="6578"/>
                </a:lnTo>
                <a:lnTo>
                  <a:pt x="6985" y="0"/>
                </a:lnTo>
                <a:lnTo>
                  <a:pt x="1082675" y="0"/>
                </a:lnTo>
                <a:lnTo>
                  <a:pt x="1085373" y="6578"/>
                </a:lnTo>
                <a:lnTo>
                  <a:pt x="1087596" y="24526"/>
                </a:lnTo>
                <a:lnTo>
                  <a:pt x="1089104" y="51167"/>
                </a:lnTo>
                <a:lnTo>
                  <a:pt x="1089660" y="83820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118360" y="1071778"/>
            <a:ext cx="1808480" cy="704850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Complex</a:t>
            </a:r>
            <a:r>
              <a:rPr sz="1600" b="1" i="1" spc="-15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Anatomy</a:t>
            </a:r>
            <a:endParaRPr sz="1600">
              <a:latin typeface="Arial"/>
              <a:cs typeface="Arial"/>
            </a:endParaRPr>
          </a:p>
          <a:p>
            <a:pPr marL="671830">
              <a:lnSpc>
                <a:spcPct val="100000"/>
              </a:lnSpc>
              <a:spcBef>
                <a:spcPts val="840"/>
              </a:spcBef>
            </a:pP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P=0.0383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958840" y="2468879"/>
            <a:ext cx="563880" cy="1363980"/>
          </a:xfrm>
          <a:custGeom>
            <a:avLst/>
            <a:gdLst/>
            <a:ahLst/>
            <a:cxnLst/>
            <a:rect l="l" t="t" r="r" b="b"/>
            <a:pathLst>
              <a:path w="563879" h="1363979">
                <a:moveTo>
                  <a:pt x="0" y="1363980"/>
                </a:moveTo>
                <a:lnTo>
                  <a:pt x="563880" y="1363980"/>
                </a:lnTo>
                <a:lnTo>
                  <a:pt x="563880" y="0"/>
                </a:lnTo>
                <a:lnTo>
                  <a:pt x="0" y="0"/>
                </a:lnTo>
                <a:lnTo>
                  <a:pt x="0" y="1363980"/>
                </a:lnTo>
                <a:close/>
              </a:path>
            </a:pathLst>
          </a:custGeom>
          <a:solidFill>
            <a:srgbClr val="25A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40880" y="2522220"/>
            <a:ext cx="563880" cy="1310640"/>
          </a:xfrm>
          <a:custGeom>
            <a:avLst/>
            <a:gdLst/>
            <a:ahLst/>
            <a:cxnLst/>
            <a:rect l="l" t="t" r="r" b="b"/>
            <a:pathLst>
              <a:path w="563879" h="1310639">
                <a:moveTo>
                  <a:pt x="0" y="1310640"/>
                </a:moveTo>
                <a:lnTo>
                  <a:pt x="563879" y="1310640"/>
                </a:lnTo>
                <a:lnTo>
                  <a:pt x="563879" y="0"/>
                </a:lnTo>
                <a:lnTo>
                  <a:pt x="0" y="0"/>
                </a:lnTo>
                <a:lnTo>
                  <a:pt x="0" y="1310640"/>
                </a:lnTo>
                <a:close/>
              </a:path>
            </a:pathLst>
          </a:custGeom>
          <a:solidFill>
            <a:srgbClr val="25A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244590" y="2472689"/>
            <a:ext cx="0" cy="167640"/>
          </a:xfrm>
          <a:custGeom>
            <a:avLst/>
            <a:gdLst/>
            <a:ahLst/>
            <a:cxnLst/>
            <a:rect l="l" t="t" r="r" b="b"/>
            <a:pathLst>
              <a:path h="167639">
                <a:moveTo>
                  <a:pt x="0" y="0"/>
                </a:moveTo>
                <a:lnTo>
                  <a:pt x="0" y="1676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244590" y="2305050"/>
            <a:ext cx="0" cy="167640"/>
          </a:xfrm>
          <a:custGeom>
            <a:avLst/>
            <a:gdLst/>
            <a:ahLst/>
            <a:cxnLst/>
            <a:rect l="l" t="t" r="r" b="b"/>
            <a:pathLst>
              <a:path h="167639">
                <a:moveTo>
                  <a:pt x="0" y="16763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214109" y="264032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214109" y="230505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19009" y="2526029"/>
            <a:ext cx="0" cy="198120"/>
          </a:xfrm>
          <a:custGeom>
            <a:avLst/>
            <a:gdLst/>
            <a:ahLst/>
            <a:cxnLst/>
            <a:rect l="l" t="t" r="r" b="b"/>
            <a:pathLst>
              <a:path h="198119">
                <a:moveTo>
                  <a:pt x="0" y="0"/>
                </a:moveTo>
                <a:lnTo>
                  <a:pt x="0" y="19811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319009" y="2327910"/>
            <a:ext cx="0" cy="198120"/>
          </a:xfrm>
          <a:custGeom>
            <a:avLst/>
            <a:gdLst/>
            <a:ahLst/>
            <a:cxnLst/>
            <a:rect l="l" t="t" r="r" b="b"/>
            <a:pathLst>
              <a:path h="198119">
                <a:moveTo>
                  <a:pt x="0" y="19811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296150" y="272415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296150" y="23279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4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703570" y="1817370"/>
            <a:ext cx="0" cy="2011680"/>
          </a:xfrm>
          <a:custGeom>
            <a:avLst/>
            <a:gdLst/>
            <a:ahLst/>
            <a:cxnLst/>
            <a:rect l="l" t="t" r="r" b="b"/>
            <a:pathLst>
              <a:path h="2011679">
                <a:moveTo>
                  <a:pt x="0" y="201167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57850" y="382905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57850" y="342519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657850" y="302895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57850" y="262508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57850" y="22212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657850" y="181737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703570" y="3829050"/>
            <a:ext cx="2156460" cy="0"/>
          </a:xfrm>
          <a:custGeom>
            <a:avLst/>
            <a:gdLst/>
            <a:ahLst/>
            <a:cxnLst/>
            <a:rect l="l" t="t" r="r" b="b"/>
            <a:pathLst>
              <a:path w="2156459">
                <a:moveTo>
                  <a:pt x="0" y="0"/>
                </a:moveTo>
                <a:lnTo>
                  <a:pt x="21564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5481954" y="3720782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397246" y="3316858"/>
            <a:ext cx="193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397246" y="2912427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397246" y="2508567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397246" y="2104707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312790" y="1701165"/>
            <a:ext cx="2768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902578" y="3901757"/>
            <a:ext cx="690880" cy="3841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78105" marR="5080" indent="-66040">
              <a:lnSpc>
                <a:spcPts val="1380"/>
              </a:lnSpc>
              <a:spcBef>
                <a:spcPts val="195"/>
              </a:spcBef>
            </a:pP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b="1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1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y 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(n=117)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977126" y="3901757"/>
            <a:ext cx="706120" cy="3841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4460" marR="5080" indent="-112395">
              <a:lnSpc>
                <a:spcPts val="1380"/>
              </a:lnSpc>
              <a:spcBef>
                <a:spcPts val="195"/>
              </a:spcBef>
            </a:pP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200" b="1" spc="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1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200" b="1" spc="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y  (n=88)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748080" y="1796277"/>
            <a:ext cx="427990" cy="21570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Subjects </a:t>
            </a:r>
            <a:r>
              <a:rPr sz="1350" b="1" spc="4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135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Reduction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≥ 2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Grades</a:t>
            </a:r>
            <a:r>
              <a:rPr sz="135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-30" dirty="0">
                <a:solidFill>
                  <a:srgbClr val="FFFFFF"/>
                </a:solidFill>
                <a:latin typeface="Arial"/>
                <a:cs typeface="Arial"/>
              </a:rPr>
              <a:t>(%)</a:t>
            </a:r>
            <a:endParaRPr sz="13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416296" y="1221676"/>
            <a:ext cx="227711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Non-Complex</a:t>
            </a:r>
            <a:r>
              <a:rPr sz="1600" b="1" i="1" spc="-12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Anatomy</a:t>
            </a:r>
            <a:endParaRPr sz="16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187440" y="2072639"/>
            <a:ext cx="1207769" cy="2171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252209" y="2122170"/>
            <a:ext cx="1082040" cy="99060"/>
          </a:xfrm>
          <a:custGeom>
            <a:avLst/>
            <a:gdLst/>
            <a:ahLst/>
            <a:cxnLst/>
            <a:rect l="l" t="t" r="r" b="b"/>
            <a:pathLst>
              <a:path w="1082040" h="99060">
                <a:moveTo>
                  <a:pt x="0" y="99060"/>
                </a:moveTo>
                <a:lnTo>
                  <a:pt x="646" y="60489"/>
                </a:lnTo>
                <a:lnTo>
                  <a:pt x="2412" y="29003"/>
                </a:lnTo>
                <a:lnTo>
                  <a:pt x="5036" y="7780"/>
                </a:lnTo>
                <a:lnTo>
                  <a:pt x="8254" y="0"/>
                </a:lnTo>
                <a:lnTo>
                  <a:pt x="1073785" y="0"/>
                </a:lnTo>
                <a:lnTo>
                  <a:pt x="1077003" y="7780"/>
                </a:lnTo>
                <a:lnTo>
                  <a:pt x="1079627" y="29003"/>
                </a:lnTo>
                <a:lnTo>
                  <a:pt x="1081393" y="60489"/>
                </a:lnTo>
                <a:lnTo>
                  <a:pt x="1082039" y="99060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6456679" y="1914207"/>
            <a:ext cx="6819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25" dirty="0">
                <a:solidFill>
                  <a:srgbClr val="FCE15E"/>
                </a:solidFill>
                <a:latin typeface="Arial"/>
                <a:cs typeface="Arial"/>
              </a:rPr>
              <a:t>P</a:t>
            </a:r>
            <a:r>
              <a:rPr sz="1200" b="1" i="1" spc="15" dirty="0">
                <a:solidFill>
                  <a:srgbClr val="FCE15E"/>
                </a:solidFill>
                <a:latin typeface="Arial"/>
                <a:cs typeface="Arial"/>
              </a:rPr>
              <a:t>=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0</a:t>
            </a:r>
            <a:r>
              <a:rPr sz="1200" b="1" i="1" spc="20" dirty="0">
                <a:solidFill>
                  <a:srgbClr val="FCE15E"/>
                </a:solidFill>
                <a:latin typeface="Arial"/>
                <a:cs typeface="Arial"/>
              </a:rPr>
              <a:t>.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680</a:t>
            </a:r>
            <a:r>
              <a:rPr sz="1200" b="1" i="1" dirty="0">
                <a:solidFill>
                  <a:srgbClr val="FCE15E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1084" y="134620"/>
            <a:ext cx="1945639" cy="4559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800" spc="25" dirty="0"/>
              <a:t>L</a:t>
            </a:r>
            <a:r>
              <a:rPr sz="2800" spc="10" dirty="0"/>
              <a:t>imi</a:t>
            </a:r>
            <a:r>
              <a:rPr sz="2800" spc="20" dirty="0"/>
              <a:t>t</a:t>
            </a:r>
            <a:r>
              <a:rPr sz="2800" spc="-5" dirty="0"/>
              <a:t>a</a:t>
            </a:r>
            <a:r>
              <a:rPr sz="2800" spc="20" dirty="0"/>
              <a:t>t</a:t>
            </a:r>
            <a:r>
              <a:rPr sz="2800" spc="5" dirty="0"/>
              <a:t>i</a:t>
            </a:r>
            <a:r>
              <a:rPr sz="2800" spc="20" dirty="0"/>
              <a:t>o</a:t>
            </a:r>
            <a:r>
              <a:rPr sz="2800" spc="25" dirty="0"/>
              <a:t>n</a:t>
            </a:r>
            <a:r>
              <a:rPr sz="2800" spc="10" dirty="0"/>
              <a:t>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521969" y="933450"/>
            <a:ext cx="8100059" cy="3817620"/>
          </a:xfrm>
          <a:custGeom>
            <a:avLst/>
            <a:gdLst/>
            <a:ahLst/>
            <a:cxnLst/>
            <a:rect l="l" t="t" r="r" b="b"/>
            <a:pathLst>
              <a:path w="8100059" h="3817620">
                <a:moveTo>
                  <a:pt x="0" y="3817620"/>
                </a:moveTo>
                <a:lnTo>
                  <a:pt x="8100059" y="3817620"/>
                </a:lnTo>
                <a:lnTo>
                  <a:pt x="8100059" y="0"/>
                </a:lnTo>
                <a:lnTo>
                  <a:pt x="0" y="0"/>
                </a:lnTo>
                <a:lnTo>
                  <a:pt x="0" y="381762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1969" y="933450"/>
            <a:ext cx="8100059" cy="3817620"/>
          </a:xfrm>
          <a:custGeom>
            <a:avLst/>
            <a:gdLst/>
            <a:ahLst/>
            <a:cxnLst/>
            <a:rect l="l" t="t" r="r" b="b"/>
            <a:pathLst>
              <a:path w="8100059" h="3817620">
                <a:moveTo>
                  <a:pt x="0" y="3817620"/>
                </a:moveTo>
                <a:lnTo>
                  <a:pt x="8100059" y="3817620"/>
                </a:lnTo>
                <a:lnTo>
                  <a:pt x="8100059" y="0"/>
                </a:lnTo>
                <a:lnTo>
                  <a:pt x="0" y="0"/>
                </a:lnTo>
                <a:lnTo>
                  <a:pt x="0" y="381762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45477" y="1005776"/>
            <a:ext cx="7514590" cy="313626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71780" marR="5080" indent="-259715">
              <a:lnSpc>
                <a:spcPct val="102699"/>
              </a:lnSpc>
              <a:spcBef>
                <a:spcPts val="70"/>
              </a:spcBef>
              <a:buClr>
                <a:srgbClr val="FCE15E"/>
              </a:buClr>
              <a:buSzPct val="112820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Real </a:t>
            </a:r>
            <a:r>
              <a:rPr sz="1950" b="1" i="1" spc="15" dirty="0">
                <a:solidFill>
                  <a:srgbClr val="FFFFFF"/>
                </a:solidFill>
                <a:latin typeface="Arial"/>
                <a:cs typeface="Arial"/>
              </a:rPr>
              <a:t>world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nature of </a:t>
            </a:r>
            <a:r>
              <a:rPr sz="1950" b="1" i="1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study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results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variability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950" b="1" i="1" spc="1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quality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of echocardiographic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acquisitions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hence certain  measurements </a:t>
            </a:r>
            <a:r>
              <a:rPr sz="1950" b="1" i="1" spc="15" dirty="0">
                <a:solidFill>
                  <a:srgbClr val="FFFFFF"/>
                </a:solidFill>
                <a:latin typeface="Arial"/>
                <a:cs typeface="Arial"/>
              </a:rPr>
              <a:t>were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1950" b="1" i="1" spc="-5" dirty="0">
                <a:solidFill>
                  <a:srgbClr val="FFFFFF"/>
                </a:solidFill>
                <a:latin typeface="Arial"/>
                <a:cs typeface="Arial"/>
              </a:rPr>
              <a:t>available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950" b="1" i="1" spc="-5" dirty="0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sz="1950" b="1" i="1"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CE15E"/>
              </a:buClr>
              <a:buFont typeface="Arial"/>
              <a:buChar char="•"/>
            </a:pPr>
            <a:endParaRPr sz="2200">
              <a:latin typeface="Arial"/>
              <a:cs typeface="Arial"/>
            </a:endParaRPr>
          </a:p>
          <a:p>
            <a:pPr marL="271780" marR="156210" indent="-259715">
              <a:lnSpc>
                <a:spcPct val="102600"/>
              </a:lnSpc>
              <a:spcBef>
                <a:spcPts val="1315"/>
              </a:spcBef>
              <a:buClr>
                <a:srgbClr val="FCE15E"/>
              </a:buClr>
              <a:buSzPct val="112820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Enrollment </a:t>
            </a:r>
            <a:r>
              <a:rPr sz="1950" b="1" i="1" spc="15" dirty="0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based </a:t>
            </a:r>
            <a:r>
              <a:rPr sz="1950" b="1" i="1" spc="1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site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interpretation of </a:t>
            </a:r>
            <a:r>
              <a:rPr sz="1950" b="1" i="1" spc="65" dirty="0">
                <a:solidFill>
                  <a:srgbClr val="FFFFFF"/>
                </a:solidFill>
                <a:latin typeface="Arial"/>
                <a:cs typeface="Arial"/>
              </a:rPr>
              <a:t>MR </a:t>
            </a:r>
            <a:r>
              <a:rPr sz="1950" b="1" i="1" spc="-5" dirty="0">
                <a:solidFill>
                  <a:srgbClr val="FFFFFF"/>
                </a:solidFill>
                <a:latin typeface="Arial"/>
                <a:cs typeface="Arial"/>
              </a:rPr>
              <a:t>Severity 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rather than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prospective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core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lab</a:t>
            </a:r>
            <a:r>
              <a:rPr sz="1950" b="1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adjudication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CE15E"/>
              </a:buClr>
              <a:buFont typeface="Arial"/>
              <a:buChar char="•"/>
            </a:pPr>
            <a:endParaRPr sz="2200">
              <a:latin typeface="Arial"/>
              <a:cs typeface="Arial"/>
            </a:endParaRPr>
          </a:p>
          <a:p>
            <a:pPr marL="271780" marR="445770" indent="-259715">
              <a:lnSpc>
                <a:spcPct val="102600"/>
              </a:lnSpc>
              <a:spcBef>
                <a:spcPts val="1325"/>
              </a:spcBef>
              <a:buClr>
                <a:srgbClr val="FCE15E"/>
              </a:buClr>
              <a:buSzPct val="112820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950" b="1" i="1" spc="10" dirty="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acute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procedure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outcomes presented; Longer </a:t>
            </a:r>
            <a:r>
              <a:rPr sz="1950" b="1" i="1" spc="10" dirty="0">
                <a:solidFill>
                  <a:srgbClr val="FFFFFF"/>
                </a:solidFill>
                <a:latin typeface="Arial"/>
                <a:cs typeface="Arial"/>
              </a:rPr>
              <a:t>term  follow-up</a:t>
            </a:r>
            <a:r>
              <a:rPr sz="1950" b="1" i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i="1" spc="5" dirty="0">
                <a:solidFill>
                  <a:srgbClr val="FFFFFF"/>
                </a:solidFill>
                <a:latin typeface="Arial"/>
                <a:cs typeface="Arial"/>
              </a:rPr>
              <a:t>ongoing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9546" y="184530"/>
            <a:ext cx="231140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5" dirty="0"/>
              <a:t>Conclusions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529590" y="811530"/>
            <a:ext cx="8305800" cy="4175760"/>
          </a:xfrm>
          <a:custGeom>
            <a:avLst/>
            <a:gdLst/>
            <a:ahLst/>
            <a:cxnLst/>
            <a:rect l="l" t="t" r="r" b="b"/>
            <a:pathLst>
              <a:path w="8305800" h="4175760">
                <a:moveTo>
                  <a:pt x="0" y="4175760"/>
                </a:moveTo>
                <a:lnTo>
                  <a:pt x="8305800" y="4175760"/>
                </a:lnTo>
                <a:lnTo>
                  <a:pt x="8305800" y="0"/>
                </a:lnTo>
                <a:lnTo>
                  <a:pt x="0" y="0"/>
                </a:lnTo>
                <a:lnTo>
                  <a:pt x="0" y="417576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9590" y="811530"/>
            <a:ext cx="8305800" cy="4175760"/>
          </a:xfrm>
          <a:custGeom>
            <a:avLst/>
            <a:gdLst/>
            <a:ahLst/>
            <a:cxnLst/>
            <a:rect l="l" t="t" r="r" b="b"/>
            <a:pathLst>
              <a:path w="8305800" h="4175760">
                <a:moveTo>
                  <a:pt x="0" y="4175760"/>
                </a:moveTo>
                <a:lnTo>
                  <a:pt x="8305800" y="4175760"/>
                </a:lnTo>
                <a:lnTo>
                  <a:pt x="8305800" y="0"/>
                </a:lnTo>
                <a:lnTo>
                  <a:pt x="0" y="0"/>
                </a:lnTo>
                <a:lnTo>
                  <a:pt x="0" y="417576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48652" y="882967"/>
            <a:ext cx="8085455" cy="396049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71780" marR="212090" indent="-259715">
              <a:lnSpc>
                <a:spcPct val="102699"/>
              </a:lnSpc>
              <a:spcBef>
                <a:spcPts val="70"/>
              </a:spcBef>
              <a:buClr>
                <a:srgbClr val="FCE15E"/>
              </a:buClr>
              <a:buSzPct val="112820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study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represents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first contemporary report of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ECL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CEC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adjudicated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30 day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clinical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outcomes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patients with 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primary </a:t>
            </a:r>
            <a:r>
              <a:rPr sz="1950" b="1" spc="65" dirty="0">
                <a:solidFill>
                  <a:srgbClr val="FFFFFF"/>
                </a:solidFill>
                <a:latin typeface="Arial"/>
                <a:cs typeface="Arial"/>
              </a:rPr>
              <a:t>MR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treated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next generation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NTR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950" b="1" spc="35" dirty="0">
                <a:solidFill>
                  <a:srgbClr val="FFFFFF"/>
                </a:solidFill>
                <a:latin typeface="Arial"/>
                <a:cs typeface="Arial"/>
              </a:rPr>
              <a:t>XTR 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MitraClips</a:t>
            </a:r>
            <a:endParaRPr sz="1950">
              <a:latin typeface="Arial"/>
              <a:cs typeface="Arial"/>
            </a:endParaRPr>
          </a:p>
          <a:p>
            <a:pPr marL="271780" marR="5080" indent="-259715">
              <a:lnSpc>
                <a:spcPct val="102699"/>
              </a:lnSpc>
              <a:spcBef>
                <a:spcPts val="720"/>
              </a:spcBef>
              <a:buClr>
                <a:srgbClr val="FCE15E"/>
              </a:buClr>
              <a:buSzPct val="112820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Approximately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one-third of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patients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had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complex mitral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valve 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anatomy that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reflects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difference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patients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treated in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real  world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comparison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past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sz="195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trials.</a:t>
            </a:r>
            <a:endParaRPr sz="1950">
              <a:latin typeface="Arial"/>
              <a:cs typeface="Arial"/>
            </a:endParaRPr>
          </a:p>
          <a:p>
            <a:pPr marL="271780" marR="71120" indent="-259715">
              <a:lnSpc>
                <a:spcPct val="102699"/>
              </a:lnSpc>
              <a:spcBef>
                <a:spcPts val="720"/>
              </a:spcBef>
              <a:buClr>
                <a:srgbClr val="FCE15E"/>
              </a:buClr>
              <a:buSzPct val="112820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Results show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1950" b="1" spc="65" dirty="0">
                <a:solidFill>
                  <a:srgbClr val="FFFFFF"/>
                </a:solidFill>
                <a:latin typeface="Arial"/>
                <a:cs typeface="Arial"/>
              </a:rPr>
              <a:t>MR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≤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1+ is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being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achieved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often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MitraClip™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NTR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950" b="1" spc="35" dirty="0">
                <a:solidFill>
                  <a:srgbClr val="FFFFFF"/>
                </a:solidFill>
                <a:latin typeface="Arial"/>
                <a:cs typeface="Arial"/>
              </a:rPr>
              <a:t>XTR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than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previously observed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EVEREST 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r>
              <a:rPr sz="195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trials</a:t>
            </a:r>
            <a:endParaRPr sz="1950">
              <a:latin typeface="Arial"/>
              <a:cs typeface="Arial"/>
            </a:endParaRPr>
          </a:p>
          <a:p>
            <a:pPr marL="271780" marR="764540" indent="-259715">
              <a:lnSpc>
                <a:spcPct val="102800"/>
              </a:lnSpc>
              <a:spcBef>
                <a:spcPts val="720"/>
              </a:spcBef>
              <a:buClr>
                <a:srgbClr val="FCE15E"/>
              </a:buClr>
              <a:buSzPct val="112820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MitraClip™ </a:t>
            </a:r>
            <a:r>
              <a:rPr sz="1950" b="1" spc="35" dirty="0">
                <a:solidFill>
                  <a:srgbClr val="FFFFFF"/>
                </a:solidFill>
                <a:latin typeface="Arial"/>
                <a:cs typeface="Arial"/>
              </a:rPr>
              <a:t>XTR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associated with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greater </a:t>
            </a:r>
            <a:r>
              <a:rPr sz="1950" b="1" spc="65" dirty="0">
                <a:solidFill>
                  <a:srgbClr val="FFFFFF"/>
                </a:solidFill>
                <a:latin typeface="Arial"/>
                <a:cs typeface="Arial"/>
              </a:rPr>
              <a:t>MR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reduction 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compared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NTR,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complex</a:t>
            </a:r>
            <a:r>
              <a:rPr sz="195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anatomies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0145" y="142239"/>
            <a:ext cx="174752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25" dirty="0"/>
              <a:t>S</a:t>
            </a:r>
            <a:r>
              <a:rPr sz="3000" spc="-35" dirty="0"/>
              <a:t>umm</a:t>
            </a:r>
            <a:r>
              <a:rPr sz="3000" spc="5" dirty="0"/>
              <a:t>a</a:t>
            </a:r>
            <a:r>
              <a:rPr sz="3000" spc="-35" dirty="0"/>
              <a:t>r</a:t>
            </a:r>
            <a:r>
              <a:rPr sz="3000" dirty="0"/>
              <a:t>y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765175" y="1564322"/>
            <a:ext cx="6846570" cy="1490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780" marR="5080" indent="-259715">
              <a:lnSpc>
                <a:spcPct val="100000"/>
              </a:lnSpc>
              <a:spcBef>
                <a:spcPts val="100"/>
              </a:spcBef>
              <a:buSzPct val="110416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2400" b="1" i="1" spc="-20" dirty="0">
                <a:solidFill>
                  <a:srgbClr val="FCE15E"/>
                </a:solidFill>
                <a:latin typeface="Arial"/>
                <a:cs typeface="Arial"/>
              </a:rPr>
              <a:t>The </a:t>
            </a:r>
            <a:r>
              <a:rPr sz="2400" b="1" i="1" spc="5" dirty="0">
                <a:solidFill>
                  <a:srgbClr val="FCE15E"/>
                </a:solidFill>
                <a:latin typeface="Arial"/>
                <a:cs typeface="Arial"/>
              </a:rPr>
              <a:t>EXPAND </a:t>
            </a:r>
            <a:r>
              <a:rPr sz="2400" b="1" i="1" spc="-20" dirty="0">
                <a:solidFill>
                  <a:srgbClr val="FCE15E"/>
                </a:solidFill>
                <a:latin typeface="Arial"/>
                <a:cs typeface="Arial"/>
              </a:rPr>
              <a:t>study </a:t>
            </a:r>
            <a:r>
              <a:rPr sz="2400" b="1" i="1" spc="-15" dirty="0">
                <a:solidFill>
                  <a:srgbClr val="FCE15E"/>
                </a:solidFill>
                <a:latin typeface="Arial"/>
                <a:cs typeface="Arial"/>
              </a:rPr>
              <a:t>confirms </a:t>
            </a:r>
            <a:r>
              <a:rPr sz="2400" b="1" i="1" spc="-20" dirty="0">
                <a:solidFill>
                  <a:srgbClr val="FCE15E"/>
                </a:solidFill>
                <a:latin typeface="Arial"/>
                <a:cs typeface="Arial"/>
              </a:rPr>
              <a:t>the safety and  </a:t>
            </a:r>
            <a:r>
              <a:rPr sz="2400" b="1" i="1" spc="-25" dirty="0">
                <a:solidFill>
                  <a:srgbClr val="FCE15E"/>
                </a:solidFill>
                <a:latin typeface="Arial"/>
                <a:cs typeface="Arial"/>
              </a:rPr>
              <a:t>effectiveness </a:t>
            </a:r>
            <a:r>
              <a:rPr sz="2400" b="1" i="1" spc="-15" dirty="0">
                <a:solidFill>
                  <a:srgbClr val="FCE15E"/>
                </a:solidFill>
                <a:latin typeface="Arial"/>
                <a:cs typeface="Arial"/>
              </a:rPr>
              <a:t>of </a:t>
            </a:r>
            <a:r>
              <a:rPr sz="2400" b="1" i="1" spc="-20" dirty="0">
                <a:solidFill>
                  <a:srgbClr val="FCE15E"/>
                </a:solidFill>
                <a:latin typeface="Arial"/>
                <a:cs typeface="Arial"/>
              </a:rPr>
              <a:t>the </a:t>
            </a:r>
            <a:r>
              <a:rPr sz="2400" b="1" i="1" spc="-15" dirty="0">
                <a:solidFill>
                  <a:srgbClr val="FCE15E"/>
                </a:solidFill>
                <a:latin typeface="Arial"/>
                <a:cs typeface="Arial"/>
              </a:rPr>
              <a:t>next </a:t>
            </a:r>
            <a:r>
              <a:rPr sz="2400" b="1" i="1" spc="-20" dirty="0">
                <a:solidFill>
                  <a:srgbClr val="FCE15E"/>
                </a:solidFill>
                <a:latin typeface="Arial"/>
                <a:cs typeface="Arial"/>
              </a:rPr>
              <a:t>generation </a:t>
            </a:r>
            <a:r>
              <a:rPr sz="2400" b="1" i="1" spc="-30" dirty="0">
                <a:solidFill>
                  <a:srgbClr val="FCE15E"/>
                </a:solidFill>
                <a:latin typeface="Arial"/>
                <a:cs typeface="Arial"/>
              </a:rPr>
              <a:t>MitraClip  </a:t>
            </a:r>
            <a:r>
              <a:rPr sz="2400" b="1" i="1" spc="-5" dirty="0">
                <a:solidFill>
                  <a:srgbClr val="FCE15E"/>
                </a:solidFill>
                <a:latin typeface="Arial"/>
                <a:cs typeface="Arial"/>
              </a:rPr>
              <a:t>NTR/XTR </a:t>
            </a:r>
            <a:r>
              <a:rPr sz="2400" b="1" i="1" spc="-20" dirty="0">
                <a:solidFill>
                  <a:srgbClr val="FCE15E"/>
                </a:solidFill>
                <a:latin typeface="Arial"/>
                <a:cs typeface="Arial"/>
              </a:rPr>
              <a:t>system </a:t>
            </a:r>
            <a:r>
              <a:rPr sz="2400" b="1" i="1" spc="-35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2400" b="1" i="1" spc="-5" dirty="0">
                <a:solidFill>
                  <a:srgbClr val="FCE15E"/>
                </a:solidFill>
                <a:latin typeface="Arial"/>
                <a:cs typeface="Arial"/>
              </a:rPr>
              <a:t>Primary </a:t>
            </a:r>
            <a:r>
              <a:rPr sz="2400" b="1" i="1" spc="-10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2400" b="1" i="1" spc="-30" dirty="0">
                <a:solidFill>
                  <a:srgbClr val="FCE15E"/>
                </a:solidFill>
                <a:latin typeface="Arial"/>
                <a:cs typeface="Arial"/>
              </a:rPr>
              <a:t>patients </a:t>
            </a:r>
            <a:r>
              <a:rPr sz="2400" b="1" i="1" spc="-35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2400" b="1" i="1" dirty="0">
                <a:solidFill>
                  <a:srgbClr val="FCE15E"/>
                </a:solidFill>
                <a:latin typeface="Arial"/>
                <a:cs typeface="Arial"/>
              </a:rPr>
              <a:t>a  </a:t>
            </a:r>
            <a:r>
              <a:rPr sz="2400" b="1" i="1" spc="-15" dirty="0">
                <a:solidFill>
                  <a:srgbClr val="FCE15E"/>
                </a:solidFill>
                <a:latin typeface="Arial"/>
                <a:cs typeface="Arial"/>
              </a:rPr>
              <a:t>contemporary, real-world</a:t>
            </a:r>
            <a:r>
              <a:rPr sz="2400" b="1" i="1" spc="254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2400" b="1" i="1" spc="-25" dirty="0">
                <a:solidFill>
                  <a:srgbClr val="FCE15E"/>
                </a:solidFill>
                <a:latin typeface="Arial"/>
                <a:cs typeface="Arial"/>
              </a:rPr>
              <a:t>setting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80154" y="2393314"/>
            <a:ext cx="161798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30" dirty="0"/>
              <a:t>Thank</a:t>
            </a:r>
            <a:r>
              <a:rPr sz="2500" spc="-250" dirty="0"/>
              <a:t> </a:t>
            </a:r>
            <a:r>
              <a:rPr sz="2500" spc="10" dirty="0"/>
              <a:t>you</a:t>
            </a:r>
            <a:endParaRPr sz="25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9040" y="2033587"/>
            <a:ext cx="165100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65" dirty="0"/>
              <a:t>A</a:t>
            </a:r>
            <a:r>
              <a:rPr sz="2500" spc="10" dirty="0"/>
              <a:t>PPE</a:t>
            </a:r>
            <a:r>
              <a:rPr sz="2500" spc="-5" dirty="0"/>
              <a:t>ND</a:t>
            </a:r>
            <a:r>
              <a:rPr sz="2500" spc="20" dirty="0"/>
              <a:t>I</a:t>
            </a:r>
            <a:r>
              <a:rPr sz="2500" spc="15" dirty="0"/>
              <a:t>X</a:t>
            </a:r>
            <a:endParaRPr sz="25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4204" y="231775"/>
            <a:ext cx="5350510" cy="511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Baseline </a:t>
            </a:r>
            <a:r>
              <a:rPr spc="5" dirty="0"/>
              <a:t>Characteristics</a:t>
            </a:r>
            <a:r>
              <a:rPr spc="315" dirty="0"/>
              <a:t> </a:t>
            </a:r>
            <a:r>
              <a:rPr spc="15" dirty="0"/>
              <a:t>(ii)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5050" y="4418012"/>
            <a:ext cx="6969125" cy="638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i="1" spc="5" dirty="0">
                <a:solidFill>
                  <a:srgbClr val="FCE15E"/>
                </a:solidFill>
                <a:latin typeface="Arial"/>
                <a:cs typeface="Arial"/>
              </a:rPr>
              <a:t>*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Continuous </a:t>
            </a: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data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presented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as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mean </a:t>
            </a:r>
            <a:r>
              <a:rPr sz="1000" b="1" i="1" spc="10" dirty="0">
                <a:solidFill>
                  <a:srgbClr val="FCE15E"/>
                </a:solidFill>
                <a:latin typeface="Calibri"/>
                <a:cs typeface="Calibri"/>
              </a:rPr>
              <a:t>±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s.d.;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Categorical </a:t>
            </a: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data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presented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as </a:t>
            </a:r>
            <a:r>
              <a:rPr sz="1000" b="1" i="1" spc="10" dirty="0">
                <a:solidFill>
                  <a:srgbClr val="FCE15E"/>
                </a:solidFill>
                <a:latin typeface="Arial"/>
                <a:cs typeface="Arial"/>
              </a:rPr>
              <a:t>a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proportion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of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subjects </a:t>
            </a:r>
            <a:r>
              <a:rPr sz="1000" b="1" i="1" dirty="0">
                <a:solidFill>
                  <a:srgbClr val="FCE15E"/>
                </a:solidFill>
                <a:latin typeface="Arial"/>
                <a:cs typeface="Arial"/>
              </a:rPr>
              <a:t>where</a:t>
            </a:r>
            <a:r>
              <a:rPr sz="1000" b="1" i="1" spc="-18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data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was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i="1" spc="-25" dirty="0">
                <a:solidFill>
                  <a:srgbClr val="FCE15E"/>
                </a:solidFill>
                <a:latin typeface="Arial"/>
                <a:cs typeface="Arial"/>
              </a:rPr>
              <a:t>provided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(missing </a:t>
            </a: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data</a:t>
            </a:r>
            <a:r>
              <a:rPr sz="1000" b="1" i="1" spc="-13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30" dirty="0">
                <a:solidFill>
                  <a:srgbClr val="FCE15E"/>
                </a:solidFill>
                <a:latin typeface="Arial"/>
                <a:cs typeface="Arial"/>
              </a:rPr>
              <a:t>excluded)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i="1" spc="15" dirty="0">
                <a:solidFill>
                  <a:srgbClr val="FCE15E"/>
                </a:solidFill>
                <a:latin typeface="Arial"/>
                <a:cs typeface="Arial"/>
              </a:rPr>
              <a:t>**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One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subject with transcatheter repair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also underwent </a:t>
            </a:r>
            <a:r>
              <a:rPr sz="1000" b="1" i="1" spc="10" dirty="0">
                <a:solidFill>
                  <a:srgbClr val="FCE15E"/>
                </a:solidFill>
                <a:latin typeface="Arial"/>
                <a:cs typeface="Arial"/>
              </a:rPr>
              <a:t>a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surgical procedure,</a:t>
            </a:r>
            <a:r>
              <a:rPr sz="1000" b="1" i="1" spc="7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and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counted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as one </a:t>
            </a:r>
            <a:r>
              <a:rPr sz="1000" b="1" i="1" spc="-25" dirty="0">
                <a:solidFill>
                  <a:srgbClr val="FCE15E"/>
                </a:solidFill>
                <a:latin typeface="Arial"/>
                <a:cs typeface="Arial"/>
              </a:rPr>
              <a:t>under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surgery.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i="1" spc="10" dirty="0">
                <a:solidFill>
                  <a:srgbClr val="FCE15E"/>
                </a:solidFill>
                <a:latin typeface="Arial"/>
                <a:cs typeface="Arial"/>
              </a:rPr>
              <a:t>***One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subject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had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both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prior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aortic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and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mitral valve procedures, </a:t>
            </a:r>
            <a:r>
              <a:rPr sz="1000" b="1" i="1" spc="-10" dirty="0">
                <a:solidFill>
                  <a:srgbClr val="FCE15E"/>
                </a:solidFill>
                <a:latin typeface="Arial"/>
                <a:cs typeface="Arial"/>
              </a:rPr>
              <a:t>and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counted </a:t>
            </a:r>
            <a:r>
              <a:rPr sz="1000" b="1" i="1" spc="-5" dirty="0">
                <a:solidFill>
                  <a:srgbClr val="FCE15E"/>
                </a:solidFill>
                <a:latin typeface="Arial"/>
                <a:cs typeface="Arial"/>
              </a:rPr>
              <a:t>as one </a:t>
            </a:r>
            <a:r>
              <a:rPr sz="1000" b="1" i="1" spc="-25" dirty="0">
                <a:solidFill>
                  <a:srgbClr val="FCE15E"/>
                </a:solidFill>
                <a:latin typeface="Arial"/>
                <a:cs typeface="Arial"/>
              </a:rPr>
              <a:t>under </a:t>
            </a:r>
            <a:r>
              <a:rPr sz="1000" b="1" i="1" spc="-20" dirty="0">
                <a:solidFill>
                  <a:srgbClr val="FCE15E"/>
                </a:solidFill>
                <a:latin typeface="Arial"/>
                <a:cs typeface="Arial"/>
              </a:rPr>
              <a:t>mitral</a:t>
            </a:r>
            <a:r>
              <a:rPr sz="1000" b="1" i="1" spc="-13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00" b="1" i="1" spc="-15" dirty="0">
                <a:solidFill>
                  <a:srgbClr val="FCE15E"/>
                </a:solidFill>
                <a:latin typeface="Arial"/>
                <a:cs typeface="Arial"/>
              </a:rPr>
              <a:t>repair.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57262" y="910589"/>
          <a:ext cx="7126605" cy="3453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1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03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Prior Interventions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8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Value</a:t>
                      </a:r>
                      <a:r>
                        <a:rPr sz="180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(N=422)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00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Permanent</a:t>
                      </a:r>
                      <a:r>
                        <a:rPr sz="1350" spc="1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Pacemaker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12.1%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(51/422)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300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Cardiac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Resynchronization Therapy </a:t>
                      </a:r>
                      <a:r>
                        <a:rPr sz="1350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(CRT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-1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CRT-D)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3.6%</a:t>
                      </a:r>
                      <a:r>
                        <a:rPr sz="13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(15/422)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300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Intracardiac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Defibrillation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(ICD or</a:t>
                      </a:r>
                      <a:r>
                        <a:rPr sz="135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CRT-D)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5.9%</a:t>
                      </a:r>
                      <a:r>
                        <a:rPr sz="13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(25/422)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301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35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Valve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 (Surgery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8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Transcatheter)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15.4%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(65/422)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431"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Courier New"/>
                          <a:cs typeface="Courier New"/>
                        </a:rPr>
                        <a:t>o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35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Valve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 (Surgery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-2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Transcatheter)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6.6%</a:t>
                      </a:r>
                      <a:r>
                        <a:rPr sz="13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(28/422)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marL="793750" indent="-237490">
                        <a:lnSpc>
                          <a:spcPct val="100000"/>
                        </a:lnSpc>
                        <a:spcBef>
                          <a:spcPts val="195"/>
                        </a:spcBef>
                        <a:buChar char="•"/>
                        <a:tabLst>
                          <a:tab pos="793750" algn="l"/>
                          <a:tab pos="794385" algn="l"/>
                        </a:tabLst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Surgical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35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Valve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Repair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Annuloplasty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3.3%</a:t>
                      </a:r>
                      <a:r>
                        <a:rPr sz="135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(14/422)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300">
                <a:tc>
                  <a:txBody>
                    <a:bodyPr/>
                    <a:lstStyle/>
                    <a:p>
                      <a:pPr marL="793750" indent="-237490">
                        <a:lnSpc>
                          <a:spcPct val="100000"/>
                        </a:lnSpc>
                        <a:spcBef>
                          <a:spcPts val="209"/>
                        </a:spcBef>
                        <a:buChar char="•"/>
                        <a:tabLst>
                          <a:tab pos="793750" algn="l"/>
                          <a:tab pos="794385" algn="l"/>
                        </a:tabLst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Transcatheter Mitral </a:t>
                      </a:r>
                      <a:r>
                        <a:rPr sz="135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Repair**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3.3% (14/422)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431"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Courier New"/>
                          <a:cs typeface="Courier New"/>
                        </a:rPr>
                        <a:t>o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Aortic </a:t>
                      </a:r>
                      <a:r>
                        <a:rPr sz="1350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Valve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 (Surgery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35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Transcatheter)***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8.8%</a:t>
                      </a:r>
                      <a:r>
                        <a:rPr sz="13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(37/422)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506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Coronary</a:t>
                      </a:r>
                      <a:r>
                        <a:rPr sz="135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Revascularization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30.8%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(130/422)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519"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350" spc="-275" dirty="0">
                          <a:solidFill>
                            <a:srgbClr val="002D4A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CABG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11.4%</a:t>
                      </a:r>
                      <a:r>
                        <a:rPr sz="13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(48/422)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532"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350" spc="-275" dirty="0">
                          <a:solidFill>
                            <a:srgbClr val="002D4A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PCI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24.7%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(104/422)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829" y="986789"/>
            <a:ext cx="8823960" cy="3718560"/>
          </a:xfrm>
          <a:custGeom>
            <a:avLst/>
            <a:gdLst/>
            <a:ahLst/>
            <a:cxnLst/>
            <a:rect l="l" t="t" r="r" b="b"/>
            <a:pathLst>
              <a:path w="8823960" h="3718560">
                <a:moveTo>
                  <a:pt x="0" y="3718560"/>
                </a:moveTo>
                <a:lnTo>
                  <a:pt x="8823960" y="3718560"/>
                </a:lnTo>
                <a:lnTo>
                  <a:pt x="8823960" y="0"/>
                </a:lnTo>
                <a:lnTo>
                  <a:pt x="0" y="0"/>
                </a:lnTo>
                <a:lnTo>
                  <a:pt x="0" y="371856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3829" y="986789"/>
            <a:ext cx="8823960" cy="3718560"/>
          </a:xfrm>
          <a:custGeom>
            <a:avLst/>
            <a:gdLst/>
            <a:ahLst/>
            <a:cxnLst/>
            <a:rect l="l" t="t" r="r" b="b"/>
            <a:pathLst>
              <a:path w="8823960" h="3718560">
                <a:moveTo>
                  <a:pt x="0" y="3718560"/>
                </a:moveTo>
                <a:lnTo>
                  <a:pt x="8823960" y="3718560"/>
                </a:lnTo>
                <a:lnTo>
                  <a:pt x="8823960" y="0"/>
                </a:lnTo>
                <a:lnTo>
                  <a:pt x="0" y="0"/>
                </a:lnTo>
                <a:lnTo>
                  <a:pt x="0" y="371856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83479" y="1226819"/>
            <a:ext cx="2026920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46520" y="1211580"/>
            <a:ext cx="2537460" cy="228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64479" y="3406140"/>
            <a:ext cx="1253490" cy="1790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4009" y="3440429"/>
            <a:ext cx="1156335" cy="76200"/>
          </a:xfrm>
          <a:custGeom>
            <a:avLst/>
            <a:gdLst/>
            <a:ahLst/>
            <a:cxnLst/>
            <a:rect l="l" t="t" r="r" b="b"/>
            <a:pathLst>
              <a:path w="1156334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3643" y="50800"/>
                </a:lnTo>
                <a:lnTo>
                  <a:pt x="38100" y="50800"/>
                </a:lnTo>
                <a:lnTo>
                  <a:pt x="38100" y="25400"/>
                </a:lnTo>
                <a:lnTo>
                  <a:pt x="73643" y="25400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1156334" h="76200">
                <a:moveTo>
                  <a:pt x="1118235" y="0"/>
                </a:moveTo>
                <a:lnTo>
                  <a:pt x="1103387" y="2988"/>
                </a:lnTo>
                <a:lnTo>
                  <a:pt x="1091279" y="11144"/>
                </a:lnTo>
                <a:lnTo>
                  <a:pt x="1083123" y="23252"/>
                </a:lnTo>
                <a:lnTo>
                  <a:pt x="1080135" y="38100"/>
                </a:lnTo>
                <a:lnTo>
                  <a:pt x="1083123" y="52947"/>
                </a:lnTo>
                <a:lnTo>
                  <a:pt x="1091279" y="65055"/>
                </a:lnTo>
                <a:lnTo>
                  <a:pt x="1103387" y="73211"/>
                </a:lnTo>
                <a:lnTo>
                  <a:pt x="1118235" y="76200"/>
                </a:lnTo>
                <a:lnTo>
                  <a:pt x="1133082" y="73211"/>
                </a:lnTo>
                <a:lnTo>
                  <a:pt x="1145190" y="65055"/>
                </a:lnTo>
                <a:lnTo>
                  <a:pt x="1153346" y="52947"/>
                </a:lnTo>
                <a:lnTo>
                  <a:pt x="1153778" y="50800"/>
                </a:lnTo>
                <a:lnTo>
                  <a:pt x="1118235" y="50800"/>
                </a:lnTo>
                <a:lnTo>
                  <a:pt x="1118235" y="25400"/>
                </a:lnTo>
                <a:lnTo>
                  <a:pt x="1153778" y="25400"/>
                </a:lnTo>
                <a:lnTo>
                  <a:pt x="1153346" y="23252"/>
                </a:lnTo>
                <a:lnTo>
                  <a:pt x="1145190" y="11144"/>
                </a:lnTo>
                <a:lnTo>
                  <a:pt x="1133082" y="2988"/>
                </a:lnTo>
                <a:lnTo>
                  <a:pt x="1118235" y="0"/>
                </a:lnTo>
                <a:close/>
              </a:path>
              <a:path w="1156334" h="76200">
                <a:moveTo>
                  <a:pt x="73643" y="25400"/>
                </a:moveTo>
                <a:lnTo>
                  <a:pt x="38100" y="25400"/>
                </a:lnTo>
                <a:lnTo>
                  <a:pt x="38100" y="50800"/>
                </a:lnTo>
                <a:lnTo>
                  <a:pt x="73643" y="50800"/>
                </a:lnTo>
                <a:lnTo>
                  <a:pt x="76200" y="38100"/>
                </a:lnTo>
                <a:lnTo>
                  <a:pt x="73643" y="25400"/>
                </a:lnTo>
                <a:close/>
              </a:path>
              <a:path w="1156334" h="76200">
                <a:moveTo>
                  <a:pt x="1082691" y="25400"/>
                </a:moveTo>
                <a:lnTo>
                  <a:pt x="73643" y="25400"/>
                </a:lnTo>
                <a:lnTo>
                  <a:pt x="76200" y="38100"/>
                </a:lnTo>
                <a:lnTo>
                  <a:pt x="73643" y="50800"/>
                </a:lnTo>
                <a:lnTo>
                  <a:pt x="1082691" y="50800"/>
                </a:lnTo>
                <a:lnTo>
                  <a:pt x="1080135" y="38100"/>
                </a:lnTo>
                <a:lnTo>
                  <a:pt x="1082691" y="25400"/>
                </a:lnTo>
                <a:close/>
              </a:path>
              <a:path w="1156334" h="76200">
                <a:moveTo>
                  <a:pt x="1153778" y="25400"/>
                </a:moveTo>
                <a:lnTo>
                  <a:pt x="1118235" y="25400"/>
                </a:lnTo>
                <a:lnTo>
                  <a:pt x="1118235" y="50800"/>
                </a:lnTo>
                <a:lnTo>
                  <a:pt x="1153778" y="50800"/>
                </a:lnTo>
                <a:lnTo>
                  <a:pt x="1156335" y="38100"/>
                </a:lnTo>
                <a:lnTo>
                  <a:pt x="1153778" y="2540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96100" y="3459479"/>
            <a:ext cx="1543050" cy="1790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945630" y="3493770"/>
            <a:ext cx="1447800" cy="76200"/>
          </a:xfrm>
          <a:custGeom>
            <a:avLst/>
            <a:gdLst/>
            <a:ahLst/>
            <a:cxnLst/>
            <a:rect l="l" t="t" r="r" b="b"/>
            <a:pathLst>
              <a:path w="1447800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099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199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3643" y="50799"/>
                </a:lnTo>
                <a:lnTo>
                  <a:pt x="38100" y="50799"/>
                </a:lnTo>
                <a:lnTo>
                  <a:pt x="38100" y="25399"/>
                </a:lnTo>
                <a:lnTo>
                  <a:pt x="73643" y="25399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1447800" h="76200">
                <a:moveTo>
                  <a:pt x="1409700" y="0"/>
                </a:moveTo>
                <a:lnTo>
                  <a:pt x="1394852" y="2988"/>
                </a:lnTo>
                <a:lnTo>
                  <a:pt x="1382744" y="11144"/>
                </a:lnTo>
                <a:lnTo>
                  <a:pt x="1374588" y="23252"/>
                </a:lnTo>
                <a:lnTo>
                  <a:pt x="1371600" y="38099"/>
                </a:lnTo>
                <a:lnTo>
                  <a:pt x="1374588" y="52947"/>
                </a:lnTo>
                <a:lnTo>
                  <a:pt x="1382744" y="65055"/>
                </a:lnTo>
                <a:lnTo>
                  <a:pt x="1394852" y="73211"/>
                </a:lnTo>
                <a:lnTo>
                  <a:pt x="1409700" y="76199"/>
                </a:lnTo>
                <a:lnTo>
                  <a:pt x="1424547" y="73211"/>
                </a:lnTo>
                <a:lnTo>
                  <a:pt x="1436655" y="65055"/>
                </a:lnTo>
                <a:lnTo>
                  <a:pt x="1444811" y="52947"/>
                </a:lnTo>
                <a:lnTo>
                  <a:pt x="1445243" y="50799"/>
                </a:lnTo>
                <a:lnTo>
                  <a:pt x="1409700" y="50799"/>
                </a:lnTo>
                <a:lnTo>
                  <a:pt x="1409700" y="25399"/>
                </a:lnTo>
                <a:lnTo>
                  <a:pt x="1445243" y="25399"/>
                </a:lnTo>
                <a:lnTo>
                  <a:pt x="1444811" y="23252"/>
                </a:lnTo>
                <a:lnTo>
                  <a:pt x="1436655" y="11144"/>
                </a:lnTo>
                <a:lnTo>
                  <a:pt x="1424547" y="2988"/>
                </a:lnTo>
                <a:lnTo>
                  <a:pt x="1409700" y="0"/>
                </a:lnTo>
                <a:close/>
              </a:path>
              <a:path w="1447800" h="76200">
                <a:moveTo>
                  <a:pt x="73643" y="25399"/>
                </a:moveTo>
                <a:lnTo>
                  <a:pt x="38100" y="25399"/>
                </a:lnTo>
                <a:lnTo>
                  <a:pt x="38100" y="50799"/>
                </a:lnTo>
                <a:lnTo>
                  <a:pt x="73643" y="50799"/>
                </a:lnTo>
                <a:lnTo>
                  <a:pt x="76200" y="38099"/>
                </a:lnTo>
                <a:lnTo>
                  <a:pt x="73643" y="25399"/>
                </a:lnTo>
                <a:close/>
              </a:path>
              <a:path w="1447800" h="76200">
                <a:moveTo>
                  <a:pt x="1374156" y="25399"/>
                </a:moveTo>
                <a:lnTo>
                  <a:pt x="73643" y="25399"/>
                </a:lnTo>
                <a:lnTo>
                  <a:pt x="76200" y="38099"/>
                </a:lnTo>
                <a:lnTo>
                  <a:pt x="73643" y="50799"/>
                </a:lnTo>
                <a:lnTo>
                  <a:pt x="1374156" y="50799"/>
                </a:lnTo>
                <a:lnTo>
                  <a:pt x="1371600" y="38099"/>
                </a:lnTo>
                <a:lnTo>
                  <a:pt x="1374156" y="25399"/>
                </a:lnTo>
                <a:close/>
              </a:path>
              <a:path w="1447800" h="76200">
                <a:moveTo>
                  <a:pt x="1445243" y="25399"/>
                </a:moveTo>
                <a:lnTo>
                  <a:pt x="1409700" y="25399"/>
                </a:lnTo>
                <a:lnTo>
                  <a:pt x="1409700" y="50799"/>
                </a:lnTo>
                <a:lnTo>
                  <a:pt x="1445243" y="50799"/>
                </a:lnTo>
                <a:lnTo>
                  <a:pt x="1447800" y="38099"/>
                </a:lnTo>
                <a:lnTo>
                  <a:pt x="1445243" y="2539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507985" y="3335273"/>
            <a:ext cx="3556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spc="-30" dirty="0">
                <a:solidFill>
                  <a:srgbClr val="FFCC99"/>
                </a:solidFill>
                <a:latin typeface="Arial"/>
                <a:cs typeface="Arial"/>
              </a:rPr>
              <a:t>22</a:t>
            </a:r>
            <a:r>
              <a:rPr sz="900" b="1" i="1" spc="30" dirty="0">
                <a:solidFill>
                  <a:srgbClr val="FFCC99"/>
                </a:solidFill>
                <a:latin typeface="Arial"/>
                <a:cs typeface="Arial"/>
              </a:rPr>
              <a:t>m</a:t>
            </a:r>
            <a:r>
              <a:rPr sz="900" b="1" i="1" spc="-5" dirty="0">
                <a:solidFill>
                  <a:srgbClr val="FFCC99"/>
                </a:solidFill>
                <a:latin typeface="Arial"/>
                <a:cs typeface="Arial"/>
              </a:rPr>
              <a:t>m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12155" y="3656965"/>
            <a:ext cx="1353185" cy="8547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3655" algn="ctr">
              <a:lnSpc>
                <a:spcPct val="100000"/>
              </a:lnSpc>
              <a:spcBef>
                <a:spcPts val="120"/>
              </a:spcBef>
            </a:pPr>
            <a:r>
              <a:rPr sz="1600" b="1" spc="50" dirty="0">
                <a:solidFill>
                  <a:srgbClr val="FFCC99"/>
                </a:solidFill>
                <a:latin typeface="Arial"/>
                <a:cs typeface="Arial"/>
              </a:rPr>
              <a:t>NTR</a:t>
            </a:r>
            <a:endParaRPr sz="1600">
              <a:latin typeface="Arial"/>
              <a:cs typeface="Arial"/>
            </a:endParaRPr>
          </a:p>
          <a:p>
            <a:pPr marL="12700" marR="5080" indent="-1270" algn="ctr">
              <a:lnSpc>
                <a:spcPct val="103899"/>
              </a:lnSpc>
              <a:spcBef>
                <a:spcPts val="1215"/>
              </a:spcBef>
            </a:pPr>
            <a:r>
              <a:rPr sz="1350" b="1" i="1" dirty="0">
                <a:solidFill>
                  <a:srgbClr val="FFCC99"/>
                </a:solidFill>
                <a:latin typeface="Arial"/>
                <a:cs typeface="Arial"/>
              </a:rPr>
              <a:t>Improved  </a:t>
            </a:r>
            <a:r>
              <a:rPr sz="1350" b="1" i="1" spc="10" dirty="0">
                <a:solidFill>
                  <a:srgbClr val="FFCC99"/>
                </a:solidFill>
                <a:latin typeface="Arial"/>
                <a:cs typeface="Arial"/>
              </a:rPr>
              <a:t>delivery</a:t>
            </a:r>
            <a:r>
              <a:rPr sz="1350" b="1" i="1" spc="-15" dirty="0">
                <a:solidFill>
                  <a:srgbClr val="FFCC99"/>
                </a:solidFill>
                <a:latin typeface="Arial"/>
                <a:cs typeface="Arial"/>
              </a:rPr>
              <a:t> </a:t>
            </a:r>
            <a:r>
              <a:rPr sz="1350" b="1" i="1" spc="20" dirty="0">
                <a:solidFill>
                  <a:srgbClr val="FFCC99"/>
                </a:solidFill>
                <a:latin typeface="Arial"/>
                <a:cs typeface="Arial"/>
              </a:rPr>
              <a:t>system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21805" y="3522012"/>
            <a:ext cx="1800860" cy="113157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R="109855" algn="ctr">
              <a:lnSpc>
                <a:spcPct val="100000"/>
              </a:lnSpc>
              <a:spcBef>
                <a:spcPts val="1060"/>
              </a:spcBef>
            </a:pPr>
            <a:r>
              <a:rPr sz="1600" b="1" spc="40" dirty="0">
                <a:solidFill>
                  <a:srgbClr val="FFCC99"/>
                </a:solidFill>
                <a:latin typeface="Arial"/>
                <a:cs typeface="Arial"/>
              </a:rPr>
              <a:t>XTR</a:t>
            </a:r>
            <a:endParaRPr sz="1600">
              <a:latin typeface="Arial"/>
              <a:cs typeface="Arial"/>
            </a:endParaRPr>
          </a:p>
          <a:p>
            <a:pPr marL="12700" marR="5080" algn="ctr">
              <a:lnSpc>
                <a:spcPct val="103899"/>
              </a:lnSpc>
              <a:spcBef>
                <a:spcPts val="770"/>
              </a:spcBef>
            </a:pPr>
            <a:r>
              <a:rPr sz="1350" b="1" i="1" spc="15" dirty="0">
                <a:solidFill>
                  <a:srgbClr val="FFCC99"/>
                </a:solidFill>
                <a:latin typeface="Arial"/>
                <a:cs typeface="Arial"/>
              </a:rPr>
              <a:t>Longer </a:t>
            </a:r>
            <a:r>
              <a:rPr sz="1350" b="1" i="1" dirty="0">
                <a:solidFill>
                  <a:srgbClr val="FFCC99"/>
                </a:solidFill>
                <a:latin typeface="Arial"/>
                <a:cs typeface="Arial"/>
              </a:rPr>
              <a:t>arms, </a:t>
            </a:r>
            <a:r>
              <a:rPr sz="1350" b="1" i="1" spc="10" dirty="0">
                <a:solidFill>
                  <a:srgbClr val="FFCC99"/>
                </a:solidFill>
                <a:latin typeface="Arial"/>
                <a:cs typeface="Arial"/>
              </a:rPr>
              <a:t>with </a:t>
            </a:r>
            <a:r>
              <a:rPr sz="1350" b="1" i="1" spc="-10" dirty="0">
                <a:solidFill>
                  <a:srgbClr val="FFCC99"/>
                </a:solidFill>
                <a:latin typeface="Arial"/>
                <a:cs typeface="Arial"/>
              </a:rPr>
              <a:t>an  </a:t>
            </a:r>
            <a:r>
              <a:rPr sz="1350" b="1" i="1" spc="10" dirty="0">
                <a:solidFill>
                  <a:srgbClr val="FFCC99"/>
                </a:solidFill>
                <a:latin typeface="Arial"/>
                <a:cs typeface="Arial"/>
              </a:rPr>
              <a:t>improved delivery  </a:t>
            </a:r>
            <a:r>
              <a:rPr sz="1350" b="1" i="1" spc="15" dirty="0">
                <a:solidFill>
                  <a:srgbClr val="FFCC99"/>
                </a:solidFill>
                <a:latin typeface="Arial"/>
                <a:cs typeface="Arial"/>
              </a:rPr>
              <a:t>catheter</a:t>
            </a:r>
            <a:r>
              <a:rPr sz="1350" b="1" i="1" spc="30" dirty="0">
                <a:solidFill>
                  <a:srgbClr val="FFCC99"/>
                </a:solidFill>
                <a:latin typeface="Arial"/>
                <a:cs typeface="Arial"/>
              </a:rPr>
              <a:t> </a:t>
            </a:r>
            <a:r>
              <a:rPr sz="1350" b="1" i="1" spc="25" dirty="0">
                <a:solidFill>
                  <a:srgbClr val="FFCC99"/>
                </a:solidFill>
                <a:latin typeface="Arial"/>
                <a:cs typeface="Arial"/>
              </a:rPr>
              <a:t>system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972055" y="55879"/>
            <a:ext cx="5211445" cy="883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125"/>
              </a:spcBef>
            </a:pPr>
            <a:r>
              <a:rPr sz="2800" spc="10" dirty="0"/>
              <a:t>Background</a:t>
            </a:r>
            <a:endParaRPr sz="2800"/>
          </a:p>
          <a:p>
            <a:pPr algn="ctr">
              <a:lnSpc>
                <a:spcPct val="100000"/>
              </a:lnSpc>
              <a:spcBef>
                <a:spcPts val="5"/>
              </a:spcBef>
              <a:tabLst>
                <a:tab pos="3553460" algn="l"/>
              </a:tabLst>
            </a:pPr>
            <a:r>
              <a:rPr sz="2550" spc="20" dirty="0">
                <a:solidFill>
                  <a:srgbClr val="FCE15E"/>
                </a:solidFill>
              </a:rPr>
              <a:t>MitraClip</a:t>
            </a:r>
            <a:r>
              <a:rPr sz="2800" i="1" spc="20" dirty="0">
                <a:solidFill>
                  <a:srgbClr val="FCE15E"/>
                </a:solidFill>
                <a:latin typeface="Arial"/>
                <a:cs typeface="Arial"/>
              </a:rPr>
              <a:t>™</a:t>
            </a:r>
            <a:r>
              <a:rPr sz="2800" i="1" spc="-5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2550" dirty="0">
                <a:solidFill>
                  <a:srgbClr val="FCE15E"/>
                </a:solidFill>
              </a:rPr>
              <a:t>Evolution	</a:t>
            </a:r>
            <a:r>
              <a:rPr sz="2550" spc="10" dirty="0">
                <a:solidFill>
                  <a:srgbClr val="FCE15E"/>
                </a:solidFill>
              </a:rPr>
              <a:t>-</a:t>
            </a:r>
            <a:r>
              <a:rPr sz="2550" spc="-75" dirty="0">
                <a:solidFill>
                  <a:srgbClr val="FCE15E"/>
                </a:solidFill>
              </a:rPr>
              <a:t> </a:t>
            </a:r>
            <a:r>
              <a:rPr sz="2550" spc="30" dirty="0">
                <a:solidFill>
                  <a:srgbClr val="FCE15E"/>
                </a:solidFill>
              </a:rPr>
              <a:t>NTR/XTR</a:t>
            </a:r>
            <a:endParaRPr sz="25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06440" y="3264471"/>
            <a:ext cx="3562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spc="-25" dirty="0">
                <a:solidFill>
                  <a:srgbClr val="FFCC99"/>
                </a:solidFill>
                <a:latin typeface="Arial"/>
                <a:cs typeface="Arial"/>
              </a:rPr>
              <a:t>17</a:t>
            </a:r>
            <a:r>
              <a:rPr sz="900" b="1" i="1" spc="35" dirty="0">
                <a:solidFill>
                  <a:srgbClr val="FFCC99"/>
                </a:solidFill>
                <a:latin typeface="Arial"/>
                <a:cs typeface="Arial"/>
              </a:rPr>
              <a:t>m</a:t>
            </a:r>
            <a:r>
              <a:rPr sz="900" b="1" i="1" dirty="0">
                <a:solidFill>
                  <a:srgbClr val="FFCC99"/>
                </a:solidFill>
                <a:latin typeface="Arial"/>
                <a:cs typeface="Arial"/>
              </a:rPr>
              <a:t>m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947659" y="2567939"/>
            <a:ext cx="613409" cy="4457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97497" y="2602537"/>
            <a:ext cx="514350" cy="338455"/>
          </a:xfrm>
          <a:custGeom>
            <a:avLst/>
            <a:gdLst/>
            <a:ahLst/>
            <a:cxnLst/>
            <a:rect l="l" t="t" r="r" b="b"/>
            <a:pathLst>
              <a:path w="514350" h="338455">
                <a:moveTo>
                  <a:pt x="32480" y="262362"/>
                </a:moveTo>
                <a:lnTo>
                  <a:pt x="18234" y="267408"/>
                </a:lnTo>
                <a:lnTo>
                  <a:pt x="7044" y="277582"/>
                </a:lnTo>
                <a:lnTo>
                  <a:pt x="819" y="290792"/>
                </a:lnTo>
                <a:lnTo>
                  <a:pt x="0" y="305359"/>
                </a:lnTo>
                <a:lnTo>
                  <a:pt x="5026" y="319605"/>
                </a:lnTo>
                <a:lnTo>
                  <a:pt x="15220" y="330795"/>
                </a:lnTo>
                <a:lnTo>
                  <a:pt x="28473" y="337020"/>
                </a:lnTo>
                <a:lnTo>
                  <a:pt x="43084" y="337839"/>
                </a:lnTo>
                <a:lnTo>
                  <a:pt x="57350" y="332813"/>
                </a:lnTo>
                <a:lnTo>
                  <a:pt x="68538" y="322619"/>
                </a:lnTo>
                <a:lnTo>
                  <a:pt x="73998" y="310969"/>
                </a:lnTo>
                <a:lnTo>
                  <a:pt x="44269" y="310969"/>
                </a:lnTo>
                <a:lnTo>
                  <a:pt x="31315" y="289125"/>
                </a:lnTo>
                <a:lnTo>
                  <a:pt x="61736" y="270943"/>
                </a:lnTo>
                <a:lnTo>
                  <a:pt x="60257" y="269319"/>
                </a:lnTo>
                <a:lnTo>
                  <a:pt x="47047" y="263138"/>
                </a:lnTo>
                <a:lnTo>
                  <a:pt x="32480" y="262362"/>
                </a:lnTo>
                <a:close/>
              </a:path>
              <a:path w="514350" h="338455">
                <a:moveTo>
                  <a:pt x="61736" y="270943"/>
                </a:moveTo>
                <a:lnTo>
                  <a:pt x="31315" y="289125"/>
                </a:lnTo>
                <a:lnTo>
                  <a:pt x="44269" y="310969"/>
                </a:lnTo>
                <a:lnTo>
                  <a:pt x="74803" y="292719"/>
                </a:lnTo>
                <a:lnTo>
                  <a:pt x="70431" y="280489"/>
                </a:lnTo>
                <a:lnTo>
                  <a:pt x="61736" y="270943"/>
                </a:lnTo>
                <a:close/>
              </a:path>
              <a:path w="514350" h="338455">
                <a:moveTo>
                  <a:pt x="74803" y="292719"/>
                </a:moveTo>
                <a:lnTo>
                  <a:pt x="44269" y="310969"/>
                </a:lnTo>
                <a:lnTo>
                  <a:pt x="73998" y="310969"/>
                </a:lnTo>
                <a:lnTo>
                  <a:pt x="74749" y="309366"/>
                </a:lnTo>
                <a:lnTo>
                  <a:pt x="75531" y="294755"/>
                </a:lnTo>
                <a:lnTo>
                  <a:pt x="74803" y="292719"/>
                </a:lnTo>
                <a:close/>
              </a:path>
              <a:path w="514350" h="338455">
                <a:moveTo>
                  <a:pt x="439513" y="45151"/>
                </a:moveTo>
                <a:lnTo>
                  <a:pt x="61736" y="270943"/>
                </a:lnTo>
                <a:lnTo>
                  <a:pt x="70431" y="280489"/>
                </a:lnTo>
                <a:lnTo>
                  <a:pt x="74803" y="292719"/>
                </a:lnTo>
                <a:lnTo>
                  <a:pt x="452552" y="66945"/>
                </a:lnTo>
                <a:lnTo>
                  <a:pt x="443811" y="57350"/>
                </a:lnTo>
                <a:lnTo>
                  <a:pt x="439513" y="45151"/>
                </a:lnTo>
                <a:close/>
              </a:path>
              <a:path w="514350" h="338455">
                <a:moveTo>
                  <a:pt x="512275" y="26870"/>
                </a:moveTo>
                <a:lnTo>
                  <a:pt x="470100" y="26870"/>
                </a:lnTo>
                <a:lnTo>
                  <a:pt x="483054" y="48714"/>
                </a:lnTo>
                <a:lnTo>
                  <a:pt x="452552" y="66945"/>
                </a:lnTo>
                <a:lnTo>
                  <a:pt x="454005" y="68540"/>
                </a:lnTo>
                <a:lnTo>
                  <a:pt x="467258" y="74765"/>
                </a:lnTo>
                <a:lnTo>
                  <a:pt x="481869" y="75584"/>
                </a:lnTo>
                <a:lnTo>
                  <a:pt x="496135" y="70558"/>
                </a:lnTo>
                <a:lnTo>
                  <a:pt x="507305" y="60311"/>
                </a:lnTo>
                <a:lnTo>
                  <a:pt x="513486" y="47063"/>
                </a:lnTo>
                <a:lnTo>
                  <a:pt x="514262" y="32482"/>
                </a:lnTo>
                <a:lnTo>
                  <a:pt x="512275" y="26870"/>
                </a:lnTo>
                <a:close/>
              </a:path>
              <a:path w="514350" h="338455">
                <a:moveTo>
                  <a:pt x="470100" y="26870"/>
                </a:moveTo>
                <a:lnTo>
                  <a:pt x="439513" y="45151"/>
                </a:lnTo>
                <a:lnTo>
                  <a:pt x="443811" y="57350"/>
                </a:lnTo>
                <a:lnTo>
                  <a:pt x="452552" y="66945"/>
                </a:lnTo>
                <a:lnTo>
                  <a:pt x="483054" y="48714"/>
                </a:lnTo>
                <a:lnTo>
                  <a:pt x="470100" y="26870"/>
                </a:lnTo>
                <a:close/>
              </a:path>
              <a:path w="514350" h="338455">
                <a:moveTo>
                  <a:pt x="471265" y="0"/>
                </a:moveTo>
                <a:lnTo>
                  <a:pt x="457019" y="5026"/>
                </a:lnTo>
                <a:lnTo>
                  <a:pt x="445829" y="15220"/>
                </a:lnTo>
                <a:lnTo>
                  <a:pt x="439604" y="28473"/>
                </a:lnTo>
                <a:lnTo>
                  <a:pt x="438785" y="43084"/>
                </a:lnTo>
                <a:lnTo>
                  <a:pt x="439513" y="45151"/>
                </a:lnTo>
                <a:lnTo>
                  <a:pt x="470100" y="26870"/>
                </a:lnTo>
                <a:lnTo>
                  <a:pt x="512275" y="26870"/>
                </a:lnTo>
                <a:lnTo>
                  <a:pt x="509216" y="18234"/>
                </a:lnTo>
                <a:lnTo>
                  <a:pt x="499042" y="7044"/>
                </a:lnTo>
                <a:lnTo>
                  <a:pt x="485832" y="819"/>
                </a:lnTo>
                <a:lnTo>
                  <a:pt x="471265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6500" y="2621279"/>
            <a:ext cx="491490" cy="3924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36772" y="2656236"/>
            <a:ext cx="392430" cy="290830"/>
          </a:xfrm>
          <a:custGeom>
            <a:avLst/>
            <a:gdLst/>
            <a:ahLst/>
            <a:cxnLst/>
            <a:rect l="l" t="t" r="r" b="b"/>
            <a:pathLst>
              <a:path w="392429" h="290830">
                <a:moveTo>
                  <a:pt x="44469" y="215773"/>
                </a:moveTo>
                <a:lnTo>
                  <a:pt x="5326" y="232521"/>
                </a:lnTo>
                <a:lnTo>
                  <a:pt x="0" y="260715"/>
                </a:lnTo>
                <a:lnTo>
                  <a:pt x="5861" y="274669"/>
                </a:lnTo>
                <a:lnTo>
                  <a:pt x="16672" y="285238"/>
                </a:lnTo>
                <a:lnTo>
                  <a:pt x="30245" y="290639"/>
                </a:lnTo>
                <a:lnTo>
                  <a:pt x="44866" y="290564"/>
                </a:lnTo>
                <a:lnTo>
                  <a:pt x="58820" y="284702"/>
                </a:lnTo>
                <a:lnTo>
                  <a:pt x="69389" y="273891"/>
                </a:lnTo>
                <a:lnTo>
                  <a:pt x="73426" y="263747"/>
                </a:lnTo>
                <a:lnTo>
                  <a:pt x="44469" y="263747"/>
                </a:lnTo>
                <a:lnTo>
                  <a:pt x="30245" y="242665"/>
                </a:lnTo>
                <a:lnTo>
                  <a:pt x="59592" y="222689"/>
                </a:lnTo>
                <a:lnTo>
                  <a:pt x="58042" y="221174"/>
                </a:lnTo>
                <a:lnTo>
                  <a:pt x="44469" y="215773"/>
                </a:lnTo>
                <a:close/>
              </a:path>
              <a:path w="392429" h="290830">
                <a:moveTo>
                  <a:pt x="59592" y="222689"/>
                </a:moveTo>
                <a:lnTo>
                  <a:pt x="30245" y="242665"/>
                </a:lnTo>
                <a:lnTo>
                  <a:pt x="44469" y="263747"/>
                </a:lnTo>
                <a:lnTo>
                  <a:pt x="73889" y="243729"/>
                </a:lnTo>
                <a:lnTo>
                  <a:pt x="68853" y="231743"/>
                </a:lnTo>
                <a:lnTo>
                  <a:pt x="59592" y="222689"/>
                </a:lnTo>
                <a:close/>
              </a:path>
              <a:path w="392429" h="290830">
                <a:moveTo>
                  <a:pt x="73889" y="243729"/>
                </a:moveTo>
                <a:lnTo>
                  <a:pt x="44469" y="263747"/>
                </a:lnTo>
                <a:lnTo>
                  <a:pt x="73426" y="263747"/>
                </a:lnTo>
                <a:lnTo>
                  <a:pt x="74791" y="260318"/>
                </a:lnTo>
                <a:lnTo>
                  <a:pt x="74715" y="245697"/>
                </a:lnTo>
                <a:lnTo>
                  <a:pt x="73889" y="243729"/>
                </a:lnTo>
                <a:close/>
              </a:path>
              <a:path w="392429" h="290830">
                <a:moveTo>
                  <a:pt x="317919" y="46848"/>
                </a:moveTo>
                <a:lnTo>
                  <a:pt x="59592" y="222689"/>
                </a:lnTo>
                <a:lnTo>
                  <a:pt x="68853" y="231743"/>
                </a:lnTo>
                <a:lnTo>
                  <a:pt x="73889" y="243729"/>
                </a:lnTo>
                <a:lnTo>
                  <a:pt x="332237" y="67945"/>
                </a:lnTo>
                <a:lnTo>
                  <a:pt x="322980" y="58896"/>
                </a:lnTo>
                <a:lnTo>
                  <a:pt x="317919" y="46848"/>
                </a:lnTo>
                <a:close/>
              </a:path>
              <a:path w="392429" h="290830">
                <a:moveTo>
                  <a:pt x="390560" y="26892"/>
                </a:moveTo>
                <a:lnTo>
                  <a:pt x="347237" y="26892"/>
                </a:lnTo>
                <a:lnTo>
                  <a:pt x="361588" y="47974"/>
                </a:lnTo>
                <a:lnTo>
                  <a:pt x="332237" y="67945"/>
                </a:lnTo>
                <a:lnTo>
                  <a:pt x="333791" y="69465"/>
                </a:lnTo>
                <a:lnTo>
                  <a:pt x="347364" y="74866"/>
                </a:lnTo>
                <a:lnTo>
                  <a:pt x="361985" y="74791"/>
                </a:lnTo>
                <a:lnTo>
                  <a:pt x="375939" y="68929"/>
                </a:lnTo>
                <a:lnTo>
                  <a:pt x="386508" y="58118"/>
                </a:lnTo>
                <a:lnTo>
                  <a:pt x="391910" y="44545"/>
                </a:lnTo>
                <a:lnTo>
                  <a:pt x="391834" y="29924"/>
                </a:lnTo>
                <a:lnTo>
                  <a:pt x="390560" y="26892"/>
                </a:lnTo>
                <a:close/>
              </a:path>
              <a:path w="392429" h="290830">
                <a:moveTo>
                  <a:pt x="347237" y="26892"/>
                </a:moveTo>
                <a:lnTo>
                  <a:pt x="317919" y="46848"/>
                </a:lnTo>
                <a:lnTo>
                  <a:pt x="322980" y="58896"/>
                </a:lnTo>
                <a:lnTo>
                  <a:pt x="332237" y="67945"/>
                </a:lnTo>
                <a:lnTo>
                  <a:pt x="361588" y="47974"/>
                </a:lnTo>
                <a:lnTo>
                  <a:pt x="347237" y="26892"/>
                </a:lnTo>
                <a:close/>
              </a:path>
              <a:path w="392429" h="290830">
                <a:moveTo>
                  <a:pt x="361588" y="0"/>
                </a:moveTo>
                <a:lnTo>
                  <a:pt x="322445" y="16748"/>
                </a:lnTo>
                <a:lnTo>
                  <a:pt x="317118" y="44942"/>
                </a:lnTo>
                <a:lnTo>
                  <a:pt x="317919" y="46848"/>
                </a:lnTo>
                <a:lnTo>
                  <a:pt x="347237" y="26892"/>
                </a:lnTo>
                <a:lnTo>
                  <a:pt x="390560" y="26892"/>
                </a:lnTo>
                <a:lnTo>
                  <a:pt x="385972" y="15970"/>
                </a:lnTo>
                <a:lnTo>
                  <a:pt x="375161" y="5401"/>
                </a:lnTo>
                <a:lnTo>
                  <a:pt x="361588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525894" y="2892488"/>
            <a:ext cx="2952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spc="-25" dirty="0">
                <a:solidFill>
                  <a:srgbClr val="FFCC99"/>
                </a:solidFill>
                <a:latin typeface="Arial"/>
                <a:cs typeface="Arial"/>
              </a:rPr>
              <a:t>9</a:t>
            </a:r>
            <a:r>
              <a:rPr sz="900" b="1" i="1" spc="35" dirty="0">
                <a:solidFill>
                  <a:srgbClr val="FFCC99"/>
                </a:solidFill>
                <a:latin typeface="Arial"/>
                <a:cs typeface="Arial"/>
              </a:rPr>
              <a:t>m</a:t>
            </a:r>
            <a:r>
              <a:rPr sz="900" b="1" i="1" dirty="0">
                <a:solidFill>
                  <a:srgbClr val="FFCC99"/>
                </a:solidFill>
                <a:latin typeface="Arial"/>
                <a:cs typeface="Arial"/>
              </a:rPr>
              <a:t>m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25408" y="2857880"/>
            <a:ext cx="3562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spc="-30" dirty="0">
                <a:solidFill>
                  <a:srgbClr val="FFCC99"/>
                </a:solidFill>
                <a:latin typeface="Arial"/>
                <a:cs typeface="Arial"/>
              </a:rPr>
              <a:t>12</a:t>
            </a:r>
            <a:r>
              <a:rPr sz="900" b="1" i="1" spc="35" dirty="0">
                <a:solidFill>
                  <a:srgbClr val="FFCC99"/>
                </a:solidFill>
                <a:latin typeface="Arial"/>
                <a:cs typeface="Arial"/>
              </a:rPr>
              <a:t>m</a:t>
            </a:r>
            <a:r>
              <a:rPr sz="900" b="1" i="1" spc="-5" dirty="0">
                <a:solidFill>
                  <a:srgbClr val="FFCC99"/>
                </a:solidFill>
                <a:latin typeface="Arial"/>
                <a:cs typeface="Arial"/>
              </a:rPr>
              <a:t>m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75260" y="1409700"/>
            <a:ext cx="4960620" cy="22326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940" y="731519"/>
            <a:ext cx="8633460" cy="4259580"/>
          </a:xfrm>
          <a:custGeom>
            <a:avLst/>
            <a:gdLst/>
            <a:ahLst/>
            <a:cxnLst/>
            <a:rect l="l" t="t" r="r" b="b"/>
            <a:pathLst>
              <a:path w="8633460" h="4259580">
                <a:moveTo>
                  <a:pt x="0" y="4259580"/>
                </a:moveTo>
                <a:lnTo>
                  <a:pt x="8633460" y="4259580"/>
                </a:lnTo>
                <a:lnTo>
                  <a:pt x="8633460" y="0"/>
                </a:lnTo>
                <a:lnTo>
                  <a:pt x="0" y="0"/>
                </a:lnTo>
                <a:lnTo>
                  <a:pt x="0" y="42595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1940" y="731519"/>
            <a:ext cx="8633460" cy="4259580"/>
          </a:xfrm>
          <a:custGeom>
            <a:avLst/>
            <a:gdLst/>
            <a:ahLst/>
            <a:cxnLst/>
            <a:rect l="l" t="t" r="r" b="b"/>
            <a:pathLst>
              <a:path w="8633460" h="4259580">
                <a:moveTo>
                  <a:pt x="0" y="4259580"/>
                </a:moveTo>
                <a:lnTo>
                  <a:pt x="8633460" y="4259580"/>
                </a:lnTo>
                <a:lnTo>
                  <a:pt x="8633460" y="0"/>
                </a:lnTo>
                <a:lnTo>
                  <a:pt x="0" y="0"/>
                </a:lnTo>
                <a:lnTo>
                  <a:pt x="0" y="425958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3265" y="4720272"/>
            <a:ext cx="724979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130"/>
              </a:spcBef>
              <a:buSzPct val="114814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350" b="1" i="1" spc="30" dirty="0">
                <a:solidFill>
                  <a:srgbClr val="FCE15E"/>
                </a:solidFill>
                <a:latin typeface="Arial"/>
                <a:cs typeface="Arial"/>
              </a:rPr>
              <a:t>No </a:t>
            </a:r>
            <a:r>
              <a:rPr sz="1350" b="1" i="1" dirty="0">
                <a:solidFill>
                  <a:srgbClr val="FCE15E"/>
                </a:solidFill>
                <a:latin typeface="Arial"/>
                <a:cs typeface="Arial"/>
              </a:rPr>
              <a:t>significant </a:t>
            </a:r>
            <a:r>
              <a:rPr sz="1350" b="1" i="1" spc="15" dirty="0">
                <a:solidFill>
                  <a:srgbClr val="FCE15E"/>
                </a:solidFill>
                <a:latin typeface="Arial"/>
                <a:cs typeface="Arial"/>
              </a:rPr>
              <a:t>difference </a:t>
            </a:r>
            <a:r>
              <a:rPr sz="1350" b="1" i="1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1350" b="1" i="1" spc="15" dirty="0">
                <a:solidFill>
                  <a:srgbClr val="FCE15E"/>
                </a:solidFill>
                <a:latin typeface="Arial"/>
                <a:cs typeface="Arial"/>
              </a:rPr>
              <a:t>MR reduction outcomes </a:t>
            </a:r>
            <a:r>
              <a:rPr sz="1350" b="1" i="1" spc="20" dirty="0">
                <a:solidFill>
                  <a:srgbClr val="FCE15E"/>
                </a:solidFill>
                <a:latin typeface="Arial"/>
                <a:cs typeface="Arial"/>
              </a:rPr>
              <a:t>between </a:t>
            </a:r>
            <a:r>
              <a:rPr sz="1350" b="1" i="1" spc="30" dirty="0">
                <a:solidFill>
                  <a:srgbClr val="FCE15E"/>
                </a:solidFill>
                <a:latin typeface="Arial"/>
                <a:cs typeface="Arial"/>
              </a:rPr>
              <a:t>US </a:t>
            </a:r>
            <a:r>
              <a:rPr sz="1350" b="1" i="1" dirty="0">
                <a:solidFill>
                  <a:srgbClr val="FCE15E"/>
                </a:solidFill>
                <a:latin typeface="Arial"/>
                <a:cs typeface="Arial"/>
              </a:rPr>
              <a:t>and </a:t>
            </a:r>
            <a:r>
              <a:rPr sz="1350" b="1" i="1" spc="30" dirty="0">
                <a:solidFill>
                  <a:srgbClr val="FCE15E"/>
                </a:solidFill>
                <a:latin typeface="Arial"/>
                <a:cs typeface="Arial"/>
              </a:rPr>
              <a:t>OUS </a:t>
            </a:r>
            <a:r>
              <a:rPr sz="1350" b="1" i="1" spc="10" dirty="0">
                <a:solidFill>
                  <a:srgbClr val="FCE15E"/>
                </a:solidFill>
                <a:latin typeface="Arial"/>
                <a:cs typeface="Arial"/>
              </a:rPr>
              <a:t>Subjects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35786" y="201295"/>
            <a:ext cx="658495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5" dirty="0"/>
              <a:t>ECL Adjudicated </a:t>
            </a:r>
            <a:r>
              <a:rPr sz="2500" spc="15" dirty="0"/>
              <a:t>MR </a:t>
            </a:r>
            <a:r>
              <a:rPr sz="2500" dirty="0"/>
              <a:t>Severity </a:t>
            </a:r>
            <a:r>
              <a:rPr sz="2500" spc="10" dirty="0"/>
              <a:t>– </a:t>
            </a:r>
            <a:r>
              <a:rPr sz="2500" dirty="0"/>
              <a:t>US </a:t>
            </a:r>
            <a:r>
              <a:rPr sz="2500" spc="-10" dirty="0"/>
              <a:t>vs.</a:t>
            </a:r>
            <a:r>
              <a:rPr sz="2500" spc="-229" dirty="0"/>
              <a:t> </a:t>
            </a:r>
            <a:r>
              <a:rPr sz="2500" spc="10" dirty="0"/>
              <a:t>OUS</a:t>
            </a:r>
            <a:endParaRPr sz="2500"/>
          </a:p>
        </p:txBody>
      </p:sp>
      <p:sp>
        <p:nvSpPr>
          <p:cNvPr id="6" name="object 6"/>
          <p:cNvSpPr/>
          <p:nvPr/>
        </p:nvSpPr>
        <p:spPr>
          <a:xfrm>
            <a:off x="2034539" y="2895600"/>
            <a:ext cx="556260" cy="975360"/>
          </a:xfrm>
          <a:custGeom>
            <a:avLst/>
            <a:gdLst/>
            <a:ahLst/>
            <a:cxnLst/>
            <a:rect l="l" t="t" r="r" b="b"/>
            <a:pathLst>
              <a:path w="556260" h="975360">
                <a:moveTo>
                  <a:pt x="556260" y="0"/>
                </a:moveTo>
                <a:lnTo>
                  <a:pt x="0" y="0"/>
                </a:lnTo>
                <a:lnTo>
                  <a:pt x="0" y="975360"/>
                </a:lnTo>
                <a:lnTo>
                  <a:pt x="556260" y="975360"/>
                </a:lnTo>
                <a:lnTo>
                  <a:pt x="55626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32760" y="3246120"/>
            <a:ext cx="556260" cy="624840"/>
          </a:xfrm>
          <a:custGeom>
            <a:avLst/>
            <a:gdLst/>
            <a:ahLst/>
            <a:cxnLst/>
            <a:rect l="l" t="t" r="r" b="b"/>
            <a:pathLst>
              <a:path w="556260" h="624839">
                <a:moveTo>
                  <a:pt x="556260" y="0"/>
                </a:moveTo>
                <a:lnTo>
                  <a:pt x="0" y="0"/>
                </a:lnTo>
                <a:lnTo>
                  <a:pt x="0" y="624840"/>
                </a:lnTo>
                <a:lnTo>
                  <a:pt x="556260" y="624840"/>
                </a:lnTo>
                <a:lnTo>
                  <a:pt x="55626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35040" y="2933700"/>
            <a:ext cx="556260" cy="937260"/>
          </a:xfrm>
          <a:custGeom>
            <a:avLst/>
            <a:gdLst/>
            <a:ahLst/>
            <a:cxnLst/>
            <a:rect l="l" t="t" r="r" b="b"/>
            <a:pathLst>
              <a:path w="556259" h="937260">
                <a:moveTo>
                  <a:pt x="556260" y="0"/>
                </a:moveTo>
                <a:lnTo>
                  <a:pt x="0" y="0"/>
                </a:lnTo>
                <a:lnTo>
                  <a:pt x="0" y="937260"/>
                </a:lnTo>
                <a:lnTo>
                  <a:pt x="556260" y="937260"/>
                </a:lnTo>
                <a:lnTo>
                  <a:pt x="55626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40880" y="3086100"/>
            <a:ext cx="548640" cy="784860"/>
          </a:xfrm>
          <a:custGeom>
            <a:avLst/>
            <a:gdLst/>
            <a:ahLst/>
            <a:cxnLst/>
            <a:rect l="l" t="t" r="r" b="b"/>
            <a:pathLst>
              <a:path w="548640" h="784860">
                <a:moveTo>
                  <a:pt x="548640" y="0"/>
                </a:moveTo>
                <a:lnTo>
                  <a:pt x="0" y="0"/>
                </a:lnTo>
                <a:lnTo>
                  <a:pt x="0" y="784860"/>
                </a:lnTo>
                <a:lnTo>
                  <a:pt x="548640" y="784860"/>
                </a:lnTo>
                <a:lnTo>
                  <a:pt x="54864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19" y="3810000"/>
            <a:ext cx="556260" cy="60960"/>
          </a:xfrm>
          <a:custGeom>
            <a:avLst/>
            <a:gdLst/>
            <a:ahLst/>
            <a:cxnLst/>
            <a:rect l="l" t="t" r="r" b="b"/>
            <a:pathLst>
              <a:path w="556260" h="60960">
                <a:moveTo>
                  <a:pt x="0" y="60960"/>
                </a:moveTo>
                <a:lnTo>
                  <a:pt x="556260" y="60960"/>
                </a:lnTo>
                <a:lnTo>
                  <a:pt x="556260" y="0"/>
                </a:lnTo>
                <a:lnTo>
                  <a:pt x="0" y="0"/>
                </a:lnTo>
                <a:lnTo>
                  <a:pt x="0" y="6096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34539" y="1684020"/>
            <a:ext cx="556260" cy="1211580"/>
          </a:xfrm>
          <a:custGeom>
            <a:avLst/>
            <a:gdLst/>
            <a:ahLst/>
            <a:cxnLst/>
            <a:rect l="l" t="t" r="r" b="b"/>
            <a:pathLst>
              <a:path w="556260" h="1211580">
                <a:moveTo>
                  <a:pt x="556260" y="0"/>
                </a:moveTo>
                <a:lnTo>
                  <a:pt x="0" y="0"/>
                </a:lnTo>
                <a:lnTo>
                  <a:pt x="0" y="1211579"/>
                </a:lnTo>
                <a:lnTo>
                  <a:pt x="556260" y="1211579"/>
                </a:lnTo>
                <a:lnTo>
                  <a:pt x="55626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32760" y="1760220"/>
            <a:ext cx="556260" cy="1485900"/>
          </a:xfrm>
          <a:custGeom>
            <a:avLst/>
            <a:gdLst/>
            <a:ahLst/>
            <a:cxnLst/>
            <a:rect l="l" t="t" r="r" b="b"/>
            <a:pathLst>
              <a:path w="556260" h="1485900">
                <a:moveTo>
                  <a:pt x="556260" y="0"/>
                </a:moveTo>
                <a:lnTo>
                  <a:pt x="0" y="0"/>
                </a:lnTo>
                <a:lnTo>
                  <a:pt x="0" y="1485899"/>
                </a:lnTo>
                <a:lnTo>
                  <a:pt x="556260" y="1485899"/>
                </a:lnTo>
                <a:lnTo>
                  <a:pt x="55626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36820" y="3649979"/>
            <a:ext cx="556260" cy="220979"/>
          </a:xfrm>
          <a:custGeom>
            <a:avLst/>
            <a:gdLst/>
            <a:ahLst/>
            <a:cxnLst/>
            <a:rect l="l" t="t" r="r" b="b"/>
            <a:pathLst>
              <a:path w="556260" h="220979">
                <a:moveTo>
                  <a:pt x="556259" y="0"/>
                </a:moveTo>
                <a:lnTo>
                  <a:pt x="0" y="0"/>
                </a:lnTo>
                <a:lnTo>
                  <a:pt x="0" y="220980"/>
                </a:lnTo>
                <a:lnTo>
                  <a:pt x="556259" y="220980"/>
                </a:lnTo>
                <a:lnTo>
                  <a:pt x="55625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35040" y="1653539"/>
            <a:ext cx="556260" cy="1280160"/>
          </a:xfrm>
          <a:custGeom>
            <a:avLst/>
            <a:gdLst/>
            <a:ahLst/>
            <a:cxnLst/>
            <a:rect l="l" t="t" r="r" b="b"/>
            <a:pathLst>
              <a:path w="556259" h="1280160">
                <a:moveTo>
                  <a:pt x="556260" y="0"/>
                </a:moveTo>
                <a:lnTo>
                  <a:pt x="0" y="0"/>
                </a:lnTo>
                <a:lnTo>
                  <a:pt x="0" y="1280160"/>
                </a:lnTo>
                <a:lnTo>
                  <a:pt x="556260" y="1280160"/>
                </a:lnTo>
                <a:lnTo>
                  <a:pt x="55626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040880" y="1577339"/>
            <a:ext cx="548640" cy="1508760"/>
          </a:xfrm>
          <a:custGeom>
            <a:avLst/>
            <a:gdLst/>
            <a:ahLst/>
            <a:cxnLst/>
            <a:rect l="l" t="t" r="r" b="b"/>
            <a:pathLst>
              <a:path w="548640" h="1508760">
                <a:moveTo>
                  <a:pt x="548640" y="0"/>
                </a:moveTo>
                <a:lnTo>
                  <a:pt x="0" y="0"/>
                </a:lnTo>
                <a:lnTo>
                  <a:pt x="0" y="1508760"/>
                </a:lnTo>
                <a:lnTo>
                  <a:pt x="548640" y="1508760"/>
                </a:lnTo>
                <a:lnTo>
                  <a:pt x="54864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36319" y="3131820"/>
            <a:ext cx="556260" cy="678180"/>
          </a:xfrm>
          <a:custGeom>
            <a:avLst/>
            <a:gdLst/>
            <a:ahLst/>
            <a:cxnLst/>
            <a:rect l="l" t="t" r="r" b="b"/>
            <a:pathLst>
              <a:path w="556260" h="678179">
                <a:moveTo>
                  <a:pt x="556260" y="0"/>
                </a:moveTo>
                <a:lnTo>
                  <a:pt x="0" y="0"/>
                </a:lnTo>
                <a:lnTo>
                  <a:pt x="0" y="678180"/>
                </a:lnTo>
                <a:lnTo>
                  <a:pt x="556260" y="678180"/>
                </a:lnTo>
                <a:lnTo>
                  <a:pt x="55626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34539" y="1402080"/>
            <a:ext cx="556260" cy="281940"/>
          </a:xfrm>
          <a:custGeom>
            <a:avLst/>
            <a:gdLst/>
            <a:ahLst/>
            <a:cxnLst/>
            <a:rect l="l" t="t" r="r" b="b"/>
            <a:pathLst>
              <a:path w="556260" h="281939">
                <a:moveTo>
                  <a:pt x="556260" y="0"/>
                </a:moveTo>
                <a:lnTo>
                  <a:pt x="0" y="0"/>
                </a:lnTo>
                <a:lnTo>
                  <a:pt x="0" y="281940"/>
                </a:lnTo>
                <a:lnTo>
                  <a:pt x="556260" y="281940"/>
                </a:lnTo>
                <a:lnTo>
                  <a:pt x="55626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32760" y="1432560"/>
            <a:ext cx="556260" cy="327660"/>
          </a:xfrm>
          <a:custGeom>
            <a:avLst/>
            <a:gdLst/>
            <a:ahLst/>
            <a:cxnLst/>
            <a:rect l="l" t="t" r="r" b="b"/>
            <a:pathLst>
              <a:path w="556260" h="327660">
                <a:moveTo>
                  <a:pt x="556260" y="0"/>
                </a:moveTo>
                <a:lnTo>
                  <a:pt x="0" y="0"/>
                </a:lnTo>
                <a:lnTo>
                  <a:pt x="0" y="327660"/>
                </a:lnTo>
                <a:lnTo>
                  <a:pt x="556260" y="327660"/>
                </a:lnTo>
                <a:lnTo>
                  <a:pt x="55626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36820" y="2910839"/>
            <a:ext cx="556260" cy="739140"/>
          </a:xfrm>
          <a:custGeom>
            <a:avLst/>
            <a:gdLst/>
            <a:ahLst/>
            <a:cxnLst/>
            <a:rect l="l" t="t" r="r" b="b"/>
            <a:pathLst>
              <a:path w="556260" h="739139">
                <a:moveTo>
                  <a:pt x="556259" y="0"/>
                </a:moveTo>
                <a:lnTo>
                  <a:pt x="0" y="0"/>
                </a:lnTo>
                <a:lnTo>
                  <a:pt x="0" y="739140"/>
                </a:lnTo>
                <a:lnTo>
                  <a:pt x="556259" y="739140"/>
                </a:lnTo>
                <a:lnTo>
                  <a:pt x="5562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35040" y="1424939"/>
            <a:ext cx="556260" cy="228600"/>
          </a:xfrm>
          <a:custGeom>
            <a:avLst/>
            <a:gdLst/>
            <a:ahLst/>
            <a:cxnLst/>
            <a:rect l="l" t="t" r="r" b="b"/>
            <a:pathLst>
              <a:path w="556259" h="228600">
                <a:moveTo>
                  <a:pt x="556260" y="0"/>
                </a:moveTo>
                <a:lnTo>
                  <a:pt x="0" y="0"/>
                </a:lnTo>
                <a:lnTo>
                  <a:pt x="0" y="228600"/>
                </a:lnTo>
                <a:lnTo>
                  <a:pt x="556260" y="228600"/>
                </a:lnTo>
                <a:lnTo>
                  <a:pt x="55626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40880" y="1379219"/>
            <a:ext cx="548640" cy="198120"/>
          </a:xfrm>
          <a:custGeom>
            <a:avLst/>
            <a:gdLst/>
            <a:ahLst/>
            <a:cxnLst/>
            <a:rect l="l" t="t" r="r" b="b"/>
            <a:pathLst>
              <a:path w="548640" h="198119">
                <a:moveTo>
                  <a:pt x="548640" y="0"/>
                </a:moveTo>
                <a:lnTo>
                  <a:pt x="0" y="0"/>
                </a:lnTo>
                <a:lnTo>
                  <a:pt x="0" y="198119"/>
                </a:lnTo>
                <a:lnTo>
                  <a:pt x="548640" y="198119"/>
                </a:lnTo>
                <a:lnTo>
                  <a:pt x="54864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36319" y="2369820"/>
            <a:ext cx="556260" cy="762000"/>
          </a:xfrm>
          <a:custGeom>
            <a:avLst/>
            <a:gdLst/>
            <a:ahLst/>
            <a:cxnLst/>
            <a:rect l="l" t="t" r="r" b="b"/>
            <a:pathLst>
              <a:path w="556260" h="762000">
                <a:moveTo>
                  <a:pt x="556260" y="0"/>
                </a:moveTo>
                <a:lnTo>
                  <a:pt x="0" y="0"/>
                </a:lnTo>
                <a:lnTo>
                  <a:pt x="0" y="762000"/>
                </a:lnTo>
                <a:lnTo>
                  <a:pt x="556260" y="762000"/>
                </a:lnTo>
                <a:lnTo>
                  <a:pt x="55626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34539" y="1348739"/>
            <a:ext cx="556260" cy="53340"/>
          </a:xfrm>
          <a:custGeom>
            <a:avLst/>
            <a:gdLst/>
            <a:ahLst/>
            <a:cxnLst/>
            <a:rect l="l" t="t" r="r" b="b"/>
            <a:pathLst>
              <a:path w="556260" h="53340">
                <a:moveTo>
                  <a:pt x="0" y="53340"/>
                </a:moveTo>
                <a:lnTo>
                  <a:pt x="556260" y="53340"/>
                </a:lnTo>
                <a:lnTo>
                  <a:pt x="556260" y="0"/>
                </a:lnTo>
                <a:lnTo>
                  <a:pt x="0" y="0"/>
                </a:lnTo>
                <a:lnTo>
                  <a:pt x="0" y="5334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32760" y="1348739"/>
            <a:ext cx="556260" cy="83820"/>
          </a:xfrm>
          <a:custGeom>
            <a:avLst/>
            <a:gdLst/>
            <a:ahLst/>
            <a:cxnLst/>
            <a:rect l="l" t="t" r="r" b="b"/>
            <a:pathLst>
              <a:path w="556260" h="83819">
                <a:moveTo>
                  <a:pt x="0" y="83820"/>
                </a:moveTo>
                <a:lnTo>
                  <a:pt x="556260" y="83820"/>
                </a:lnTo>
                <a:lnTo>
                  <a:pt x="55626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36820" y="1996439"/>
            <a:ext cx="556260" cy="914400"/>
          </a:xfrm>
          <a:custGeom>
            <a:avLst/>
            <a:gdLst/>
            <a:ahLst/>
            <a:cxnLst/>
            <a:rect l="l" t="t" r="r" b="b"/>
            <a:pathLst>
              <a:path w="556260" h="914400">
                <a:moveTo>
                  <a:pt x="556259" y="0"/>
                </a:moveTo>
                <a:lnTo>
                  <a:pt x="0" y="0"/>
                </a:lnTo>
                <a:lnTo>
                  <a:pt x="0" y="914400"/>
                </a:lnTo>
                <a:lnTo>
                  <a:pt x="556259" y="914400"/>
                </a:lnTo>
                <a:lnTo>
                  <a:pt x="55625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35040" y="1363980"/>
            <a:ext cx="556260" cy="60960"/>
          </a:xfrm>
          <a:custGeom>
            <a:avLst/>
            <a:gdLst/>
            <a:ahLst/>
            <a:cxnLst/>
            <a:rect l="l" t="t" r="r" b="b"/>
            <a:pathLst>
              <a:path w="556259" h="60959">
                <a:moveTo>
                  <a:pt x="0" y="60959"/>
                </a:moveTo>
                <a:lnTo>
                  <a:pt x="556260" y="60959"/>
                </a:lnTo>
                <a:lnTo>
                  <a:pt x="55626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40880" y="1356360"/>
            <a:ext cx="548640" cy="22860"/>
          </a:xfrm>
          <a:custGeom>
            <a:avLst/>
            <a:gdLst/>
            <a:ahLst/>
            <a:cxnLst/>
            <a:rect l="l" t="t" r="r" b="b"/>
            <a:pathLst>
              <a:path w="548640" h="22859">
                <a:moveTo>
                  <a:pt x="0" y="22859"/>
                </a:moveTo>
                <a:lnTo>
                  <a:pt x="548640" y="22859"/>
                </a:lnTo>
                <a:lnTo>
                  <a:pt x="548640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36319" y="1341119"/>
            <a:ext cx="556260" cy="1028700"/>
          </a:xfrm>
          <a:custGeom>
            <a:avLst/>
            <a:gdLst/>
            <a:ahLst/>
            <a:cxnLst/>
            <a:rect l="l" t="t" r="r" b="b"/>
            <a:pathLst>
              <a:path w="556260" h="1028700">
                <a:moveTo>
                  <a:pt x="556260" y="0"/>
                </a:moveTo>
                <a:lnTo>
                  <a:pt x="0" y="0"/>
                </a:lnTo>
                <a:lnTo>
                  <a:pt x="0" y="1028699"/>
                </a:lnTo>
                <a:lnTo>
                  <a:pt x="556260" y="1028699"/>
                </a:lnTo>
                <a:lnTo>
                  <a:pt x="5562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34539" y="1344930"/>
            <a:ext cx="556260" cy="0"/>
          </a:xfrm>
          <a:custGeom>
            <a:avLst/>
            <a:gdLst/>
            <a:ahLst/>
            <a:cxnLst/>
            <a:rect l="l" t="t" r="r" b="b"/>
            <a:pathLst>
              <a:path w="556260">
                <a:moveTo>
                  <a:pt x="0" y="0"/>
                </a:moveTo>
                <a:lnTo>
                  <a:pt x="556260" y="0"/>
                </a:lnTo>
              </a:path>
            </a:pathLst>
          </a:custGeom>
          <a:ln w="76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2760" y="1344930"/>
            <a:ext cx="556260" cy="0"/>
          </a:xfrm>
          <a:custGeom>
            <a:avLst/>
            <a:gdLst/>
            <a:ahLst/>
            <a:cxnLst/>
            <a:rect l="l" t="t" r="r" b="b"/>
            <a:pathLst>
              <a:path w="556260">
                <a:moveTo>
                  <a:pt x="0" y="0"/>
                </a:moveTo>
                <a:lnTo>
                  <a:pt x="556260" y="0"/>
                </a:lnTo>
              </a:path>
            </a:pathLst>
          </a:custGeom>
          <a:ln w="761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036820" y="1341119"/>
            <a:ext cx="556260" cy="655320"/>
          </a:xfrm>
          <a:custGeom>
            <a:avLst/>
            <a:gdLst/>
            <a:ahLst/>
            <a:cxnLst/>
            <a:rect l="l" t="t" r="r" b="b"/>
            <a:pathLst>
              <a:path w="556260" h="655319">
                <a:moveTo>
                  <a:pt x="556259" y="0"/>
                </a:moveTo>
                <a:lnTo>
                  <a:pt x="0" y="0"/>
                </a:lnTo>
                <a:lnTo>
                  <a:pt x="0" y="655319"/>
                </a:lnTo>
                <a:lnTo>
                  <a:pt x="556259" y="655319"/>
                </a:lnTo>
                <a:lnTo>
                  <a:pt x="55625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35040" y="1341119"/>
            <a:ext cx="556260" cy="22860"/>
          </a:xfrm>
          <a:custGeom>
            <a:avLst/>
            <a:gdLst/>
            <a:ahLst/>
            <a:cxnLst/>
            <a:rect l="l" t="t" r="r" b="b"/>
            <a:pathLst>
              <a:path w="556259" h="22859">
                <a:moveTo>
                  <a:pt x="0" y="22859"/>
                </a:moveTo>
                <a:lnTo>
                  <a:pt x="556260" y="22859"/>
                </a:lnTo>
                <a:lnTo>
                  <a:pt x="556260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040880" y="1341119"/>
            <a:ext cx="548640" cy="15240"/>
          </a:xfrm>
          <a:custGeom>
            <a:avLst/>
            <a:gdLst/>
            <a:ahLst/>
            <a:cxnLst/>
            <a:rect l="l" t="t" r="r" b="b"/>
            <a:pathLst>
              <a:path w="548640" h="15240">
                <a:moveTo>
                  <a:pt x="0" y="15240"/>
                </a:moveTo>
                <a:lnTo>
                  <a:pt x="548640" y="15240"/>
                </a:lnTo>
                <a:lnTo>
                  <a:pt x="548640" y="0"/>
                </a:lnTo>
                <a:lnTo>
                  <a:pt x="0" y="0"/>
                </a:lnTo>
                <a:lnTo>
                  <a:pt x="0" y="1524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11530" y="1337310"/>
            <a:ext cx="0" cy="2529840"/>
          </a:xfrm>
          <a:custGeom>
            <a:avLst/>
            <a:gdLst/>
            <a:ahLst/>
            <a:cxnLst/>
            <a:rect l="l" t="t" r="r" b="b"/>
            <a:pathLst>
              <a:path h="2529840">
                <a:moveTo>
                  <a:pt x="0" y="252984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65809" y="386715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65809" y="336422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65809" y="285368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65809" y="235077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5809" y="184785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5809" y="133731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1530" y="3867150"/>
            <a:ext cx="7002780" cy="0"/>
          </a:xfrm>
          <a:custGeom>
            <a:avLst/>
            <a:gdLst/>
            <a:ahLst/>
            <a:cxnLst/>
            <a:rect l="l" t="t" r="r" b="b"/>
            <a:pathLst>
              <a:path w="7002780">
                <a:moveTo>
                  <a:pt x="0" y="0"/>
                </a:moveTo>
                <a:lnTo>
                  <a:pt x="700278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110739" y="3274123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38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12135" y="3450590"/>
            <a:ext cx="403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24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116701" y="3291903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37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118095" y="3368992"/>
            <a:ext cx="4044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47444" y="3729990"/>
            <a:ext cx="3276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110739" y="218217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12135" y="239617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58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153405" y="3652139"/>
            <a:ext cx="327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16701" y="2183447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118095" y="2221864"/>
            <a:ext cx="4044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59.7%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09027" y="3360102"/>
            <a:ext cx="4051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26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110739" y="1433512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112135" y="1488440"/>
            <a:ext cx="403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13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115178" y="3171761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29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154801" y="1429702"/>
            <a:ext cx="3276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156450" y="1368171"/>
            <a:ext cx="327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09027" y="2639123"/>
            <a:ext cx="4051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138165" y="2359342"/>
            <a:ext cx="36385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35.7</a:t>
            </a: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170040" y="1299146"/>
            <a:ext cx="29527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2.5</a:t>
            </a: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09027" y="1742820"/>
            <a:ext cx="4044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40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148839" y="1078484"/>
            <a:ext cx="327025" cy="394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133725" y="1094359"/>
            <a:ext cx="1139190" cy="395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0.5%</a:t>
            </a:r>
            <a:endParaRPr sz="1200">
              <a:latin typeface="Calibri"/>
              <a:cs typeface="Calibri"/>
            </a:endParaRPr>
          </a:p>
          <a:p>
            <a:pPr marL="29209">
              <a:lnSpc>
                <a:spcPct val="100000"/>
              </a:lnSpc>
              <a:spcBef>
                <a:spcPts val="35"/>
              </a:spcBef>
              <a:tabLst>
                <a:tab pos="496570" algn="l"/>
                <a:tab pos="1125855" algn="l"/>
              </a:tabLst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3.3%	</a:t>
            </a:r>
            <a:r>
              <a:rPr sz="1200" b="1" u="dash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	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115178" y="1557273"/>
            <a:ext cx="403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25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154801" y="1086802"/>
            <a:ext cx="3276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144384" y="1094422"/>
            <a:ext cx="1093470" cy="358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5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0.6%</a:t>
            </a:r>
            <a:endParaRPr sz="1200">
              <a:latin typeface="Calibri"/>
              <a:cs typeface="Calibri"/>
            </a:endParaRPr>
          </a:p>
          <a:p>
            <a:pPr marL="40005">
              <a:lnSpc>
                <a:spcPts val="1185"/>
              </a:lnSpc>
              <a:tabLst>
                <a:tab pos="455930" algn="l"/>
                <a:tab pos="1080135" algn="l"/>
              </a:tabLst>
            </a:pP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1.1%	</a:t>
            </a:r>
            <a:r>
              <a:rPr sz="1000" b="1" u="dash" spc="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	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8947" y="3752215"/>
            <a:ext cx="212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91795" y="3245167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91795" y="2738437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91795" y="2231707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91795" y="1724977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14325" y="1218247"/>
            <a:ext cx="3644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89330" y="3966527"/>
            <a:ext cx="646430" cy="4533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84455" marR="5715" indent="-72390">
              <a:lnSpc>
                <a:spcPct val="105600"/>
              </a:lnSpc>
              <a:spcBef>
                <a:spcPts val="40"/>
              </a:spcBef>
            </a:pP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N=209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940179" y="3966527"/>
            <a:ext cx="745490" cy="4533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35255" marR="5080" indent="-123189">
              <a:lnSpc>
                <a:spcPct val="105600"/>
              </a:lnSpc>
              <a:spcBef>
                <a:spcPts val="40"/>
              </a:spcBef>
            </a:pPr>
            <a:r>
              <a:rPr sz="1350" b="1" spc="4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3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350" b="1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ge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N=203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014726" y="3966527"/>
            <a:ext cx="600075" cy="4533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2230" marR="5080" indent="-50165">
              <a:lnSpc>
                <a:spcPct val="105600"/>
              </a:lnSpc>
              <a:spcBef>
                <a:spcPts val="40"/>
              </a:spcBef>
            </a:pP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35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Days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N=184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020941" y="3966527"/>
            <a:ext cx="598170" cy="45339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1594" marR="5080" indent="-49530">
              <a:lnSpc>
                <a:spcPct val="105600"/>
              </a:lnSpc>
              <a:spcBef>
                <a:spcPts val="40"/>
              </a:spcBef>
            </a:pP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35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Days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N=181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301239" y="450342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192779" y="450342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199" y="76199"/>
                </a:lnTo>
                <a:lnTo>
                  <a:pt x="76199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076700" y="450342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2400045" y="4429759"/>
            <a:ext cx="22612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2969" algn="l"/>
                <a:tab pos="1793239" algn="l"/>
              </a:tabLst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0+	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1+	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2+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968240" y="450342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4995290" y="3966527"/>
            <a:ext cx="648335" cy="67183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84455" marR="5080" indent="-72390">
              <a:lnSpc>
                <a:spcPct val="105600"/>
              </a:lnSpc>
              <a:spcBef>
                <a:spcPts val="40"/>
              </a:spcBef>
            </a:pP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4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N=213</a:t>
            </a:r>
            <a:endParaRPr sz="135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  <a:spcBef>
                <a:spcPts val="285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3+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859779" y="450342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5946140" y="3966527"/>
            <a:ext cx="746125" cy="67183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35255" marR="5080" indent="-123189">
              <a:lnSpc>
                <a:spcPct val="105600"/>
              </a:lnSpc>
              <a:spcBef>
                <a:spcPts val="40"/>
              </a:spcBef>
            </a:pPr>
            <a:r>
              <a:rPr sz="1350" b="1" spc="4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3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350" b="1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ge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N=200</a:t>
            </a:r>
            <a:endParaRPr sz="1350">
              <a:latin typeface="Calibri"/>
              <a:cs typeface="Calibri"/>
            </a:endParaRPr>
          </a:p>
          <a:p>
            <a:pPr marL="28575">
              <a:lnSpc>
                <a:spcPct val="100000"/>
              </a:lnSpc>
              <a:spcBef>
                <a:spcPts val="285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4+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03909" y="3882390"/>
            <a:ext cx="0" cy="497840"/>
          </a:xfrm>
          <a:custGeom>
            <a:avLst/>
            <a:gdLst/>
            <a:ahLst/>
            <a:cxnLst/>
            <a:rect l="l" t="t" r="r" b="b"/>
            <a:pathLst>
              <a:path h="497839">
                <a:moveTo>
                  <a:pt x="0" y="0"/>
                </a:moveTo>
                <a:lnTo>
                  <a:pt x="0" y="49747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832610" y="3867150"/>
            <a:ext cx="0" cy="497840"/>
          </a:xfrm>
          <a:custGeom>
            <a:avLst/>
            <a:gdLst/>
            <a:ahLst/>
            <a:cxnLst/>
            <a:rect l="l" t="t" r="r" b="b"/>
            <a:pathLst>
              <a:path h="497839">
                <a:moveTo>
                  <a:pt x="0" y="0"/>
                </a:moveTo>
                <a:lnTo>
                  <a:pt x="0" y="49747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846070" y="3867150"/>
            <a:ext cx="0" cy="497840"/>
          </a:xfrm>
          <a:custGeom>
            <a:avLst/>
            <a:gdLst/>
            <a:ahLst/>
            <a:cxnLst/>
            <a:rect l="l" t="t" r="r" b="b"/>
            <a:pathLst>
              <a:path h="497839">
                <a:moveTo>
                  <a:pt x="0" y="0"/>
                </a:moveTo>
                <a:lnTo>
                  <a:pt x="0" y="49747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760470" y="3867150"/>
            <a:ext cx="0" cy="497840"/>
          </a:xfrm>
          <a:custGeom>
            <a:avLst/>
            <a:gdLst/>
            <a:ahLst/>
            <a:cxnLst/>
            <a:rect l="l" t="t" r="r" b="b"/>
            <a:pathLst>
              <a:path h="497839">
                <a:moveTo>
                  <a:pt x="0" y="0"/>
                </a:moveTo>
                <a:lnTo>
                  <a:pt x="0" y="49747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911090" y="3874770"/>
            <a:ext cx="0" cy="497840"/>
          </a:xfrm>
          <a:custGeom>
            <a:avLst/>
            <a:gdLst/>
            <a:ahLst/>
            <a:cxnLst/>
            <a:rect l="l" t="t" r="r" b="b"/>
            <a:pathLst>
              <a:path h="497839">
                <a:moveTo>
                  <a:pt x="0" y="0"/>
                </a:moveTo>
                <a:lnTo>
                  <a:pt x="0" y="49747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825490" y="3882390"/>
            <a:ext cx="0" cy="497840"/>
          </a:xfrm>
          <a:custGeom>
            <a:avLst/>
            <a:gdLst/>
            <a:ahLst/>
            <a:cxnLst/>
            <a:rect l="l" t="t" r="r" b="b"/>
            <a:pathLst>
              <a:path h="497839">
                <a:moveTo>
                  <a:pt x="0" y="0"/>
                </a:moveTo>
                <a:lnTo>
                  <a:pt x="0" y="49747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838950" y="3874770"/>
            <a:ext cx="0" cy="497840"/>
          </a:xfrm>
          <a:custGeom>
            <a:avLst/>
            <a:gdLst/>
            <a:ahLst/>
            <a:cxnLst/>
            <a:rect l="l" t="t" r="r" b="b"/>
            <a:pathLst>
              <a:path h="497839">
                <a:moveTo>
                  <a:pt x="0" y="0"/>
                </a:moveTo>
                <a:lnTo>
                  <a:pt x="0" y="49747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806690" y="3874770"/>
            <a:ext cx="0" cy="497840"/>
          </a:xfrm>
          <a:custGeom>
            <a:avLst/>
            <a:gdLst/>
            <a:ahLst/>
            <a:cxnLst/>
            <a:rect l="l" t="t" r="r" b="b"/>
            <a:pathLst>
              <a:path h="497839">
                <a:moveTo>
                  <a:pt x="0" y="0"/>
                </a:moveTo>
                <a:lnTo>
                  <a:pt x="0" y="49747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3738879" y="2616200"/>
            <a:ext cx="5441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738879" y="2798762"/>
            <a:ext cx="4044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83</a:t>
            </a:r>
            <a:r>
              <a:rPr sz="1200" b="1" spc="-25" dirty="0">
                <a:solidFill>
                  <a:srgbClr val="FCE15E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2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3581400" y="1737360"/>
            <a:ext cx="163829" cy="21983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638550" y="1779270"/>
            <a:ext cx="45720" cy="2080260"/>
          </a:xfrm>
          <a:custGeom>
            <a:avLst/>
            <a:gdLst/>
            <a:ahLst/>
            <a:cxnLst/>
            <a:rect l="l" t="t" r="r" b="b"/>
            <a:pathLst>
              <a:path w="45720" h="2080260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09"/>
                </a:lnTo>
                <a:lnTo>
                  <a:pt x="45720" y="2076449"/>
                </a:lnTo>
                <a:lnTo>
                  <a:pt x="42130" y="2077956"/>
                </a:lnTo>
                <a:lnTo>
                  <a:pt x="32337" y="2079164"/>
                </a:lnTo>
                <a:lnTo>
                  <a:pt x="17805" y="2079968"/>
                </a:lnTo>
                <a:lnTo>
                  <a:pt x="0" y="2080259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684270" y="2815589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>
                <a:moveTo>
                  <a:pt x="0" y="0"/>
                </a:moveTo>
                <a:lnTo>
                  <a:pt x="59181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8351901" y="2420937"/>
            <a:ext cx="543560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98.3%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8199119" y="1341119"/>
            <a:ext cx="156209" cy="25869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248650" y="1383030"/>
            <a:ext cx="45720" cy="2468880"/>
          </a:xfrm>
          <a:custGeom>
            <a:avLst/>
            <a:gdLst/>
            <a:ahLst/>
            <a:cxnLst/>
            <a:rect l="l" t="t" r="r" b="b"/>
            <a:pathLst>
              <a:path w="45720" h="246887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10"/>
                </a:lnTo>
                <a:lnTo>
                  <a:pt x="45720" y="2465070"/>
                </a:lnTo>
                <a:lnTo>
                  <a:pt x="42130" y="2466576"/>
                </a:lnTo>
                <a:lnTo>
                  <a:pt x="32337" y="2467784"/>
                </a:lnTo>
                <a:lnTo>
                  <a:pt x="17805" y="2468588"/>
                </a:lnTo>
                <a:lnTo>
                  <a:pt x="0" y="246888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294369" y="261747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625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1596008" y="763333"/>
            <a:ext cx="172847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i="1" spc="20" dirty="0">
                <a:solidFill>
                  <a:srgbClr val="FCE15E"/>
                </a:solidFill>
                <a:latin typeface="Calibri"/>
                <a:cs typeface="Calibri"/>
              </a:rPr>
              <a:t>US </a:t>
            </a:r>
            <a:r>
              <a:rPr sz="1600" b="1" i="1" dirty="0">
                <a:solidFill>
                  <a:srgbClr val="FCE15E"/>
                </a:solidFill>
                <a:latin typeface="Calibri"/>
                <a:cs typeface="Calibri"/>
              </a:rPr>
              <a:t>Subjects</a:t>
            </a:r>
            <a:r>
              <a:rPr sz="1600" b="1" i="1" spc="-9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Calibri"/>
                <a:cs typeface="Calibri"/>
              </a:rPr>
              <a:t>(N=208)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743575" y="797242"/>
            <a:ext cx="185801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i="1" spc="15" dirty="0">
                <a:solidFill>
                  <a:srgbClr val="FCE15E"/>
                </a:solidFill>
                <a:latin typeface="Calibri"/>
                <a:cs typeface="Calibri"/>
              </a:rPr>
              <a:t>OUS </a:t>
            </a:r>
            <a:r>
              <a:rPr sz="1600" b="1" i="1" dirty="0">
                <a:solidFill>
                  <a:srgbClr val="FCE15E"/>
                </a:solidFill>
                <a:latin typeface="Calibri"/>
                <a:cs typeface="Calibri"/>
              </a:rPr>
              <a:t>Subjects</a:t>
            </a:r>
            <a:r>
              <a:rPr sz="1600" b="1" i="1" spc="-14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Calibri"/>
                <a:cs typeface="Calibri"/>
              </a:rPr>
              <a:t>(N=207)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397755" y="2456116"/>
            <a:ext cx="543560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96.2%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4229100" y="1386839"/>
            <a:ext cx="156210" cy="25488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278629" y="1428750"/>
            <a:ext cx="45720" cy="2430780"/>
          </a:xfrm>
          <a:custGeom>
            <a:avLst/>
            <a:gdLst/>
            <a:ahLst/>
            <a:cxnLst/>
            <a:rect l="l" t="t" r="r" b="b"/>
            <a:pathLst>
              <a:path w="45720" h="243077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10"/>
                </a:lnTo>
                <a:lnTo>
                  <a:pt x="45720" y="2426970"/>
                </a:lnTo>
                <a:lnTo>
                  <a:pt x="42130" y="2428476"/>
                </a:lnTo>
                <a:lnTo>
                  <a:pt x="32337" y="2429684"/>
                </a:lnTo>
                <a:lnTo>
                  <a:pt x="17805" y="2430488"/>
                </a:lnTo>
                <a:lnTo>
                  <a:pt x="0" y="243078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324350" y="2640329"/>
            <a:ext cx="50165" cy="0"/>
          </a:xfrm>
          <a:custGeom>
            <a:avLst/>
            <a:gdLst/>
            <a:ahLst/>
            <a:cxnLst/>
            <a:rect l="l" t="t" r="r" b="b"/>
            <a:pathLst>
              <a:path w="50164">
                <a:moveTo>
                  <a:pt x="0" y="0"/>
                </a:moveTo>
                <a:lnTo>
                  <a:pt x="50037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7708010" y="2521267"/>
            <a:ext cx="5435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708010" y="2704528"/>
            <a:ext cx="4038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90</a:t>
            </a:r>
            <a:r>
              <a:rPr sz="1200" b="1" spc="-25" dirty="0">
                <a:solidFill>
                  <a:srgbClr val="FCE15E"/>
                </a:solidFill>
                <a:latin typeface="Calibri"/>
                <a:cs typeface="Calibri"/>
              </a:rPr>
              <a:t>.</a:t>
            </a: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6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7559040" y="1539239"/>
            <a:ext cx="156209" cy="23888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608569" y="1581150"/>
            <a:ext cx="45720" cy="2270760"/>
          </a:xfrm>
          <a:custGeom>
            <a:avLst/>
            <a:gdLst/>
            <a:ahLst/>
            <a:cxnLst/>
            <a:rect l="l" t="t" r="r" b="b"/>
            <a:pathLst>
              <a:path w="45720" h="2270760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10"/>
                </a:lnTo>
                <a:lnTo>
                  <a:pt x="45720" y="2266950"/>
                </a:lnTo>
                <a:lnTo>
                  <a:pt x="42130" y="2268456"/>
                </a:lnTo>
                <a:lnTo>
                  <a:pt x="32337" y="2269664"/>
                </a:lnTo>
                <a:lnTo>
                  <a:pt x="17805" y="2270468"/>
                </a:lnTo>
                <a:lnTo>
                  <a:pt x="0" y="227076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654290" y="2716529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673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814309" y="3867150"/>
            <a:ext cx="597535" cy="0"/>
          </a:xfrm>
          <a:custGeom>
            <a:avLst/>
            <a:gdLst/>
            <a:ahLst/>
            <a:cxnLst/>
            <a:rect l="l" t="t" r="r" b="b"/>
            <a:pathLst>
              <a:path w="597534">
                <a:moveTo>
                  <a:pt x="0" y="0"/>
                </a:moveTo>
                <a:lnTo>
                  <a:pt x="597281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920115" marR="5080" indent="15240">
              <a:lnSpc>
                <a:spcPct val="101699"/>
              </a:lnSpc>
              <a:spcBef>
                <a:spcPts val="70"/>
              </a:spcBef>
            </a:pPr>
            <a:r>
              <a:rPr spc="5" dirty="0"/>
              <a:t>ECL </a:t>
            </a:r>
            <a:r>
              <a:rPr spc="-5" dirty="0"/>
              <a:t>Adjudicated </a:t>
            </a:r>
            <a:r>
              <a:rPr dirty="0"/>
              <a:t>Baseline Echo  </a:t>
            </a:r>
            <a:r>
              <a:rPr spc="5" dirty="0"/>
              <a:t>Parameters </a:t>
            </a:r>
            <a:r>
              <a:rPr spc="15" dirty="0"/>
              <a:t>– Mean </a:t>
            </a:r>
            <a:r>
              <a:rPr spc="130" dirty="0"/>
              <a:t>± </a:t>
            </a:r>
            <a:r>
              <a:rPr dirty="0"/>
              <a:t>SD,</a:t>
            </a:r>
            <a:r>
              <a:rPr spc="35" dirty="0"/>
              <a:t> </a:t>
            </a:r>
            <a:r>
              <a:rPr dirty="0"/>
              <a:t>Range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66686" y="1340230"/>
          <a:ext cx="8017509" cy="332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3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4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4498975" algn="l"/>
                        </a:tabLst>
                      </a:pPr>
                      <a:r>
                        <a:rPr sz="13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Effective </a:t>
                      </a:r>
                      <a:r>
                        <a:rPr sz="13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Regurgitant 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Orifice </a:t>
                      </a:r>
                      <a:r>
                        <a:rPr sz="13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Area</a:t>
                      </a:r>
                      <a:r>
                        <a:rPr sz="1300" b="1" spc="8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(EROA, </a:t>
                      </a:r>
                      <a:r>
                        <a:rPr sz="130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275" b="1" spc="7" baseline="2287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0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)	</a:t>
                      </a:r>
                      <a:r>
                        <a:rPr sz="13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sz="1300" spc="-2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R="94615" algn="r">
                        <a:lnSpc>
                          <a:spcPct val="100000"/>
                        </a:lnSpc>
                      </a:pPr>
                      <a:r>
                        <a:rPr sz="13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(Min, Max)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0.40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0.21</a:t>
                      </a:r>
                      <a:r>
                        <a:rPr sz="1300" spc="-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(282)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(0.06,</a:t>
                      </a:r>
                      <a:r>
                        <a:rPr sz="1300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1.52)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4377690" marR="95250" indent="-4286250" algn="r">
                        <a:lnSpc>
                          <a:spcPct val="100000"/>
                        </a:lnSpc>
                        <a:spcBef>
                          <a:spcPts val="340"/>
                        </a:spcBef>
                        <a:tabLst>
                          <a:tab pos="4591050" algn="l"/>
                        </a:tabLst>
                      </a:pPr>
                      <a:r>
                        <a:rPr sz="13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 </a:t>
                      </a:r>
                      <a:r>
                        <a:rPr sz="1300" b="1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Mitral  </a:t>
                      </a:r>
                      <a:r>
                        <a:rPr sz="13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Gradient  </a:t>
                      </a: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(mean</a:t>
                      </a:r>
                      <a:r>
                        <a:rPr sz="1300" b="1" spc="-1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MVG,</a:t>
                      </a:r>
                      <a:r>
                        <a:rPr sz="130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mmHg)		</a:t>
                      </a:r>
                      <a:r>
                        <a:rPr sz="13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300" spc="-1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sz="1300" spc="-7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(n) </a:t>
                      </a: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(Min,</a:t>
                      </a:r>
                      <a:r>
                        <a:rPr sz="13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Max)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2.47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1.36</a:t>
                      </a:r>
                      <a:r>
                        <a:rPr sz="1300" spc="-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(323)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(0.38,</a:t>
                      </a:r>
                      <a:r>
                        <a:rPr sz="1300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10.89)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79">
                <a:tc>
                  <a:txBody>
                    <a:bodyPr/>
                    <a:lstStyle/>
                    <a:p>
                      <a:pPr marL="4377690" marR="92710" indent="-4286250" algn="r">
                        <a:lnSpc>
                          <a:spcPct val="100000"/>
                        </a:lnSpc>
                        <a:spcBef>
                          <a:spcPts val="350"/>
                        </a:spcBef>
                        <a:tabLst>
                          <a:tab pos="4629150" algn="l"/>
                        </a:tabLst>
                      </a:pP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Ventricular  </a:t>
                      </a: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Ejection  </a:t>
                      </a:r>
                      <a:r>
                        <a:rPr sz="13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Fraction</a:t>
                      </a:r>
                      <a:r>
                        <a:rPr sz="1300" b="1" spc="-17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(LVEF,</a:t>
                      </a:r>
                      <a:r>
                        <a:rPr sz="13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%)		</a:t>
                      </a:r>
                      <a:r>
                        <a:rPr sz="13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300" spc="-1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sz="1300" spc="-8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(n) </a:t>
                      </a: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(Min, Max)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62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300" spc="-1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(390)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</a:pP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(15.44,</a:t>
                      </a:r>
                      <a:r>
                        <a:rPr sz="1300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81.63)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4606290" algn="l"/>
                        </a:tabLst>
                      </a:pP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Ventricle  </a:t>
                      </a:r>
                      <a:r>
                        <a:rPr sz="130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End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Systolic  </a:t>
                      </a:r>
                      <a:r>
                        <a:rPr sz="13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Diameter</a:t>
                      </a:r>
                      <a:r>
                        <a:rPr sz="1300" b="1" spc="-1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(LVESD,</a:t>
                      </a:r>
                      <a:r>
                        <a:rPr sz="1300" b="1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mm)	</a:t>
                      </a:r>
                      <a:r>
                        <a:rPr sz="13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sz="130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300" spc="-8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sz="1300" spc="-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R="628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(Min,</a:t>
                      </a:r>
                      <a:r>
                        <a:rPr sz="1300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Max)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35.4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7.7</a:t>
                      </a:r>
                      <a:r>
                        <a:rPr sz="1300" spc="-1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(401)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(20.9,</a:t>
                      </a:r>
                      <a:r>
                        <a:rPr sz="1300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62.5)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739"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4567555" algn="l"/>
                        </a:tabLst>
                      </a:pP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Ventricle  </a:t>
                      </a:r>
                      <a:r>
                        <a:rPr sz="130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End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Diastolic  </a:t>
                      </a:r>
                      <a:r>
                        <a:rPr sz="13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Diameter</a:t>
                      </a:r>
                      <a:r>
                        <a:rPr sz="1300" b="1" spc="-1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LVEDD,</a:t>
                      </a:r>
                      <a:r>
                        <a:rPr sz="1300" b="1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mm)	</a:t>
                      </a:r>
                      <a:r>
                        <a:rPr sz="13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sz="1300" spc="-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300" spc="-1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sz="1300" spc="-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R="62865" algn="r">
                        <a:lnSpc>
                          <a:spcPct val="100000"/>
                        </a:lnSpc>
                      </a:pP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(Min,</a:t>
                      </a:r>
                      <a:r>
                        <a:rPr sz="1300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Max)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52.0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6.6</a:t>
                      </a:r>
                      <a:r>
                        <a:rPr sz="1300" spc="-1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(403)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(35.6,</a:t>
                      </a:r>
                      <a:r>
                        <a:rPr sz="1300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79.2)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714"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4598670" algn="l"/>
                        </a:tabLst>
                      </a:pP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Ventricle  </a:t>
                      </a:r>
                      <a:r>
                        <a:rPr sz="130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End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Systolic  </a:t>
                      </a:r>
                      <a:r>
                        <a:rPr sz="1300" b="1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Volume</a:t>
                      </a:r>
                      <a:r>
                        <a:rPr sz="1300" b="1" spc="-1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(LVESV,</a:t>
                      </a:r>
                      <a:r>
                        <a:rPr sz="1300" b="1" spc="-1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mL)	</a:t>
                      </a:r>
                      <a:r>
                        <a:rPr sz="13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sz="130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sz="1300" spc="-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sz="1300" spc="-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R="62865" algn="r">
                        <a:lnSpc>
                          <a:spcPct val="100000"/>
                        </a:lnSpc>
                      </a:pP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(Min,</a:t>
                      </a:r>
                      <a:r>
                        <a:rPr sz="1300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Max)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47.9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30.4</a:t>
                      </a:r>
                      <a:r>
                        <a:rPr sz="1300" spc="-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(390)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13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(11.89,</a:t>
                      </a:r>
                      <a:r>
                        <a:rPr sz="1300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278.49)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944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4613910" algn="l"/>
                        </a:tabLst>
                      </a:pP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Ventricle  </a:t>
                      </a:r>
                      <a:r>
                        <a:rPr sz="13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End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Diastolic  </a:t>
                      </a:r>
                      <a:r>
                        <a:rPr sz="1300" b="1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Volume</a:t>
                      </a:r>
                      <a:r>
                        <a:rPr sz="1300" b="1" spc="-8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(LVEDV,</a:t>
                      </a:r>
                      <a:r>
                        <a:rPr sz="1300" b="1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mL)	</a:t>
                      </a:r>
                      <a:r>
                        <a:rPr sz="13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sz="1300" spc="-27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R="15240" algn="r">
                        <a:lnSpc>
                          <a:spcPct val="100000"/>
                        </a:lnSpc>
                      </a:pPr>
                      <a:r>
                        <a:rPr sz="13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(Min,</a:t>
                      </a:r>
                      <a:r>
                        <a:rPr sz="13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Max)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121.0 </a:t>
                      </a:r>
                      <a:r>
                        <a:rPr sz="130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48.6</a:t>
                      </a:r>
                      <a:r>
                        <a:rPr sz="1300" spc="-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(390)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(41.25,</a:t>
                      </a:r>
                      <a:r>
                        <a:rPr sz="1300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376.61)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0130" y="1108710"/>
            <a:ext cx="7360920" cy="2606040"/>
          </a:xfrm>
          <a:custGeom>
            <a:avLst/>
            <a:gdLst/>
            <a:ahLst/>
            <a:cxnLst/>
            <a:rect l="l" t="t" r="r" b="b"/>
            <a:pathLst>
              <a:path w="7360920" h="2606040">
                <a:moveTo>
                  <a:pt x="0" y="2606040"/>
                </a:moveTo>
                <a:lnTo>
                  <a:pt x="7360920" y="2606040"/>
                </a:lnTo>
                <a:lnTo>
                  <a:pt x="7360920" y="0"/>
                </a:lnTo>
                <a:lnTo>
                  <a:pt x="0" y="0"/>
                </a:lnTo>
                <a:lnTo>
                  <a:pt x="0" y="260604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31468" y="1127252"/>
          <a:ext cx="7379334" cy="2593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84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8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491490" marR="254000" indent="-220979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60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600" b="1" spc="-17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Subjects  </a:t>
                      </a: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(N=209)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448309" marR="123189" indent="-30543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60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OUS</a:t>
                      </a:r>
                      <a:r>
                        <a:rPr sz="1600" b="1" spc="-17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Subjects  </a:t>
                      </a: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(N=213)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164">
                <a:tc>
                  <a:txBody>
                    <a:bodyPr/>
                    <a:lstStyle/>
                    <a:p>
                      <a:pPr marL="46355" marR="10858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Length</a:t>
                      </a:r>
                      <a:r>
                        <a:rPr sz="1600" b="1" spc="-1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600" b="1" spc="-9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Stay</a:t>
                      </a:r>
                      <a:r>
                        <a:rPr sz="1600" b="1" spc="-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600" b="1" spc="-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Hospital</a:t>
                      </a:r>
                      <a:r>
                        <a:rPr sz="1600" b="1" spc="-1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for  </a:t>
                      </a:r>
                      <a:r>
                        <a:rPr sz="160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Index </a:t>
                      </a: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</a:t>
                      </a:r>
                      <a:r>
                        <a:rPr sz="1600" b="1" spc="-3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(days)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Mean </a:t>
                      </a:r>
                      <a:r>
                        <a:rPr sz="160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SD</a:t>
                      </a:r>
                      <a:r>
                        <a:rPr sz="1600" spc="-2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(n)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Median [Inter-Quartile</a:t>
                      </a:r>
                      <a:r>
                        <a:rPr sz="1600" spc="-2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Range]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09550">
                        <a:lnSpc>
                          <a:spcPct val="100000"/>
                        </a:lnSpc>
                      </a:pPr>
                      <a:r>
                        <a:rPr sz="160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2.7 </a:t>
                      </a:r>
                      <a:r>
                        <a:rPr sz="160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3.5</a:t>
                      </a:r>
                      <a:r>
                        <a:rPr sz="1600" spc="-3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(209)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85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1.0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(1.0,</a:t>
                      </a:r>
                      <a:r>
                        <a:rPr sz="1600" spc="-1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8.0 </a:t>
                      </a:r>
                      <a:r>
                        <a:rPr sz="160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6.9</a:t>
                      </a:r>
                      <a:r>
                        <a:rPr sz="1600" spc="-3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(213)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425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6.0 (4.0,</a:t>
                      </a:r>
                      <a:r>
                        <a:rPr sz="1600" spc="-1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9.0)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625">
                <a:tc gridSpan="3">
                  <a:txBody>
                    <a:bodyPr/>
                    <a:lstStyle/>
                    <a:p>
                      <a:pPr marL="472440" marR="224790" indent="-289560">
                        <a:lnSpc>
                          <a:spcPct val="100000"/>
                        </a:lnSpc>
                        <a:spcBef>
                          <a:spcPts val="1460"/>
                        </a:spcBef>
                        <a:buFont typeface="Arial"/>
                        <a:buChar char="•"/>
                        <a:tabLst>
                          <a:tab pos="472440" algn="l"/>
                          <a:tab pos="473075" algn="l"/>
                        </a:tabLst>
                      </a:pPr>
                      <a:r>
                        <a:rPr sz="18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Longer length of </a:t>
                      </a:r>
                      <a:r>
                        <a:rPr sz="1800" b="1" i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stay </a:t>
                      </a:r>
                      <a:r>
                        <a:rPr sz="18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8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reported </a:t>
                      </a:r>
                      <a:r>
                        <a:rPr sz="18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8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OUS </a:t>
                      </a:r>
                      <a:r>
                        <a:rPr sz="18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subjects compared  </a:t>
                      </a:r>
                      <a:r>
                        <a:rPr sz="18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800" b="1" i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sz="18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(p&lt;0.0001)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542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05379" y="313372"/>
            <a:ext cx="4342765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15" dirty="0"/>
              <a:t>Length of </a:t>
            </a:r>
            <a:r>
              <a:rPr sz="2500" dirty="0"/>
              <a:t>Stay </a:t>
            </a:r>
            <a:r>
              <a:rPr sz="2500" spc="10" dirty="0"/>
              <a:t>– </a:t>
            </a:r>
            <a:r>
              <a:rPr sz="2500" spc="5" dirty="0"/>
              <a:t>US </a:t>
            </a:r>
            <a:r>
              <a:rPr sz="2500" spc="-10" dirty="0"/>
              <a:t>vs.</a:t>
            </a:r>
            <a:r>
              <a:rPr sz="2500" spc="-225" dirty="0"/>
              <a:t> </a:t>
            </a:r>
            <a:r>
              <a:rPr sz="2500" spc="10" dirty="0"/>
              <a:t>OUS</a:t>
            </a:r>
            <a:endParaRPr sz="25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4790" y="689609"/>
            <a:ext cx="8763000" cy="4236720"/>
          </a:xfrm>
          <a:custGeom>
            <a:avLst/>
            <a:gdLst/>
            <a:ahLst/>
            <a:cxnLst/>
            <a:rect l="l" t="t" r="r" b="b"/>
            <a:pathLst>
              <a:path w="8763000" h="4236720">
                <a:moveTo>
                  <a:pt x="0" y="4236720"/>
                </a:moveTo>
                <a:lnTo>
                  <a:pt x="8763000" y="4236720"/>
                </a:lnTo>
                <a:lnTo>
                  <a:pt x="8763000" y="0"/>
                </a:lnTo>
                <a:lnTo>
                  <a:pt x="0" y="0"/>
                </a:lnTo>
                <a:lnTo>
                  <a:pt x="0" y="423672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8300" y="679576"/>
          <a:ext cx="8778240" cy="4253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1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1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4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16535" marR="205104" algn="ctr">
                        <a:lnSpc>
                          <a:spcPct val="103899"/>
                        </a:lnSpc>
                        <a:spcBef>
                          <a:spcPts val="335"/>
                        </a:spcBef>
                      </a:pPr>
                      <a:r>
                        <a:rPr sz="13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Prohibitive</a:t>
                      </a:r>
                      <a:r>
                        <a:rPr sz="1350" b="1" spc="-1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Risk  </a:t>
                      </a: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Primary </a:t>
                      </a:r>
                      <a:r>
                        <a:rPr sz="13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MR  </a:t>
                      </a:r>
                      <a:r>
                        <a:rPr sz="13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Cohort</a:t>
                      </a:r>
                      <a:r>
                        <a:rPr sz="1425" b="1" spc="37" baseline="2339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425" baseline="23391">
                        <a:latin typeface="Arial"/>
                        <a:cs typeface="Arial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3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(N=127)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18110" marR="100330" algn="ctr">
                        <a:lnSpc>
                          <a:spcPct val="103899"/>
                        </a:lnSpc>
                        <a:spcBef>
                          <a:spcPts val="1175"/>
                        </a:spcBef>
                      </a:pP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EVEREST </a:t>
                      </a:r>
                      <a:r>
                        <a:rPr sz="1350" b="1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II  </a:t>
                      </a:r>
                      <a:r>
                        <a:rPr sz="1350" b="1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HRR</a:t>
                      </a:r>
                      <a:r>
                        <a:rPr sz="1425" b="1" spc="44" baseline="2339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  </a:t>
                      </a:r>
                      <a:r>
                        <a:rPr sz="13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(N=78)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9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87960" marR="164465" algn="ctr">
                        <a:lnSpc>
                          <a:spcPct val="103899"/>
                        </a:lnSpc>
                        <a:spcBef>
                          <a:spcPts val="1175"/>
                        </a:spcBef>
                      </a:pP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EVEREST </a:t>
                      </a:r>
                      <a:r>
                        <a:rPr sz="1350" b="1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II  </a:t>
                      </a: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REALISM</a:t>
                      </a:r>
                      <a:r>
                        <a:rPr sz="1425" b="1" spc="7" baseline="2339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  </a:t>
                      </a:r>
                      <a:r>
                        <a:rPr sz="13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(N=628)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9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b="1" spc="-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EXPAND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73990" marR="161925" algn="ctr">
                        <a:lnSpc>
                          <a:spcPct val="103800"/>
                        </a:lnSpc>
                        <a:spcBef>
                          <a:spcPts val="5"/>
                        </a:spcBef>
                      </a:pPr>
                      <a:r>
                        <a:rPr sz="1350" b="1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Primary </a:t>
                      </a:r>
                      <a:r>
                        <a:rPr sz="1350" b="1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MR  </a:t>
                      </a:r>
                      <a:r>
                        <a:rPr sz="1350" b="1" spc="2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(N=420)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517"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All-cause</a:t>
                      </a:r>
                      <a:r>
                        <a:rPr sz="1600" b="1" spc="-1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Death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6.3%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7.7%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4.1%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(26)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2.4%</a:t>
                      </a:r>
                      <a:r>
                        <a:rPr sz="1600" b="1" spc="-10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(10)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518">
                <a:tc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Myocardial</a:t>
                      </a:r>
                      <a:r>
                        <a:rPr sz="1600" b="1" spc="-1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Infarction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0.8%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2.6%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0.5%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600" b="1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0.0%</a:t>
                      </a:r>
                      <a:r>
                        <a:rPr sz="1600" b="1" spc="-10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518">
                <a:tc>
                  <a:txBody>
                    <a:bodyPr/>
                    <a:lstStyle/>
                    <a:p>
                      <a:pPr marL="4267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Peri-procedural</a:t>
                      </a:r>
                      <a:r>
                        <a:rPr sz="1600" spc="-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NA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0.0%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0.0%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0.0%</a:t>
                      </a:r>
                      <a:r>
                        <a:rPr sz="1600" spc="-10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44">
                <a:tc>
                  <a:txBody>
                    <a:bodyPr/>
                    <a:lstStyle/>
                    <a:p>
                      <a:pPr marL="4267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Spontaneous</a:t>
                      </a:r>
                      <a:r>
                        <a:rPr sz="1600" spc="-1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NA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1.3%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0.5%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0.0%</a:t>
                      </a:r>
                      <a:r>
                        <a:rPr sz="1600" spc="-10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518">
                <a:tc>
                  <a:txBody>
                    <a:bodyPr/>
                    <a:lstStyle/>
                    <a:p>
                      <a:pPr marL="31242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Stroke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2.4%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2.6%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2.1%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(13)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1.2%</a:t>
                      </a:r>
                      <a:r>
                        <a:rPr sz="1600" b="1" spc="-10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518">
                <a:tc>
                  <a:txBody>
                    <a:bodyPr/>
                    <a:lstStyle/>
                    <a:p>
                      <a:pPr marL="4876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Ischemic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NA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2.6%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-15" dirty="0">
                          <a:latin typeface="Arial"/>
                          <a:cs typeface="Arial"/>
                        </a:rPr>
                        <a:t>NA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1.0%</a:t>
                      </a:r>
                      <a:r>
                        <a:rPr sz="1600" spc="-10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594">
                <a:tc>
                  <a:txBody>
                    <a:bodyPr/>
                    <a:lstStyle/>
                    <a:p>
                      <a:pPr marL="4876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Hemorrhagic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20" dirty="0">
                          <a:latin typeface="Arial"/>
                          <a:cs typeface="Arial"/>
                        </a:rPr>
                        <a:t>NA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0.0%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15" dirty="0">
                          <a:latin typeface="Arial"/>
                          <a:cs typeface="Arial"/>
                        </a:rPr>
                        <a:t>NA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0.2%</a:t>
                      </a:r>
                      <a:r>
                        <a:rPr sz="1600" spc="-10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7814">
                <a:tc>
                  <a:txBody>
                    <a:bodyPr/>
                    <a:lstStyle/>
                    <a:p>
                      <a:pPr marL="259079" marR="4508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Non-elective </a:t>
                      </a:r>
                      <a:r>
                        <a:rPr sz="160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CV </a:t>
                      </a:r>
                      <a:r>
                        <a:rPr sz="160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surgery </a:t>
                      </a:r>
                      <a:r>
                        <a:rPr sz="160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for  </a:t>
                      </a:r>
                      <a:r>
                        <a:rPr sz="16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device-related</a:t>
                      </a:r>
                      <a:r>
                        <a:rPr sz="1600" b="1" spc="-229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complications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0.8%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530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0.0%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530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1600" spc="15" dirty="0">
                          <a:latin typeface="Arial"/>
                          <a:cs typeface="Arial"/>
                        </a:rPr>
                        <a:t>1.3%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(8)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530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1600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0.9%</a:t>
                      </a:r>
                      <a:r>
                        <a:rPr sz="1600" spc="-10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530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14">
                <a:tc gridSpan="5">
                  <a:txBody>
                    <a:bodyPr/>
                    <a:lstStyle/>
                    <a:p>
                      <a:pPr marL="123189">
                        <a:lnSpc>
                          <a:spcPts val="1190"/>
                        </a:lnSpc>
                        <a:tabLst>
                          <a:tab pos="7369809" algn="l"/>
                        </a:tabLst>
                      </a:pPr>
                      <a:r>
                        <a:rPr sz="825" b="1" i="1" spc="22" baseline="25252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7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Lim </a:t>
                      </a:r>
                      <a:r>
                        <a:rPr sz="7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et </a:t>
                      </a:r>
                      <a:r>
                        <a:rPr sz="7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al. Prohibitive  </a:t>
                      </a:r>
                      <a:r>
                        <a:rPr sz="75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Risk  </a:t>
                      </a:r>
                      <a:r>
                        <a:rPr sz="7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Cohort.</a:t>
                      </a:r>
                      <a:r>
                        <a:rPr sz="750" b="1" i="1" spc="9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ACC</a:t>
                      </a:r>
                      <a:r>
                        <a:rPr sz="7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2018,	</a:t>
                      </a:r>
                      <a:r>
                        <a:rPr sz="1800" b="1" i="1" spc="-22" baseline="-27777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*CEC</a:t>
                      </a:r>
                      <a:r>
                        <a:rPr sz="1800" b="1" i="1" spc="-37" baseline="-27777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-7" baseline="-27777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Adjudicated</a:t>
                      </a:r>
                      <a:endParaRPr sz="1800" baseline="-27777">
                        <a:latin typeface="Arial"/>
                        <a:cs typeface="Arial"/>
                      </a:endParaRPr>
                    </a:p>
                    <a:p>
                      <a:pPr marL="123189">
                        <a:lnSpc>
                          <a:spcPts val="885"/>
                        </a:lnSpc>
                      </a:pPr>
                      <a:r>
                        <a:rPr sz="825" b="1" i="1" spc="30" baseline="25252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7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Whitlow </a:t>
                      </a:r>
                      <a:r>
                        <a:rPr sz="7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et </a:t>
                      </a:r>
                      <a:r>
                        <a:rPr sz="7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al. </a:t>
                      </a:r>
                      <a:r>
                        <a:rPr sz="7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EVEREST </a:t>
                      </a:r>
                      <a:r>
                        <a:rPr sz="75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II </a:t>
                      </a:r>
                      <a:r>
                        <a:rPr sz="7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HRS. </a:t>
                      </a:r>
                      <a:r>
                        <a:rPr sz="7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JACC</a:t>
                      </a:r>
                      <a:r>
                        <a:rPr sz="750" b="1" i="1" spc="9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2012,</a:t>
                      </a:r>
                      <a:endParaRPr sz="750">
                        <a:latin typeface="Arial"/>
                        <a:cs typeface="Arial"/>
                      </a:endParaRPr>
                    </a:p>
                    <a:p>
                      <a:pPr marL="12318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25" b="1" i="1" spc="22" baseline="25252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7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Feldman </a:t>
                      </a:r>
                      <a:r>
                        <a:rPr sz="7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et </a:t>
                      </a:r>
                      <a:r>
                        <a:rPr sz="7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al. </a:t>
                      </a:r>
                      <a:r>
                        <a:rPr sz="7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REALISM </a:t>
                      </a:r>
                      <a:r>
                        <a:rPr sz="7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HR </a:t>
                      </a:r>
                      <a:r>
                        <a:rPr sz="7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data. </a:t>
                      </a:r>
                      <a:r>
                        <a:rPr sz="7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EuroPCR</a:t>
                      </a:r>
                      <a:r>
                        <a:rPr sz="750" b="1" i="1" spc="8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2015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38426" y="92138"/>
            <a:ext cx="487045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-5" dirty="0"/>
              <a:t>30 Day </a:t>
            </a:r>
            <a:r>
              <a:rPr sz="2500" spc="-10" dirty="0"/>
              <a:t>MAE* vs. </a:t>
            </a:r>
            <a:r>
              <a:rPr sz="2500" spc="5" dirty="0"/>
              <a:t>Previous</a:t>
            </a:r>
            <a:r>
              <a:rPr sz="2500" spc="-85" dirty="0"/>
              <a:t> </a:t>
            </a:r>
            <a:r>
              <a:rPr sz="2500" spc="15" dirty="0"/>
              <a:t>Trials</a:t>
            </a:r>
            <a:endParaRPr sz="2500"/>
          </a:p>
        </p:txBody>
      </p:sp>
      <p:sp>
        <p:nvSpPr>
          <p:cNvPr id="5" name="object 5"/>
          <p:cNvSpPr txBox="1"/>
          <p:nvPr/>
        </p:nvSpPr>
        <p:spPr>
          <a:xfrm>
            <a:off x="7351014" y="0"/>
            <a:ext cx="1661160" cy="21018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 marL="6350">
              <a:lnSpc>
                <a:spcPts val="1470"/>
              </a:lnSpc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COHORT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51014" y="209677"/>
            <a:ext cx="1475740" cy="259079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 marL="6350">
              <a:lnSpc>
                <a:spcPts val="1985"/>
              </a:lnSpc>
            </a:pP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800" b="1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ADDED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3829" y="219392"/>
            <a:ext cx="5290820" cy="455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10" dirty="0"/>
              <a:t>MV Anatomic </a:t>
            </a:r>
            <a:r>
              <a:rPr sz="2800" spc="15" dirty="0"/>
              <a:t>Complexity </a:t>
            </a:r>
            <a:r>
              <a:rPr sz="2800" spc="5" dirty="0"/>
              <a:t>/</a:t>
            </a:r>
            <a:r>
              <a:rPr sz="2800" spc="-390" dirty="0"/>
              <a:t> </a:t>
            </a:r>
            <a:r>
              <a:rPr sz="2800" spc="60" dirty="0"/>
              <a:t>TTE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461009" y="697230"/>
            <a:ext cx="8313420" cy="4251960"/>
          </a:xfrm>
          <a:custGeom>
            <a:avLst/>
            <a:gdLst/>
            <a:ahLst/>
            <a:cxnLst/>
            <a:rect l="l" t="t" r="r" b="b"/>
            <a:pathLst>
              <a:path w="8313420" h="4251960">
                <a:moveTo>
                  <a:pt x="0" y="4251960"/>
                </a:moveTo>
                <a:lnTo>
                  <a:pt x="8313420" y="4251960"/>
                </a:lnTo>
                <a:lnTo>
                  <a:pt x="8313420" y="0"/>
                </a:lnTo>
                <a:lnTo>
                  <a:pt x="0" y="0"/>
                </a:lnTo>
                <a:lnTo>
                  <a:pt x="0" y="425196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8627" y="685926"/>
          <a:ext cx="8335009" cy="4263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94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7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0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</a:t>
                      </a:r>
                      <a:r>
                        <a:rPr sz="1050" b="1" spc="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4584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(N=194)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0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</a:t>
                      </a:r>
                      <a:r>
                        <a:rPr sz="105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5111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(N=146)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0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 </a:t>
                      </a:r>
                      <a:r>
                        <a:rPr sz="10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050" b="1" spc="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3175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(N=80)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05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P-value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31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2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Primary </a:t>
                      </a:r>
                      <a:r>
                        <a:rPr sz="12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jet outside </a:t>
                      </a:r>
                      <a:r>
                        <a:rPr sz="12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1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A2P2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4/53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(7.5%)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1/37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(2.7%)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4/25</a:t>
                      </a:r>
                      <a:r>
                        <a:rPr sz="1200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(16.0%)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0.160</a:t>
                      </a:r>
                      <a:r>
                        <a:rPr sz="1125" baseline="5185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125" baseline="51851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04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2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Presence </a:t>
                      </a:r>
                      <a:r>
                        <a:rPr sz="12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2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more </a:t>
                      </a:r>
                      <a:r>
                        <a:rPr sz="12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than </a:t>
                      </a:r>
                      <a:r>
                        <a:rPr sz="1200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one </a:t>
                      </a:r>
                      <a:r>
                        <a:rPr sz="12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significant</a:t>
                      </a:r>
                      <a:r>
                        <a:rPr sz="1200" spc="7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jet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1/53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(1.9%)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0/37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(0.0%)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0/25</a:t>
                      </a:r>
                      <a:r>
                        <a:rPr sz="1200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(0.0%)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1.000</a:t>
                      </a:r>
                      <a:r>
                        <a:rPr sz="1125" baseline="5185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25" baseline="51851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41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2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Presence </a:t>
                      </a:r>
                      <a:r>
                        <a:rPr sz="12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12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wide</a:t>
                      </a:r>
                      <a:r>
                        <a:rPr sz="1200" spc="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jet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16/53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(30.2%)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8/37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(21.6%)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10/25</a:t>
                      </a:r>
                      <a:r>
                        <a:rPr sz="1200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(40.0%)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0.296</a:t>
                      </a:r>
                      <a:r>
                        <a:rPr sz="1125" baseline="5185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125" baseline="51851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72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Small</a:t>
                      </a:r>
                      <a:r>
                        <a:rPr sz="1200" spc="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Valve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1/53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(1.9%)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2/37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(5.4%)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1/25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(4.0%)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0.683</a:t>
                      </a:r>
                      <a:r>
                        <a:rPr sz="1125" baseline="5185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25" baseline="51851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36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Calcification Landing</a:t>
                      </a:r>
                      <a:r>
                        <a:rPr sz="1200" b="1" spc="-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Zone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11/53</a:t>
                      </a:r>
                      <a:r>
                        <a:rPr sz="1200" b="1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(20.8%)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20/37</a:t>
                      </a:r>
                      <a:r>
                        <a:rPr sz="1200" b="1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(54.1%)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10/25</a:t>
                      </a:r>
                      <a:r>
                        <a:rPr sz="1200" b="1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(40.0%)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0.005</a:t>
                      </a:r>
                      <a:r>
                        <a:rPr sz="1125" b="1" baseline="5185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125" baseline="51851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4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200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Minimal </a:t>
                      </a:r>
                      <a:r>
                        <a:rPr sz="120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leaflet </a:t>
                      </a:r>
                      <a:r>
                        <a:rPr sz="120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tissue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200" spc="-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attachment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5/53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(9.4%)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1/37</a:t>
                      </a:r>
                      <a:r>
                        <a:rPr sz="120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(2.7%)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0/25</a:t>
                      </a:r>
                      <a:r>
                        <a:rPr sz="1200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(0.0%)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0.260</a:t>
                      </a:r>
                      <a:r>
                        <a:rPr sz="1125" baseline="5185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25" baseline="51851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04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Presence of severely</a:t>
                      </a:r>
                      <a:r>
                        <a:rPr sz="1200" b="1" spc="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degenerative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leaflets or </a:t>
                      </a:r>
                      <a:r>
                        <a:rPr sz="12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wide </a:t>
                      </a:r>
                      <a:r>
                        <a:rPr sz="12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flail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gaps or </a:t>
                      </a:r>
                      <a:r>
                        <a:rPr sz="12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widths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2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39/53</a:t>
                      </a:r>
                      <a:r>
                        <a:rPr sz="1200" b="1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(73.6%)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0014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2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17/37</a:t>
                      </a:r>
                      <a:r>
                        <a:rPr sz="1200" b="1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(45.9%)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0014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2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16/25</a:t>
                      </a:r>
                      <a:r>
                        <a:rPr sz="1200" b="1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(64.0%)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0014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2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0.028</a:t>
                      </a:r>
                      <a:r>
                        <a:rPr sz="1125" b="1" baseline="5185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125" baseline="51851">
                        <a:latin typeface="Arial"/>
                        <a:cs typeface="Arial"/>
                      </a:endParaRPr>
                    </a:p>
                  </a:txBody>
                  <a:tcPr marL="0" marR="0" marT="1200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4858">
                <a:tc gridSpan="5">
                  <a:txBody>
                    <a:bodyPr/>
                    <a:lstStyle/>
                    <a:p>
                      <a:pPr marL="396875" indent="-259715">
                        <a:lnSpc>
                          <a:spcPct val="100000"/>
                        </a:lnSpc>
                        <a:spcBef>
                          <a:spcPts val="819"/>
                        </a:spcBef>
                        <a:buClr>
                          <a:srgbClr val="FCE15E"/>
                        </a:buClr>
                        <a:buSzPct val="114814"/>
                        <a:buFont typeface="Arial"/>
                        <a:buChar char="•"/>
                        <a:tabLst>
                          <a:tab pos="396240" algn="l"/>
                          <a:tab pos="39687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primary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MR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subjects </a:t>
                      </a: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complex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MV</a:t>
                      </a:r>
                      <a:r>
                        <a:rPr sz="1350" b="1" spc="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anatomy: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694055" marR="351790" lvl="1" indent="-213360">
                        <a:lnSpc>
                          <a:spcPct val="103899"/>
                        </a:lnSpc>
                        <a:spcBef>
                          <a:spcPts val="484"/>
                        </a:spcBef>
                        <a:buClr>
                          <a:srgbClr val="FCE15E"/>
                        </a:buClr>
                        <a:buSzPct val="70370"/>
                        <a:buFont typeface="Wingdings 2"/>
                        <a:buChar char=""/>
                        <a:tabLst>
                          <a:tab pos="694055" algn="l"/>
                          <a:tab pos="694690" algn="l"/>
                        </a:tabLst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Calcification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Landing</a:t>
                      </a:r>
                      <a:r>
                        <a:rPr sz="135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Zone </a:t>
                      </a: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Presence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severely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degenerative</a:t>
                      </a:r>
                      <a:r>
                        <a:rPr sz="13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leaflets</a:t>
                      </a:r>
                      <a:r>
                        <a:rPr sz="135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35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wide</a:t>
                      </a:r>
                      <a:r>
                        <a:rPr sz="13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flail 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gap</a:t>
                      </a: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sz="13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statistically</a:t>
                      </a:r>
                      <a:r>
                        <a:rPr sz="135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different</a:t>
                      </a:r>
                      <a:r>
                        <a:rPr sz="135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across</a:t>
                      </a:r>
                      <a:r>
                        <a:rPr sz="135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3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three</a:t>
                      </a:r>
                      <a:r>
                        <a:rPr sz="13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groups</a:t>
                      </a:r>
                      <a:r>
                        <a:rPr sz="135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device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use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694055" lvl="1" indent="-213995">
                        <a:lnSpc>
                          <a:spcPct val="100000"/>
                        </a:lnSpc>
                        <a:spcBef>
                          <a:spcPts val="540"/>
                        </a:spcBef>
                        <a:buClr>
                          <a:srgbClr val="FCE15E"/>
                        </a:buClr>
                        <a:buSzPct val="70370"/>
                        <a:buFont typeface="Wingdings 2"/>
                        <a:buChar char=""/>
                        <a:tabLst>
                          <a:tab pos="694055" algn="l"/>
                          <a:tab pos="694690" algn="l"/>
                        </a:tabLst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More</a:t>
                      </a:r>
                      <a:r>
                        <a:rPr sz="1350" b="1" spc="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subjects</a:t>
                      </a:r>
                      <a:r>
                        <a:rPr sz="13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3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</a:t>
                      </a:r>
                      <a:r>
                        <a:rPr sz="13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sz="13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Calcification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Landing</a:t>
                      </a:r>
                      <a:r>
                        <a:rPr sz="135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Zone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694055" lvl="1" indent="-213995">
                        <a:lnSpc>
                          <a:spcPct val="100000"/>
                        </a:lnSpc>
                        <a:spcBef>
                          <a:spcPts val="605"/>
                        </a:spcBef>
                        <a:buClr>
                          <a:srgbClr val="FCE15E"/>
                        </a:buClr>
                        <a:buSzPct val="70370"/>
                        <a:buFont typeface="Wingdings 2"/>
                        <a:buChar char=""/>
                        <a:tabLst>
                          <a:tab pos="694055" algn="l"/>
                          <a:tab pos="694690" algn="l"/>
                        </a:tabLst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More</a:t>
                      </a:r>
                      <a:r>
                        <a:rPr sz="1350" b="1" spc="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subjects</a:t>
                      </a:r>
                      <a:r>
                        <a:rPr sz="13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3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present</a:t>
                      </a:r>
                      <a:r>
                        <a:rPr sz="13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severely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degenerative</a:t>
                      </a:r>
                      <a:r>
                        <a:rPr sz="13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leaflets</a:t>
                      </a:r>
                      <a:r>
                        <a:rPr sz="135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35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wide</a:t>
                      </a:r>
                      <a:r>
                        <a:rPr sz="13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flail</a:t>
                      </a:r>
                      <a:r>
                        <a:rPr sz="135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gaps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6550659" marR="51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1: Pearson’s </a:t>
                      </a:r>
                      <a:r>
                        <a:rPr sz="1000" b="1" i="1" spc="-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Chi-square </a:t>
                      </a:r>
                      <a:r>
                        <a:rPr sz="1000" b="1" i="1" spc="-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test  </a:t>
                      </a:r>
                      <a:r>
                        <a:rPr sz="1000" b="1" i="1" spc="-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2: Fisher’s </a:t>
                      </a:r>
                      <a:r>
                        <a:rPr sz="1000" b="1" i="1" spc="-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exact</a:t>
                      </a:r>
                      <a:r>
                        <a:rPr sz="100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test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040" y="701040"/>
            <a:ext cx="8587740" cy="4290060"/>
          </a:xfrm>
          <a:custGeom>
            <a:avLst/>
            <a:gdLst/>
            <a:ahLst/>
            <a:cxnLst/>
            <a:rect l="l" t="t" r="r" b="b"/>
            <a:pathLst>
              <a:path w="8587740" h="4290060">
                <a:moveTo>
                  <a:pt x="0" y="4290060"/>
                </a:moveTo>
                <a:lnTo>
                  <a:pt x="8587740" y="4290060"/>
                </a:lnTo>
                <a:lnTo>
                  <a:pt x="8587740" y="0"/>
                </a:lnTo>
                <a:lnTo>
                  <a:pt x="0" y="0"/>
                </a:lnTo>
                <a:lnTo>
                  <a:pt x="0" y="429006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0040" y="701040"/>
            <a:ext cx="8587740" cy="4290060"/>
          </a:xfrm>
          <a:custGeom>
            <a:avLst/>
            <a:gdLst/>
            <a:ahLst/>
            <a:cxnLst/>
            <a:rect l="l" t="t" r="r" b="b"/>
            <a:pathLst>
              <a:path w="8587740" h="4290060">
                <a:moveTo>
                  <a:pt x="0" y="4290060"/>
                </a:moveTo>
                <a:lnTo>
                  <a:pt x="8587740" y="4290060"/>
                </a:lnTo>
                <a:lnTo>
                  <a:pt x="8587740" y="0"/>
                </a:lnTo>
                <a:lnTo>
                  <a:pt x="0" y="0"/>
                </a:lnTo>
                <a:lnTo>
                  <a:pt x="0" y="429006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4020" y="3070860"/>
            <a:ext cx="236220" cy="563880"/>
          </a:xfrm>
          <a:custGeom>
            <a:avLst/>
            <a:gdLst/>
            <a:ahLst/>
            <a:cxnLst/>
            <a:rect l="l" t="t" r="r" b="b"/>
            <a:pathLst>
              <a:path w="236219" h="563879">
                <a:moveTo>
                  <a:pt x="236219" y="0"/>
                </a:moveTo>
                <a:lnTo>
                  <a:pt x="0" y="0"/>
                </a:lnTo>
                <a:lnTo>
                  <a:pt x="0" y="563879"/>
                </a:lnTo>
                <a:lnTo>
                  <a:pt x="236219" y="563879"/>
                </a:lnTo>
                <a:lnTo>
                  <a:pt x="236219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82340" y="3139439"/>
            <a:ext cx="236220" cy="495300"/>
          </a:xfrm>
          <a:custGeom>
            <a:avLst/>
            <a:gdLst/>
            <a:ahLst/>
            <a:cxnLst/>
            <a:rect l="l" t="t" r="r" b="b"/>
            <a:pathLst>
              <a:path w="236220" h="495300">
                <a:moveTo>
                  <a:pt x="236220" y="0"/>
                </a:moveTo>
                <a:lnTo>
                  <a:pt x="0" y="0"/>
                </a:lnTo>
                <a:lnTo>
                  <a:pt x="0" y="495300"/>
                </a:lnTo>
                <a:lnTo>
                  <a:pt x="236220" y="495300"/>
                </a:lnTo>
                <a:lnTo>
                  <a:pt x="23622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75020" y="3131820"/>
            <a:ext cx="243840" cy="502920"/>
          </a:xfrm>
          <a:custGeom>
            <a:avLst/>
            <a:gdLst/>
            <a:ahLst/>
            <a:cxnLst/>
            <a:rect l="l" t="t" r="r" b="b"/>
            <a:pathLst>
              <a:path w="243839" h="502920">
                <a:moveTo>
                  <a:pt x="243839" y="0"/>
                </a:moveTo>
                <a:lnTo>
                  <a:pt x="0" y="0"/>
                </a:lnTo>
                <a:lnTo>
                  <a:pt x="0" y="502920"/>
                </a:lnTo>
                <a:lnTo>
                  <a:pt x="243839" y="502920"/>
                </a:lnTo>
                <a:lnTo>
                  <a:pt x="243839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73340" y="2994660"/>
            <a:ext cx="243840" cy="640080"/>
          </a:xfrm>
          <a:custGeom>
            <a:avLst/>
            <a:gdLst/>
            <a:ahLst/>
            <a:cxnLst/>
            <a:rect l="l" t="t" r="r" b="b"/>
            <a:pathLst>
              <a:path w="243840" h="640079">
                <a:moveTo>
                  <a:pt x="243839" y="0"/>
                </a:moveTo>
                <a:lnTo>
                  <a:pt x="0" y="0"/>
                </a:lnTo>
                <a:lnTo>
                  <a:pt x="0" y="640079"/>
                </a:lnTo>
                <a:lnTo>
                  <a:pt x="243839" y="640079"/>
                </a:lnTo>
                <a:lnTo>
                  <a:pt x="243839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84020" y="1859279"/>
            <a:ext cx="236220" cy="1211580"/>
          </a:xfrm>
          <a:custGeom>
            <a:avLst/>
            <a:gdLst/>
            <a:ahLst/>
            <a:cxnLst/>
            <a:rect l="l" t="t" r="r" b="b"/>
            <a:pathLst>
              <a:path w="236219" h="1211580">
                <a:moveTo>
                  <a:pt x="236219" y="0"/>
                </a:moveTo>
                <a:lnTo>
                  <a:pt x="0" y="0"/>
                </a:lnTo>
                <a:lnTo>
                  <a:pt x="0" y="1211580"/>
                </a:lnTo>
                <a:lnTo>
                  <a:pt x="236219" y="1211580"/>
                </a:lnTo>
                <a:lnTo>
                  <a:pt x="23621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80360" y="3520440"/>
            <a:ext cx="236220" cy="114300"/>
          </a:xfrm>
          <a:custGeom>
            <a:avLst/>
            <a:gdLst/>
            <a:ahLst/>
            <a:cxnLst/>
            <a:rect l="l" t="t" r="r" b="b"/>
            <a:pathLst>
              <a:path w="236219" h="114300">
                <a:moveTo>
                  <a:pt x="236219" y="0"/>
                </a:moveTo>
                <a:lnTo>
                  <a:pt x="0" y="0"/>
                </a:lnTo>
                <a:lnTo>
                  <a:pt x="0" y="114300"/>
                </a:lnTo>
                <a:lnTo>
                  <a:pt x="236219" y="114300"/>
                </a:lnTo>
                <a:lnTo>
                  <a:pt x="23621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82340" y="2095500"/>
            <a:ext cx="236220" cy="1043940"/>
          </a:xfrm>
          <a:custGeom>
            <a:avLst/>
            <a:gdLst/>
            <a:ahLst/>
            <a:cxnLst/>
            <a:rect l="l" t="t" r="r" b="b"/>
            <a:pathLst>
              <a:path w="236220" h="1043939">
                <a:moveTo>
                  <a:pt x="236220" y="0"/>
                </a:moveTo>
                <a:lnTo>
                  <a:pt x="0" y="0"/>
                </a:lnTo>
                <a:lnTo>
                  <a:pt x="0" y="1043939"/>
                </a:lnTo>
                <a:lnTo>
                  <a:pt x="236220" y="1043939"/>
                </a:lnTo>
                <a:lnTo>
                  <a:pt x="23622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80659" y="3489959"/>
            <a:ext cx="236220" cy="144780"/>
          </a:xfrm>
          <a:custGeom>
            <a:avLst/>
            <a:gdLst/>
            <a:ahLst/>
            <a:cxnLst/>
            <a:rect l="l" t="t" r="r" b="b"/>
            <a:pathLst>
              <a:path w="236220" h="144779">
                <a:moveTo>
                  <a:pt x="236219" y="0"/>
                </a:moveTo>
                <a:lnTo>
                  <a:pt x="0" y="0"/>
                </a:lnTo>
                <a:lnTo>
                  <a:pt x="0" y="144779"/>
                </a:lnTo>
                <a:lnTo>
                  <a:pt x="236219" y="144779"/>
                </a:lnTo>
                <a:lnTo>
                  <a:pt x="23621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75020" y="1859279"/>
            <a:ext cx="243840" cy="1272540"/>
          </a:xfrm>
          <a:custGeom>
            <a:avLst/>
            <a:gdLst/>
            <a:ahLst/>
            <a:cxnLst/>
            <a:rect l="l" t="t" r="r" b="b"/>
            <a:pathLst>
              <a:path w="243839" h="1272539">
                <a:moveTo>
                  <a:pt x="243839" y="0"/>
                </a:moveTo>
                <a:lnTo>
                  <a:pt x="0" y="0"/>
                </a:lnTo>
                <a:lnTo>
                  <a:pt x="0" y="1272540"/>
                </a:lnTo>
                <a:lnTo>
                  <a:pt x="243839" y="1272540"/>
                </a:lnTo>
                <a:lnTo>
                  <a:pt x="24383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78980" y="3459479"/>
            <a:ext cx="236220" cy="175260"/>
          </a:xfrm>
          <a:custGeom>
            <a:avLst/>
            <a:gdLst/>
            <a:ahLst/>
            <a:cxnLst/>
            <a:rect l="l" t="t" r="r" b="b"/>
            <a:pathLst>
              <a:path w="236220" h="175260">
                <a:moveTo>
                  <a:pt x="236220" y="0"/>
                </a:moveTo>
                <a:lnTo>
                  <a:pt x="0" y="0"/>
                </a:lnTo>
                <a:lnTo>
                  <a:pt x="0" y="175260"/>
                </a:lnTo>
                <a:lnTo>
                  <a:pt x="236220" y="175260"/>
                </a:lnTo>
                <a:lnTo>
                  <a:pt x="23622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73340" y="1676400"/>
            <a:ext cx="243840" cy="1318260"/>
          </a:xfrm>
          <a:custGeom>
            <a:avLst/>
            <a:gdLst/>
            <a:ahLst/>
            <a:cxnLst/>
            <a:rect l="l" t="t" r="r" b="b"/>
            <a:pathLst>
              <a:path w="243840" h="1318260">
                <a:moveTo>
                  <a:pt x="243839" y="0"/>
                </a:moveTo>
                <a:lnTo>
                  <a:pt x="0" y="0"/>
                </a:lnTo>
                <a:lnTo>
                  <a:pt x="0" y="1318260"/>
                </a:lnTo>
                <a:lnTo>
                  <a:pt x="243839" y="1318260"/>
                </a:lnTo>
                <a:lnTo>
                  <a:pt x="243839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82039" y="3352800"/>
            <a:ext cx="236220" cy="281940"/>
          </a:xfrm>
          <a:custGeom>
            <a:avLst/>
            <a:gdLst/>
            <a:ahLst/>
            <a:cxnLst/>
            <a:rect l="l" t="t" r="r" b="b"/>
            <a:pathLst>
              <a:path w="236219" h="281939">
                <a:moveTo>
                  <a:pt x="236219" y="0"/>
                </a:moveTo>
                <a:lnTo>
                  <a:pt x="0" y="0"/>
                </a:lnTo>
                <a:lnTo>
                  <a:pt x="0" y="281940"/>
                </a:lnTo>
                <a:lnTo>
                  <a:pt x="236219" y="281940"/>
                </a:lnTo>
                <a:lnTo>
                  <a:pt x="2362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84020" y="1630679"/>
            <a:ext cx="236220" cy="228600"/>
          </a:xfrm>
          <a:custGeom>
            <a:avLst/>
            <a:gdLst/>
            <a:ahLst/>
            <a:cxnLst/>
            <a:rect l="l" t="t" r="r" b="b"/>
            <a:pathLst>
              <a:path w="236219" h="228600">
                <a:moveTo>
                  <a:pt x="236219" y="0"/>
                </a:moveTo>
                <a:lnTo>
                  <a:pt x="0" y="0"/>
                </a:lnTo>
                <a:lnTo>
                  <a:pt x="0" y="228600"/>
                </a:lnTo>
                <a:lnTo>
                  <a:pt x="236219" y="228600"/>
                </a:lnTo>
                <a:lnTo>
                  <a:pt x="2362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80360" y="2781300"/>
            <a:ext cx="236220" cy="739140"/>
          </a:xfrm>
          <a:custGeom>
            <a:avLst/>
            <a:gdLst/>
            <a:ahLst/>
            <a:cxnLst/>
            <a:rect l="l" t="t" r="r" b="b"/>
            <a:pathLst>
              <a:path w="236219" h="739139">
                <a:moveTo>
                  <a:pt x="236219" y="0"/>
                </a:moveTo>
                <a:lnTo>
                  <a:pt x="0" y="0"/>
                </a:lnTo>
                <a:lnTo>
                  <a:pt x="0" y="739140"/>
                </a:lnTo>
                <a:lnTo>
                  <a:pt x="236219" y="739140"/>
                </a:lnTo>
                <a:lnTo>
                  <a:pt x="2362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82340" y="1607819"/>
            <a:ext cx="236220" cy="487680"/>
          </a:xfrm>
          <a:custGeom>
            <a:avLst/>
            <a:gdLst/>
            <a:ahLst/>
            <a:cxnLst/>
            <a:rect l="l" t="t" r="r" b="b"/>
            <a:pathLst>
              <a:path w="236220" h="487680">
                <a:moveTo>
                  <a:pt x="236220" y="0"/>
                </a:moveTo>
                <a:lnTo>
                  <a:pt x="0" y="0"/>
                </a:lnTo>
                <a:lnTo>
                  <a:pt x="0" y="487679"/>
                </a:lnTo>
                <a:lnTo>
                  <a:pt x="236220" y="487679"/>
                </a:lnTo>
                <a:lnTo>
                  <a:pt x="2362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80659" y="2994660"/>
            <a:ext cx="236220" cy="495300"/>
          </a:xfrm>
          <a:custGeom>
            <a:avLst/>
            <a:gdLst/>
            <a:ahLst/>
            <a:cxnLst/>
            <a:rect l="l" t="t" r="r" b="b"/>
            <a:pathLst>
              <a:path w="236220" h="495300">
                <a:moveTo>
                  <a:pt x="236219" y="0"/>
                </a:moveTo>
                <a:lnTo>
                  <a:pt x="0" y="0"/>
                </a:lnTo>
                <a:lnTo>
                  <a:pt x="0" y="495300"/>
                </a:lnTo>
                <a:lnTo>
                  <a:pt x="236219" y="495300"/>
                </a:lnTo>
                <a:lnTo>
                  <a:pt x="23621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875020" y="1623060"/>
            <a:ext cx="243840" cy="236220"/>
          </a:xfrm>
          <a:custGeom>
            <a:avLst/>
            <a:gdLst/>
            <a:ahLst/>
            <a:cxnLst/>
            <a:rect l="l" t="t" r="r" b="b"/>
            <a:pathLst>
              <a:path w="243839" h="236219">
                <a:moveTo>
                  <a:pt x="243839" y="0"/>
                </a:moveTo>
                <a:lnTo>
                  <a:pt x="0" y="0"/>
                </a:lnTo>
                <a:lnTo>
                  <a:pt x="0" y="236219"/>
                </a:lnTo>
                <a:lnTo>
                  <a:pt x="243839" y="236219"/>
                </a:lnTo>
                <a:lnTo>
                  <a:pt x="2438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78980" y="2590800"/>
            <a:ext cx="236220" cy="868680"/>
          </a:xfrm>
          <a:custGeom>
            <a:avLst/>
            <a:gdLst/>
            <a:ahLst/>
            <a:cxnLst/>
            <a:rect l="l" t="t" r="r" b="b"/>
            <a:pathLst>
              <a:path w="236220" h="868679">
                <a:moveTo>
                  <a:pt x="236220" y="0"/>
                </a:moveTo>
                <a:lnTo>
                  <a:pt x="0" y="0"/>
                </a:lnTo>
                <a:lnTo>
                  <a:pt x="0" y="868680"/>
                </a:lnTo>
                <a:lnTo>
                  <a:pt x="236220" y="868680"/>
                </a:lnTo>
                <a:lnTo>
                  <a:pt x="23622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73340" y="1562100"/>
            <a:ext cx="243840" cy="114300"/>
          </a:xfrm>
          <a:custGeom>
            <a:avLst/>
            <a:gdLst/>
            <a:ahLst/>
            <a:cxnLst/>
            <a:rect l="l" t="t" r="r" b="b"/>
            <a:pathLst>
              <a:path w="243840" h="114300">
                <a:moveTo>
                  <a:pt x="243839" y="0"/>
                </a:moveTo>
                <a:lnTo>
                  <a:pt x="0" y="0"/>
                </a:lnTo>
                <a:lnTo>
                  <a:pt x="0" y="114300"/>
                </a:lnTo>
                <a:lnTo>
                  <a:pt x="243839" y="114300"/>
                </a:lnTo>
                <a:lnTo>
                  <a:pt x="24383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82039" y="2682239"/>
            <a:ext cx="236220" cy="670560"/>
          </a:xfrm>
          <a:custGeom>
            <a:avLst/>
            <a:gdLst/>
            <a:ahLst/>
            <a:cxnLst/>
            <a:rect l="l" t="t" r="r" b="b"/>
            <a:pathLst>
              <a:path w="236219" h="670560">
                <a:moveTo>
                  <a:pt x="236219" y="0"/>
                </a:moveTo>
                <a:lnTo>
                  <a:pt x="0" y="0"/>
                </a:lnTo>
                <a:lnTo>
                  <a:pt x="0" y="670560"/>
                </a:lnTo>
                <a:lnTo>
                  <a:pt x="236219" y="670560"/>
                </a:lnTo>
                <a:lnTo>
                  <a:pt x="2362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84020" y="1539239"/>
            <a:ext cx="236220" cy="91440"/>
          </a:xfrm>
          <a:custGeom>
            <a:avLst/>
            <a:gdLst/>
            <a:ahLst/>
            <a:cxnLst/>
            <a:rect l="l" t="t" r="r" b="b"/>
            <a:pathLst>
              <a:path w="236219" h="91439">
                <a:moveTo>
                  <a:pt x="236219" y="0"/>
                </a:moveTo>
                <a:lnTo>
                  <a:pt x="0" y="0"/>
                </a:lnTo>
                <a:lnTo>
                  <a:pt x="0" y="91439"/>
                </a:lnTo>
                <a:lnTo>
                  <a:pt x="236219" y="91439"/>
                </a:lnTo>
                <a:lnTo>
                  <a:pt x="2362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80360" y="2446020"/>
            <a:ext cx="236220" cy="335280"/>
          </a:xfrm>
          <a:custGeom>
            <a:avLst/>
            <a:gdLst/>
            <a:ahLst/>
            <a:cxnLst/>
            <a:rect l="l" t="t" r="r" b="b"/>
            <a:pathLst>
              <a:path w="236219" h="335280">
                <a:moveTo>
                  <a:pt x="236219" y="0"/>
                </a:moveTo>
                <a:lnTo>
                  <a:pt x="0" y="0"/>
                </a:lnTo>
                <a:lnTo>
                  <a:pt x="0" y="335280"/>
                </a:lnTo>
                <a:lnTo>
                  <a:pt x="236219" y="335280"/>
                </a:lnTo>
                <a:lnTo>
                  <a:pt x="2362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482340" y="1539239"/>
            <a:ext cx="236220" cy="68580"/>
          </a:xfrm>
          <a:custGeom>
            <a:avLst/>
            <a:gdLst/>
            <a:ahLst/>
            <a:cxnLst/>
            <a:rect l="l" t="t" r="r" b="b"/>
            <a:pathLst>
              <a:path w="236220" h="68580">
                <a:moveTo>
                  <a:pt x="0" y="68580"/>
                </a:moveTo>
                <a:lnTo>
                  <a:pt x="236220" y="68580"/>
                </a:lnTo>
                <a:lnTo>
                  <a:pt x="236220" y="0"/>
                </a:lnTo>
                <a:lnTo>
                  <a:pt x="0" y="0"/>
                </a:lnTo>
                <a:lnTo>
                  <a:pt x="0" y="6858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80659" y="2232660"/>
            <a:ext cx="236220" cy="762000"/>
          </a:xfrm>
          <a:custGeom>
            <a:avLst/>
            <a:gdLst/>
            <a:ahLst/>
            <a:cxnLst/>
            <a:rect l="l" t="t" r="r" b="b"/>
            <a:pathLst>
              <a:path w="236220" h="762000">
                <a:moveTo>
                  <a:pt x="236219" y="0"/>
                </a:moveTo>
                <a:lnTo>
                  <a:pt x="0" y="0"/>
                </a:lnTo>
                <a:lnTo>
                  <a:pt x="0" y="762000"/>
                </a:lnTo>
                <a:lnTo>
                  <a:pt x="236219" y="762000"/>
                </a:lnTo>
                <a:lnTo>
                  <a:pt x="23621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75020" y="1569719"/>
            <a:ext cx="243840" cy="53340"/>
          </a:xfrm>
          <a:custGeom>
            <a:avLst/>
            <a:gdLst/>
            <a:ahLst/>
            <a:cxnLst/>
            <a:rect l="l" t="t" r="r" b="b"/>
            <a:pathLst>
              <a:path w="243839" h="53340">
                <a:moveTo>
                  <a:pt x="0" y="53340"/>
                </a:moveTo>
                <a:lnTo>
                  <a:pt x="243839" y="53340"/>
                </a:lnTo>
                <a:lnTo>
                  <a:pt x="243839" y="0"/>
                </a:lnTo>
                <a:lnTo>
                  <a:pt x="0" y="0"/>
                </a:lnTo>
                <a:lnTo>
                  <a:pt x="0" y="5334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78980" y="1874520"/>
            <a:ext cx="236220" cy="716280"/>
          </a:xfrm>
          <a:custGeom>
            <a:avLst/>
            <a:gdLst/>
            <a:ahLst/>
            <a:cxnLst/>
            <a:rect l="l" t="t" r="r" b="b"/>
            <a:pathLst>
              <a:path w="236220" h="716280">
                <a:moveTo>
                  <a:pt x="236220" y="0"/>
                </a:moveTo>
                <a:lnTo>
                  <a:pt x="0" y="0"/>
                </a:lnTo>
                <a:lnTo>
                  <a:pt x="0" y="716279"/>
                </a:lnTo>
                <a:lnTo>
                  <a:pt x="236220" y="716279"/>
                </a:lnTo>
                <a:lnTo>
                  <a:pt x="2362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73340" y="1539239"/>
            <a:ext cx="243840" cy="22860"/>
          </a:xfrm>
          <a:custGeom>
            <a:avLst/>
            <a:gdLst/>
            <a:ahLst/>
            <a:cxnLst/>
            <a:rect l="l" t="t" r="r" b="b"/>
            <a:pathLst>
              <a:path w="243840" h="22859">
                <a:moveTo>
                  <a:pt x="0" y="22859"/>
                </a:moveTo>
                <a:lnTo>
                  <a:pt x="243839" y="22859"/>
                </a:lnTo>
                <a:lnTo>
                  <a:pt x="243839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82039" y="1539239"/>
            <a:ext cx="236220" cy="1143000"/>
          </a:xfrm>
          <a:custGeom>
            <a:avLst/>
            <a:gdLst/>
            <a:ahLst/>
            <a:cxnLst/>
            <a:rect l="l" t="t" r="r" b="b"/>
            <a:pathLst>
              <a:path w="236219" h="1143000">
                <a:moveTo>
                  <a:pt x="236219" y="0"/>
                </a:moveTo>
                <a:lnTo>
                  <a:pt x="0" y="0"/>
                </a:lnTo>
                <a:lnTo>
                  <a:pt x="0" y="1143000"/>
                </a:lnTo>
                <a:lnTo>
                  <a:pt x="236219" y="1143000"/>
                </a:lnTo>
                <a:lnTo>
                  <a:pt x="23621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80360" y="1539239"/>
            <a:ext cx="236220" cy="906780"/>
          </a:xfrm>
          <a:custGeom>
            <a:avLst/>
            <a:gdLst/>
            <a:ahLst/>
            <a:cxnLst/>
            <a:rect l="l" t="t" r="r" b="b"/>
            <a:pathLst>
              <a:path w="236219" h="906780">
                <a:moveTo>
                  <a:pt x="236219" y="0"/>
                </a:moveTo>
                <a:lnTo>
                  <a:pt x="0" y="0"/>
                </a:lnTo>
                <a:lnTo>
                  <a:pt x="0" y="906780"/>
                </a:lnTo>
                <a:lnTo>
                  <a:pt x="236219" y="906780"/>
                </a:lnTo>
                <a:lnTo>
                  <a:pt x="23621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280659" y="1539239"/>
            <a:ext cx="236220" cy="693420"/>
          </a:xfrm>
          <a:custGeom>
            <a:avLst/>
            <a:gdLst/>
            <a:ahLst/>
            <a:cxnLst/>
            <a:rect l="l" t="t" r="r" b="b"/>
            <a:pathLst>
              <a:path w="236220" h="693419">
                <a:moveTo>
                  <a:pt x="236219" y="0"/>
                </a:moveTo>
                <a:lnTo>
                  <a:pt x="0" y="0"/>
                </a:lnTo>
                <a:lnTo>
                  <a:pt x="0" y="693420"/>
                </a:lnTo>
                <a:lnTo>
                  <a:pt x="236219" y="693420"/>
                </a:lnTo>
                <a:lnTo>
                  <a:pt x="23621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75020" y="1539239"/>
            <a:ext cx="243840" cy="30480"/>
          </a:xfrm>
          <a:custGeom>
            <a:avLst/>
            <a:gdLst/>
            <a:ahLst/>
            <a:cxnLst/>
            <a:rect l="l" t="t" r="r" b="b"/>
            <a:pathLst>
              <a:path w="243839" h="30480">
                <a:moveTo>
                  <a:pt x="0" y="30480"/>
                </a:moveTo>
                <a:lnTo>
                  <a:pt x="243839" y="30480"/>
                </a:lnTo>
                <a:lnTo>
                  <a:pt x="243839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078980" y="1539239"/>
            <a:ext cx="236220" cy="335280"/>
          </a:xfrm>
          <a:custGeom>
            <a:avLst/>
            <a:gdLst/>
            <a:ahLst/>
            <a:cxnLst/>
            <a:rect l="l" t="t" r="r" b="b"/>
            <a:pathLst>
              <a:path w="236220" h="335280">
                <a:moveTo>
                  <a:pt x="236220" y="0"/>
                </a:moveTo>
                <a:lnTo>
                  <a:pt x="0" y="0"/>
                </a:lnTo>
                <a:lnTo>
                  <a:pt x="0" y="335280"/>
                </a:lnTo>
                <a:lnTo>
                  <a:pt x="236220" y="335280"/>
                </a:lnTo>
                <a:lnTo>
                  <a:pt x="23622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02969" y="1535430"/>
            <a:ext cx="0" cy="2095500"/>
          </a:xfrm>
          <a:custGeom>
            <a:avLst/>
            <a:gdLst/>
            <a:ahLst/>
            <a:cxnLst/>
            <a:rect l="l" t="t" r="r" b="b"/>
            <a:pathLst>
              <a:path h="2095500">
                <a:moveTo>
                  <a:pt x="0" y="20955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49630" y="36309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49630" y="32118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49630" y="27927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49630" y="23736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49630" y="195452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49630" y="153543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02969" y="3630929"/>
            <a:ext cx="7193280" cy="0"/>
          </a:xfrm>
          <a:custGeom>
            <a:avLst/>
            <a:gdLst/>
            <a:ahLst/>
            <a:cxnLst/>
            <a:rect l="l" t="t" r="r" b="b"/>
            <a:pathLst>
              <a:path w="7193280">
                <a:moveTo>
                  <a:pt x="0" y="0"/>
                </a:moveTo>
                <a:lnTo>
                  <a:pt x="719328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662429" y="3282060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26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62654" y="3317494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862954" y="3313429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663180" y="3242627"/>
            <a:ext cx="28194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40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4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62429" y="2395473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57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885439" y="3504882"/>
            <a:ext cx="227329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462654" y="2548191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50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285740" y="3491293"/>
            <a:ext cx="227329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862954" y="2424493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61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085965" y="3476688"/>
            <a:ext cx="227329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663180" y="2264410"/>
            <a:ext cx="28130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40" dirty="0">
                <a:solidFill>
                  <a:srgbClr val="FFFFFF"/>
                </a:solidFill>
                <a:latin typeface="Calibri"/>
                <a:cs typeface="Calibri"/>
              </a:rPr>
              <a:t>62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40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62355" y="3423665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13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662429" y="1672272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862579" y="3080067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35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462654" y="1779206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262879" y="3172396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862954" y="1668081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063105" y="2957829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41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686040" y="1545970"/>
            <a:ext cx="227329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062355" y="2948304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32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685289" y="1509712"/>
            <a:ext cx="227329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862579" y="2541968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16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85515" y="1499171"/>
            <a:ext cx="227329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262879" y="2543555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36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885815" y="1525905"/>
            <a:ext cx="227329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063105" y="2163698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34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686040" y="1399286"/>
            <a:ext cx="41592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15" dirty="0">
                <a:solidFill>
                  <a:srgbClr val="FFFFFF"/>
                </a:solidFill>
                <a:latin typeface="Calibri"/>
                <a:cs typeface="Calibri"/>
              </a:rPr>
              <a:t>1.1% </a:t>
            </a:r>
            <a:r>
              <a:rPr sz="75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50" b="1" u="dash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750" b="1" u="dash" spc="5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62355" y="2037397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54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862579" y="1918335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43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262879" y="1812988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33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063105" y="1633537"/>
            <a:ext cx="28067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16</a:t>
            </a:r>
            <a:r>
              <a:rPr sz="750" b="1" spc="-2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750" b="1" spc="3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7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59434" y="3515105"/>
            <a:ext cx="212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82282" y="3095053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82282" y="2675889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82282" y="2255837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82282" y="1836102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04812" y="1417065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924242" y="3712845"/>
            <a:ext cx="1139825" cy="3949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12395" marR="5080" indent="-100330">
              <a:lnSpc>
                <a:spcPct val="101600"/>
              </a:lnSpc>
              <a:spcBef>
                <a:spcPts val="80"/>
              </a:spcBef>
              <a:tabLst>
                <a:tab pos="713105" algn="l"/>
              </a:tabLst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Baseline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30 Days 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N=53	N=45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824860" y="3898582"/>
            <a:ext cx="3543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=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724404" y="3712845"/>
            <a:ext cx="11410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Baseline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2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124830" y="3712845"/>
            <a:ext cx="1141730" cy="3949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74295" marR="5080" indent="-61594">
              <a:lnSpc>
                <a:spcPct val="101600"/>
              </a:lnSpc>
              <a:spcBef>
                <a:spcPts val="80"/>
              </a:spcBef>
              <a:tabLst>
                <a:tab pos="673735" algn="l"/>
              </a:tabLst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Baseline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30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Days 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N=135	N=118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925056" y="3712845"/>
            <a:ext cx="1139825" cy="3949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12395" marR="5080" indent="-100330">
              <a:lnSpc>
                <a:spcPct val="101600"/>
              </a:lnSpc>
              <a:spcBef>
                <a:spcPts val="80"/>
              </a:spcBef>
              <a:tabLst>
                <a:tab pos="712470" algn="l"/>
              </a:tabLst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Baseline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30 Days 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N=98	N=89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2522220" y="42672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23260" y="42672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931920" y="42672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640579" y="42672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349240" y="42672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76200"/>
                </a:lnTo>
                <a:lnTo>
                  <a:pt x="762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2618104" y="3898582"/>
            <a:ext cx="3312795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915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N=30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  <a:tabLst>
                <a:tab pos="720725" algn="l"/>
                <a:tab pos="1428750" algn="l"/>
                <a:tab pos="2136775" algn="l"/>
                <a:tab pos="2844800" algn="l"/>
              </a:tabLst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 0+	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1+	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2+	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 3+	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4+</a:t>
            </a:r>
            <a:endParaRPr sz="120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902969" y="361569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7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504950" y="363855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667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137410" y="364617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7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693670" y="363855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7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303270" y="363855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7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905250" y="363855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7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055870" y="363855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7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711190" y="364617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7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313170" y="364617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705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892290" y="364617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667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501890" y="364617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667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096250" y="3646170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5">
                <a:moveTo>
                  <a:pt x="0" y="0"/>
                </a:moveTo>
                <a:lnTo>
                  <a:pt x="0" y="514667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>
            <a:spLocks noGrp="1"/>
          </p:cNvSpPr>
          <p:nvPr>
            <p:ph type="title"/>
          </p:nvPr>
        </p:nvSpPr>
        <p:spPr>
          <a:xfrm>
            <a:off x="2069464" y="174625"/>
            <a:ext cx="496697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dirty="0"/>
              <a:t>30 </a:t>
            </a:r>
            <a:r>
              <a:rPr sz="2500" spc="-5" dirty="0"/>
              <a:t>Day </a:t>
            </a:r>
            <a:r>
              <a:rPr sz="2500" spc="15" dirty="0"/>
              <a:t>MR </a:t>
            </a:r>
            <a:r>
              <a:rPr sz="2500" dirty="0"/>
              <a:t>Severity </a:t>
            </a:r>
            <a:r>
              <a:rPr sz="2500" spc="40" dirty="0"/>
              <a:t>XTR </a:t>
            </a:r>
            <a:r>
              <a:rPr sz="2500" spc="-10" dirty="0"/>
              <a:t>vs.</a:t>
            </a:r>
            <a:r>
              <a:rPr sz="2500" spc="-280" dirty="0"/>
              <a:t> </a:t>
            </a:r>
            <a:r>
              <a:rPr sz="2500" spc="30" dirty="0"/>
              <a:t>NTR</a:t>
            </a:r>
            <a:endParaRPr sz="2500"/>
          </a:p>
        </p:txBody>
      </p:sp>
      <p:sp>
        <p:nvSpPr>
          <p:cNvPr id="105" name="object 105"/>
          <p:cNvSpPr txBox="1"/>
          <p:nvPr/>
        </p:nvSpPr>
        <p:spPr>
          <a:xfrm>
            <a:off x="1464691" y="751141"/>
            <a:ext cx="644017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178300" algn="l"/>
              </a:tabLst>
            </a:pP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Complex</a:t>
            </a:r>
            <a:r>
              <a:rPr sz="1600" b="1" i="1" spc="-8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Anatomy	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Non-Complex</a:t>
            </a:r>
            <a:r>
              <a:rPr sz="1600" b="1" i="1" spc="-14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Anatomy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023619" y="1059751"/>
            <a:ext cx="906144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X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T</a:t>
            </a:r>
            <a:r>
              <a:rPr sz="1600" b="1" i="1" spc="-15" dirty="0">
                <a:solidFill>
                  <a:srgbClr val="FCE15E"/>
                </a:solidFill>
                <a:latin typeface="Arial"/>
                <a:cs typeface="Arial"/>
              </a:rPr>
              <a:t>R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-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only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870580" y="1078547"/>
            <a:ext cx="922019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i="1" spc="40" dirty="0">
                <a:solidFill>
                  <a:srgbClr val="FCE15E"/>
                </a:solidFill>
                <a:latin typeface="Arial"/>
                <a:cs typeface="Arial"/>
              </a:rPr>
              <a:t>N</a:t>
            </a:r>
            <a:r>
              <a:rPr sz="1600" b="1" i="1" spc="-20" dirty="0">
                <a:solidFill>
                  <a:srgbClr val="FCE15E"/>
                </a:solidFill>
                <a:latin typeface="Arial"/>
                <a:cs typeface="Arial"/>
              </a:rPr>
              <a:t>TR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-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only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312155" y="980972"/>
            <a:ext cx="906144" cy="505459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X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T</a:t>
            </a:r>
            <a:r>
              <a:rPr sz="1600" b="1" i="1" spc="-15" dirty="0">
                <a:solidFill>
                  <a:srgbClr val="FCE15E"/>
                </a:solidFill>
                <a:latin typeface="Arial"/>
                <a:cs typeface="Arial"/>
              </a:rPr>
              <a:t>R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-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only</a:t>
            </a:r>
            <a:endParaRPr sz="1600">
              <a:latin typeface="Arial"/>
              <a:cs typeface="Arial"/>
            </a:endParaRPr>
          </a:p>
          <a:p>
            <a:pPr marL="586105">
              <a:lnSpc>
                <a:spcPct val="100000"/>
              </a:lnSpc>
              <a:spcBef>
                <a:spcPts val="330"/>
              </a:spcBef>
            </a:pPr>
            <a:r>
              <a:rPr sz="750" b="1" spc="15" dirty="0">
                <a:solidFill>
                  <a:srgbClr val="FFFFFF"/>
                </a:solidFill>
                <a:latin typeface="Calibri"/>
                <a:cs typeface="Calibri"/>
              </a:rPr>
              <a:t>1.7%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124065" y="1087437"/>
            <a:ext cx="921385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i="1" spc="40" dirty="0">
                <a:solidFill>
                  <a:srgbClr val="FCE15E"/>
                </a:solidFill>
                <a:latin typeface="Arial"/>
                <a:cs typeface="Arial"/>
              </a:rPr>
              <a:t>N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T</a:t>
            </a:r>
            <a:r>
              <a:rPr sz="1600" b="1" i="1" spc="-15" dirty="0">
                <a:solidFill>
                  <a:srgbClr val="FCE15E"/>
                </a:solidFill>
                <a:latin typeface="Arial"/>
                <a:cs typeface="Arial"/>
              </a:rPr>
              <a:t>R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-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only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3745229" y="1611630"/>
            <a:ext cx="223520" cy="2540"/>
          </a:xfrm>
          <a:custGeom>
            <a:avLst/>
            <a:gdLst/>
            <a:ahLst/>
            <a:cxnLst/>
            <a:rect l="l" t="t" r="r" b="b"/>
            <a:pathLst>
              <a:path w="223520" h="2540">
                <a:moveTo>
                  <a:pt x="0" y="2412"/>
                </a:moveTo>
                <a:lnTo>
                  <a:pt x="223393" y="0"/>
                </a:lnTo>
              </a:path>
            </a:pathLst>
          </a:custGeom>
          <a:ln w="9525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065020" y="1592580"/>
            <a:ext cx="163830" cy="20993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122170" y="1634489"/>
            <a:ext cx="45720" cy="1981200"/>
          </a:xfrm>
          <a:custGeom>
            <a:avLst/>
            <a:gdLst/>
            <a:ahLst/>
            <a:cxnLst/>
            <a:rect l="l" t="t" r="r" b="b"/>
            <a:pathLst>
              <a:path w="45719" h="1981200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19" y="3810"/>
                </a:lnTo>
                <a:lnTo>
                  <a:pt x="45719" y="1977390"/>
                </a:lnTo>
                <a:lnTo>
                  <a:pt x="42130" y="1978896"/>
                </a:lnTo>
                <a:lnTo>
                  <a:pt x="32337" y="1980104"/>
                </a:lnTo>
                <a:lnTo>
                  <a:pt x="17805" y="1980908"/>
                </a:lnTo>
                <a:lnTo>
                  <a:pt x="0" y="198120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167889" y="262508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916429" y="1634489"/>
            <a:ext cx="173355" cy="0"/>
          </a:xfrm>
          <a:custGeom>
            <a:avLst/>
            <a:gdLst/>
            <a:ahLst/>
            <a:cxnLst/>
            <a:rect l="l" t="t" r="r" b="b"/>
            <a:pathLst>
              <a:path w="173355">
                <a:moveTo>
                  <a:pt x="0" y="0"/>
                </a:moveTo>
                <a:lnTo>
                  <a:pt x="173355" y="0"/>
                </a:lnTo>
              </a:path>
            </a:pathLst>
          </a:custGeom>
          <a:ln w="9525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2219579" y="2187892"/>
            <a:ext cx="546100" cy="850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95.6%</a:t>
            </a:r>
            <a:endParaRPr sz="120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  <a:spcBef>
                <a:spcPts val="725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  <a:spcBef>
                <a:spcPts val="5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84.5%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8023859" y="1524000"/>
            <a:ext cx="171450" cy="2175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073390" y="1565910"/>
            <a:ext cx="60960" cy="2057400"/>
          </a:xfrm>
          <a:custGeom>
            <a:avLst/>
            <a:gdLst/>
            <a:ahLst/>
            <a:cxnLst/>
            <a:rect l="l" t="t" r="r" b="b"/>
            <a:pathLst>
              <a:path w="60959" h="2057400">
                <a:moveTo>
                  <a:pt x="0" y="0"/>
                </a:moveTo>
                <a:lnTo>
                  <a:pt x="23723" y="400"/>
                </a:lnTo>
                <a:lnTo>
                  <a:pt x="43100" y="1492"/>
                </a:lnTo>
                <a:lnTo>
                  <a:pt x="56167" y="3107"/>
                </a:lnTo>
                <a:lnTo>
                  <a:pt x="60959" y="5079"/>
                </a:lnTo>
                <a:lnTo>
                  <a:pt x="60959" y="2052320"/>
                </a:lnTo>
                <a:lnTo>
                  <a:pt x="56167" y="2054292"/>
                </a:lnTo>
                <a:lnTo>
                  <a:pt x="43100" y="2055907"/>
                </a:lnTo>
                <a:lnTo>
                  <a:pt x="23723" y="2056999"/>
                </a:lnTo>
                <a:lnTo>
                  <a:pt x="0" y="205740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134350" y="2594610"/>
            <a:ext cx="46355" cy="0"/>
          </a:xfrm>
          <a:custGeom>
            <a:avLst/>
            <a:gdLst/>
            <a:ahLst/>
            <a:cxnLst/>
            <a:rect l="l" t="t" r="r" b="b"/>
            <a:pathLst>
              <a:path w="46354">
                <a:moveTo>
                  <a:pt x="0" y="0"/>
                </a:moveTo>
                <a:lnTo>
                  <a:pt x="4635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313170" y="2579370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210300" y="1584960"/>
            <a:ext cx="156210" cy="21145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259829" y="1626870"/>
            <a:ext cx="45720" cy="1996439"/>
          </a:xfrm>
          <a:custGeom>
            <a:avLst/>
            <a:gdLst/>
            <a:ahLst/>
            <a:cxnLst/>
            <a:rect l="l" t="t" r="r" b="b"/>
            <a:pathLst>
              <a:path w="45720" h="199643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09"/>
                </a:lnTo>
                <a:lnTo>
                  <a:pt x="45720" y="1992629"/>
                </a:lnTo>
                <a:lnTo>
                  <a:pt x="42130" y="1994136"/>
                </a:lnTo>
                <a:lnTo>
                  <a:pt x="32337" y="1995344"/>
                </a:lnTo>
                <a:lnTo>
                  <a:pt x="17805" y="1996148"/>
                </a:lnTo>
                <a:lnTo>
                  <a:pt x="0" y="1996439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130290" y="1626870"/>
            <a:ext cx="123825" cy="2540"/>
          </a:xfrm>
          <a:custGeom>
            <a:avLst/>
            <a:gdLst/>
            <a:ahLst/>
            <a:cxnLst/>
            <a:rect l="l" t="t" r="r" b="b"/>
            <a:pathLst>
              <a:path w="123825" h="2539">
                <a:moveTo>
                  <a:pt x="0" y="0"/>
                </a:moveTo>
                <a:lnTo>
                  <a:pt x="123698" y="2158"/>
                </a:lnTo>
              </a:path>
            </a:pathLst>
          </a:custGeom>
          <a:ln w="9525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 txBox="1"/>
          <p:nvPr/>
        </p:nvSpPr>
        <p:spPr>
          <a:xfrm>
            <a:off x="6373876" y="2171382"/>
            <a:ext cx="548640" cy="822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95.8%</a:t>
            </a:r>
            <a:endParaRPr sz="1200">
              <a:latin typeface="Calibri"/>
              <a:cs typeface="Calibri"/>
            </a:endParaRPr>
          </a:p>
          <a:p>
            <a:pPr marL="17780">
              <a:lnSpc>
                <a:spcPct val="100000"/>
              </a:lnSpc>
              <a:spcBef>
                <a:spcPts val="505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  <a:p>
            <a:pPr marL="17780">
              <a:lnSpc>
                <a:spcPct val="100000"/>
              </a:lnSpc>
              <a:spcBef>
                <a:spcPts val="5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84.7%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8096250" y="3638550"/>
            <a:ext cx="643255" cy="0"/>
          </a:xfrm>
          <a:custGeom>
            <a:avLst/>
            <a:gdLst/>
            <a:ahLst/>
            <a:cxnLst/>
            <a:rect l="l" t="t" r="r" b="b"/>
            <a:pathLst>
              <a:path w="643254">
                <a:moveTo>
                  <a:pt x="0" y="0"/>
                </a:moveTo>
                <a:lnTo>
                  <a:pt x="643127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 txBox="1"/>
          <p:nvPr/>
        </p:nvSpPr>
        <p:spPr>
          <a:xfrm>
            <a:off x="8213343" y="2143442"/>
            <a:ext cx="547370" cy="77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98.9%</a:t>
            </a:r>
            <a:endParaRPr sz="1200">
              <a:latin typeface="Calibri"/>
              <a:cs typeface="Calibri"/>
            </a:endParaRPr>
          </a:p>
          <a:p>
            <a:pPr marL="16510">
              <a:lnSpc>
                <a:spcPct val="100000"/>
              </a:lnSpc>
              <a:spcBef>
                <a:spcPts val="145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93.3%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3954779" y="1577339"/>
            <a:ext cx="156210" cy="21297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004309" y="1619250"/>
            <a:ext cx="45720" cy="2011680"/>
          </a:xfrm>
          <a:custGeom>
            <a:avLst/>
            <a:gdLst/>
            <a:ahLst/>
            <a:cxnLst/>
            <a:rect l="l" t="t" r="r" b="b"/>
            <a:pathLst>
              <a:path w="45720" h="201167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19" y="3810"/>
                </a:lnTo>
                <a:lnTo>
                  <a:pt x="45719" y="2007870"/>
                </a:lnTo>
                <a:lnTo>
                  <a:pt x="42130" y="2009376"/>
                </a:lnTo>
                <a:lnTo>
                  <a:pt x="32337" y="2010584"/>
                </a:lnTo>
                <a:lnTo>
                  <a:pt x="17805" y="2011388"/>
                </a:lnTo>
                <a:lnTo>
                  <a:pt x="0" y="201168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050029" y="2625089"/>
            <a:ext cx="43815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815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/>
          <p:nvPr/>
        </p:nvSpPr>
        <p:spPr>
          <a:xfrm>
            <a:off x="4126229" y="2193607"/>
            <a:ext cx="55308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96.6%</a:t>
            </a:r>
            <a:endParaRPr sz="1200">
              <a:latin typeface="Calibri"/>
              <a:cs typeface="Calibri"/>
            </a:endParaRPr>
          </a:p>
          <a:p>
            <a:pPr marL="20955">
              <a:lnSpc>
                <a:spcPct val="100000"/>
              </a:lnSpc>
              <a:spcBef>
                <a:spcPts val="470"/>
              </a:spcBef>
            </a:pPr>
            <a:r>
              <a:rPr sz="1200" b="1" spc="-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200" b="1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200" b="1" spc="-30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200">
              <a:latin typeface="Calibri"/>
              <a:cs typeface="Calibri"/>
            </a:endParaRPr>
          </a:p>
          <a:p>
            <a:pPr marL="20955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FCE15E"/>
                </a:solidFill>
                <a:latin typeface="Calibri"/>
                <a:cs typeface="Calibri"/>
              </a:rPr>
              <a:t>73.3%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640715" y="4520565"/>
            <a:ext cx="797623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marR="5080" indent="-289560" algn="r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89560" algn="l"/>
                <a:tab pos="290195" algn="l"/>
              </a:tabLst>
            </a:pPr>
            <a:r>
              <a:rPr sz="1200" b="1" i="1" spc="-35" dirty="0">
                <a:solidFill>
                  <a:srgbClr val="FCE15E"/>
                </a:solidFill>
                <a:latin typeface="Arial"/>
                <a:cs typeface="Arial"/>
              </a:rPr>
              <a:t>XTR 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clip resulted </a:t>
            </a:r>
            <a:r>
              <a:rPr sz="1200" b="1" i="1" spc="-15" dirty="0">
                <a:solidFill>
                  <a:srgbClr val="FCE15E"/>
                </a:solidFill>
                <a:latin typeface="Arial"/>
                <a:cs typeface="Arial"/>
              </a:rPr>
              <a:t>more </a:t>
            </a:r>
            <a:r>
              <a:rPr sz="1200" b="1" i="1" dirty="0">
                <a:solidFill>
                  <a:srgbClr val="FCE15E"/>
                </a:solidFill>
                <a:latin typeface="Arial"/>
                <a:cs typeface="Arial"/>
              </a:rPr>
              <a:t>often </a:t>
            </a:r>
            <a:r>
              <a:rPr sz="1200" b="1" i="1" spc="10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1200" b="1" i="1" spc="35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reduction </a:t>
            </a: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≤1+ </a:t>
            </a:r>
            <a:r>
              <a:rPr sz="1200" b="1" i="1" spc="10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1200" b="1" i="1" spc="-20" dirty="0">
                <a:solidFill>
                  <a:srgbClr val="FCE15E"/>
                </a:solidFill>
                <a:latin typeface="Arial"/>
                <a:cs typeface="Arial"/>
              </a:rPr>
              <a:t>complex </a:t>
            </a:r>
            <a:r>
              <a:rPr sz="1200" b="1" i="1" spc="-15" dirty="0">
                <a:solidFill>
                  <a:srgbClr val="FCE15E"/>
                </a:solidFill>
                <a:latin typeface="Arial"/>
                <a:cs typeface="Arial"/>
              </a:rPr>
              <a:t>anatomies, </a:t>
            </a: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whereas </a:t>
            </a:r>
            <a:r>
              <a:rPr sz="1200" b="1" i="1" spc="-15" dirty="0">
                <a:solidFill>
                  <a:srgbClr val="FCE15E"/>
                </a:solidFill>
                <a:latin typeface="Arial"/>
                <a:cs typeface="Arial"/>
              </a:rPr>
              <a:t>NTR 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clip </a:t>
            </a:r>
            <a:r>
              <a:rPr sz="1200" b="1" i="1" spc="-20" dirty="0">
                <a:solidFill>
                  <a:srgbClr val="FCE15E"/>
                </a:solidFill>
                <a:latin typeface="Arial"/>
                <a:cs typeface="Arial"/>
              </a:rPr>
              <a:t>achieved</a:t>
            </a:r>
            <a:r>
              <a:rPr sz="1200" b="1" i="1" spc="9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200" b="1" i="1" spc="-15" dirty="0">
                <a:solidFill>
                  <a:srgbClr val="FCE15E"/>
                </a:solidFill>
                <a:latin typeface="Arial"/>
                <a:cs typeface="Arial"/>
              </a:rPr>
              <a:t>more</a:t>
            </a:r>
            <a:endParaRPr sz="1200">
              <a:latin typeface="Arial"/>
              <a:cs typeface="Arial"/>
            </a:endParaRPr>
          </a:p>
          <a:p>
            <a:pPr marR="58419" algn="r">
              <a:lnSpc>
                <a:spcPct val="100000"/>
              </a:lnSpc>
              <a:spcBef>
                <a:spcPts val="5"/>
              </a:spcBef>
            </a:pPr>
            <a:r>
              <a:rPr sz="1200" b="1" i="1" dirty="0">
                <a:solidFill>
                  <a:srgbClr val="FCE15E"/>
                </a:solidFill>
                <a:latin typeface="Arial"/>
                <a:cs typeface="Arial"/>
              </a:rPr>
              <a:t>often </a:t>
            </a:r>
            <a:r>
              <a:rPr sz="1200" b="1" i="1" spc="35" dirty="0">
                <a:solidFill>
                  <a:srgbClr val="FCE15E"/>
                </a:solidFill>
                <a:latin typeface="Arial"/>
                <a:cs typeface="Arial"/>
              </a:rPr>
              <a:t>MR 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reduction </a:t>
            </a:r>
            <a:r>
              <a:rPr sz="1200" b="1" i="1" spc="5" dirty="0">
                <a:solidFill>
                  <a:srgbClr val="FCE15E"/>
                </a:solidFill>
                <a:latin typeface="Arial"/>
                <a:cs typeface="Arial"/>
              </a:rPr>
              <a:t>to </a:t>
            </a: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≤1+ </a:t>
            </a:r>
            <a:r>
              <a:rPr sz="1200" b="1" i="1" spc="10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1200" b="1" i="1" spc="-15" dirty="0">
                <a:solidFill>
                  <a:srgbClr val="FCE15E"/>
                </a:solidFill>
                <a:latin typeface="Arial"/>
                <a:cs typeface="Arial"/>
              </a:rPr>
              <a:t>non-complex anatomies, </a:t>
            </a: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although </a:t>
            </a:r>
            <a:r>
              <a:rPr sz="1200" b="1" i="1" dirty="0">
                <a:solidFill>
                  <a:srgbClr val="FCE15E"/>
                </a:solidFill>
                <a:latin typeface="Arial"/>
                <a:cs typeface="Arial"/>
              </a:rPr>
              <a:t>the 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results </a:t>
            </a: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are 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not statistically</a:t>
            </a:r>
            <a:r>
              <a:rPr sz="1200" b="1" i="1" spc="10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significant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8630" y="57530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0" y="4419600"/>
                </a:moveTo>
                <a:lnTo>
                  <a:pt x="8229600" y="4419600"/>
                </a:lnTo>
                <a:lnTo>
                  <a:pt x="8229600" y="0"/>
                </a:lnTo>
                <a:lnTo>
                  <a:pt x="0" y="0"/>
                </a:lnTo>
                <a:lnTo>
                  <a:pt x="0" y="44196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1187" y="566547"/>
          <a:ext cx="8248650" cy="443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85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9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3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63195" marR="158115" indent="213360">
                        <a:lnSpc>
                          <a:spcPct val="103800"/>
                        </a:lnSpc>
                        <a:spcBef>
                          <a:spcPts val="335"/>
                        </a:spcBef>
                      </a:pPr>
                      <a:r>
                        <a:rPr sz="1350" b="1" spc="-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EXPAND  </a:t>
                      </a:r>
                      <a:r>
                        <a:rPr sz="1350" b="1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PRIMARY</a:t>
                      </a:r>
                      <a:r>
                        <a:rPr sz="1350" b="1" spc="7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MR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340360" marR="60325" indent="-252095">
                        <a:lnSpc>
                          <a:spcPct val="103800"/>
                        </a:lnSpc>
                        <a:spcBef>
                          <a:spcPts val="335"/>
                        </a:spcBef>
                      </a:pP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EVEREST </a:t>
                      </a:r>
                      <a:r>
                        <a:rPr sz="1350" b="1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II  </a:t>
                      </a:r>
                      <a:r>
                        <a:rPr sz="1350" b="1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HRR</a:t>
                      </a:r>
                      <a:r>
                        <a:rPr sz="1425" b="1" spc="44" baseline="2339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425" baseline="23391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45085" indent="-60960">
                        <a:lnSpc>
                          <a:spcPct val="103800"/>
                        </a:lnSpc>
                        <a:spcBef>
                          <a:spcPts val="335"/>
                        </a:spcBef>
                      </a:pP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EVEREST </a:t>
                      </a:r>
                      <a:r>
                        <a:rPr sz="1350" b="1" spc="-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II  </a:t>
                      </a:r>
                      <a:r>
                        <a:rPr sz="1350" b="1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REALISM</a:t>
                      </a:r>
                      <a:r>
                        <a:rPr sz="1425" b="1" spc="7" baseline="2339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425" baseline="23391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TVT</a:t>
                      </a:r>
                      <a:r>
                        <a:rPr sz="1350" b="1" spc="-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Registry</a:t>
                      </a:r>
                      <a:r>
                        <a:rPr sz="1425" b="1" spc="15" baseline="2339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425" baseline="23391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438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Implant</a:t>
                      </a:r>
                      <a:r>
                        <a:rPr sz="1200" b="1" spc="1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Rate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5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sz="1050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(n/N)</a:t>
                      </a:r>
                      <a:r>
                        <a:rPr sz="105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[95%</a:t>
                      </a:r>
                      <a:r>
                        <a:rPr sz="105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Confidence</a:t>
                      </a:r>
                      <a:r>
                        <a:rPr sz="1050" spc="-114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Interval]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99.5%</a:t>
                      </a:r>
                      <a:r>
                        <a:rPr sz="1200" spc="-3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(420/422)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165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[98.3%,</a:t>
                      </a:r>
                      <a:r>
                        <a:rPr sz="1200" spc="-8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99.9%]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96.2%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251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(75/78)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96.0%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(603/628)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200" spc="-90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444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Acute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Procedural </a:t>
                      </a:r>
                      <a:r>
                        <a:rPr sz="12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Success</a:t>
                      </a:r>
                      <a:r>
                        <a:rPr sz="1200" b="1" spc="-1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(APS)*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sz="1050" spc="-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(n/N)</a:t>
                      </a:r>
                      <a:r>
                        <a:rPr sz="1050" spc="-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[95%</a:t>
                      </a:r>
                      <a:r>
                        <a:rPr sz="1050" spc="-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Confidence</a:t>
                      </a:r>
                      <a:r>
                        <a:rPr sz="1050" spc="-114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Interval]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94.5%</a:t>
                      </a:r>
                      <a:r>
                        <a:rPr sz="1200" b="1" spc="-4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(396/419)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[91.9%,</a:t>
                      </a:r>
                      <a:r>
                        <a:rPr sz="1200" spc="-8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96.5%]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(ECL)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325120" marR="309245" indent="22225" algn="just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71.8% 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56</a:t>
                      </a:r>
                      <a:r>
                        <a:rPr sz="1200" spc="2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78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)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(ECL)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26695" marR="210820" indent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84.8% 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518</a:t>
                      </a:r>
                      <a:r>
                        <a:rPr sz="1200" spc="2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)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(ECL)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27329" marR="217804" indent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91.8%  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2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709</a:t>
                      </a:r>
                      <a:r>
                        <a:rPr sz="1200" spc="2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2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952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Site-Reported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578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Device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200" b="1" spc="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Median</a:t>
                      </a:r>
                      <a:r>
                        <a:rPr sz="1050" spc="-2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[Inter-Quartile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20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48.0</a:t>
                      </a:r>
                      <a:r>
                        <a:rPr sz="1200" spc="-5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[33.0-76.0]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200" spc="-95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94.0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[NA]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200" spc="-95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577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Fluoroscopy </a:t>
                      </a: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200" b="1" spc="-1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Median</a:t>
                      </a:r>
                      <a:r>
                        <a:rPr sz="1050" spc="-2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[Inter-Quartile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20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18.0</a:t>
                      </a:r>
                      <a:r>
                        <a:rPr sz="1200" spc="-5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[11.3-27.0]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200" spc="-95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33.0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[NA]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200" spc="-95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0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 Time</a:t>
                      </a:r>
                      <a:r>
                        <a:rPr sz="1200" b="1" spc="3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(min)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Median</a:t>
                      </a:r>
                      <a:r>
                        <a:rPr sz="1050" spc="-2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[Inter-Quartile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20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82.0 [53.0-</a:t>
                      </a:r>
                      <a:r>
                        <a:rPr sz="1200" spc="-8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120.0]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200" spc="-90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126.0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[NA]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200" spc="-90" dirty="0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44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Length of Stay </a:t>
                      </a:r>
                      <a:r>
                        <a:rPr sz="1200" b="1" spc="-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2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Hospital </a:t>
                      </a:r>
                      <a:r>
                        <a:rPr sz="1200" b="1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200" b="1" spc="-1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Index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</a:t>
                      </a:r>
                      <a:r>
                        <a:rPr sz="1200" b="1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(days)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Median</a:t>
                      </a:r>
                      <a:r>
                        <a:rPr sz="1050" spc="-2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[Inter-Quartile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Range]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1.0 </a:t>
                      </a:r>
                      <a:r>
                        <a:rPr sz="1200" spc="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[1.0-3.0]</a:t>
                      </a:r>
                      <a:r>
                        <a:rPr sz="1200" spc="-140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solidFill>
                            <a:srgbClr val="153B8D"/>
                          </a:solidFill>
                          <a:latin typeface="Arial"/>
                          <a:cs typeface="Arial"/>
                        </a:rPr>
                        <a:t>(US)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2.0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[NA]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8003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2.0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[NA]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2.0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[1.0–5.0]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1425">
                <a:tc gridSpan="5">
                  <a:txBody>
                    <a:bodyPr/>
                    <a:lstStyle/>
                    <a:p>
                      <a:pPr marL="198755" marR="201295">
                        <a:lnSpc>
                          <a:spcPct val="100000"/>
                        </a:lnSpc>
                        <a:spcBef>
                          <a:spcPts val="550"/>
                        </a:spcBef>
                        <a:tabLst>
                          <a:tab pos="5068570" algn="l"/>
                        </a:tabLst>
                      </a:pPr>
                      <a:r>
                        <a:rPr sz="1000" b="1" i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*APS </a:t>
                      </a:r>
                      <a:r>
                        <a:rPr sz="1000" b="1" i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defined 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successful  </a:t>
                      </a:r>
                      <a:r>
                        <a:rPr sz="10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implantation 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MitraClip®</a:t>
                      </a:r>
                      <a:r>
                        <a:rPr sz="1000" b="1" i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device</a:t>
                      </a:r>
                      <a:r>
                        <a:rPr sz="1000" b="1" i="1" spc="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	</a:t>
                      </a:r>
                      <a:r>
                        <a:rPr sz="975" b="1" i="1" spc="-22" baseline="8547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500" b="1" i="1" spc="-22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Whitlow </a:t>
                      </a:r>
                      <a:r>
                        <a:rPr sz="1500" b="1" i="1" spc="-15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et </a:t>
                      </a:r>
                      <a:r>
                        <a:rPr sz="1500" b="1" i="1" spc="-30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al. </a:t>
                      </a:r>
                      <a:r>
                        <a:rPr sz="1500" b="1" i="1" spc="-15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EVEREST </a:t>
                      </a:r>
                      <a:r>
                        <a:rPr sz="1500" b="1" i="1" spc="15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II </a:t>
                      </a:r>
                      <a:r>
                        <a:rPr sz="1500" b="1" i="1" spc="-7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HRS. JACC </a:t>
                      </a:r>
                      <a:r>
                        <a:rPr sz="1500" b="1" i="1" spc="-22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2012 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resulting  </a:t>
                      </a:r>
                      <a:r>
                        <a:rPr sz="1000" b="1" i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MR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severity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2+ or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less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 </a:t>
                      </a:r>
                      <a:r>
                        <a:rPr sz="10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discharge</a:t>
                      </a:r>
                      <a:r>
                        <a:rPr sz="1000" b="1" i="1" spc="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Echocardiogram</a:t>
                      </a:r>
                      <a:r>
                        <a:rPr sz="1000" b="1" i="1" spc="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(30-day	</a:t>
                      </a:r>
                      <a:r>
                        <a:rPr sz="975" b="1" i="1" spc="-37" baseline="8547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500" b="1" i="1" spc="-37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Feldman </a:t>
                      </a:r>
                      <a:r>
                        <a:rPr sz="1500" b="1" i="1" spc="-15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et </a:t>
                      </a:r>
                      <a:r>
                        <a:rPr sz="1500" b="1" i="1" spc="-30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al. </a:t>
                      </a:r>
                      <a:r>
                        <a:rPr sz="1500" b="1" i="1" spc="-7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REALISM </a:t>
                      </a:r>
                      <a:r>
                        <a:rPr sz="1500" b="1" i="1" spc="7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HR </a:t>
                      </a:r>
                      <a:r>
                        <a:rPr sz="1500" b="1" i="1" spc="-44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data. </a:t>
                      </a:r>
                      <a:r>
                        <a:rPr sz="1500" b="1" i="1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EuroPCR </a:t>
                      </a:r>
                      <a:r>
                        <a:rPr sz="1500" b="1" i="1" spc="-30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2015 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echocardiogram 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used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if  </a:t>
                      </a:r>
                      <a:r>
                        <a:rPr sz="10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discharge 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unavailable</a:t>
                      </a:r>
                      <a:r>
                        <a:rPr sz="1000" b="1" i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uninterpretable).	</a:t>
                      </a:r>
                      <a:r>
                        <a:rPr sz="975" b="1" i="1" spc="-15" baseline="8547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500" b="1" i="1" spc="-15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Sorajja et </a:t>
                      </a:r>
                      <a:r>
                        <a:rPr sz="1500" b="1" i="1" spc="-30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al. </a:t>
                      </a:r>
                      <a:r>
                        <a:rPr sz="1500" b="1" i="1" spc="15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J </a:t>
                      </a:r>
                      <a:r>
                        <a:rPr sz="1500" b="1" i="1" spc="7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Am </a:t>
                      </a:r>
                      <a:r>
                        <a:rPr sz="1500" b="1" i="1" spc="-22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Coll </a:t>
                      </a:r>
                      <a:r>
                        <a:rPr sz="1500" b="1" i="1" spc="-30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Cardiol</a:t>
                      </a:r>
                      <a:r>
                        <a:rPr sz="1500" b="1" i="1" spc="337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i="1" spc="-30" baseline="-1111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2017;70:2315–27)</a:t>
                      </a:r>
                      <a:endParaRPr sz="1500" baseline="-11111">
                        <a:latin typeface="Arial"/>
                        <a:cs typeface="Arial"/>
                      </a:endParaRPr>
                    </a:p>
                    <a:p>
                      <a:pPr marL="198755" marR="377697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Subjects </a:t>
                      </a:r>
                      <a:r>
                        <a:rPr sz="10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who </a:t>
                      </a:r>
                      <a:r>
                        <a:rPr sz="1000" b="1" i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die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undergo mitral valve </a:t>
                      </a:r>
                      <a:r>
                        <a:rPr sz="10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 before </a:t>
                      </a:r>
                      <a:r>
                        <a:rPr sz="1000" b="1" i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discharge </a:t>
                      </a:r>
                      <a:r>
                        <a:rPr sz="1000" b="1" i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  </a:t>
                      </a:r>
                      <a:r>
                        <a:rPr sz="10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considered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0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0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 </a:t>
                      </a:r>
                      <a:r>
                        <a:rPr sz="10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APS</a:t>
                      </a:r>
                      <a:r>
                        <a:rPr sz="1000" b="1" i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failure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1863" y="92138"/>
            <a:ext cx="623443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dirty="0"/>
              <a:t>Procedural </a:t>
            </a:r>
            <a:r>
              <a:rPr sz="2500" spc="10" dirty="0"/>
              <a:t>Outcomes </a:t>
            </a:r>
            <a:r>
              <a:rPr sz="2500" spc="-10" dirty="0"/>
              <a:t>vs. </a:t>
            </a:r>
            <a:r>
              <a:rPr sz="2500" spc="5" dirty="0"/>
              <a:t>Previous</a:t>
            </a:r>
            <a:r>
              <a:rPr sz="2500" spc="-225" dirty="0"/>
              <a:t> </a:t>
            </a:r>
            <a:r>
              <a:rPr sz="2500" spc="15" dirty="0"/>
              <a:t>Trials</a:t>
            </a:r>
            <a:endParaRPr sz="25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4340" y="701040"/>
            <a:ext cx="8351520" cy="4366260"/>
          </a:xfrm>
          <a:custGeom>
            <a:avLst/>
            <a:gdLst/>
            <a:ahLst/>
            <a:cxnLst/>
            <a:rect l="l" t="t" r="r" b="b"/>
            <a:pathLst>
              <a:path w="8351520" h="4366260">
                <a:moveTo>
                  <a:pt x="0" y="4366260"/>
                </a:moveTo>
                <a:lnTo>
                  <a:pt x="8351520" y="4366260"/>
                </a:lnTo>
                <a:lnTo>
                  <a:pt x="8351520" y="0"/>
                </a:lnTo>
                <a:lnTo>
                  <a:pt x="0" y="0"/>
                </a:lnTo>
                <a:lnTo>
                  <a:pt x="0" y="436626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4340" y="701040"/>
            <a:ext cx="8351520" cy="4366260"/>
          </a:xfrm>
          <a:custGeom>
            <a:avLst/>
            <a:gdLst/>
            <a:ahLst/>
            <a:cxnLst/>
            <a:rect l="l" t="t" r="r" b="b"/>
            <a:pathLst>
              <a:path w="8351520" h="4366260">
                <a:moveTo>
                  <a:pt x="0" y="4366260"/>
                </a:moveTo>
                <a:lnTo>
                  <a:pt x="8351520" y="4366260"/>
                </a:lnTo>
                <a:lnTo>
                  <a:pt x="8351520" y="0"/>
                </a:lnTo>
                <a:lnTo>
                  <a:pt x="0" y="0"/>
                </a:lnTo>
                <a:lnTo>
                  <a:pt x="0" y="436626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91739" y="3268979"/>
            <a:ext cx="403860" cy="480059"/>
          </a:xfrm>
          <a:custGeom>
            <a:avLst/>
            <a:gdLst/>
            <a:ahLst/>
            <a:cxnLst/>
            <a:rect l="l" t="t" r="r" b="b"/>
            <a:pathLst>
              <a:path w="403860" h="480060">
                <a:moveTo>
                  <a:pt x="403860" y="0"/>
                </a:moveTo>
                <a:lnTo>
                  <a:pt x="0" y="0"/>
                </a:lnTo>
                <a:lnTo>
                  <a:pt x="0" y="480060"/>
                </a:lnTo>
                <a:lnTo>
                  <a:pt x="403860" y="480060"/>
                </a:lnTo>
                <a:lnTo>
                  <a:pt x="40386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536180" y="3726179"/>
            <a:ext cx="403860" cy="22860"/>
          </a:xfrm>
          <a:custGeom>
            <a:avLst/>
            <a:gdLst/>
            <a:ahLst/>
            <a:cxnLst/>
            <a:rect l="l" t="t" r="r" b="b"/>
            <a:pathLst>
              <a:path w="403859" h="22860">
                <a:moveTo>
                  <a:pt x="0" y="22860"/>
                </a:moveTo>
                <a:lnTo>
                  <a:pt x="403860" y="22860"/>
                </a:lnTo>
                <a:lnTo>
                  <a:pt x="403860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91739" y="1851660"/>
            <a:ext cx="403860" cy="1417320"/>
          </a:xfrm>
          <a:custGeom>
            <a:avLst/>
            <a:gdLst/>
            <a:ahLst/>
            <a:cxnLst/>
            <a:rect l="l" t="t" r="r" b="b"/>
            <a:pathLst>
              <a:path w="403860" h="1417320">
                <a:moveTo>
                  <a:pt x="403860" y="0"/>
                </a:moveTo>
                <a:lnTo>
                  <a:pt x="0" y="0"/>
                </a:lnTo>
                <a:lnTo>
                  <a:pt x="0" y="1417320"/>
                </a:lnTo>
                <a:lnTo>
                  <a:pt x="403860" y="1417320"/>
                </a:lnTo>
                <a:lnTo>
                  <a:pt x="40386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16879" y="2636520"/>
            <a:ext cx="403860" cy="1112520"/>
          </a:xfrm>
          <a:custGeom>
            <a:avLst/>
            <a:gdLst/>
            <a:ahLst/>
            <a:cxnLst/>
            <a:rect l="l" t="t" r="r" b="b"/>
            <a:pathLst>
              <a:path w="403860" h="1112520">
                <a:moveTo>
                  <a:pt x="403860" y="0"/>
                </a:moveTo>
                <a:lnTo>
                  <a:pt x="0" y="0"/>
                </a:lnTo>
                <a:lnTo>
                  <a:pt x="0" y="1112520"/>
                </a:lnTo>
                <a:lnTo>
                  <a:pt x="403860" y="1112520"/>
                </a:lnTo>
                <a:lnTo>
                  <a:pt x="40386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30340" y="3718559"/>
            <a:ext cx="403860" cy="30480"/>
          </a:xfrm>
          <a:custGeom>
            <a:avLst/>
            <a:gdLst/>
            <a:ahLst/>
            <a:cxnLst/>
            <a:rect l="l" t="t" r="r" b="b"/>
            <a:pathLst>
              <a:path w="403859" h="30479">
                <a:moveTo>
                  <a:pt x="0" y="30479"/>
                </a:moveTo>
                <a:lnTo>
                  <a:pt x="403859" y="30479"/>
                </a:lnTo>
                <a:lnTo>
                  <a:pt x="403859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36180" y="2491739"/>
            <a:ext cx="403860" cy="1234440"/>
          </a:xfrm>
          <a:custGeom>
            <a:avLst/>
            <a:gdLst/>
            <a:ahLst/>
            <a:cxnLst/>
            <a:rect l="l" t="t" r="r" b="b"/>
            <a:pathLst>
              <a:path w="403859" h="1234439">
                <a:moveTo>
                  <a:pt x="403860" y="0"/>
                </a:moveTo>
                <a:lnTo>
                  <a:pt x="0" y="0"/>
                </a:lnTo>
                <a:lnTo>
                  <a:pt x="0" y="1234440"/>
                </a:lnTo>
                <a:lnTo>
                  <a:pt x="403860" y="1234440"/>
                </a:lnTo>
                <a:lnTo>
                  <a:pt x="403860" y="0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1739" y="1539239"/>
            <a:ext cx="403860" cy="312420"/>
          </a:xfrm>
          <a:custGeom>
            <a:avLst/>
            <a:gdLst/>
            <a:ahLst/>
            <a:cxnLst/>
            <a:rect l="l" t="t" r="r" b="b"/>
            <a:pathLst>
              <a:path w="403860" h="312419">
                <a:moveTo>
                  <a:pt x="403860" y="0"/>
                </a:moveTo>
                <a:lnTo>
                  <a:pt x="0" y="0"/>
                </a:lnTo>
                <a:lnTo>
                  <a:pt x="0" y="312420"/>
                </a:lnTo>
                <a:lnTo>
                  <a:pt x="403860" y="312420"/>
                </a:lnTo>
                <a:lnTo>
                  <a:pt x="40386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11040" y="3726179"/>
            <a:ext cx="403860" cy="22860"/>
          </a:xfrm>
          <a:custGeom>
            <a:avLst/>
            <a:gdLst/>
            <a:ahLst/>
            <a:cxnLst/>
            <a:rect l="l" t="t" r="r" b="b"/>
            <a:pathLst>
              <a:path w="403860" h="22860">
                <a:moveTo>
                  <a:pt x="0" y="22860"/>
                </a:moveTo>
                <a:lnTo>
                  <a:pt x="403860" y="22860"/>
                </a:lnTo>
                <a:lnTo>
                  <a:pt x="403860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16879" y="2080260"/>
            <a:ext cx="403860" cy="556260"/>
          </a:xfrm>
          <a:custGeom>
            <a:avLst/>
            <a:gdLst/>
            <a:ahLst/>
            <a:cxnLst/>
            <a:rect l="l" t="t" r="r" b="b"/>
            <a:pathLst>
              <a:path w="403860" h="556260">
                <a:moveTo>
                  <a:pt x="403860" y="0"/>
                </a:moveTo>
                <a:lnTo>
                  <a:pt x="0" y="0"/>
                </a:lnTo>
                <a:lnTo>
                  <a:pt x="0" y="556259"/>
                </a:lnTo>
                <a:lnTo>
                  <a:pt x="403860" y="556259"/>
                </a:lnTo>
                <a:lnTo>
                  <a:pt x="40386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36180" y="1684020"/>
            <a:ext cx="403860" cy="807720"/>
          </a:xfrm>
          <a:custGeom>
            <a:avLst/>
            <a:gdLst/>
            <a:ahLst/>
            <a:cxnLst/>
            <a:rect l="l" t="t" r="r" b="b"/>
            <a:pathLst>
              <a:path w="403859" h="807719">
                <a:moveTo>
                  <a:pt x="403860" y="0"/>
                </a:moveTo>
                <a:lnTo>
                  <a:pt x="0" y="0"/>
                </a:lnTo>
                <a:lnTo>
                  <a:pt x="0" y="807719"/>
                </a:lnTo>
                <a:lnTo>
                  <a:pt x="403860" y="807719"/>
                </a:lnTo>
                <a:lnTo>
                  <a:pt x="40386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78280" y="2606039"/>
            <a:ext cx="403860" cy="1143000"/>
          </a:xfrm>
          <a:custGeom>
            <a:avLst/>
            <a:gdLst/>
            <a:ahLst/>
            <a:cxnLst/>
            <a:rect l="l" t="t" r="r" b="b"/>
            <a:pathLst>
              <a:path w="403860" h="1143000">
                <a:moveTo>
                  <a:pt x="403859" y="0"/>
                </a:moveTo>
                <a:lnTo>
                  <a:pt x="0" y="0"/>
                </a:lnTo>
                <a:lnTo>
                  <a:pt x="0" y="1143000"/>
                </a:lnTo>
                <a:lnTo>
                  <a:pt x="403859" y="1143000"/>
                </a:lnTo>
                <a:lnTo>
                  <a:pt x="40385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91739" y="1470660"/>
            <a:ext cx="403860" cy="68580"/>
          </a:xfrm>
          <a:custGeom>
            <a:avLst/>
            <a:gdLst/>
            <a:ahLst/>
            <a:cxnLst/>
            <a:rect l="l" t="t" r="r" b="b"/>
            <a:pathLst>
              <a:path w="403860" h="68580">
                <a:moveTo>
                  <a:pt x="0" y="68579"/>
                </a:moveTo>
                <a:lnTo>
                  <a:pt x="403860" y="68579"/>
                </a:lnTo>
                <a:lnTo>
                  <a:pt x="403860" y="0"/>
                </a:lnTo>
                <a:lnTo>
                  <a:pt x="0" y="0"/>
                </a:lnTo>
                <a:lnTo>
                  <a:pt x="0" y="6857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11040" y="1958339"/>
            <a:ext cx="403860" cy="1767839"/>
          </a:xfrm>
          <a:custGeom>
            <a:avLst/>
            <a:gdLst/>
            <a:ahLst/>
            <a:cxnLst/>
            <a:rect l="l" t="t" r="r" b="b"/>
            <a:pathLst>
              <a:path w="403860" h="1767839">
                <a:moveTo>
                  <a:pt x="403860" y="0"/>
                </a:moveTo>
                <a:lnTo>
                  <a:pt x="0" y="0"/>
                </a:lnTo>
                <a:lnTo>
                  <a:pt x="0" y="1767840"/>
                </a:lnTo>
                <a:lnTo>
                  <a:pt x="403860" y="1767840"/>
                </a:lnTo>
                <a:lnTo>
                  <a:pt x="40386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16879" y="1554480"/>
            <a:ext cx="403860" cy="525780"/>
          </a:xfrm>
          <a:custGeom>
            <a:avLst/>
            <a:gdLst/>
            <a:ahLst/>
            <a:cxnLst/>
            <a:rect l="l" t="t" r="r" b="b"/>
            <a:pathLst>
              <a:path w="403860" h="525780">
                <a:moveTo>
                  <a:pt x="403860" y="0"/>
                </a:moveTo>
                <a:lnTo>
                  <a:pt x="0" y="0"/>
                </a:lnTo>
                <a:lnTo>
                  <a:pt x="0" y="525780"/>
                </a:lnTo>
                <a:lnTo>
                  <a:pt x="403860" y="525780"/>
                </a:lnTo>
                <a:lnTo>
                  <a:pt x="40386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36180" y="1485900"/>
            <a:ext cx="403860" cy="198120"/>
          </a:xfrm>
          <a:custGeom>
            <a:avLst/>
            <a:gdLst/>
            <a:ahLst/>
            <a:cxnLst/>
            <a:rect l="l" t="t" r="r" b="b"/>
            <a:pathLst>
              <a:path w="403859" h="198119">
                <a:moveTo>
                  <a:pt x="403860" y="0"/>
                </a:moveTo>
                <a:lnTo>
                  <a:pt x="0" y="0"/>
                </a:lnTo>
                <a:lnTo>
                  <a:pt x="0" y="198120"/>
                </a:lnTo>
                <a:lnTo>
                  <a:pt x="403860" y="198120"/>
                </a:lnTo>
                <a:lnTo>
                  <a:pt x="40386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78280" y="1455419"/>
            <a:ext cx="403860" cy="1150620"/>
          </a:xfrm>
          <a:custGeom>
            <a:avLst/>
            <a:gdLst/>
            <a:ahLst/>
            <a:cxnLst/>
            <a:rect l="l" t="t" r="r" b="b"/>
            <a:pathLst>
              <a:path w="403860" h="1150620">
                <a:moveTo>
                  <a:pt x="403859" y="0"/>
                </a:moveTo>
                <a:lnTo>
                  <a:pt x="0" y="0"/>
                </a:lnTo>
                <a:lnTo>
                  <a:pt x="0" y="1150619"/>
                </a:lnTo>
                <a:lnTo>
                  <a:pt x="403859" y="1150619"/>
                </a:lnTo>
                <a:lnTo>
                  <a:pt x="40385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91739" y="1455419"/>
            <a:ext cx="403860" cy="15240"/>
          </a:xfrm>
          <a:custGeom>
            <a:avLst/>
            <a:gdLst/>
            <a:ahLst/>
            <a:cxnLst/>
            <a:rect l="l" t="t" r="r" b="b"/>
            <a:pathLst>
              <a:path w="403860" h="15240">
                <a:moveTo>
                  <a:pt x="0" y="15240"/>
                </a:moveTo>
                <a:lnTo>
                  <a:pt x="403860" y="15240"/>
                </a:lnTo>
                <a:lnTo>
                  <a:pt x="403860" y="0"/>
                </a:lnTo>
                <a:lnTo>
                  <a:pt x="0" y="0"/>
                </a:lnTo>
                <a:lnTo>
                  <a:pt x="0" y="1524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11040" y="1455419"/>
            <a:ext cx="403860" cy="502920"/>
          </a:xfrm>
          <a:custGeom>
            <a:avLst/>
            <a:gdLst/>
            <a:ahLst/>
            <a:cxnLst/>
            <a:rect l="l" t="t" r="r" b="b"/>
            <a:pathLst>
              <a:path w="403860" h="502919">
                <a:moveTo>
                  <a:pt x="403860" y="0"/>
                </a:moveTo>
                <a:lnTo>
                  <a:pt x="0" y="0"/>
                </a:lnTo>
                <a:lnTo>
                  <a:pt x="0" y="502919"/>
                </a:lnTo>
                <a:lnTo>
                  <a:pt x="403860" y="502919"/>
                </a:lnTo>
                <a:lnTo>
                  <a:pt x="4038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16879" y="1455419"/>
            <a:ext cx="403860" cy="99060"/>
          </a:xfrm>
          <a:custGeom>
            <a:avLst/>
            <a:gdLst/>
            <a:ahLst/>
            <a:cxnLst/>
            <a:rect l="l" t="t" r="r" b="b"/>
            <a:pathLst>
              <a:path w="403860" h="99059">
                <a:moveTo>
                  <a:pt x="403860" y="0"/>
                </a:moveTo>
                <a:lnTo>
                  <a:pt x="0" y="0"/>
                </a:lnTo>
                <a:lnTo>
                  <a:pt x="0" y="99059"/>
                </a:lnTo>
                <a:lnTo>
                  <a:pt x="403860" y="99059"/>
                </a:lnTo>
                <a:lnTo>
                  <a:pt x="4038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36180" y="1455419"/>
            <a:ext cx="403860" cy="30480"/>
          </a:xfrm>
          <a:custGeom>
            <a:avLst/>
            <a:gdLst/>
            <a:ahLst/>
            <a:cxnLst/>
            <a:rect l="l" t="t" r="r" b="b"/>
            <a:pathLst>
              <a:path w="403859" h="30480">
                <a:moveTo>
                  <a:pt x="0" y="30479"/>
                </a:moveTo>
                <a:lnTo>
                  <a:pt x="403860" y="30479"/>
                </a:lnTo>
                <a:lnTo>
                  <a:pt x="40386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77289" y="1451610"/>
            <a:ext cx="0" cy="2301240"/>
          </a:xfrm>
          <a:custGeom>
            <a:avLst/>
            <a:gdLst/>
            <a:ahLst/>
            <a:cxnLst/>
            <a:rect l="l" t="t" r="r" b="b"/>
            <a:pathLst>
              <a:path h="2301240">
                <a:moveTo>
                  <a:pt x="0" y="230124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31569" y="375285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31569" y="329565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31569" y="28308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31569" y="23736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31569" y="19164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31569" y="145161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177289" y="3752850"/>
            <a:ext cx="7071359" cy="0"/>
          </a:xfrm>
          <a:custGeom>
            <a:avLst/>
            <a:gdLst/>
            <a:ahLst/>
            <a:cxnLst/>
            <a:rect l="l" t="t" r="r" b="b"/>
            <a:pathLst>
              <a:path w="7071359">
                <a:moveTo>
                  <a:pt x="0" y="0"/>
                </a:moveTo>
                <a:lnTo>
                  <a:pt x="70713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513329" y="3418268"/>
            <a:ext cx="36385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21.0</a:t>
            </a: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13329" y="2465006"/>
            <a:ext cx="36385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61.8</a:t>
            </a: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31558" y="3644265"/>
            <a:ext cx="19875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21269" y="3014599"/>
            <a:ext cx="25844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53</a:t>
            </a:r>
            <a:r>
              <a:rPr sz="1000" b="1" spc="-3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13329" y="1598930"/>
            <a:ext cx="36322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13.5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10734" y="3632263"/>
            <a:ext cx="19812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590921" y="2262822"/>
            <a:ext cx="26606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24.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30340" y="3299459"/>
            <a:ext cx="403860" cy="41910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Times New Roman"/>
              <a:cs typeface="Times New Roman"/>
            </a:endParaRPr>
          </a:p>
          <a:p>
            <a:pPr marL="83185">
              <a:lnSpc>
                <a:spcPct val="100000"/>
              </a:lnSpc>
            </a:pP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18.4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611744" y="1991931"/>
            <a:ext cx="26606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35.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02663" y="3086671"/>
            <a:ext cx="36385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49.8</a:t>
            </a: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80254" y="2744787"/>
            <a:ext cx="26606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76.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590921" y="1720469"/>
            <a:ext cx="26606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22.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530340" y="2110739"/>
            <a:ext cx="403860" cy="118872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83185">
              <a:lnSpc>
                <a:spcPct val="100000"/>
              </a:lnSpc>
              <a:spcBef>
                <a:spcPts val="605"/>
              </a:spcBef>
            </a:pP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51.6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642225" y="1490725"/>
            <a:ext cx="19748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8.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02663" y="1936114"/>
            <a:ext cx="36322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50.2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43810" y="1270000"/>
            <a:ext cx="965200" cy="3213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150"/>
              </a:lnSpc>
              <a:spcBef>
                <a:spcPts val="120"/>
              </a:spcBef>
              <a:tabLst>
                <a:tab pos="951865" algn="l"/>
              </a:tabLst>
            </a:pP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0.8%   </a:t>
            </a:r>
            <a:r>
              <a:rPr sz="1000" b="1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u="dash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	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150"/>
              </a:lnSpc>
            </a:pP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2.9%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80254" y="1608772"/>
            <a:ext cx="26606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21.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621401" y="1407794"/>
            <a:ext cx="19748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4.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530340" y="1455419"/>
            <a:ext cx="403860" cy="65532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83185">
              <a:lnSpc>
                <a:spcPct val="100000"/>
              </a:lnSpc>
              <a:spcBef>
                <a:spcPts val="795"/>
              </a:spcBef>
            </a:pP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28.6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642225" y="1375092"/>
            <a:ext cx="19812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36294" y="3636073"/>
            <a:ext cx="2120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59142" y="3175698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59142" y="2715196"/>
            <a:ext cx="2882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59142" y="2255139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60%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59142" y="1794764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80%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81672" y="1333817"/>
            <a:ext cx="3644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100%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361186" y="3850640"/>
            <a:ext cx="646430" cy="45402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84455" marR="5080" indent="-72390">
              <a:lnSpc>
                <a:spcPct val="105700"/>
              </a:lnSpc>
              <a:spcBef>
                <a:spcPts val="40"/>
              </a:spcBef>
            </a:pP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N=279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413753" y="3850640"/>
            <a:ext cx="648970" cy="45402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85090" marR="5080" indent="-73025">
              <a:lnSpc>
                <a:spcPct val="105700"/>
              </a:lnSpc>
              <a:spcBef>
                <a:spcPts val="40"/>
              </a:spcBef>
            </a:pP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4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N=587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455281" y="3850640"/>
            <a:ext cx="584835" cy="45402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53975" marR="5080" indent="-41910">
              <a:lnSpc>
                <a:spcPct val="105700"/>
              </a:lnSpc>
              <a:spcBef>
                <a:spcPts val="40"/>
              </a:spcBef>
            </a:pP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35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days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N=587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308860" y="44424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2394204" y="3850640"/>
            <a:ext cx="598170" cy="72453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62230" marR="5080" indent="-50165">
              <a:lnSpc>
                <a:spcPct val="105700"/>
              </a:lnSpc>
              <a:spcBef>
                <a:spcPts val="40"/>
              </a:spcBef>
            </a:pP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35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Days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N=238</a:t>
            </a:r>
            <a:endParaRPr sz="1350">
              <a:latin typeface="Calibri"/>
              <a:cs typeface="Calibri"/>
            </a:endParaRPr>
          </a:p>
          <a:p>
            <a:pPr marL="23495">
              <a:lnSpc>
                <a:spcPct val="100000"/>
              </a:lnSpc>
              <a:spcBef>
                <a:spcPts val="7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0+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98520" y="44424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3497834" y="4366895"/>
            <a:ext cx="4806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1+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488179" y="44424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4392929" y="3850640"/>
            <a:ext cx="678180" cy="72453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9539" marR="36195" indent="-117475">
              <a:lnSpc>
                <a:spcPct val="105700"/>
              </a:lnSpc>
              <a:spcBef>
                <a:spcPts val="40"/>
              </a:spcBef>
            </a:pP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5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350" b="1" spc="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350" b="1" spc="-3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50" b="1" spc="5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350" b="1" spc="1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N=78</a:t>
            </a:r>
            <a:endParaRPr sz="1350">
              <a:latin typeface="Calibri"/>
              <a:cs typeface="Calibri"/>
            </a:endParaRPr>
          </a:p>
          <a:p>
            <a:pPr marL="210820">
              <a:lnSpc>
                <a:spcPct val="100000"/>
              </a:lnSpc>
              <a:spcBef>
                <a:spcPts val="7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2+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577840" y="4442459"/>
            <a:ext cx="83820" cy="76200"/>
          </a:xfrm>
          <a:custGeom>
            <a:avLst/>
            <a:gdLst/>
            <a:ahLst/>
            <a:cxnLst/>
            <a:rect l="l" t="t" r="r" b="b"/>
            <a:pathLst>
              <a:path w="83820" h="76200">
                <a:moveTo>
                  <a:pt x="0" y="76199"/>
                </a:moveTo>
                <a:lnTo>
                  <a:pt x="83820" y="76199"/>
                </a:lnTo>
                <a:lnTo>
                  <a:pt x="8382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5434329" y="3850640"/>
            <a:ext cx="729615" cy="72453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99060" marR="151765" indent="-86360">
              <a:lnSpc>
                <a:spcPct val="105700"/>
              </a:lnSpc>
              <a:spcBef>
                <a:spcPts val="40"/>
              </a:spcBef>
            </a:pPr>
            <a:r>
              <a:rPr sz="1350" b="1" spc="20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35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50" b="1" spc="15" dirty="0">
                <a:solidFill>
                  <a:srgbClr val="FFFFFF"/>
                </a:solidFill>
                <a:latin typeface="Calibri"/>
                <a:cs typeface="Calibri"/>
              </a:rPr>
              <a:t>days  </a:t>
            </a:r>
            <a:r>
              <a:rPr sz="1350" b="1" spc="25" dirty="0">
                <a:solidFill>
                  <a:srgbClr val="FFFFFF"/>
                </a:solidFill>
                <a:latin typeface="Calibri"/>
                <a:cs typeface="Calibri"/>
              </a:rPr>
              <a:t>N=70</a:t>
            </a:r>
            <a:endParaRPr sz="1350">
              <a:latin typeface="Calibri"/>
              <a:cs typeface="Calibri"/>
            </a:endParaRPr>
          </a:p>
          <a:p>
            <a:pPr marL="262255">
              <a:lnSpc>
                <a:spcPct val="100000"/>
              </a:lnSpc>
              <a:spcBef>
                <a:spcPts val="7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3+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675119" y="444245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200" y="76199"/>
                </a:lnTo>
                <a:lnTo>
                  <a:pt x="76200" y="0"/>
                </a:lnTo>
                <a:lnTo>
                  <a:pt x="0" y="0"/>
                </a:lnTo>
                <a:lnTo>
                  <a:pt x="0" y="761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6776719" y="4366895"/>
            <a:ext cx="4813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4+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211829" y="3745229"/>
            <a:ext cx="0" cy="517525"/>
          </a:xfrm>
          <a:custGeom>
            <a:avLst/>
            <a:gdLst/>
            <a:ahLst/>
            <a:cxnLst/>
            <a:rect l="l" t="t" r="r" b="b"/>
            <a:pathLst>
              <a:path h="517525">
                <a:moveTo>
                  <a:pt x="0" y="0"/>
                </a:moveTo>
                <a:lnTo>
                  <a:pt x="0" y="516978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160270" y="3752850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679450" y="4599304"/>
            <a:ext cx="7617459" cy="4502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71780" marR="5080" indent="-259715">
              <a:lnSpc>
                <a:spcPct val="103899"/>
              </a:lnSpc>
              <a:spcBef>
                <a:spcPts val="70"/>
              </a:spcBef>
              <a:buSzPct val="114814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MR </a:t>
            </a: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Reduction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to </a:t>
            </a: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≤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1+ </a:t>
            </a:r>
            <a:r>
              <a:rPr sz="1350" b="1" i="1" u="heavy" spc="-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at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30 </a:t>
            </a:r>
            <a:r>
              <a:rPr sz="1350" b="1" i="1" u="heavy" spc="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days </a:t>
            </a:r>
            <a:r>
              <a:rPr sz="1350" b="1" i="1" u="heavy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was numerically </a:t>
            </a:r>
            <a:r>
              <a:rPr sz="1350" b="1" i="1" u="heavy" spc="1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greater </a:t>
            </a:r>
            <a:r>
              <a:rPr sz="1350" b="1" i="1" u="heavy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in </a:t>
            </a: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EXPAND </a:t>
            </a:r>
            <a:r>
              <a:rPr sz="1350" b="1" i="1" u="heavy" spc="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compared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to </a:t>
            </a:r>
            <a:r>
              <a:rPr sz="1350" b="1" i="1" u="heavy" spc="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prior  </a:t>
            </a:r>
            <a:r>
              <a:rPr sz="1350" b="1" i="1" u="heavy" spc="1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studies </a:t>
            </a:r>
            <a:r>
              <a:rPr sz="1350" b="1" i="1" u="heavy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(Same ECL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used </a:t>
            </a:r>
            <a:r>
              <a:rPr sz="1350" b="1" i="1" u="heavy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in </a:t>
            </a:r>
            <a:r>
              <a:rPr sz="1350" b="1" i="1" u="heavy" spc="-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all </a:t>
            </a: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3 </a:t>
            </a:r>
            <a:r>
              <a:rPr sz="1350" b="1" i="1" u="heavy" spc="1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studies</a:t>
            </a:r>
            <a:r>
              <a:rPr sz="1350" b="1" i="1" u="heavy" spc="15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 </a:t>
            </a:r>
            <a:r>
              <a:rPr sz="1350" b="1" i="1" u="heavy" spc="15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for </a:t>
            </a:r>
            <a:r>
              <a:rPr sz="1350" b="1" i="1" u="heavy" spc="2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MR </a:t>
            </a:r>
            <a:r>
              <a:rPr sz="1350" b="1" i="1" u="heavy" spc="10" dirty="0">
                <a:solidFill>
                  <a:srgbClr val="FCE15E"/>
                </a:solidFill>
                <a:uFill>
                  <a:solidFill>
                    <a:srgbClr val="FCE15E"/>
                  </a:solidFill>
                </a:uFill>
                <a:latin typeface="Arial"/>
                <a:cs typeface="Arial"/>
              </a:rPr>
              <a:t>Severity assessment)</a:t>
            </a:r>
            <a:endParaRPr sz="1350">
              <a:latin typeface="Arial"/>
              <a:cs typeface="Arial"/>
            </a:endParaRPr>
          </a:p>
        </p:txBody>
      </p:sp>
      <p:sp>
        <p:nvSpPr>
          <p:cNvPr id="74" name="object 74"/>
          <p:cNvSpPr txBox="1">
            <a:spLocks noGrp="1"/>
          </p:cNvSpPr>
          <p:nvPr>
            <p:ph type="title"/>
          </p:nvPr>
        </p:nvSpPr>
        <p:spPr>
          <a:xfrm>
            <a:off x="2388235" y="201295"/>
            <a:ext cx="4474845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5" dirty="0"/>
              <a:t>ECL Adjudicated </a:t>
            </a:r>
            <a:r>
              <a:rPr sz="2500" spc="15" dirty="0"/>
              <a:t>MR</a:t>
            </a:r>
            <a:r>
              <a:rPr sz="2500" spc="-235" dirty="0"/>
              <a:t> </a:t>
            </a:r>
            <a:r>
              <a:rPr sz="2500" dirty="0"/>
              <a:t>Severity</a:t>
            </a:r>
            <a:endParaRPr sz="2500"/>
          </a:p>
        </p:txBody>
      </p:sp>
      <p:sp>
        <p:nvSpPr>
          <p:cNvPr id="75" name="object 75"/>
          <p:cNvSpPr txBox="1"/>
          <p:nvPr/>
        </p:nvSpPr>
        <p:spPr>
          <a:xfrm>
            <a:off x="4749800" y="784542"/>
            <a:ext cx="998855" cy="4502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3800"/>
              </a:lnSpc>
              <a:spcBef>
                <a:spcPts val="70"/>
              </a:spcBef>
            </a:pP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EVEREST </a:t>
            </a:r>
            <a:r>
              <a:rPr sz="1350" b="1" spc="-35" dirty="0">
                <a:solidFill>
                  <a:srgbClr val="FFFFFF"/>
                </a:solidFill>
                <a:latin typeface="Arial"/>
                <a:cs typeface="Arial"/>
              </a:rPr>
              <a:t>II  </a:t>
            </a:r>
            <a:r>
              <a:rPr sz="1350" b="1" spc="35" dirty="0">
                <a:solidFill>
                  <a:srgbClr val="FFFFFF"/>
                </a:solidFill>
                <a:latin typeface="Arial"/>
                <a:cs typeface="Arial"/>
              </a:rPr>
              <a:t>HRR</a:t>
            </a:r>
            <a:r>
              <a:rPr sz="135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(n=78)</a:t>
            </a:r>
            <a:endParaRPr sz="135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385178" y="784542"/>
            <a:ext cx="1817370" cy="4502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indent="419734">
              <a:lnSpc>
                <a:spcPct val="103800"/>
              </a:lnSpc>
              <a:spcBef>
                <a:spcPts val="70"/>
              </a:spcBef>
            </a:pPr>
            <a:r>
              <a:rPr sz="1350" b="1" spc="5" dirty="0">
                <a:solidFill>
                  <a:srgbClr val="FFFFFF"/>
                </a:solidFill>
                <a:latin typeface="Arial"/>
                <a:cs typeface="Arial"/>
              </a:rPr>
              <a:t>EVEREST </a:t>
            </a:r>
            <a:r>
              <a:rPr sz="1350" b="1" spc="-35" dirty="0">
                <a:solidFill>
                  <a:srgbClr val="FFFFFF"/>
                </a:solidFill>
                <a:latin typeface="Arial"/>
                <a:cs typeface="Arial"/>
              </a:rPr>
              <a:t>II  </a:t>
            </a:r>
            <a:r>
              <a:rPr sz="1350" b="1" spc="5" dirty="0">
                <a:solidFill>
                  <a:srgbClr val="FFFFFF"/>
                </a:solidFill>
                <a:latin typeface="Arial"/>
                <a:cs typeface="Arial"/>
              </a:rPr>
              <a:t>REALISM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HR</a:t>
            </a:r>
            <a:r>
              <a:rPr sz="1350" b="1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(n=587)</a:t>
            </a:r>
            <a:endParaRPr sz="13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83907" y="802576"/>
            <a:ext cx="3134360" cy="4502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1350" b="1" spc="-5" dirty="0">
                <a:solidFill>
                  <a:srgbClr val="FCE15E"/>
                </a:solidFill>
                <a:latin typeface="Arial"/>
                <a:cs typeface="Arial"/>
              </a:rPr>
              <a:t>EXPAND </a:t>
            </a:r>
            <a:r>
              <a:rPr sz="1350" b="1" spc="5" dirty="0">
                <a:solidFill>
                  <a:srgbClr val="FCE15E"/>
                </a:solidFill>
                <a:latin typeface="Arial"/>
                <a:cs typeface="Arial"/>
              </a:rPr>
              <a:t>Primary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MR</a:t>
            </a:r>
            <a:r>
              <a:rPr sz="1350" b="1" spc="-10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Subjects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350" b="1" spc="45" dirty="0">
                <a:solidFill>
                  <a:srgbClr val="FCE15E"/>
                </a:solidFill>
                <a:latin typeface="Arial"/>
                <a:cs typeface="Arial"/>
              </a:rPr>
              <a:t>w/ </a:t>
            </a:r>
            <a:r>
              <a:rPr sz="1350" b="1" spc="35" dirty="0">
                <a:solidFill>
                  <a:srgbClr val="FCE15E"/>
                </a:solidFill>
                <a:latin typeface="Arial"/>
                <a:cs typeface="Arial"/>
              </a:rPr>
              <a:t>Baseline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MR Severity </a:t>
            </a:r>
            <a:r>
              <a:rPr sz="1350" b="1" spc="15" dirty="0">
                <a:solidFill>
                  <a:srgbClr val="FCE15E"/>
                </a:solidFill>
                <a:latin typeface="Arial"/>
                <a:cs typeface="Arial"/>
              </a:rPr>
              <a:t>≥ </a:t>
            </a:r>
            <a:r>
              <a:rPr sz="1350" b="1" spc="20" dirty="0">
                <a:solidFill>
                  <a:srgbClr val="FCE15E"/>
                </a:solidFill>
                <a:latin typeface="Arial"/>
                <a:cs typeface="Arial"/>
              </a:rPr>
              <a:t>3+</a:t>
            </a:r>
            <a:r>
              <a:rPr sz="1350" b="1" spc="-254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CE15E"/>
                </a:solidFill>
                <a:latin typeface="Arial"/>
                <a:cs typeface="Arial"/>
              </a:rPr>
              <a:t>(n=279)</a:t>
            </a:r>
            <a:endParaRPr sz="135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080385" y="2649474"/>
            <a:ext cx="462915" cy="3340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000" b="1" spc="10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000" b="1" spc="-1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000" b="1" spc="20" dirty="0">
                <a:solidFill>
                  <a:srgbClr val="FCE15E"/>
                </a:solidFill>
                <a:latin typeface="Calibri"/>
                <a:cs typeface="Calibri"/>
              </a:rPr>
              <a:t>1+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25" dirty="0">
                <a:solidFill>
                  <a:srgbClr val="FCE15E"/>
                </a:solidFill>
                <a:latin typeface="Calibri"/>
                <a:cs typeface="Calibri"/>
              </a:rPr>
              <a:t>82.8%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926079" y="1836420"/>
            <a:ext cx="163830" cy="19773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983229" y="1878329"/>
            <a:ext cx="45720" cy="1859280"/>
          </a:xfrm>
          <a:custGeom>
            <a:avLst/>
            <a:gdLst/>
            <a:ahLst/>
            <a:cxnLst/>
            <a:rect l="l" t="t" r="r" b="b"/>
            <a:pathLst>
              <a:path w="45719" h="185927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19" y="3810"/>
                </a:lnTo>
                <a:lnTo>
                  <a:pt x="45719" y="1855470"/>
                </a:lnTo>
                <a:lnTo>
                  <a:pt x="42130" y="1856976"/>
                </a:lnTo>
                <a:lnTo>
                  <a:pt x="32337" y="1858184"/>
                </a:lnTo>
                <a:lnTo>
                  <a:pt x="17805" y="1858988"/>
                </a:lnTo>
                <a:lnTo>
                  <a:pt x="0" y="185928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028950" y="280797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3669029" y="2449195"/>
            <a:ext cx="462915" cy="3340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5" dirty="0">
                <a:solidFill>
                  <a:srgbClr val="FCE15E"/>
                </a:solidFill>
                <a:latin typeface="Calibri"/>
                <a:cs typeface="Calibri"/>
              </a:rPr>
              <a:t>MR </a:t>
            </a:r>
            <a:r>
              <a:rPr sz="1000" b="1" spc="10" dirty="0">
                <a:solidFill>
                  <a:srgbClr val="FCE15E"/>
                </a:solidFill>
                <a:latin typeface="Calibri"/>
                <a:cs typeface="Calibri"/>
              </a:rPr>
              <a:t>≤</a:t>
            </a:r>
            <a:r>
              <a:rPr sz="1000" b="1" spc="-135" dirty="0">
                <a:solidFill>
                  <a:srgbClr val="FCE15E"/>
                </a:solidFill>
                <a:latin typeface="Calibri"/>
                <a:cs typeface="Calibri"/>
              </a:rPr>
              <a:t> </a:t>
            </a:r>
            <a:r>
              <a:rPr sz="1000" b="1" spc="20" dirty="0">
                <a:solidFill>
                  <a:srgbClr val="FCE15E"/>
                </a:solidFill>
                <a:latin typeface="Calibri"/>
                <a:cs typeface="Calibri"/>
              </a:rPr>
              <a:t>2+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25" dirty="0">
                <a:solidFill>
                  <a:srgbClr val="FCE15E"/>
                </a:solidFill>
                <a:latin typeface="Calibri"/>
                <a:cs typeface="Calibri"/>
              </a:rPr>
              <a:t>96.3%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474720" y="1516380"/>
            <a:ext cx="156210" cy="22974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524377" y="1558289"/>
            <a:ext cx="45720" cy="2179320"/>
          </a:xfrm>
          <a:custGeom>
            <a:avLst/>
            <a:gdLst/>
            <a:ahLst/>
            <a:cxnLst/>
            <a:rect l="l" t="t" r="r" b="b"/>
            <a:pathLst>
              <a:path w="45720" h="2179320">
                <a:moveTo>
                  <a:pt x="0" y="0"/>
                </a:moveTo>
                <a:lnTo>
                  <a:pt x="17732" y="291"/>
                </a:lnTo>
                <a:lnTo>
                  <a:pt x="32226" y="1095"/>
                </a:lnTo>
                <a:lnTo>
                  <a:pt x="42005" y="2303"/>
                </a:lnTo>
                <a:lnTo>
                  <a:pt x="45593" y="3810"/>
                </a:lnTo>
                <a:lnTo>
                  <a:pt x="45593" y="2175510"/>
                </a:lnTo>
                <a:lnTo>
                  <a:pt x="42005" y="2177016"/>
                </a:lnTo>
                <a:lnTo>
                  <a:pt x="32226" y="2178224"/>
                </a:lnTo>
                <a:lnTo>
                  <a:pt x="17732" y="2179028"/>
                </a:lnTo>
                <a:lnTo>
                  <a:pt x="0" y="217932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569970" y="2647950"/>
            <a:ext cx="61594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59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4944109" y="2987992"/>
            <a:ext cx="46291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MR 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≤</a:t>
            </a:r>
            <a:r>
              <a:rPr sz="10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20" dirty="0">
                <a:solidFill>
                  <a:srgbClr val="FFFFFF"/>
                </a:solidFill>
                <a:latin typeface="Calibri"/>
                <a:cs typeface="Calibri"/>
              </a:rPr>
              <a:t>1+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043170" y="3140646"/>
            <a:ext cx="26606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48.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356859" y="2606039"/>
            <a:ext cx="156210" cy="12077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421629" y="2647950"/>
            <a:ext cx="45720" cy="1089660"/>
          </a:xfrm>
          <a:custGeom>
            <a:avLst/>
            <a:gdLst/>
            <a:ahLst/>
            <a:cxnLst/>
            <a:rect l="l" t="t" r="r" b="b"/>
            <a:pathLst>
              <a:path w="45720" h="1089660">
                <a:moveTo>
                  <a:pt x="45720" y="0"/>
                </a:moveTo>
                <a:lnTo>
                  <a:pt x="27914" y="291"/>
                </a:lnTo>
                <a:lnTo>
                  <a:pt x="13382" y="1095"/>
                </a:lnTo>
                <a:lnTo>
                  <a:pt x="3589" y="2303"/>
                </a:lnTo>
                <a:lnTo>
                  <a:pt x="0" y="3810"/>
                </a:lnTo>
                <a:lnTo>
                  <a:pt x="0" y="1085850"/>
                </a:lnTo>
                <a:lnTo>
                  <a:pt x="3589" y="1087356"/>
                </a:lnTo>
                <a:lnTo>
                  <a:pt x="13382" y="1088564"/>
                </a:lnTo>
                <a:lnTo>
                  <a:pt x="27914" y="1089368"/>
                </a:lnTo>
                <a:lnTo>
                  <a:pt x="45720" y="108966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368290" y="3181350"/>
            <a:ext cx="51435" cy="0"/>
          </a:xfrm>
          <a:custGeom>
            <a:avLst/>
            <a:gdLst/>
            <a:ahLst/>
            <a:cxnLst/>
            <a:rect l="l" t="t" r="r" b="b"/>
            <a:pathLst>
              <a:path w="51435">
                <a:moveTo>
                  <a:pt x="0" y="0"/>
                </a:moveTo>
                <a:lnTo>
                  <a:pt x="5105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6984618" y="2940113"/>
            <a:ext cx="462915" cy="3340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MR 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≤</a:t>
            </a:r>
            <a:r>
              <a:rPr sz="10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20" dirty="0">
                <a:solidFill>
                  <a:srgbClr val="FFFFFF"/>
                </a:solidFill>
                <a:latin typeface="Calibri"/>
                <a:cs typeface="Calibri"/>
              </a:rPr>
              <a:t>1+</a:t>
            </a:r>
            <a:endParaRPr sz="10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54.9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7391400" y="2476500"/>
            <a:ext cx="156209" cy="13373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456169" y="2518410"/>
            <a:ext cx="45720" cy="1219200"/>
          </a:xfrm>
          <a:custGeom>
            <a:avLst/>
            <a:gdLst/>
            <a:ahLst/>
            <a:cxnLst/>
            <a:rect l="l" t="t" r="r" b="b"/>
            <a:pathLst>
              <a:path w="45720" h="1219200">
                <a:moveTo>
                  <a:pt x="45720" y="0"/>
                </a:moveTo>
                <a:lnTo>
                  <a:pt x="27914" y="291"/>
                </a:lnTo>
                <a:lnTo>
                  <a:pt x="13382" y="1095"/>
                </a:lnTo>
                <a:lnTo>
                  <a:pt x="3589" y="2303"/>
                </a:lnTo>
                <a:lnTo>
                  <a:pt x="0" y="3809"/>
                </a:lnTo>
                <a:lnTo>
                  <a:pt x="0" y="1215389"/>
                </a:lnTo>
                <a:lnTo>
                  <a:pt x="3589" y="1216896"/>
                </a:lnTo>
                <a:lnTo>
                  <a:pt x="13382" y="1218104"/>
                </a:lnTo>
                <a:lnTo>
                  <a:pt x="27914" y="1218908"/>
                </a:lnTo>
                <a:lnTo>
                  <a:pt x="45720" y="1219199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410450" y="3128010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0" y="0"/>
                </a:moveTo>
                <a:lnTo>
                  <a:pt x="4356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184910" y="3745229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240529" y="3752850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177790" y="3752850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252209" y="3752850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212330" y="3752850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248650" y="3745229"/>
            <a:ext cx="0" cy="514350"/>
          </a:xfrm>
          <a:custGeom>
            <a:avLst/>
            <a:gdLst/>
            <a:ahLst/>
            <a:cxnLst/>
            <a:rect l="l" t="t" r="r" b="b"/>
            <a:pathLst>
              <a:path h="514350">
                <a:moveTo>
                  <a:pt x="0" y="0"/>
                </a:moveTo>
                <a:lnTo>
                  <a:pt x="0" y="514032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6060059" y="2706116"/>
            <a:ext cx="464820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MR 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≤</a:t>
            </a:r>
            <a:r>
              <a:rPr sz="10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20" dirty="0">
                <a:solidFill>
                  <a:srgbClr val="FFFFFF"/>
                </a:solidFill>
                <a:latin typeface="Calibri"/>
                <a:cs typeface="Calibri"/>
              </a:rPr>
              <a:t>2+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060059" y="2858770"/>
            <a:ext cx="26733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72.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20740" y="2026920"/>
            <a:ext cx="156210" cy="178688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970270" y="2068829"/>
            <a:ext cx="45720" cy="1668780"/>
          </a:xfrm>
          <a:custGeom>
            <a:avLst/>
            <a:gdLst/>
            <a:ahLst/>
            <a:cxnLst/>
            <a:rect l="l" t="t" r="r" b="b"/>
            <a:pathLst>
              <a:path w="45720" h="1668779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19" y="3809"/>
                </a:lnTo>
                <a:lnTo>
                  <a:pt x="45719" y="1664970"/>
                </a:lnTo>
                <a:lnTo>
                  <a:pt x="42130" y="1666476"/>
                </a:lnTo>
                <a:lnTo>
                  <a:pt x="32337" y="1667684"/>
                </a:lnTo>
                <a:lnTo>
                  <a:pt x="17805" y="1668488"/>
                </a:lnTo>
                <a:lnTo>
                  <a:pt x="0" y="1668779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015990" y="2876550"/>
            <a:ext cx="51435" cy="0"/>
          </a:xfrm>
          <a:custGeom>
            <a:avLst/>
            <a:gdLst/>
            <a:ahLst/>
            <a:cxnLst/>
            <a:rect l="l" t="t" r="r" b="b"/>
            <a:pathLst>
              <a:path w="51435">
                <a:moveTo>
                  <a:pt x="0" y="0"/>
                </a:moveTo>
                <a:lnTo>
                  <a:pt x="5105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5576951" y="3042030"/>
            <a:ext cx="266065" cy="180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48.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8129651" y="2542794"/>
            <a:ext cx="462915" cy="3340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MR 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≤</a:t>
            </a:r>
            <a:r>
              <a:rPr sz="10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20" dirty="0">
                <a:solidFill>
                  <a:srgbClr val="FFFFFF"/>
                </a:solidFill>
                <a:latin typeface="Calibri"/>
                <a:cs typeface="Calibri"/>
              </a:rPr>
              <a:t>2+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88.8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7955280" y="1630679"/>
            <a:ext cx="156209" cy="21831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004809" y="1672589"/>
            <a:ext cx="45720" cy="2065020"/>
          </a:xfrm>
          <a:custGeom>
            <a:avLst/>
            <a:gdLst/>
            <a:ahLst/>
            <a:cxnLst/>
            <a:rect l="l" t="t" r="r" b="b"/>
            <a:pathLst>
              <a:path w="45720" h="2065020">
                <a:moveTo>
                  <a:pt x="0" y="0"/>
                </a:moveTo>
                <a:lnTo>
                  <a:pt x="17805" y="291"/>
                </a:lnTo>
                <a:lnTo>
                  <a:pt x="32337" y="1095"/>
                </a:lnTo>
                <a:lnTo>
                  <a:pt x="42130" y="2303"/>
                </a:lnTo>
                <a:lnTo>
                  <a:pt x="45720" y="3810"/>
                </a:lnTo>
                <a:lnTo>
                  <a:pt x="45720" y="2061210"/>
                </a:lnTo>
                <a:lnTo>
                  <a:pt x="42130" y="2062716"/>
                </a:lnTo>
                <a:lnTo>
                  <a:pt x="32337" y="2063924"/>
                </a:lnTo>
                <a:lnTo>
                  <a:pt x="17805" y="2064728"/>
                </a:lnTo>
                <a:lnTo>
                  <a:pt x="0" y="206502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050530" y="270891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2959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7685405" y="3640518"/>
            <a:ext cx="19812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30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1000" b="1" spc="1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5290" y="842010"/>
            <a:ext cx="8321040" cy="4107179"/>
          </a:xfrm>
          <a:custGeom>
            <a:avLst/>
            <a:gdLst/>
            <a:ahLst/>
            <a:cxnLst/>
            <a:rect l="l" t="t" r="r" b="b"/>
            <a:pathLst>
              <a:path w="8321040" h="4107179">
                <a:moveTo>
                  <a:pt x="0" y="4107179"/>
                </a:moveTo>
                <a:lnTo>
                  <a:pt x="8321040" y="4107179"/>
                </a:lnTo>
                <a:lnTo>
                  <a:pt x="8321040" y="0"/>
                </a:lnTo>
                <a:lnTo>
                  <a:pt x="0" y="0"/>
                </a:lnTo>
                <a:lnTo>
                  <a:pt x="0" y="41071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5290" y="842010"/>
            <a:ext cx="8321040" cy="4107179"/>
          </a:xfrm>
          <a:custGeom>
            <a:avLst/>
            <a:gdLst/>
            <a:ahLst/>
            <a:cxnLst/>
            <a:rect l="l" t="t" r="r" b="b"/>
            <a:pathLst>
              <a:path w="8321040" h="4107179">
                <a:moveTo>
                  <a:pt x="0" y="4107179"/>
                </a:moveTo>
                <a:lnTo>
                  <a:pt x="8321040" y="4107179"/>
                </a:lnTo>
                <a:lnTo>
                  <a:pt x="8321040" y="0"/>
                </a:lnTo>
                <a:lnTo>
                  <a:pt x="0" y="0"/>
                </a:lnTo>
                <a:lnTo>
                  <a:pt x="0" y="41071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50720" y="1859279"/>
            <a:ext cx="381000" cy="1729739"/>
          </a:xfrm>
          <a:custGeom>
            <a:avLst/>
            <a:gdLst/>
            <a:ahLst/>
            <a:cxnLst/>
            <a:rect l="l" t="t" r="r" b="b"/>
            <a:pathLst>
              <a:path w="381000" h="1729739">
                <a:moveTo>
                  <a:pt x="381000" y="0"/>
                </a:moveTo>
                <a:lnTo>
                  <a:pt x="0" y="0"/>
                </a:lnTo>
                <a:lnTo>
                  <a:pt x="0" y="1729740"/>
                </a:lnTo>
                <a:lnTo>
                  <a:pt x="381000" y="1729740"/>
                </a:lnTo>
                <a:lnTo>
                  <a:pt x="381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77539" y="1653539"/>
            <a:ext cx="388620" cy="1935480"/>
          </a:xfrm>
          <a:custGeom>
            <a:avLst/>
            <a:gdLst/>
            <a:ahLst/>
            <a:cxnLst/>
            <a:rect l="l" t="t" r="r" b="b"/>
            <a:pathLst>
              <a:path w="388620" h="1935479">
                <a:moveTo>
                  <a:pt x="388620" y="0"/>
                </a:moveTo>
                <a:lnTo>
                  <a:pt x="0" y="0"/>
                </a:lnTo>
                <a:lnTo>
                  <a:pt x="0" y="1935480"/>
                </a:lnTo>
                <a:lnTo>
                  <a:pt x="388620" y="1935480"/>
                </a:lnTo>
                <a:lnTo>
                  <a:pt x="3886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46420" y="1851660"/>
            <a:ext cx="388620" cy="1737360"/>
          </a:xfrm>
          <a:custGeom>
            <a:avLst/>
            <a:gdLst/>
            <a:ahLst/>
            <a:cxnLst/>
            <a:rect l="l" t="t" r="r" b="b"/>
            <a:pathLst>
              <a:path w="388620" h="1737360">
                <a:moveTo>
                  <a:pt x="388619" y="0"/>
                </a:moveTo>
                <a:lnTo>
                  <a:pt x="0" y="0"/>
                </a:lnTo>
                <a:lnTo>
                  <a:pt x="0" y="1737359"/>
                </a:lnTo>
                <a:lnTo>
                  <a:pt x="388619" y="1737359"/>
                </a:lnTo>
                <a:lnTo>
                  <a:pt x="38861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80859" y="1691639"/>
            <a:ext cx="388620" cy="1897380"/>
          </a:xfrm>
          <a:custGeom>
            <a:avLst/>
            <a:gdLst/>
            <a:ahLst/>
            <a:cxnLst/>
            <a:rect l="l" t="t" r="r" b="b"/>
            <a:pathLst>
              <a:path w="388620" h="1897379">
                <a:moveTo>
                  <a:pt x="388620" y="0"/>
                </a:moveTo>
                <a:lnTo>
                  <a:pt x="0" y="0"/>
                </a:lnTo>
                <a:lnTo>
                  <a:pt x="0" y="1897380"/>
                </a:lnTo>
                <a:lnTo>
                  <a:pt x="388620" y="1897380"/>
                </a:lnTo>
                <a:lnTo>
                  <a:pt x="3886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38400" y="2034539"/>
            <a:ext cx="388620" cy="1554480"/>
          </a:xfrm>
          <a:custGeom>
            <a:avLst/>
            <a:gdLst/>
            <a:ahLst/>
            <a:cxnLst/>
            <a:rect l="l" t="t" r="r" b="b"/>
            <a:pathLst>
              <a:path w="388619" h="1554479">
                <a:moveTo>
                  <a:pt x="388619" y="0"/>
                </a:moveTo>
                <a:lnTo>
                  <a:pt x="0" y="0"/>
                </a:lnTo>
                <a:lnTo>
                  <a:pt x="0" y="1554480"/>
                </a:lnTo>
                <a:lnTo>
                  <a:pt x="388619" y="1554480"/>
                </a:lnTo>
                <a:lnTo>
                  <a:pt x="388619" y="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0" y="1851660"/>
            <a:ext cx="388620" cy="1737360"/>
          </a:xfrm>
          <a:custGeom>
            <a:avLst/>
            <a:gdLst/>
            <a:ahLst/>
            <a:cxnLst/>
            <a:rect l="l" t="t" r="r" b="b"/>
            <a:pathLst>
              <a:path w="388620" h="1737360">
                <a:moveTo>
                  <a:pt x="388620" y="0"/>
                </a:moveTo>
                <a:lnTo>
                  <a:pt x="0" y="0"/>
                </a:lnTo>
                <a:lnTo>
                  <a:pt x="0" y="1737359"/>
                </a:lnTo>
                <a:lnTo>
                  <a:pt x="388620" y="1737359"/>
                </a:lnTo>
                <a:lnTo>
                  <a:pt x="388620" y="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41720" y="2034539"/>
            <a:ext cx="381000" cy="1554480"/>
          </a:xfrm>
          <a:custGeom>
            <a:avLst/>
            <a:gdLst/>
            <a:ahLst/>
            <a:cxnLst/>
            <a:rect l="l" t="t" r="r" b="b"/>
            <a:pathLst>
              <a:path w="381000" h="1554479">
                <a:moveTo>
                  <a:pt x="381000" y="0"/>
                </a:moveTo>
                <a:lnTo>
                  <a:pt x="0" y="0"/>
                </a:lnTo>
                <a:lnTo>
                  <a:pt x="0" y="1554480"/>
                </a:lnTo>
                <a:lnTo>
                  <a:pt x="381000" y="1554480"/>
                </a:lnTo>
                <a:lnTo>
                  <a:pt x="381000" y="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68540" y="1859279"/>
            <a:ext cx="388620" cy="1729739"/>
          </a:xfrm>
          <a:custGeom>
            <a:avLst/>
            <a:gdLst/>
            <a:ahLst/>
            <a:cxnLst/>
            <a:rect l="l" t="t" r="r" b="b"/>
            <a:pathLst>
              <a:path w="388620" h="1729739">
                <a:moveTo>
                  <a:pt x="388619" y="0"/>
                </a:moveTo>
                <a:lnTo>
                  <a:pt x="0" y="0"/>
                </a:lnTo>
                <a:lnTo>
                  <a:pt x="0" y="1729740"/>
                </a:lnTo>
                <a:lnTo>
                  <a:pt x="388619" y="1729740"/>
                </a:lnTo>
                <a:lnTo>
                  <a:pt x="388619" y="0"/>
                </a:lnTo>
                <a:close/>
              </a:path>
            </a:pathLst>
          </a:custGeom>
          <a:solidFill>
            <a:srgbClr val="66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45029" y="1863089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718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45029" y="1558289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14550" y="216027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14550" y="155828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71850" y="1657350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200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71850" y="1337310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32003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48990" y="197738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48990" y="133731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840729" y="1855470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717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40729" y="1550669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10250" y="215265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10250" y="155066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6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75169" y="169545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75169" y="1383030"/>
            <a:ext cx="0" cy="312420"/>
          </a:xfrm>
          <a:custGeom>
            <a:avLst/>
            <a:gdLst/>
            <a:ahLst/>
            <a:cxnLst/>
            <a:rect l="l" t="t" r="r" b="b"/>
            <a:pathLst>
              <a:path h="312419">
                <a:moveTo>
                  <a:pt x="0" y="31242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44690" y="200025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44690" y="138303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632710" y="2038350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718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32710" y="173355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02229" y="2335529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602229" y="173355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67150" y="1847850"/>
            <a:ext cx="0" cy="312420"/>
          </a:xfrm>
          <a:custGeom>
            <a:avLst/>
            <a:gdLst/>
            <a:ahLst/>
            <a:cxnLst/>
            <a:rect l="l" t="t" r="r" b="b"/>
            <a:pathLst>
              <a:path h="312419">
                <a:moveTo>
                  <a:pt x="0" y="0"/>
                </a:moveTo>
                <a:lnTo>
                  <a:pt x="0" y="31241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67150" y="1535430"/>
            <a:ext cx="0" cy="312420"/>
          </a:xfrm>
          <a:custGeom>
            <a:avLst/>
            <a:gdLst/>
            <a:ahLst/>
            <a:cxnLst/>
            <a:rect l="l" t="t" r="r" b="b"/>
            <a:pathLst>
              <a:path h="312419">
                <a:moveTo>
                  <a:pt x="0" y="31242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36670" y="216027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36670" y="153543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28409" y="2038350"/>
            <a:ext cx="0" cy="312420"/>
          </a:xfrm>
          <a:custGeom>
            <a:avLst/>
            <a:gdLst/>
            <a:ahLst/>
            <a:cxnLst/>
            <a:rect l="l" t="t" r="r" b="b"/>
            <a:pathLst>
              <a:path h="312419">
                <a:moveTo>
                  <a:pt x="0" y="0"/>
                </a:moveTo>
                <a:lnTo>
                  <a:pt x="0" y="31241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328409" y="1725929"/>
            <a:ext cx="0" cy="312420"/>
          </a:xfrm>
          <a:custGeom>
            <a:avLst/>
            <a:gdLst/>
            <a:ahLst/>
            <a:cxnLst/>
            <a:rect l="l" t="t" r="r" b="b"/>
            <a:pathLst>
              <a:path h="312419">
                <a:moveTo>
                  <a:pt x="0" y="31242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05550" y="235077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05550" y="172592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562850" y="1863089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562850" y="1550669"/>
            <a:ext cx="0" cy="312420"/>
          </a:xfrm>
          <a:custGeom>
            <a:avLst/>
            <a:gdLst/>
            <a:ahLst/>
            <a:cxnLst/>
            <a:rect l="l" t="t" r="r" b="b"/>
            <a:pathLst>
              <a:path h="312419">
                <a:moveTo>
                  <a:pt x="0" y="312419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539990" y="216788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539990" y="155066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771650" y="1184910"/>
            <a:ext cx="0" cy="2407920"/>
          </a:xfrm>
          <a:custGeom>
            <a:avLst/>
            <a:gdLst/>
            <a:ahLst/>
            <a:cxnLst/>
            <a:rect l="l" t="t" r="r" b="b"/>
            <a:pathLst>
              <a:path h="2407920">
                <a:moveTo>
                  <a:pt x="0" y="240792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725929" y="359282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725929" y="299085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725929" y="238887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725929" y="1786889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725929" y="118491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71650" y="3592829"/>
            <a:ext cx="6164580" cy="0"/>
          </a:xfrm>
          <a:custGeom>
            <a:avLst/>
            <a:gdLst/>
            <a:ahLst/>
            <a:cxnLst/>
            <a:rect l="l" t="t" r="r" b="b"/>
            <a:pathLst>
              <a:path w="6164580">
                <a:moveTo>
                  <a:pt x="0" y="0"/>
                </a:moveTo>
                <a:lnTo>
                  <a:pt x="616458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950720" y="2622232"/>
            <a:ext cx="38100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28.8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177539" y="2519997"/>
            <a:ext cx="3886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32.2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646420" y="2619438"/>
            <a:ext cx="3886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28.9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880859" y="2538031"/>
            <a:ext cx="3886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31.6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438400" y="2709481"/>
            <a:ext cx="3886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25.9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672840" y="2616136"/>
            <a:ext cx="3886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29.0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41720" y="2709481"/>
            <a:ext cx="38100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25.9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368540" y="2622232"/>
            <a:ext cx="3886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28.8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459864" y="2877502"/>
            <a:ext cx="194945" cy="810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96520">
              <a:lnSpc>
                <a:spcPct val="100000"/>
              </a:lnSpc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459864" y="1673923"/>
            <a:ext cx="193040" cy="810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459864" y="1071816"/>
            <a:ext cx="1930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022789" y="1242217"/>
            <a:ext cx="221615" cy="21653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b="1" spc="45" dirty="0">
                <a:solidFill>
                  <a:srgbClr val="FFFFFF"/>
                </a:solidFill>
                <a:latin typeface="Arial"/>
                <a:cs typeface="Arial"/>
              </a:rPr>
              <a:t>Annular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Dimension</a:t>
            </a:r>
            <a:r>
              <a:rPr sz="1350" b="1" spc="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-25" dirty="0">
                <a:solidFill>
                  <a:srgbClr val="FFFFFF"/>
                </a:solidFill>
                <a:latin typeface="Arial"/>
                <a:cs typeface="Arial"/>
              </a:rPr>
              <a:t>(mm)</a:t>
            </a:r>
            <a:endParaRPr sz="135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14700" y="1150619"/>
            <a:ext cx="628650" cy="1866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379470" y="1200150"/>
            <a:ext cx="502920" cy="68580"/>
          </a:xfrm>
          <a:custGeom>
            <a:avLst/>
            <a:gdLst/>
            <a:ahLst/>
            <a:cxnLst/>
            <a:rect l="l" t="t" r="r" b="b"/>
            <a:pathLst>
              <a:path w="502920" h="68580">
                <a:moveTo>
                  <a:pt x="0" y="68579"/>
                </a:moveTo>
                <a:lnTo>
                  <a:pt x="446" y="41898"/>
                </a:lnTo>
                <a:lnTo>
                  <a:pt x="1666" y="20097"/>
                </a:lnTo>
                <a:lnTo>
                  <a:pt x="3482" y="5393"/>
                </a:lnTo>
                <a:lnTo>
                  <a:pt x="5714" y="0"/>
                </a:lnTo>
                <a:lnTo>
                  <a:pt x="497204" y="0"/>
                </a:lnTo>
                <a:lnTo>
                  <a:pt x="499437" y="5393"/>
                </a:lnTo>
                <a:lnTo>
                  <a:pt x="501253" y="20097"/>
                </a:lnTo>
                <a:lnTo>
                  <a:pt x="502473" y="41898"/>
                </a:lnTo>
                <a:lnTo>
                  <a:pt x="502919" y="68579"/>
                </a:lnTo>
              </a:path>
            </a:pathLst>
          </a:custGeom>
          <a:ln w="25399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266440" y="961961"/>
            <a:ext cx="6819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25" dirty="0">
                <a:solidFill>
                  <a:srgbClr val="FCE15E"/>
                </a:solidFill>
                <a:latin typeface="Arial"/>
                <a:cs typeface="Arial"/>
              </a:rPr>
              <a:t>P</a:t>
            </a:r>
            <a:r>
              <a:rPr sz="1200" b="1" i="1" spc="15" dirty="0">
                <a:solidFill>
                  <a:srgbClr val="FCE15E"/>
                </a:solidFill>
                <a:latin typeface="Arial"/>
                <a:cs typeface="Arial"/>
              </a:rPr>
              <a:t>&lt;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0</a:t>
            </a:r>
            <a:r>
              <a:rPr sz="1200" b="1" i="1" spc="20" dirty="0">
                <a:solidFill>
                  <a:srgbClr val="FCE15E"/>
                </a:solidFill>
                <a:latin typeface="Arial"/>
                <a:cs typeface="Arial"/>
              </a:rPr>
              <a:t>.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000</a:t>
            </a:r>
            <a:r>
              <a:rPr sz="1200" b="1" i="1" dirty="0">
                <a:solidFill>
                  <a:srgbClr val="FCE15E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072639" y="1333500"/>
            <a:ext cx="643889" cy="2019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137410" y="1383030"/>
            <a:ext cx="518159" cy="83820"/>
          </a:xfrm>
          <a:custGeom>
            <a:avLst/>
            <a:gdLst/>
            <a:ahLst/>
            <a:cxnLst/>
            <a:rect l="l" t="t" r="r" b="b"/>
            <a:pathLst>
              <a:path w="518160" h="83819">
                <a:moveTo>
                  <a:pt x="0" y="83820"/>
                </a:moveTo>
                <a:lnTo>
                  <a:pt x="555" y="51167"/>
                </a:lnTo>
                <a:lnTo>
                  <a:pt x="2063" y="24526"/>
                </a:lnTo>
                <a:lnTo>
                  <a:pt x="4286" y="6578"/>
                </a:lnTo>
                <a:lnTo>
                  <a:pt x="6984" y="0"/>
                </a:lnTo>
                <a:lnTo>
                  <a:pt x="511175" y="0"/>
                </a:lnTo>
                <a:lnTo>
                  <a:pt x="513873" y="6578"/>
                </a:lnTo>
                <a:lnTo>
                  <a:pt x="516096" y="24526"/>
                </a:lnTo>
                <a:lnTo>
                  <a:pt x="517604" y="51167"/>
                </a:lnTo>
                <a:lnTo>
                  <a:pt x="518159" y="83820"/>
                </a:lnTo>
              </a:path>
            </a:pathLst>
          </a:custGeom>
          <a:ln w="25399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2043429" y="1139761"/>
            <a:ext cx="6819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P&lt;0.0001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775959" y="1333500"/>
            <a:ext cx="643889" cy="1943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840729" y="1383030"/>
            <a:ext cx="518159" cy="76200"/>
          </a:xfrm>
          <a:custGeom>
            <a:avLst/>
            <a:gdLst/>
            <a:ahLst/>
            <a:cxnLst/>
            <a:rect l="l" t="t" r="r" b="b"/>
            <a:pathLst>
              <a:path w="518160" h="76200">
                <a:moveTo>
                  <a:pt x="0" y="76200"/>
                </a:moveTo>
                <a:lnTo>
                  <a:pt x="492" y="46559"/>
                </a:lnTo>
                <a:lnTo>
                  <a:pt x="1841" y="22336"/>
                </a:lnTo>
                <a:lnTo>
                  <a:pt x="3857" y="5994"/>
                </a:lnTo>
                <a:lnTo>
                  <a:pt x="6350" y="0"/>
                </a:lnTo>
                <a:lnTo>
                  <a:pt x="511810" y="0"/>
                </a:lnTo>
                <a:lnTo>
                  <a:pt x="514302" y="5994"/>
                </a:lnTo>
                <a:lnTo>
                  <a:pt x="516318" y="22336"/>
                </a:lnTo>
                <a:lnTo>
                  <a:pt x="517667" y="46559"/>
                </a:lnTo>
                <a:lnTo>
                  <a:pt x="518160" y="76200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5755004" y="1111567"/>
            <a:ext cx="6819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25" dirty="0">
                <a:solidFill>
                  <a:srgbClr val="FCE15E"/>
                </a:solidFill>
                <a:latin typeface="Arial"/>
                <a:cs typeface="Arial"/>
              </a:rPr>
              <a:t>P</a:t>
            </a:r>
            <a:r>
              <a:rPr sz="1200" b="1" i="1" spc="15" dirty="0">
                <a:solidFill>
                  <a:srgbClr val="FCE15E"/>
                </a:solidFill>
                <a:latin typeface="Arial"/>
                <a:cs typeface="Arial"/>
              </a:rPr>
              <a:t>&lt;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0</a:t>
            </a:r>
            <a:r>
              <a:rPr sz="1200" b="1" i="1" spc="20" dirty="0">
                <a:solidFill>
                  <a:srgbClr val="FCE15E"/>
                </a:solidFill>
                <a:latin typeface="Arial"/>
                <a:cs typeface="Arial"/>
              </a:rPr>
              <a:t>.</a:t>
            </a:r>
            <a:r>
              <a:rPr sz="1200" b="1" i="1" spc="-10" dirty="0">
                <a:solidFill>
                  <a:srgbClr val="FCE15E"/>
                </a:solidFill>
                <a:latin typeface="Arial"/>
                <a:cs typeface="Arial"/>
              </a:rPr>
              <a:t>000</a:t>
            </a:r>
            <a:r>
              <a:rPr sz="1200" b="1" i="1" dirty="0">
                <a:solidFill>
                  <a:srgbClr val="FCE15E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6987540" y="1150619"/>
            <a:ext cx="643890" cy="1866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052309" y="1200150"/>
            <a:ext cx="518159" cy="68580"/>
          </a:xfrm>
          <a:custGeom>
            <a:avLst/>
            <a:gdLst/>
            <a:ahLst/>
            <a:cxnLst/>
            <a:rect l="l" t="t" r="r" b="b"/>
            <a:pathLst>
              <a:path w="518159" h="68580">
                <a:moveTo>
                  <a:pt x="0" y="68579"/>
                </a:moveTo>
                <a:lnTo>
                  <a:pt x="446" y="41898"/>
                </a:lnTo>
                <a:lnTo>
                  <a:pt x="1666" y="20097"/>
                </a:lnTo>
                <a:lnTo>
                  <a:pt x="3482" y="5393"/>
                </a:lnTo>
                <a:lnTo>
                  <a:pt x="5715" y="0"/>
                </a:lnTo>
                <a:lnTo>
                  <a:pt x="512445" y="0"/>
                </a:lnTo>
                <a:lnTo>
                  <a:pt x="514677" y="5393"/>
                </a:lnTo>
                <a:lnTo>
                  <a:pt x="516493" y="20097"/>
                </a:lnTo>
                <a:lnTo>
                  <a:pt x="517713" y="41898"/>
                </a:lnTo>
                <a:lnTo>
                  <a:pt x="518160" y="68579"/>
                </a:lnTo>
              </a:path>
            </a:pathLst>
          </a:custGeom>
          <a:ln w="25400">
            <a:solidFill>
              <a:srgbClr val="25AB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6970776" y="932497"/>
            <a:ext cx="6838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FCE15E"/>
                </a:solidFill>
                <a:latin typeface="Arial"/>
                <a:cs typeface="Arial"/>
              </a:rPr>
              <a:t>P&lt;0.0001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803780" y="3633673"/>
            <a:ext cx="1139825" cy="57467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15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Baseline 30</a:t>
            </a:r>
            <a:r>
              <a:rPr sz="1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days</a:t>
            </a:r>
            <a:endParaRPr sz="1000">
              <a:latin typeface="Arial"/>
              <a:cs typeface="Arial"/>
            </a:endParaRPr>
          </a:p>
          <a:p>
            <a:pPr marL="95250" marR="151130">
              <a:lnSpc>
                <a:spcPct val="100000"/>
              </a:lnSpc>
              <a:spcBef>
                <a:spcPts val="125"/>
              </a:spcBef>
            </a:pP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AP</a:t>
            </a:r>
            <a:r>
              <a:rPr sz="1125" b="1" spc="-44" baseline="25925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Systolic 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Annular</a:t>
            </a:r>
            <a:r>
              <a:rPr sz="1200" b="1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037839" y="3646170"/>
            <a:ext cx="1137920" cy="55308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Baseline 30</a:t>
            </a:r>
            <a:r>
              <a:rPr sz="1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days</a:t>
            </a:r>
            <a:endParaRPr sz="1000">
              <a:latin typeface="Arial"/>
              <a:cs typeface="Arial"/>
            </a:endParaRPr>
          </a:p>
          <a:p>
            <a:pPr marL="103505">
              <a:lnSpc>
                <a:spcPct val="100000"/>
              </a:lnSpc>
              <a:spcBef>
                <a:spcPts val="50"/>
              </a:spcBef>
            </a:pP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AP</a:t>
            </a:r>
            <a:r>
              <a:rPr sz="1125" b="1" spc="-52" baseline="2592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125" b="1" spc="82" baseline="259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Diastolic</a:t>
            </a:r>
            <a:endParaRPr sz="1200">
              <a:latin typeface="Arial"/>
              <a:cs typeface="Arial"/>
            </a:endParaRPr>
          </a:p>
          <a:p>
            <a:pPr marL="103505">
              <a:lnSpc>
                <a:spcPct val="100000"/>
              </a:lnSpc>
            </a:pP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Annular</a:t>
            </a:r>
            <a:r>
              <a:rPr sz="1200" b="1" spc="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523229" y="3646170"/>
            <a:ext cx="1137920" cy="553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5570" marR="30480" indent="-78105">
              <a:lnSpc>
                <a:spcPct val="102099"/>
              </a:lnSpc>
              <a:spcBef>
                <a:spcPts val="95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Baseline 30 </a:t>
            </a: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days 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CC</a:t>
            </a:r>
            <a:r>
              <a:rPr sz="1125" b="1" spc="-22" baseline="25925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Systolic 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Annular</a:t>
            </a:r>
            <a:r>
              <a:rPr sz="1200" b="1" spc="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757034" y="3646170"/>
            <a:ext cx="1139825" cy="553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664" marR="30480" indent="-76200">
              <a:lnSpc>
                <a:spcPct val="102099"/>
              </a:lnSpc>
              <a:spcBef>
                <a:spcPts val="95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Baseline 30 </a:t>
            </a: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days 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CC</a:t>
            </a:r>
            <a:r>
              <a:rPr sz="1125" b="1" spc="-22" baseline="25925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Diastolic 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Annular</a:t>
            </a:r>
            <a:r>
              <a:rPr sz="1200" b="1" spc="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13715" y="4162735"/>
            <a:ext cx="8207375" cy="80391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97180" indent="-259715">
              <a:lnSpc>
                <a:spcPct val="100000"/>
              </a:lnSpc>
              <a:spcBef>
                <a:spcPts val="940"/>
              </a:spcBef>
              <a:buSzPct val="108333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800" b="1" i="1" spc="-10" dirty="0">
                <a:solidFill>
                  <a:srgbClr val="FCE15E"/>
                </a:solidFill>
                <a:latin typeface="Arial"/>
                <a:cs typeface="Arial"/>
              </a:rPr>
              <a:t>Significant </a:t>
            </a:r>
            <a:r>
              <a:rPr sz="1800" b="1" i="1" spc="-5" dirty="0">
                <a:solidFill>
                  <a:srgbClr val="FCE15E"/>
                </a:solidFill>
                <a:latin typeface="Arial"/>
                <a:cs typeface="Arial"/>
              </a:rPr>
              <a:t>reduction </a:t>
            </a:r>
            <a:r>
              <a:rPr sz="1800" b="1" i="1" spc="-15" dirty="0">
                <a:solidFill>
                  <a:srgbClr val="FCE15E"/>
                </a:solidFill>
                <a:latin typeface="Arial"/>
                <a:cs typeface="Arial"/>
              </a:rPr>
              <a:t>in </a:t>
            </a:r>
            <a:r>
              <a:rPr sz="1800" b="1" i="1" spc="-10" dirty="0">
                <a:solidFill>
                  <a:srgbClr val="FCE15E"/>
                </a:solidFill>
                <a:latin typeface="Arial"/>
                <a:cs typeface="Arial"/>
              </a:rPr>
              <a:t>annular </a:t>
            </a:r>
            <a:r>
              <a:rPr sz="1800" b="1" i="1" spc="-15" dirty="0">
                <a:solidFill>
                  <a:srgbClr val="FCE15E"/>
                </a:solidFill>
                <a:latin typeface="Arial"/>
                <a:cs typeface="Arial"/>
              </a:rPr>
              <a:t>dimensions </a:t>
            </a:r>
            <a:r>
              <a:rPr sz="1800" b="1" i="1" spc="-20" dirty="0">
                <a:solidFill>
                  <a:srgbClr val="FCE15E"/>
                </a:solidFill>
                <a:latin typeface="Arial"/>
                <a:cs typeface="Arial"/>
              </a:rPr>
              <a:t>within </a:t>
            </a:r>
            <a:r>
              <a:rPr sz="1800" b="1" i="1" spc="5" dirty="0">
                <a:solidFill>
                  <a:srgbClr val="FCE15E"/>
                </a:solidFill>
                <a:latin typeface="Arial"/>
                <a:cs typeface="Arial"/>
              </a:rPr>
              <a:t>30 </a:t>
            </a:r>
            <a:r>
              <a:rPr sz="1800" b="1" i="1" dirty="0">
                <a:solidFill>
                  <a:srgbClr val="FCE15E"/>
                </a:solidFill>
                <a:latin typeface="Arial"/>
                <a:cs typeface="Arial"/>
              </a:rPr>
              <a:t>days </a:t>
            </a:r>
            <a:r>
              <a:rPr sz="1800" b="1" i="1" spc="-15" dirty="0">
                <a:solidFill>
                  <a:srgbClr val="FCE15E"/>
                </a:solidFill>
                <a:latin typeface="Arial"/>
                <a:cs typeface="Arial"/>
              </a:rPr>
              <a:t>of</a:t>
            </a:r>
            <a:r>
              <a:rPr sz="1800" b="1" i="1" spc="32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CE15E"/>
                </a:solidFill>
                <a:latin typeface="Arial"/>
                <a:cs typeface="Arial"/>
              </a:rPr>
              <a:t>treatment</a:t>
            </a:r>
            <a:endParaRPr sz="1800">
              <a:latin typeface="Arial"/>
              <a:cs typeface="Arial"/>
            </a:endParaRPr>
          </a:p>
          <a:p>
            <a:pPr marL="5930265">
              <a:lnSpc>
                <a:spcPct val="100000"/>
              </a:lnSpc>
              <a:spcBef>
                <a:spcPts val="540"/>
              </a:spcBef>
            </a:pPr>
            <a:r>
              <a:rPr sz="1050" b="1" i="1" spc="22" baseline="27777" dirty="0">
                <a:solidFill>
                  <a:srgbClr val="FCE15E"/>
                </a:solidFill>
                <a:latin typeface="Arial"/>
                <a:cs typeface="Arial"/>
              </a:rPr>
              <a:t>1</a:t>
            </a:r>
            <a:r>
              <a:rPr sz="1050" b="1" i="1" spc="15" dirty="0">
                <a:solidFill>
                  <a:srgbClr val="FCE15E"/>
                </a:solidFill>
                <a:latin typeface="Arial"/>
                <a:cs typeface="Arial"/>
              </a:rPr>
              <a:t>AP: </a:t>
            </a:r>
            <a:r>
              <a:rPr sz="1050" b="1" i="1" spc="10" dirty="0">
                <a:solidFill>
                  <a:srgbClr val="FCE15E"/>
                </a:solidFill>
                <a:latin typeface="Arial"/>
                <a:cs typeface="Arial"/>
              </a:rPr>
              <a:t>Anterior</a:t>
            </a:r>
            <a:r>
              <a:rPr sz="1050" b="1" i="1" spc="10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50" b="1" i="1" spc="10" dirty="0">
                <a:solidFill>
                  <a:srgbClr val="FCE15E"/>
                </a:solidFill>
                <a:latin typeface="Arial"/>
                <a:cs typeface="Arial"/>
              </a:rPr>
              <a:t>Posterior</a:t>
            </a:r>
            <a:endParaRPr sz="1050">
              <a:latin typeface="Arial"/>
              <a:cs typeface="Arial"/>
            </a:endParaRPr>
          </a:p>
          <a:p>
            <a:pPr marL="5930265">
              <a:lnSpc>
                <a:spcPct val="100000"/>
              </a:lnSpc>
              <a:spcBef>
                <a:spcPts val="60"/>
              </a:spcBef>
            </a:pPr>
            <a:r>
              <a:rPr sz="1050" b="1" i="1" spc="30" baseline="27777" dirty="0">
                <a:solidFill>
                  <a:srgbClr val="FCE15E"/>
                </a:solidFill>
                <a:latin typeface="Arial"/>
                <a:cs typeface="Arial"/>
              </a:rPr>
              <a:t>2</a:t>
            </a:r>
            <a:r>
              <a:rPr sz="1050" b="1" i="1" spc="20" dirty="0">
                <a:solidFill>
                  <a:srgbClr val="FCE15E"/>
                </a:solidFill>
                <a:latin typeface="Arial"/>
                <a:cs typeface="Arial"/>
              </a:rPr>
              <a:t>CC: </a:t>
            </a:r>
            <a:r>
              <a:rPr sz="1050" b="1" i="1" spc="15" dirty="0">
                <a:solidFill>
                  <a:srgbClr val="FCE15E"/>
                </a:solidFill>
                <a:latin typeface="Arial"/>
                <a:cs typeface="Arial"/>
              </a:rPr>
              <a:t>Commissure to</a:t>
            </a:r>
            <a:r>
              <a:rPr sz="1050" b="1" i="1" spc="-18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050" b="1" i="1" spc="15" dirty="0">
                <a:solidFill>
                  <a:srgbClr val="FCE15E"/>
                </a:solidFill>
                <a:latin typeface="Arial"/>
                <a:cs typeface="Arial"/>
              </a:rPr>
              <a:t>Commissure</a:t>
            </a:r>
            <a:endParaRPr sz="1050">
              <a:latin typeface="Arial"/>
              <a:cs typeface="Arial"/>
            </a:endParaRPr>
          </a:p>
        </p:txBody>
      </p:sp>
      <p:sp>
        <p:nvSpPr>
          <p:cNvPr id="80" name="object 80"/>
          <p:cNvSpPr txBox="1">
            <a:spLocks noGrp="1"/>
          </p:cNvSpPr>
          <p:nvPr>
            <p:ph type="title"/>
          </p:nvPr>
        </p:nvSpPr>
        <p:spPr>
          <a:xfrm>
            <a:off x="1132522" y="77533"/>
            <a:ext cx="6734809" cy="455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spc="5" dirty="0"/>
              <a:t>Mitral </a:t>
            </a:r>
            <a:r>
              <a:rPr sz="2800" spc="-15" dirty="0"/>
              <a:t>Valve </a:t>
            </a:r>
            <a:r>
              <a:rPr sz="2800" spc="10" dirty="0"/>
              <a:t>Remodeling </a:t>
            </a:r>
            <a:r>
              <a:rPr sz="2800" spc="15" dirty="0"/>
              <a:t>of the</a:t>
            </a:r>
            <a:r>
              <a:rPr sz="2800" spc="-245" dirty="0"/>
              <a:t> </a:t>
            </a:r>
            <a:r>
              <a:rPr sz="2800" spc="5" dirty="0"/>
              <a:t>Annulus</a:t>
            </a:r>
            <a:endParaRPr sz="2800"/>
          </a:p>
        </p:txBody>
      </p:sp>
      <p:sp>
        <p:nvSpPr>
          <p:cNvPr id="81" name="object 81"/>
          <p:cNvSpPr txBox="1"/>
          <p:nvPr/>
        </p:nvSpPr>
        <p:spPr>
          <a:xfrm>
            <a:off x="1219835" y="475932"/>
            <a:ext cx="6807200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b="1" spc="20" dirty="0">
                <a:solidFill>
                  <a:srgbClr val="FCE15E"/>
                </a:solidFill>
                <a:latin typeface="Arial"/>
                <a:cs typeface="Arial"/>
              </a:rPr>
              <a:t>Mitral </a:t>
            </a:r>
            <a:r>
              <a:rPr sz="1950" b="1" spc="15" dirty="0">
                <a:solidFill>
                  <a:srgbClr val="FCE15E"/>
                </a:solidFill>
                <a:latin typeface="Arial"/>
                <a:cs typeface="Arial"/>
              </a:rPr>
              <a:t>Valve </a:t>
            </a:r>
            <a:r>
              <a:rPr sz="1950" b="1" spc="-5" dirty="0">
                <a:solidFill>
                  <a:srgbClr val="FCE15E"/>
                </a:solidFill>
                <a:latin typeface="Arial"/>
                <a:cs typeface="Arial"/>
              </a:rPr>
              <a:t>Annular Dimensions </a:t>
            </a:r>
            <a:r>
              <a:rPr sz="1950" b="1" dirty="0">
                <a:solidFill>
                  <a:srgbClr val="FCE15E"/>
                </a:solidFill>
                <a:latin typeface="Arial"/>
                <a:cs typeface="Arial"/>
              </a:rPr>
              <a:t>at </a:t>
            </a:r>
            <a:r>
              <a:rPr sz="1950" b="1" spc="5" dirty="0">
                <a:solidFill>
                  <a:srgbClr val="FCE15E"/>
                </a:solidFill>
                <a:latin typeface="Arial"/>
                <a:cs typeface="Arial"/>
              </a:rPr>
              <a:t>30 Days </a:t>
            </a:r>
            <a:r>
              <a:rPr sz="1950" b="1" spc="15" dirty="0">
                <a:solidFill>
                  <a:srgbClr val="FCE15E"/>
                </a:solidFill>
                <a:latin typeface="Arial"/>
                <a:cs typeface="Arial"/>
              </a:rPr>
              <a:t>vs.</a:t>
            </a:r>
            <a:r>
              <a:rPr sz="1950" b="1" spc="16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950" b="1" spc="-10" dirty="0">
                <a:solidFill>
                  <a:srgbClr val="FCE15E"/>
                </a:solidFill>
                <a:latin typeface="Arial"/>
                <a:cs typeface="Arial"/>
              </a:rPr>
              <a:t>Baseline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940" y="723900"/>
            <a:ext cx="8580120" cy="4312920"/>
          </a:xfrm>
          <a:custGeom>
            <a:avLst/>
            <a:gdLst/>
            <a:ahLst/>
            <a:cxnLst/>
            <a:rect l="l" t="t" r="r" b="b"/>
            <a:pathLst>
              <a:path w="8580120" h="4312920">
                <a:moveTo>
                  <a:pt x="0" y="4312920"/>
                </a:moveTo>
                <a:lnTo>
                  <a:pt x="8580120" y="4312920"/>
                </a:lnTo>
                <a:lnTo>
                  <a:pt x="8580120" y="0"/>
                </a:lnTo>
                <a:lnTo>
                  <a:pt x="0" y="0"/>
                </a:lnTo>
                <a:lnTo>
                  <a:pt x="0" y="431292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1940" y="723900"/>
            <a:ext cx="8580120" cy="4312920"/>
          </a:xfrm>
          <a:custGeom>
            <a:avLst/>
            <a:gdLst/>
            <a:ahLst/>
            <a:cxnLst/>
            <a:rect l="l" t="t" r="r" b="b"/>
            <a:pathLst>
              <a:path w="8580120" h="4312920">
                <a:moveTo>
                  <a:pt x="0" y="4312920"/>
                </a:moveTo>
                <a:lnTo>
                  <a:pt x="8580120" y="4312920"/>
                </a:lnTo>
                <a:lnTo>
                  <a:pt x="8580120" y="0"/>
                </a:lnTo>
                <a:lnTo>
                  <a:pt x="0" y="0"/>
                </a:lnTo>
                <a:lnTo>
                  <a:pt x="0" y="431292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12824" y="231521"/>
            <a:ext cx="612775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5" dirty="0"/>
              <a:t>MitraClip </a:t>
            </a:r>
            <a:r>
              <a:rPr sz="2500" spc="-5" dirty="0"/>
              <a:t>Use </a:t>
            </a:r>
            <a:r>
              <a:rPr sz="2500" spc="15" dirty="0"/>
              <a:t>in </a:t>
            </a:r>
            <a:r>
              <a:rPr sz="2500" spc="10" dirty="0"/>
              <a:t>Subjects </a:t>
            </a:r>
            <a:r>
              <a:rPr sz="2500" spc="20" dirty="0"/>
              <a:t>w/ </a:t>
            </a:r>
            <a:r>
              <a:rPr sz="2500" dirty="0"/>
              <a:t>Primary</a:t>
            </a:r>
            <a:r>
              <a:rPr sz="2500" spc="-305" dirty="0"/>
              <a:t> </a:t>
            </a:r>
            <a:r>
              <a:rPr sz="2500" spc="15" dirty="0"/>
              <a:t>MR</a:t>
            </a:r>
            <a:endParaRPr sz="2500"/>
          </a:p>
        </p:txBody>
      </p:sp>
      <p:sp>
        <p:nvSpPr>
          <p:cNvPr id="5" name="object 5"/>
          <p:cNvSpPr/>
          <p:nvPr/>
        </p:nvSpPr>
        <p:spPr>
          <a:xfrm>
            <a:off x="5337809" y="1200150"/>
            <a:ext cx="0" cy="2369820"/>
          </a:xfrm>
          <a:custGeom>
            <a:avLst/>
            <a:gdLst/>
            <a:ahLst/>
            <a:cxnLst/>
            <a:rect l="l" t="t" r="r" b="b"/>
            <a:pathLst>
              <a:path h="2369820">
                <a:moveTo>
                  <a:pt x="0" y="2369820"/>
                </a:move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37809" y="3569970"/>
            <a:ext cx="2750820" cy="0"/>
          </a:xfrm>
          <a:custGeom>
            <a:avLst/>
            <a:gdLst/>
            <a:ahLst/>
            <a:cxnLst/>
            <a:rect l="l" t="t" r="r" b="b"/>
            <a:pathLst>
              <a:path w="2750820">
                <a:moveTo>
                  <a:pt x="0" y="0"/>
                </a:moveTo>
                <a:lnTo>
                  <a:pt x="2750819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37809" y="356997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59829" y="356997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74230" y="356997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88630" y="356997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37809" y="3813809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59829" y="3813809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74230" y="3813809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088630" y="3813809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37809" y="405765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59829" y="405765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74230" y="405765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088630" y="4057650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4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928870" y="1017577"/>
            <a:ext cx="314325" cy="263334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R="8255" algn="r">
              <a:lnSpc>
                <a:spcPct val="100000"/>
              </a:lnSpc>
              <a:spcBef>
                <a:spcPts val="76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1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5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70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9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6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8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5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6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7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5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6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6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6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5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5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70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4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6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3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5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6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2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6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1</a:t>
            </a:r>
            <a:r>
              <a:rPr sz="1000" b="1" spc="30" dirty="0">
                <a:solidFill>
                  <a:srgbClr val="E8E7E7"/>
                </a:solidFill>
                <a:latin typeface="Calibri"/>
                <a:cs typeface="Calibri"/>
              </a:rPr>
              <a:t>0</a:t>
            </a:r>
            <a:r>
              <a:rPr sz="1000" b="1" spc="10" dirty="0">
                <a:solidFill>
                  <a:srgbClr val="E8E7E7"/>
                </a:solidFill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R="13335" algn="r">
              <a:lnSpc>
                <a:spcPct val="100000"/>
              </a:lnSpc>
              <a:spcBef>
                <a:spcPts val="66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45784" y="3634676"/>
            <a:ext cx="31623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0" dirty="0">
                <a:solidFill>
                  <a:srgbClr val="E8E7E7"/>
                </a:solidFill>
                <a:latin typeface="Calibri"/>
                <a:cs typeface="Calibri"/>
              </a:rPr>
              <a:t>1</a:t>
            </a:r>
            <a:r>
              <a:rPr sz="1000" b="1" spc="-95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E8E7E7"/>
                </a:solidFill>
                <a:latin typeface="Calibri"/>
                <a:cs typeface="Calibri"/>
              </a:rPr>
              <a:t>Clip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37959" y="3634676"/>
            <a:ext cx="36703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0" dirty="0">
                <a:solidFill>
                  <a:srgbClr val="E8E7E7"/>
                </a:solidFill>
                <a:latin typeface="Calibri"/>
                <a:cs typeface="Calibri"/>
              </a:rPr>
              <a:t>2</a:t>
            </a:r>
            <a:r>
              <a:rPr sz="1000" b="1" spc="-8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E8E7E7"/>
                </a:solidFill>
                <a:latin typeface="Calibri"/>
                <a:cs typeface="Calibri"/>
              </a:rPr>
              <a:t>Clips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36459" y="3634676"/>
            <a:ext cx="80835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b="1" spc="10" dirty="0">
                <a:solidFill>
                  <a:srgbClr val="E8E7E7"/>
                </a:solidFill>
                <a:latin typeface="Calibri"/>
                <a:cs typeface="Calibri"/>
              </a:rPr>
              <a:t>3 </a:t>
            </a:r>
            <a:r>
              <a:rPr sz="1000" b="1" spc="5" dirty="0">
                <a:solidFill>
                  <a:srgbClr val="E8E7E7"/>
                </a:solidFill>
                <a:latin typeface="Calibri"/>
                <a:cs typeface="Calibri"/>
              </a:rPr>
              <a:t>or </a:t>
            </a:r>
            <a:r>
              <a:rPr sz="1000" b="1" spc="-10" dirty="0">
                <a:solidFill>
                  <a:srgbClr val="E8E7E7"/>
                </a:solidFill>
                <a:latin typeface="Calibri"/>
                <a:cs typeface="Calibri"/>
              </a:rPr>
              <a:t>more</a:t>
            </a:r>
            <a:r>
              <a:rPr sz="1000" b="1" spc="-135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000" b="1" spc="10" dirty="0">
                <a:solidFill>
                  <a:srgbClr val="E8E7E7"/>
                </a:solidFill>
                <a:latin typeface="Calibri"/>
                <a:cs typeface="Calibri"/>
              </a:rPr>
              <a:t>clips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59425" y="3789712"/>
            <a:ext cx="492125" cy="51752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35"/>
              </a:spcBef>
            </a:pPr>
            <a:r>
              <a:rPr sz="1000" b="1" spc="5" dirty="0">
                <a:solidFill>
                  <a:srgbClr val="E8E7E7"/>
                </a:solidFill>
                <a:latin typeface="Calibri"/>
                <a:cs typeface="Calibri"/>
              </a:rPr>
              <a:t>52%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1000" b="1" spc="-5" dirty="0">
                <a:solidFill>
                  <a:srgbClr val="E8E7E7"/>
                </a:solidFill>
                <a:latin typeface="Calibri"/>
                <a:cs typeface="Calibri"/>
              </a:rPr>
              <a:t>(217</a:t>
            </a:r>
            <a:r>
              <a:rPr sz="1000" b="1" spc="-7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000" b="1" spc="5" dirty="0">
                <a:solidFill>
                  <a:srgbClr val="E8E7E7"/>
                </a:solidFill>
                <a:latin typeface="Calibri"/>
                <a:cs typeface="Calibri"/>
              </a:rPr>
              <a:t>pts)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76746" y="3789712"/>
            <a:ext cx="492125" cy="51752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35"/>
              </a:spcBef>
            </a:pPr>
            <a:r>
              <a:rPr sz="1000" b="1" spc="5" dirty="0">
                <a:solidFill>
                  <a:srgbClr val="E8E7E7"/>
                </a:solidFill>
                <a:latin typeface="Calibri"/>
                <a:cs typeface="Calibri"/>
              </a:rPr>
              <a:t>43%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1000" b="1" spc="-5" dirty="0">
                <a:solidFill>
                  <a:srgbClr val="E8E7E7"/>
                </a:solidFill>
                <a:latin typeface="Calibri"/>
                <a:cs typeface="Calibri"/>
              </a:rPr>
              <a:t>(180</a:t>
            </a:r>
            <a:r>
              <a:rPr sz="1000" b="1" spc="-7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000" b="1" spc="5" dirty="0">
                <a:solidFill>
                  <a:srgbClr val="E8E7E7"/>
                </a:solidFill>
                <a:latin typeface="Calibri"/>
                <a:cs typeface="Calibri"/>
              </a:rPr>
              <a:t>pts)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26325" y="3789712"/>
            <a:ext cx="423545" cy="51752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35"/>
              </a:spcBef>
            </a:pPr>
            <a:r>
              <a:rPr sz="1000" b="1" spc="-30" dirty="0">
                <a:solidFill>
                  <a:srgbClr val="E8E7E7"/>
                </a:solidFill>
                <a:latin typeface="Calibri"/>
                <a:cs typeface="Calibri"/>
              </a:rPr>
              <a:t>5%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sz="1000" b="1" spc="5" dirty="0">
                <a:solidFill>
                  <a:srgbClr val="E8E7E7"/>
                </a:solidFill>
                <a:latin typeface="Calibri"/>
                <a:cs typeface="Calibri"/>
              </a:rPr>
              <a:t>(23</a:t>
            </a:r>
            <a:r>
              <a:rPr sz="1000" b="1" spc="-75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E8E7E7"/>
                </a:solidFill>
                <a:latin typeface="Calibri"/>
                <a:cs typeface="Calibri"/>
              </a:rPr>
              <a:t>pts)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35929" y="768032"/>
            <a:ext cx="214376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solidFill>
                  <a:srgbClr val="E8E7E7"/>
                </a:solidFill>
                <a:latin typeface="Calibri"/>
                <a:cs typeface="Calibri"/>
              </a:rPr>
              <a:t>Clip</a:t>
            </a:r>
            <a:r>
              <a:rPr sz="1600" b="1" spc="-45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600" b="1" spc="20" dirty="0">
                <a:solidFill>
                  <a:srgbClr val="E8E7E7"/>
                </a:solidFill>
                <a:latin typeface="Calibri"/>
                <a:cs typeface="Calibri"/>
              </a:rPr>
              <a:t>Size</a:t>
            </a:r>
            <a:r>
              <a:rPr sz="1600" b="1" spc="-11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600" b="1" spc="20" dirty="0">
                <a:solidFill>
                  <a:srgbClr val="E8E7E7"/>
                </a:solidFill>
                <a:latin typeface="Calibri"/>
                <a:cs typeface="Calibri"/>
              </a:rPr>
              <a:t>Use</a:t>
            </a:r>
            <a:r>
              <a:rPr sz="1600" b="1" spc="-11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8E7E7"/>
                </a:solidFill>
                <a:latin typeface="Calibri"/>
                <a:cs typeface="Calibri"/>
              </a:rPr>
              <a:t>by</a:t>
            </a:r>
            <a:r>
              <a:rPr sz="1600" b="1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600" b="1" spc="10" dirty="0">
                <a:solidFill>
                  <a:srgbClr val="E8E7E7"/>
                </a:solidFill>
                <a:latin typeface="Calibri"/>
                <a:cs typeface="Calibri"/>
              </a:rPr>
              <a:t>#</a:t>
            </a:r>
            <a:r>
              <a:rPr sz="1600" b="1" spc="-4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600" b="1" spc="20" dirty="0">
                <a:solidFill>
                  <a:srgbClr val="E8E7E7"/>
                </a:solidFill>
                <a:latin typeface="Calibri"/>
                <a:cs typeface="Calibri"/>
              </a:rPr>
              <a:t>of</a:t>
            </a:r>
            <a:r>
              <a:rPr sz="1600" b="1" spc="-5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E8E7E7"/>
                </a:solidFill>
                <a:latin typeface="Calibri"/>
                <a:cs typeface="Calibri"/>
              </a:rPr>
              <a:t>Clips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173979" y="443484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50279" y="443484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34200" y="4434840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83820"/>
                </a:moveTo>
                <a:lnTo>
                  <a:pt x="83820" y="83820"/>
                </a:lnTo>
                <a:lnTo>
                  <a:pt x="83820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615940" y="2263139"/>
            <a:ext cx="365760" cy="130238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  <a:spcBef>
                <a:spcPts val="830"/>
              </a:spcBef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55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15940" y="1203960"/>
            <a:ext cx="365760" cy="105918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0795">
              <a:lnSpc>
                <a:spcPct val="100000"/>
              </a:lnSpc>
              <a:spcBef>
                <a:spcPts val="880"/>
              </a:spcBef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44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453513" y="1696720"/>
            <a:ext cx="1197610" cy="2360930"/>
          </a:xfrm>
          <a:custGeom>
            <a:avLst/>
            <a:gdLst/>
            <a:ahLst/>
            <a:cxnLst/>
            <a:rect l="l" t="t" r="r" b="b"/>
            <a:pathLst>
              <a:path w="1197610" h="2360929">
                <a:moveTo>
                  <a:pt x="0" y="0"/>
                </a:moveTo>
                <a:lnTo>
                  <a:pt x="0" y="1197355"/>
                </a:lnTo>
                <a:lnTo>
                  <a:pt x="283844" y="2360612"/>
                </a:lnTo>
                <a:lnTo>
                  <a:pt x="330738" y="2348165"/>
                </a:lnTo>
                <a:lnTo>
                  <a:pt x="376773" y="2333947"/>
                </a:lnTo>
                <a:lnTo>
                  <a:pt x="421917" y="2317998"/>
                </a:lnTo>
                <a:lnTo>
                  <a:pt x="466137" y="2300363"/>
                </a:lnTo>
                <a:lnTo>
                  <a:pt x="509398" y="2281083"/>
                </a:lnTo>
                <a:lnTo>
                  <a:pt x="551668" y="2260200"/>
                </a:lnTo>
                <a:lnTo>
                  <a:pt x="592914" y="2237758"/>
                </a:lnTo>
                <a:lnTo>
                  <a:pt x="633101" y="2213799"/>
                </a:lnTo>
                <a:lnTo>
                  <a:pt x="672197" y="2188364"/>
                </a:lnTo>
                <a:lnTo>
                  <a:pt x="710168" y="2161498"/>
                </a:lnTo>
                <a:lnTo>
                  <a:pt x="746981" y="2133241"/>
                </a:lnTo>
                <a:lnTo>
                  <a:pt x="782603" y="2103637"/>
                </a:lnTo>
                <a:lnTo>
                  <a:pt x="817000" y="2072727"/>
                </a:lnTo>
                <a:lnTo>
                  <a:pt x="850139" y="2040556"/>
                </a:lnTo>
                <a:lnTo>
                  <a:pt x="881986" y="2007164"/>
                </a:lnTo>
                <a:lnTo>
                  <a:pt x="912508" y="1972594"/>
                </a:lnTo>
                <a:lnTo>
                  <a:pt x="941673" y="1936889"/>
                </a:lnTo>
                <a:lnTo>
                  <a:pt x="969446" y="1900092"/>
                </a:lnTo>
                <a:lnTo>
                  <a:pt x="995794" y="1862244"/>
                </a:lnTo>
                <a:lnTo>
                  <a:pt x="1020683" y="1823388"/>
                </a:lnTo>
                <a:lnTo>
                  <a:pt x="1044082" y="1783567"/>
                </a:lnTo>
                <a:lnTo>
                  <a:pt x="1065955" y="1742822"/>
                </a:lnTo>
                <a:lnTo>
                  <a:pt x="1086270" y="1701198"/>
                </a:lnTo>
                <a:lnTo>
                  <a:pt x="1104994" y="1658735"/>
                </a:lnTo>
                <a:lnTo>
                  <a:pt x="1122092" y="1615477"/>
                </a:lnTo>
                <a:lnTo>
                  <a:pt x="1137532" y="1571465"/>
                </a:lnTo>
                <a:lnTo>
                  <a:pt x="1151281" y="1526743"/>
                </a:lnTo>
                <a:lnTo>
                  <a:pt x="1163305" y="1481353"/>
                </a:lnTo>
                <a:lnTo>
                  <a:pt x="1173570" y="1435337"/>
                </a:lnTo>
                <a:lnTo>
                  <a:pt x="1182044" y="1388737"/>
                </a:lnTo>
                <a:lnTo>
                  <a:pt x="1188693" y="1341597"/>
                </a:lnTo>
                <a:lnTo>
                  <a:pt x="1193483" y="1293958"/>
                </a:lnTo>
                <a:lnTo>
                  <a:pt x="1196382" y="1245864"/>
                </a:lnTo>
                <a:lnTo>
                  <a:pt x="1197356" y="1197355"/>
                </a:lnTo>
                <a:lnTo>
                  <a:pt x="1196405" y="1149198"/>
                </a:lnTo>
                <a:lnTo>
                  <a:pt x="1193576" y="1101523"/>
                </a:lnTo>
                <a:lnTo>
                  <a:pt x="1188906" y="1054367"/>
                </a:lnTo>
                <a:lnTo>
                  <a:pt x="1182430" y="1007765"/>
                </a:lnTo>
                <a:lnTo>
                  <a:pt x="1174183" y="961753"/>
                </a:lnTo>
                <a:lnTo>
                  <a:pt x="1164202" y="916366"/>
                </a:lnTo>
                <a:lnTo>
                  <a:pt x="1152522" y="871642"/>
                </a:lnTo>
                <a:lnTo>
                  <a:pt x="1139179" y="827614"/>
                </a:lnTo>
                <a:lnTo>
                  <a:pt x="1124209" y="784320"/>
                </a:lnTo>
                <a:lnTo>
                  <a:pt x="1107647" y="741794"/>
                </a:lnTo>
                <a:lnTo>
                  <a:pt x="1089530" y="700074"/>
                </a:lnTo>
                <a:lnTo>
                  <a:pt x="1069892" y="659193"/>
                </a:lnTo>
                <a:lnTo>
                  <a:pt x="1048771" y="619189"/>
                </a:lnTo>
                <a:lnTo>
                  <a:pt x="1026201" y="580096"/>
                </a:lnTo>
                <a:lnTo>
                  <a:pt x="1002218" y="541952"/>
                </a:lnTo>
                <a:lnTo>
                  <a:pt x="976859" y="504790"/>
                </a:lnTo>
                <a:lnTo>
                  <a:pt x="950158" y="468648"/>
                </a:lnTo>
                <a:lnTo>
                  <a:pt x="922152" y="433561"/>
                </a:lnTo>
                <a:lnTo>
                  <a:pt x="892877" y="399565"/>
                </a:lnTo>
                <a:lnTo>
                  <a:pt x="862367" y="366695"/>
                </a:lnTo>
                <a:lnTo>
                  <a:pt x="830660" y="334988"/>
                </a:lnTo>
                <a:lnTo>
                  <a:pt x="797790" y="304478"/>
                </a:lnTo>
                <a:lnTo>
                  <a:pt x="763794" y="275203"/>
                </a:lnTo>
                <a:lnTo>
                  <a:pt x="728707" y="247197"/>
                </a:lnTo>
                <a:lnTo>
                  <a:pt x="692565" y="220496"/>
                </a:lnTo>
                <a:lnTo>
                  <a:pt x="655403" y="195137"/>
                </a:lnTo>
                <a:lnTo>
                  <a:pt x="617259" y="171154"/>
                </a:lnTo>
                <a:lnTo>
                  <a:pt x="578166" y="148584"/>
                </a:lnTo>
                <a:lnTo>
                  <a:pt x="538162" y="127463"/>
                </a:lnTo>
                <a:lnTo>
                  <a:pt x="497281" y="107825"/>
                </a:lnTo>
                <a:lnTo>
                  <a:pt x="455561" y="89708"/>
                </a:lnTo>
                <a:lnTo>
                  <a:pt x="413035" y="73146"/>
                </a:lnTo>
                <a:lnTo>
                  <a:pt x="369741" y="58176"/>
                </a:lnTo>
                <a:lnTo>
                  <a:pt x="325713" y="44833"/>
                </a:lnTo>
                <a:lnTo>
                  <a:pt x="280989" y="33153"/>
                </a:lnTo>
                <a:lnTo>
                  <a:pt x="235602" y="23172"/>
                </a:lnTo>
                <a:lnTo>
                  <a:pt x="189590" y="14925"/>
                </a:lnTo>
                <a:lnTo>
                  <a:pt x="142988" y="8449"/>
                </a:lnTo>
                <a:lnTo>
                  <a:pt x="95832" y="3779"/>
                </a:lnTo>
                <a:lnTo>
                  <a:pt x="48157" y="950"/>
                </a:lnTo>
                <a:lnTo>
                  <a:pt x="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453513" y="1696720"/>
            <a:ext cx="1197610" cy="2360930"/>
          </a:xfrm>
          <a:custGeom>
            <a:avLst/>
            <a:gdLst/>
            <a:ahLst/>
            <a:cxnLst/>
            <a:rect l="l" t="t" r="r" b="b"/>
            <a:pathLst>
              <a:path w="1197610" h="2360929">
                <a:moveTo>
                  <a:pt x="0" y="0"/>
                </a:moveTo>
                <a:lnTo>
                  <a:pt x="48157" y="950"/>
                </a:lnTo>
                <a:lnTo>
                  <a:pt x="95832" y="3779"/>
                </a:lnTo>
                <a:lnTo>
                  <a:pt x="142988" y="8449"/>
                </a:lnTo>
                <a:lnTo>
                  <a:pt x="189590" y="14925"/>
                </a:lnTo>
                <a:lnTo>
                  <a:pt x="235602" y="23172"/>
                </a:lnTo>
                <a:lnTo>
                  <a:pt x="280989" y="33153"/>
                </a:lnTo>
                <a:lnTo>
                  <a:pt x="325713" y="44833"/>
                </a:lnTo>
                <a:lnTo>
                  <a:pt x="369741" y="58176"/>
                </a:lnTo>
                <a:lnTo>
                  <a:pt x="413035" y="73146"/>
                </a:lnTo>
                <a:lnTo>
                  <a:pt x="455561" y="89708"/>
                </a:lnTo>
                <a:lnTo>
                  <a:pt x="497281" y="107825"/>
                </a:lnTo>
                <a:lnTo>
                  <a:pt x="538162" y="127463"/>
                </a:lnTo>
                <a:lnTo>
                  <a:pt x="578166" y="148584"/>
                </a:lnTo>
                <a:lnTo>
                  <a:pt x="617259" y="171154"/>
                </a:lnTo>
                <a:lnTo>
                  <a:pt x="655403" y="195137"/>
                </a:lnTo>
                <a:lnTo>
                  <a:pt x="692565" y="220496"/>
                </a:lnTo>
                <a:lnTo>
                  <a:pt x="728707" y="247197"/>
                </a:lnTo>
                <a:lnTo>
                  <a:pt x="763794" y="275203"/>
                </a:lnTo>
                <a:lnTo>
                  <a:pt x="797790" y="304478"/>
                </a:lnTo>
                <a:lnTo>
                  <a:pt x="830660" y="334988"/>
                </a:lnTo>
                <a:lnTo>
                  <a:pt x="862367" y="366695"/>
                </a:lnTo>
                <a:lnTo>
                  <a:pt x="892877" y="399565"/>
                </a:lnTo>
                <a:lnTo>
                  <a:pt x="922152" y="433561"/>
                </a:lnTo>
                <a:lnTo>
                  <a:pt x="950158" y="468648"/>
                </a:lnTo>
                <a:lnTo>
                  <a:pt x="976859" y="504790"/>
                </a:lnTo>
                <a:lnTo>
                  <a:pt x="1002218" y="541952"/>
                </a:lnTo>
                <a:lnTo>
                  <a:pt x="1026201" y="580096"/>
                </a:lnTo>
                <a:lnTo>
                  <a:pt x="1048771" y="619189"/>
                </a:lnTo>
                <a:lnTo>
                  <a:pt x="1069892" y="659193"/>
                </a:lnTo>
                <a:lnTo>
                  <a:pt x="1089530" y="700074"/>
                </a:lnTo>
                <a:lnTo>
                  <a:pt x="1107647" y="741794"/>
                </a:lnTo>
                <a:lnTo>
                  <a:pt x="1124209" y="784320"/>
                </a:lnTo>
                <a:lnTo>
                  <a:pt x="1139179" y="827614"/>
                </a:lnTo>
                <a:lnTo>
                  <a:pt x="1152522" y="871642"/>
                </a:lnTo>
                <a:lnTo>
                  <a:pt x="1164202" y="916366"/>
                </a:lnTo>
                <a:lnTo>
                  <a:pt x="1174183" y="961753"/>
                </a:lnTo>
                <a:lnTo>
                  <a:pt x="1182430" y="1007765"/>
                </a:lnTo>
                <a:lnTo>
                  <a:pt x="1188906" y="1054367"/>
                </a:lnTo>
                <a:lnTo>
                  <a:pt x="1193576" y="1101523"/>
                </a:lnTo>
                <a:lnTo>
                  <a:pt x="1196405" y="1149198"/>
                </a:lnTo>
                <a:lnTo>
                  <a:pt x="1197356" y="1197355"/>
                </a:lnTo>
                <a:lnTo>
                  <a:pt x="1196382" y="1245864"/>
                </a:lnTo>
                <a:lnTo>
                  <a:pt x="1193483" y="1293958"/>
                </a:lnTo>
                <a:lnTo>
                  <a:pt x="1188693" y="1341597"/>
                </a:lnTo>
                <a:lnTo>
                  <a:pt x="1182044" y="1388737"/>
                </a:lnTo>
                <a:lnTo>
                  <a:pt x="1173570" y="1435337"/>
                </a:lnTo>
                <a:lnTo>
                  <a:pt x="1163305" y="1481353"/>
                </a:lnTo>
                <a:lnTo>
                  <a:pt x="1151281" y="1526743"/>
                </a:lnTo>
                <a:lnTo>
                  <a:pt x="1137532" y="1571465"/>
                </a:lnTo>
                <a:lnTo>
                  <a:pt x="1122092" y="1615477"/>
                </a:lnTo>
                <a:lnTo>
                  <a:pt x="1104994" y="1658735"/>
                </a:lnTo>
                <a:lnTo>
                  <a:pt x="1086270" y="1701198"/>
                </a:lnTo>
                <a:lnTo>
                  <a:pt x="1065955" y="1742822"/>
                </a:lnTo>
                <a:lnTo>
                  <a:pt x="1044082" y="1783567"/>
                </a:lnTo>
                <a:lnTo>
                  <a:pt x="1020683" y="1823388"/>
                </a:lnTo>
                <a:lnTo>
                  <a:pt x="995794" y="1862244"/>
                </a:lnTo>
                <a:lnTo>
                  <a:pt x="969446" y="1900092"/>
                </a:lnTo>
                <a:lnTo>
                  <a:pt x="941673" y="1936889"/>
                </a:lnTo>
                <a:lnTo>
                  <a:pt x="912508" y="1972594"/>
                </a:lnTo>
                <a:lnTo>
                  <a:pt x="881986" y="2007164"/>
                </a:lnTo>
                <a:lnTo>
                  <a:pt x="850139" y="2040556"/>
                </a:lnTo>
                <a:lnTo>
                  <a:pt x="817000" y="2072727"/>
                </a:lnTo>
                <a:lnTo>
                  <a:pt x="782603" y="2103637"/>
                </a:lnTo>
                <a:lnTo>
                  <a:pt x="746981" y="2133241"/>
                </a:lnTo>
                <a:lnTo>
                  <a:pt x="710168" y="2161498"/>
                </a:lnTo>
                <a:lnTo>
                  <a:pt x="672197" y="2188364"/>
                </a:lnTo>
                <a:lnTo>
                  <a:pt x="633101" y="2213799"/>
                </a:lnTo>
                <a:lnTo>
                  <a:pt x="592914" y="2237758"/>
                </a:lnTo>
                <a:lnTo>
                  <a:pt x="551668" y="2260200"/>
                </a:lnTo>
                <a:lnTo>
                  <a:pt x="509398" y="2281083"/>
                </a:lnTo>
                <a:lnTo>
                  <a:pt x="466137" y="2300363"/>
                </a:lnTo>
                <a:lnTo>
                  <a:pt x="421917" y="2317998"/>
                </a:lnTo>
                <a:lnTo>
                  <a:pt x="376773" y="2333947"/>
                </a:lnTo>
                <a:lnTo>
                  <a:pt x="330738" y="2348165"/>
                </a:lnTo>
                <a:lnTo>
                  <a:pt x="283844" y="2360612"/>
                </a:lnTo>
                <a:lnTo>
                  <a:pt x="0" y="1197355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56091" y="2456688"/>
            <a:ext cx="1481455" cy="1635125"/>
          </a:xfrm>
          <a:custGeom>
            <a:avLst/>
            <a:gdLst/>
            <a:ahLst/>
            <a:cxnLst/>
            <a:rect l="l" t="t" r="r" b="b"/>
            <a:pathLst>
              <a:path w="1481455" h="1635125">
                <a:moveTo>
                  <a:pt x="82742" y="0"/>
                </a:moveTo>
                <a:lnTo>
                  <a:pt x="65691" y="46210"/>
                </a:lnTo>
                <a:lnTo>
                  <a:pt x="50595" y="92956"/>
                </a:lnTo>
                <a:lnTo>
                  <a:pt x="37458" y="140174"/>
                </a:lnTo>
                <a:lnTo>
                  <a:pt x="26284" y="187803"/>
                </a:lnTo>
                <a:lnTo>
                  <a:pt x="17076" y="235782"/>
                </a:lnTo>
                <a:lnTo>
                  <a:pt x="9840" y="284049"/>
                </a:lnTo>
                <a:lnTo>
                  <a:pt x="4579" y="332542"/>
                </a:lnTo>
                <a:lnTo>
                  <a:pt x="1297" y="381199"/>
                </a:lnTo>
                <a:lnTo>
                  <a:pt x="0" y="429960"/>
                </a:lnTo>
                <a:lnTo>
                  <a:pt x="689" y="478761"/>
                </a:lnTo>
                <a:lnTo>
                  <a:pt x="3371" y="527543"/>
                </a:lnTo>
                <a:lnTo>
                  <a:pt x="8049" y="576242"/>
                </a:lnTo>
                <a:lnTo>
                  <a:pt x="14727" y="624798"/>
                </a:lnTo>
                <a:lnTo>
                  <a:pt x="23410" y="673149"/>
                </a:lnTo>
                <a:lnTo>
                  <a:pt x="34101" y="721232"/>
                </a:lnTo>
                <a:lnTo>
                  <a:pt x="46446" y="767796"/>
                </a:lnTo>
                <a:lnTo>
                  <a:pt x="60501" y="813445"/>
                </a:lnTo>
                <a:lnTo>
                  <a:pt x="76222" y="858153"/>
                </a:lnTo>
                <a:lnTo>
                  <a:pt x="93565" y="901895"/>
                </a:lnTo>
                <a:lnTo>
                  <a:pt x="112489" y="944644"/>
                </a:lnTo>
                <a:lnTo>
                  <a:pt x="132948" y="986373"/>
                </a:lnTo>
                <a:lnTo>
                  <a:pt x="154901" y="1027056"/>
                </a:lnTo>
                <a:lnTo>
                  <a:pt x="178304" y="1066668"/>
                </a:lnTo>
                <a:lnTo>
                  <a:pt x="203114" y="1105182"/>
                </a:lnTo>
                <a:lnTo>
                  <a:pt x="229287" y="1142571"/>
                </a:lnTo>
                <a:lnTo>
                  <a:pt x="256781" y="1178810"/>
                </a:lnTo>
                <a:lnTo>
                  <a:pt x="285552" y="1213871"/>
                </a:lnTo>
                <a:lnTo>
                  <a:pt x="315557" y="1247730"/>
                </a:lnTo>
                <a:lnTo>
                  <a:pt x="346753" y="1280359"/>
                </a:lnTo>
                <a:lnTo>
                  <a:pt x="379096" y="1311732"/>
                </a:lnTo>
                <a:lnTo>
                  <a:pt x="412543" y="1341824"/>
                </a:lnTo>
                <a:lnTo>
                  <a:pt x="447052" y="1370607"/>
                </a:lnTo>
                <a:lnTo>
                  <a:pt x="482579" y="1398055"/>
                </a:lnTo>
                <a:lnTo>
                  <a:pt x="519080" y="1424143"/>
                </a:lnTo>
                <a:lnTo>
                  <a:pt x="556513" y="1448844"/>
                </a:lnTo>
                <a:lnTo>
                  <a:pt x="594834" y="1472132"/>
                </a:lnTo>
                <a:lnTo>
                  <a:pt x="634001" y="1493980"/>
                </a:lnTo>
                <a:lnTo>
                  <a:pt x="673969" y="1514362"/>
                </a:lnTo>
                <a:lnTo>
                  <a:pt x="714696" y="1533252"/>
                </a:lnTo>
                <a:lnTo>
                  <a:pt x="756138" y="1550624"/>
                </a:lnTo>
                <a:lnTo>
                  <a:pt x="798253" y="1566451"/>
                </a:lnTo>
                <a:lnTo>
                  <a:pt x="840997" y="1580707"/>
                </a:lnTo>
                <a:lnTo>
                  <a:pt x="884326" y="1593366"/>
                </a:lnTo>
                <a:lnTo>
                  <a:pt x="928198" y="1604402"/>
                </a:lnTo>
                <a:lnTo>
                  <a:pt x="972570" y="1613788"/>
                </a:lnTo>
                <a:lnTo>
                  <a:pt x="1017398" y="1621498"/>
                </a:lnTo>
                <a:lnTo>
                  <a:pt x="1062639" y="1627506"/>
                </a:lnTo>
                <a:lnTo>
                  <a:pt x="1108250" y="1631785"/>
                </a:lnTo>
                <a:lnTo>
                  <a:pt x="1154188" y="1634310"/>
                </a:lnTo>
                <a:lnTo>
                  <a:pt x="1200408" y="1635053"/>
                </a:lnTo>
                <a:lnTo>
                  <a:pt x="1246869" y="1633990"/>
                </a:lnTo>
                <a:lnTo>
                  <a:pt x="1293528" y="1631093"/>
                </a:lnTo>
                <a:lnTo>
                  <a:pt x="1340339" y="1626336"/>
                </a:lnTo>
                <a:lnTo>
                  <a:pt x="1387262" y="1619693"/>
                </a:lnTo>
                <a:lnTo>
                  <a:pt x="1434252" y="1611138"/>
                </a:lnTo>
                <a:lnTo>
                  <a:pt x="1481266" y="1600644"/>
                </a:lnTo>
                <a:lnTo>
                  <a:pt x="1197421" y="437388"/>
                </a:lnTo>
                <a:lnTo>
                  <a:pt x="8274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56091" y="2456688"/>
            <a:ext cx="1481455" cy="1635125"/>
          </a:xfrm>
          <a:custGeom>
            <a:avLst/>
            <a:gdLst/>
            <a:ahLst/>
            <a:cxnLst/>
            <a:rect l="l" t="t" r="r" b="b"/>
            <a:pathLst>
              <a:path w="1481455" h="1635125">
                <a:moveTo>
                  <a:pt x="1481266" y="1600644"/>
                </a:moveTo>
                <a:lnTo>
                  <a:pt x="1434252" y="1611138"/>
                </a:lnTo>
                <a:lnTo>
                  <a:pt x="1387262" y="1619693"/>
                </a:lnTo>
                <a:lnTo>
                  <a:pt x="1340339" y="1626336"/>
                </a:lnTo>
                <a:lnTo>
                  <a:pt x="1293528" y="1631093"/>
                </a:lnTo>
                <a:lnTo>
                  <a:pt x="1246869" y="1633990"/>
                </a:lnTo>
                <a:lnTo>
                  <a:pt x="1200408" y="1635053"/>
                </a:lnTo>
                <a:lnTo>
                  <a:pt x="1154188" y="1634310"/>
                </a:lnTo>
                <a:lnTo>
                  <a:pt x="1108250" y="1631785"/>
                </a:lnTo>
                <a:lnTo>
                  <a:pt x="1062639" y="1627506"/>
                </a:lnTo>
                <a:lnTo>
                  <a:pt x="1017398" y="1621498"/>
                </a:lnTo>
                <a:lnTo>
                  <a:pt x="972570" y="1613788"/>
                </a:lnTo>
                <a:lnTo>
                  <a:pt x="928198" y="1604402"/>
                </a:lnTo>
                <a:lnTo>
                  <a:pt x="884326" y="1593366"/>
                </a:lnTo>
                <a:lnTo>
                  <a:pt x="840997" y="1580707"/>
                </a:lnTo>
                <a:lnTo>
                  <a:pt x="798253" y="1566451"/>
                </a:lnTo>
                <a:lnTo>
                  <a:pt x="756138" y="1550624"/>
                </a:lnTo>
                <a:lnTo>
                  <a:pt x="714696" y="1533252"/>
                </a:lnTo>
                <a:lnTo>
                  <a:pt x="673969" y="1514362"/>
                </a:lnTo>
                <a:lnTo>
                  <a:pt x="634001" y="1493980"/>
                </a:lnTo>
                <a:lnTo>
                  <a:pt x="594834" y="1472132"/>
                </a:lnTo>
                <a:lnTo>
                  <a:pt x="556513" y="1448844"/>
                </a:lnTo>
                <a:lnTo>
                  <a:pt x="519080" y="1424143"/>
                </a:lnTo>
                <a:lnTo>
                  <a:pt x="482579" y="1398055"/>
                </a:lnTo>
                <a:lnTo>
                  <a:pt x="447052" y="1370607"/>
                </a:lnTo>
                <a:lnTo>
                  <a:pt x="412543" y="1341824"/>
                </a:lnTo>
                <a:lnTo>
                  <a:pt x="379096" y="1311732"/>
                </a:lnTo>
                <a:lnTo>
                  <a:pt x="346753" y="1280359"/>
                </a:lnTo>
                <a:lnTo>
                  <a:pt x="315557" y="1247730"/>
                </a:lnTo>
                <a:lnTo>
                  <a:pt x="285552" y="1213871"/>
                </a:lnTo>
                <a:lnTo>
                  <a:pt x="256781" y="1178810"/>
                </a:lnTo>
                <a:lnTo>
                  <a:pt x="229287" y="1142571"/>
                </a:lnTo>
                <a:lnTo>
                  <a:pt x="203114" y="1105182"/>
                </a:lnTo>
                <a:lnTo>
                  <a:pt x="178304" y="1066668"/>
                </a:lnTo>
                <a:lnTo>
                  <a:pt x="154901" y="1027056"/>
                </a:lnTo>
                <a:lnTo>
                  <a:pt x="132948" y="986373"/>
                </a:lnTo>
                <a:lnTo>
                  <a:pt x="112489" y="944644"/>
                </a:lnTo>
                <a:lnTo>
                  <a:pt x="93565" y="901895"/>
                </a:lnTo>
                <a:lnTo>
                  <a:pt x="76222" y="858153"/>
                </a:lnTo>
                <a:lnTo>
                  <a:pt x="60501" y="813445"/>
                </a:lnTo>
                <a:lnTo>
                  <a:pt x="46446" y="767796"/>
                </a:lnTo>
                <a:lnTo>
                  <a:pt x="34101" y="721232"/>
                </a:lnTo>
                <a:lnTo>
                  <a:pt x="23410" y="673149"/>
                </a:lnTo>
                <a:lnTo>
                  <a:pt x="14727" y="624798"/>
                </a:lnTo>
                <a:lnTo>
                  <a:pt x="8049" y="576242"/>
                </a:lnTo>
                <a:lnTo>
                  <a:pt x="3371" y="527543"/>
                </a:lnTo>
                <a:lnTo>
                  <a:pt x="689" y="478761"/>
                </a:lnTo>
                <a:lnTo>
                  <a:pt x="0" y="429960"/>
                </a:lnTo>
                <a:lnTo>
                  <a:pt x="1297" y="381199"/>
                </a:lnTo>
                <a:lnTo>
                  <a:pt x="4579" y="332542"/>
                </a:lnTo>
                <a:lnTo>
                  <a:pt x="9840" y="284049"/>
                </a:lnTo>
                <a:lnTo>
                  <a:pt x="17076" y="235782"/>
                </a:lnTo>
                <a:lnTo>
                  <a:pt x="26284" y="187803"/>
                </a:lnTo>
                <a:lnTo>
                  <a:pt x="37458" y="140174"/>
                </a:lnTo>
                <a:lnTo>
                  <a:pt x="50595" y="92956"/>
                </a:lnTo>
                <a:lnTo>
                  <a:pt x="65691" y="46210"/>
                </a:lnTo>
                <a:lnTo>
                  <a:pt x="82742" y="0"/>
                </a:lnTo>
                <a:lnTo>
                  <a:pt x="1197421" y="437388"/>
                </a:lnTo>
                <a:lnTo>
                  <a:pt x="1481266" y="1600644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38833" y="1696720"/>
            <a:ext cx="1115060" cy="1197610"/>
          </a:xfrm>
          <a:custGeom>
            <a:avLst/>
            <a:gdLst/>
            <a:ahLst/>
            <a:cxnLst/>
            <a:rect l="l" t="t" r="r" b="b"/>
            <a:pathLst>
              <a:path w="1115060" h="1197610">
                <a:moveTo>
                  <a:pt x="1114679" y="0"/>
                </a:moveTo>
                <a:lnTo>
                  <a:pt x="1065603" y="999"/>
                </a:lnTo>
                <a:lnTo>
                  <a:pt x="1016911" y="3977"/>
                </a:lnTo>
                <a:lnTo>
                  <a:pt x="968647" y="8900"/>
                </a:lnTo>
                <a:lnTo>
                  <a:pt x="920861" y="15737"/>
                </a:lnTo>
                <a:lnTo>
                  <a:pt x="873598" y="24455"/>
                </a:lnTo>
                <a:lnTo>
                  <a:pt x="826906" y="35023"/>
                </a:lnTo>
                <a:lnTo>
                  <a:pt x="780831" y="47408"/>
                </a:lnTo>
                <a:lnTo>
                  <a:pt x="735422" y="61578"/>
                </a:lnTo>
                <a:lnTo>
                  <a:pt x="690725" y="77502"/>
                </a:lnTo>
                <a:lnTo>
                  <a:pt x="646787" y="95146"/>
                </a:lnTo>
                <a:lnTo>
                  <a:pt x="603655" y="114479"/>
                </a:lnTo>
                <a:lnTo>
                  <a:pt x="561377" y="135469"/>
                </a:lnTo>
                <a:lnTo>
                  <a:pt x="519999" y="158083"/>
                </a:lnTo>
                <a:lnTo>
                  <a:pt x="479569" y="182290"/>
                </a:lnTo>
                <a:lnTo>
                  <a:pt x="440134" y="208057"/>
                </a:lnTo>
                <a:lnTo>
                  <a:pt x="401740" y="235353"/>
                </a:lnTo>
                <a:lnTo>
                  <a:pt x="364436" y="264144"/>
                </a:lnTo>
                <a:lnTo>
                  <a:pt x="328267" y="294400"/>
                </a:lnTo>
                <a:lnTo>
                  <a:pt x="293282" y="326087"/>
                </a:lnTo>
                <a:lnTo>
                  <a:pt x="259526" y="359174"/>
                </a:lnTo>
                <a:lnTo>
                  <a:pt x="227048" y="393629"/>
                </a:lnTo>
                <a:lnTo>
                  <a:pt x="195895" y="429420"/>
                </a:lnTo>
                <a:lnTo>
                  <a:pt x="166113" y="466513"/>
                </a:lnTo>
                <a:lnTo>
                  <a:pt x="137750" y="504878"/>
                </a:lnTo>
                <a:lnTo>
                  <a:pt x="110852" y="544483"/>
                </a:lnTo>
                <a:lnTo>
                  <a:pt x="85468" y="585294"/>
                </a:lnTo>
                <a:lnTo>
                  <a:pt x="61643" y="627280"/>
                </a:lnTo>
                <a:lnTo>
                  <a:pt x="39425" y="670409"/>
                </a:lnTo>
                <a:lnTo>
                  <a:pt x="18862" y="714649"/>
                </a:lnTo>
                <a:lnTo>
                  <a:pt x="0" y="759967"/>
                </a:lnTo>
                <a:lnTo>
                  <a:pt x="1114679" y="1197355"/>
                </a:lnTo>
                <a:lnTo>
                  <a:pt x="1114679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38833" y="1696720"/>
            <a:ext cx="1115060" cy="1197610"/>
          </a:xfrm>
          <a:custGeom>
            <a:avLst/>
            <a:gdLst/>
            <a:ahLst/>
            <a:cxnLst/>
            <a:rect l="l" t="t" r="r" b="b"/>
            <a:pathLst>
              <a:path w="1115060" h="1197610">
                <a:moveTo>
                  <a:pt x="0" y="759967"/>
                </a:moveTo>
                <a:lnTo>
                  <a:pt x="18862" y="714649"/>
                </a:lnTo>
                <a:lnTo>
                  <a:pt x="39425" y="670409"/>
                </a:lnTo>
                <a:lnTo>
                  <a:pt x="61643" y="627280"/>
                </a:lnTo>
                <a:lnTo>
                  <a:pt x="85468" y="585294"/>
                </a:lnTo>
                <a:lnTo>
                  <a:pt x="110852" y="544483"/>
                </a:lnTo>
                <a:lnTo>
                  <a:pt x="137750" y="504878"/>
                </a:lnTo>
                <a:lnTo>
                  <a:pt x="166113" y="466513"/>
                </a:lnTo>
                <a:lnTo>
                  <a:pt x="195895" y="429420"/>
                </a:lnTo>
                <a:lnTo>
                  <a:pt x="227048" y="393629"/>
                </a:lnTo>
                <a:lnTo>
                  <a:pt x="259526" y="359174"/>
                </a:lnTo>
                <a:lnTo>
                  <a:pt x="293282" y="326087"/>
                </a:lnTo>
                <a:lnTo>
                  <a:pt x="328267" y="294400"/>
                </a:lnTo>
                <a:lnTo>
                  <a:pt x="364436" y="264144"/>
                </a:lnTo>
                <a:lnTo>
                  <a:pt x="401740" y="235353"/>
                </a:lnTo>
                <a:lnTo>
                  <a:pt x="440134" y="208057"/>
                </a:lnTo>
                <a:lnTo>
                  <a:pt x="479569" y="182290"/>
                </a:lnTo>
                <a:lnTo>
                  <a:pt x="519999" y="158083"/>
                </a:lnTo>
                <a:lnTo>
                  <a:pt x="561377" y="135469"/>
                </a:lnTo>
                <a:lnTo>
                  <a:pt x="603655" y="114479"/>
                </a:lnTo>
                <a:lnTo>
                  <a:pt x="646787" y="95146"/>
                </a:lnTo>
                <a:lnTo>
                  <a:pt x="690725" y="77502"/>
                </a:lnTo>
                <a:lnTo>
                  <a:pt x="735422" y="61578"/>
                </a:lnTo>
                <a:lnTo>
                  <a:pt x="780831" y="47408"/>
                </a:lnTo>
                <a:lnTo>
                  <a:pt x="826906" y="35023"/>
                </a:lnTo>
                <a:lnTo>
                  <a:pt x="873598" y="24455"/>
                </a:lnTo>
                <a:lnTo>
                  <a:pt x="920861" y="15737"/>
                </a:lnTo>
                <a:lnTo>
                  <a:pt x="968647" y="8900"/>
                </a:lnTo>
                <a:lnTo>
                  <a:pt x="1016911" y="3977"/>
                </a:lnTo>
                <a:lnTo>
                  <a:pt x="1065603" y="999"/>
                </a:lnTo>
                <a:lnTo>
                  <a:pt x="1114679" y="0"/>
                </a:lnTo>
                <a:lnTo>
                  <a:pt x="1114679" y="1197355"/>
                </a:lnTo>
                <a:lnTo>
                  <a:pt x="0" y="759967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176972" y="1136332"/>
            <a:ext cx="2901950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b="1" dirty="0">
                <a:solidFill>
                  <a:srgbClr val="E8E7E7"/>
                </a:solidFill>
                <a:latin typeface="Calibri"/>
                <a:cs typeface="Calibri"/>
              </a:rPr>
              <a:t>Clip </a:t>
            </a:r>
            <a:r>
              <a:rPr sz="1950" b="1" spc="-5" dirty="0">
                <a:solidFill>
                  <a:srgbClr val="E8E7E7"/>
                </a:solidFill>
                <a:latin typeface="Calibri"/>
                <a:cs typeface="Calibri"/>
              </a:rPr>
              <a:t>Size </a:t>
            </a:r>
            <a:r>
              <a:rPr sz="1950" b="1" spc="20" dirty="0">
                <a:solidFill>
                  <a:srgbClr val="E8E7E7"/>
                </a:solidFill>
                <a:latin typeface="Calibri"/>
                <a:cs typeface="Calibri"/>
              </a:rPr>
              <a:t>Use </a:t>
            </a:r>
            <a:r>
              <a:rPr sz="1950" b="1" spc="5" dirty="0">
                <a:solidFill>
                  <a:srgbClr val="E8E7E7"/>
                </a:solidFill>
                <a:latin typeface="Calibri"/>
                <a:cs typeface="Calibri"/>
              </a:rPr>
              <a:t>in </a:t>
            </a:r>
            <a:r>
              <a:rPr sz="1950" b="1" spc="15" dirty="0">
                <a:solidFill>
                  <a:srgbClr val="E8E7E7"/>
                </a:solidFill>
                <a:latin typeface="Calibri"/>
                <a:cs typeface="Calibri"/>
              </a:rPr>
              <a:t>Primary</a:t>
            </a:r>
            <a:r>
              <a:rPr sz="1950" b="1" spc="135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950" b="1" spc="25" dirty="0">
                <a:solidFill>
                  <a:srgbClr val="E8E7E7"/>
                </a:solidFill>
                <a:latin typeface="Calibri"/>
                <a:cs typeface="Calibri"/>
              </a:rPr>
              <a:t>MR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01035" y="2488380"/>
            <a:ext cx="795020" cy="61087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285"/>
              </a:spcBef>
            </a:pPr>
            <a:r>
              <a:rPr sz="1950" b="1" spc="25" dirty="0">
                <a:solidFill>
                  <a:srgbClr val="FFFFFF"/>
                </a:solidFill>
                <a:latin typeface="Calibri"/>
                <a:cs typeface="Calibri"/>
              </a:rPr>
              <a:t>46.2%</a:t>
            </a: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XTR</a:t>
            </a:r>
            <a:r>
              <a:rPr sz="16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566799" y="2898509"/>
            <a:ext cx="827405" cy="71374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73355">
              <a:lnSpc>
                <a:spcPct val="100000"/>
              </a:lnSpc>
              <a:spcBef>
                <a:spcPts val="735"/>
              </a:spcBef>
            </a:pPr>
            <a:r>
              <a:rPr sz="1950" b="1" spc="20" dirty="0">
                <a:solidFill>
                  <a:srgbClr val="FFFFFF"/>
                </a:solidFill>
                <a:latin typeface="Calibri"/>
                <a:cs typeface="Calibri"/>
              </a:rPr>
              <a:t>34.8%</a:t>
            </a: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NTR</a:t>
            </a:r>
            <a:r>
              <a:rPr sz="16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17675" y="1958022"/>
            <a:ext cx="665480" cy="558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2080"/>
              </a:lnSpc>
              <a:spcBef>
                <a:spcPts val="130"/>
              </a:spcBef>
            </a:pPr>
            <a:r>
              <a:rPr sz="1950" b="1" spc="25" dirty="0">
                <a:solidFill>
                  <a:srgbClr val="FFFFFF"/>
                </a:solidFill>
                <a:latin typeface="Calibri"/>
                <a:cs typeface="Calibri"/>
              </a:rPr>
              <a:t>19</a:t>
            </a:r>
            <a:r>
              <a:rPr sz="19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950" b="1" spc="25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9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950">
              <a:latin typeface="Calibri"/>
              <a:cs typeface="Calibri"/>
            </a:endParaRPr>
          </a:p>
          <a:p>
            <a:pPr marL="38735">
              <a:lnSpc>
                <a:spcPts val="2080"/>
              </a:lnSpc>
            </a:pPr>
            <a:r>
              <a:rPr sz="1950" b="1" spc="15" dirty="0">
                <a:solidFill>
                  <a:srgbClr val="FFFFFF"/>
                </a:solidFill>
                <a:latin typeface="Calibri"/>
                <a:cs typeface="Calibri"/>
              </a:rPr>
              <a:t>Both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7834" y="4281254"/>
            <a:ext cx="8161020" cy="65087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4839335">
              <a:lnSpc>
                <a:spcPct val="100000"/>
              </a:lnSpc>
              <a:spcBef>
                <a:spcPts val="755"/>
              </a:spcBef>
              <a:tabLst>
                <a:tab pos="5714365" algn="l"/>
                <a:tab pos="6605905" algn="l"/>
              </a:tabLst>
            </a:pP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XTR</a:t>
            </a:r>
            <a:r>
              <a:rPr sz="1200" b="1" spc="1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Only	NTR</a:t>
            </a:r>
            <a:r>
              <a:rPr sz="1200" b="1" spc="10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Only	</a:t>
            </a: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Both </a:t>
            </a:r>
            <a:r>
              <a:rPr sz="1200" b="1" spc="-5" dirty="0">
                <a:solidFill>
                  <a:srgbClr val="E8E7E7"/>
                </a:solidFill>
                <a:latin typeface="Calibri"/>
                <a:cs typeface="Calibri"/>
              </a:rPr>
              <a:t>NTR </a:t>
            </a: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&amp;</a:t>
            </a:r>
            <a:r>
              <a:rPr sz="1200" b="1" spc="5" dirty="0">
                <a:solidFill>
                  <a:srgbClr val="E8E7E7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E8E7E7"/>
                </a:solidFill>
                <a:latin typeface="Calibri"/>
                <a:cs typeface="Calibri"/>
              </a:rPr>
              <a:t>XTR</a:t>
            </a:r>
            <a:endParaRPr sz="1200">
              <a:latin typeface="Calibri"/>
              <a:cs typeface="Calibri"/>
            </a:endParaRPr>
          </a:p>
          <a:p>
            <a:pPr marL="302260" indent="-28956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01625" algn="l"/>
                <a:tab pos="302260" algn="l"/>
              </a:tabLst>
            </a:pP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XTR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was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used</a:t>
            </a:r>
            <a:r>
              <a:rPr sz="1600" b="1" i="1" spc="-5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25" dirty="0">
                <a:solidFill>
                  <a:srgbClr val="FCE15E"/>
                </a:solidFill>
                <a:latin typeface="Arial"/>
                <a:cs typeface="Arial"/>
              </a:rPr>
              <a:t>more</a:t>
            </a:r>
            <a:r>
              <a:rPr sz="1600" b="1" i="1" spc="-8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CE15E"/>
                </a:solidFill>
                <a:latin typeface="Arial"/>
                <a:cs typeface="Arial"/>
              </a:rPr>
              <a:t>frequently</a:t>
            </a:r>
            <a:r>
              <a:rPr sz="1600" b="1" i="1" spc="-2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to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treat</a:t>
            </a:r>
            <a:r>
              <a:rPr sz="1600" b="1" i="1" spc="-8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primary</a:t>
            </a:r>
            <a:r>
              <a:rPr sz="1600" b="1" i="1" spc="-8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55" dirty="0">
                <a:solidFill>
                  <a:srgbClr val="FCE15E"/>
                </a:solidFill>
                <a:latin typeface="Arial"/>
                <a:cs typeface="Arial"/>
              </a:rPr>
              <a:t>MR</a:t>
            </a:r>
            <a:r>
              <a:rPr sz="1600" b="1" i="1" spc="-1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compared</a:t>
            </a:r>
            <a:r>
              <a:rPr sz="1600" b="1" i="1" spc="-114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to</a:t>
            </a:r>
            <a:r>
              <a:rPr sz="1600" b="1" i="1" spc="-5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NTR</a:t>
            </a:r>
            <a:r>
              <a:rPr sz="1600" b="1" i="1" spc="-5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(p</a:t>
            </a:r>
            <a:r>
              <a:rPr sz="1600" b="1" i="1" spc="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0" dirty="0">
                <a:solidFill>
                  <a:srgbClr val="FCE15E"/>
                </a:solidFill>
                <a:latin typeface="Arial"/>
                <a:cs typeface="Arial"/>
              </a:rPr>
              <a:t>&lt;</a:t>
            </a:r>
            <a:r>
              <a:rPr sz="1600" b="1" i="1" spc="-1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1600" b="1" i="1" spc="15" dirty="0">
                <a:solidFill>
                  <a:srgbClr val="FCE15E"/>
                </a:solidFill>
                <a:latin typeface="Arial"/>
                <a:cs typeface="Arial"/>
              </a:rPr>
              <a:t>0.0001)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30340" y="2689860"/>
            <a:ext cx="365760" cy="87566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10160">
              <a:lnSpc>
                <a:spcPct val="100000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37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530340" y="2095500"/>
            <a:ext cx="365760" cy="59436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10160">
              <a:lnSpc>
                <a:spcPct val="100000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24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530340" y="1203960"/>
            <a:ext cx="365760" cy="891540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37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452359" y="2849879"/>
            <a:ext cx="365760" cy="715645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452359" y="2438400"/>
            <a:ext cx="365760" cy="41148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17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452359" y="1203960"/>
            <a:ext cx="365760" cy="1234440"/>
          </a:xfrm>
          <a:prstGeom prst="rect">
            <a:avLst/>
          </a:prstGeom>
          <a:solidFill>
            <a:srgbClr val="A4A4A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51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0685" y="338772"/>
            <a:ext cx="327088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5" dirty="0"/>
              <a:t>Primary</a:t>
            </a:r>
            <a:r>
              <a:rPr sz="3000" spc="20" dirty="0"/>
              <a:t> </a:t>
            </a:r>
            <a:r>
              <a:rPr sz="3000" dirty="0"/>
              <a:t>Objective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476250" y="880110"/>
            <a:ext cx="8313420" cy="3977640"/>
          </a:xfrm>
          <a:custGeom>
            <a:avLst/>
            <a:gdLst/>
            <a:ahLst/>
            <a:cxnLst/>
            <a:rect l="l" t="t" r="r" b="b"/>
            <a:pathLst>
              <a:path w="8313420" h="3977640">
                <a:moveTo>
                  <a:pt x="0" y="3977640"/>
                </a:moveTo>
                <a:lnTo>
                  <a:pt x="8313420" y="3977640"/>
                </a:lnTo>
                <a:lnTo>
                  <a:pt x="8313420" y="0"/>
                </a:lnTo>
                <a:lnTo>
                  <a:pt x="0" y="0"/>
                </a:lnTo>
                <a:lnTo>
                  <a:pt x="0" y="39776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6250" y="880110"/>
            <a:ext cx="8313420" cy="3977640"/>
          </a:xfrm>
          <a:custGeom>
            <a:avLst/>
            <a:gdLst/>
            <a:ahLst/>
            <a:cxnLst/>
            <a:rect l="l" t="t" r="r" b="b"/>
            <a:pathLst>
              <a:path w="8313420" h="3977640">
                <a:moveTo>
                  <a:pt x="0" y="3977640"/>
                </a:moveTo>
                <a:lnTo>
                  <a:pt x="8313420" y="3977640"/>
                </a:lnTo>
                <a:lnTo>
                  <a:pt x="8313420" y="0"/>
                </a:lnTo>
                <a:lnTo>
                  <a:pt x="0" y="0"/>
                </a:lnTo>
                <a:lnTo>
                  <a:pt x="0" y="397764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96900" y="1615439"/>
            <a:ext cx="8049895" cy="2483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Report</a:t>
            </a:r>
            <a:r>
              <a:rPr sz="24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on:</a:t>
            </a:r>
            <a:endParaRPr sz="2400">
              <a:latin typeface="Arial"/>
              <a:cs typeface="Arial"/>
            </a:endParaRPr>
          </a:p>
          <a:p>
            <a:pPr marL="73025" marR="5080" indent="75565" algn="ctr">
              <a:lnSpc>
                <a:spcPct val="100000"/>
              </a:lnSpc>
              <a:spcBef>
                <a:spcPts val="2045"/>
              </a:spcBef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Real </a:t>
            </a:r>
            <a:r>
              <a:rPr sz="2400" b="1" spc="5" dirty="0">
                <a:solidFill>
                  <a:srgbClr val="FFFFFF"/>
                </a:solidFill>
                <a:latin typeface="Arial"/>
                <a:cs typeface="Arial"/>
              </a:rPr>
              <a:t>World,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Echo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Core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Lab 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Clinical 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Events 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Committee </a:t>
            </a: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Adjudicated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Outcomes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Patients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Significant </a:t>
            </a:r>
            <a:r>
              <a:rPr sz="2400" b="1" spc="10" dirty="0">
                <a:solidFill>
                  <a:srgbClr val="FFFFFF"/>
                </a:solidFill>
                <a:latin typeface="Arial"/>
                <a:cs typeface="Arial"/>
              </a:rPr>
              <a:t>Primary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Mitral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Regurgitation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Treated with 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Next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Generation </a:t>
            </a:r>
            <a:r>
              <a:rPr sz="24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MitraClip™ NTR </a:t>
            </a:r>
            <a:r>
              <a:rPr sz="2400" b="1" u="heavy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and </a:t>
            </a:r>
            <a:r>
              <a:rPr sz="24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XTR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Systems 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1000+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Patient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Global EXPAND</a:t>
            </a:r>
            <a:r>
              <a:rPr sz="2400" b="1" spc="4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79" y="655319"/>
            <a:ext cx="8564880" cy="4351020"/>
          </a:xfrm>
          <a:custGeom>
            <a:avLst/>
            <a:gdLst/>
            <a:ahLst/>
            <a:cxnLst/>
            <a:rect l="l" t="t" r="r" b="b"/>
            <a:pathLst>
              <a:path w="8564880" h="4351020">
                <a:moveTo>
                  <a:pt x="0" y="4351020"/>
                </a:moveTo>
                <a:lnTo>
                  <a:pt x="8564880" y="4351020"/>
                </a:lnTo>
                <a:lnTo>
                  <a:pt x="8564880" y="0"/>
                </a:lnTo>
                <a:lnTo>
                  <a:pt x="0" y="0"/>
                </a:lnTo>
                <a:lnTo>
                  <a:pt x="0" y="435102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84048" y="650240"/>
          <a:ext cx="8588375" cy="435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6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9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27685" marR="455295" indent="-692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</a:t>
                      </a:r>
                      <a:r>
                        <a:rPr sz="12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  (N=194)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14350" marR="454025" indent="-533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</a:t>
                      </a:r>
                      <a:r>
                        <a:rPr sz="12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(N=146)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61340" marR="290195" indent="-2514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XTR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2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NTR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(N=80)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17525" marR="499109" indent="1143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  (N=</a:t>
                      </a:r>
                      <a:r>
                        <a:rPr sz="12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420)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121">
                <a:tc>
                  <a:txBody>
                    <a:bodyPr/>
                    <a:lstStyle/>
                    <a:p>
                      <a:pPr marL="35560" marR="510540">
                        <a:lnSpc>
                          <a:spcPct val="103899"/>
                        </a:lnSpc>
                        <a:spcBef>
                          <a:spcPts val="32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Pre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Procedure Mitral 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Gradient,</a:t>
                      </a:r>
                      <a:r>
                        <a:rPr sz="1350" spc="1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mmHg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2.51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1.35</a:t>
                      </a:r>
                      <a:r>
                        <a:rPr sz="1350" spc="-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(145)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21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2.31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1.22</a:t>
                      </a:r>
                      <a:r>
                        <a:rPr sz="1350" spc="-114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(121)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21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2.71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1.62</a:t>
                      </a:r>
                      <a:r>
                        <a:rPr sz="1350" spc="-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(57)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21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2.48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1.40</a:t>
                      </a:r>
                      <a:r>
                        <a:rPr sz="1350" spc="-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(318)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21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095">
                <a:tc>
                  <a:txBody>
                    <a:bodyPr/>
                    <a:lstStyle/>
                    <a:p>
                      <a:pPr marL="35560" marR="847090">
                        <a:lnSpc>
                          <a:spcPct val="103800"/>
                        </a:lnSpc>
                        <a:spcBef>
                          <a:spcPts val="33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Discharge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Mitral 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Gradient,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mmHg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3.48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1.92</a:t>
                      </a:r>
                      <a:r>
                        <a:rPr sz="135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(173)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3.96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1.81</a:t>
                      </a:r>
                      <a:r>
                        <a:rPr sz="135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(124)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4.02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1.68</a:t>
                      </a:r>
                      <a:r>
                        <a:rPr sz="135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(73)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3.75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1.87</a:t>
                      </a:r>
                      <a:r>
                        <a:rPr sz="1350" spc="-10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(363)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684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070">
                <a:tc>
                  <a:txBody>
                    <a:bodyPr/>
                    <a:lstStyle/>
                    <a:p>
                      <a:pPr marL="35560" marR="847090">
                        <a:lnSpc>
                          <a:spcPct val="103800"/>
                        </a:lnSpc>
                        <a:spcBef>
                          <a:spcPts val="340"/>
                        </a:spcBef>
                      </a:pP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30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day </a:t>
                      </a:r>
                      <a:r>
                        <a:rPr sz="13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Mitral  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Gradient,</a:t>
                      </a:r>
                      <a:r>
                        <a:rPr sz="1350" spc="7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mmHg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3.51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1.69</a:t>
                      </a:r>
                      <a:r>
                        <a:rPr sz="1350" spc="-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(156)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748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3.89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1.89</a:t>
                      </a:r>
                      <a:r>
                        <a:rPr sz="1350" spc="-114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(121)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748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3.99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1.82</a:t>
                      </a:r>
                      <a:r>
                        <a:rPr sz="1350" spc="-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(66)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748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3.74 </a:t>
                      </a:r>
                      <a:r>
                        <a:rPr sz="1350" spc="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± 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1.79</a:t>
                      </a:r>
                      <a:r>
                        <a:rPr sz="1350" spc="-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(337)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748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994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 </a:t>
                      </a:r>
                      <a:r>
                        <a:rPr sz="13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Clip</a:t>
                      </a:r>
                      <a:r>
                        <a:rPr sz="1350" spc="8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Only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75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61.9%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(120/194)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75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66.4%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(97/146)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75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0.0%</a:t>
                      </a:r>
                      <a:r>
                        <a:rPr sz="13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(0/80)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75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51.7%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(217/420)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7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108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Clips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93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34.5%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(67/194)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9385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30.8%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(45/146)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9385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85%</a:t>
                      </a:r>
                      <a:r>
                        <a:rPr sz="13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(68/80)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9385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42.9%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(180/420)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93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3+</a:t>
                      </a:r>
                      <a:r>
                        <a:rPr sz="13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Clips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3.6%</a:t>
                      </a:r>
                      <a:r>
                        <a:rPr sz="13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(7/194)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2.7%</a:t>
                      </a:r>
                      <a:r>
                        <a:rPr sz="13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(4/146)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5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15%</a:t>
                      </a:r>
                      <a:r>
                        <a:rPr sz="13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(12/80)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5.0%</a:t>
                      </a:r>
                      <a:r>
                        <a:rPr sz="13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(21/420)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5199">
                <a:tc gridSpan="5">
                  <a:txBody>
                    <a:bodyPr/>
                    <a:lstStyle/>
                    <a:p>
                      <a:pPr marL="386080" indent="-290830">
                        <a:lnSpc>
                          <a:spcPct val="100000"/>
                        </a:lnSpc>
                        <a:spcBef>
                          <a:spcPts val="1055"/>
                        </a:spcBef>
                        <a:buFont typeface="Arial"/>
                        <a:buChar char="•"/>
                        <a:tabLst>
                          <a:tab pos="386080" algn="l"/>
                          <a:tab pos="386715" algn="l"/>
                        </a:tabLst>
                      </a:pP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Pre-procedure gradient </a:t>
                      </a:r>
                      <a:r>
                        <a:rPr sz="1650" b="1" i="1" spc="3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was </a:t>
                      </a:r>
                      <a:r>
                        <a:rPr sz="16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not </a:t>
                      </a:r>
                      <a:r>
                        <a:rPr sz="16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different </a:t>
                      </a:r>
                      <a:r>
                        <a:rPr sz="16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across </a:t>
                      </a:r>
                      <a:r>
                        <a:rPr sz="16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clip </a:t>
                      </a:r>
                      <a:r>
                        <a:rPr sz="16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type groups </a:t>
                      </a:r>
                      <a:r>
                        <a:rPr sz="16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(P</a:t>
                      </a:r>
                      <a:r>
                        <a:rPr sz="1650" b="1" i="1" spc="36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=0.17)</a:t>
                      </a:r>
                      <a:endParaRPr sz="1650">
                        <a:latin typeface="Arial"/>
                        <a:cs typeface="Arial"/>
                      </a:endParaRPr>
                    </a:p>
                    <a:p>
                      <a:pPr marL="386080" marR="425450" indent="-290195">
                        <a:lnSpc>
                          <a:spcPts val="2050"/>
                        </a:lnSpc>
                        <a:spcBef>
                          <a:spcPts val="70"/>
                        </a:spcBef>
                        <a:buFont typeface="Arial"/>
                        <a:buChar char="•"/>
                        <a:tabLst>
                          <a:tab pos="386080" algn="l"/>
                          <a:tab pos="386715" algn="l"/>
                        </a:tabLst>
                      </a:pP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MitraClip </a:t>
                      </a:r>
                      <a:r>
                        <a:rPr sz="1650" b="1" i="1" spc="2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XTR </a:t>
                      </a:r>
                      <a:r>
                        <a:rPr sz="1650" b="1" i="1" spc="3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was </a:t>
                      </a:r>
                      <a:r>
                        <a:rPr sz="1650" b="1" i="1" spc="1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not </a:t>
                      </a:r>
                      <a:r>
                        <a:rPr sz="16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associated </a:t>
                      </a: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6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increased </a:t>
                      </a: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650" b="1" i="1" spc="30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valve </a:t>
                      </a: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gradient post  procedure </a:t>
                      </a:r>
                      <a:r>
                        <a:rPr sz="1650" b="1" i="1" spc="2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compared </a:t>
                      </a:r>
                      <a:r>
                        <a:rPr sz="1650" b="1" i="1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650" b="1" i="1" spc="1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MitraClip</a:t>
                      </a:r>
                      <a:r>
                        <a:rPr sz="1650" b="1" i="1" spc="14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i="1" spc="5" dirty="0">
                          <a:solidFill>
                            <a:srgbClr val="FCE15E"/>
                          </a:solidFill>
                          <a:latin typeface="Arial"/>
                          <a:cs typeface="Arial"/>
                        </a:rPr>
                        <a:t>NTR.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133985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0732" y="159448"/>
            <a:ext cx="76003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Mitral </a:t>
            </a:r>
            <a:r>
              <a:rPr sz="2400" spc="-20" dirty="0"/>
              <a:t>Gradients </a:t>
            </a:r>
            <a:r>
              <a:rPr sz="2400" spc="-5" dirty="0"/>
              <a:t>(ECL </a:t>
            </a:r>
            <a:r>
              <a:rPr sz="2400" spc="-30" dirty="0"/>
              <a:t>Adjudicated) </a:t>
            </a:r>
            <a:r>
              <a:rPr sz="2400" spc="-15" dirty="0"/>
              <a:t>by </a:t>
            </a:r>
            <a:r>
              <a:rPr sz="2400" spc="-10" dirty="0"/>
              <a:t>MitraClip</a:t>
            </a:r>
            <a:r>
              <a:rPr sz="2400" spc="15" dirty="0"/>
              <a:t> </a:t>
            </a:r>
            <a:r>
              <a:rPr sz="2400" dirty="0"/>
              <a:t>Size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6689" y="811530"/>
            <a:ext cx="8694420" cy="4023360"/>
          </a:xfrm>
          <a:custGeom>
            <a:avLst/>
            <a:gdLst/>
            <a:ahLst/>
            <a:cxnLst/>
            <a:rect l="l" t="t" r="r" b="b"/>
            <a:pathLst>
              <a:path w="8694420" h="4023360">
                <a:moveTo>
                  <a:pt x="0" y="4023360"/>
                </a:moveTo>
                <a:lnTo>
                  <a:pt x="8694420" y="4023360"/>
                </a:lnTo>
                <a:lnTo>
                  <a:pt x="8694420" y="0"/>
                </a:lnTo>
                <a:lnTo>
                  <a:pt x="0" y="0"/>
                </a:lnTo>
                <a:lnTo>
                  <a:pt x="0" y="402336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6689" y="811530"/>
            <a:ext cx="8694420" cy="4023360"/>
          </a:xfrm>
          <a:custGeom>
            <a:avLst/>
            <a:gdLst/>
            <a:ahLst/>
            <a:cxnLst/>
            <a:rect l="l" t="t" r="r" b="b"/>
            <a:pathLst>
              <a:path w="8694420" h="4023360">
                <a:moveTo>
                  <a:pt x="0" y="4023360"/>
                </a:moveTo>
                <a:lnTo>
                  <a:pt x="8694420" y="4023360"/>
                </a:lnTo>
                <a:lnTo>
                  <a:pt x="8694420" y="0"/>
                </a:lnTo>
                <a:lnTo>
                  <a:pt x="0" y="0"/>
                </a:lnTo>
                <a:lnTo>
                  <a:pt x="0" y="402336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49576" y="142239"/>
            <a:ext cx="4241165" cy="511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5" dirty="0"/>
              <a:t>Secondary</a:t>
            </a:r>
            <a:r>
              <a:rPr spc="170" dirty="0"/>
              <a:t> </a:t>
            </a:r>
            <a:r>
              <a:rPr dirty="0"/>
              <a:t>Objectives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98145" y="940434"/>
            <a:ext cx="8224520" cy="32797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71780" marR="5080" indent="-259079">
              <a:lnSpc>
                <a:spcPct val="100000"/>
              </a:lnSpc>
              <a:spcBef>
                <a:spcPts val="125"/>
              </a:spcBef>
              <a:buClr>
                <a:srgbClr val="FCE15E"/>
              </a:buClr>
              <a:buSzPct val="108928"/>
              <a:buFont typeface="Arial"/>
              <a:buChar char="•"/>
              <a:tabLst>
                <a:tab pos="271780" algn="l"/>
              </a:tabLst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Evaluate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MR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reduction </a:t>
            </a:r>
            <a:r>
              <a:rPr sz="2800" b="1" spc="20" dirty="0">
                <a:solidFill>
                  <a:srgbClr val="FFFFFF"/>
                </a:solidFill>
                <a:latin typeface="Arial"/>
                <a:cs typeface="Arial"/>
              </a:rPr>
              <a:t>outcomes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as a</a:t>
            </a:r>
            <a:r>
              <a:rPr sz="2800" b="1" spc="-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function  of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mitral </a:t>
            </a:r>
            <a:r>
              <a:rPr sz="2800" b="1" spc="-20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anatomic</a:t>
            </a:r>
            <a:r>
              <a:rPr sz="28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complexity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CE15E"/>
              </a:buClr>
              <a:buFont typeface="Arial"/>
              <a:buChar char="•"/>
            </a:pPr>
            <a:endParaRPr sz="3100">
              <a:latin typeface="Arial"/>
              <a:cs typeface="Arial"/>
            </a:endParaRPr>
          </a:p>
          <a:p>
            <a:pPr marL="271780" marR="88900" indent="-259079">
              <a:lnSpc>
                <a:spcPct val="100000"/>
              </a:lnSpc>
              <a:spcBef>
                <a:spcPts val="1855"/>
              </a:spcBef>
              <a:buClr>
                <a:srgbClr val="FCE15E"/>
              </a:buClr>
              <a:buSzPct val="108928"/>
              <a:buFont typeface="Arial"/>
              <a:buChar char="•"/>
              <a:tabLst>
                <a:tab pos="271780" algn="l"/>
              </a:tabLst>
            </a:pP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Confirm the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safety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(including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single </a:t>
            </a:r>
            <a:r>
              <a:rPr sz="2800" b="1" spc="5" dirty="0">
                <a:solidFill>
                  <a:srgbClr val="FFFFFF"/>
                </a:solidFill>
                <a:latin typeface="Arial"/>
                <a:cs typeface="Arial"/>
              </a:rPr>
              <a:t>leaflet  </a:t>
            </a: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device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attachments and </a:t>
            </a:r>
            <a:r>
              <a:rPr sz="2800" b="1" spc="5" dirty="0">
                <a:solidFill>
                  <a:srgbClr val="FFFFFF"/>
                </a:solidFill>
                <a:latin typeface="Arial"/>
                <a:cs typeface="Arial"/>
              </a:rPr>
              <a:t>leaflet injuries)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800" b="1" spc="5" dirty="0">
                <a:solidFill>
                  <a:srgbClr val="FFFFFF"/>
                </a:solidFill>
                <a:latin typeface="Arial"/>
                <a:cs typeface="Arial"/>
              </a:rPr>
              <a:t>effectiveness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MR reduction associated</a:t>
            </a:r>
            <a:r>
              <a:rPr sz="2800" b="1" spc="-3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50" dirty="0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MitraClip™ </a:t>
            </a:r>
            <a:r>
              <a:rPr sz="2800" b="1" spc="20" dirty="0">
                <a:solidFill>
                  <a:srgbClr val="FFFFFF"/>
                </a:solidFill>
                <a:latin typeface="Arial"/>
                <a:cs typeface="Arial"/>
              </a:rPr>
              <a:t>NTR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b="1" spc="30" dirty="0">
                <a:solidFill>
                  <a:srgbClr val="FFFFFF"/>
                </a:solidFill>
                <a:latin typeface="Arial"/>
                <a:cs typeface="Arial"/>
              </a:rPr>
              <a:t>XTR</a:t>
            </a:r>
            <a:r>
              <a:rPr sz="2800" b="1" spc="-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5" dirty="0">
                <a:solidFill>
                  <a:srgbClr val="FFFFFF"/>
                </a:solidFill>
                <a:latin typeface="Arial"/>
                <a:cs typeface="Arial"/>
              </a:rPr>
              <a:t>systems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5240" y="55879"/>
            <a:ext cx="1506220" cy="4559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800" spc="15" dirty="0"/>
              <a:t>Methods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780664" y="491172"/>
            <a:ext cx="3592195" cy="4191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50" b="1" spc="25" dirty="0">
                <a:solidFill>
                  <a:srgbClr val="FCE15E"/>
                </a:solidFill>
                <a:latin typeface="Arial"/>
                <a:cs typeface="Arial"/>
              </a:rPr>
              <a:t>EXPAND </a:t>
            </a:r>
            <a:r>
              <a:rPr sz="2550" b="1" spc="5" dirty="0">
                <a:solidFill>
                  <a:srgbClr val="FCE15E"/>
                </a:solidFill>
                <a:latin typeface="Arial"/>
                <a:cs typeface="Arial"/>
              </a:rPr>
              <a:t>Study</a:t>
            </a:r>
            <a:r>
              <a:rPr sz="2550" b="1" spc="4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FCE15E"/>
                </a:solidFill>
                <a:latin typeface="Arial"/>
                <a:cs typeface="Arial"/>
              </a:rPr>
              <a:t>Design</a:t>
            </a:r>
            <a:endParaRPr sz="25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5290" y="986789"/>
            <a:ext cx="8321040" cy="3840479"/>
          </a:xfrm>
          <a:custGeom>
            <a:avLst/>
            <a:gdLst/>
            <a:ahLst/>
            <a:cxnLst/>
            <a:rect l="l" t="t" r="r" b="b"/>
            <a:pathLst>
              <a:path w="8321040" h="3840479">
                <a:moveTo>
                  <a:pt x="0" y="3840479"/>
                </a:moveTo>
                <a:lnTo>
                  <a:pt x="8321040" y="3840479"/>
                </a:lnTo>
                <a:lnTo>
                  <a:pt x="8321040" y="0"/>
                </a:lnTo>
                <a:lnTo>
                  <a:pt x="0" y="0"/>
                </a:lnTo>
                <a:lnTo>
                  <a:pt x="0" y="38404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5290" y="986789"/>
            <a:ext cx="8321040" cy="3840479"/>
          </a:xfrm>
          <a:custGeom>
            <a:avLst/>
            <a:gdLst/>
            <a:ahLst/>
            <a:cxnLst/>
            <a:rect l="l" t="t" r="r" b="b"/>
            <a:pathLst>
              <a:path w="8321040" h="3840479">
                <a:moveTo>
                  <a:pt x="0" y="3840479"/>
                </a:moveTo>
                <a:lnTo>
                  <a:pt x="8321040" y="3840479"/>
                </a:lnTo>
                <a:lnTo>
                  <a:pt x="8321040" y="0"/>
                </a:lnTo>
                <a:lnTo>
                  <a:pt x="0" y="0"/>
                </a:lnTo>
                <a:lnTo>
                  <a:pt x="0" y="3840479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05435" marR="30480" indent="-259715">
              <a:lnSpc>
                <a:spcPts val="1739"/>
              </a:lnSpc>
              <a:spcBef>
                <a:spcPts val="330"/>
              </a:spcBef>
              <a:buSzPct val="109375"/>
              <a:buFont typeface="Arial"/>
              <a:buChar char="•"/>
              <a:tabLst>
                <a:tab pos="305435" algn="l"/>
                <a:tab pos="306070" algn="l"/>
              </a:tabLst>
            </a:pPr>
            <a:r>
              <a:rPr b="1" spc="25" dirty="0">
                <a:solidFill>
                  <a:srgbClr val="FCE15E"/>
                </a:solidFill>
                <a:latin typeface="Arial"/>
                <a:cs typeface="Arial"/>
              </a:rPr>
              <a:t>Design:</a:t>
            </a:r>
            <a:r>
              <a:rPr b="1" spc="-140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pc="5" dirty="0"/>
              <a:t>Prospective,</a:t>
            </a:r>
            <a:r>
              <a:rPr spc="-114" dirty="0"/>
              <a:t> </a:t>
            </a:r>
            <a:r>
              <a:rPr spc="10" dirty="0"/>
              <a:t>Multi-center,</a:t>
            </a:r>
            <a:r>
              <a:rPr spc="-170" dirty="0"/>
              <a:t> </a:t>
            </a:r>
            <a:r>
              <a:rPr spc="10" dirty="0"/>
              <a:t>Single</a:t>
            </a:r>
            <a:r>
              <a:rPr spc="-80" dirty="0"/>
              <a:t> </a:t>
            </a:r>
            <a:r>
              <a:rPr dirty="0"/>
              <a:t>Arm,</a:t>
            </a:r>
            <a:r>
              <a:rPr spc="10" dirty="0"/>
              <a:t> </a:t>
            </a:r>
            <a:r>
              <a:rPr spc="15" dirty="0"/>
              <a:t>International,</a:t>
            </a:r>
            <a:r>
              <a:rPr spc="-175" dirty="0"/>
              <a:t> </a:t>
            </a:r>
            <a:r>
              <a:rPr spc="10" dirty="0"/>
              <a:t>Post-Market,</a:t>
            </a:r>
            <a:r>
              <a:rPr spc="-175" dirty="0"/>
              <a:t> </a:t>
            </a:r>
            <a:r>
              <a:rPr spc="15" dirty="0"/>
              <a:t>Real</a:t>
            </a:r>
            <a:r>
              <a:rPr spc="-85" dirty="0"/>
              <a:t> </a:t>
            </a:r>
            <a:r>
              <a:rPr spc="20" dirty="0"/>
              <a:t>W</a:t>
            </a:r>
            <a:r>
              <a:rPr spc="-300" dirty="0"/>
              <a:t> </a:t>
            </a:r>
            <a:r>
              <a:rPr spc="-5" dirty="0"/>
              <a:t>orld,  </a:t>
            </a:r>
            <a:r>
              <a:rPr spc="10" dirty="0"/>
              <a:t>Observational</a:t>
            </a:r>
            <a:r>
              <a:rPr spc="-145" dirty="0"/>
              <a:t> </a:t>
            </a:r>
            <a:r>
              <a:rPr spc="15" dirty="0"/>
              <a:t>Study</a:t>
            </a:r>
            <a:r>
              <a:rPr spc="-125" dirty="0"/>
              <a:t> </a:t>
            </a:r>
            <a:r>
              <a:rPr spc="15" dirty="0"/>
              <a:t>Conducted</a:t>
            </a:r>
            <a:r>
              <a:rPr spc="-145" dirty="0"/>
              <a:t> </a:t>
            </a:r>
            <a:r>
              <a:rPr spc="5" dirty="0"/>
              <a:t>in</a:t>
            </a:r>
            <a:r>
              <a:rPr spc="-30" dirty="0"/>
              <a:t> </a:t>
            </a:r>
            <a:r>
              <a:rPr spc="5" dirty="0"/>
              <a:t>United</a:t>
            </a:r>
            <a:r>
              <a:rPr spc="-90" dirty="0"/>
              <a:t> </a:t>
            </a:r>
            <a:r>
              <a:rPr spc="15" dirty="0"/>
              <a:t>States,</a:t>
            </a:r>
            <a:r>
              <a:rPr spc="-114" dirty="0"/>
              <a:t> </a:t>
            </a:r>
            <a:r>
              <a:rPr spc="5" dirty="0"/>
              <a:t>Europe,</a:t>
            </a:r>
            <a:r>
              <a:rPr spc="-65" dirty="0"/>
              <a:t> </a:t>
            </a:r>
            <a:r>
              <a:rPr spc="10" dirty="0"/>
              <a:t>and</a:t>
            </a:r>
            <a:r>
              <a:rPr spc="-30" dirty="0"/>
              <a:t> </a:t>
            </a:r>
            <a:r>
              <a:rPr spc="15" dirty="0"/>
              <a:t>the</a:t>
            </a:r>
            <a:r>
              <a:rPr spc="-90" dirty="0"/>
              <a:t> </a:t>
            </a:r>
            <a:r>
              <a:rPr spc="15" dirty="0"/>
              <a:t>Middle</a:t>
            </a:r>
            <a:r>
              <a:rPr spc="-90" dirty="0"/>
              <a:t> </a:t>
            </a:r>
            <a:r>
              <a:rPr spc="15" dirty="0"/>
              <a:t>East</a:t>
            </a:r>
          </a:p>
          <a:p>
            <a:pPr marL="305435" marR="45720" indent="-259715">
              <a:lnSpc>
                <a:spcPts val="1739"/>
              </a:lnSpc>
              <a:spcBef>
                <a:spcPts val="1265"/>
              </a:spcBef>
              <a:buSzPct val="109375"/>
              <a:buFont typeface="Arial"/>
              <a:buChar char="•"/>
              <a:tabLst>
                <a:tab pos="305435" algn="l"/>
                <a:tab pos="306070" algn="l"/>
              </a:tabLst>
            </a:pPr>
            <a:r>
              <a:rPr b="1" spc="20" dirty="0">
                <a:solidFill>
                  <a:srgbClr val="FCE15E"/>
                </a:solidFill>
                <a:latin typeface="Arial"/>
                <a:cs typeface="Arial"/>
              </a:rPr>
              <a:t>Intended</a:t>
            </a:r>
            <a:r>
              <a:rPr b="1" spc="-17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b="1" spc="30" dirty="0">
                <a:solidFill>
                  <a:srgbClr val="FCE15E"/>
                </a:solidFill>
                <a:latin typeface="Arial"/>
                <a:cs typeface="Arial"/>
              </a:rPr>
              <a:t>Sample</a:t>
            </a:r>
            <a:r>
              <a:rPr b="1" spc="-204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b="1" spc="15" dirty="0">
                <a:solidFill>
                  <a:srgbClr val="FCE15E"/>
                </a:solidFill>
                <a:latin typeface="Arial"/>
                <a:cs typeface="Arial"/>
              </a:rPr>
              <a:t>Size:</a:t>
            </a:r>
            <a:r>
              <a:rPr b="1" spc="-5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pc="15" dirty="0"/>
              <a:t>A</a:t>
            </a:r>
            <a:r>
              <a:rPr spc="-20" dirty="0"/>
              <a:t> </a:t>
            </a:r>
            <a:r>
              <a:rPr dirty="0"/>
              <a:t>minimum</a:t>
            </a:r>
            <a:r>
              <a:rPr spc="-50" dirty="0"/>
              <a:t> </a:t>
            </a:r>
            <a:r>
              <a:rPr spc="5" dirty="0"/>
              <a:t>of</a:t>
            </a:r>
            <a:r>
              <a:rPr spc="10" dirty="0"/>
              <a:t> </a:t>
            </a:r>
            <a:r>
              <a:rPr spc="5" dirty="0"/>
              <a:t>1000</a:t>
            </a:r>
            <a:r>
              <a:rPr spc="-15" dirty="0"/>
              <a:t> </a:t>
            </a:r>
            <a:r>
              <a:rPr spc="10" dirty="0"/>
              <a:t>consecutive</a:t>
            </a:r>
            <a:r>
              <a:rPr spc="-145" dirty="0"/>
              <a:t> </a:t>
            </a:r>
            <a:r>
              <a:rPr spc="15" dirty="0"/>
              <a:t>consented</a:t>
            </a:r>
            <a:r>
              <a:rPr spc="-140" dirty="0"/>
              <a:t> </a:t>
            </a:r>
            <a:r>
              <a:rPr spc="15" dirty="0"/>
              <a:t>subjects</a:t>
            </a:r>
            <a:r>
              <a:rPr spc="-175" dirty="0"/>
              <a:t> </a:t>
            </a:r>
            <a:r>
              <a:rPr spc="5" dirty="0"/>
              <a:t>receiving  </a:t>
            </a:r>
            <a:r>
              <a:rPr spc="15" dirty="0"/>
              <a:t>the</a:t>
            </a:r>
            <a:r>
              <a:rPr spc="-35" dirty="0"/>
              <a:t> </a:t>
            </a:r>
            <a:r>
              <a:rPr spc="15" dirty="0"/>
              <a:t>MitraClip</a:t>
            </a:r>
            <a:r>
              <a:rPr spc="-150" dirty="0"/>
              <a:t> </a:t>
            </a:r>
            <a:r>
              <a:rPr spc="-5" dirty="0"/>
              <a:t>NTR/XTR</a:t>
            </a:r>
            <a:r>
              <a:rPr spc="-60" dirty="0"/>
              <a:t> </a:t>
            </a:r>
            <a:r>
              <a:rPr spc="5" dirty="0"/>
              <a:t>at</a:t>
            </a:r>
            <a:r>
              <a:rPr dirty="0"/>
              <a:t> </a:t>
            </a:r>
            <a:r>
              <a:rPr spc="10" dirty="0"/>
              <a:t>up</a:t>
            </a:r>
            <a:r>
              <a:rPr spc="-30" dirty="0"/>
              <a:t> </a:t>
            </a:r>
            <a:r>
              <a:rPr spc="20" dirty="0"/>
              <a:t>to</a:t>
            </a:r>
            <a:r>
              <a:rPr spc="-90" dirty="0"/>
              <a:t> </a:t>
            </a:r>
            <a:r>
              <a:rPr spc="10" dirty="0"/>
              <a:t>60</a:t>
            </a:r>
            <a:r>
              <a:rPr spc="25" dirty="0"/>
              <a:t> </a:t>
            </a:r>
            <a:r>
              <a:rPr spc="15" dirty="0"/>
              <a:t>sites</a:t>
            </a:r>
          </a:p>
          <a:p>
            <a:pPr marL="305435" indent="-259715">
              <a:lnSpc>
                <a:spcPct val="100000"/>
              </a:lnSpc>
              <a:spcBef>
                <a:spcPts val="1060"/>
              </a:spcBef>
              <a:buSzPct val="109375"/>
              <a:buFont typeface="Arial"/>
              <a:buChar char="•"/>
              <a:tabLst>
                <a:tab pos="305435" algn="l"/>
                <a:tab pos="306070" algn="l"/>
              </a:tabLst>
            </a:pPr>
            <a:r>
              <a:rPr b="1" spc="15" dirty="0">
                <a:solidFill>
                  <a:srgbClr val="FCE15E"/>
                </a:solidFill>
                <a:latin typeface="Arial"/>
                <a:cs typeface="Arial"/>
              </a:rPr>
              <a:t>Follow-up:</a:t>
            </a:r>
            <a:r>
              <a:rPr b="1" spc="33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pc="10" dirty="0"/>
              <a:t>Baseline,</a:t>
            </a:r>
            <a:r>
              <a:rPr spc="-180" dirty="0"/>
              <a:t> </a:t>
            </a:r>
            <a:r>
              <a:rPr spc="15" dirty="0"/>
              <a:t>Discharge,</a:t>
            </a:r>
            <a:r>
              <a:rPr spc="-180" dirty="0"/>
              <a:t> </a:t>
            </a:r>
            <a:r>
              <a:rPr spc="10" dirty="0"/>
              <a:t>30</a:t>
            </a:r>
            <a:r>
              <a:rPr spc="-30" dirty="0"/>
              <a:t> </a:t>
            </a:r>
            <a:r>
              <a:rPr spc="15" dirty="0"/>
              <a:t>days,</a:t>
            </a:r>
            <a:r>
              <a:rPr spc="-120" dirty="0"/>
              <a:t> </a:t>
            </a:r>
            <a:r>
              <a:rPr spc="10" dirty="0"/>
              <a:t>6</a:t>
            </a:r>
            <a:r>
              <a:rPr spc="-25" dirty="0"/>
              <a:t> </a:t>
            </a:r>
            <a:r>
              <a:rPr spc="10" dirty="0"/>
              <a:t>months,</a:t>
            </a:r>
            <a:r>
              <a:rPr spc="-60" dirty="0"/>
              <a:t> </a:t>
            </a:r>
            <a:r>
              <a:rPr spc="10" dirty="0"/>
              <a:t>and</a:t>
            </a:r>
            <a:r>
              <a:rPr spc="-35" dirty="0"/>
              <a:t> </a:t>
            </a:r>
            <a:r>
              <a:rPr spc="10" dirty="0"/>
              <a:t>12</a:t>
            </a:r>
            <a:r>
              <a:rPr spc="-30" dirty="0"/>
              <a:t> </a:t>
            </a:r>
            <a:r>
              <a:rPr spc="5" dirty="0"/>
              <a:t>months</a:t>
            </a:r>
          </a:p>
          <a:p>
            <a:pPr marL="305435" marR="5080" indent="-259715">
              <a:lnSpc>
                <a:spcPct val="89800"/>
              </a:lnSpc>
              <a:spcBef>
                <a:spcPts val="1340"/>
              </a:spcBef>
              <a:buSzPct val="109375"/>
              <a:buFont typeface="Arial"/>
              <a:buChar char="•"/>
              <a:tabLst>
                <a:tab pos="305435" algn="l"/>
                <a:tab pos="306070" algn="l"/>
                <a:tab pos="1257300" algn="l"/>
              </a:tabLst>
            </a:pPr>
            <a:r>
              <a:rPr b="1" spc="20" dirty="0">
                <a:solidFill>
                  <a:srgbClr val="FCE15E"/>
                </a:solidFill>
                <a:latin typeface="Arial"/>
                <a:cs typeface="Arial"/>
              </a:rPr>
              <a:t>Key </a:t>
            </a:r>
            <a:r>
              <a:rPr b="1" spc="25" dirty="0">
                <a:solidFill>
                  <a:srgbClr val="FCE15E"/>
                </a:solidFill>
                <a:latin typeface="Arial"/>
                <a:cs typeface="Arial"/>
              </a:rPr>
              <a:t>Outcome </a:t>
            </a:r>
            <a:r>
              <a:rPr b="1" spc="5" dirty="0">
                <a:solidFill>
                  <a:srgbClr val="FCE15E"/>
                </a:solidFill>
                <a:latin typeface="Arial"/>
                <a:cs typeface="Arial"/>
              </a:rPr>
              <a:t>Measures: </a:t>
            </a:r>
            <a:r>
              <a:rPr spc="25" dirty="0"/>
              <a:t>MR </a:t>
            </a:r>
            <a:r>
              <a:rPr spc="10" dirty="0"/>
              <a:t>Severity, </a:t>
            </a:r>
            <a:r>
              <a:rPr spc="15" dirty="0"/>
              <a:t>Major </a:t>
            </a:r>
            <a:r>
              <a:rPr spc="5" dirty="0"/>
              <a:t>Adverse </a:t>
            </a:r>
            <a:r>
              <a:rPr spc="10" dirty="0"/>
              <a:t>Events, </a:t>
            </a:r>
            <a:r>
              <a:rPr dirty="0"/>
              <a:t>Survival, </a:t>
            </a:r>
            <a:r>
              <a:rPr spc="5" dirty="0"/>
              <a:t>Procedural  </a:t>
            </a:r>
            <a:r>
              <a:rPr spc="15" dirty="0"/>
              <a:t>Measures,</a:t>
            </a:r>
            <a:r>
              <a:rPr spc="-114" dirty="0"/>
              <a:t> </a:t>
            </a:r>
            <a:r>
              <a:rPr spc="10" dirty="0"/>
              <a:t>Quality</a:t>
            </a:r>
            <a:r>
              <a:rPr spc="-110" dirty="0"/>
              <a:t> </a:t>
            </a:r>
            <a:r>
              <a:rPr spc="5" dirty="0"/>
              <a:t>of</a:t>
            </a:r>
            <a:r>
              <a:rPr spc="-50" dirty="0"/>
              <a:t> </a:t>
            </a:r>
            <a:r>
              <a:rPr dirty="0"/>
              <a:t>Life</a:t>
            </a:r>
            <a:r>
              <a:rPr spc="45" dirty="0"/>
              <a:t> </a:t>
            </a:r>
            <a:r>
              <a:rPr spc="15" dirty="0"/>
              <a:t>Assessed</a:t>
            </a:r>
            <a:r>
              <a:rPr spc="-145" dirty="0"/>
              <a:t> </a:t>
            </a:r>
            <a:r>
              <a:rPr spc="10" dirty="0"/>
              <a:t>using</a:t>
            </a:r>
            <a:r>
              <a:rPr spc="-80" dirty="0"/>
              <a:t> </a:t>
            </a:r>
            <a:r>
              <a:rPr spc="10" dirty="0"/>
              <a:t>Kansas</a:t>
            </a:r>
            <a:r>
              <a:rPr spc="-110" dirty="0"/>
              <a:t> </a:t>
            </a:r>
            <a:r>
              <a:rPr spc="20" dirty="0"/>
              <a:t>City</a:t>
            </a:r>
            <a:r>
              <a:rPr spc="-110" dirty="0"/>
              <a:t> </a:t>
            </a:r>
            <a:r>
              <a:rPr spc="10" dirty="0"/>
              <a:t>Cardiomyopathy</a:t>
            </a:r>
            <a:r>
              <a:rPr spc="-175" dirty="0"/>
              <a:t> </a:t>
            </a:r>
            <a:r>
              <a:rPr spc="10" dirty="0"/>
              <a:t>Questionnaire  </a:t>
            </a:r>
            <a:r>
              <a:rPr spc="15" dirty="0"/>
              <a:t>(KCCQ),	</a:t>
            </a:r>
            <a:r>
              <a:rPr spc="10" dirty="0"/>
              <a:t>and</a:t>
            </a:r>
            <a:r>
              <a:rPr spc="-30" dirty="0"/>
              <a:t> </a:t>
            </a:r>
            <a:r>
              <a:rPr spc="5" dirty="0"/>
              <a:t>functional</a:t>
            </a:r>
            <a:r>
              <a:rPr spc="-135" dirty="0"/>
              <a:t> </a:t>
            </a:r>
            <a:r>
              <a:rPr spc="15" dirty="0"/>
              <a:t>capacity</a:t>
            </a:r>
            <a:r>
              <a:rPr spc="-114" dirty="0"/>
              <a:t> </a:t>
            </a:r>
            <a:r>
              <a:rPr spc="15" dirty="0"/>
              <a:t>assessed</a:t>
            </a:r>
            <a:r>
              <a:rPr spc="-140" dirty="0"/>
              <a:t> </a:t>
            </a:r>
            <a:r>
              <a:rPr spc="10" dirty="0"/>
              <a:t>using</a:t>
            </a:r>
            <a:r>
              <a:rPr spc="-145" dirty="0"/>
              <a:t> </a:t>
            </a:r>
            <a:r>
              <a:rPr dirty="0"/>
              <a:t>New</a:t>
            </a:r>
            <a:r>
              <a:rPr spc="10" dirty="0"/>
              <a:t> York</a:t>
            </a:r>
            <a:r>
              <a:rPr spc="-55" dirty="0"/>
              <a:t> </a:t>
            </a:r>
            <a:r>
              <a:rPr dirty="0"/>
              <a:t>Heart</a:t>
            </a:r>
            <a:r>
              <a:rPr spc="5" dirty="0"/>
              <a:t> </a:t>
            </a:r>
            <a:r>
              <a:rPr spc="10" dirty="0"/>
              <a:t>Association</a:t>
            </a:r>
            <a:r>
              <a:rPr spc="-145" dirty="0"/>
              <a:t> </a:t>
            </a:r>
            <a:r>
              <a:rPr dirty="0"/>
              <a:t>(NYHA)  </a:t>
            </a:r>
            <a:r>
              <a:rPr spc="5" dirty="0"/>
              <a:t>functional</a:t>
            </a:r>
            <a:r>
              <a:rPr spc="-155" dirty="0"/>
              <a:t> </a:t>
            </a:r>
            <a:r>
              <a:rPr spc="15" dirty="0"/>
              <a:t>class</a:t>
            </a:r>
          </a:p>
          <a:p>
            <a:pPr marL="305435" marR="175895" indent="-259715">
              <a:lnSpc>
                <a:spcPts val="1739"/>
              </a:lnSpc>
              <a:spcBef>
                <a:spcPts val="1290"/>
              </a:spcBef>
              <a:buSzPct val="109375"/>
              <a:buFont typeface="Arial"/>
              <a:buChar char="•"/>
              <a:tabLst>
                <a:tab pos="305435" algn="l"/>
                <a:tab pos="306070" algn="l"/>
              </a:tabLst>
            </a:pPr>
            <a:r>
              <a:rPr b="1" spc="15" dirty="0">
                <a:solidFill>
                  <a:srgbClr val="FCE15E"/>
                </a:solidFill>
                <a:latin typeface="Arial"/>
                <a:cs typeface="Arial"/>
              </a:rPr>
              <a:t>Data </a:t>
            </a:r>
            <a:r>
              <a:rPr b="1" spc="10" dirty="0">
                <a:solidFill>
                  <a:srgbClr val="FCE15E"/>
                </a:solidFill>
                <a:latin typeface="Arial"/>
                <a:cs typeface="Arial"/>
              </a:rPr>
              <a:t>Adjudication:</a:t>
            </a:r>
            <a:r>
              <a:rPr b="1" spc="10" dirty="0">
                <a:latin typeface="Arial"/>
                <a:cs typeface="Arial"/>
              </a:rPr>
              <a:t> </a:t>
            </a:r>
            <a:r>
              <a:rPr i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Clinical </a:t>
            </a:r>
            <a:r>
              <a:rPr i="1" u="heavy" spc="1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Events </a:t>
            </a:r>
            <a:r>
              <a:rPr i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Committee </a:t>
            </a:r>
            <a:r>
              <a:rPr i="1" u="heavy" spc="2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(CEC)</a:t>
            </a:r>
            <a:r>
              <a:rPr i="1" spc="20" dirty="0">
                <a:latin typeface="Arial"/>
                <a:cs typeface="Arial"/>
              </a:rPr>
              <a:t> </a:t>
            </a:r>
            <a:r>
              <a:rPr spc="5" dirty="0"/>
              <a:t>utilized </a:t>
            </a:r>
            <a:r>
              <a:rPr spc="-5" dirty="0"/>
              <a:t>for </a:t>
            </a:r>
            <a:r>
              <a:rPr spc="10" dirty="0"/>
              <a:t>adjudication </a:t>
            </a:r>
            <a:r>
              <a:rPr spc="5" dirty="0"/>
              <a:t>of  adverse</a:t>
            </a:r>
            <a:r>
              <a:rPr spc="-80" dirty="0"/>
              <a:t> </a:t>
            </a:r>
            <a:r>
              <a:rPr spc="10" dirty="0"/>
              <a:t>events;</a:t>
            </a:r>
            <a:r>
              <a:rPr spc="-30" dirty="0"/>
              <a:t> </a:t>
            </a:r>
            <a:r>
              <a:rPr i="1" u="heavy" spc="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Echocardiographic</a:t>
            </a:r>
            <a:r>
              <a:rPr i="1" u="heavy" spc="-17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i="1" u="heavy" spc="1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Core</a:t>
            </a:r>
            <a:r>
              <a:rPr i="1" u="heavy" spc="-8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i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Laboratory</a:t>
            </a:r>
            <a:r>
              <a:rPr i="1" u="heavy" spc="-1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i="1" u="heavy" spc="1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(ECL)</a:t>
            </a:r>
            <a:r>
              <a:rPr i="1" spc="-45" dirty="0">
                <a:latin typeface="Arial"/>
                <a:cs typeface="Arial"/>
              </a:rPr>
              <a:t> </a:t>
            </a:r>
            <a:r>
              <a:rPr spc="5" dirty="0"/>
              <a:t>utilized</a:t>
            </a:r>
            <a:r>
              <a:rPr spc="-80" dirty="0"/>
              <a:t> </a:t>
            </a:r>
            <a:r>
              <a:rPr spc="-5" dirty="0"/>
              <a:t>for</a:t>
            </a:r>
            <a:r>
              <a:rPr spc="45" dirty="0"/>
              <a:t> </a:t>
            </a:r>
            <a:r>
              <a:rPr spc="10" dirty="0"/>
              <a:t>adjudication</a:t>
            </a:r>
            <a:r>
              <a:rPr spc="-140" dirty="0"/>
              <a:t> </a:t>
            </a:r>
            <a:r>
              <a:rPr spc="5" dirty="0"/>
              <a:t>of  echocardiographic </a:t>
            </a:r>
            <a:r>
              <a:rPr spc="10" dirty="0"/>
              <a:t>measures; </a:t>
            </a:r>
            <a:r>
              <a:rPr i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 </a:t>
            </a:r>
            <a:r>
              <a:rPr i="1" u="heavy" spc="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Independent </a:t>
            </a:r>
            <a:r>
              <a:rPr i="1" u="heavy" spc="1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Physician </a:t>
            </a:r>
            <a:r>
              <a:rPr i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Committee</a:t>
            </a:r>
            <a:r>
              <a:rPr i="1" spc="10" dirty="0">
                <a:latin typeface="Arial"/>
                <a:cs typeface="Arial"/>
              </a:rPr>
              <a:t> </a:t>
            </a:r>
            <a:r>
              <a:rPr spc="5" dirty="0"/>
              <a:t>utilized </a:t>
            </a:r>
            <a:r>
              <a:rPr spc="-5" dirty="0"/>
              <a:t>for  </a:t>
            </a:r>
            <a:r>
              <a:rPr spc="5" dirty="0"/>
              <a:t>evaluation</a:t>
            </a:r>
            <a:r>
              <a:rPr spc="-85" dirty="0"/>
              <a:t> </a:t>
            </a:r>
            <a:r>
              <a:rPr spc="5" dirty="0"/>
              <a:t>of </a:t>
            </a:r>
            <a:r>
              <a:rPr spc="10" dirty="0"/>
              <a:t>single</a:t>
            </a:r>
            <a:r>
              <a:rPr spc="-150" dirty="0"/>
              <a:t> </a:t>
            </a:r>
            <a:r>
              <a:rPr dirty="0"/>
              <a:t>leaflet</a:t>
            </a:r>
            <a:r>
              <a:rPr spc="5" dirty="0"/>
              <a:t> device</a:t>
            </a:r>
            <a:r>
              <a:rPr spc="-85" dirty="0"/>
              <a:t> </a:t>
            </a:r>
            <a:r>
              <a:rPr spc="10" dirty="0"/>
              <a:t>attachment</a:t>
            </a:r>
            <a:r>
              <a:rPr spc="-120" dirty="0"/>
              <a:t> </a:t>
            </a:r>
            <a:r>
              <a:rPr spc="15" dirty="0"/>
              <a:t>(SLDA)</a:t>
            </a:r>
            <a:r>
              <a:rPr spc="-85" dirty="0"/>
              <a:t> </a:t>
            </a:r>
            <a:r>
              <a:rPr spc="10" dirty="0"/>
              <a:t>and</a:t>
            </a:r>
            <a:r>
              <a:rPr spc="-30" dirty="0"/>
              <a:t> </a:t>
            </a:r>
            <a:r>
              <a:rPr dirty="0"/>
              <a:t>leaflet</a:t>
            </a:r>
            <a:r>
              <a:rPr spc="-55" dirty="0"/>
              <a:t> </a:t>
            </a:r>
            <a:r>
              <a:rPr spc="5" dirty="0"/>
              <a:t>damage</a:t>
            </a:r>
            <a:r>
              <a:rPr spc="-25" dirty="0"/>
              <a:t> </a:t>
            </a:r>
            <a:r>
              <a:rPr spc="5" dirty="0"/>
              <a:t>events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5240" y="55879"/>
            <a:ext cx="1506220" cy="4559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800" spc="15" dirty="0"/>
              <a:t>Methods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415290" y="1428750"/>
            <a:ext cx="8321040" cy="1531620"/>
          </a:xfrm>
          <a:custGeom>
            <a:avLst/>
            <a:gdLst/>
            <a:ahLst/>
            <a:cxnLst/>
            <a:rect l="l" t="t" r="r" b="b"/>
            <a:pathLst>
              <a:path w="8321040" h="1531620">
                <a:moveTo>
                  <a:pt x="0" y="1531620"/>
                </a:moveTo>
                <a:lnTo>
                  <a:pt x="8321040" y="1531620"/>
                </a:lnTo>
                <a:lnTo>
                  <a:pt x="8321040" y="0"/>
                </a:lnTo>
                <a:lnTo>
                  <a:pt x="0" y="0"/>
                </a:lnTo>
                <a:lnTo>
                  <a:pt x="0" y="153162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5290" y="3341370"/>
            <a:ext cx="8321040" cy="1485900"/>
          </a:xfrm>
          <a:custGeom>
            <a:avLst/>
            <a:gdLst/>
            <a:ahLst/>
            <a:cxnLst/>
            <a:rect l="l" t="t" r="r" b="b"/>
            <a:pathLst>
              <a:path w="8321040" h="1485900">
                <a:moveTo>
                  <a:pt x="0" y="1485899"/>
                </a:moveTo>
                <a:lnTo>
                  <a:pt x="8321040" y="1485899"/>
                </a:lnTo>
                <a:lnTo>
                  <a:pt x="8321040" y="0"/>
                </a:lnTo>
                <a:lnTo>
                  <a:pt x="0" y="0"/>
                </a:lnTo>
                <a:lnTo>
                  <a:pt x="0" y="148589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5290" y="1040130"/>
            <a:ext cx="8321040" cy="3787140"/>
          </a:xfrm>
          <a:custGeom>
            <a:avLst/>
            <a:gdLst/>
            <a:ahLst/>
            <a:cxnLst/>
            <a:rect l="l" t="t" r="r" b="b"/>
            <a:pathLst>
              <a:path w="8321040" h="3787140">
                <a:moveTo>
                  <a:pt x="0" y="3787140"/>
                </a:moveTo>
                <a:lnTo>
                  <a:pt x="8321040" y="3787140"/>
                </a:lnTo>
                <a:lnTo>
                  <a:pt x="8321040" y="0"/>
                </a:lnTo>
                <a:lnTo>
                  <a:pt x="0" y="0"/>
                </a:lnTo>
                <a:lnTo>
                  <a:pt x="0" y="378714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5290" y="1040130"/>
            <a:ext cx="8321040" cy="388620"/>
          </a:xfrm>
          <a:custGeom>
            <a:avLst/>
            <a:gdLst/>
            <a:ahLst/>
            <a:cxnLst/>
            <a:rect l="l" t="t" r="r" b="b"/>
            <a:pathLst>
              <a:path w="8321040" h="388619">
                <a:moveTo>
                  <a:pt x="0" y="388620"/>
                </a:moveTo>
                <a:lnTo>
                  <a:pt x="8321040" y="388620"/>
                </a:lnTo>
                <a:lnTo>
                  <a:pt x="8321040" y="0"/>
                </a:lnTo>
                <a:lnTo>
                  <a:pt x="0" y="0"/>
                </a:lnTo>
                <a:lnTo>
                  <a:pt x="0" y="388620"/>
                </a:lnTo>
                <a:close/>
              </a:path>
            </a:pathLst>
          </a:custGeom>
          <a:solidFill>
            <a:srgbClr val="25A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5290" y="1040130"/>
            <a:ext cx="8321040" cy="388620"/>
          </a:xfrm>
          <a:custGeom>
            <a:avLst/>
            <a:gdLst/>
            <a:ahLst/>
            <a:cxnLst/>
            <a:rect l="l" t="t" r="r" b="b"/>
            <a:pathLst>
              <a:path w="8321040" h="388619">
                <a:moveTo>
                  <a:pt x="0" y="388620"/>
                </a:moveTo>
                <a:lnTo>
                  <a:pt x="8321040" y="388620"/>
                </a:lnTo>
                <a:lnTo>
                  <a:pt x="8321040" y="0"/>
                </a:lnTo>
                <a:lnTo>
                  <a:pt x="0" y="0"/>
                </a:lnTo>
                <a:lnTo>
                  <a:pt x="0" y="38862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70860" y="990600"/>
            <a:ext cx="3021330" cy="590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5290" y="2960370"/>
            <a:ext cx="8321040" cy="381000"/>
          </a:xfrm>
          <a:custGeom>
            <a:avLst/>
            <a:gdLst/>
            <a:ahLst/>
            <a:cxnLst/>
            <a:rect l="l" t="t" r="r" b="b"/>
            <a:pathLst>
              <a:path w="8321040" h="381000">
                <a:moveTo>
                  <a:pt x="0" y="381000"/>
                </a:moveTo>
                <a:lnTo>
                  <a:pt x="8321040" y="381000"/>
                </a:lnTo>
                <a:lnTo>
                  <a:pt x="832104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25A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5290" y="2960370"/>
            <a:ext cx="8321040" cy="381000"/>
          </a:xfrm>
          <a:custGeom>
            <a:avLst/>
            <a:gdLst/>
            <a:ahLst/>
            <a:cxnLst/>
            <a:rect l="l" t="t" r="r" b="b"/>
            <a:pathLst>
              <a:path w="8321040" h="381000">
                <a:moveTo>
                  <a:pt x="0" y="381000"/>
                </a:moveTo>
                <a:lnTo>
                  <a:pt x="8321040" y="381000"/>
                </a:lnTo>
                <a:lnTo>
                  <a:pt x="832104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25139" y="2903220"/>
            <a:ext cx="3105150" cy="590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9115" y="491172"/>
            <a:ext cx="7967980" cy="37636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06680" algn="ctr">
              <a:lnSpc>
                <a:spcPct val="100000"/>
              </a:lnSpc>
              <a:spcBef>
                <a:spcPts val="130"/>
              </a:spcBef>
            </a:pPr>
            <a:r>
              <a:rPr sz="2550" b="1" spc="25" dirty="0">
                <a:solidFill>
                  <a:srgbClr val="FCE15E"/>
                </a:solidFill>
                <a:latin typeface="Arial"/>
                <a:cs typeface="Arial"/>
              </a:rPr>
              <a:t>EXPAND </a:t>
            </a:r>
            <a:r>
              <a:rPr sz="2550" b="1" spc="5" dirty="0">
                <a:solidFill>
                  <a:srgbClr val="FCE15E"/>
                </a:solidFill>
                <a:latin typeface="Arial"/>
                <a:cs typeface="Arial"/>
              </a:rPr>
              <a:t>Study</a:t>
            </a:r>
            <a:r>
              <a:rPr sz="2550" b="1" spc="95" dirty="0">
                <a:solidFill>
                  <a:srgbClr val="FCE15E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FCE15E"/>
                </a:solidFill>
                <a:latin typeface="Arial"/>
                <a:cs typeface="Arial"/>
              </a:rPr>
              <a:t>Design</a:t>
            </a:r>
            <a:endParaRPr sz="2550">
              <a:latin typeface="Arial"/>
              <a:cs typeface="Arial"/>
            </a:endParaRPr>
          </a:p>
          <a:p>
            <a:pPr marL="109220" algn="ctr">
              <a:lnSpc>
                <a:spcPct val="100000"/>
              </a:lnSpc>
              <a:spcBef>
                <a:spcPts val="1475"/>
              </a:spcBef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INCLUSION</a:t>
            </a:r>
            <a:r>
              <a:rPr sz="1950" b="1" spc="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endParaRPr sz="1950">
              <a:latin typeface="Arial"/>
              <a:cs typeface="Arial"/>
            </a:endParaRPr>
          </a:p>
          <a:p>
            <a:pPr marL="309245" indent="-290195">
              <a:lnSpc>
                <a:spcPct val="100000"/>
              </a:lnSpc>
              <a:spcBef>
                <a:spcPts val="1735"/>
              </a:spcBef>
              <a:buAutoNum type="arabicPeriod"/>
              <a:tabLst>
                <a:tab pos="309880" algn="l"/>
              </a:tabLst>
            </a:pP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Subjects</a:t>
            </a:r>
            <a:r>
              <a:rPr sz="16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symptomatic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sz="16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(≥3+)</a:t>
            </a:r>
            <a:r>
              <a:rPr sz="1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assessed</a:t>
            </a: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sites</a:t>
            </a:r>
            <a:endParaRPr sz="1600">
              <a:latin typeface="Arial"/>
              <a:cs typeface="Arial"/>
            </a:endParaRPr>
          </a:p>
          <a:p>
            <a:pPr marL="309245" indent="-290195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309880" algn="l"/>
              </a:tabLst>
            </a:pP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Subjects</a:t>
            </a:r>
            <a:r>
              <a:rPr sz="16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provided</a:t>
            </a:r>
            <a:r>
              <a:rPr sz="1600" b="1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consent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participation</a:t>
            </a:r>
            <a:endParaRPr sz="1600">
              <a:latin typeface="Arial"/>
              <a:cs typeface="Arial"/>
            </a:endParaRPr>
          </a:p>
          <a:p>
            <a:pPr marL="19685" marR="142875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309880" algn="l"/>
              </a:tabLst>
            </a:pP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Subjects</a:t>
            </a:r>
            <a:r>
              <a:rPr sz="1600" b="1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eligible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receive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MitraClip</a:t>
            </a:r>
            <a:r>
              <a:rPr sz="16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per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current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approved</a:t>
            </a: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indications  for</a:t>
            </a: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use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6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respective</a:t>
            </a: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geographies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Arial"/>
              <a:cs typeface="Arial"/>
            </a:endParaRPr>
          </a:p>
          <a:p>
            <a:pPr marL="102235" algn="ctr">
              <a:lnSpc>
                <a:spcPct val="100000"/>
              </a:lnSpc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EXCLUSION</a:t>
            </a:r>
            <a:r>
              <a:rPr sz="1950" b="1" spc="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Subjects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participating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another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sz="1600" b="1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0" dirty="0">
                <a:solidFill>
                  <a:srgbClr val="FFFFFF"/>
                </a:solidFill>
                <a:latin typeface="Arial"/>
                <a:cs typeface="Arial"/>
              </a:rPr>
              <a:t>may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impact</a:t>
            </a: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follow-up</a:t>
            </a:r>
            <a:r>
              <a:rPr sz="16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or  results of this</a:t>
            </a:r>
            <a:r>
              <a:rPr sz="1600" b="1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study.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6689" y="628650"/>
            <a:ext cx="8831580" cy="4427220"/>
          </a:xfrm>
          <a:custGeom>
            <a:avLst/>
            <a:gdLst/>
            <a:ahLst/>
            <a:cxnLst/>
            <a:rect l="l" t="t" r="r" b="b"/>
            <a:pathLst>
              <a:path w="8831580" h="4427220">
                <a:moveTo>
                  <a:pt x="0" y="4427220"/>
                </a:moveTo>
                <a:lnTo>
                  <a:pt x="8831580" y="4427220"/>
                </a:lnTo>
                <a:lnTo>
                  <a:pt x="8831580" y="0"/>
                </a:lnTo>
                <a:lnTo>
                  <a:pt x="0" y="0"/>
                </a:lnTo>
                <a:lnTo>
                  <a:pt x="0" y="442722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6689" y="628650"/>
            <a:ext cx="8831580" cy="4427220"/>
          </a:xfrm>
          <a:custGeom>
            <a:avLst/>
            <a:gdLst/>
            <a:ahLst/>
            <a:cxnLst/>
            <a:rect l="l" t="t" r="r" b="b"/>
            <a:pathLst>
              <a:path w="8831580" h="4427220">
                <a:moveTo>
                  <a:pt x="0" y="4427220"/>
                </a:moveTo>
                <a:lnTo>
                  <a:pt x="8831580" y="4427220"/>
                </a:lnTo>
                <a:lnTo>
                  <a:pt x="8831580" y="0"/>
                </a:lnTo>
                <a:lnTo>
                  <a:pt x="0" y="0"/>
                </a:lnTo>
                <a:lnTo>
                  <a:pt x="0" y="442722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26769" y="120332"/>
            <a:ext cx="6616700" cy="4102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5" dirty="0"/>
              <a:t>ECL </a:t>
            </a:r>
            <a:r>
              <a:rPr sz="2500" spc="15" dirty="0"/>
              <a:t>MR </a:t>
            </a:r>
            <a:r>
              <a:rPr sz="2500" dirty="0"/>
              <a:t>Severity </a:t>
            </a:r>
            <a:r>
              <a:rPr sz="2500" spc="-15" dirty="0"/>
              <a:t>Assessment</a:t>
            </a:r>
            <a:r>
              <a:rPr sz="2500" spc="-50" dirty="0"/>
              <a:t> </a:t>
            </a:r>
            <a:r>
              <a:rPr sz="2500" spc="15" dirty="0"/>
              <a:t>Methodology</a:t>
            </a:r>
            <a:endParaRPr sz="2500"/>
          </a:p>
        </p:txBody>
      </p:sp>
      <p:sp>
        <p:nvSpPr>
          <p:cNvPr id="5" name="object 5"/>
          <p:cNvSpPr/>
          <p:nvPr/>
        </p:nvSpPr>
        <p:spPr>
          <a:xfrm>
            <a:off x="3737736" y="1646351"/>
            <a:ext cx="822960" cy="409575"/>
          </a:xfrm>
          <a:custGeom>
            <a:avLst/>
            <a:gdLst/>
            <a:ahLst/>
            <a:cxnLst/>
            <a:rect l="l" t="t" r="r" b="b"/>
            <a:pathLst>
              <a:path w="822960" h="409575">
                <a:moveTo>
                  <a:pt x="0" y="409143"/>
                </a:moveTo>
                <a:lnTo>
                  <a:pt x="822591" y="409143"/>
                </a:lnTo>
                <a:lnTo>
                  <a:pt x="822591" y="0"/>
                </a:lnTo>
                <a:lnTo>
                  <a:pt x="0" y="0"/>
                </a:lnTo>
                <a:lnTo>
                  <a:pt x="0" y="40914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60315" y="1646351"/>
            <a:ext cx="2025014" cy="409575"/>
          </a:xfrm>
          <a:custGeom>
            <a:avLst/>
            <a:gdLst/>
            <a:ahLst/>
            <a:cxnLst/>
            <a:rect l="l" t="t" r="r" b="b"/>
            <a:pathLst>
              <a:path w="2025015" h="409575">
                <a:moveTo>
                  <a:pt x="0" y="409143"/>
                </a:moveTo>
                <a:lnTo>
                  <a:pt x="2024761" y="409143"/>
                </a:lnTo>
                <a:lnTo>
                  <a:pt x="2024761" y="0"/>
                </a:lnTo>
                <a:lnTo>
                  <a:pt x="0" y="0"/>
                </a:lnTo>
                <a:lnTo>
                  <a:pt x="0" y="40914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85077" y="1646351"/>
            <a:ext cx="1358900" cy="409575"/>
          </a:xfrm>
          <a:custGeom>
            <a:avLst/>
            <a:gdLst/>
            <a:ahLst/>
            <a:cxnLst/>
            <a:rect l="l" t="t" r="r" b="b"/>
            <a:pathLst>
              <a:path w="1358900" h="409575">
                <a:moveTo>
                  <a:pt x="0" y="409143"/>
                </a:moveTo>
                <a:lnTo>
                  <a:pt x="1358519" y="409143"/>
                </a:lnTo>
                <a:lnTo>
                  <a:pt x="1358519" y="0"/>
                </a:lnTo>
                <a:lnTo>
                  <a:pt x="0" y="0"/>
                </a:lnTo>
                <a:lnTo>
                  <a:pt x="0" y="40914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43595" y="1646351"/>
            <a:ext cx="974725" cy="409575"/>
          </a:xfrm>
          <a:custGeom>
            <a:avLst/>
            <a:gdLst/>
            <a:ahLst/>
            <a:cxnLst/>
            <a:rect l="l" t="t" r="r" b="b"/>
            <a:pathLst>
              <a:path w="974725" h="409575">
                <a:moveTo>
                  <a:pt x="0" y="409143"/>
                </a:moveTo>
                <a:lnTo>
                  <a:pt x="974559" y="409143"/>
                </a:lnTo>
                <a:lnTo>
                  <a:pt x="974559" y="0"/>
                </a:lnTo>
                <a:lnTo>
                  <a:pt x="0" y="0"/>
                </a:lnTo>
                <a:lnTo>
                  <a:pt x="0" y="40914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731386" y="1639951"/>
          <a:ext cx="5200015" cy="3303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7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194"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MR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0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Color</a:t>
                      </a:r>
                      <a:r>
                        <a:rPr sz="1050" b="1" spc="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Doppler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</a:pPr>
                      <a:r>
                        <a:rPr sz="10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Area</a:t>
                      </a:r>
                      <a:r>
                        <a:rPr sz="10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Size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0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PV</a:t>
                      </a:r>
                      <a:r>
                        <a:rPr sz="105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flow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938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50" b="1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Vena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15240" algn="ctr">
                        <a:lnSpc>
                          <a:spcPct val="100000"/>
                        </a:lnSpc>
                      </a:pPr>
                      <a:r>
                        <a:rPr sz="10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Contracta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276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1+,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0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Mild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Central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0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small,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(&lt;4 </a:t>
                      </a:r>
                      <a:r>
                        <a:rPr sz="10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050" spc="-7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135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&lt;10%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the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area)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R="13335" algn="ctr">
                        <a:lnSpc>
                          <a:spcPct val="100000"/>
                        </a:lnSpc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Systolic</a:t>
                      </a:r>
                      <a:r>
                        <a:rPr sz="10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dominant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&lt;0.5</a:t>
                      </a:r>
                      <a:r>
                        <a:rPr sz="105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2+,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Moderate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5250" marR="84455" indent="121920">
                        <a:lnSpc>
                          <a:spcPct val="100000"/>
                        </a:lnSpc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Central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moderate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(4-6  </a:t>
                      </a:r>
                      <a:r>
                        <a:rPr sz="10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050" spc="-15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10-30%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the LA</a:t>
                      </a:r>
                      <a:r>
                        <a:rPr sz="1050" spc="-17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area)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7620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Diastolic</a:t>
                      </a:r>
                      <a:r>
                        <a:rPr sz="1050" spc="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dominant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63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3+,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71755" marR="876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Moderate  </a:t>
                      </a:r>
                      <a:r>
                        <a:rPr sz="10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050" b="1" spc="-6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Severe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890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126364" algn="ctr">
                        <a:lnSpc>
                          <a:spcPct val="102600"/>
                        </a:lnSpc>
                        <a:spcBef>
                          <a:spcPts val="985"/>
                        </a:spcBef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Central, large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(6-8 </a:t>
                      </a:r>
                      <a:r>
                        <a:rPr sz="10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050" spc="-7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 30- 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40%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the LA area)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  eccentric reaching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050" spc="-1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PV.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509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17145" algn="ctr">
                        <a:lnSpc>
                          <a:spcPct val="100000"/>
                        </a:lnSpc>
                      </a:pPr>
                      <a:r>
                        <a:rPr sz="10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sz="1050" spc="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diastolic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R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(systolic</a:t>
                      </a:r>
                      <a:r>
                        <a:rPr sz="1050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blunting)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solidFill>
                      <a:srgbClr val="E7E7E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≥0.5</a:t>
                      </a:r>
                      <a:r>
                        <a:rPr sz="10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050" b="1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4+,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b="1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Severe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Eccentric, large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(≥8 </a:t>
                      </a:r>
                      <a:r>
                        <a:rPr sz="10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050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165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110489" marR="104775" indent="3175" algn="ctr">
                        <a:lnSpc>
                          <a:spcPct val="102600"/>
                        </a:lnSpc>
                        <a:spcBef>
                          <a:spcPts val="30"/>
                        </a:spcBef>
                      </a:pP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≥40%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the LA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area), </a:t>
                      </a: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eccentric reaching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second 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PV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20014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2750" marR="284480" indent="-13716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Systolic flow  reversal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58445" y="745172"/>
            <a:ext cx="8528685" cy="7613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1780" marR="5080" indent="-259715">
              <a:lnSpc>
                <a:spcPct val="100000"/>
              </a:lnSpc>
              <a:spcBef>
                <a:spcPts val="120"/>
              </a:spcBef>
              <a:buClr>
                <a:srgbClr val="FCE15E"/>
              </a:buClr>
              <a:buSzPct val="109375"/>
              <a:buFont typeface="Arial"/>
              <a:buChar char="•"/>
              <a:tabLst>
                <a:tab pos="271780" algn="l"/>
                <a:tab pos="272415" algn="l"/>
              </a:tabLst>
            </a:pP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multiparametric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algorithm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adapted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recommended</a:t>
            </a:r>
            <a:r>
              <a:rPr sz="16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American 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Society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Echocardiography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Guidelines employed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MR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severity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assessments 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consistent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previous</a:t>
            </a:r>
            <a:r>
              <a:rPr sz="16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MitraClip</a:t>
            </a:r>
            <a:r>
              <a:rPr sz="1600" b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trials</a:t>
            </a: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(EVEREST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II,</a:t>
            </a:r>
            <a:r>
              <a:rPr sz="1600" b="1" spc="4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REALISM).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8424" y="1642998"/>
            <a:ext cx="3342004" cy="401320"/>
          </a:xfrm>
          <a:custGeom>
            <a:avLst/>
            <a:gdLst/>
            <a:ahLst/>
            <a:cxnLst/>
            <a:rect l="l" t="t" r="r" b="b"/>
            <a:pathLst>
              <a:path w="3342004" h="401319">
                <a:moveTo>
                  <a:pt x="0" y="401193"/>
                </a:moveTo>
                <a:lnTo>
                  <a:pt x="3341624" y="401193"/>
                </a:lnTo>
                <a:lnTo>
                  <a:pt x="3341624" y="0"/>
                </a:lnTo>
                <a:lnTo>
                  <a:pt x="0" y="0"/>
                </a:lnTo>
                <a:lnTo>
                  <a:pt x="0" y="401193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92074" y="1636648"/>
          <a:ext cx="3361054" cy="3303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1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193">
                <a:tc gridSpan="2"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MR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Severity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3+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4+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(graded by 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criteria)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6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Tier</a:t>
                      </a:r>
                      <a:r>
                        <a:rPr sz="105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030"/>
                        </a:lnSpc>
                        <a:spcBef>
                          <a:spcPts val="65"/>
                        </a:spcBef>
                      </a:pP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EROA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≥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0.3</a:t>
                      </a:r>
                      <a:r>
                        <a:rPr sz="1050" spc="3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050" spc="-7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 baseline="27777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ts val="840"/>
                        </a:lnSpc>
                      </a:pPr>
                      <a:r>
                        <a:rPr sz="1050" b="1" u="sng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u="sng" spc="55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93980">
                        <a:lnSpc>
                          <a:spcPts val="1025"/>
                        </a:lnSpc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PV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systolic flow</a:t>
                      </a:r>
                      <a:r>
                        <a:rPr sz="1050" spc="14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reversal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065">
                <a:tc>
                  <a:txBody>
                    <a:bodyPr/>
                    <a:lstStyle/>
                    <a:p>
                      <a:pPr marL="68580">
                        <a:lnSpc>
                          <a:spcPts val="1235"/>
                        </a:lnSpc>
                        <a:spcBef>
                          <a:spcPts val="55"/>
                        </a:spcBef>
                      </a:pPr>
                      <a:r>
                        <a:rPr sz="10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Tier</a:t>
                      </a:r>
                      <a:r>
                        <a:rPr sz="1050" b="1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1235"/>
                        </a:lnSpc>
                        <a:spcBef>
                          <a:spcPts val="55"/>
                        </a:spcBef>
                      </a:pPr>
                      <a:r>
                        <a:rPr sz="1050" u="sng" spc="15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With any 1 </a:t>
                      </a:r>
                      <a:r>
                        <a:rPr sz="1050" u="sng" spc="10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of </a:t>
                      </a:r>
                      <a:r>
                        <a:rPr sz="1050" u="sng" spc="15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the</a:t>
                      </a:r>
                      <a:r>
                        <a:rPr sz="1050" u="sng" spc="55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50" u="sng" spc="10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following: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57">
                <a:tc>
                  <a:txBody>
                    <a:bodyPr/>
                    <a:lstStyle/>
                    <a:p>
                      <a:pPr marL="68580">
                        <a:lnSpc>
                          <a:spcPts val="1225"/>
                        </a:lnSpc>
                      </a:pP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EROA</a:t>
                      </a:r>
                      <a:r>
                        <a:rPr sz="1050" spc="4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9720" indent="-206375">
                        <a:lnSpc>
                          <a:spcPts val="1225"/>
                        </a:lnSpc>
                        <a:buChar char="•"/>
                        <a:tabLst>
                          <a:tab pos="299720" algn="l"/>
                          <a:tab pos="300355" algn="l"/>
                        </a:tabLst>
                      </a:pP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RV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≥ 45</a:t>
                      </a:r>
                      <a:r>
                        <a:rPr sz="105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ml/beat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101">
                <a:tc>
                  <a:txBody>
                    <a:bodyPr/>
                    <a:lstStyle/>
                    <a:p>
                      <a:pPr marL="68580">
                        <a:lnSpc>
                          <a:spcPts val="1225"/>
                        </a:lnSpc>
                      </a:pPr>
                      <a:r>
                        <a:rPr sz="10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050" spc="-15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0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&lt;0.3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9720" indent="-206375">
                        <a:lnSpc>
                          <a:spcPts val="1225"/>
                        </a:lnSpc>
                        <a:buChar char="•"/>
                        <a:tabLst>
                          <a:tab pos="299720" algn="l"/>
                          <a:tab pos="300355" algn="l"/>
                        </a:tabLst>
                      </a:pP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RF ≥</a:t>
                      </a:r>
                      <a:r>
                        <a:rPr sz="1050" spc="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410">
                <a:tc>
                  <a:txBody>
                    <a:bodyPr/>
                    <a:lstStyle/>
                    <a:p>
                      <a:pPr marL="68580">
                        <a:lnSpc>
                          <a:spcPts val="1140"/>
                        </a:lnSpc>
                      </a:pPr>
                      <a:r>
                        <a:rPr sz="10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050" spc="-7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 baseline="27777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9720" indent="-206375">
                        <a:lnSpc>
                          <a:spcPts val="1140"/>
                        </a:lnSpc>
                        <a:buChar char="•"/>
                        <a:tabLst>
                          <a:tab pos="299720" algn="l"/>
                          <a:tab pos="300355" algn="l"/>
                        </a:tabLst>
                      </a:pPr>
                      <a:r>
                        <a:rPr sz="1050" spc="-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VC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width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≥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0.5</a:t>
                      </a:r>
                      <a:r>
                        <a:rPr sz="1050" spc="-9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050" u="sng" spc="15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With </a:t>
                      </a:r>
                      <a:r>
                        <a:rPr sz="1050" u="sng" spc="10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at least </a:t>
                      </a:r>
                      <a:r>
                        <a:rPr sz="1050" u="sng" spc="15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2 </a:t>
                      </a:r>
                      <a:r>
                        <a:rPr sz="1050" u="sng" spc="10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of the</a:t>
                      </a:r>
                      <a:r>
                        <a:rPr sz="1050" u="sng" spc="70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50" u="sng" spc="10" dirty="0">
                          <a:solidFill>
                            <a:srgbClr val="002D4A"/>
                          </a:solidFill>
                          <a:uFill>
                            <a:solidFill>
                              <a:srgbClr val="002D4A"/>
                            </a:solidFill>
                          </a:uFill>
                          <a:latin typeface="Arial"/>
                          <a:cs typeface="Arial"/>
                        </a:rPr>
                        <a:t>following: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7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99720" indent="-206375">
                        <a:lnSpc>
                          <a:spcPct val="100000"/>
                        </a:lnSpc>
                        <a:spcBef>
                          <a:spcPts val="75"/>
                        </a:spcBef>
                        <a:buChar char="•"/>
                        <a:tabLst>
                          <a:tab pos="299720" algn="l"/>
                          <a:tab pos="300355" algn="l"/>
                        </a:tabLst>
                      </a:pP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RV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≥ 45</a:t>
                      </a:r>
                      <a:r>
                        <a:rPr sz="105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ml/beat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27559">
                <a:tc>
                  <a:txBody>
                    <a:bodyPr/>
                    <a:lstStyle/>
                    <a:p>
                      <a:pPr marL="68580" marR="86360">
                        <a:lnSpc>
                          <a:spcPct val="104900"/>
                        </a:lnSpc>
                        <a:spcBef>
                          <a:spcPts val="915"/>
                        </a:spcBef>
                      </a:pPr>
                      <a:r>
                        <a:rPr sz="1050" b="1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Tier </a:t>
                      </a:r>
                      <a:r>
                        <a:rPr sz="1050" b="1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 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EROA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not  </a:t>
                      </a: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measured</a:t>
                      </a:r>
                      <a:r>
                        <a:rPr sz="10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&lt;0.2</a:t>
                      </a:r>
                      <a:r>
                        <a:rPr sz="10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sz="1050" spc="-7" baseline="27777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 baseline="27777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99720" indent="-206375">
                        <a:lnSpc>
                          <a:spcPct val="100000"/>
                        </a:lnSpc>
                        <a:spcBef>
                          <a:spcPts val="75"/>
                        </a:spcBef>
                        <a:buChar char="•"/>
                        <a:tabLst>
                          <a:tab pos="299720" algn="l"/>
                          <a:tab pos="300355" algn="l"/>
                        </a:tabLst>
                      </a:pP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RF ≥</a:t>
                      </a:r>
                      <a:r>
                        <a:rPr sz="1050" spc="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40%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99720" indent="-206375">
                        <a:lnSpc>
                          <a:spcPct val="100000"/>
                        </a:lnSpc>
                        <a:spcBef>
                          <a:spcPts val="300"/>
                        </a:spcBef>
                        <a:buChar char="•"/>
                        <a:tabLst>
                          <a:tab pos="299720" algn="l"/>
                          <a:tab pos="300355" algn="l"/>
                        </a:tabLst>
                      </a:pPr>
                      <a:r>
                        <a:rPr sz="1050" spc="-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VC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width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≥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0.5</a:t>
                      </a:r>
                      <a:r>
                        <a:rPr sz="1050" spc="-1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99720" indent="-206375">
                        <a:lnSpc>
                          <a:spcPct val="100000"/>
                        </a:lnSpc>
                        <a:spcBef>
                          <a:spcPts val="245"/>
                        </a:spcBef>
                        <a:buChar char="•"/>
                        <a:tabLst>
                          <a:tab pos="299720" algn="l"/>
                          <a:tab pos="300355" algn="l"/>
                        </a:tabLst>
                      </a:pPr>
                      <a:r>
                        <a:rPr sz="10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PISA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radius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&gt; 0.9</a:t>
                      </a:r>
                      <a:r>
                        <a:rPr sz="1050" spc="-114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cm,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but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CW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50" spc="2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MR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jet not</a:t>
                      </a:r>
                      <a:r>
                        <a:rPr sz="1050" spc="10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done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99720" indent="-206375">
                        <a:lnSpc>
                          <a:spcPts val="1235"/>
                        </a:lnSpc>
                        <a:spcBef>
                          <a:spcPts val="240"/>
                        </a:spcBef>
                        <a:buChar char="•"/>
                        <a:tabLst>
                          <a:tab pos="299720" algn="l"/>
                          <a:tab pos="300355" algn="l"/>
                        </a:tabLst>
                      </a:pP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Large (≥ 6.0</a:t>
                      </a:r>
                      <a:r>
                        <a:rPr sz="1050" spc="5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ts val="1220"/>
                        </a:lnSpc>
                      </a:pPr>
                      <a:r>
                        <a:rPr sz="1050" spc="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holosystolic jet</a:t>
                      </a:r>
                      <a:r>
                        <a:rPr sz="1050" spc="-18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wrapping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ts val="1245"/>
                        </a:lnSpc>
                      </a:pP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around</a:t>
                      </a:r>
                      <a:r>
                        <a:rPr sz="1050" spc="6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LA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99720" indent="-206375">
                        <a:lnSpc>
                          <a:spcPts val="1135"/>
                        </a:lnSpc>
                        <a:spcBef>
                          <a:spcPts val="105"/>
                        </a:spcBef>
                        <a:buChar char="•"/>
                        <a:tabLst>
                          <a:tab pos="299720" algn="l"/>
                          <a:tab pos="300355" algn="l"/>
                        </a:tabLst>
                      </a:pP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Peak </a:t>
                      </a:r>
                      <a:r>
                        <a:rPr sz="1050" spc="2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velocity </a:t>
                      </a:r>
                      <a:r>
                        <a:rPr sz="1050" spc="15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≥ </a:t>
                      </a:r>
                      <a:r>
                        <a:rPr sz="1050" spc="1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150</a:t>
                      </a:r>
                      <a:r>
                        <a:rPr sz="1050" spc="114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cm/s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5288</Words>
  <Application>Microsoft Office PowerPoint</Application>
  <PresentationFormat>On-screen Show (16:9)</PresentationFormat>
  <Paragraphs>1273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MS PGothic</vt:lpstr>
      <vt:lpstr>Arial</vt:lpstr>
      <vt:lpstr>Calibri</vt:lpstr>
      <vt:lpstr>Courier New</vt:lpstr>
      <vt:lpstr>Times New Roman</vt:lpstr>
      <vt:lpstr>Wingdings 2</vt:lpstr>
      <vt:lpstr>Office Theme</vt:lpstr>
      <vt:lpstr>Contemporary Outcomes with MitraClip™  (NTR/XTR) System in Primary Mitral  Regurgitation: Results from the Global  EXPAND Study</vt:lpstr>
      <vt:lpstr>Disclosure Statement</vt:lpstr>
      <vt:lpstr>Background MitraClip™ for the Treatment of Primary MR</vt:lpstr>
      <vt:lpstr>Background MitraClip™ Evolution - NTR/XTR</vt:lpstr>
      <vt:lpstr>Primary Objective</vt:lpstr>
      <vt:lpstr>Secondary Objectives</vt:lpstr>
      <vt:lpstr>Methods</vt:lpstr>
      <vt:lpstr>Methods</vt:lpstr>
      <vt:lpstr>ECL MR Severity Assessment Methodology</vt:lpstr>
      <vt:lpstr>ECL MV Complexity Assessment Criteria</vt:lpstr>
      <vt:lpstr>Overall Study Subject Population</vt:lpstr>
      <vt:lpstr>Echo Core Lab (ECL) Adjudication</vt:lpstr>
      <vt:lpstr>Baseline Characteristics</vt:lpstr>
      <vt:lpstr>ECL Adjudicated Baseline Echo  Parameters for Subjects with Primary MR</vt:lpstr>
      <vt:lpstr>Procedural Outcomes vs. Previous Trials</vt:lpstr>
      <vt:lpstr>MitraClip Type Used in Subjects w/ Primary MR</vt:lpstr>
      <vt:lpstr>Clip Usage by Baseline MR Severity</vt:lpstr>
      <vt:lpstr>Mitral Gradients (ECL Adjudicated) by MitraClip Size</vt:lpstr>
      <vt:lpstr>30-Day Major Adverse Events*</vt:lpstr>
      <vt:lpstr>Device Related Leaflet Adverse Events</vt:lpstr>
      <vt:lpstr>ECL Adjudicated MR Severity</vt:lpstr>
      <vt:lpstr>ECL Adjudicated MR Severity – by Baseline MR</vt:lpstr>
      <vt:lpstr>ECL Adjudicated MR Severity</vt:lpstr>
      <vt:lpstr>LV Remodeling Left Ventricle Dimensions and Volumes at 30 Days vs. Baseline</vt:lpstr>
      <vt:lpstr>Quality of Life and Functional Capacity</vt:lpstr>
      <vt:lpstr>OUTCOMES STRATIFIED BY MITRAL  VALVE ANATOMIC COMPLEXITY ECHO CORE-LAB ASSESSMENT</vt:lpstr>
      <vt:lpstr>ECL Adjudicated MV Complexity</vt:lpstr>
      <vt:lpstr>Baseline MR Severity by MV Complexity</vt:lpstr>
      <vt:lpstr>MR Reduction – Complex vs. Non-Complex</vt:lpstr>
      <vt:lpstr>NTR/XTR CLIP USE BASED ON  MITRAL VALVE ANATOMIC  MEASURES ECHO CORE-LAB ASSESSMENT</vt:lpstr>
      <vt:lpstr>MV Anatomic Complexity</vt:lpstr>
      <vt:lpstr>MV Anatomic Characteristics</vt:lpstr>
      <vt:lpstr>30 day MR Reduction of ≥ 2 Grades</vt:lpstr>
      <vt:lpstr>Limitations</vt:lpstr>
      <vt:lpstr>Conclusions</vt:lpstr>
      <vt:lpstr>Summary</vt:lpstr>
      <vt:lpstr>Thank you</vt:lpstr>
      <vt:lpstr>APPENDIX</vt:lpstr>
      <vt:lpstr>Baseline Characteristics (ii)</vt:lpstr>
      <vt:lpstr>ECL Adjudicated MR Severity – US vs. OUS</vt:lpstr>
      <vt:lpstr>ECL Adjudicated Baseline Echo  Parameters – Mean ± SD, Range</vt:lpstr>
      <vt:lpstr>Length of Stay – US vs. OUS</vt:lpstr>
      <vt:lpstr>30 Day MAE* vs. Previous Trials</vt:lpstr>
      <vt:lpstr>MV Anatomic Complexity / TTE</vt:lpstr>
      <vt:lpstr>30 Day MR Severity XTR vs. NTR</vt:lpstr>
      <vt:lpstr>Procedural Outcomes vs. Previous Trials</vt:lpstr>
      <vt:lpstr>ECL Adjudicated MR Severity</vt:lpstr>
      <vt:lpstr>Mitral Valve Remodeling of the Annulus</vt:lpstr>
      <vt:lpstr>MitraClip Use in Subjects w/ Primary MR</vt:lpstr>
      <vt:lpstr>Mitral Gradients (ECL Adjudicated) by MitraClip Size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Detrimental Impact of Chronic Renal Insufficiency</dc:title>
  <dc:creator>jzuccardy</dc:creator>
  <cp:lastModifiedBy>Sheikh, Rahab P</cp:lastModifiedBy>
  <cp:revision>1</cp:revision>
  <dcterms:created xsi:type="dcterms:W3CDTF">2020-03-30T18:26:05Z</dcterms:created>
  <dcterms:modified xsi:type="dcterms:W3CDTF">2020-03-30T18:26:33Z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2020-03-25T00:00:00Z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2020-03-30T00:00:00Z</vt:filetime>
  </property>
</Properties>
</file>