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61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721" y="226567"/>
            <a:ext cx="8528557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831" y="821055"/>
            <a:ext cx="8315325" cy="2088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095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71550" y="1426845"/>
            <a:ext cx="7598409" cy="1397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3175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The </a:t>
            </a:r>
            <a:r>
              <a:rPr dirty="0" sz="3000"/>
              <a:t>impact </a:t>
            </a:r>
            <a:r>
              <a:rPr dirty="0" sz="3000" spc="-5"/>
              <a:t>of </a:t>
            </a:r>
            <a:r>
              <a:rPr dirty="0" sz="3000" spc="-15"/>
              <a:t>procedural </a:t>
            </a:r>
            <a:r>
              <a:rPr dirty="0" sz="3000" spc="-10"/>
              <a:t>complications </a:t>
            </a:r>
            <a:r>
              <a:rPr dirty="0" sz="3000" spc="-5"/>
              <a:t>on  </a:t>
            </a:r>
            <a:r>
              <a:rPr dirty="0" sz="3000" spc="-15"/>
              <a:t>recovery </a:t>
            </a:r>
            <a:r>
              <a:rPr dirty="0" sz="3000"/>
              <a:t>and </a:t>
            </a:r>
            <a:r>
              <a:rPr dirty="0" sz="3000" spc="-5"/>
              <a:t>quality of </a:t>
            </a:r>
            <a:r>
              <a:rPr dirty="0" sz="3000" spc="-25"/>
              <a:t>life </a:t>
            </a:r>
            <a:r>
              <a:rPr dirty="0" sz="3000" spc="-15"/>
              <a:t>after </a:t>
            </a:r>
            <a:r>
              <a:rPr dirty="0" sz="3000" spc="-95"/>
              <a:t>TAVR </a:t>
            </a:r>
            <a:r>
              <a:rPr dirty="0" sz="3000" spc="-5"/>
              <a:t>or </a:t>
            </a:r>
            <a:r>
              <a:rPr dirty="0" sz="3000" spc="-40"/>
              <a:t>SAVR </a:t>
            </a:r>
            <a:r>
              <a:rPr dirty="0" sz="3000"/>
              <a:t>in  </a:t>
            </a:r>
            <a:r>
              <a:rPr dirty="0" sz="3000" spc="-10"/>
              <a:t>patients </a:t>
            </a:r>
            <a:r>
              <a:rPr dirty="0" sz="3000" spc="-15"/>
              <a:t>at </a:t>
            </a:r>
            <a:r>
              <a:rPr dirty="0" sz="3000" spc="-5"/>
              <a:t>low risk of mortality </a:t>
            </a:r>
            <a:r>
              <a:rPr dirty="0" sz="3000" spc="-15"/>
              <a:t>following</a:t>
            </a:r>
            <a:r>
              <a:rPr dirty="0" sz="3000" spc="10"/>
              <a:t> </a:t>
            </a:r>
            <a:r>
              <a:rPr dirty="0" sz="3000" spc="-15"/>
              <a:t>surgery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1632585" y="2856099"/>
            <a:ext cx="5878830" cy="1342390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670"/>
              </a:spcBef>
            </a:pPr>
            <a:r>
              <a:rPr dirty="0" sz="2400" spc="-5" b="0">
                <a:solidFill>
                  <a:srgbClr val="FFFFFF"/>
                </a:solidFill>
                <a:latin typeface="Calibri Light"/>
                <a:cs typeface="Calibri Light"/>
              </a:rPr>
              <a:t>Thomas Modine, </a:t>
            </a:r>
            <a:r>
              <a:rPr dirty="0" sz="2400" spc="-30" b="0">
                <a:solidFill>
                  <a:srgbClr val="FFFFFF"/>
                </a:solidFill>
                <a:latin typeface="Calibri Light"/>
                <a:cs typeface="Calibri Light"/>
              </a:rPr>
              <a:t>MD,</a:t>
            </a:r>
            <a:r>
              <a:rPr dirty="0" sz="2400" spc="-5" b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400" b="0">
                <a:solidFill>
                  <a:srgbClr val="FFFFFF"/>
                </a:solidFill>
                <a:latin typeface="Calibri Light"/>
                <a:cs typeface="Calibri Light"/>
              </a:rPr>
              <a:t>PhD</a:t>
            </a:r>
            <a:endParaRPr sz="240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dirty="0" sz="2400" spc="-15" b="0">
                <a:solidFill>
                  <a:srgbClr val="FFFFFF"/>
                </a:solidFill>
                <a:latin typeface="Calibri Light"/>
                <a:cs typeface="Calibri Light"/>
              </a:rPr>
              <a:t>Centre </a:t>
            </a:r>
            <a:r>
              <a:rPr dirty="0" sz="2400" spc="-10" b="0">
                <a:solidFill>
                  <a:srgbClr val="FFFFFF"/>
                </a:solidFill>
                <a:latin typeface="Calibri Light"/>
                <a:cs typeface="Calibri Light"/>
              </a:rPr>
              <a:t>Hospitalier </a:t>
            </a:r>
            <a:r>
              <a:rPr dirty="0" sz="2400" spc="-15" b="0">
                <a:solidFill>
                  <a:srgbClr val="FFFFFF"/>
                </a:solidFill>
                <a:latin typeface="Calibri Light"/>
                <a:cs typeface="Calibri Light"/>
              </a:rPr>
              <a:t>Régional Universitaire </a:t>
            </a:r>
            <a:r>
              <a:rPr dirty="0" sz="2400" b="0">
                <a:solidFill>
                  <a:srgbClr val="FFFFFF"/>
                </a:solidFill>
                <a:latin typeface="Calibri Light"/>
                <a:cs typeface="Calibri Light"/>
              </a:rPr>
              <a:t>de</a:t>
            </a:r>
            <a:r>
              <a:rPr dirty="0" sz="2400" spc="25" b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400" spc="-5" b="0">
                <a:solidFill>
                  <a:srgbClr val="FFFFFF"/>
                </a:solidFill>
                <a:latin typeface="Calibri Light"/>
                <a:cs typeface="Calibri Light"/>
              </a:rPr>
              <a:t>Lille</a:t>
            </a:r>
            <a:endParaRPr sz="2400">
              <a:latin typeface="Calibri Light"/>
              <a:cs typeface="Calibri Light"/>
            </a:endParaRPr>
          </a:p>
          <a:p>
            <a:pPr algn="ctr" marL="1270">
              <a:lnSpc>
                <a:spcPct val="100000"/>
              </a:lnSpc>
              <a:spcBef>
                <a:spcPts val="575"/>
              </a:spcBef>
            </a:pPr>
            <a:r>
              <a:rPr dirty="0" sz="2400" spc="-15" b="0">
                <a:solidFill>
                  <a:srgbClr val="FFFFFF"/>
                </a:solidFill>
                <a:latin typeface="Calibri Light"/>
                <a:cs typeface="Calibri Light"/>
              </a:rPr>
              <a:t>For </a:t>
            </a:r>
            <a:r>
              <a:rPr dirty="0" sz="2400" b="0">
                <a:solidFill>
                  <a:srgbClr val="FFFFFF"/>
                </a:solidFill>
                <a:latin typeface="Calibri Light"/>
                <a:cs typeface="Calibri Light"/>
              </a:rPr>
              <a:t>the </a:t>
            </a:r>
            <a:r>
              <a:rPr dirty="0" sz="2400" spc="-15" b="0">
                <a:solidFill>
                  <a:srgbClr val="FFFFFF"/>
                </a:solidFill>
                <a:latin typeface="Calibri Light"/>
                <a:cs typeface="Calibri Light"/>
              </a:rPr>
              <a:t>Evolut </a:t>
            </a:r>
            <a:r>
              <a:rPr dirty="0" sz="2400" spc="-5" b="0">
                <a:solidFill>
                  <a:srgbClr val="FFFFFF"/>
                </a:solidFill>
                <a:latin typeface="Calibri Light"/>
                <a:cs typeface="Calibri Light"/>
              </a:rPr>
              <a:t>Low Risk</a:t>
            </a:r>
            <a:r>
              <a:rPr dirty="0" sz="2400" spc="-55" b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400" spc="-20" b="0">
                <a:solidFill>
                  <a:srgbClr val="FFFFFF"/>
                </a:solidFill>
                <a:latin typeface="Calibri Light"/>
                <a:cs typeface="Calibri Light"/>
              </a:rPr>
              <a:t>Investigators</a:t>
            </a:r>
            <a:endParaRPr sz="2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15536" y="226567"/>
            <a:ext cx="492188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30-day composite </a:t>
            </a:r>
            <a:r>
              <a:rPr dirty="0" spc="-20"/>
              <a:t>safety</a:t>
            </a:r>
            <a:r>
              <a:rPr dirty="0" spc="30"/>
              <a:t> </a:t>
            </a:r>
            <a:r>
              <a:rPr dirty="0" spc="-10"/>
              <a:t>endpoint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1658" y="3864660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05115" y="3881120"/>
            <a:ext cx="2298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30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31606" y="2273553"/>
            <a:ext cx="5289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10</a:t>
            </a:r>
            <a:r>
              <a:rPr dirty="0" sz="1600" spc="-5">
                <a:latin typeface="Calibri"/>
                <a:cs typeface="Calibri"/>
              </a:rPr>
              <a:t>.</a:t>
            </a:r>
            <a:r>
              <a:rPr dirty="0" sz="1600" spc="-10">
                <a:latin typeface="Calibri"/>
                <a:cs typeface="Calibri"/>
              </a:rPr>
              <a:t>6</a:t>
            </a:r>
            <a:r>
              <a:rPr dirty="0" sz="1600" spc="-5"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82788" y="2956686"/>
            <a:ext cx="4267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5</a:t>
            </a:r>
            <a:r>
              <a:rPr dirty="0" sz="1600" spc="-5">
                <a:latin typeface="Calibri"/>
                <a:cs typeface="Calibri"/>
              </a:rPr>
              <a:t>.</a:t>
            </a:r>
            <a:r>
              <a:rPr dirty="0" sz="1600" spc="-10">
                <a:latin typeface="Calibri"/>
                <a:cs typeface="Calibri"/>
              </a:rPr>
              <a:t>2</a:t>
            </a:r>
            <a:r>
              <a:rPr dirty="0" sz="1600" spc="-5"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34154" y="4014317"/>
            <a:ext cx="17291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>
                <a:latin typeface="Calibri"/>
                <a:cs typeface="Calibri"/>
              </a:rPr>
              <a:t>Days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post-procedure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6827" y="3999991"/>
            <a:ext cx="13017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Number </a:t>
            </a:r>
            <a:r>
              <a:rPr dirty="0" sz="1600" spc="-10">
                <a:latin typeface="Calibri"/>
                <a:cs typeface="Calibri"/>
              </a:rPr>
              <a:t>at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risk: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48729" y="1219580"/>
            <a:ext cx="15544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Log-rank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p=0.0002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57200" y="4294619"/>
          <a:ext cx="7870190" cy="754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60"/>
                <a:gridCol w="3623945"/>
                <a:gridCol w="3499485"/>
              </a:tblGrid>
              <a:tr h="3726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55" b="1">
                          <a:solidFill>
                            <a:srgbClr val="EC7C30"/>
                          </a:solidFill>
                          <a:latin typeface="Calibri"/>
                          <a:cs typeface="Calibri"/>
                        </a:rPr>
                        <a:t>TAVR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10" b="1">
                          <a:solidFill>
                            <a:srgbClr val="EC7C30"/>
                          </a:solidFill>
                          <a:latin typeface="Calibri"/>
                          <a:cs typeface="Calibri"/>
                        </a:rPr>
                        <a:t>725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8318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5" b="1">
                          <a:solidFill>
                            <a:srgbClr val="EC7C30"/>
                          </a:solidFill>
                          <a:latin typeface="Calibri"/>
                          <a:cs typeface="Calibri"/>
                        </a:rPr>
                        <a:t>685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6907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1600" spc="-35" b="1">
                          <a:solidFill>
                            <a:srgbClr val="4471C4"/>
                          </a:solidFill>
                          <a:latin typeface="Calibri"/>
                          <a:cs typeface="Calibri"/>
                        </a:rPr>
                        <a:t>SAVR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019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1600" spc="-10" b="1">
                          <a:solidFill>
                            <a:srgbClr val="4471C4"/>
                          </a:solidFill>
                          <a:latin typeface="Calibri"/>
                          <a:cs typeface="Calibri"/>
                        </a:rPr>
                        <a:t>678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019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3185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dirty="0" sz="1600" spc="-5" b="1">
                          <a:solidFill>
                            <a:srgbClr val="4471C4"/>
                          </a:solidFill>
                          <a:latin typeface="Calibri"/>
                          <a:cs typeface="Calibri"/>
                        </a:rPr>
                        <a:t>601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019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1652016" y="1306067"/>
            <a:ext cx="0" cy="2392680"/>
          </a:xfrm>
          <a:custGeom>
            <a:avLst/>
            <a:gdLst/>
            <a:ahLst/>
            <a:cxnLst/>
            <a:rect l="l" t="t" r="r" b="b"/>
            <a:pathLst>
              <a:path w="0" h="2392679">
                <a:moveTo>
                  <a:pt x="0" y="2392680"/>
                </a:moveTo>
                <a:lnTo>
                  <a:pt x="0" y="0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52016" y="3698747"/>
            <a:ext cx="6426835" cy="0"/>
          </a:xfrm>
          <a:custGeom>
            <a:avLst/>
            <a:gdLst/>
            <a:ahLst/>
            <a:cxnLst/>
            <a:rect l="l" t="t" r="r" b="b"/>
            <a:pathLst>
              <a:path w="6426834" h="0">
                <a:moveTo>
                  <a:pt x="0" y="0"/>
                </a:moveTo>
                <a:lnTo>
                  <a:pt x="64267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52016" y="3698747"/>
            <a:ext cx="0" cy="35560"/>
          </a:xfrm>
          <a:custGeom>
            <a:avLst/>
            <a:gdLst/>
            <a:ahLst/>
            <a:cxnLst/>
            <a:rect l="l" t="t" r="r" b="b"/>
            <a:pathLst>
              <a:path w="0" h="35560">
                <a:moveTo>
                  <a:pt x="0" y="0"/>
                </a:moveTo>
                <a:lnTo>
                  <a:pt x="0" y="3505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95144" y="3698747"/>
            <a:ext cx="0" cy="35560"/>
          </a:xfrm>
          <a:custGeom>
            <a:avLst/>
            <a:gdLst/>
            <a:ahLst/>
            <a:cxnLst/>
            <a:rect l="l" t="t" r="r" b="b"/>
            <a:pathLst>
              <a:path w="0" h="35560">
                <a:moveTo>
                  <a:pt x="0" y="0"/>
                </a:moveTo>
                <a:lnTo>
                  <a:pt x="0" y="3505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938272" y="3698747"/>
            <a:ext cx="0" cy="35560"/>
          </a:xfrm>
          <a:custGeom>
            <a:avLst/>
            <a:gdLst/>
            <a:ahLst/>
            <a:cxnLst/>
            <a:rect l="l" t="t" r="r" b="b"/>
            <a:pathLst>
              <a:path w="0" h="35560">
                <a:moveTo>
                  <a:pt x="0" y="0"/>
                </a:moveTo>
                <a:lnTo>
                  <a:pt x="0" y="3505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579876" y="3698747"/>
            <a:ext cx="0" cy="35560"/>
          </a:xfrm>
          <a:custGeom>
            <a:avLst/>
            <a:gdLst/>
            <a:ahLst/>
            <a:cxnLst/>
            <a:rect l="l" t="t" r="r" b="b"/>
            <a:pathLst>
              <a:path w="0" h="35560">
                <a:moveTo>
                  <a:pt x="0" y="0"/>
                </a:moveTo>
                <a:lnTo>
                  <a:pt x="0" y="3505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223003" y="3698747"/>
            <a:ext cx="0" cy="35560"/>
          </a:xfrm>
          <a:custGeom>
            <a:avLst/>
            <a:gdLst/>
            <a:ahLst/>
            <a:cxnLst/>
            <a:rect l="l" t="t" r="r" b="b"/>
            <a:pathLst>
              <a:path w="0" h="35560">
                <a:moveTo>
                  <a:pt x="0" y="0"/>
                </a:moveTo>
                <a:lnTo>
                  <a:pt x="0" y="3505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866132" y="3698747"/>
            <a:ext cx="0" cy="35560"/>
          </a:xfrm>
          <a:custGeom>
            <a:avLst/>
            <a:gdLst/>
            <a:ahLst/>
            <a:cxnLst/>
            <a:rect l="l" t="t" r="r" b="b"/>
            <a:pathLst>
              <a:path w="0" h="35560">
                <a:moveTo>
                  <a:pt x="0" y="0"/>
                </a:moveTo>
                <a:lnTo>
                  <a:pt x="0" y="3505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507735" y="3698747"/>
            <a:ext cx="0" cy="35560"/>
          </a:xfrm>
          <a:custGeom>
            <a:avLst/>
            <a:gdLst/>
            <a:ahLst/>
            <a:cxnLst/>
            <a:rect l="l" t="t" r="r" b="b"/>
            <a:pathLst>
              <a:path w="0" h="35560">
                <a:moveTo>
                  <a:pt x="0" y="0"/>
                </a:moveTo>
                <a:lnTo>
                  <a:pt x="0" y="3505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150864" y="3698747"/>
            <a:ext cx="0" cy="35560"/>
          </a:xfrm>
          <a:custGeom>
            <a:avLst/>
            <a:gdLst/>
            <a:ahLst/>
            <a:cxnLst/>
            <a:rect l="l" t="t" r="r" b="b"/>
            <a:pathLst>
              <a:path w="0" h="35560">
                <a:moveTo>
                  <a:pt x="0" y="0"/>
                </a:moveTo>
                <a:lnTo>
                  <a:pt x="0" y="3505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792468" y="3698747"/>
            <a:ext cx="0" cy="35560"/>
          </a:xfrm>
          <a:custGeom>
            <a:avLst/>
            <a:gdLst/>
            <a:ahLst/>
            <a:cxnLst/>
            <a:rect l="l" t="t" r="r" b="b"/>
            <a:pathLst>
              <a:path w="0" h="35560">
                <a:moveTo>
                  <a:pt x="0" y="0"/>
                </a:moveTo>
                <a:lnTo>
                  <a:pt x="0" y="3505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435595" y="3698747"/>
            <a:ext cx="0" cy="35560"/>
          </a:xfrm>
          <a:custGeom>
            <a:avLst/>
            <a:gdLst/>
            <a:ahLst/>
            <a:cxnLst/>
            <a:rect l="l" t="t" r="r" b="b"/>
            <a:pathLst>
              <a:path w="0" h="35560">
                <a:moveTo>
                  <a:pt x="0" y="0"/>
                </a:moveTo>
                <a:lnTo>
                  <a:pt x="0" y="3505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078723" y="3698747"/>
            <a:ext cx="0" cy="35560"/>
          </a:xfrm>
          <a:custGeom>
            <a:avLst/>
            <a:gdLst/>
            <a:ahLst/>
            <a:cxnLst/>
            <a:rect l="l" t="t" r="r" b="b"/>
            <a:pathLst>
              <a:path w="0" h="35560">
                <a:moveTo>
                  <a:pt x="0" y="0"/>
                </a:moveTo>
                <a:lnTo>
                  <a:pt x="0" y="3505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652016" y="2424683"/>
            <a:ext cx="6373495" cy="1274445"/>
          </a:xfrm>
          <a:custGeom>
            <a:avLst/>
            <a:gdLst/>
            <a:ahLst/>
            <a:cxnLst/>
            <a:rect l="l" t="t" r="r" b="b"/>
            <a:pathLst>
              <a:path w="6373495" h="1274445">
                <a:moveTo>
                  <a:pt x="0" y="1274064"/>
                </a:moveTo>
                <a:lnTo>
                  <a:pt x="21335" y="1274064"/>
                </a:lnTo>
                <a:lnTo>
                  <a:pt x="21335" y="620268"/>
                </a:lnTo>
                <a:lnTo>
                  <a:pt x="213359" y="620268"/>
                </a:lnTo>
                <a:lnTo>
                  <a:pt x="213359" y="373380"/>
                </a:lnTo>
                <a:lnTo>
                  <a:pt x="425195" y="373380"/>
                </a:lnTo>
                <a:lnTo>
                  <a:pt x="425195" y="320040"/>
                </a:lnTo>
                <a:lnTo>
                  <a:pt x="638556" y="320040"/>
                </a:lnTo>
                <a:lnTo>
                  <a:pt x="638556" y="266700"/>
                </a:lnTo>
                <a:lnTo>
                  <a:pt x="850391" y="266700"/>
                </a:lnTo>
                <a:lnTo>
                  <a:pt x="850391" y="231648"/>
                </a:lnTo>
                <a:lnTo>
                  <a:pt x="1062227" y="231648"/>
                </a:lnTo>
                <a:lnTo>
                  <a:pt x="1275588" y="231648"/>
                </a:lnTo>
                <a:lnTo>
                  <a:pt x="1275588" y="195072"/>
                </a:lnTo>
                <a:lnTo>
                  <a:pt x="1487423" y="195072"/>
                </a:lnTo>
                <a:lnTo>
                  <a:pt x="1487423" y="124968"/>
                </a:lnTo>
                <a:lnTo>
                  <a:pt x="1700783" y="124968"/>
                </a:lnTo>
                <a:lnTo>
                  <a:pt x="1700783" y="106680"/>
                </a:lnTo>
                <a:lnTo>
                  <a:pt x="1912620" y="106680"/>
                </a:lnTo>
                <a:lnTo>
                  <a:pt x="2124456" y="106680"/>
                </a:lnTo>
                <a:lnTo>
                  <a:pt x="2337816" y="106680"/>
                </a:lnTo>
                <a:lnTo>
                  <a:pt x="2337816" y="89916"/>
                </a:lnTo>
                <a:lnTo>
                  <a:pt x="2549651" y="89916"/>
                </a:lnTo>
                <a:lnTo>
                  <a:pt x="2761487" y="89916"/>
                </a:lnTo>
                <a:lnTo>
                  <a:pt x="2761487" y="71628"/>
                </a:lnTo>
                <a:lnTo>
                  <a:pt x="2974847" y="71628"/>
                </a:lnTo>
                <a:lnTo>
                  <a:pt x="2974847" y="53340"/>
                </a:lnTo>
                <a:lnTo>
                  <a:pt x="3186684" y="53340"/>
                </a:lnTo>
                <a:lnTo>
                  <a:pt x="3186684" y="36576"/>
                </a:lnTo>
                <a:lnTo>
                  <a:pt x="3400044" y="36576"/>
                </a:lnTo>
                <a:lnTo>
                  <a:pt x="3611879" y="36576"/>
                </a:lnTo>
                <a:lnTo>
                  <a:pt x="3823716" y="36576"/>
                </a:lnTo>
                <a:lnTo>
                  <a:pt x="3823716" y="18288"/>
                </a:lnTo>
                <a:lnTo>
                  <a:pt x="4037076" y="18288"/>
                </a:lnTo>
                <a:lnTo>
                  <a:pt x="5522976" y="18288"/>
                </a:lnTo>
                <a:lnTo>
                  <a:pt x="5522976" y="0"/>
                </a:lnTo>
                <a:lnTo>
                  <a:pt x="5736335" y="0"/>
                </a:lnTo>
                <a:lnTo>
                  <a:pt x="5948172" y="0"/>
                </a:lnTo>
                <a:lnTo>
                  <a:pt x="6160008" y="0"/>
                </a:lnTo>
                <a:lnTo>
                  <a:pt x="6373367" y="0"/>
                </a:lnTo>
              </a:path>
            </a:pathLst>
          </a:custGeom>
          <a:ln w="18288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652016" y="3070860"/>
            <a:ext cx="6373495" cy="628015"/>
          </a:xfrm>
          <a:custGeom>
            <a:avLst/>
            <a:gdLst/>
            <a:ahLst/>
            <a:cxnLst/>
            <a:rect l="l" t="t" r="r" b="b"/>
            <a:pathLst>
              <a:path w="6373495" h="628014">
                <a:moveTo>
                  <a:pt x="0" y="627887"/>
                </a:moveTo>
                <a:lnTo>
                  <a:pt x="21335" y="627887"/>
                </a:lnTo>
                <a:lnTo>
                  <a:pt x="21335" y="181356"/>
                </a:lnTo>
                <a:lnTo>
                  <a:pt x="213359" y="181356"/>
                </a:lnTo>
                <a:lnTo>
                  <a:pt x="213359" y="82295"/>
                </a:lnTo>
                <a:lnTo>
                  <a:pt x="425195" y="82295"/>
                </a:lnTo>
                <a:lnTo>
                  <a:pt x="425195" y="65531"/>
                </a:lnTo>
                <a:lnTo>
                  <a:pt x="638556" y="65531"/>
                </a:lnTo>
                <a:lnTo>
                  <a:pt x="638556" y="50291"/>
                </a:lnTo>
                <a:lnTo>
                  <a:pt x="850391" y="50291"/>
                </a:lnTo>
                <a:lnTo>
                  <a:pt x="850391" y="16763"/>
                </a:lnTo>
                <a:lnTo>
                  <a:pt x="1062227" y="16763"/>
                </a:lnTo>
                <a:lnTo>
                  <a:pt x="1062227" y="0"/>
                </a:lnTo>
                <a:lnTo>
                  <a:pt x="6160008" y="0"/>
                </a:lnTo>
                <a:lnTo>
                  <a:pt x="6373367" y="0"/>
                </a:lnTo>
              </a:path>
            </a:pathLst>
          </a:custGeom>
          <a:ln w="18288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203452" y="3542157"/>
            <a:ext cx="2749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0%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03452" y="2943859"/>
            <a:ext cx="2749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5%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00429" y="2345562"/>
            <a:ext cx="3759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1</a:t>
            </a:r>
            <a:r>
              <a:rPr dirty="0" sz="1600" spc="-10">
                <a:latin typeface="Calibri"/>
                <a:cs typeface="Calibri"/>
              </a:rPr>
              <a:t>0</a:t>
            </a:r>
            <a:r>
              <a:rPr dirty="0" sz="1600" spc="-5"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00429" y="1747265"/>
            <a:ext cx="3759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1</a:t>
            </a:r>
            <a:r>
              <a:rPr dirty="0" sz="1600" spc="-10">
                <a:latin typeface="Calibri"/>
                <a:cs typeface="Calibri"/>
              </a:rPr>
              <a:t>5</a:t>
            </a:r>
            <a:r>
              <a:rPr dirty="0" sz="1600" spc="-5"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00429" y="1148842"/>
            <a:ext cx="3759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2</a:t>
            </a:r>
            <a:r>
              <a:rPr dirty="0" sz="1600" spc="-10">
                <a:latin typeface="Calibri"/>
                <a:cs typeface="Calibri"/>
              </a:rPr>
              <a:t>0</a:t>
            </a:r>
            <a:r>
              <a:rPr dirty="0" sz="1600" spc="-5"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67560" y="1250696"/>
            <a:ext cx="7315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1940" algn="l"/>
              </a:tabLst>
            </a:pPr>
            <a:r>
              <a:rPr dirty="0" u="heavy" baseline="27777" sz="2400" spc="-7"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baseline="27777" sz="2400" spc="-7">
                <a:uFill>
                  <a:solidFill>
                    <a:srgbClr val="4471C4"/>
                  </a:solidFill>
                </a:uFill>
                <a:latin typeface="Calibri"/>
                <a:cs typeface="Calibri"/>
              </a:rPr>
              <a:t>	</a:t>
            </a:r>
            <a:r>
              <a:rPr dirty="0" sz="1600" spc="-10">
                <a:latin typeface="Calibri"/>
                <a:cs typeface="Calibri"/>
              </a:rPr>
              <a:t>SA</a:t>
            </a:r>
            <a:r>
              <a:rPr dirty="0" sz="1600" spc="-5">
                <a:latin typeface="Calibri"/>
                <a:cs typeface="Calibri"/>
              </a:rPr>
              <a:t>VR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919983" y="1406652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 h="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18288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177920" y="1250696"/>
            <a:ext cx="46735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TA</a:t>
            </a:r>
            <a:r>
              <a:rPr dirty="0" sz="1600">
                <a:latin typeface="Calibri"/>
                <a:cs typeface="Calibri"/>
              </a:rPr>
              <a:t>V</a:t>
            </a:r>
            <a:r>
              <a:rPr dirty="0" sz="1600" spc="-5">
                <a:latin typeface="Calibri"/>
                <a:cs typeface="Calibri"/>
              </a:rPr>
              <a:t>R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81396" y="226567"/>
            <a:ext cx="375602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30-day </a:t>
            </a:r>
            <a:r>
              <a:rPr dirty="0" spc="-10"/>
              <a:t>clinical </a:t>
            </a:r>
            <a:r>
              <a:rPr dirty="0" spc="-20"/>
              <a:t>event</a:t>
            </a:r>
            <a:r>
              <a:rPr dirty="0" spc="15"/>
              <a:t> </a:t>
            </a:r>
            <a:r>
              <a:rPr dirty="0" spc="-25"/>
              <a:t>rates</a:t>
            </a:r>
          </a:p>
        </p:txBody>
      </p:sp>
      <p:sp>
        <p:nvSpPr>
          <p:cNvPr id="3" name="object 3"/>
          <p:cNvSpPr/>
          <p:nvPr/>
        </p:nvSpPr>
        <p:spPr>
          <a:xfrm>
            <a:off x="359232" y="1351533"/>
            <a:ext cx="8293734" cy="0"/>
          </a:xfrm>
          <a:custGeom>
            <a:avLst/>
            <a:gdLst/>
            <a:ahLst/>
            <a:cxnLst/>
            <a:rect l="l" t="t" r="r" b="b"/>
            <a:pathLst>
              <a:path w="8293734" h="0">
                <a:moveTo>
                  <a:pt x="0" y="0"/>
                </a:moveTo>
                <a:lnTo>
                  <a:pt x="8293531" y="0"/>
                </a:lnTo>
              </a:path>
            </a:pathLst>
          </a:custGeom>
          <a:ln w="28575">
            <a:solidFill>
              <a:srgbClr val="6F2F9F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49848" y="856869"/>
          <a:ext cx="8278495" cy="4067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3135"/>
                <a:gridCol w="1870710"/>
                <a:gridCol w="1703070"/>
                <a:gridCol w="1183004"/>
              </a:tblGrid>
              <a:tr h="524637">
                <a:tc>
                  <a:txBody>
                    <a:bodyPr/>
                    <a:lstStyle/>
                    <a:p>
                      <a:pPr marL="90805">
                        <a:lnSpc>
                          <a:spcPts val="1515"/>
                        </a:lnSpc>
                      </a:pPr>
                      <a:r>
                        <a:rPr dirty="0" sz="1600" spc="-10" b="1">
                          <a:latin typeface="Calibri"/>
                          <a:cs typeface="Calibri"/>
                        </a:rPr>
                        <a:t>Kaplan-Meier</a:t>
                      </a:r>
                      <a:r>
                        <a:rPr dirty="0" sz="16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 b="1">
                          <a:latin typeface="Calibri"/>
                          <a:cs typeface="Calibri"/>
                        </a:rPr>
                        <a:t>rates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1600" spc="-5" b="1">
                          <a:latin typeface="Calibri"/>
                          <a:cs typeface="Calibri"/>
                        </a:rPr>
                        <a:t>n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events</a:t>
                      </a:r>
                      <a:r>
                        <a:rPr dirty="0" sz="16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28575">
                      <a:solidFill>
                        <a:srgbClr val="FB8D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8955" marR="573405" indent="162560">
                        <a:lnSpc>
                          <a:spcPts val="1920"/>
                        </a:lnSpc>
                        <a:spcBef>
                          <a:spcPts val="20"/>
                        </a:spcBef>
                      </a:pPr>
                      <a:r>
                        <a:rPr dirty="0" sz="1600" spc="-55" b="1">
                          <a:latin typeface="Calibri"/>
                          <a:cs typeface="Calibri"/>
                        </a:rPr>
                        <a:t>TAVR 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600" spc="-10" b="1" i="1">
                          <a:latin typeface="Calibri"/>
                          <a:cs typeface="Calibri"/>
                        </a:rPr>
                        <a:t>N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600" spc="-5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725)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B w="28575">
                      <a:solidFill>
                        <a:srgbClr val="FB8D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1025" marR="353695" indent="158750">
                        <a:lnSpc>
                          <a:spcPts val="1920"/>
                        </a:lnSpc>
                        <a:spcBef>
                          <a:spcPts val="20"/>
                        </a:spcBef>
                      </a:pPr>
                      <a:r>
                        <a:rPr dirty="0" sz="1600" spc="-35" b="1">
                          <a:latin typeface="Calibri"/>
                          <a:cs typeface="Calibri"/>
                        </a:rPr>
                        <a:t>SAVR 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600" spc="-5" b="1" i="1">
                          <a:latin typeface="Calibri"/>
                          <a:cs typeface="Calibri"/>
                        </a:rPr>
                        <a:t>N </a:t>
                      </a:r>
                      <a:r>
                        <a:rPr dirty="0" sz="1600" spc="-5" b="1">
                          <a:latin typeface="Calibri"/>
                          <a:cs typeface="Calibri"/>
                        </a:rPr>
                        <a:t>=</a:t>
                      </a:r>
                      <a:r>
                        <a:rPr dirty="0" sz="1600" spc="-6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678)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540">
                    <a:lnB w="28575">
                      <a:solidFill>
                        <a:srgbClr val="FB8D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 marL="1651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10" b="1" i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00" spc="-10" b="1">
                          <a:latin typeface="Calibri"/>
                          <a:cs typeface="Calibri"/>
                        </a:rPr>
                        <a:t>-value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B w="28575">
                      <a:solidFill>
                        <a:srgbClr val="FB8D42"/>
                      </a:solidFill>
                      <a:prstDash val="solid"/>
                    </a:lnB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marL="24130">
                        <a:lnSpc>
                          <a:spcPts val="135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Secondary composite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endpoint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FB8D42"/>
                      </a:solidFill>
                      <a:prstDash val="solid"/>
                    </a:lnL>
                    <a:lnT w="28575">
                      <a:solidFill>
                        <a:srgbClr val="FB8D42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41910">
                        <a:lnSpc>
                          <a:spcPts val="135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38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(5.2)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28575">
                      <a:solidFill>
                        <a:srgbClr val="FB8D42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411480">
                        <a:lnSpc>
                          <a:spcPts val="135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72</a:t>
                      </a:r>
                      <a:r>
                        <a:rPr dirty="0" sz="1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(10.6)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28575">
                      <a:solidFill>
                        <a:srgbClr val="FB8D42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65100">
                        <a:lnSpc>
                          <a:spcPts val="135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&lt;0.001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28575">
                      <a:solidFill>
                        <a:srgbClr val="FB8D42"/>
                      </a:solidFill>
                      <a:prstDash val="solid"/>
                    </a:lnR>
                    <a:lnT w="28575">
                      <a:solidFill>
                        <a:srgbClr val="FB8D42"/>
                      </a:solidFill>
                      <a:prstDash val="solid"/>
                    </a:lnT>
                  </a:tcPr>
                </a:tc>
              </a:tr>
              <a:tr h="274205"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All-cause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mortality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28575">
                      <a:solidFill>
                        <a:srgbClr val="FB8D4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419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(0.4)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r" marR="5029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1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(1.2)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1644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0.12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R w="28575">
                      <a:solidFill>
                        <a:srgbClr val="FB8D42"/>
                      </a:solidFill>
                      <a:prstDash val="solid"/>
                    </a:lnR>
                  </a:tcPr>
                </a:tc>
              </a:tr>
              <a:tr h="274662">
                <a:tc>
                  <a:txBody>
                    <a:bodyPr/>
                    <a:lstStyle/>
                    <a:p>
                      <a:pPr marL="28003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 spc="-15">
                          <a:latin typeface="Calibri"/>
                          <a:cs typeface="Calibri"/>
                        </a:rPr>
                        <a:t>Life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threatening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or disabling</a:t>
                      </a:r>
                      <a:r>
                        <a:rPr dirty="0" sz="1400" spc="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bleeding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28575">
                      <a:solidFill>
                        <a:srgbClr val="FB8D4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17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(2.3)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r" marR="457834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50</a:t>
                      </a:r>
                      <a:r>
                        <a:rPr dirty="0" sz="1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(7.4)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16510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&lt;.0001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R w="28575">
                      <a:solidFill>
                        <a:srgbClr val="FB8D42"/>
                      </a:solidFill>
                      <a:prstDash val="solid"/>
                    </a:lnR>
                  </a:tcPr>
                </a:tc>
              </a:tr>
              <a:tr h="274472">
                <a:tc>
                  <a:txBody>
                    <a:bodyPr/>
                    <a:lstStyle/>
                    <a:p>
                      <a:pPr marL="28003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Disabling 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stroke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28575">
                      <a:solidFill>
                        <a:srgbClr val="FB8D4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419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(0.4)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r" marR="4565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z="1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(1.6)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1644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0.04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R w="28575">
                      <a:solidFill>
                        <a:srgbClr val="FB8D42"/>
                      </a:solidFill>
                      <a:prstDash val="solid"/>
                    </a:lnR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Major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vascular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complication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28575">
                      <a:solidFill>
                        <a:srgbClr val="FB8D4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 marR="419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27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(3.7)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r" marR="4565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21</a:t>
                      </a:r>
                      <a:r>
                        <a:rPr dirty="0" sz="1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(3.1)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1644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0.52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R w="28575">
                      <a:solidFill>
                        <a:srgbClr val="FB8D42"/>
                      </a:solidFill>
                      <a:prstDash val="solid"/>
                    </a:lnR>
                  </a:tcPr>
                </a:tc>
              </a:tr>
              <a:tr h="226313">
                <a:tc>
                  <a:txBody>
                    <a:bodyPr/>
                    <a:lstStyle/>
                    <a:p>
                      <a:pPr marL="261620">
                        <a:lnSpc>
                          <a:spcPts val="1530"/>
                        </a:lnSpc>
                        <a:spcBef>
                          <a:spcPts val="3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Acute kidney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injury: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stage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2 or 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28575">
                      <a:solidFill>
                        <a:srgbClr val="FB8D42"/>
                      </a:solidFill>
                      <a:prstDash val="solid"/>
                    </a:lnL>
                    <a:lnB w="28575">
                      <a:solidFill>
                        <a:srgbClr val="FB8D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1910">
                        <a:lnSpc>
                          <a:spcPts val="153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(0.8)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B w="28575">
                      <a:solidFill>
                        <a:srgbClr val="FB8D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56565">
                        <a:lnSpc>
                          <a:spcPts val="153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18</a:t>
                      </a:r>
                      <a:r>
                        <a:rPr dirty="0" sz="1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(2.7)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B w="28575">
                      <a:solidFill>
                        <a:srgbClr val="FB8D4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4465">
                        <a:lnSpc>
                          <a:spcPts val="153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0.01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R w="28575">
                      <a:solidFill>
                        <a:srgbClr val="FB8D42"/>
                      </a:solidFill>
                      <a:prstDash val="solid"/>
                    </a:lnR>
                    <a:lnB w="28575">
                      <a:solidFill>
                        <a:srgbClr val="FB8D42"/>
                      </a:solidFill>
                      <a:prstDash val="solid"/>
                    </a:lnB>
                  </a:tcPr>
                </a:tc>
              </a:tr>
              <a:tr h="322491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Coronary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artery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obstruction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7310">
                    <a:lnT w="28575">
                      <a:solidFill>
                        <a:srgbClr val="FB8D42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4254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(0.8)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7310">
                    <a:lnT w="28575">
                      <a:solidFill>
                        <a:srgbClr val="FB8D42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503555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400" spc="-1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7310">
                    <a:lnT w="28575">
                      <a:solidFill>
                        <a:srgbClr val="FB8D42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63830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0.21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7310">
                    <a:lnT w="28575">
                      <a:solidFill>
                        <a:srgbClr val="FB8D42"/>
                      </a:solidFill>
                      <a:prstDash val="solid"/>
                    </a:lnT>
                  </a:tcPr>
                </a:tc>
              </a:tr>
              <a:tr h="274408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Reintervention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419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r" marR="50292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1644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0.94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</a:tr>
              <a:tr h="274218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All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stroke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419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24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(3.3)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r" marR="4565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22</a:t>
                      </a:r>
                      <a:r>
                        <a:rPr dirty="0" sz="14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(3.3)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1644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0.94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</a:tr>
              <a:tr h="289877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New permanent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pacemaker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algn="ctr" marR="431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125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(17.8)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r" marR="457834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40</a:t>
                      </a:r>
                      <a:r>
                        <a:rPr dirty="0" sz="1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(6.2)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16510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&lt;.0001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</a:tr>
              <a:tr h="274434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400" spc="-20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 embolization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9050"/>
                </a:tc>
                <a:tc>
                  <a:txBody>
                    <a:bodyPr/>
                    <a:lstStyle/>
                    <a:p>
                      <a:pPr algn="ctr" marR="41910">
                        <a:lnSpc>
                          <a:spcPts val="159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02920">
                        <a:lnSpc>
                          <a:spcPts val="159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64465">
                        <a:lnSpc>
                          <a:spcPts val="159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0.42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7432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Procedural conversion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9050"/>
                </a:tc>
                <a:tc>
                  <a:txBody>
                    <a:bodyPr/>
                    <a:lstStyle/>
                    <a:p>
                      <a:pPr algn="ctr" marR="41910">
                        <a:lnSpc>
                          <a:spcPts val="159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(1.1)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02920">
                        <a:lnSpc>
                          <a:spcPts val="159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4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(0.4)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64465">
                        <a:lnSpc>
                          <a:spcPts val="159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0.18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73215">
                <a:tc>
                  <a:txBody>
                    <a:bodyPr/>
                    <a:lstStyle/>
                    <a:p>
                      <a:pPr marL="24765">
                        <a:lnSpc>
                          <a:spcPts val="1590"/>
                        </a:lnSpc>
                      </a:pPr>
                      <a:r>
                        <a:rPr dirty="0" sz="1400" spc="-15">
                          <a:latin typeface="Calibri"/>
                          <a:cs typeface="Calibri"/>
                        </a:rPr>
                        <a:t>VARC-2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safety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composite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6F2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1910">
                        <a:lnSpc>
                          <a:spcPts val="159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61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(8.4)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6F2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11480">
                        <a:lnSpc>
                          <a:spcPts val="159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85</a:t>
                      </a:r>
                      <a:r>
                        <a:rPr dirty="0" sz="14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(12.6)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6F2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4465">
                        <a:lnSpc>
                          <a:spcPts val="159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0.01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6F2F9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0833" rIns="0" bIns="0" rtlCol="0" vert="horz">
            <a:spAutoFit/>
          </a:bodyPr>
          <a:lstStyle/>
          <a:p>
            <a:pPr marL="1320165">
              <a:lnSpc>
                <a:spcPct val="100000"/>
              </a:lnSpc>
              <a:spcBef>
                <a:spcPts val="95"/>
              </a:spcBef>
            </a:pPr>
            <a:r>
              <a:rPr dirty="0" sz="2500" spc="-15"/>
              <a:t>Subgroup </a:t>
            </a:r>
            <a:r>
              <a:rPr dirty="0" sz="2500" spc="-10"/>
              <a:t>analysis </a:t>
            </a:r>
            <a:r>
              <a:rPr dirty="0" sz="2500" spc="-25"/>
              <a:t>for </a:t>
            </a:r>
            <a:r>
              <a:rPr dirty="0" sz="2500" spc="-10"/>
              <a:t>30-day </a:t>
            </a:r>
            <a:r>
              <a:rPr dirty="0" sz="2500" spc="-15"/>
              <a:t>composite </a:t>
            </a:r>
            <a:r>
              <a:rPr dirty="0" sz="2500" spc="-20"/>
              <a:t>safety</a:t>
            </a:r>
            <a:r>
              <a:rPr dirty="0" sz="2500" spc="135"/>
              <a:t> </a:t>
            </a:r>
            <a:r>
              <a:rPr dirty="0" sz="2500" spc="-10"/>
              <a:t>endpoint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6480047" y="3677920"/>
            <a:ext cx="2449830" cy="0"/>
          </a:xfrm>
          <a:custGeom>
            <a:avLst/>
            <a:gdLst/>
            <a:ahLst/>
            <a:cxnLst/>
            <a:rect l="l" t="t" r="r" b="b"/>
            <a:pathLst>
              <a:path w="2449829" h="0">
                <a:moveTo>
                  <a:pt x="0" y="0"/>
                </a:moveTo>
                <a:lnTo>
                  <a:pt x="2449576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1594" y="3677920"/>
            <a:ext cx="6094095" cy="0"/>
          </a:xfrm>
          <a:custGeom>
            <a:avLst/>
            <a:gdLst/>
            <a:ahLst/>
            <a:cxnLst/>
            <a:rect l="l" t="t" r="r" b="b"/>
            <a:pathLst>
              <a:path w="6094095" h="0">
                <a:moveTo>
                  <a:pt x="0" y="0"/>
                </a:moveTo>
                <a:lnTo>
                  <a:pt x="6093777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0682" y="4806188"/>
            <a:ext cx="77406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C55A11"/>
                </a:solidFill>
                <a:latin typeface="Calibri"/>
                <a:cs typeface="Calibri"/>
              </a:rPr>
              <a:t>Favors</a:t>
            </a:r>
            <a:r>
              <a:rPr dirty="0" sz="1200" spc="-5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dirty="0" sz="1200" spc="-40">
                <a:solidFill>
                  <a:srgbClr val="C55A11"/>
                </a:solidFill>
                <a:latin typeface="Calibri"/>
                <a:cs typeface="Calibri"/>
              </a:rPr>
              <a:t>TAVR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49211" y="1546860"/>
            <a:ext cx="74930" cy="86995"/>
          </a:xfrm>
          <a:custGeom>
            <a:avLst/>
            <a:gdLst/>
            <a:ahLst/>
            <a:cxnLst/>
            <a:rect l="l" t="t" r="r" b="b"/>
            <a:pathLst>
              <a:path w="74929" h="86994">
                <a:moveTo>
                  <a:pt x="0" y="86867"/>
                </a:moveTo>
                <a:lnTo>
                  <a:pt x="74675" y="86867"/>
                </a:lnTo>
                <a:lnTo>
                  <a:pt x="74675" y="0"/>
                </a:lnTo>
                <a:lnTo>
                  <a:pt x="0" y="0"/>
                </a:lnTo>
                <a:lnTo>
                  <a:pt x="0" y="86867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797040" y="1752600"/>
            <a:ext cx="74930" cy="86995"/>
          </a:xfrm>
          <a:custGeom>
            <a:avLst/>
            <a:gdLst/>
            <a:ahLst/>
            <a:cxnLst/>
            <a:rect l="l" t="t" r="r" b="b"/>
            <a:pathLst>
              <a:path w="74929" h="86994">
                <a:moveTo>
                  <a:pt x="0" y="86867"/>
                </a:moveTo>
                <a:lnTo>
                  <a:pt x="74675" y="86867"/>
                </a:lnTo>
                <a:lnTo>
                  <a:pt x="74675" y="0"/>
                </a:lnTo>
                <a:lnTo>
                  <a:pt x="0" y="0"/>
                </a:lnTo>
                <a:lnTo>
                  <a:pt x="0" y="86867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073140" y="1978151"/>
            <a:ext cx="74930" cy="86995"/>
          </a:xfrm>
          <a:custGeom>
            <a:avLst/>
            <a:gdLst/>
            <a:ahLst/>
            <a:cxnLst/>
            <a:rect l="l" t="t" r="r" b="b"/>
            <a:pathLst>
              <a:path w="74929" h="86994">
                <a:moveTo>
                  <a:pt x="0" y="86868"/>
                </a:moveTo>
                <a:lnTo>
                  <a:pt x="74675" y="86868"/>
                </a:lnTo>
                <a:lnTo>
                  <a:pt x="74675" y="0"/>
                </a:lnTo>
                <a:lnTo>
                  <a:pt x="0" y="0"/>
                </a:lnTo>
                <a:lnTo>
                  <a:pt x="0" y="86868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766559" y="2633472"/>
            <a:ext cx="76200" cy="86995"/>
          </a:xfrm>
          <a:custGeom>
            <a:avLst/>
            <a:gdLst/>
            <a:ahLst/>
            <a:cxnLst/>
            <a:rect l="l" t="t" r="r" b="b"/>
            <a:pathLst>
              <a:path w="76200" h="86994">
                <a:moveTo>
                  <a:pt x="0" y="86868"/>
                </a:moveTo>
                <a:lnTo>
                  <a:pt x="76200" y="86868"/>
                </a:lnTo>
                <a:lnTo>
                  <a:pt x="76200" y="0"/>
                </a:lnTo>
                <a:lnTo>
                  <a:pt x="0" y="0"/>
                </a:lnTo>
                <a:lnTo>
                  <a:pt x="0" y="86868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533388" y="3038855"/>
            <a:ext cx="74930" cy="86995"/>
          </a:xfrm>
          <a:custGeom>
            <a:avLst/>
            <a:gdLst/>
            <a:ahLst/>
            <a:cxnLst/>
            <a:rect l="l" t="t" r="r" b="b"/>
            <a:pathLst>
              <a:path w="74929" h="86994">
                <a:moveTo>
                  <a:pt x="0" y="86868"/>
                </a:moveTo>
                <a:lnTo>
                  <a:pt x="74675" y="86868"/>
                </a:lnTo>
                <a:lnTo>
                  <a:pt x="74675" y="0"/>
                </a:lnTo>
                <a:lnTo>
                  <a:pt x="0" y="0"/>
                </a:lnTo>
                <a:lnTo>
                  <a:pt x="0" y="86868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759702" y="3262884"/>
            <a:ext cx="0" cy="88900"/>
          </a:xfrm>
          <a:custGeom>
            <a:avLst/>
            <a:gdLst/>
            <a:ahLst/>
            <a:cxnLst/>
            <a:rect l="l" t="t" r="r" b="b"/>
            <a:pathLst>
              <a:path w="0"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74675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722364" y="3262884"/>
            <a:ext cx="74930" cy="88900"/>
          </a:xfrm>
          <a:custGeom>
            <a:avLst/>
            <a:gdLst/>
            <a:ahLst/>
            <a:cxnLst/>
            <a:rect l="l" t="t" r="r" b="b"/>
            <a:pathLst>
              <a:path w="74929" h="88900">
                <a:moveTo>
                  <a:pt x="0" y="88392"/>
                </a:moveTo>
                <a:lnTo>
                  <a:pt x="74675" y="88392"/>
                </a:lnTo>
                <a:lnTo>
                  <a:pt x="74675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442709" y="3649979"/>
            <a:ext cx="0" cy="86995"/>
          </a:xfrm>
          <a:custGeom>
            <a:avLst/>
            <a:gdLst/>
            <a:ahLst/>
            <a:cxnLst/>
            <a:rect l="l" t="t" r="r" b="b"/>
            <a:pathLst>
              <a:path w="0" h="86995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74675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405371" y="3649979"/>
            <a:ext cx="74930" cy="86995"/>
          </a:xfrm>
          <a:custGeom>
            <a:avLst/>
            <a:gdLst/>
            <a:ahLst/>
            <a:cxnLst/>
            <a:rect l="l" t="t" r="r" b="b"/>
            <a:pathLst>
              <a:path w="74929" h="86995">
                <a:moveTo>
                  <a:pt x="0" y="86868"/>
                </a:moveTo>
                <a:lnTo>
                  <a:pt x="74675" y="86868"/>
                </a:lnTo>
                <a:lnTo>
                  <a:pt x="74675" y="0"/>
                </a:lnTo>
                <a:lnTo>
                  <a:pt x="0" y="0"/>
                </a:lnTo>
                <a:lnTo>
                  <a:pt x="0" y="86868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782561" y="3863340"/>
            <a:ext cx="0" cy="88900"/>
          </a:xfrm>
          <a:custGeom>
            <a:avLst/>
            <a:gdLst/>
            <a:ahLst/>
            <a:cxnLst/>
            <a:rect l="l" t="t" r="r" b="b"/>
            <a:pathLst>
              <a:path w="0"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74675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443471" y="4274820"/>
            <a:ext cx="74930" cy="88900"/>
          </a:xfrm>
          <a:custGeom>
            <a:avLst/>
            <a:gdLst/>
            <a:ahLst/>
            <a:cxnLst/>
            <a:rect l="l" t="t" r="r" b="b"/>
            <a:pathLst>
              <a:path w="74929" h="88900">
                <a:moveTo>
                  <a:pt x="0" y="88391"/>
                </a:moveTo>
                <a:lnTo>
                  <a:pt x="74675" y="88391"/>
                </a:lnTo>
                <a:lnTo>
                  <a:pt x="74675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785609" y="4511040"/>
            <a:ext cx="0" cy="86995"/>
          </a:xfrm>
          <a:custGeom>
            <a:avLst/>
            <a:gdLst/>
            <a:ahLst/>
            <a:cxnLst/>
            <a:rect l="l" t="t" r="r" b="b"/>
            <a:pathLst>
              <a:path w="0" h="86995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74675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748271" y="4511040"/>
            <a:ext cx="74930" cy="86995"/>
          </a:xfrm>
          <a:custGeom>
            <a:avLst/>
            <a:gdLst/>
            <a:ahLst/>
            <a:cxnLst/>
            <a:rect l="l" t="t" r="r" b="b"/>
            <a:pathLst>
              <a:path w="74929" h="86995">
                <a:moveTo>
                  <a:pt x="0" y="86868"/>
                </a:moveTo>
                <a:lnTo>
                  <a:pt x="74675" y="86868"/>
                </a:lnTo>
                <a:lnTo>
                  <a:pt x="74675" y="0"/>
                </a:lnTo>
                <a:lnTo>
                  <a:pt x="0" y="0"/>
                </a:lnTo>
                <a:lnTo>
                  <a:pt x="0" y="86868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215378" y="4772659"/>
            <a:ext cx="296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1.00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26756" y="4790643"/>
            <a:ext cx="112585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13888" sz="1800">
                <a:latin typeface="Calibri"/>
                <a:cs typeface="Calibri"/>
              </a:rPr>
              <a:t>2.00 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Favors</a:t>
            </a:r>
            <a:r>
              <a:rPr dirty="0" sz="1200" spc="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SAVR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37401" y="4783632"/>
            <a:ext cx="296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0.50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02782" y="4793691"/>
            <a:ext cx="296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0.25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26760" y="4783328"/>
            <a:ext cx="3740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0.125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542788" y="4672584"/>
            <a:ext cx="2399030" cy="0"/>
          </a:xfrm>
          <a:custGeom>
            <a:avLst/>
            <a:gdLst/>
            <a:ahLst/>
            <a:cxnLst/>
            <a:rect l="l" t="t" r="r" b="b"/>
            <a:pathLst>
              <a:path w="2399029" h="0">
                <a:moveTo>
                  <a:pt x="0" y="0"/>
                </a:moveTo>
                <a:lnTo>
                  <a:pt x="23989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505450" y="4682490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70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003285" y="4671821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70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407408" y="5015547"/>
            <a:ext cx="2840990" cy="76200"/>
          </a:xfrm>
          <a:custGeom>
            <a:avLst/>
            <a:gdLst/>
            <a:ahLst/>
            <a:cxnLst/>
            <a:rect l="l" t="t" r="r" b="b"/>
            <a:pathLst>
              <a:path w="2840990" h="76200">
                <a:moveTo>
                  <a:pt x="76200" y="0"/>
                </a:moveTo>
                <a:lnTo>
                  <a:pt x="0" y="38036"/>
                </a:lnTo>
                <a:lnTo>
                  <a:pt x="76200" y="76194"/>
                </a:lnTo>
                <a:lnTo>
                  <a:pt x="76200" y="44444"/>
                </a:lnTo>
                <a:lnTo>
                  <a:pt x="63500" y="44434"/>
                </a:lnTo>
                <a:lnTo>
                  <a:pt x="63500" y="31734"/>
                </a:lnTo>
                <a:lnTo>
                  <a:pt x="76200" y="31734"/>
                </a:lnTo>
                <a:lnTo>
                  <a:pt x="76200" y="0"/>
                </a:lnTo>
                <a:close/>
              </a:path>
              <a:path w="2840990" h="76200">
                <a:moveTo>
                  <a:pt x="76200" y="31744"/>
                </a:moveTo>
                <a:lnTo>
                  <a:pt x="76200" y="44444"/>
                </a:lnTo>
                <a:lnTo>
                  <a:pt x="2840609" y="46570"/>
                </a:lnTo>
                <a:lnTo>
                  <a:pt x="2840609" y="33870"/>
                </a:lnTo>
                <a:lnTo>
                  <a:pt x="76200" y="31744"/>
                </a:lnTo>
                <a:close/>
              </a:path>
              <a:path w="2840990" h="76200">
                <a:moveTo>
                  <a:pt x="63500" y="31734"/>
                </a:moveTo>
                <a:lnTo>
                  <a:pt x="63500" y="44434"/>
                </a:lnTo>
                <a:lnTo>
                  <a:pt x="76200" y="44444"/>
                </a:lnTo>
                <a:lnTo>
                  <a:pt x="76200" y="31744"/>
                </a:lnTo>
                <a:lnTo>
                  <a:pt x="63500" y="31734"/>
                </a:lnTo>
                <a:close/>
              </a:path>
              <a:path w="2840990" h="76200">
                <a:moveTo>
                  <a:pt x="76200" y="31734"/>
                </a:moveTo>
                <a:lnTo>
                  <a:pt x="63500" y="31734"/>
                </a:lnTo>
                <a:lnTo>
                  <a:pt x="76200" y="31744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479792" y="5024628"/>
            <a:ext cx="1558290" cy="76200"/>
          </a:xfrm>
          <a:custGeom>
            <a:avLst/>
            <a:gdLst/>
            <a:ahLst/>
            <a:cxnLst/>
            <a:rect l="l" t="t" r="r" b="b"/>
            <a:pathLst>
              <a:path w="1558290" h="76200">
                <a:moveTo>
                  <a:pt x="1481581" y="44449"/>
                </a:moveTo>
                <a:lnTo>
                  <a:pt x="1481581" y="76200"/>
                </a:lnTo>
                <a:lnTo>
                  <a:pt x="1545081" y="44450"/>
                </a:lnTo>
                <a:lnTo>
                  <a:pt x="1481581" y="44449"/>
                </a:lnTo>
                <a:close/>
              </a:path>
              <a:path w="1558290" h="76200">
                <a:moveTo>
                  <a:pt x="1481581" y="31749"/>
                </a:moveTo>
                <a:lnTo>
                  <a:pt x="1481581" y="44449"/>
                </a:lnTo>
                <a:lnTo>
                  <a:pt x="1494281" y="44450"/>
                </a:lnTo>
                <a:lnTo>
                  <a:pt x="1494281" y="31750"/>
                </a:lnTo>
                <a:lnTo>
                  <a:pt x="1481581" y="31749"/>
                </a:lnTo>
                <a:close/>
              </a:path>
              <a:path w="1558290" h="76200">
                <a:moveTo>
                  <a:pt x="1481581" y="0"/>
                </a:moveTo>
                <a:lnTo>
                  <a:pt x="1481581" y="31749"/>
                </a:lnTo>
                <a:lnTo>
                  <a:pt x="1494281" y="31750"/>
                </a:lnTo>
                <a:lnTo>
                  <a:pt x="1494281" y="44450"/>
                </a:lnTo>
                <a:lnTo>
                  <a:pt x="1545084" y="44448"/>
                </a:lnTo>
                <a:lnTo>
                  <a:pt x="1557781" y="38100"/>
                </a:lnTo>
                <a:lnTo>
                  <a:pt x="1481581" y="0"/>
                </a:lnTo>
                <a:close/>
              </a:path>
              <a:path w="1558290" h="76200">
                <a:moveTo>
                  <a:pt x="0" y="31748"/>
                </a:moveTo>
                <a:lnTo>
                  <a:pt x="0" y="44448"/>
                </a:lnTo>
                <a:lnTo>
                  <a:pt x="1481581" y="44449"/>
                </a:lnTo>
                <a:lnTo>
                  <a:pt x="1481581" y="31749"/>
                </a:lnTo>
                <a:lnTo>
                  <a:pt x="0" y="31748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497573" y="2383535"/>
            <a:ext cx="0" cy="86995"/>
          </a:xfrm>
          <a:custGeom>
            <a:avLst/>
            <a:gdLst/>
            <a:ahLst/>
            <a:cxnLst/>
            <a:rect l="l" t="t" r="r" b="b"/>
            <a:pathLst>
              <a:path w="0"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7467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460235" y="2383535"/>
            <a:ext cx="74930" cy="86995"/>
          </a:xfrm>
          <a:custGeom>
            <a:avLst/>
            <a:gdLst/>
            <a:ahLst/>
            <a:cxnLst/>
            <a:rect l="l" t="t" r="r" b="b"/>
            <a:pathLst>
              <a:path w="74929" h="86994">
                <a:moveTo>
                  <a:pt x="0" y="86868"/>
                </a:moveTo>
                <a:lnTo>
                  <a:pt x="74676" y="86868"/>
                </a:lnTo>
                <a:lnTo>
                  <a:pt x="74676" y="0"/>
                </a:lnTo>
                <a:lnTo>
                  <a:pt x="0" y="0"/>
                </a:lnTo>
                <a:lnTo>
                  <a:pt x="0" y="86868"/>
                </a:lnTo>
                <a:close/>
              </a:path>
            </a:pathLst>
          </a:custGeom>
          <a:ln w="12191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972555" y="3683508"/>
            <a:ext cx="1068070" cy="0"/>
          </a:xfrm>
          <a:custGeom>
            <a:avLst/>
            <a:gdLst/>
            <a:ahLst/>
            <a:cxnLst/>
            <a:rect l="l" t="t" r="r" b="b"/>
            <a:pathLst>
              <a:path w="1068070" h="0">
                <a:moveTo>
                  <a:pt x="0" y="0"/>
                </a:moveTo>
                <a:lnTo>
                  <a:pt x="1067689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32" name="object 32"/>
          <p:cNvGraphicFramePr>
            <a:graphicFrameLocks noGrp="1"/>
          </p:cNvGraphicFramePr>
          <p:nvPr/>
        </p:nvGraphicFramePr>
        <p:xfrm>
          <a:off x="311594" y="882396"/>
          <a:ext cx="8618220" cy="3887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4405"/>
                <a:gridCol w="1129665"/>
                <a:gridCol w="1029335"/>
                <a:gridCol w="2078989"/>
                <a:gridCol w="608329"/>
                <a:gridCol w="360045"/>
                <a:gridCol w="95885"/>
                <a:gridCol w="115570"/>
                <a:gridCol w="64770"/>
                <a:gridCol w="54610"/>
                <a:gridCol w="562609"/>
                <a:gridCol w="1561465"/>
              </a:tblGrid>
              <a:tr h="168401">
                <a:tc>
                  <a:txBody>
                    <a:bodyPr/>
                    <a:lstStyle/>
                    <a:p>
                      <a:pPr marL="21590">
                        <a:lnSpc>
                          <a:spcPts val="10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Subgroup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3870">
                        <a:lnSpc>
                          <a:spcPts val="10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TAVR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3655">
                        <a:lnSpc>
                          <a:spcPts val="10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SAVR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27075">
                        <a:lnSpc>
                          <a:spcPts val="10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Hazard Ratio (95%</a:t>
                      </a:r>
                      <a:r>
                        <a:rPr dirty="0" sz="11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CI)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2920">
                        <a:lnSpc>
                          <a:spcPts val="118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Interaction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</a:tr>
              <a:tr h="254000">
                <a:tc gridSpan="12">
                  <a:txBody>
                    <a:bodyPr/>
                    <a:lstStyle/>
                    <a:p>
                      <a:pPr marL="141097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i="1">
                          <a:latin typeface="Calibri"/>
                          <a:cs typeface="Calibri"/>
                        </a:rPr>
                        <a:t>n/N (% KM rate at 1</a:t>
                      </a:r>
                      <a:r>
                        <a:rPr dirty="0" sz="1100" spc="-65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i="1">
                          <a:latin typeface="Calibri"/>
                          <a:cs typeface="Calibri"/>
                        </a:rPr>
                        <a:t>Year)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601F79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8600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Age,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years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101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0.2247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2384">
                    <a:lnL w="6350">
                      <a:solidFill>
                        <a:srgbClr val="4471C4"/>
                      </a:solidFill>
                      <a:prstDash val="solid"/>
                    </a:lnL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246634">
                <a:tc>
                  <a:txBody>
                    <a:bodyPr/>
                    <a:lstStyle/>
                    <a:p>
                      <a:pPr marL="2705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≤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69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20650">
                        <a:lnSpc>
                          <a:spcPts val="128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8/156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(5.1%)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51435">
                        <a:lnSpc>
                          <a:spcPts val="128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18/164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(11.0%)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741045">
                        <a:lnSpc>
                          <a:spcPts val="128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0.46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(0.20-1.07)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62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00">
                      <a:solidFill>
                        <a:srgbClr val="4471C4"/>
                      </a:solidFill>
                      <a:prstDash val="solid"/>
                    </a:lnL>
                    <a:lnT w="1270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</a:tr>
              <a:tr h="217296">
                <a:tc>
                  <a:txBody>
                    <a:bodyPr/>
                    <a:lstStyle/>
                    <a:p>
                      <a:pPr marL="270510">
                        <a:lnSpc>
                          <a:spcPts val="12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70-79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10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26/442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(5.9%)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0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38/399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(9.5%)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055495">
                        <a:lnSpc>
                          <a:spcPts val="10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.6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.3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7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.0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76200">
                      <a:solidFill>
                        <a:srgbClr val="4471C4"/>
                      </a:solidFill>
                      <a:prstDash val="solid"/>
                    </a:lnR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00">
                      <a:solidFill>
                        <a:srgbClr val="4471C4"/>
                      </a:solidFill>
                      <a:prstDash val="solid"/>
                    </a:lnL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270510">
                        <a:lnSpc>
                          <a:spcPts val="12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≥80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0650">
                        <a:lnSpc>
                          <a:spcPts val="10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4/127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(3.1%)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1435">
                        <a:lnSpc>
                          <a:spcPts val="10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16/115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(13.9%)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46200">
                        <a:lnSpc>
                          <a:spcPts val="93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0.22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(0.07-0.66)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7620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00">
                      <a:solidFill>
                        <a:srgbClr val="4471C4"/>
                      </a:solidFill>
                      <a:prstDash val="solid"/>
                    </a:lnL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4471C4"/>
                      </a:solidFill>
                      <a:prstDash val="solid"/>
                    </a:lnR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Sex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285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285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285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285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285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285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038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0.2873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6350">
                      <a:solidFill>
                        <a:srgbClr val="4471C4"/>
                      </a:solidFill>
                      <a:prstDash val="solid"/>
                    </a:lnL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247014"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Male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128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20/464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(4.3%)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51435">
                        <a:lnSpc>
                          <a:spcPts val="128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47/449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(10.5%)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741045">
                        <a:lnSpc>
                          <a:spcPts val="128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0.41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(0.24-0.68)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4471C4"/>
                      </a:solidFill>
                      <a:prstDash val="solid"/>
                    </a:lnR>
                    <a:lnT w="28575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</a:tr>
              <a:tr h="187198">
                <a:tc>
                  <a:txBody>
                    <a:bodyPr/>
                    <a:lstStyle/>
                    <a:p>
                      <a:pPr marL="250190">
                        <a:lnSpc>
                          <a:spcPts val="12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Female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10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18/261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(6.9%)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1435">
                        <a:lnSpc>
                          <a:spcPts val="10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25/229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(10.9%)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2055495">
                        <a:lnSpc>
                          <a:spcPts val="10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.6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3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.3</a:t>
                      </a:r>
                      <a:r>
                        <a:rPr dirty="0" sz="1100" spc="15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.1</a:t>
                      </a:r>
                      <a:r>
                        <a:rPr dirty="0" sz="1100" spc="5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76200">
                      <a:solidFill>
                        <a:srgbClr val="4471C4"/>
                      </a:solidFill>
                      <a:prstDash val="solid"/>
                    </a:lnR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00">
                      <a:solidFill>
                        <a:srgbClr val="4471C4"/>
                      </a:solidFill>
                      <a:prstDash val="solid"/>
                    </a:lnL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08229"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NYHA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Class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101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0.8118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3020">
                    <a:lnL w="6350">
                      <a:solidFill>
                        <a:srgbClr val="4471C4"/>
                      </a:solidFill>
                      <a:prstDash val="solid"/>
                    </a:lnL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266623"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I/II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128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29/543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(5.3%)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51435">
                        <a:lnSpc>
                          <a:spcPts val="128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54/485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(11.1%)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741045">
                        <a:lnSpc>
                          <a:spcPts val="128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0.47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(0.30-0.74)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6200">
                      <a:solidFill>
                        <a:srgbClr val="4471C4"/>
                      </a:solidFill>
                      <a:prstDash val="solid"/>
                    </a:lnR>
                    <a:lnT w="190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00">
                      <a:solidFill>
                        <a:srgbClr val="4471C4"/>
                      </a:solidFill>
                      <a:prstDash val="solid"/>
                    </a:lnL>
                    <a:lnT w="190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4471C4"/>
                      </a:solidFill>
                      <a:prstDash val="solid"/>
                    </a:lnR>
                    <a:lnT w="190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</a:tr>
              <a:tr h="187960">
                <a:tc>
                  <a:txBody>
                    <a:bodyPr/>
                    <a:lstStyle/>
                    <a:p>
                      <a:pPr marL="250190">
                        <a:lnSpc>
                          <a:spcPts val="122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III/IV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0650">
                        <a:lnSpc>
                          <a:spcPts val="105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9/182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(4.9%)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05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18/193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(9.4%)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41045">
                        <a:lnSpc>
                          <a:spcPts val="105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0.53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(0.24-1.17)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marL="82550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LVEF,</a:t>
                      </a:r>
                      <a:r>
                        <a:rPr dirty="0" sz="11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%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503555">
                        <a:lnSpc>
                          <a:spcPts val="12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0.4198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</a:tr>
              <a:tr h="231140">
                <a:tc>
                  <a:txBody>
                    <a:bodyPr/>
                    <a:lstStyle/>
                    <a:p>
                      <a:pPr marL="250190">
                        <a:lnSpc>
                          <a:spcPts val="126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&lt;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60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128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12/183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(6.6%)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1435">
                        <a:lnSpc>
                          <a:spcPts val="128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27/164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(16.5%)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741045">
                        <a:lnSpc>
                          <a:spcPts val="128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0.39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(0.20-0.76)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2E528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4471C4"/>
                      </a:solidFill>
                      <a:prstDash val="solid"/>
                    </a:lnR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</a:tcPr>
                </a:tc>
              </a:tr>
              <a:tr h="203073">
                <a:tc>
                  <a:txBody>
                    <a:bodyPr/>
                    <a:lstStyle/>
                    <a:p>
                      <a:pPr marL="250190">
                        <a:lnSpc>
                          <a:spcPts val="11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≥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60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117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26/542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(4.8%)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17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45/513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(8.8%)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41045">
                        <a:lnSpc>
                          <a:spcPts val="117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0.54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(0.33-0.88)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2E528F"/>
                      </a:solidFill>
                      <a:prstDash val="solid"/>
                    </a:lnT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</a:tr>
              <a:tr h="244373">
                <a:tc>
                  <a:txBody>
                    <a:bodyPr/>
                    <a:lstStyle/>
                    <a:p>
                      <a:pPr marL="53340">
                        <a:lnSpc>
                          <a:spcPts val="126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STS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score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6200">
                      <a:solidFill>
                        <a:srgbClr val="4471C4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00">
                      <a:solidFill>
                        <a:srgbClr val="4471C4"/>
                      </a:solidFill>
                      <a:prstDash val="solid"/>
                    </a:lnL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4471C4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0165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0.5770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L w="6350">
                      <a:solidFill>
                        <a:srgbClr val="4471C4"/>
                      </a:solidFill>
                      <a:prstDash val="solid"/>
                    </a:lnL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195738">
                <a:tc>
                  <a:txBody>
                    <a:bodyPr/>
                    <a:lstStyle/>
                    <a:p>
                      <a:pPr marL="250190">
                        <a:lnSpc>
                          <a:spcPts val="126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≤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2.0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128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17/409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(4.2%)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28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37/389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(9.5%)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741045">
                        <a:lnSpc>
                          <a:spcPts val="128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0.43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(0.24-0.76)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4471C4"/>
                      </a:solidFill>
                      <a:prstDash val="solid"/>
                    </a:lnR>
                    <a:lnT w="19050">
                      <a:solidFill>
                        <a:srgbClr val="7E7E7E"/>
                      </a:solidFill>
                      <a:prstDash val="solid"/>
                    </a:lnT>
                    <a:lnB w="9525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4471C4"/>
                      </a:solidFill>
                      <a:prstDash val="solid"/>
                    </a:lnL>
                    <a:lnT w="19050">
                      <a:solidFill>
                        <a:srgbClr val="7E7E7E"/>
                      </a:solidFill>
                      <a:prstDash val="solid"/>
                    </a:lnT>
                  </a:tcPr>
                </a:tc>
              </a:tr>
              <a:tr h="211194">
                <a:tc>
                  <a:txBody>
                    <a:bodyPr/>
                    <a:lstStyle/>
                    <a:p>
                      <a:pPr marL="250190">
                        <a:lnSpc>
                          <a:spcPts val="12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&gt;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2.0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ts val="124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21/316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(6.6%)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1435">
                        <a:lnSpc>
                          <a:spcPts val="124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35/289</a:t>
                      </a:r>
                      <a:r>
                        <a:rPr dirty="0" sz="11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(12.1%)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53820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0.54 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(0.32-0.93)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0833" rIns="0" bIns="0" rtlCol="0" vert="horz">
            <a:spAutoFit/>
          </a:bodyPr>
          <a:lstStyle/>
          <a:p>
            <a:pPr marL="1320165">
              <a:lnSpc>
                <a:spcPct val="100000"/>
              </a:lnSpc>
              <a:spcBef>
                <a:spcPts val="95"/>
              </a:spcBef>
            </a:pPr>
            <a:r>
              <a:rPr dirty="0" sz="2500" spc="-15"/>
              <a:t>Subgroup </a:t>
            </a:r>
            <a:r>
              <a:rPr dirty="0" sz="2500" spc="-10"/>
              <a:t>analysis </a:t>
            </a:r>
            <a:r>
              <a:rPr dirty="0" sz="2500" spc="-25"/>
              <a:t>for </a:t>
            </a:r>
            <a:r>
              <a:rPr dirty="0" sz="2500" spc="-10"/>
              <a:t>30-day </a:t>
            </a:r>
            <a:r>
              <a:rPr dirty="0" sz="2500" spc="-15"/>
              <a:t>composite </a:t>
            </a:r>
            <a:r>
              <a:rPr dirty="0" sz="2500" spc="-20"/>
              <a:t>safety</a:t>
            </a:r>
            <a:r>
              <a:rPr dirty="0" sz="2500" spc="135"/>
              <a:t> </a:t>
            </a:r>
            <a:r>
              <a:rPr dirty="0" sz="2500" spc="-10"/>
              <a:t>endpoint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350189" y="2830195"/>
            <a:ext cx="8533130" cy="0"/>
          </a:xfrm>
          <a:custGeom>
            <a:avLst/>
            <a:gdLst/>
            <a:ahLst/>
            <a:cxnLst/>
            <a:rect l="l" t="t" r="r" b="b"/>
            <a:pathLst>
              <a:path w="8533130" h="0">
                <a:moveTo>
                  <a:pt x="0" y="0"/>
                </a:moveTo>
                <a:lnTo>
                  <a:pt x="8533079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50189" y="3432047"/>
            <a:ext cx="8533130" cy="0"/>
          </a:xfrm>
          <a:custGeom>
            <a:avLst/>
            <a:gdLst/>
            <a:ahLst/>
            <a:cxnLst/>
            <a:rect l="l" t="t" r="r" b="b"/>
            <a:pathLst>
              <a:path w="8533130" h="0">
                <a:moveTo>
                  <a:pt x="0" y="0"/>
                </a:moveTo>
                <a:lnTo>
                  <a:pt x="8533079" y="0"/>
                </a:lnTo>
              </a:path>
            </a:pathLst>
          </a:custGeom>
          <a:ln w="1270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118095" y="4558385"/>
            <a:ext cx="296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1.00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39865" y="4569053"/>
            <a:ext cx="296545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0.50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05627" y="4579416"/>
            <a:ext cx="2965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0.25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34078" y="4568748"/>
            <a:ext cx="1169670" cy="338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3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0.125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230"/>
              </a:lnSpc>
            </a:pPr>
            <a:r>
              <a:rPr dirty="0" sz="1200" spc="-20">
                <a:solidFill>
                  <a:srgbClr val="C55A11"/>
                </a:solidFill>
                <a:latin typeface="Calibri"/>
                <a:cs typeface="Calibri"/>
              </a:rPr>
              <a:t>Favors</a:t>
            </a:r>
            <a:r>
              <a:rPr dirty="0" sz="1200" spc="40">
                <a:solidFill>
                  <a:srgbClr val="C55A11"/>
                </a:solidFill>
                <a:latin typeface="Calibri"/>
                <a:cs typeface="Calibri"/>
              </a:rPr>
              <a:t> </a:t>
            </a:r>
            <a:r>
              <a:rPr dirty="0" sz="1200" spc="-40">
                <a:solidFill>
                  <a:srgbClr val="C55A11"/>
                </a:solidFill>
                <a:latin typeface="Calibri"/>
                <a:cs typeface="Calibri"/>
              </a:rPr>
              <a:t>TAVR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45252" y="4459223"/>
            <a:ext cx="2399030" cy="0"/>
          </a:xfrm>
          <a:custGeom>
            <a:avLst/>
            <a:gdLst/>
            <a:ahLst/>
            <a:cxnLst/>
            <a:rect l="l" t="t" r="r" b="b"/>
            <a:pathLst>
              <a:path w="2399029" h="0">
                <a:moveTo>
                  <a:pt x="0" y="0"/>
                </a:moveTo>
                <a:lnTo>
                  <a:pt x="23989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645402" y="4461509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70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020561" y="4464558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70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07914" y="4469129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70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907273" y="4458461"/>
            <a:ext cx="0" cy="118745"/>
          </a:xfrm>
          <a:custGeom>
            <a:avLst/>
            <a:gdLst/>
            <a:ahLst/>
            <a:cxnLst/>
            <a:rect l="l" t="t" r="r" b="b"/>
            <a:pathLst>
              <a:path w="0" h="118745">
                <a:moveTo>
                  <a:pt x="0" y="0"/>
                </a:moveTo>
                <a:lnTo>
                  <a:pt x="0" y="118706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290059" y="4899723"/>
            <a:ext cx="2840990" cy="76200"/>
          </a:xfrm>
          <a:custGeom>
            <a:avLst/>
            <a:gdLst/>
            <a:ahLst/>
            <a:cxnLst/>
            <a:rect l="l" t="t" r="r" b="b"/>
            <a:pathLst>
              <a:path w="2840990" h="76200">
                <a:moveTo>
                  <a:pt x="76200" y="0"/>
                </a:moveTo>
                <a:lnTo>
                  <a:pt x="0" y="38036"/>
                </a:lnTo>
                <a:lnTo>
                  <a:pt x="76200" y="76199"/>
                </a:lnTo>
                <a:lnTo>
                  <a:pt x="76200" y="44447"/>
                </a:lnTo>
                <a:lnTo>
                  <a:pt x="63500" y="44437"/>
                </a:lnTo>
                <a:lnTo>
                  <a:pt x="63500" y="31737"/>
                </a:lnTo>
                <a:lnTo>
                  <a:pt x="76200" y="31737"/>
                </a:lnTo>
                <a:lnTo>
                  <a:pt x="76200" y="0"/>
                </a:lnTo>
                <a:close/>
              </a:path>
              <a:path w="2840990" h="76200">
                <a:moveTo>
                  <a:pt x="76200" y="31747"/>
                </a:moveTo>
                <a:lnTo>
                  <a:pt x="76200" y="44447"/>
                </a:lnTo>
                <a:lnTo>
                  <a:pt x="2840609" y="46570"/>
                </a:lnTo>
                <a:lnTo>
                  <a:pt x="2840609" y="33870"/>
                </a:lnTo>
                <a:lnTo>
                  <a:pt x="76200" y="31747"/>
                </a:lnTo>
                <a:close/>
              </a:path>
              <a:path w="2840990" h="76200">
                <a:moveTo>
                  <a:pt x="63500" y="31737"/>
                </a:moveTo>
                <a:lnTo>
                  <a:pt x="63500" y="44437"/>
                </a:lnTo>
                <a:lnTo>
                  <a:pt x="76200" y="44447"/>
                </a:lnTo>
                <a:lnTo>
                  <a:pt x="76200" y="31747"/>
                </a:lnTo>
                <a:lnTo>
                  <a:pt x="63500" y="31737"/>
                </a:lnTo>
                <a:close/>
              </a:path>
              <a:path w="2840990" h="76200">
                <a:moveTo>
                  <a:pt x="76200" y="31737"/>
                </a:moveTo>
                <a:lnTo>
                  <a:pt x="63500" y="31737"/>
                </a:lnTo>
                <a:lnTo>
                  <a:pt x="76200" y="31747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383780" y="4898135"/>
            <a:ext cx="1558290" cy="76200"/>
          </a:xfrm>
          <a:custGeom>
            <a:avLst/>
            <a:gdLst/>
            <a:ahLst/>
            <a:cxnLst/>
            <a:rect l="l" t="t" r="r" b="b"/>
            <a:pathLst>
              <a:path w="1558290" h="76200">
                <a:moveTo>
                  <a:pt x="1481581" y="0"/>
                </a:moveTo>
                <a:lnTo>
                  <a:pt x="1481581" y="76199"/>
                </a:lnTo>
                <a:lnTo>
                  <a:pt x="1545081" y="44449"/>
                </a:lnTo>
                <a:lnTo>
                  <a:pt x="1494281" y="44449"/>
                </a:lnTo>
                <a:lnTo>
                  <a:pt x="1494281" y="31749"/>
                </a:lnTo>
                <a:lnTo>
                  <a:pt x="1545081" y="31749"/>
                </a:lnTo>
                <a:lnTo>
                  <a:pt x="1481581" y="0"/>
                </a:lnTo>
                <a:close/>
              </a:path>
              <a:path w="1558290" h="76200">
                <a:moveTo>
                  <a:pt x="1481581" y="31749"/>
                </a:moveTo>
                <a:lnTo>
                  <a:pt x="0" y="31749"/>
                </a:lnTo>
                <a:lnTo>
                  <a:pt x="0" y="44449"/>
                </a:lnTo>
                <a:lnTo>
                  <a:pt x="1481581" y="44449"/>
                </a:lnTo>
                <a:lnTo>
                  <a:pt x="1481581" y="31749"/>
                </a:lnTo>
                <a:close/>
              </a:path>
              <a:path w="1558290" h="76200">
                <a:moveTo>
                  <a:pt x="1545081" y="31749"/>
                </a:moveTo>
                <a:lnTo>
                  <a:pt x="1494281" y="31749"/>
                </a:lnTo>
                <a:lnTo>
                  <a:pt x="1494281" y="44449"/>
                </a:lnTo>
                <a:lnTo>
                  <a:pt x="1545081" y="44449"/>
                </a:lnTo>
                <a:lnTo>
                  <a:pt x="1557781" y="38099"/>
                </a:lnTo>
                <a:lnTo>
                  <a:pt x="1545081" y="3174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729473" y="4537659"/>
            <a:ext cx="1125855" cy="3740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7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2.00</a:t>
            </a:r>
            <a:endParaRPr sz="1200">
              <a:latin typeface="Calibri"/>
              <a:cs typeface="Calibri"/>
            </a:endParaRPr>
          </a:p>
          <a:p>
            <a:pPr marL="362585">
              <a:lnSpc>
                <a:spcPts val="1370"/>
              </a:lnSpc>
            </a:pP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Favors</a:t>
            </a:r>
            <a:r>
              <a:rPr dirty="0" sz="1200" spc="-4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1200" spc="-20">
                <a:solidFill>
                  <a:srgbClr val="2E5496"/>
                </a:solidFill>
                <a:latin typeface="Calibri"/>
                <a:cs typeface="Calibri"/>
              </a:rPr>
              <a:t>SAVR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994653" y="1577339"/>
            <a:ext cx="0" cy="88900"/>
          </a:xfrm>
          <a:custGeom>
            <a:avLst/>
            <a:gdLst/>
            <a:ahLst/>
            <a:cxnLst/>
            <a:rect l="l" t="t" r="r" b="b"/>
            <a:pathLst>
              <a:path w="0" h="88900">
                <a:moveTo>
                  <a:pt x="0" y="0"/>
                </a:moveTo>
                <a:lnTo>
                  <a:pt x="0" y="88391"/>
                </a:lnTo>
              </a:path>
            </a:pathLst>
          </a:custGeom>
          <a:ln w="74675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957315" y="1577339"/>
            <a:ext cx="74930" cy="88900"/>
          </a:xfrm>
          <a:custGeom>
            <a:avLst/>
            <a:gdLst/>
            <a:ahLst/>
            <a:cxnLst/>
            <a:rect l="l" t="t" r="r" b="b"/>
            <a:pathLst>
              <a:path w="74929" h="88900">
                <a:moveTo>
                  <a:pt x="0" y="88391"/>
                </a:moveTo>
                <a:lnTo>
                  <a:pt x="74675" y="88391"/>
                </a:lnTo>
                <a:lnTo>
                  <a:pt x="74675" y="0"/>
                </a:lnTo>
                <a:lnTo>
                  <a:pt x="0" y="0"/>
                </a:lnTo>
                <a:lnTo>
                  <a:pt x="0" y="88391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644640" y="1798320"/>
            <a:ext cx="74930" cy="86995"/>
          </a:xfrm>
          <a:custGeom>
            <a:avLst/>
            <a:gdLst/>
            <a:ahLst/>
            <a:cxnLst/>
            <a:rect l="l" t="t" r="r" b="b"/>
            <a:pathLst>
              <a:path w="74929" h="86994">
                <a:moveTo>
                  <a:pt x="0" y="86867"/>
                </a:moveTo>
                <a:lnTo>
                  <a:pt x="74675" y="86867"/>
                </a:lnTo>
                <a:lnTo>
                  <a:pt x="74675" y="0"/>
                </a:lnTo>
                <a:lnTo>
                  <a:pt x="0" y="0"/>
                </a:lnTo>
                <a:lnTo>
                  <a:pt x="0" y="86867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690359" y="2464307"/>
            <a:ext cx="74930" cy="88900"/>
          </a:xfrm>
          <a:custGeom>
            <a:avLst/>
            <a:gdLst/>
            <a:ahLst/>
            <a:cxnLst/>
            <a:rect l="l" t="t" r="r" b="b"/>
            <a:pathLst>
              <a:path w="74929" h="88900">
                <a:moveTo>
                  <a:pt x="0" y="88392"/>
                </a:moveTo>
                <a:lnTo>
                  <a:pt x="74675" y="88392"/>
                </a:lnTo>
                <a:lnTo>
                  <a:pt x="74675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471665" y="2842260"/>
            <a:ext cx="0" cy="86995"/>
          </a:xfrm>
          <a:custGeom>
            <a:avLst/>
            <a:gdLst/>
            <a:ahLst/>
            <a:cxnLst/>
            <a:rect l="l" t="t" r="r" b="b"/>
            <a:pathLst>
              <a:path w="0" h="86994">
                <a:moveTo>
                  <a:pt x="0" y="0"/>
                </a:moveTo>
                <a:lnTo>
                  <a:pt x="0" y="86868"/>
                </a:lnTo>
              </a:path>
            </a:pathLst>
          </a:custGeom>
          <a:ln w="74675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434328" y="2842260"/>
            <a:ext cx="74930" cy="86995"/>
          </a:xfrm>
          <a:custGeom>
            <a:avLst/>
            <a:gdLst/>
            <a:ahLst/>
            <a:cxnLst/>
            <a:rect l="l" t="t" r="r" b="b"/>
            <a:pathLst>
              <a:path w="74929" h="86994">
                <a:moveTo>
                  <a:pt x="0" y="86868"/>
                </a:moveTo>
                <a:lnTo>
                  <a:pt x="74675" y="86868"/>
                </a:lnTo>
                <a:lnTo>
                  <a:pt x="74675" y="0"/>
                </a:lnTo>
                <a:lnTo>
                  <a:pt x="0" y="0"/>
                </a:lnTo>
                <a:lnTo>
                  <a:pt x="0" y="86868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876288" y="3064764"/>
            <a:ext cx="0" cy="88900"/>
          </a:xfrm>
          <a:custGeom>
            <a:avLst/>
            <a:gdLst/>
            <a:ahLst/>
            <a:cxnLst/>
            <a:rect l="l" t="t" r="r" b="b"/>
            <a:pathLst>
              <a:path w="0"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76200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838188" y="3064764"/>
            <a:ext cx="76200" cy="88900"/>
          </a:xfrm>
          <a:custGeom>
            <a:avLst/>
            <a:gdLst/>
            <a:ahLst/>
            <a:cxnLst/>
            <a:rect l="l" t="t" r="r" b="b"/>
            <a:pathLst>
              <a:path w="76200" h="88900">
                <a:moveTo>
                  <a:pt x="0" y="88392"/>
                </a:moveTo>
                <a:lnTo>
                  <a:pt x="76200" y="88392"/>
                </a:lnTo>
                <a:lnTo>
                  <a:pt x="76200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466332" y="4096511"/>
            <a:ext cx="74930" cy="86995"/>
          </a:xfrm>
          <a:custGeom>
            <a:avLst/>
            <a:gdLst/>
            <a:ahLst/>
            <a:cxnLst/>
            <a:rect l="l" t="t" r="r" b="b"/>
            <a:pathLst>
              <a:path w="74929" h="86995">
                <a:moveTo>
                  <a:pt x="0" y="86868"/>
                </a:moveTo>
                <a:lnTo>
                  <a:pt x="74676" y="86868"/>
                </a:lnTo>
                <a:lnTo>
                  <a:pt x="74676" y="0"/>
                </a:lnTo>
                <a:lnTo>
                  <a:pt x="0" y="0"/>
                </a:lnTo>
                <a:lnTo>
                  <a:pt x="0" y="86868"/>
                </a:lnTo>
                <a:close/>
              </a:path>
            </a:pathLst>
          </a:custGeom>
          <a:ln w="12191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528054" y="2238755"/>
            <a:ext cx="0" cy="88900"/>
          </a:xfrm>
          <a:custGeom>
            <a:avLst/>
            <a:gdLst/>
            <a:ahLst/>
            <a:cxnLst/>
            <a:rect l="l" t="t" r="r" b="b"/>
            <a:pathLst>
              <a:path w="0" h="88900">
                <a:moveTo>
                  <a:pt x="0" y="0"/>
                </a:moveTo>
                <a:lnTo>
                  <a:pt x="0" y="88392"/>
                </a:lnTo>
              </a:path>
            </a:pathLst>
          </a:custGeom>
          <a:ln w="7467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490715" y="2238755"/>
            <a:ext cx="74930" cy="88900"/>
          </a:xfrm>
          <a:custGeom>
            <a:avLst/>
            <a:gdLst/>
            <a:ahLst/>
            <a:cxnLst/>
            <a:rect l="l" t="t" r="r" b="b"/>
            <a:pathLst>
              <a:path w="74929" h="88900">
                <a:moveTo>
                  <a:pt x="0" y="88392"/>
                </a:moveTo>
                <a:lnTo>
                  <a:pt x="74676" y="88392"/>
                </a:lnTo>
                <a:lnTo>
                  <a:pt x="74676" y="0"/>
                </a:lnTo>
                <a:lnTo>
                  <a:pt x="0" y="0"/>
                </a:lnTo>
                <a:lnTo>
                  <a:pt x="0" y="88392"/>
                </a:lnTo>
                <a:close/>
              </a:path>
            </a:pathLst>
          </a:custGeom>
          <a:ln w="12191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421373" y="3450335"/>
            <a:ext cx="0" cy="86995"/>
          </a:xfrm>
          <a:custGeom>
            <a:avLst/>
            <a:gdLst/>
            <a:ahLst/>
            <a:cxnLst/>
            <a:rect l="l" t="t" r="r" b="b"/>
            <a:pathLst>
              <a:path w="0" h="86995">
                <a:moveTo>
                  <a:pt x="0" y="0"/>
                </a:moveTo>
                <a:lnTo>
                  <a:pt x="0" y="86867"/>
                </a:lnTo>
              </a:path>
            </a:pathLst>
          </a:custGeom>
          <a:ln w="74675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384035" y="3450335"/>
            <a:ext cx="74930" cy="86995"/>
          </a:xfrm>
          <a:custGeom>
            <a:avLst/>
            <a:gdLst/>
            <a:ahLst/>
            <a:cxnLst/>
            <a:rect l="l" t="t" r="r" b="b"/>
            <a:pathLst>
              <a:path w="74929" h="86995">
                <a:moveTo>
                  <a:pt x="0" y="86867"/>
                </a:moveTo>
                <a:lnTo>
                  <a:pt x="74675" y="86867"/>
                </a:lnTo>
                <a:lnTo>
                  <a:pt x="74675" y="0"/>
                </a:lnTo>
                <a:lnTo>
                  <a:pt x="0" y="0"/>
                </a:lnTo>
                <a:lnTo>
                  <a:pt x="0" y="86867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088123" y="3680459"/>
            <a:ext cx="76200" cy="86995"/>
          </a:xfrm>
          <a:custGeom>
            <a:avLst/>
            <a:gdLst/>
            <a:ahLst/>
            <a:cxnLst/>
            <a:rect l="l" t="t" r="r" b="b"/>
            <a:pathLst>
              <a:path w="76200" h="86995">
                <a:moveTo>
                  <a:pt x="0" y="86867"/>
                </a:moveTo>
                <a:lnTo>
                  <a:pt x="76200" y="86867"/>
                </a:lnTo>
                <a:lnTo>
                  <a:pt x="76200" y="0"/>
                </a:lnTo>
                <a:lnTo>
                  <a:pt x="0" y="0"/>
                </a:lnTo>
                <a:lnTo>
                  <a:pt x="0" y="86867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841235" y="4297679"/>
            <a:ext cx="74930" cy="86995"/>
          </a:xfrm>
          <a:custGeom>
            <a:avLst/>
            <a:gdLst/>
            <a:ahLst/>
            <a:cxnLst/>
            <a:rect l="l" t="t" r="r" b="b"/>
            <a:pathLst>
              <a:path w="74929" h="86995">
                <a:moveTo>
                  <a:pt x="0" y="86868"/>
                </a:moveTo>
                <a:lnTo>
                  <a:pt x="74675" y="86868"/>
                </a:lnTo>
                <a:lnTo>
                  <a:pt x="74675" y="0"/>
                </a:lnTo>
                <a:lnTo>
                  <a:pt x="0" y="0"/>
                </a:lnTo>
                <a:lnTo>
                  <a:pt x="0" y="86868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242303" y="1851660"/>
            <a:ext cx="846455" cy="0"/>
          </a:xfrm>
          <a:custGeom>
            <a:avLst/>
            <a:gdLst/>
            <a:ahLst/>
            <a:cxnLst/>
            <a:rect l="l" t="t" r="r" b="b"/>
            <a:pathLst>
              <a:path w="846454" h="0">
                <a:moveTo>
                  <a:pt x="0" y="0"/>
                </a:moveTo>
                <a:lnTo>
                  <a:pt x="846201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053328" y="2286000"/>
            <a:ext cx="876935" cy="0"/>
          </a:xfrm>
          <a:custGeom>
            <a:avLst/>
            <a:gdLst/>
            <a:ahLst/>
            <a:cxnLst/>
            <a:rect l="l" t="t" r="r" b="b"/>
            <a:pathLst>
              <a:path w="876934" h="0">
                <a:moveTo>
                  <a:pt x="0" y="0"/>
                </a:moveTo>
                <a:lnTo>
                  <a:pt x="876680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050279" y="2506979"/>
            <a:ext cx="1333500" cy="0"/>
          </a:xfrm>
          <a:custGeom>
            <a:avLst/>
            <a:gdLst/>
            <a:ahLst/>
            <a:cxnLst/>
            <a:rect l="l" t="t" r="r" b="b"/>
            <a:pathLst>
              <a:path w="1333500" h="0">
                <a:moveTo>
                  <a:pt x="0" y="0"/>
                </a:moveTo>
                <a:lnTo>
                  <a:pt x="1332992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050279" y="2875788"/>
            <a:ext cx="789305" cy="0"/>
          </a:xfrm>
          <a:custGeom>
            <a:avLst/>
            <a:gdLst/>
            <a:ahLst/>
            <a:cxnLst/>
            <a:rect l="l" t="t" r="r" b="b"/>
            <a:pathLst>
              <a:path w="789304" h="0">
                <a:moveTo>
                  <a:pt x="0" y="0"/>
                </a:moveTo>
                <a:lnTo>
                  <a:pt x="788797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018276" y="3116579"/>
            <a:ext cx="1710689" cy="0"/>
          </a:xfrm>
          <a:custGeom>
            <a:avLst/>
            <a:gdLst/>
            <a:ahLst/>
            <a:cxnLst/>
            <a:rect l="l" t="t" r="r" b="b"/>
            <a:pathLst>
              <a:path w="1710690" h="0">
                <a:moveTo>
                  <a:pt x="0" y="0"/>
                </a:moveTo>
                <a:lnTo>
                  <a:pt x="1710435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036564" y="3496055"/>
            <a:ext cx="789305" cy="0"/>
          </a:xfrm>
          <a:custGeom>
            <a:avLst/>
            <a:gdLst/>
            <a:ahLst/>
            <a:cxnLst/>
            <a:rect l="l" t="t" r="r" b="b"/>
            <a:pathLst>
              <a:path w="789304" h="0">
                <a:moveTo>
                  <a:pt x="0" y="0"/>
                </a:moveTo>
                <a:lnTo>
                  <a:pt x="788796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240779" y="3718559"/>
            <a:ext cx="1748789" cy="0"/>
          </a:xfrm>
          <a:custGeom>
            <a:avLst/>
            <a:gdLst/>
            <a:ahLst/>
            <a:cxnLst/>
            <a:rect l="l" t="t" r="r" b="b"/>
            <a:pathLst>
              <a:path w="1748790" h="0">
                <a:moveTo>
                  <a:pt x="0" y="0"/>
                </a:moveTo>
                <a:lnTo>
                  <a:pt x="1748663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096000" y="4146803"/>
            <a:ext cx="789305" cy="0"/>
          </a:xfrm>
          <a:custGeom>
            <a:avLst/>
            <a:gdLst/>
            <a:ahLst/>
            <a:cxnLst/>
            <a:rect l="l" t="t" r="r" b="b"/>
            <a:pathLst>
              <a:path w="789304" h="0">
                <a:moveTo>
                  <a:pt x="0" y="0"/>
                </a:moveTo>
                <a:lnTo>
                  <a:pt x="788797" y="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350189" y="937513"/>
          <a:ext cx="8533130" cy="3586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4425"/>
                <a:gridCol w="958850"/>
                <a:gridCol w="1040130"/>
                <a:gridCol w="1943735"/>
                <a:gridCol w="599439"/>
                <a:gridCol w="420370"/>
                <a:gridCol w="85089"/>
                <a:gridCol w="131445"/>
                <a:gridCol w="36195"/>
                <a:gridCol w="45085"/>
                <a:gridCol w="149224"/>
                <a:gridCol w="248284"/>
                <a:gridCol w="142875"/>
                <a:gridCol w="636904"/>
                <a:gridCol w="975359"/>
              </a:tblGrid>
              <a:tr h="168401">
                <a:tc>
                  <a:txBody>
                    <a:bodyPr/>
                    <a:lstStyle/>
                    <a:p>
                      <a:pPr marL="21590">
                        <a:lnSpc>
                          <a:spcPts val="10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Subgroup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6705">
                        <a:lnSpc>
                          <a:spcPts val="10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TAVR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115">
                        <a:lnSpc>
                          <a:spcPts val="10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SAVR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0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Hazard Ratio (95%</a:t>
                      </a:r>
                      <a:r>
                        <a:rPr dirty="0" sz="11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CI)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5405">
                        <a:lnSpc>
                          <a:spcPts val="118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Interaction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601F79"/>
                      </a:solidFill>
                      <a:prstDash val="solid"/>
                    </a:lnB>
                  </a:tcPr>
                </a:tc>
              </a:tr>
              <a:tr h="254000">
                <a:tc gridSpan="15">
                  <a:txBody>
                    <a:bodyPr/>
                    <a:lstStyle/>
                    <a:p>
                      <a:pPr marL="140779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100" i="1">
                          <a:latin typeface="Calibri"/>
                          <a:cs typeface="Calibri"/>
                        </a:rPr>
                        <a:t>n/N </a:t>
                      </a:r>
                      <a:r>
                        <a:rPr dirty="0" sz="1100" spc="-5" i="1">
                          <a:latin typeface="Calibri"/>
                          <a:cs typeface="Calibri"/>
                        </a:rPr>
                        <a:t>(% </a:t>
                      </a:r>
                      <a:r>
                        <a:rPr dirty="0" sz="1100" i="1">
                          <a:latin typeface="Calibri"/>
                          <a:cs typeface="Calibri"/>
                        </a:rPr>
                        <a:t>KM rate </a:t>
                      </a:r>
                      <a:r>
                        <a:rPr dirty="0" sz="1100" spc="-5" i="1">
                          <a:latin typeface="Calibri"/>
                          <a:cs typeface="Calibri"/>
                        </a:rPr>
                        <a:t>at </a:t>
                      </a:r>
                      <a:r>
                        <a:rPr dirty="0" sz="1100" i="1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6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 i="1">
                          <a:latin typeface="Calibri"/>
                          <a:cs typeface="Calibri"/>
                        </a:rPr>
                        <a:t>Year)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601F79"/>
                      </a:solidFill>
                      <a:prstDash val="solid"/>
                    </a:lnT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1422">
                <a:tc>
                  <a:txBody>
                    <a:bodyPr/>
                    <a:lstStyle/>
                    <a:p>
                      <a:pPr marL="81280">
                        <a:lnSpc>
                          <a:spcPts val="125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Hypertension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471C4"/>
                      </a:solidFill>
                      <a:prstDash val="solid"/>
                    </a:lnL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826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0.2369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262026">
                <a:tc>
                  <a:txBody>
                    <a:bodyPr/>
                    <a:lstStyle/>
                    <a:p>
                      <a:pPr marL="27051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25095">
                        <a:lnSpc>
                          <a:spcPts val="128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3/110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(2.7%)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ts val="128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13/118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(11.1%)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28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0.24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(0.07-0.84)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471C4"/>
                      </a:solidFill>
                      <a:prstDash val="solid"/>
                    </a:lnL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</a:tr>
              <a:tr h="187934">
                <a:tc>
                  <a:txBody>
                    <a:bodyPr/>
                    <a:lstStyle/>
                    <a:p>
                      <a:pPr marL="270510">
                        <a:lnSpc>
                          <a:spcPts val="122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0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35/614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(5.7%)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ts val="10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59/559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(10.6%)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0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0.53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(0.35-0.81)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6200">
                      <a:solidFill>
                        <a:srgbClr val="4471C4"/>
                      </a:solidFill>
                      <a:prstDash val="solid"/>
                    </a:lnR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00">
                      <a:solidFill>
                        <a:srgbClr val="4471C4"/>
                      </a:solidFill>
                      <a:prstDash val="solid"/>
                    </a:lnL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471C4"/>
                      </a:solidFill>
                      <a:prstDash val="solid"/>
                    </a:lnR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471C4"/>
                      </a:solidFill>
                      <a:prstDash val="solid"/>
                    </a:lnL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217043"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Diabetes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471C4"/>
                      </a:solidFill>
                      <a:prstDash val="solid"/>
                    </a:lnL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69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0.6886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T w="12700">
                      <a:solidFill>
                        <a:srgbClr val="BEBEB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246887"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ts val="128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23/497</a:t>
                      </a:r>
                      <a:r>
                        <a:rPr dirty="0" sz="11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(4.6%)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29845">
                        <a:lnSpc>
                          <a:spcPts val="128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47/471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(10.0%)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28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0.46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(0.28-0.75)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471C4"/>
                      </a:solidFill>
                      <a:prstDash val="solid"/>
                    </a:lnL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7E7E7E"/>
                      </a:solidFill>
                      <a:prstDash val="solid"/>
                    </a:lnT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250190">
                        <a:lnSpc>
                          <a:spcPts val="12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0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15/228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(6.6%)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ts val="10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25/207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(12.1%)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05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0.54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(0.28-1.02)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6200">
                      <a:solidFill>
                        <a:srgbClr val="4471C4"/>
                      </a:solidFill>
                      <a:prstDash val="solid"/>
                    </a:lnR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00">
                      <a:solidFill>
                        <a:srgbClr val="4471C4"/>
                      </a:solidFill>
                      <a:prstDash val="solid"/>
                    </a:lnL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471C4"/>
                      </a:solidFill>
                      <a:prstDash val="solid"/>
                    </a:lnR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471C4"/>
                      </a:solidFill>
                      <a:prstDash val="solid"/>
                    </a:lnL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marL="81280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COPD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471C4"/>
                      </a:solidFill>
                      <a:prstDash val="solid"/>
                    </a:lnL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88265">
                        <a:lnSpc>
                          <a:spcPts val="12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0.4687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</a:tr>
              <a:tr h="219456"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7145"/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28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28/591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(4.7%)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ts val="128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56/532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(10.6%)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28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0.44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(0.28-0.70)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471C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471C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14756"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4604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5095">
                        <a:lnSpc>
                          <a:spcPts val="126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7/104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(6.7%)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ts val="126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12/117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(10.3%)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26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0.65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(0.26-1.66)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471C4"/>
                      </a:solidFill>
                      <a:prstDash val="solid"/>
                    </a:lnR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471C4"/>
                      </a:solidFill>
                      <a:prstDash val="solid"/>
                    </a:lnL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82550">
                        <a:lnSpc>
                          <a:spcPts val="12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Prior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PCI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471C4"/>
                      </a:solidFill>
                      <a:prstDash val="solid"/>
                    </a:lnL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86995">
                        <a:lnSpc>
                          <a:spcPts val="122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0.1633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2700">
                      <a:solidFill>
                        <a:srgbClr val="BEBEBE"/>
                      </a:solidFill>
                      <a:prstDash val="solid"/>
                    </a:lnT>
                  </a:tcPr>
                </a:tc>
              </a:tr>
              <a:tr h="207263">
                <a:tc>
                  <a:txBody>
                    <a:bodyPr/>
                    <a:lstStyle/>
                    <a:p>
                      <a:pPr marL="25019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28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28/622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(4.5%)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ts val="128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62/591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(10.5%)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28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0.42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(0.27-0.66)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471C4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471C4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6949">
                <a:tc>
                  <a:txBody>
                    <a:bodyPr/>
                    <a:lstStyle/>
                    <a:p>
                      <a:pPr marL="25019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10/103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(9.7%)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10/87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(11.5%)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0.85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(0.35-2.04)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6200">
                      <a:solidFill>
                        <a:srgbClr val="4471C4"/>
                      </a:solidFill>
                      <a:prstDash val="solid"/>
                    </a:lnR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00">
                      <a:solidFill>
                        <a:srgbClr val="4471C4"/>
                      </a:solidFill>
                      <a:prstDash val="solid"/>
                    </a:lnL>
                    <a:lnR w="9525">
                      <a:solidFill>
                        <a:srgbClr val="4471C4"/>
                      </a:solidFill>
                      <a:prstDash val="solid"/>
                    </a:lnR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471C4"/>
                      </a:solidFill>
                      <a:prstDash val="solid"/>
                    </a:lnL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A6A6A6"/>
                      </a:solidFill>
                      <a:prstDash val="solid"/>
                    </a:lnB>
                  </a:tcPr>
                </a:tc>
              </a:tr>
              <a:tr h="217068">
                <a:tc>
                  <a:txBody>
                    <a:bodyPr/>
                    <a:lstStyle/>
                    <a:p>
                      <a:pPr marL="53975">
                        <a:lnSpc>
                          <a:spcPts val="126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Prior A</a:t>
                      </a:r>
                      <a:r>
                        <a:rPr dirty="0" sz="11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Fib/flutter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471C4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471C4"/>
                      </a:solidFill>
                      <a:prstDash val="solid"/>
                    </a:lnL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826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0.4886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7145">
                    <a:lnT w="9525">
                      <a:solidFill>
                        <a:srgbClr val="A6A6A6"/>
                      </a:solidFill>
                      <a:prstDash val="solid"/>
                    </a:lnT>
                    <a:lnB w="19050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244525">
                <a:tc>
                  <a:txBody>
                    <a:bodyPr/>
                    <a:lstStyle/>
                    <a:p>
                      <a:pPr marL="250190">
                        <a:lnSpc>
                          <a:spcPts val="126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No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88900">
                        <a:lnSpc>
                          <a:spcPts val="128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29/611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(4.7%)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29209">
                        <a:lnSpc>
                          <a:spcPts val="1285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60/578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(10.4%)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285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0.45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(0.29-0.70)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6200">
                      <a:solidFill>
                        <a:srgbClr val="4471C4"/>
                      </a:solidFill>
                      <a:prstDash val="solid"/>
                    </a:lnR>
                    <a:lnT w="190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00">
                      <a:solidFill>
                        <a:srgbClr val="4471C4"/>
                      </a:solidFill>
                      <a:prstDash val="solid"/>
                    </a:lnL>
                    <a:lnT w="190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4471C4"/>
                      </a:solidFill>
                      <a:prstDash val="solid"/>
                    </a:lnR>
                    <a:lnT w="190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471C4"/>
                      </a:solidFill>
                      <a:prstDash val="solid"/>
                    </a:lnL>
                    <a:lnT w="19050">
                      <a:solidFill>
                        <a:srgbClr val="7E7E7E"/>
                      </a:solidFill>
                      <a:prstDash val="solid"/>
                    </a:lnT>
                    <a:lnB w="6350">
                      <a:solidFill>
                        <a:srgbClr val="4471C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9050">
                      <a:solidFill>
                        <a:srgbClr val="7E7E7E"/>
                      </a:solidFill>
                      <a:prstDash val="solid"/>
                    </a:lnT>
                  </a:tcPr>
                </a:tc>
              </a:tr>
              <a:tr h="189674">
                <a:tc>
                  <a:txBody>
                    <a:bodyPr/>
                    <a:lstStyle/>
                    <a:p>
                      <a:pPr marL="250190">
                        <a:lnSpc>
                          <a:spcPts val="105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Yes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25095">
                        <a:lnSpc>
                          <a:spcPts val="107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8/111</a:t>
                      </a:r>
                      <a:r>
                        <a:rPr dirty="0" sz="11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(7.2%)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ts val="107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11/98</a:t>
                      </a:r>
                      <a:r>
                        <a:rPr dirty="0" sz="11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(11.2%)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ts val="1070"/>
                        </a:lnSpc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0.64</a:t>
                      </a:r>
                      <a:r>
                        <a:rPr dirty="0" sz="11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(0.26-1.60)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6200">
                      <a:solidFill>
                        <a:srgbClr val="4471C4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76200">
                      <a:solidFill>
                        <a:srgbClr val="4471C4"/>
                      </a:solidFill>
                      <a:prstDash val="solid"/>
                    </a:lnL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35554" y="0"/>
            <a:ext cx="5867400" cy="4064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5">
                <a:solidFill>
                  <a:srgbClr val="FFFFFF"/>
                </a:solidFill>
                <a:latin typeface="Calibri"/>
                <a:cs typeface="Calibri"/>
              </a:rPr>
              <a:t>Impact of early </a:t>
            </a:r>
            <a:r>
              <a:rPr dirty="0" sz="2500" spc="-15">
                <a:solidFill>
                  <a:srgbClr val="FFFFFF"/>
                </a:solidFill>
                <a:latin typeface="Calibri"/>
                <a:cs typeface="Calibri"/>
              </a:rPr>
              <a:t>events </a:t>
            </a:r>
            <a:r>
              <a:rPr dirty="0" sz="2500" spc="-5">
                <a:solidFill>
                  <a:srgbClr val="FFFFFF"/>
                </a:solidFill>
                <a:latin typeface="Calibri"/>
                <a:cs typeface="Calibri"/>
              </a:rPr>
              <a:t>on </a:t>
            </a:r>
            <a:r>
              <a:rPr dirty="0" sz="2500" spc="-15">
                <a:solidFill>
                  <a:srgbClr val="FFFFFF"/>
                </a:solidFill>
                <a:latin typeface="Calibri"/>
                <a:cs typeface="Calibri"/>
              </a:rPr>
              <a:t>duration </a:t>
            </a:r>
            <a:r>
              <a:rPr dirty="0" sz="2500" spc="-5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2500" spc="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Calibri"/>
                <a:cs typeface="Calibri"/>
              </a:rPr>
              <a:t>hospital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49366" y="314909"/>
            <a:ext cx="3555365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15"/>
              <a:t>discharge to </a:t>
            </a:r>
            <a:r>
              <a:rPr dirty="0" sz="2500" spc="-5"/>
              <a:t>home and </a:t>
            </a:r>
            <a:r>
              <a:rPr dirty="0" sz="2500"/>
              <a:t>QoL</a:t>
            </a:r>
            <a:endParaRPr sz="2500"/>
          </a:p>
        </p:txBody>
      </p:sp>
      <p:sp>
        <p:nvSpPr>
          <p:cNvPr id="4" name="object 4"/>
          <p:cNvSpPr/>
          <p:nvPr/>
        </p:nvSpPr>
        <p:spPr>
          <a:xfrm>
            <a:off x="7005828" y="2473451"/>
            <a:ext cx="364490" cy="909955"/>
          </a:xfrm>
          <a:custGeom>
            <a:avLst/>
            <a:gdLst/>
            <a:ahLst/>
            <a:cxnLst/>
            <a:rect l="l" t="t" r="r" b="b"/>
            <a:pathLst>
              <a:path w="364490" h="909954">
                <a:moveTo>
                  <a:pt x="0" y="909828"/>
                </a:moveTo>
                <a:lnTo>
                  <a:pt x="364235" y="909828"/>
                </a:lnTo>
                <a:lnTo>
                  <a:pt x="364235" y="0"/>
                </a:lnTo>
                <a:lnTo>
                  <a:pt x="0" y="0"/>
                </a:lnTo>
                <a:lnTo>
                  <a:pt x="0" y="909828"/>
                </a:lnTo>
                <a:close/>
              </a:path>
            </a:pathLst>
          </a:custGeom>
          <a:solidFill>
            <a:srgbClr val="B4C6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459980" y="3217164"/>
            <a:ext cx="364490" cy="166370"/>
          </a:xfrm>
          <a:custGeom>
            <a:avLst/>
            <a:gdLst/>
            <a:ahLst/>
            <a:cxnLst/>
            <a:rect l="l" t="t" r="r" b="b"/>
            <a:pathLst>
              <a:path w="364490" h="166370">
                <a:moveTo>
                  <a:pt x="0" y="166116"/>
                </a:moveTo>
                <a:lnTo>
                  <a:pt x="364235" y="166116"/>
                </a:lnTo>
                <a:lnTo>
                  <a:pt x="364235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915656" y="3217164"/>
            <a:ext cx="363220" cy="166370"/>
          </a:xfrm>
          <a:custGeom>
            <a:avLst/>
            <a:gdLst/>
            <a:ahLst/>
            <a:cxnLst/>
            <a:rect l="l" t="t" r="r" b="b"/>
            <a:pathLst>
              <a:path w="363220" h="166370">
                <a:moveTo>
                  <a:pt x="0" y="166116"/>
                </a:moveTo>
                <a:lnTo>
                  <a:pt x="362711" y="166116"/>
                </a:lnTo>
                <a:lnTo>
                  <a:pt x="362711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369807" y="3383279"/>
            <a:ext cx="364490" cy="495300"/>
          </a:xfrm>
          <a:custGeom>
            <a:avLst/>
            <a:gdLst/>
            <a:ahLst/>
            <a:cxnLst/>
            <a:rect l="l" t="t" r="r" b="b"/>
            <a:pathLst>
              <a:path w="364490" h="495300">
                <a:moveTo>
                  <a:pt x="0" y="495300"/>
                </a:moveTo>
                <a:lnTo>
                  <a:pt x="364235" y="495300"/>
                </a:lnTo>
                <a:lnTo>
                  <a:pt x="364235" y="0"/>
                </a:lnTo>
                <a:lnTo>
                  <a:pt x="0" y="0"/>
                </a:lnTo>
                <a:lnTo>
                  <a:pt x="0" y="49530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822947" y="1729739"/>
            <a:ext cx="0" cy="2479675"/>
          </a:xfrm>
          <a:custGeom>
            <a:avLst/>
            <a:gdLst/>
            <a:ahLst/>
            <a:cxnLst/>
            <a:rect l="l" t="t" r="r" b="b"/>
            <a:pathLst>
              <a:path w="0" h="2479675">
                <a:moveTo>
                  <a:pt x="0" y="2479548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758940" y="4209288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758940" y="3383279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758940" y="2557272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758940" y="1729739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822947" y="3383279"/>
            <a:ext cx="2092960" cy="0"/>
          </a:xfrm>
          <a:custGeom>
            <a:avLst/>
            <a:gdLst/>
            <a:ahLst/>
            <a:cxnLst/>
            <a:rect l="l" t="t" r="r" b="b"/>
            <a:pathLst>
              <a:path w="2092959" h="0">
                <a:moveTo>
                  <a:pt x="0" y="0"/>
                </a:moveTo>
                <a:lnTo>
                  <a:pt x="209245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822947" y="3383279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915400" y="3383279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7329296" y="2005075"/>
            <a:ext cx="20256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4471C4"/>
                </a:solidFill>
                <a:latin typeface="Calibri"/>
                <a:cs typeface="Calibri"/>
              </a:rPr>
              <a:t>*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04534" y="4053636"/>
            <a:ext cx="3448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-0</a:t>
            </a:r>
            <a:r>
              <a:rPr dirty="0" sz="1600">
                <a:latin typeface="Calibri"/>
                <a:cs typeface="Calibri"/>
              </a:rPr>
              <a:t>,</a:t>
            </a:r>
            <a:r>
              <a:rPr dirty="0" sz="1600" spc="-5"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520688" y="3227069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66764" y="2400426"/>
            <a:ext cx="2825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0</a:t>
            </a:r>
            <a:r>
              <a:rPr dirty="0" sz="1600" spc="-5">
                <a:latin typeface="Calibri"/>
                <a:cs typeface="Calibri"/>
              </a:rPr>
              <a:t>,1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66764" y="1573784"/>
            <a:ext cx="2825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0</a:t>
            </a:r>
            <a:r>
              <a:rPr dirty="0" sz="1600" spc="-5">
                <a:latin typeface="Calibri"/>
                <a:cs typeface="Calibri"/>
              </a:rPr>
              <a:t>,2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39640" y="4255414"/>
            <a:ext cx="17081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Composite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endpoint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44640" y="1842035"/>
            <a:ext cx="228600" cy="21818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15">
                <a:latin typeface="Calibri"/>
                <a:cs typeface="Calibri"/>
              </a:rPr>
              <a:t>EQ-5D </a:t>
            </a:r>
            <a:r>
              <a:rPr dirty="0" sz="1600" spc="-10">
                <a:latin typeface="Calibri"/>
                <a:cs typeface="Calibri"/>
              </a:rPr>
              <a:t>Index </a:t>
            </a:r>
            <a:r>
              <a:rPr dirty="0" sz="1600" spc="-15">
                <a:latin typeface="Calibri"/>
                <a:cs typeface="Calibri"/>
              </a:rPr>
              <a:t>Score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change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83808" y="1158239"/>
            <a:ext cx="2832100" cy="3633470"/>
          </a:xfrm>
          <a:custGeom>
            <a:avLst/>
            <a:gdLst/>
            <a:ahLst/>
            <a:cxnLst/>
            <a:rect l="l" t="t" r="r" b="b"/>
            <a:pathLst>
              <a:path w="2832100" h="3633470">
                <a:moveTo>
                  <a:pt x="0" y="3633215"/>
                </a:moveTo>
                <a:lnTo>
                  <a:pt x="2831591" y="3633215"/>
                </a:lnTo>
                <a:lnTo>
                  <a:pt x="2831591" y="0"/>
                </a:lnTo>
                <a:lnTo>
                  <a:pt x="0" y="0"/>
                </a:lnTo>
                <a:lnTo>
                  <a:pt x="0" y="363321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046220" y="1915667"/>
            <a:ext cx="365760" cy="2293620"/>
          </a:xfrm>
          <a:custGeom>
            <a:avLst/>
            <a:gdLst/>
            <a:ahLst/>
            <a:cxnLst/>
            <a:rect l="l" t="t" r="r" b="b"/>
            <a:pathLst>
              <a:path w="365760" h="2293620">
                <a:moveTo>
                  <a:pt x="0" y="2293620"/>
                </a:moveTo>
                <a:lnTo>
                  <a:pt x="365760" y="2293620"/>
                </a:lnTo>
                <a:lnTo>
                  <a:pt x="365760" y="0"/>
                </a:lnTo>
                <a:lnTo>
                  <a:pt x="0" y="0"/>
                </a:lnTo>
                <a:lnTo>
                  <a:pt x="0" y="2293620"/>
                </a:lnTo>
                <a:close/>
              </a:path>
            </a:pathLst>
          </a:custGeom>
          <a:solidFill>
            <a:srgbClr val="B4C6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504944" y="2377439"/>
            <a:ext cx="365760" cy="1831975"/>
          </a:xfrm>
          <a:custGeom>
            <a:avLst/>
            <a:gdLst/>
            <a:ahLst/>
            <a:cxnLst/>
            <a:rect l="l" t="t" r="r" b="b"/>
            <a:pathLst>
              <a:path w="365760" h="1831975">
                <a:moveTo>
                  <a:pt x="0" y="1831848"/>
                </a:moveTo>
                <a:lnTo>
                  <a:pt x="365760" y="1831848"/>
                </a:lnTo>
                <a:lnTo>
                  <a:pt x="365760" y="0"/>
                </a:lnTo>
                <a:lnTo>
                  <a:pt x="0" y="0"/>
                </a:lnTo>
                <a:lnTo>
                  <a:pt x="0" y="1831848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962144" y="2221992"/>
            <a:ext cx="367665" cy="1987550"/>
          </a:xfrm>
          <a:custGeom>
            <a:avLst/>
            <a:gdLst/>
            <a:ahLst/>
            <a:cxnLst/>
            <a:rect l="l" t="t" r="r" b="b"/>
            <a:pathLst>
              <a:path w="367664" h="1987550">
                <a:moveTo>
                  <a:pt x="0" y="1987295"/>
                </a:moveTo>
                <a:lnTo>
                  <a:pt x="367284" y="1987295"/>
                </a:lnTo>
                <a:lnTo>
                  <a:pt x="367284" y="0"/>
                </a:lnTo>
                <a:lnTo>
                  <a:pt x="0" y="0"/>
                </a:lnTo>
                <a:lnTo>
                  <a:pt x="0" y="1987295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420867" y="2781300"/>
            <a:ext cx="367665" cy="1428115"/>
          </a:xfrm>
          <a:custGeom>
            <a:avLst/>
            <a:gdLst/>
            <a:ahLst/>
            <a:cxnLst/>
            <a:rect l="l" t="t" r="r" b="b"/>
            <a:pathLst>
              <a:path w="367664" h="1428114">
                <a:moveTo>
                  <a:pt x="0" y="1427988"/>
                </a:moveTo>
                <a:lnTo>
                  <a:pt x="367284" y="1427988"/>
                </a:lnTo>
                <a:lnTo>
                  <a:pt x="367284" y="0"/>
                </a:lnTo>
                <a:lnTo>
                  <a:pt x="0" y="0"/>
                </a:lnTo>
                <a:lnTo>
                  <a:pt x="0" y="142798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861815" y="1886711"/>
            <a:ext cx="0" cy="2322830"/>
          </a:xfrm>
          <a:custGeom>
            <a:avLst/>
            <a:gdLst/>
            <a:ahLst/>
            <a:cxnLst/>
            <a:rect l="l" t="t" r="r" b="b"/>
            <a:pathLst>
              <a:path w="0" h="2322829">
                <a:moveTo>
                  <a:pt x="0" y="2322576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797808" y="4209288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797808" y="3744467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797808" y="3279647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797808" y="2816351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797808" y="2351532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797808" y="1886711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861815" y="4209288"/>
            <a:ext cx="2109470" cy="0"/>
          </a:xfrm>
          <a:custGeom>
            <a:avLst/>
            <a:gdLst/>
            <a:ahLst/>
            <a:cxnLst/>
            <a:rect l="l" t="t" r="r" b="b"/>
            <a:pathLst>
              <a:path w="2109470" h="0">
                <a:moveTo>
                  <a:pt x="0" y="0"/>
                </a:moveTo>
                <a:lnTo>
                  <a:pt x="210921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861815" y="4209288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971032" y="4209288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4395596" y="1583181"/>
            <a:ext cx="20256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4471C4"/>
                </a:solidFill>
                <a:latin typeface="Calibri"/>
                <a:cs typeface="Calibri"/>
              </a:rPr>
              <a:t>*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325617" y="1663700"/>
            <a:ext cx="20256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EC7C30"/>
                </a:solidFill>
                <a:latin typeface="Calibri"/>
                <a:cs typeface="Calibri"/>
              </a:rPr>
              <a:t>*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58666" y="4053636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55670" y="3589146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20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455670" y="3124022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40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55670" y="2659760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60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455670" y="2195322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80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352546" y="1730755"/>
            <a:ext cx="3340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1</a:t>
            </a:r>
            <a:r>
              <a:rPr dirty="0" sz="1600" spc="-10">
                <a:latin typeface="Calibri"/>
                <a:cs typeface="Calibri"/>
              </a:rPr>
              <a:t>0</a:t>
            </a:r>
            <a:r>
              <a:rPr dirty="0" sz="1600" spc="-5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063365" y="4255414"/>
            <a:ext cx="170751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Composite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endpoint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16782" y="2119422"/>
            <a:ext cx="228600" cy="20116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10">
                <a:latin typeface="Calibri"/>
                <a:cs typeface="Calibri"/>
              </a:rPr>
              <a:t>Discharged to Home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(%)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156204" y="1158239"/>
            <a:ext cx="2832100" cy="3633470"/>
          </a:xfrm>
          <a:custGeom>
            <a:avLst/>
            <a:gdLst/>
            <a:ahLst/>
            <a:cxnLst/>
            <a:rect l="l" t="t" r="r" b="b"/>
            <a:pathLst>
              <a:path w="2832100" h="3633470">
                <a:moveTo>
                  <a:pt x="0" y="3633215"/>
                </a:moveTo>
                <a:lnTo>
                  <a:pt x="2831592" y="3633215"/>
                </a:lnTo>
                <a:lnTo>
                  <a:pt x="2831592" y="0"/>
                </a:lnTo>
                <a:lnTo>
                  <a:pt x="0" y="0"/>
                </a:lnTo>
                <a:lnTo>
                  <a:pt x="0" y="363321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1337817" y="807211"/>
            <a:ext cx="12122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5">
                <a:latin typeface="Calibri"/>
                <a:cs typeface="Calibri"/>
              </a:rPr>
              <a:t>TAVR </a:t>
            </a:r>
            <a:r>
              <a:rPr dirty="0" sz="1600" spc="-5">
                <a:latin typeface="Calibri"/>
                <a:cs typeface="Calibri"/>
              </a:rPr>
              <a:t>no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event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894202" y="807211"/>
            <a:ext cx="44107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78610" algn="l"/>
                <a:tab pos="3191510" algn="l"/>
              </a:tabLst>
            </a:pPr>
            <a:r>
              <a:rPr dirty="0" sz="1600" spc="-55">
                <a:latin typeface="Calibri"/>
                <a:cs typeface="Calibri"/>
              </a:rPr>
              <a:t>TAVR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w/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event	</a:t>
            </a:r>
            <a:r>
              <a:rPr dirty="0" sz="1600" spc="-30">
                <a:latin typeface="Calibri"/>
                <a:cs typeface="Calibri"/>
              </a:rPr>
              <a:t>SAVR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no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event	</a:t>
            </a:r>
            <a:r>
              <a:rPr dirty="0" sz="1600" spc="-30">
                <a:latin typeface="Calibri"/>
                <a:cs typeface="Calibri"/>
              </a:rPr>
              <a:t>SAVR </a:t>
            </a:r>
            <a:r>
              <a:rPr dirty="0" sz="1600" spc="-5">
                <a:latin typeface="Calibri"/>
                <a:cs typeface="Calibri"/>
              </a:rPr>
              <a:t>w/ </a:t>
            </a:r>
            <a:r>
              <a:rPr dirty="0" sz="1600" spc="-15">
                <a:latin typeface="Calibri"/>
                <a:cs typeface="Calibri"/>
              </a:rPr>
              <a:t>event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082039" y="847344"/>
            <a:ext cx="222885" cy="238125"/>
          </a:xfrm>
          <a:custGeom>
            <a:avLst/>
            <a:gdLst/>
            <a:ahLst/>
            <a:cxnLst/>
            <a:rect l="l" t="t" r="r" b="b"/>
            <a:pathLst>
              <a:path w="222884" h="238125">
                <a:moveTo>
                  <a:pt x="0" y="237743"/>
                </a:moveTo>
                <a:lnTo>
                  <a:pt x="222503" y="237743"/>
                </a:lnTo>
                <a:lnTo>
                  <a:pt x="222503" y="0"/>
                </a:lnTo>
                <a:lnTo>
                  <a:pt x="0" y="0"/>
                </a:lnTo>
                <a:lnTo>
                  <a:pt x="0" y="237743"/>
                </a:lnTo>
                <a:close/>
              </a:path>
            </a:pathLst>
          </a:custGeom>
          <a:solidFill>
            <a:srgbClr val="B4C6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619755" y="836675"/>
            <a:ext cx="222885" cy="238125"/>
          </a:xfrm>
          <a:custGeom>
            <a:avLst/>
            <a:gdLst/>
            <a:ahLst/>
            <a:cxnLst/>
            <a:rect l="l" t="t" r="r" b="b"/>
            <a:pathLst>
              <a:path w="222885" h="238125">
                <a:moveTo>
                  <a:pt x="0" y="237744"/>
                </a:moveTo>
                <a:lnTo>
                  <a:pt x="222504" y="237744"/>
                </a:lnTo>
                <a:lnTo>
                  <a:pt x="222504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204715" y="836675"/>
            <a:ext cx="222885" cy="238125"/>
          </a:xfrm>
          <a:custGeom>
            <a:avLst/>
            <a:gdLst/>
            <a:ahLst/>
            <a:cxnLst/>
            <a:rect l="l" t="t" r="r" b="b"/>
            <a:pathLst>
              <a:path w="222885" h="238125">
                <a:moveTo>
                  <a:pt x="0" y="237744"/>
                </a:moveTo>
                <a:lnTo>
                  <a:pt x="222503" y="237744"/>
                </a:lnTo>
                <a:lnTo>
                  <a:pt x="222503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817108" y="836675"/>
            <a:ext cx="220979" cy="238125"/>
          </a:xfrm>
          <a:custGeom>
            <a:avLst/>
            <a:gdLst/>
            <a:ahLst/>
            <a:cxnLst/>
            <a:rect l="l" t="t" r="r" b="b"/>
            <a:pathLst>
              <a:path w="220979" h="238125">
                <a:moveTo>
                  <a:pt x="0" y="237744"/>
                </a:moveTo>
                <a:lnTo>
                  <a:pt x="220979" y="237744"/>
                </a:lnTo>
                <a:lnTo>
                  <a:pt x="220979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155191" y="3692652"/>
            <a:ext cx="363220" cy="525780"/>
          </a:xfrm>
          <a:custGeom>
            <a:avLst/>
            <a:gdLst/>
            <a:ahLst/>
            <a:cxnLst/>
            <a:rect l="l" t="t" r="r" b="b"/>
            <a:pathLst>
              <a:path w="363219" h="525779">
                <a:moveTo>
                  <a:pt x="0" y="525780"/>
                </a:moveTo>
                <a:lnTo>
                  <a:pt x="362712" y="525780"/>
                </a:lnTo>
                <a:lnTo>
                  <a:pt x="362712" y="0"/>
                </a:lnTo>
                <a:lnTo>
                  <a:pt x="0" y="0"/>
                </a:lnTo>
                <a:lnTo>
                  <a:pt x="0" y="525780"/>
                </a:lnTo>
                <a:close/>
              </a:path>
            </a:pathLst>
          </a:custGeom>
          <a:solidFill>
            <a:srgbClr val="B4C6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609344" y="3064764"/>
            <a:ext cx="363220" cy="1153795"/>
          </a:xfrm>
          <a:custGeom>
            <a:avLst/>
            <a:gdLst/>
            <a:ahLst/>
            <a:cxnLst/>
            <a:rect l="l" t="t" r="r" b="b"/>
            <a:pathLst>
              <a:path w="363219" h="1153795">
                <a:moveTo>
                  <a:pt x="0" y="1153668"/>
                </a:moveTo>
                <a:lnTo>
                  <a:pt x="362712" y="1153668"/>
                </a:lnTo>
                <a:lnTo>
                  <a:pt x="362712" y="0"/>
                </a:lnTo>
                <a:lnTo>
                  <a:pt x="0" y="0"/>
                </a:lnTo>
                <a:lnTo>
                  <a:pt x="0" y="1153668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061972" y="2990088"/>
            <a:ext cx="364490" cy="1228725"/>
          </a:xfrm>
          <a:custGeom>
            <a:avLst/>
            <a:gdLst/>
            <a:ahLst/>
            <a:cxnLst/>
            <a:rect l="l" t="t" r="r" b="b"/>
            <a:pathLst>
              <a:path w="364489" h="1228725">
                <a:moveTo>
                  <a:pt x="0" y="1228344"/>
                </a:moveTo>
                <a:lnTo>
                  <a:pt x="364236" y="1228344"/>
                </a:lnTo>
                <a:lnTo>
                  <a:pt x="364236" y="0"/>
                </a:lnTo>
                <a:lnTo>
                  <a:pt x="0" y="0"/>
                </a:lnTo>
                <a:lnTo>
                  <a:pt x="0" y="122834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516123" y="2360676"/>
            <a:ext cx="363220" cy="1858010"/>
          </a:xfrm>
          <a:custGeom>
            <a:avLst/>
            <a:gdLst/>
            <a:ahLst/>
            <a:cxnLst/>
            <a:rect l="l" t="t" r="r" b="b"/>
            <a:pathLst>
              <a:path w="363219" h="1858010">
                <a:moveTo>
                  <a:pt x="0" y="1857756"/>
                </a:moveTo>
                <a:lnTo>
                  <a:pt x="362712" y="1857756"/>
                </a:lnTo>
                <a:lnTo>
                  <a:pt x="362712" y="0"/>
                </a:lnTo>
                <a:lnTo>
                  <a:pt x="0" y="0"/>
                </a:lnTo>
                <a:lnTo>
                  <a:pt x="0" y="1857756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973836" y="1738883"/>
            <a:ext cx="0" cy="2479675"/>
          </a:xfrm>
          <a:custGeom>
            <a:avLst/>
            <a:gdLst/>
            <a:ahLst/>
            <a:cxnLst/>
            <a:rect l="l" t="t" r="r" b="b"/>
            <a:pathLst>
              <a:path w="0" h="2479675">
                <a:moveTo>
                  <a:pt x="0" y="2479547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909827" y="4218432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909827" y="3805428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909827" y="3390900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909827" y="2977895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909827" y="2564892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909827" y="2151888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909827" y="1738883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973836" y="4218432"/>
            <a:ext cx="2086610" cy="0"/>
          </a:xfrm>
          <a:custGeom>
            <a:avLst/>
            <a:gdLst/>
            <a:ahLst/>
            <a:cxnLst/>
            <a:rect l="l" t="t" r="r" b="b"/>
            <a:pathLst>
              <a:path w="2086610" h="0">
                <a:moveTo>
                  <a:pt x="0" y="0"/>
                </a:moveTo>
                <a:lnTo>
                  <a:pt x="208635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973836" y="4218432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060192" y="4218432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1218996" y="2706369"/>
            <a:ext cx="5975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4471C4"/>
                </a:solidFill>
                <a:latin typeface="Calibri"/>
                <a:cs typeface="Calibri"/>
              </a:rPr>
              <a:t>*Δ=3.0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084070" y="2014473"/>
            <a:ext cx="5975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EC7C30"/>
                </a:solidFill>
                <a:latin typeface="Calibri"/>
                <a:cs typeface="Calibri"/>
              </a:rPr>
              <a:t>*Δ=3.1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69442" y="4062171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69442" y="3648836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69442" y="3235578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69442" y="2822193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69442" y="2408935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8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66724" y="1995677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10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66724" y="1582292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12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163218" y="4264558"/>
            <a:ext cx="170751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Composite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endpoint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89128" y="2201001"/>
            <a:ext cx="228600" cy="163004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10">
                <a:latin typeface="Calibri"/>
                <a:cs typeface="Calibri"/>
              </a:rPr>
              <a:t>Hospital </a:t>
            </a:r>
            <a:r>
              <a:rPr dirty="0" sz="1600" spc="-15">
                <a:latin typeface="Calibri"/>
                <a:cs typeface="Calibri"/>
              </a:rPr>
              <a:t>Stay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(days)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228600" y="1167383"/>
            <a:ext cx="2832100" cy="3632200"/>
          </a:xfrm>
          <a:custGeom>
            <a:avLst/>
            <a:gdLst/>
            <a:ahLst/>
            <a:cxnLst/>
            <a:rect l="l" t="t" r="r" b="b"/>
            <a:pathLst>
              <a:path w="2832100" h="3632200">
                <a:moveTo>
                  <a:pt x="0" y="3631691"/>
                </a:moveTo>
                <a:lnTo>
                  <a:pt x="2831592" y="3631691"/>
                </a:lnTo>
                <a:lnTo>
                  <a:pt x="2831592" y="0"/>
                </a:lnTo>
                <a:lnTo>
                  <a:pt x="0" y="0"/>
                </a:lnTo>
                <a:lnTo>
                  <a:pt x="0" y="3631691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307340" y="4832705"/>
            <a:ext cx="11874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* </a:t>
            </a:r>
            <a:r>
              <a:rPr dirty="0" sz="1400" spc="-5">
                <a:latin typeface="Calibri"/>
                <a:cs typeface="Calibri"/>
              </a:rPr>
              <a:t>p-value </a:t>
            </a:r>
            <a:r>
              <a:rPr dirty="0" sz="1400">
                <a:latin typeface="Calibri"/>
                <a:cs typeface="Calibri"/>
              </a:rPr>
              <a:t>&lt;</a:t>
            </a:r>
            <a:r>
              <a:rPr dirty="0" sz="1400" spc="-10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0.05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5554" y="0"/>
            <a:ext cx="5869305" cy="7493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850"/>
              </a:lnSpc>
              <a:spcBef>
                <a:spcPts val="95"/>
              </a:spcBef>
            </a:pPr>
            <a:r>
              <a:rPr dirty="0" sz="2500" spc="-5"/>
              <a:t>Impact of early </a:t>
            </a:r>
            <a:r>
              <a:rPr dirty="0" sz="2500" spc="-15"/>
              <a:t>events </a:t>
            </a:r>
            <a:r>
              <a:rPr dirty="0" sz="2500" spc="-5"/>
              <a:t>on </a:t>
            </a:r>
            <a:r>
              <a:rPr dirty="0" sz="2500" spc="-15"/>
              <a:t>duration </a:t>
            </a:r>
            <a:r>
              <a:rPr dirty="0" sz="2500" spc="-5"/>
              <a:t>in</a:t>
            </a:r>
            <a:r>
              <a:rPr dirty="0" sz="2500" spc="45"/>
              <a:t> </a:t>
            </a:r>
            <a:r>
              <a:rPr dirty="0" sz="2500" spc="-10"/>
              <a:t>hospital</a:t>
            </a:r>
            <a:endParaRPr sz="2500"/>
          </a:p>
          <a:p>
            <a:pPr marL="2326005">
              <a:lnSpc>
                <a:spcPts val="2850"/>
              </a:lnSpc>
            </a:pPr>
            <a:r>
              <a:rPr dirty="0" sz="2500" spc="-15"/>
              <a:t>discharge to </a:t>
            </a:r>
            <a:r>
              <a:rPr dirty="0" sz="2500" spc="-10"/>
              <a:t>home </a:t>
            </a:r>
            <a:r>
              <a:rPr dirty="0" sz="2500" spc="-5"/>
              <a:t>and</a:t>
            </a:r>
            <a:r>
              <a:rPr dirty="0" sz="2500" spc="5"/>
              <a:t> </a:t>
            </a:r>
            <a:r>
              <a:rPr dirty="0" sz="2500"/>
              <a:t>QoL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7005828" y="2473451"/>
            <a:ext cx="364490" cy="909955"/>
          </a:xfrm>
          <a:custGeom>
            <a:avLst/>
            <a:gdLst/>
            <a:ahLst/>
            <a:cxnLst/>
            <a:rect l="l" t="t" r="r" b="b"/>
            <a:pathLst>
              <a:path w="364490" h="909954">
                <a:moveTo>
                  <a:pt x="0" y="909828"/>
                </a:moveTo>
                <a:lnTo>
                  <a:pt x="364235" y="909828"/>
                </a:lnTo>
                <a:lnTo>
                  <a:pt x="364235" y="0"/>
                </a:lnTo>
                <a:lnTo>
                  <a:pt x="0" y="0"/>
                </a:lnTo>
                <a:lnTo>
                  <a:pt x="0" y="909828"/>
                </a:lnTo>
                <a:close/>
              </a:path>
            </a:pathLst>
          </a:custGeom>
          <a:solidFill>
            <a:srgbClr val="B4C6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459980" y="3217164"/>
            <a:ext cx="364490" cy="166370"/>
          </a:xfrm>
          <a:custGeom>
            <a:avLst/>
            <a:gdLst/>
            <a:ahLst/>
            <a:cxnLst/>
            <a:rect l="l" t="t" r="r" b="b"/>
            <a:pathLst>
              <a:path w="364490" h="166370">
                <a:moveTo>
                  <a:pt x="0" y="166116"/>
                </a:moveTo>
                <a:lnTo>
                  <a:pt x="364235" y="166116"/>
                </a:lnTo>
                <a:lnTo>
                  <a:pt x="364235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915656" y="3217164"/>
            <a:ext cx="363220" cy="166370"/>
          </a:xfrm>
          <a:custGeom>
            <a:avLst/>
            <a:gdLst/>
            <a:ahLst/>
            <a:cxnLst/>
            <a:rect l="l" t="t" r="r" b="b"/>
            <a:pathLst>
              <a:path w="363220" h="166370">
                <a:moveTo>
                  <a:pt x="0" y="166116"/>
                </a:moveTo>
                <a:lnTo>
                  <a:pt x="362711" y="166116"/>
                </a:lnTo>
                <a:lnTo>
                  <a:pt x="362711" y="0"/>
                </a:lnTo>
                <a:lnTo>
                  <a:pt x="0" y="0"/>
                </a:lnTo>
                <a:lnTo>
                  <a:pt x="0" y="166116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369807" y="3383279"/>
            <a:ext cx="364490" cy="495300"/>
          </a:xfrm>
          <a:custGeom>
            <a:avLst/>
            <a:gdLst/>
            <a:ahLst/>
            <a:cxnLst/>
            <a:rect l="l" t="t" r="r" b="b"/>
            <a:pathLst>
              <a:path w="364490" h="495300">
                <a:moveTo>
                  <a:pt x="0" y="495300"/>
                </a:moveTo>
                <a:lnTo>
                  <a:pt x="364235" y="495300"/>
                </a:lnTo>
                <a:lnTo>
                  <a:pt x="364235" y="0"/>
                </a:lnTo>
                <a:lnTo>
                  <a:pt x="0" y="0"/>
                </a:lnTo>
                <a:lnTo>
                  <a:pt x="0" y="49530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822947" y="1729739"/>
            <a:ext cx="0" cy="2479675"/>
          </a:xfrm>
          <a:custGeom>
            <a:avLst/>
            <a:gdLst/>
            <a:ahLst/>
            <a:cxnLst/>
            <a:rect l="l" t="t" r="r" b="b"/>
            <a:pathLst>
              <a:path w="0" h="2479675">
                <a:moveTo>
                  <a:pt x="0" y="2479548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758940" y="4209288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758940" y="3383279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758940" y="2557272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758940" y="1729739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822947" y="3383279"/>
            <a:ext cx="2092960" cy="0"/>
          </a:xfrm>
          <a:custGeom>
            <a:avLst/>
            <a:gdLst/>
            <a:ahLst/>
            <a:cxnLst/>
            <a:rect l="l" t="t" r="r" b="b"/>
            <a:pathLst>
              <a:path w="2092959" h="0">
                <a:moveTo>
                  <a:pt x="0" y="0"/>
                </a:moveTo>
                <a:lnTo>
                  <a:pt x="209245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822947" y="3383279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915400" y="3383279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6304534" y="4053636"/>
            <a:ext cx="34480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-0</a:t>
            </a:r>
            <a:r>
              <a:rPr dirty="0" sz="1600">
                <a:latin typeface="Calibri"/>
                <a:cs typeface="Calibri"/>
              </a:rPr>
              <a:t>,</a:t>
            </a:r>
            <a:r>
              <a:rPr dirty="0" sz="1600" spc="-5"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20688" y="3227069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66764" y="2400426"/>
            <a:ext cx="2825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0</a:t>
            </a:r>
            <a:r>
              <a:rPr dirty="0" sz="1600" spc="-5">
                <a:latin typeface="Calibri"/>
                <a:cs typeface="Calibri"/>
              </a:rPr>
              <a:t>,1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66764" y="1573784"/>
            <a:ext cx="2825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0</a:t>
            </a:r>
            <a:r>
              <a:rPr dirty="0" sz="1600" spc="-5">
                <a:latin typeface="Calibri"/>
                <a:cs typeface="Calibri"/>
              </a:rPr>
              <a:t>,2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39640" y="4255414"/>
            <a:ext cx="17081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Composite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endpoint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44640" y="1842035"/>
            <a:ext cx="228600" cy="21818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15">
                <a:latin typeface="Calibri"/>
                <a:cs typeface="Calibri"/>
              </a:rPr>
              <a:t>EQ-5D </a:t>
            </a:r>
            <a:r>
              <a:rPr dirty="0" sz="1600" spc="-10">
                <a:latin typeface="Calibri"/>
                <a:cs typeface="Calibri"/>
              </a:rPr>
              <a:t>Index </a:t>
            </a:r>
            <a:r>
              <a:rPr dirty="0" sz="1600" spc="-15">
                <a:latin typeface="Calibri"/>
                <a:cs typeface="Calibri"/>
              </a:rPr>
              <a:t>Score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change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083808" y="1158239"/>
            <a:ext cx="2832100" cy="3633470"/>
          </a:xfrm>
          <a:custGeom>
            <a:avLst/>
            <a:gdLst/>
            <a:ahLst/>
            <a:cxnLst/>
            <a:rect l="l" t="t" r="r" b="b"/>
            <a:pathLst>
              <a:path w="2832100" h="3633470">
                <a:moveTo>
                  <a:pt x="0" y="3633215"/>
                </a:moveTo>
                <a:lnTo>
                  <a:pt x="2831591" y="3633215"/>
                </a:lnTo>
                <a:lnTo>
                  <a:pt x="2831591" y="0"/>
                </a:lnTo>
                <a:lnTo>
                  <a:pt x="0" y="0"/>
                </a:lnTo>
                <a:lnTo>
                  <a:pt x="0" y="363321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283577" y="1927351"/>
            <a:ext cx="6927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P=</a:t>
            </a:r>
            <a:r>
              <a:rPr dirty="0" sz="1600" spc="-10">
                <a:latin typeface="Calibri"/>
                <a:cs typeface="Calibri"/>
              </a:rPr>
              <a:t>0</a:t>
            </a:r>
            <a:r>
              <a:rPr dirty="0" sz="1600" spc="-5">
                <a:latin typeface="Calibri"/>
                <a:cs typeface="Calibri"/>
              </a:rPr>
              <a:t>.</a:t>
            </a:r>
            <a:r>
              <a:rPr dirty="0" sz="1600" spc="-10">
                <a:latin typeface="Calibri"/>
                <a:cs typeface="Calibri"/>
              </a:rPr>
              <a:t>04</a:t>
            </a:r>
            <a:r>
              <a:rPr dirty="0" sz="1600" spc="-5">
                <a:latin typeface="Calibri"/>
                <a:cs typeface="Calibri"/>
              </a:rPr>
              <a:t>9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197852" y="2225039"/>
            <a:ext cx="927100" cy="144780"/>
          </a:xfrm>
          <a:custGeom>
            <a:avLst/>
            <a:gdLst/>
            <a:ahLst/>
            <a:cxnLst/>
            <a:rect l="l" t="t" r="r" b="b"/>
            <a:pathLst>
              <a:path w="927100" h="144780">
                <a:moveTo>
                  <a:pt x="0" y="144780"/>
                </a:moveTo>
                <a:lnTo>
                  <a:pt x="956" y="88403"/>
                </a:lnTo>
                <a:lnTo>
                  <a:pt x="3555" y="42386"/>
                </a:lnTo>
                <a:lnTo>
                  <a:pt x="7393" y="11370"/>
                </a:lnTo>
                <a:lnTo>
                  <a:pt x="12065" y="0"/>
                </a:lnTo>
                <a:lnTo>
                  <a:pt x="914526" y="0"/>
                </a:lnTo>
                <a:lnTo>
                  <a:pt x="919198" y="11370"/>
                </a:lnTo>
                <a:lnTo>
                  <a:pt x="923036" y="42386"/>
                </a:lnTo>
                <a:lnTo>
                  <a:pt x="925635" y="88403"/>
                </a:lnTo>
                <a:lnTo>
                  <a:pt x="926592" y="144780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046220" y="1915667"/>
            <a:ext cx="365760" cy="2293620"/>
          </a:xfrm>
          <a:custGeom>
            <a:avLst/>
            <a:gdLst/>
            <a:ahLst/>
            <a:cxnLst/>
            <a:rect l="l" t="t" r="r" b="b"/>
            <a:pathLst>
              <a:path w="365760" h="2293620">
                <a:moveTo>
                  <a:pt x="0" y="2293620"/>
                </a:moveTo>
                <a:lnTo>
                  <a:pt x="365760" y="2293620"/>
                </a:lnTo>
                <a:lnTo>
                  <a:pt x="365760" y="0"/>
                </a:lnTo>
                <a:lnTo>
                  <a:pt x="0" y="0"/>
                </a:lnTo>
                <a:lnTo>
                  <a:pt x="0" y="2293620"/>
                </a:lnTo>
                <a:close/>
              </a:path>
            </a:pathLst>
          </a:custGeom>
          <a:solidFill>
            <a:srgbClr val="B4C6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504944" y="2377439"/>
            <a:ext cx="365760" cy="1831975"/>
          </a:xfrm>
          <a:custGeom>
            <a:avLst/>
            <a:gdLst/>
            <a:ahLst/>
            <a:cxnLst/>
            <a:rect l="l" t="t" r="r" b="b"/>
            <a:pathLst>
              <a:path w="365760" h="1831975">
                <a:moveTo>
                  <a:pt x="0" y="1831848"/>
                </a:moveTo>
                <a:lnTo>
                  <a:pt x="365760" y="1831848"/>
                </a:lnTo>
                <a:lnTo>
                  <a:pt x="365760" y="0"/>
                </a:lnTo>
                <a:lnTo>
                  <a:pt x="0" y="0"/>
                </a:lnTo>
                <a:lnTo>
                  <a:pt x="0" y="1831848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962144" y="2221992"/>
            <a:ext cx="367665" cy="1987550"/>
          </a:xfrm>
          <a:custGeom>
            <a:avLst/>
            <a:gdLst/>
            <a:ahLst/>
            <a:cxnLst/>
            <a:rect l="l" t="t" r="r" b="b"/>
            <a:pathLst>
              <a:path w="367664" h="1987550">
                <a:moveTo>
                  <a:pt x="0" y="1987295"/>
                </a:moveTo>
                <a:lnTo>
                  <a:pt x="367284" y="1987295"/>
                </a:lnTo>
                <a:lnTo>
                  <a:pt x="367284" y="0"/>
                </a:lnTo>
                <a:lnTo>
                  <a:pt x="0" y="0"/>
                </a:lnTo>
                <a:lnTo>
                  <a:pt x="0" y="1987295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420867" y="2781300"/>
            <a:ext cx="367665" cy="1428115"/>
          </a:xfrm>
          <a:custGeom>
            <a:avLst/>
            <a:gdLst/>
            <a:ahLst/>
            <a:cxnLst/>
            <a:rect l="l" t="t" r="r" b="b"/>
            <a:pathLst>
              <a:path w="367664" h="1428114">
                <a:moveTo>
                  <a:pt x="0" y="1427988"/>
                </a:moveTo>
                <a:lnTo>
                  <a:pt x="367284" y="1427988"/>
                </a:lnTo>
                <a:lnTo>
                  <a:pt x="367284" y="0"/>
                </a:lnTo>
                <a:lnTo>
                  <a:pt x="0" y="0"/>
                </a:lnTo>
                <a:lnTo>
                  <a:pt x="0" y="142798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861815" y="1886711"/>
            <a:ext cx="0" cy="2322830"/>
          </a:xfrm>
          <a:custGeom>
            <a:avLst/>
            <a:gdLst/>
            <a:ahLst/>
            <a:cxnLst/>
            <a:rect l="l" t="t" r="r" b="b"/>
            <a:pathLst>
              <a:path w="0" h="2322829">
                <a:moveTo>
                  <a:pt x="0" y="2322576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797808" y="4209288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797808" y="3744467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797808" y="3279647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797808" y="2816351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797808" y="2351532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797808" y="1886711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861815" y="4209288"/>
            <a:ext cx="2109470" cy="0"/>
          </a:xfrm>
          <a:custGeom>
            <a:avLst/>
            <a:gdLst/>
            <a:ahLst/>
            <a:cxnLst/>
            <a:rect l="l" t="t" r="r" b="b"/>
            <a:pathLst>
              <a:path w="2109470" h="0">
                <a:moveTo>
                  <a:pt x="0" y="0"/>
                </a:moveTo>
                <a:lnTo>
                  <a:pt x="210921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861815" y="4209288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971032" y="4209288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3558666" y="4053636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455670" y="3589146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20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455670" y="3124022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40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55670" y="2659760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60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455670" y="2195322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80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352546" y="1730755"/>
            <a:ext cx="3340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1</a:t>
            </a:r>
            <a:r>
              <a:rPr dirty="0" sz="1600" spc="-10">
                <a:latin typeface="Calibri"/>
                <a:cs typeface="Calibri"/>
              </a:rPr>
              <a:t>0</a:t>
            </a:r>
            <a:r>
              <a:rPr dirty="0" sz="1600" spc="-5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063365" y="4255414"/>
            <a:ext cx="170751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Composite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endpoint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16782" y="2119422"/>
            <a:ext cx="228600" cy="201168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10">
                <a:latin typeface="Calibri"/>
                <a:cs typeface="Calibri"/>
              </a:rPr>
              <a:t>Discharged to Home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(%)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156204" y="1158239"/>
            <a:ext cx="2832100" cy="3633470"/>
          </a:xfrm>
          <a:custGeom>
            <a:avLst/>
            <a:gdLst/>
            <a:ahLst/>
            <a:cxnLst/>
            <a:rect l="l" t="t" r="r" b="b"/>
            <a:pathLst>
              <a:path w="2832100" h="3633470">
                <a:moveTo>
                  <a:pt x="0" y="3633215"/>
                </a:moveTo>
                <a:lnTo>
                  <a:pt x="2831592" y="3633215"/>
                </a:lnTo>
                <a:lnTo>
                  <a:pt x="2831592" y="0"/>
                </a:lnTo>
                <a:lnTo>
                  <a:pt x="0" y="0"/>
                </a:lnTo>
                <a:lnTo>
                  <a:pt x="0" y="363321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218432" y="1656588"/>
            <a:ext cx="928369" cy="146685"/>
          </a:xfrm>
          <a:custGeom>
            <a:avLst/>
            <a:gdLst/>
            <a:ahLst/>
            <a:cxnLst/>
            <a:rect l="l" t="t" r="r" b="b"/>
            <a:pathLst>
              <a:path w="928370" h="146685">
                <a:moveTo>
                  <a:pt x="0" y="146303"/>
                </a:moveTo>
                <a:lnTo>
                  <a:pt x="958" y="89368"/>
                </a:lnTo>
                <a:lnTo>
                  <a:pt x="3571" y="42862"/>
                </a:lnTo>
                <a:lnTo>
                  <a:pt x="7447" y="11501"/>
                </a:lnTo>
                <a:lnTo>
                  <a:pt x="12191" y="0"/>
                </a:lnTo>
                <a:lnTo>
                  <a:pt x="915923" y="0"/>
                </a:lnTo>
                <a:lnTo>
                  <a:pt x="920668" y="11501"/>
                </a:lnTo>
                <a:lnTo>
                  <a:pt x="924544" y="42862"/>
                </a:lnTo>
                <a:lnTo>
                  <a:pt x="927157" y="89368"/>
                </a:lnTo>
                <a:lnTo>
                  <a:pt x="928115" y="146303"/>
                </a:lnTo>
              </a:path>
            </a:pathLst>
          </a:custGeom>
          <a:ln w="6095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337817" y="807211"/>
            <a:ext cx="12122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5">
                <a:latin typeface="Calibri"/>
                <a:cs typeface="Calibri"/>
              </a:rPr>
              <a:t>TAVR </a:t>
            </a:r>
            <a:r>
              <a:rPr dirty="0" sz="1600" spc="-5">
                <a:latin typeface="Calibri"/>
                <a:cs typeface="Calibri"/>
              </a:rPr>
              <a:t>no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event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894202" y="807211"/>
            <a:ext cx="4410710" cy="8166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78610" algn="l"/>
                <a:tab pos="3191510" algn="l"/>
              </a:tabLst>
            </a:pPr>
            <a:r>
              <a:rPr dirty="0" sz="1600" spc="-55">
                <a:latin typeface="Calibri"/>
                <a:cs typeface="Calibri"/>
              </a:rPr>
              <a:t>TAVR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w/</a:t>
            </a:r>
            <a:r>
              <a:rPr dirty="0" sz="1600" spc="2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event	</a:t>
            </a:r>
            <a:r>
              <a:rPr dirty="0" sz="1600" spc="-30">
                <a:latin typeface="Calibri"/>
                <a:cs typeface="Calibri"/>
              </a:rPr>
              <a:t>SAVR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no</a:t>
            </a:r>
            <a:r>
              <a:rPr dirty="0" sz="1600" spc="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event	</a:t>
            </a:r>
            <a:r>
              <a:rPr dirty="0" sz="1600" spc="-30">
                <a:latin typeface="Calibri"/>
                <a:cs typeface="Calibri"/>
              </a:rPr>
              <a:t>SAVR </a:t>
            </a:r>
            <a:r>
              <a:rPr dirty="0" sz="1600" spc="-5">
                <a:latin typeface="Calibri"/>
                <a:cs typeface="Calibri"/>
              </a:rPr>
              <a:t>w/ </a:t>
            </a:r>
            <a:r>
              <a:rPr dirty="0" sz="1600" spc="-15">
                <a:latin typeface="Calibri"/>
                <a:cs typeface="Calibri"/>
              </a:rPr>
              <a:t>event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50">
              <a:latin typeface="Times New Roman"/>
              <a:cs typeface="Times New Roman"/>
            </a:endParaRPr>
          </a:p>
          <a:p>
            <a:pPr marL="1402080">
              <a:lnSpc>
                <a:spcPct val="100000"/>
              </a:lnSpc>
            </a:pPr>
            <a:r>
              <a:rPr dirty="0" sz="1600" spc="-5">
                <a:latin typeface="Calibri"/>
                <a:cs typeface="Calibri"/>
              </a:rPr>
              <a:t>P=0.068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082039" y="847344"/>
            <a:ext cx="222885" cy="238125"/>
          </a:xfrm>
          <a:custGeom>
            <a:avLst/>
            <a:gdLst/>
            <a:ahLst/>
            <a:cxnLst/>
            <a:rect l="l" t="t" r="r" b="b"/>
            <a:pathLst>
              <a:path w="222884" h="238125">
                <a:moveTo>
                  <a:pt x="0" y="237743"/>
                </a:moveTo>
                <a:lnTo>
                  <a:pt x="222503" y="237743"/>
                </a:lnTo>
                <a:lnTo>
                  <a:pt x="222503" y="0"/>
                </a:lnTo>
                <a:lnTo>
                  <a:pt x="0" y="0"/>
                </a:lnTo>
                <a:lnTo>
                  <a:pt x="0" y="237743"/>
                </a:lnTo>
                <a:close/>
              </a:path>
            </a:pathLst>
          </a:custGeom>
          <a:solidFill>
            <a:srgbClr val="B4C6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619755" y="836675"/>
            <a:ext cx="222885" cy="238125"/>
          </a:xfrm>
          <a:custGeom>
            <a:avLst/>
            <a:gdLst/>
            <a:ahLst/>
            <a:cxnLst/>
            <a:rect l="l" t="t" r="r" b="b"/>
            <a:pathLst>
              <a:path w="222885" h="238125">
                <a:moveTo>
                  <a:pt x="0" y="237744"/>
                </a:moveTo>
                <a:lnTo>
                  <a:pt x="222504" y="237744"/>
                </a:lnTo>
                <a:lnTo>
                  <a:pt x="222504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204715" y="836675"/>
            <a:ext cx="222885" cy="238125"/>
          </a:xfrm>
          <a:custGeom>
            <a:avLst/>
            <a:gdLst/>
            <a:ahLst/>
            <a:cxnLst/>
            <a:rect l="l" t="t" r="r" b="b"/>
            <a:pathLst>
              <a:path w="222885" h="238125">
                <a:moveTo>
                  <a:pt x="0" y="237744"/>
                </a:moveTo>
                <a:lnTo>
                  <a:pt x="222503" y="237744"/>
                </a:lnTo>
                <a:lnTo>
                  <a:pt x="222503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817108" y="836675"/>
            <a:ext cx="220979" cy="238125"/>
          </a:xfrm>
          <a:custGeom>
            <a:avLst/>
            <a:gdLst/>
            <a:ahLst/>
            <a:cxnLst/>
            <a:rect l="l" t="t" r="r" b="b"/>
            <a:pathLst>
              <a:path w="220979" h="238125">
                <a:moveTo>
                  <a:pt x="0" y="237744"/>
                </a:moveTo>
                <a:lnTo>
                  <a:pt x="220979" y="237744"/>
                </a:lnTo>
                <a:lnTo>
                  <a:pt x="220979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155191" y="3692652"/>
            <a:ext cx="363220" cy="525780"/>
          </a:xfrm>
          <a:custGeom>
            <a:avLst/>
            <a:gdLst/>
            <a:ahLst/>
            <a:cxnLst/>
            <a:rect l="l" t="t" r="r" b="b"/>
            <a:pathLst>
              <a:path w="363219" h="525779">
                <a:moveTo>
                  <a:pt x="0" y="525780"/>
                </a:moveTo>
                <a:lnTo>
                  <a:pt x="362712" y="525780"/>
                </a:lnTo>
                <a:lnTo>
                  <a:pt x="362712" y="0"/>
                </a:lnTo>
                <a:lnTo>
                  <a:pt x="0" y="0"/>
                </a:lnTo>
                <a:lnTo>
                  <a:pt x="0" y="525780"/>
                </a:lnTo>
                <a:close/>
              </a:path>
            </a:pathLst>
          </a:custGeom>
          <a:solidFill>
            <a:srgbClr val="B4C6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609344" y="3064764"/>
            <a:ext cx="363220" cy="1153795"/>
          </a:xfrm>
          <a:custGeom>
            <a:avLst/>
            <a:gdLst/>
            <a:ahLst/>
            <a:cxnLst/>
            <a:rect l="l" t="t" r="r" b="b"/>
            <a:pathLst>
              <a:path w="363219" h="1153795">
                <a:moveTo>
                  <a:pt x="0" y="1153668"/>
                </a:moveTo>
                <a:lnTo>
                  <a:pt x="362712" y="1153668"/>
                </a:lnTo>
                <a:lnTo>
                  <a:pt x="362712" y="0"/>
                </a:lnTo>
                <a:lnTo>
                  <a:pt x="0" y="0"/>
                </a:lnTo>
                <a:lnTo>
                  <a:pt x="0" y="1153668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061972" y="2990088"/>
            <a:ext cx="364490" cy="1228725"/>
          </a:xfrm>
          <a:custGeom>
            <a:avLst/>
            <a:gdLst/>
            <a:ahLst/>
            <a:cxnLst/>
            <a:rect l="l" t="t" r="r" b="b"/>
            <a:pathLst>
              <a:path w="364489" h="1228725">
                <a:moveTo>
                  <a:pt x="0" y="1228344"/>
                </a:moveTo>
                <a:lnTo>
                  <a:pt x="364236" y="1228344"/>
                </a:lnTo>
                <a:lnTo>
                  <a:pt x="364236" y="0"/>
                </a:lnTo>
                <a:lnTo>
                  <a:pt x="0" y="0"/>
                </a:lnTo>
                <a:lnTo>
                  <a:pt x="0" y="1228344"/>
                </a:lnTo>
                <a:close/>
              </a:path>
            </a:pathLst>
          </a:custGeom>
          <a:solidFill>
            <a:srgbClr val="F8CA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516123" y="2360676"/>
            <a:ext cx="363220" cy="1858010"/>
          </a:xfrm>
          <a:custGeom>
            <a:avLst/>
            <a:gdLst/>
            <a:ahLst/>
            <a:cxnLst/>
            <a:rect l="l" t="t" r="r" b="b"/>
            <a:pathLst>
              <a:path w="363219" h="1858010">
                <a:moveTo>
                  <a:pt x="0" y="1857756"/>
                </a:moveTo>
                <a:lnTo>
                  <a:pt x="362712" y="1857756"/>
                </a:lnTo>
                <a:lnTo>
                  <a:pt x="362712" y="0"/>
                </a:lnTo>
                <a:lnTo>
                  <a:pt x="0" y="0"/>
                </a:lnTo>
                <a:lnTo>
                  <a:pt x="0" y="1857756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973836" y="1738883"/>
            <a:ext cx="0" cy="2479675"/>
          </a:xfrm>
          <a:custGeom>
            <a:avLst/>
            <a:gdLst/>
            <a:ahLst/>
            <a:cxnLst/>
            <a:rect l="l" t="t" r="r" b="b"/>
            <a:pathLst>
              <a:path w="0" h="2479675">
                <a:moveTo>
                  <a:pt x="0" y="2479547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909827" y="4218432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909827" y="3805428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909827" y="3390900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909827" y="2977895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909827" y="2564892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909827" y="2151888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909827" y="1738883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973836" y="4218432"/>
            <a:ext cx="2086610" cy="0"/>
          </a:xfrm>
          <a:custGeom>
            <a:avLst/>
            <a:gdLst/>
            <a:ahLst/>
            <a:cxnLst/>
            <a:rect l="l" t="t" r="r" b="b"/>
            <a:pathLst>
              <a:path w="2086610" h="0">
                <a:moveTo>
                  <a:pt x="0" y="0"/>
                </a:moveTo>
                <a:lnTo>
                  <a:pt x="208635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973836" y="4218432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060192" y="4218432"/>
            <a:ext cx="0" cy="64135"/>
          </a:xfrm>
          <a:custGeom>
            <a:avLst/>
            <a:gdLst/>
            <a:ahLst/>
            <a:cxnLst/>
            <a:rect l="l" t="t" r="r" b="b"/>
            <a:pathLst>
              <a:path w="0" h="64135">
                <a:moveTo>
                  <a:pt x="0" y="0"/>
                </a:moveTo>
                <a:lnTo>
                  <a:pt x="0" y="6400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669442" y="4062171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69442" y="3648836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69442" y="3235578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69442" y="2822193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6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69442" y="2408935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8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66724" y="1995677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10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566724" y="1582292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12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163218" y="4264558"/>
            <a:ext cx="170751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Composite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endpoint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89128" y="2201001"/>
            <a:ext cx="228600" cy="163004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10">
                <a:latin typeface="Calibri"/>
                <a:cs typeface="Calibri"/>
              </a:rPr>
              <a:t>Hospital </a:t>
            </a:r>
            <a:r>
              <a:rPr dirty="0" sz="1600" spc="-15">
                <a:latin typeface="Calibri"/>
                <a:cs typeface="Calibri"/>
              </a:rPr>
              <a:t>Stay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(days)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228600" y="1167383"/>
            <a:ext cx="2832100" cy="3632200"/>
          </a:xfrm>
          <a:custGeom>
            <a:avLst/>
            <a:gdLst/>
            <a:ahLst/>
            <a:cxnLst/>
            <a:rect l="l" t="t" r="r" b="b"/>
            <a:pathLst>
              <a:path w="2832100" h="3632200">
                <a:moveTo>
                  <a:pt x="0" y="3631691"/>
                </a:moveTo>
                <a:lnTo>
                  <a:pt x="2831592" y="3631691"/>
                </a:lnTo>
                <a:lnTo>
                  <a:pt x="2831592" y="0"/>
                </a:lnTo>
                <a:lnTo>
                  <a:pt x="0" y="0"/>
                </a:lnTo>
                <a:lnTo>
                  <a:pt x="0" y="3631691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258824" y="2499360"/>
            <a:ext cx="928369" cy="144780"/>
          </a:xfrm>
          <a:custGeom>
            <a:avLst/>
            <a:gdLst/>
            <a:ahLst/>
            <a:cxnLst/>
            <a:rect l="l" t="t" r="r" b="b"/>
            <a:pathLst>
              <a:path w="928369" h="144780">
                <a:moveTo>
                  <a:pt x="0" y="144779"/>
                </a:moveTo>
                <a:lnTo>
                  <a:pt x="947" y="88403"/>
                </a:lnTo>
                <a:lnTo>
                  <a:pt x="3532" y="42386"/>
                </a:lnTo>
                <a:lnTo>
                  <a:pt x="7366" y="11370"/>
                </a:lnTo>
                <a:lnTo>
                  <a:pt x="12064" y="0"/>
                </a:lnTo>
                <a:lnTo>
                  <a:pt x="916051" y="0"/>
                </a:lnTo>
                <a:lnTo>
                  <a:pt x="920722" y="11370"/>
                </a:lnTo>
                <a:lnTo>
                  <a:pt x="924560" y="42386"/>
                </a:lnTo>
                <a:lnTo>
                  <a:pt x="927159" y="88403"/>
                </a:lnTo>
                <a:lnTo>
                  <a:pt x="928115" y="144779"/>
                </a:lnTo>
              </a:path>
            </a:pathLst>
          </a:custGeom>
          <a:ln w="609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1337817" y="2167508"/>
            <a:ext cx="6927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P=</a:t>
            </a:r>
            <a:r>
              <a:rPr dirty="0" sz="1600" spc="-10">
                <a:latin typeface="Calibri"/>
                <a:cs typeface="Calibri"/>
              </a:rPr>
              <a:t>0</a:t>
            </a:r>
            <a:r>
              <a:rPr dirty="0" sz="1600" spc="-5">
                <a:latin typeface="Calibri"/>
                <a:cs typeface="Calibri"/>
              </a:rPr>
              <a:t>.</a:t>
            </a:r>
            <a:r>
              <a:rPr dirty="0" sz="1600" spc="-10">
                <a:latin typeface="Calibri"/>
                <a:cs typeface="Calibri"/>
              </a:rPr>
              <a:t>00</a:t>
            </a:r>
            <a:r>
              <a:rPr dirty="0" sz="1600" spc="-5"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7145655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Summary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6432" y="951052"/>
            <a:ext cx="7762240" cy="3597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solidFill>
                  <a:srgbClr val="3B3B3A"/>
                </a:solidFill>
                <a:latin typeface="Calibri"/>
                <a:cs typeface="Calibri"/>
              </a:rPr>
              <a:t>In the </a:t>
            </a:r>
            <a:r>
              <a:rPr dirty="0" sz="2400" spc="-20">
                <a:solidFill>
                  <a:srgbClr val="3B3B3A"/>
                </a:solidFill>
                <a:latin typeface="Calibri"/>
                <a:cs typeface="Calibri"/>
              </a:rPr>
              <a:t>Evolut </a:t>
            </a:r>
            <a:r>
              <a:rPr dirty="0" sz="2400" spc="-10">
                <a:solidFill>
                  <a:srgbClr val="3B3B3A"/>
                </a:solidFill>
                <a:latin typeface="Calibri"/>
                <a:cs typeface="Calibri"/>
              </a:rPr>
              <a:t>Low </a:t>
            </a:r>
            <a:r>
              <a:rPr dirty="0" sz="2400">
                <a:solidFill>
                  <a:srgbClr val="3B3B3A"/>
                </a:solidFill>
                <a:latin typeface="Calibri"/>
                <a:cs typeface="Calibri"/>
              </a:rPr>
              <a:t>Risk trial, </a:t>
            </a:r>
            <a:r>
              <a:rPr dirty="0" sz="2400" spc="-80">
                <a:solidFill>
                  <a:srgbClr val="3B3B3A"/>
                </a:solidFill>
                <a:latin typeface="Calibri"/>
                <a:cs typeface="Calibri"/>
              </a:rPr>
              <a:t>TAVR </a:t>
            </a:r>
            <a:r>
              <a:rPr dirty="0" sz="2400" spc="-15">
                <a:solidFill>
                  <a:srgbClr val="3B3B3A"/>
                </a:solidFill>
                <a:latin typeface="Calibri"/>
                <a:cs typeface="Calibri"/>
              </a:rPr>
              <a:t>versus </a:t>
            </a:r>
            <a:r>
              <a:rPr dirty="0" sz="2400" spc="-35">
                <a:solidFill>
                  <a:srgbClr val="3B3B3A"/>
                </a:solidFill>
                <a:latin typeface="Calibri"/>
                <a:cs typeface="Calibri"/>
              </a:rPr>
              <a:t>SAVR </a:t>
            </a:r>
            <a:r>
              <a:rPr dirty="0" sz="2400" spc="-10">
                <a:solidFill>
                  <a:srgbClr val="3B3B3A"/>
                </a:solidFill>
                <a:latin typeface="Calibri"/>
                <a:cs typeface="Calibri"/>
              </a:rPr>
              <a:t>resulted</a:t>
            </a:r>
            <a:r>
              <a:rPr dirty="0" sz="2400" spc="7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3B3B3A"/>
                </a:solidFill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4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Significantly </a:t>
            </a:r>
            <a:r>
              <a:rPr dirty="0" sz="2000" spc="-10">
                <a:solidFill>
                  <a:srgbClr val="3B3B3A"/>
                </a:solidFill>
                <a:latin typeface="Calibri"/>
                <a:cs typeface="Calibri"/>
              </a:rPr>
              <a:t>lower </a:t>
            </a:r>
            <a:r>
              <a:rPr dirty="0" sz="2000" spc="-25">
                <a:solidFill>
                  <a:srgbClr val="3B3B3A"/>
                </a:solidFill>
                <a:latin typeface="Calibri"/>
                <a:cs typeface="Calibri"/>
              </a:rPr>
              <a:t>rate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of </a:t>
            </a:r>
            <a:r>
              <a:rPr dirty="0" sz="2000">
                <a:solidFill>
                  <a:srgbClr val="3B3B3A"/>
                </a:solidFill>
                <a:latin typeface="Calibri"/>
                <a:cs typeface="Calibri"/>
              </a:rPr>
              <a:t>the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composite </a:t>
            </a:r>
            <a:r>
              <a:rPr dirty="0" sz="2000" spc="-15">
                <a:solidFill>
                  <a:srgbClr val="3B3B3A"/>
                </a:solidFill>
                <a:latin typeface="Calibri"/>
                <a:cs typeface="Calibri"/>
              </a:rPr>
              <a:t>safety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endpoint </a:t>
            </a:r>
            <a:r>
              <a:rPr dirty="0" sz="2000" spc="-15">
                <a:solidFill>
                  <a:srgbClr val="3B3B3A"/>
                </a:solidFill>
                <a:latin typeface="Calibri"/>
                <a:cs typeface="Calibri"/>
              </a:rPr>
              <a:t>at </a:t>
            </a:r>
            <a:r>
              <a:rPr dirty="0" sz="2000">
                <a:solidFill>
                  <a:srgbClr val="3B3B3A"/>
                </a:solidFill>
                <a:latin typeface="Calibri"/>
                <a:cs typeface="Calibri"/>
              </a:rPr>
              <a:t>30</a:t>
            </a:r>
            <a:r>
              <a:rPr dirty="0" sz="2000" spc="8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000" spc="-15">
                <a:solidFill>
                  <a:srgbClr val="3B3B3A"/>
                </a:solidFill>
                <a:latin typeface="Calibri"/>
                <a:cs typeface="Calibri"/>
              </a:rPr>
              <a:t>days</a:t>
            </a:r>
            <a:endParaRPr sz="2000">
              <a:latin typeface="Calibri"/>
              <a:cs typeface="Calibri"/>
            </a:endParaRPr>
          </a:p>
          <a:p>
            <a:pPr lvl="1" marL="698500" indent="-228600">
              <a:lnSpc>
                <a:spcPts val="2160"/>
              </a:lnSpc>
              <a:spcBef>
                <a:spcPts val="10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000" spc="-10">
                <a:solidFill>
                  <a:srgbClr val="3B3B3A"/>
                </a:solidFill>
                <a:latin typeface="Calibri"/>
                <a:cs typeface="Calibri"/>
              </a:rPr>
              <a:t>Driven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by </a:t>
            </a:r>
            <a:r>
              <a:rPr dirty="0" sz="2000" spc="-10">
                <a:solidFill>
                  <a:srgbClr val="3B3B3A"/>
                </a:solidFill>
                <a:latin typeface="Calibri"/>
                <a:cs typeface="Calibri"/>
              </a:rPr>
              <a:t>lower </a:t>
            </a:r>
            <a:r>
              <a:rPr dirty="0" sz="2000" spc="-20">
                <a:solidFill>
                  <a:srgbClr val="3B3B3A"/>
                </a:solidFill>
                <a:latin typeface="Calibri"/>
                <a:cs typeface="Calibri"/>
              </a:rPr>
              <a:t>rates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of </a:t>
            </a:r>
            <a:r>
              <a:rPr dirty="0" sz="2000" spc="-10">
                <a:solidFill>
                  <a:srgbClr val="3B3B3A"/>
                </a:solidFill>
                <a:latin typeface="Calibri"/>
                <a:cs typeface="Calibri"/>
              </a:rPr>
              <a:t>life-threatening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or disabling </a:t>
            </a:r>
            <a:r>
              <a:rPr dirty="0" sz="2000">
                <a:solidFill>
                  <a:srgbClr val="3B3B3A"/>
                </a:solidFill>
                <a:latin typeface="Calibri"/>
                <a:cs typeface="Calibri"/>
              </a:rPr>
              <a:t>bleeding,</a:t>
            </a:r>
            <a:r>
              <a:rPr dirty="0" sz="2000" spc="7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B3B3A"/>
                </a:solidFill>
                <a:latin typeface="Calibri"/>
                <a:cs typeface="Calibri"/>
              </a:rPr>
              <a:t>AKI</a:t>
            </a:r>
            <a:endParaRPr sz="2000">
              <a:latin typeface="Calibri"/>
              <a:cs typeface="Calibri"/>
            </a:endParaRPr>
          </a:p>
          <a:p>
            <a:pPr marL="698500">
              <a:lnSpc>
                <a:spcPts val="2160"/>
              </a:lnSpc>
            </a:pPr>
            <a:r>
              <a:rPr dirty="0" sz="2000" spc="-15">
                <a:solidFill>
                  <a:srgbClr val="3B3B3A"/>
                </a:solidFill>
                <a:latin typeface="Calibri"/>
                <a:cs typeface="Calibri"/>
              </a:rPr>
              <a:t>stage </a:t>
            </a:r>
            <a:r>
              <a:rPr dirty="0" sz="2000">
                <a:solidFill>
                  <a:srgbClr val="3B3B3A"/>
                </a:solidFill>
                <a:latin typeface="Calibri"/>
                <a:cs typeface="Calibri"/>
              </a:rPr>
              <a:t>2-3, and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disabling</a:t>
            </a:r>
            <a:r>
              <a:rPr dirty="0" sz="2000" spc="-2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000" spc="-25">
                <a:solidFill>
                  <a:srgbClr val="3B3B3A"/>
                </a:solidFill>
                <a:latin typeface="Calibri"/>
                <a:cs typeface="Calibri"/>
              </a:rPr>
              <a:t>stroke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 spc="-15">
                <a:solidFill>
                  <a:srgbClr val="3B3B3A"/>
                </a:solidFill>
                <a:latin typeface="Calibri"/>
                <a:cs typeface="Calibri"/>
              </a:rPr>
              <a:t>Patients </a:t>
            </a:r>
            <a:r>
              <a:rPr dirty="0" sz="2400">
                <a:solidFill>
                  <a:srgbClr val="3B3B3A"/>
                </a:solidFill>
                <a:latin typeface="Calibri"/>
                <a:cs typeface="Calibri"/>
              </a:rPr>
              <a:t>with a </a:t>
            </a:r>
            <a:r>
              <a:rPr dirty="0" sz="2400" spc="-15">
                <a:solidFill>
                  <a:srgbClr val="3B3B3A"/>
                </a:solidFill>
                <a:latin typeface="Calibri"/>
                <a:cs typeface="Calibri"/>
              </a:rPr>
              <a:t>procedural </a:t>
            </a:r>
            <a:r>
              <a:rPr dirty="0" sz="2400" spc="-10">
                <a:solidFill>
                  <a:srgbClr val="3B3B3A"/>
                </a:solidFill>
                <a:latin typeface="Calibri"/>
                <a:cs typeface="Calibri"/>
              </a:rPr>
              <a:t>complication</a:t>
            </a:r>
            <a:r>
              <a:rPr dirty="0" sz="2400" spc="-6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B3B3A"/>
                </a:solidFill>
                <a:latin typeface="Calibri"/>
                <a:cs typeface="Calibri"/>
              </a:rPr>
              <a:t>had</a:t>
            </a:r>
            <a:endParaRPr sz="24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Significantly </a:t>
            </a:r>
            <a:r>
              <a:rPr dirty="0" sz="2000">
                <a:solidFill>
                  <a:srgbClr val="3B3B3A"/>
                </a:solidFill>
                <a:latin typeface="Calibri"/>
                <a:cs typeface="Calibri"/>
              </a:rPr>
              <a:t>longer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length of</a:t>
            </a:r>
            <a:r>
              <a:rPr dirty="0" sz="2000" spc="-4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3B3B3A"/>
                </a:solidFill>
                <a:latin typeface="Calibri"/>
                <a:cs typeface="Calibri"/>
              </a:rPr>
              <a:t>hospitalization</a:t>
            </a:r>
            <a:endParaRPr sz="20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Significantly less </a:t>
            </a:r>
            <a:r>
              <a:rPr dirty="0" sz="2000" spc="-10">
                <a:solidFill>
                  <a:srgbClr val="3B3B3A"/>
                </a:solidFill>
                <a:latin typeface="Calibri"/>
                <a:cs typeface="Calibri"/>
              </a:rPr>
              <a:t>often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discharged home</a:t>
            </a:r>
            <a:endParaRPr sz="2000">
              <a:latin typeface="Calibri"/>
              <a:cs typeface="Calibri"/>
            </a:endParaRPr>
          </a:p>
          <a:p>
            <a:pPr lvl="1" marL="698500" indent="-2286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Less </a:t>
            </a:r>
            <a:r>
              <a:rPr dirty="0" sz="2000" spc="-15">
                <a:solidFill>
                  <a:srgbClr val="3B3B3A"/>
                </a:solidFill>
                <a:latin typeface="Calibri"/>
                <a:cs typeface="Calibri"/>
              </a:rPr>
              <a:t>improvement </a:t>
            </a:r>
            <a:r>
              <a:rPr dirty="0" sz="2000">
                <a:solidFill>
                  <a:srgbClr val="3B3B3A"/>
                </a:solidFill>
                <a:latin typeface="Calibri"/>
                <a:cs typeface="Calibri"/>
              </a:rPr>
              <a:t>in quality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of</a:t>
            </a:r>
            <a:r>
              <a:rPr dirty="0" sz="2000" spc="2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000" spc="-15">
                <a:solidFill>
                  <a:srgbClr val="3B3B3A"/>
                </a:solidFill>
                <a:latin typeface="Calibri"/>
                <a:cs typeface="Calibri"/>
              </a:rPr>
              <a:t>life</a:t>
            </a:r>
            <a:endParaRPr sz="2000">
              <a:latin typeface="Calibri"/>
              <a:cs typeface="Calibri"/>
            </a:endParaRPr>
          </a:p>
          <a:p>
            <a:pPr marL="241300" marR="5080" indent="-228600">
              <a:lnSpc>
                <a:spcPct val="80000"/>
              </a:lnSpc>
              <a:spcBef>
                <a:spcPts val="980"/>
              </a:spcBef>
              <a:buFont typeface="Arial"/>
              <a:buChar char="•"/>
              <a:tabLst>
                <a:tab pos="241935" algn="l"/>
              </a:tabLst>
            </a:pPr>
            <a:r>
              <a:rPr dirty="0" sz="2400">
                <a:solidFill>
                  <a:srgbClr val="3B3B3A"/>
                </a:solidFill>
                <a:latin typeface="Calibri"/>
                <a:cs typeface="Calibri"/>
              </a:rPr>
              <a:t>In </a:t>
            </a:r>
            <a:r>
              <a:rPr dirty="0" sz="2400" spc="-10">
                <a:solidFill>
                  <a:srgbClr val="3B3B3A"/>
                </a:solidFill>
                <a:latin typeface="Calibri"/>
                <a:cs typeface="Calibri"/>
              </a:rPr>
              <a:t>comparing </a:t>
            </a:r>
            <a:r>
              <a:rPr dirty="0" sz="2400" spc="-80">
                <a:solidFill>
                  <a:srgbClr val="3B3B3A"/>
                </a:solidFill>
                <a:latin typeface="Calibri"/>
                <a:cs typeface="Calibri"/>
              </a:rPr>
              <a:t>TAVR </a:t>
            </a:r>
            <a:r>
              <a:rPr dirty="0" sz="2400" spc="-10">
                <a:solidFill>
                  <a:srgbClr val="3B3B3A"/>
                </a:solidFill>
                <a:latin typeface="Calibri"/>
                <a:cs typeface="Calibri"/>
              </a:rPr>
              <a:t>vs </a:t>
            </a:r>
            <a:r>
              <a:rPr dirty="0" sz="2400" spc="-35">
                <a:solidFill>
                  <a:srgbClr val="3B3B3A"/>
                </a:solidFill>
                <a:latin typeface="Calibri"/>
                <a:cs typeface="Calibri"/>
              </a:rPr>
              <a:t>SAVR </a:t>
            </a:r>
            <a:r>
              <a:rPr dirty="0" sz="2400" spc="-10">
                <a:solidFill>
                  <a:srgbClr val="3B3B3A"/>
                </a:solidFill>
                <a:latin typeface="Calibri"/>
                <a:cs typeface="Calibri"/>
              </a:rPr>
              <a:t>patients </a:t>
            </a:r>
            <a:r>
              <a:rPr dirty="0" sz="2400">
                <a:solidFill>
                  <a:srgbClr val="3B3B3A"/>
                </a:solidFill>
                <a:latin typeface="Calibri"/>
                <a:cs typeface="Calibri"/>
              </a:rPr>
              <a:t>with </a:t>
            </a:r>
            <a:r>
              <a:rPr dirty="0" sz="2400" spc="-5">
                <a:solidFill>
                  <a:srgbClr val="3B3B3A"/>
                </a:solidFill>
                <a:latin typeface="Calibri"/>
                <a:cs typeface="Calibri"/>
              </a:rPr>
              <a:t>no </a:t>
            </a:r>
            <a:r>
              <a:rPr dirty="0" sz="2400" spc="-15">
                <a:solidFill>
                  <a:srgbClr val="3B3B3A"/>
                </a:solidFill>
                <a:latin typeface="Calibri"/>
                <a:cs typeface="Calibri"/>
              </a:rPr>
              <a:t>procedural  </a:t>
            </a:r>
            <a:r>
              <a:rPr dirty="0" sz="2400" spc="-10">
                <a:solidFill>
                  <a:srgbClr val="3B3B3A"/>
                </a:solidFill>
                <a:latin typeface="Calibri"/>
                <a:cs typeface="Calibri"/>
              </a:rPr>
              <a:t>complication </a:t>
            </a:r>
            <a:r>
              <a:rPr dirty="0" sz="2400">
                <a:solidFill>
                  <a:srgbClr val="3B3B3A"/>
                </a:solidFill>
                <a:latin typeface="Calibri"/>
                <a:cs typeface="Calibri"/>
              </a:rPr>
              <a:t>the </a:t>
            </a:r>
            <a:r>
              <a:rPr dirty="0" sz="2400" spc="-10">
                <a:solidFill>
                  <a:srgbClr val="3B3B3A"/>
                </a:solidFill>
                <a:latin typeface="Calibri"/>
                <a:cs typeface="Calibri"/>
              </a:rPr>
              <a:t>hospital </a:t>
            </a:r>
            <a:r>
              <a:rPr dirty="0" sz="2400" spc="-20">
                <a:solidFill>
                  <a:srgbClr val="3B3B3A"/>
                </a:solidFill>
                <a:latin typeface="Calibri"/>
                <a:cs typeface="Calibri"/>
              </a:rPr>
              <a:t>LOS </a:t>
            </a:r>
            <a:r>
              <a:rPr dirty="0" sz="2400" spc="-5">
                <a:solidFill>
                  <a:srgbClr val="3B3B3A"/>
                </a:solidFill>
                <a:latin typeface="Calibri"/>
                <a:cs typeface="Calibri"/>
              </a:rPr>
              <a:t>remained </a:t>
            </a:r>
            <a:r>
              <a:rPr dirty="0" sz="2400">
                <a:solidFill>
                  <a:srgbClr val="3B3B3A"/>
                </a:solidFill>
                <a:latin typeface="Calibri"/>
                <a:cs typeface="Calibri"/>
              </a:rPr>
              <a:t>less and the  </a:t>
            </a:r>
            <a:r>
              <a:rPr dirty="0" sz="2400" spc="-10">
                <a:solidFill>
                  <a:srgbClr val="3B3B3A"/>
                </a:solidFill>
                <a:latin typeface="Calibri"/>
                <a:cs typeface="Calibri"/>
              </a:rPr>
              <a:t>proportion discharged </a:t>
            </a:r>
            <a:r>
              <a:rPr dirty="0" sz="2400" spc="-5">
                <a:solidFill>
                  <a:srgbClr val="3B3B3A"/>
                </a:solidFill>
                <a:latin typeface="Calibri"/>
                <a:cs typeface="Calibri"/>
              </a:rPr>
              <a:t>home </a:t>
            </a:r>
            <a:r>
              <a:rPr dirty="0" sz="2400" spc="-10">
                <a:solidFill>
                  <a:srgbClr val="3B3B3A"/>
                </a:solidFill>
                <a:latin typeface="Calibri"/>
                <a:cs typeface="Calibri"/>
              </a:rPr>
              <a:t>was </a:t>
            </a:r>
            <a:r>
              <a:rPr dirty="0" sz="2400" spc="-15">
                <a:solidFill>
                  <a:srgbClr val="3B3B3A"/>
                </a:solidFill>
                <a:latin typeface="Calibri"/>
                <a:cs typeface="Calibri"/>
              </a:rPr>
              <a:t>greater </a:t>
            </a:r>
            <a:r>
              <a:rPr dirty="0" sz="2400" spc="-20">
                <a:solidFill>
                  <a:srgbClr val="3B3B3A"/>
                </a:solidFill>
                <a:latin typeface="Calibri"/>
                <a:cs typeface="Calibri"/>
              </a:rPr>
              <a:t>for </a:t>
            </a:r>
            <a:r>
              <a:rPr dirty="0" sz="2400" spc="-80">
                <a:solidFill>
                  <a:srgbClr val="3B3B3A"/>
                </a:solidFill>
                <a:latin typeface="Calibri"/>
                <a:cs typeface="Calibri"/>
              </a:rPr>
              <a:t>TAVR </a:t>
            </a:r>
            <a:r>
              <a:rPr dirty="0" sz="2400">
                <a:solidFill>
                  <a:srgbClr val="3B3B3A"/>
                </a:solidFill>
                <a:latin typeface="Calibri"/>
                <a:cs typeface="Calibri"/>
              </a:rPr>
              <a:t>than</a:t>
            </a:r>
            <a:r>
              <a:rPr dirty="0" sz="2400" spc="11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400" spc="-35">
                <a:solidFill>
                  <a:srgbClr val="3B3B3A"/>
                </a:solidFill>
                <a:latin typeface="Calibri"/>
                <a:cs typeface="Calibri"/>
              </a:rPr>
              <a:t>SAVR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241297"/>
            <a:ext cx="3451225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>
                <a:solidFill>
                  <a:srgbClr val="3B3B3A"/>
                </a:solidFill>
              </a:rPr>
              <a:t>Speaker's </a:t>
            </a:r>
            <a:r>
              <a:rPr dirty="0" sz="2000">
                <a:solidFill>
                  <a:srgbClr val="3B3B3A"/>
                </a:solidFill>
              </a:rPr>
              <a:t>name: </a:t>
            </a:r>
            <a:r>
              <a:rPr dirty="0" sz="2000" spc="-5">
                <a:solidFill>
                  <a:srgbClr val="3B3B3A"/>
                </a:solidFill>
              </a:rPr>
              <a:t>Thomas</a:t>
            </a:r>
            <a:r>
              <a:rPr dirty="0" sz="2000" spc="-30">
                <a:solidFill>
                  <a:srgbClr val="3B3B3A"/>
                </a:solidFill>
              </a:rPr>
              <a:t> </a:t>
            </a:r>
            <a:r>
              <a:rPr dirty="0" sz="2000">
                <a:solidFill>
                  <a:srgbClr val="3B3B3A"/>
                </a:solidFill>
              </a:rPr>
              <a:t>Modine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535940" y="1536470"/>
            <a:ext cx="7560945" cy="1425575"/>
          </a:xfrm>
          <a:prstGeom prst="rect">
            <a:avLst/>
          </a:prstGeom>
        </p:spPr>
        <p:txBody>
          <a:bodyPr wrap="square" lIns="0" tIns="118745" rIns="0" bIns="0" rtlCol="0" vert="horz">
            <a:spAutoFit/>
          </a:bodyPr>
          <a:lstStyle/>
          <a:p>
            <a:pPr marL="390525" indent="-377825">
              <a:lnSpc>
                <a:spcPct val="100000"/>
              </a:lnSpc>
              <a:spcBef>
                <a:spcPts val="935"/>
              </a:spcBef>
              <a:buFont typeface="Wingdings"/>
              <a:buChar char=""/>
              <a:tabLst>
                <a:tab pos="390525" algn="l"/>
                <a:tab pos="391160" algn="l"/>
              </a:tabLst>
            </a:pPr>
            <a:r>
              <a:rPr dirty="0" sz="2000">
                <a:solidFill>
                  <a:srgbClr val="3B3B3A"/>
                </a:solidFill>
                <a:latin typeface="Calibri"/>
                <a:cs typeface="Calibri"/>
              </a:rPr>
              <a:t>I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do not </a:t>
            </a:r>
            <a:r>
              <a:rPr dirty="0" sz="2000" spc="-20">
                <a:solidFill>
                  <a:srgbClr val="3B3B3A"/>
                </a:solidFill>
                <a:latin typeface="Calibri"/>
                <a:cs typeface="Calibri"/>
              </a:rPr>
              <a:t>have </a:t>
            </a:r>
            <a:r>
              <a:rPr dirty="0" sz="2000" spc="-10">
                <a:solidFill>
                  <a:srgbClr val="3B3B3A"/>
                </a:solidFill>
                <a:latin typeface="Calibri"/>
                <a:cs typeface="Calibri"/>
              </a:rPr>
              <a:t>any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potential conflict of </a:t>
            </a:r>
            <a:r>
              <a:rPr dirty="0" sz="2000" spc="-15">
                <a:solidFill>
                  <a:srgbClr val="3B3B3A"/>
                </a:solidFill>
                <a:latin typeface="Calibri"/>
                <a:cs typeface="Calibri"/>
              </a:rPr>
              <a:t>interest to</a:t>
            </a:r>
            <a:r>
              <a:rPr dirty="0" sz="2000" spc="5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report: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461645" algn="l"/>
              </a:tabLst>
            </a:pPr>
            <a:r>
              <a:rPr dirty="0" sz="2000" b="1">
                <a:latin typeface="Arial"/>
                <a:cs typeface="Arial"/>
              </a:rPr>
              <a:t>X	I </a:t>
            </a:r>
            <a:r>
              <a:rPr dirty="0" sz="2000" spc="-5" b="1">
                <a:latin typeface="Arial"/>
                <a:cs typeface="Arial"/>
              </a:rPr>
              <a:t>have </a:t>
            </a:r>
            <a:r>
              <a:rPr dirty="0" sz="2000" b="1">
                <a:latin typeface="Arial"/>
                <a:cs typeface="Arial"/>
              </a:rPr>
              <a:t>the following potential conflicts of interest to</a:t>
            </a:r>
            <a:r>
              <a:rPr dirty="0" sz="2000" spc="-204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report: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50">
              <a:latin typeface="Times New Roman"/>
              <a:cs typeface="Times New Roman"/>
            </a:endParaRPr>
          </a:p>
          <a:p>
            <a:pPr marL="6985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dirty="0" sz="1800" spc="-10">
                <a:solidFill>
                  <a:srgbClr val="3B3B3A"/>
                </a:solidFill>
                <a:latin typeface="Calibri"/>
                <a:cs typeface="Calibri"/>
              </a:rPr>
              <a:t>Consultant to </a:t>
            </a:r>
            <a:r>
              <a:rPr dirty="0" sz="1800" spc="-5">
                <a:solidFill>
                  <a:srgbClr val="3B3B3A"/>
                </a:solidFill>
                <a:latin typeface="Calibri"/>
                <a:cs typeface="Calibri"/>
              </a:rPr>
              <a:t>Medtronic </a:t>
            </a:r>
            <a:r>
              <a:rPr dirty="0" sz="1800">
                <a:solidFill>
                  <a:srgbClr val="3B3B3A"/>
                </a:solidFill>
                <a:latin typeface="Calibri"/>
                <a:cs typeface="Calibri"/>
              </a:rPr>
              <a:t>and member </a:t>
            </a:r>
            <a:r>
              <a:rPr dirty="0" sz="1800" spc="-5">
                <a:solidFill>
                  <a:srgbClr val="3B3B3A"/>
                </a:solidFill>
                <a:latin typeface="Calibri"/>
                <a:cs typeface="Calibri"/>
              </a:rPr>
              <a:t>of advisory </a:t>
            </a:r>
            <a:r>
              <a:rPr dirty="0" sz="1800" spc="-10">
                <a:solidFill>
                  <a:srgbClr val="3B3B3A"/>
                </a:solidFill>
                <a:latin typeface="Calibri"/>
                <a:cs typeface="Calibri"/>
              </a:rPr>
              <a:t>board </a:t>
            </a:r>
            <a:r>
              <a:rPr dirty="0" sz="1800" spc="-15">
                <a:solidFill>
                  <a:srgbClr val="3B3B3A"/>
                </a:solidFill>
                <a:latin typeface="Calibri"/>
                <a:cs typeface="Calibri"/>
              </a:rPr>
              <a:t>for</a:t>
            </a:r>
            <a:r>
              <a:rPr dirty="0" sz="1800" spc="10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3B3B3A"/>
                </a:solidFill>
                <a:latin typeface="Calibri"/>
                <a:cs typeface="Calibri"/>
              </a:rPr>
              <a:t>Medtronic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7542" y="226567"/>
            <a:ext cx="8132445" cy="42938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41096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solidFill>
                  <a:srgbClr val="FFFFFF"/>
                </a:solidFill>
                <a:latin typeface="Calibri"/>
                <a:cs typeface="Calibri"/>
              </a:rPr>
              <a:t>Background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50">
              <a:latin typeface="Times New Roman"/>
              <a:cs typeface="Times New Roman"/>
            </a:endParaRPr>
          </a:p>
          <a:p>
            <a:pPr marL="241300" marR="694055" indent="-228600">
              <a:lnSpc>
                <a:spcPct val="90000"/>
              </a:lnSpc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solidFill>
                  <a:srgbClr val="3B3B3A"/>
                </a:solidFill>
                <a:latin typeface="Calibri"/>
                <a:cs typeface="Calibri"/>
              </a:rPr>
              <a:t>The </a:t>
            </a:r>
            <a:r>
              <a:rPr dirty="0" sz="2800" spc="-20">
                <a:solidFill>
                  <a:srgbClr val="3B3B3A"/>
                </a:solidFill>
                <a:latin typeface="Calibri"/>
                <a:cs typeface="Calibri"/>
              </a:rPr>
              <a:t>Evolut </a:t>
            </a:r>
            <a:r>
              <a:rPr dirty="0" sz="2800" spc="-10">
                <a:solidFill>
                  <a:srgbClr val="3B3B3A"/>
                </a:solidFill>
                <a:latin typeface="Calibri"/>
                <a:cs typeface="Calibri"/>
              </a:rPr>
              <a:t>low risk </a:t>
            </a:r>
            <a:r>
              <a:rPr dirty="0" sz="2800" spc="-5">
                <a:solidFill>
                  <a:srgbClr val="3B3B3A"/>
                </a:solidFill>
                <a:latin typeface="Calibri"/>
                <a:cs typeface="Calibri"/>
              </a:rPr>
              <a:t>trial </a:t>
            </a:r>
            <a:r>
              <a:rPr dirty="0" sz="2800" spc="-10">
                <a:solidFill>
                  <a:srgbClr val="3B3B3A"/>
                </a:solidFill>
                <a:latin typeface="Calibri"/>
                <a:cs typeface="Calibri"/>
              </a:rPr>
              <a:t>showed that </a:t>
            </a:r>
            <a:r>
              <a:rPr dirty="0" sz="2800" spc="-90">
                <a:solidFill>
                  <a:srgbClr val="3B3B3A"/>
                </a:solidFill>
                <a:latin typeface="Calibri"/>
                <a:cs typeface="Calibri"/>
              </a:rPr>
              <a:t>TAVR </a:t>
            </a:r>
            <a:r>
              <a:rPr dirty="0" sz="2800" spc="-15">
                <a:solidFill>
                  <a:srgbClr val="3B3B3A"/>
                </a:solidFill>
                <a:latin typeface="Calibri"/>
                <a:cs typeface="Calibri"/>
              </a:rPr>
              <a:t>was  noninferior </a:t>
            </a:r>
            <a:r>
              <a:rPr dirty="0" sz="2800" spc="-20">
                <a:solidFill>
                  <a:srgbClr val="3B3B3A"/>
                </a:solidFill>
                <a:latin typeface="Calibri"/>
                <a:cs typeface="Calibri"/>
              </a:rPr>
              <a:t>to </a:t>
            </a:r>
            <a:r>
              <a:rPr dirty="0" sz="2800" spc="-15">
                <a:solidFill>
                  <a:srgbClr val="3B3B3A"/>
                </a:solidFill>
                <a:latin typeface="Calibri"/>
                <a:cs typeface="Calibri"/>
              </a:rPr>
              <a:t>surgery </a:t>
            </a:r>
            <a:r>
              <a:rPr dirty="0" sz="2800" spc="-25">
                <a:solidFill>
                  <a:srgbClr val="3B3B3A"/>
                </a:solidFill>
                <a:latin typeface="Calibri"/>
                <a:cs typeface="Calibri"/>
              </a:rPr>
              <a:t>for </a:t>
            </a:r>
            <a:r>
              <a:rPr dirty="0" sz="2800" spc="-5">
                <a:solidFill>
                  <a:srgbClr val="3B3B3A"/>
                </a:solidFill>
                <a:latin typeface="Calibri"/>
                <a:cs typeface="Calibri"/>
              </a:rPr>
              <a:t>the </a:t>
            </a:r>
            <a:r>
              <a:rPr dirty="0" sz="2800" spc="-10">
                <a:solidFill>
                  <a:srgbClr val="3B3B3A"/>
                </a:solidFill>
                <a:latin typeface="Calibri"/>
                <a:cs typeface="Calibri"/>
              </a:rPr>
              <a:t>primary endpoint of  death </a:t>
            </a:r>
            <a:r>
              <a:rPr dirty="0" sz="2800" spc="-5">
                <a:solidFill>
                  <a:srgbClr val="3B3B3A"/>
                </a:solidFill>
                <a:latin typeface="Calibri"/>
                <a:cs typeface="Calibri"/>
              </a:rPr>
              <a:t>or </a:t>
            </a:r>
            <a:r>
              <a:rPr dirty="0" sz="2800" spc="-10">
                <a:solidFill>
                  <a:srgbClr val="3B3B3A"/>
                </a:solidFill>
                <a:latin typeface="Calibri"/>
                <a:cs typeface="Calibri"/>
              </a:rPr>
              <a:t>disabling </a:t>
            </a:r>
            <a:r>
              <a:rPr dirty="0" sz="2800" spc="-35">
                <a:solidFill>
                  <a:srgbClr val="3B3B3A"/>
                </a:solidFill>
                <a:latin typeface="Calibri"/>
                <a:cs typeface="Calibri"/>
              </a:rPr>
              <a:t>stroke </a:t>
            </a:r>
            <a:r>
              <a:rPr dirty="0" sz="2800" spc="-15">
                <a:solidFill>
                  <a:srgbClr val="3B3B3A"/>
                </a:solidFill>
                <a:latin typeface="Calibri"/>
                <a:cs typeface="Calibri"/>
              </a:rPr>
              <a:t>at </a:t>
            </a:r>
            <a:r>
              <a:rPr dirty="0" sz="2800" spc="-5">
                <a:solidFill>
                  <a:srgbClr val="3B3B3A"/>
                </a:solidFill>
                <a:latin typeface="Calibri"/>
                <a:cs typeface="Calibri"/>
              </a:rPr>
              <a:t>2</a:t>
            </a:r>
            <a:r>
              <a:rPr dirty="0" sz="2800" spc="114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3B3B3A"/>
                </a:solidFill>
                <a:latin typeface="Calibri"/>
                <a:cs typeface="Calibri"/>
              </a:rPr>
              <a:t>years.</a:t>
            </a:r>
            <a:endParaRPr sz="2800">
              <a:latin typeface="Calibri"/>
              <a:cs typeface="Calibri"/>
            </a:endParaRPr>
          </a:p>
          <a:p>
            <a:pPr marL="241300" marR="844550" indent="-228600">
              <a:lnSpc>
                <a:spcPts val="3030"/>
              </a:lnSpc>
              <a:spcBef>
                <a:spcPts val="124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solidFill>
                  <a:srgbClr val="3B3B3A"/>
                </a:solidFill>
                <a:latin typeface="Calibri"/>
                <a:cs typeface="Calibri"/>
              </a:rPr>
              <a:t>Lower risk </a:t>
            </a:r>
            <a:r>
              <a:rPr dirty="0" sz="2800" spc="-15">
                <a:solidFill>
                  <a:srgbClr val="3B3B3A"/>
                </a:solidFill>
                <a:latin typeface="Calibri"/>
                <a:cs typeface="Calibri"/>
              </a:rPr>
              <a:t>patients </a:t>
            </a:r>
            <a:r>
              <a:rPr dirty="0" sz="2800" spc="-10">
                <a:solidFill>
                  <a:srgbClr val="3B3B3A"/>
                </a:solidFill>
                <a:latin typeface="Calibri"/>
                <a:cs typeface="Calibri"/>
              </a:rPr>
              <a:t>tend </a:t>
            </a:r>
            <a:r>
              <a:rPr dirty="0" sz="2800" spc="-15">
                <a:solidFill>
                  <a:srgbClr val="3B3B3A"/>
                </a:solidFill>
                <a:latin typeface="Calibri"/>
                <a:cs typeface="Calibri"/>
              </a:rPr>
              <a:t>to </a:t>
            </a:r>
            <a:r>
              <a:rPr dirty="0" sz="2800" spc="-5">
                <a:solidFill>
                  <a:srgbClr val="3B3B3A"/>
                </a:solidFill>
                <a:latin typeface="Calibri"/>
                <a:cs typeface="Calibri"/>
              </a:rPr>
              <a:t>be </a:t>
            </a:r>
            <a:r>
              <a:rPr dirty="0" sz="2800" spc="-15">
                <a:solidFill>
                  <a:srgbClr val="3B3B3A"/>
                </a:solidFill>
                <a:latin typeface="Calibri"/>
                <a:cs typeface="Calibri"/>
              </a:rPr>
              <a:t>younger </a:t>
            </a:r>
            <a:r>
              <a:rPr dirty="0" sz="2800" spc="-5">
                <a:solidFill>
                  <a:srgbClr val="3B3B3A"/>
                </a:solidFill>
                <a:latin typeface="Calibri"/>
                <a:cs typeface="Calibri"/>
              </a:rPr>
              <a:t>and </a:t>
            </a:r>
            <a:r>
              <a:rPr dirty="0" sz="2800" spc="-15">
                <a:solidFill>
                  <a:srgbClr val="3B3B3A"/>
                </a:solidFill>
                <a:latin typeface="Calibri"/>
                <a:cs typeface="Calibri"/>
              </a:rPr>
              <a:t>more  </a:t>
            </a:r>
            <a:r>
              <a:rPr dirty="0" sz="2800" spc="-10">
                <a:solidFill>
                  <a:srgbClr val="3B3B3A"/>
                </a:solidFill>
                <a:latin typeface="Calibri"/>
                <a:cs typeface="Calibri"/>
              </a:rPr>
              <a:t>active than </a:t>
            </a:r>
            <a:r>
              <a:rPr dirty="0" sz="2800" spc="-15">
                <a:solidFill>
                  <a:srgbClr val="3B3B3A"/>
                </a:solidFill>
                <a:latin typeface="Calibri"/>
                <a:cs typeface="Calibri"/>
              </a:rPr>
              <a:t>patients at </a:t>
            </a:r>
            <a:r>
              <a:rPr dirty="0" sz="2800" spc="-10">
                <a:solidFill>
                  <a:srgbClr val="3B3B3A"/>
                </a:solidFill>
                <a:latin typeface="Calibri"/>
                <a:cs typeface="Calibri"/>
              </a:rPr>
              <a:t>higher </a:t>
            </a:r>
            <a:r>
              <a:rPr dirty="0" sz="2800" spc="-15">
                <a:solidFill>
                  <a:srgbClr val="3B3B3A"/>
                </a:solidFill>
                <a:latin typeface="Calibri"/>
                <a:cs typeface="Calibri"/>
              </a:rPr>
              <a:t>surgical</a:t>
            </a:r>
            <a:r>
              <a:rPr dirty="0" sz="2800" spc="11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B3B3A"/>
                </a:solidFill>
                <a:latin typeface="Calibri"/>
                <a:cs typeface="Calibri"/>
              </a:rPr>
              <a:t>risk.</a:t>
            </a:r>
            <a:endParaRPr sz="2800">
              <a:latin typeface="Calibri"/>
              <a:cs typeface="Calibri"/>
            </a:endParaRPr>
          </a:p>
          <a:p>
            <a:pPr marL="241300" marR="988694" indent="-228600">
              <a:lnSpc>
                <a:spcPct val="90000"/>
              </a:lnSpc>
              <a:spcBef>
                <a:spcPts val="115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">
                <a:solidFill>
                  <a:srgbClr val="3B3B3A"/>
                </a:solidFill>
                <a:latin typeface="Calibri"/>
                <a:cs typeface="Calibri"/>
              </a:rPr>
              <a:t>This analysis </a:t>
            </a:r>
            <a:r>
              <a:rPr dirty="0" sz="2800" spc="-20">
                <a:solidFill>
                  <a:srgbClr val="3B3B3A"/>
                </a:solidFill>
                <a:latin typeface="Calibri"/>
                <a:cs typeface="Calibri"/>
              </a:rPr>
              <a:t>examines periprocedural  </a:t>
            </a:r>
            <a:r>
              <a:rPr dirty="0" sz="2800" spc="-15">
                <a:solidFill>
                  <a:srgbClr val="3B3B3A"/>
                </a:solidFill>
                <a:latin typeface="Calibri"/>
                <a:cs typeface="Calibri"/>
              </a:rPr>
              <a:t>complications </a:t>
            </a:r>
            <a:r>
              <a:rPr dirty="0" sz="2800" spc="-5">
                <a:solidFill>
                  <a:srgbClr val="3B3B3A"/>
                </a:solidFill>
                <a:latin typeface="Calibri"/>
                <a:cs typeface="Calibri"/>
              </a:rPr>
              <a:t>and the </a:t>
            </a:r>
            <a:r>
              <a:rPr dirty="0" sz="2800" spc="-10">
                <a:solidFill>
                  <a:srgbClr val="3B3B3A"/>
                </a:solidFill>
                <a:latin typeface="Calibri"/>
                <a:cs typeface="Calibri"/>
              </a:rPr>
              <a:t>potential </a:t>
            </a:r>
            <a:r>
              <a:rPr dirty="0" sz="2800" spc="-5">
                <a:solidFill>
                  <a:srgbClr val="3B3B3A"/>
                </a:solidFill>
                <a:latin typeface="Calibri"/>
                <a:cs typeface="Calibri"/>
              </a:rPr>
              <a:t>impact of these  </a:t>
            </a:r>
            <a:r>
              <a:rPr dirty="0" sz="2800" spc="-15">
                <a:solidFill>
                  <a:srgbClr val="3B3B3A"/>
                </a:solidFill>
                <a:latin typeface="Calibri"/>
                <a:cs typeface="Calibri"/>
              </a:rPr>
              <a:t>events </a:t>
            </a:r>
            <a:r>
              <a:rPr dirty="0" sz="2800" spc="-5">
                <a:solidFill>
                  <a:srgbClr val="3B3B3A"/>
                </a:solidFill>
                <a:latin typeface="Calibri"/>
                <a:cs typeface="Calibri"/>
              </a:rPr>
              <a:t>on </a:t>
            </a:r>
            <a:r>
              <a:rPr dirty="0" sz="2800" spc="-15">
                <a:solidFill>
                  <a:srgbClr val="3B3B3A"/>
                </a:solidFill>
                <a:latin typeface="Calibri"/>
                <a:cs typeface="Calibri"/>
              </a:rPr>
              <a:t>recovery </a:t>
            </a:r>
            <a:r>
              <a:rPr dirty="0" sz="2800" spc="-5">
                <a:solidFill>
                  <a:srgbClr val="3B3B3A"/>
                </a:solidFill>
                <a:latin typeface="Calibri"/>
                <a:cs typeface="Calibri"/>
              </a:rPr>
              <a:t>and </a:t>
            </a:r>
            <a:r>
              <a:rPr dirty="0" sz="2800" spc="-10">
                <a:solidFill>
                  <a:srgbClr val="3B3B3A"/>
                </a:solidFill>
                <a:latin typeface="Calibri"/>
                <a:cs typeface="Calibri"/>
              </a:rPr>
              <a:t>quality </a:t>
            </a:r>
            <a:r>
              <a:rPr dirty="0" sz="2800" spc="-5">
                <a:solidFill>
                  <a:srgbClr val="3B3B3A"/>
                </a:solidFill>
                <a:latin typeface="Calibri"/>
                <a:cs typeface="Calibri"/>
              </a:rPr>
              <a:t>of</a:t>
            </a:r>
            <a:r>
              <a:rPr dirty="0" sz="2800" spc="6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3B3B3A"/>
                </a:solidFill>
                <a:latin typeface="Calibri"/>
                <a:cs typeface="Calibri"/>
              </a:rPr>
              <a:t>life.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77633" y="187579"/>
            <a:ext cx="186118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Study</a:t>
            </a:r>
            <a:r>
              <a:rPr dirty="0" spc="-25"/>
              <a:t> </a:t>
            </a:r>
            <a:r>
              <a:rPr dirty="0" spc="-10"/>
              <a:t>design</a:t>
            </a:r>
          </a:p>
        </p:txBody>
      </p:sp>
      <p:sp>
        <p:nvSpPr>
          <p:cNvPr id="3" name="object 3"/>
          <p:cNvSpPr/>
          <p:nvPr/>
        </p:nvSpPr>
        <p:spPr>
          <a:xfrm>
            <a:off x="4656582" y="1972817"/>
            <a:ext cx="2262505" cy="0"/>
          </a:xfrm>
          <a:custGeom>
            <a:avLst/>
            <a:gdLst/>
            <a:ahLst/>
            <a:cxnLst/>
            <a:rect l="l" t="t" r="r" b="b"/>
            <a:pathLst>
              <a:path w="2262504" h="0">
                <a:moveTo>
                  <a:pt x="0" y="0"/>
                </a:moveTo>
                <a:lnTo>
                  <a:pt x="2261996" y="0"/>
                </a:lnTo>
              </a:path>
            </a:pathLst>
          </a:custGeom>
          <a:ln w="28956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27582" y="3917441"/>
            <a:ext cx="187325" cy="516255"/>
          </a:xfrm>
          <a:custGeom>
            <a:avLst/>
            <a:gdLst/>
            <a:ahLst/>
            <a:cxnLst/>
            <a:rect l="l" t="t" r="r" b="b"/>
            <a:pathLst>
              <a:path w="187325" h="516254">
                <a:moveTo>
                  <a:pt x="187198" y="0"/>
                </a:moveTo>
                <a:lnTo>
                  <a:pt x="0" y="0"/>
                </a:lnTo>
                <a:lnTo>
                  <a:pt x="0" y="516115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312158" y="1300733"/>
            <a:ext cx="0" cy="1821814"/>
          </a:xfrm>
          <a:custGeom>
            <a:avLst/>
            <a:gdLst/>
            <a:ahLst/>
            <a:cxnLst/>
            <a:rect l="l" t="t" r="r" b="b"/>
            <a:pathLst>
              <a:path w="0" h="1821814">
                <a:moveTo>
                  <a:pt x="0" y="0"/>
                </a:moveTo>
                <a:lnTo>
                  <a:pt x="0" y="1821688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00755" y="1632204"/>
            <a:ext cx="2622804" cy="676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00755" y="1632204"/>
            <a:ext cx="2623185" cy="676910"/>
          </a:xfrm>
          <a:custGeom>
            <a:avLst/>
            <a:gdLst/>
            <a:ahLst/>
            <a:cxnLst/>
            <a:rect l="l" t="t" r="r" b="b"/>
            <a:pathLst>
              <a:path w="2623185" h="676910">
                <a:moveTo>
                  <a:pt x="0" y="112775"/>
                </a:moveTo>
                <a:lnTo>
                  <a:pt x="8870" y="68901"/>
                </a:lnTo>
                <a:lnTo>
                  <a:pt x="33051" y="33051"/>
                </a:lnTo>
                <a:lnTo>
                  <a:pt x="68901" y="8870"/>
                </a:lnTo>
                <a:lnTo>
                  <a:pt x="112775" y="0"/>
                </a:lnTo>
                <a:lnTo>
                  <a:pt x="2510028" y="0"/>
                </a:lnTo>
                <a:lnTo>
                  <a:pt x="2553902" y="8870"/>
                </a:lnTo>
                <a:lnTo>
                  <a:pt x="2589752" y="33051"/>
                </a:lnTo>
                <a:lnTo>
                  <a:pt x="2613933" y="68901"/>
                </a:lnTo>
                <a:lnTo>
                  <a:pt x="2622804" y="112775"/>
                </a:lnTo>
                <a:lnTo>
                  <a:pt x="2622804" y="563880"/>
                </a:lnTo>
                <a:lnTo>
                  <a:pt x="2613933" y="607754"/>
                </a:lnTo>
                <a:lnTo>
                  <a:pt x="2589752" y="643604"/>
                </a:lnTo>
                <a:lnTo>
                  <a:pt x="2553902" y="667785"/>
                </a:lnTo>
                <a:lnTo>
                  <a:pt x="2510028" y="676656"/>
                </a:lnTo>
                <a:lnTo>
                  <a:pt x="112775" y="676656"/>
                </a:lnTo>
                <a:lnTo>
                  <a:pt x="68901" y="667785"/>
                </a:lnTo>
                <a:lnTo>
                  <a:pt x="33051" y="643604"/>
                </a:lnTo>
                <a:lnTo>
                  <a:pt x="8870" y="607754"/>
                </a:lnTo>
                <a:lnTo>
                  <a:pt x="0" y="563880"/>
                </a:lnTo>
                <a:lnTo>
                  <a:pt x="0" y="112775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253866" y="1788032"/>
            <a:ext cx="21164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171717"/>
                </a:solidFill>
                <a:latin typeface="Calibri"/>
                <a:cs typeface="Calibri"/>
              </a:rPr>
              <a:t>Heart </a:t>
            </a:r>
            <a:r>
              <a:rPr dirty="0" sz="1800" spc="-40">
                <a:solidFill>
                  <a:srgbClr val="171717"/>
                </a:solidFill>
                <a:latin typeface="Calibri"/>
                <a:cs typeface="Calibri"/>
              </a:rPr>
              <a:t>Team</a:t>
            </a:r>
            <a:r>
              <a:rPr dirty="0" sz="1800" spc="-5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171717"/>
                </a:solidFill>
                <a:latin typeface="Calibri"/>
                <a:cs typeface="Calibri"/>
              </a:rPr>
              <a:t>Evaluation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388608" y="1639823"/>
            <a:ext cx="2298191" cy="6766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388608" y="1639823"/>
            <a:ext cx="2298700" cy="676910"/>
          </a:xfrm>
          <a:custGeom>
            <a:avLst/>
            <a:gdLst/>
            <a:ahLst/>
            <a:cxnLst/>
            <a:rect l="l" t="t" r="r" b="b"/>
            <a:pathLst>
              <a:path w="2298700" h="676910">
                <a:moveTo>
                  <a:pt x="0" y="112775"/>
                </a:moveTo>
                <a:lnTo>
                  <a:pt x="8870" y="68901"/>
                </a:lnTo>
                <a:lnTo>
                  <a:pt x="33051" y="33051"/>
                </a:lnTo>
                <a:lnTo>
                  <a:pt x="68901" y="8870"/>
                </a:lnTo>
                <a:lnTo>
                  <a:pt x="112775" y="0"/>
                </a:lnTo>
                <a:lnTo>
                  <a:pt x="2185416" y="0"/>
                </a:lnTo>
                <a:lnTo>
                  <a:pt x="2229290" y="8870"/>
                </a:lnTo>
                <a:lnTo>
                  <a:pt x="2265140" y="33051"/>
                </a:lnTo>
                <a:lnTo>
                  <a:pt x="2289321" y="68901"/>
                </a:lnTo>
                <a:lnTo>
                  <a:pt x="2298191" y="112775"/>
                </a:lnTo>
                <a:lnTo>
                  <a:pt x="2298191" y="563880"/>
                </a:lnTo>
                <a:lnTo>
                  <a:pt x="2289321" y="607754"/>
                </a:lnTo>
                <a:lnTo>
                  <a:pt x="2265140" y="643604"/>
                </a:lnTo>
                <a:lnTo>
                  <a:pt x="2229290" y="667785"/>
                </a:lnTo>
                <a:lnTo>
                  <a:pt x="2185416" y="676656"/>
                </a:lnTo>
                <a:lnTo>
                  <a:pt x="112775" y="676656"/>
                </a:lnTo>
                <a:lnTo>
                  <a:pt x="68901" y="667785"/>
                </a:lnTo>
                <a:lnTo>
                  <a:pt x="33051" y="643604"/>
                </a:lnTo>
                <a:lnTo>
                  <a:pt x="8870" y="607754"/>
                </a:lnTo>
                <a:lnTo>
                  <a:pt x="0" y="563880"/>
                </a:lnTo>
                <a:lnTo>
                  <a:pt x="0" y="112775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528054" y="1681098"/>
            <a:ext cx="20199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171717"/>
                </a:solidFill>
                <a:latin typeface="Calibri"/>
                <a:cs typeface="Calibri"/>
              </a:rPr>
              <a:t>Screening</a:t>
            </a:r>
            <a:r>
              <a:rPr dirty="0" sz="1800" spc="-4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171717"/>
                </a:solidFill>
                <a:latin typeface="Calibri"/>
                <a:cs typeface="Calibri"/>
              </a:rPr>
              <a:t>Committee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95947" y="1938350"/>
            <a:ext cx="168528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solidFill>
                  <a:srgbClr val="171717"/>
                </a:solidFill>
                <a:latin typeface="Calibri"/>
                <a:cs typeface="Calibri"/>
              </a:rPr>
              <a:t>Confirmed </a:t>
            </a:r>
            <a:r>
              <a:rPr dirty="0" sz="1600" spc="-5">
                <a:solidFill>
                  <a:srgbClr val="171717"/>
                </a:solidFill>
                <a:latin typeface="Calibri"/>
                <a:cs typeface="Calibri"/>
              </a:rPr>
              <a:t>eligibility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89404" y="2590800"/>
            <a:ext cx="4466844" cy="6568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89404" y="2590800"/>
            <a:ext cx="4467225" cy="657225"/>
          </a:xfrm>
          <a:custGeom>
            <a:avLst/>
            <a:gdLst/>
            <a:ahLst/>
            <a:cxnLst/>
            <a:rect l="l" t="t" r="r" b="b"/>
            <a:pathLst>
              <a:path w="4467225" h="657225">
                <a:moveTo>
                  <a:pt x="0" y="109474"/>
                </a:moveTo>
                <a:lnTo>
                  <a:pt x="8604" y="66865"/>
                </a:lnTo>
                <a:lnTo>
                  <a:pt x="32067" y="32067"/>
                </a:lnTo>
                <a:lnTo>
                  <a:pt x="66865" y="8604"/>
                </a:lnTo>
                <a:lnTo>
                  <a:pt x="109473" y="0"/>
                </a:lnTo>
                <a:lnTo>
                  <a:pt x="4357370" y="0"/>
                </a:lnTo>
                <a:lnTo>
                  <a:pt x="4399978" y="8604"/>
                </a:lnTo>
                <a:lnTo>
                  <a:pt x="4434776" y="32067"/>
                </a:lnTo>
                <a:lnTo>
                  <a:pt x="4458239" y="66865"/>
                </a:lnTo>
                <a:lnTo>
                  <a:pt x="4466844" y="109474"/>
                </a:lnTo>
                <a:lnTo>
                  <a:pt x="4466844" y="547369"/>
                </a:lnTo>
                <a:lnTo>
                  <a:pt x="4458239" y="589978"/>
                </a:lnTo>
                <a:lnTo>
                  <a:pt x="4434776" y="624776"/>
                </a:lnTo>
                <a:lnTo>
                  <a:pt x="4399978" y="648239"/>
                </a:lnTo>
                <a:lnTo>
                  <a:pt x="4357370" y="656844"/>
                </a:lnTo>
                <a:lnTo>
                  <a:pt x="109473" y="656844"/>
                </a:lnTo>
                <a:lnTo>
                  <a:pt x="66865" y="648239"/>
                </a:lnTo>
                <a:lnTo>
                  <a:pt x="32067" y="624776"/>
                </a:lnTo>
                <a:lnTo>
                  <a:pt x="8604" y="589978"/>
                </a:lnTo>
                <a:lnTo>
                  <a:pt x="0" y="547369"/>
                </a:lnTo>
                <a:lnTo>
                  <a:pt x="0" y="109474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373883" y="2621991"/>
            <a:ext cx="3895090" cy="527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540">
              <a:lnSpc>
                <a:spcPts val="2095"/>
              </a:lnSpc>
              <a:spcBef>
                <a:spcPts val="100"/>
              </a:spcBef>
            </a:pPr>
            <a:r>
              <a:rPr dirty="0" sz="1800">
                <a:solidFill>
                  <a:srgbClr val="171717"/>
                </a:solidFill>
                <a:latin typeface="Calibri"/>
                <a:cs typeface="Calibri"/>
              </a:rPr>
              <a:t>1:1</a:t>
            </a:r>
            <a:r>
              <a:rPr dirty="0" sz="1800" spc="-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171717"/>
                </a:solidFill>
                <a:latin typeface="Calibri"/>
                <a:cs typeface="Calibri"/>
              </a:rPr>
              <a:t>Randomization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1855"/>
              </a:lnSpc>
            </a:pPr>
            <a:r>
              <a:rPr dirty="0" sz="1600" spc="-10">
                <a:solidFill>
                  <a:srgbClr val="171717"/>
                </a:solidFill>
                <a:latin typeface="Calibri"/>
                <a:cs typeface="Calibri"/>
              </a:rPr>
              <a:t>Stratified by site </a:t>
            </a:r>
            <a:r>
              <a:rPr dirty="0" sz="1600" spc="-5">
                <a:solidFill>
                  <a:srgbClr val="171717"/>
                </a:solidFill>
                <a:latin typeface="Calibri"/>
                <a:cs typeface="Calibri"/>
              </a:rPr>
              <a:t>and </a:t>
            </a:r>
            <a:r>
              <a:rPr dirty="0" sz="1600" spc="-10">
                <a:solidFill>
                  <a:srgbClr val="171717"/>
                </a:solidFill>
                <a:latin typeface="Calibri"/>
                <a:cs typeface="Calibri"/>
              </a:rPr>
              <a:t>need </a:t>
            </a:r>
            <a:r>
              <a:rPr dirty="0" sz="1600" spc="-15">
                <a:solidFill>
                  <a:srgbClr val="171717"/>
                </a:solidFill>
                <a:latin typeface="Calibri"/>
                <a:cs typeface="Calibri"/>
              </a:rPr>
              <a:t>for</a:t>
            </a:r>
            <a:r>
              <a:rPr dirty="0" sz="1600" spc="3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171717"/>
                </a:solidFill>
                <a:latin typeface="Calibri"/>
                <a:cs typeface="Calibri"/>
              </a:rPr>
              <a:t>revascularization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3880" y="4223003"/>
            <a:ext cx="1319783" cy="3261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63880" y="4223003"/>
            <a:ext cx="1320165" cy="326390"/>
          </a:xfrm>
          <a:custGeom>
            <a:avLst/>
            <a:gdLst/>
            <a:ahLst/>
            <a:cxnLst/>
            <a:rect l="l" t="t" r="r" b="b"/>
            <a:pathLst>
              <a:path w="1320164" h="326389">
                <a:moveTo>
                  <a:pt x="0" y="54356"/>
                </a:moveTo>
                <a:lnTo>
                  <a:pt x="4271" y="33197"/>
                </a:lnTo>
                <a:lnTo>
                  <a:pt x="15919" y="15919"/>
                </a:lnTo>
                <a:lnTo>
                  <a:pt x="33197" y="4271"/>
                </a:lnTo>
                <a:lnTo>
                  <a:pt x="54356" y="0"/>
                </a:lnTo>
                <a:lnTo>
                  <a:pt x="1265427" y="0"/>
                </a:lnTo>
                <a:lnTo>
                  <a:pt x="1286565" y="4271"/>
                </a:lnTo>
                <a:lnTo>
                  <a:pt x="1303845" y="15919"/>
                </a:lnTo>
                <a:lnTo>
                  <a:pt x="1315505" y="33197"/>
                </a:lnTo>
                <a:lnTo>
                  <a:pt x="1319783" y="54356"/>
                </a:lnTo>
                <a:lnTo>
                  <a:pt x="1319783" y="271780"/>
                </a:lnTo>
                <a:lnTo>
                  <a:pt x="1315505" y="292938"/>
                </a:lnTo>
                <a:lnTo>
                  <a:pt x="1303845" y="310216"/>
                </a:lnTo>
                <a:lnTo>
                  <a:pt x="1286565" y="321864"/>
                </a:lnTo>
                <a:lnTo>
                  <a:pt x="1265427" y="326136"/>
                </a:lnTo>
                <a:lnTo>
                  <a:pt x="54356" y="326136"/>
                </a:lnTo>
                <a:lnTo>
                  <a:pt x="33197" y="321864"/>
                </a:lnTo>
                <a:lnTo>
                  <a:pt x="15919" y="310216"/>
                </a:lnTo>
                <a:lnTo>
                  <a:pt x="4271" y="292938"/>
                </a:lnTo>
                <a:lnTo>
                  <a:pt x="0" y="271780"/>
                </a:lnTo>
                <a:lnTo>
                  <a:pt x="0" y="5435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52348" y="4203903"/>
            <a:ext cx="94297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60">
                <a:solidFill>
                  <a:srgbClr val="171717"/>
                </a:solidFill>
                <a:latin typeface="Calibri"/>
                <a:cs typeface="Calibri"/>
              </a:rPr>
              <a:t>TAVR</a:t>
            </a:r>
            <a:r>
              <a:rPr dirty="0" sz="1800" spc="-7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171717"/>
                </a:solidFill>
                <a:latin typeface="Calibri"/>
                <a:cs typeface="Calibri"/>
              </a:rPr>
              <a:t>only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11957" y="3917441"/>
            <a:ext cx="187325" cy="516255"/>
          </a:xfrm>
          <a:custGeom>
            <a:avLst/>
            <a:gdLst/>
            <a:ahLst/>
            <a:cxnLst/>
            <a:rect l="l" t="t" r="r" b="b"/>
            <a:pathLst>
              <a:path w="187325" h="516254">
                <a:moveTo>
                  <a:pt x="0" y="0"/>
                </a:moveTo>
                <a:lnTo>
                  <a:pt x="187198" y="0"/>
                </a:lnTo>
                <a:lnTo>
                  <a:pt x="187198" y="516115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53995" y="4223003"/>
            <a:ext cx="1319783" cy="3261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53995" y="4223003"/>
            <a:ext cx="1320165" cy="326390"/>
          </a:xfrm>
          <a:custGeom>
            <a:avLst/>
            <a:gdLst/>
            <a:ahLst/>
            <a:cxnLst/>
            <a:rect l="l" t="t" r="r" b="b"/>
            <a:pathLst>
              <a:path w="1320164" h="326389">
                <a:moveTo>
                  <a:pt x="0" y="54356"/>
                </a:moveTo>
                <a:lnTo>
                  <a:pt x="4278" y="33197"/>
                </a:lnTo>
                <a:lnTo>
                  <a:pt x="15938" y="15919"/>
                </a:lnTo>
                <a:lnTo>
                  <a:pt x="33218" y="4271"/>
                </a:lnTo>
                <a:lnTo>
                  <a:pt x="54356" y="0"/>
                </a:lnTo>
                <a:lnTo>
                  <a:pt x="1265428" y="0"/>
                </a:lnTo>
                <a:lnTo>
                  <a:pt x="1286565" y="4271"/>
                </a:lnTo>
                <a:lnTo>
                  <a:pt x="1303845" y="15919"/>
                </a:lnTo>
                <a:lnTo>
                  <a:pt x="1315505" y="33197"/>
                </a:lnTo>
                <a:lnTo>
                  <a:pt x="1319783" y="54356"/>
                </a:lnTo>
                <a:lnTo>
                  <a:pt x="1319783" y="271780"/>
                </a:lnTo>
                <a:lnTo>
                  <a:pt x="1315505" y="292938"/>
                </a:lnTo>
                <a:lnTo>
                  <a:pt x="1303845" y="310216"/>
                </a:lnTo>
                <a:lnTo>
                  <a:pt x="1286565" y="321864"/>
                </a:lnTo>
                <a:lnTo>
                  <a:pt x="1265428" y="326136"/>
                </a:lnTo>
                <a:lnTo>
                  <a:pt x="54356" y="326136"/>
                </a:lnTo>
                <a:lnTo>
                  <a:pt x="33218" y="321864"/>
                </a:lnTo>
                <a:lnTo>
                  <a:pt x="15938" y="310216"/>
                </a:lnTo>
                <a:lnTo>
                  <a:pt x="4278" y="292938"/>
                </a:lnTo>
                <a:lnTo>
                  <a:pt x="0" y="271780"/>
                </a:lnTo>
                <a:lnTo>
                  <a:pt x="0" y="5435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407411" y="4203903"/>
            <a:ext cx="1010919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60">
                <a:solidFill>
                  <a:srgbClr val="171717"/>
                </a:solidFill>
                <a:latin typeface="Calibri"/>
                <a:cs typeface="Calibri"/>
              </a:rPr>
              <a:t>TAVR </a:t>
            </a:r>
            <a:r>
              <a:rPr dirty="0" sz="1800">
                <a:solidFill>
                  <a:srgbClr val="171717"/>
                </a:solidFill>
                <a:latin typeface="Calibri"/>
                <a:cs typeface="Calibri"/>
              </a:rPr>
              <a:t>+</a:t>
            </a:r>
            <a:r>
              <a:rPr dirty="0" sz="1800" spc="-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171717"/>
                </a:solidFill>
                <a:latin typeface="Calibri"/>
                <a:cs typeface="Calibri"/>
              </a:rPr>
              <a:t>PCI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705094" y="3917441"/>
            <a:ext cx="187325" cy="516255"/>
          </a:xfrm>
          <a:custGeom>
            <a:avLst/>
            <a:gdLst/>
            <a:ahLst/>
            <a:cxnLst/>
            <a:rect l="l" t="t" r="r" b="b"/>
            <a:pathLst>
              <a:path w="187325" h="516254">
                <a:moveTo>
                  <a:pt x="187197" y="0"/>
                </a:moveTo>
                <a:lnTo>
                  <a:pt x="0" y="0"/>
                </a:lnTo>
                <a:lnTo>
                  <a:pt x="0" y="516115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041391" y="4223003"/>
            <a:ext cx="1319784" cy="3261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041391" y="4223003"/>
            <a:ext cx="1320165" cy="326390"/>
          </a:xfrm>
          <a:custGeom>
            <a:avLst/>
            <a:gdLst/>
            <a:ahLst/>
            <a:cxnLst/>
            <a:rect l="l" t="t" r="r" b="b"/>
            <a:pathLst>
              <a:path w="1320164" h="326389">
                <a:moveTo>
                  <a:pt x="0" y="54356"/>
                </a:moveTo>
                <a:lnTo>
                  <a:pt x="4278" y="33197"/>
                </a:lnTo>
                <a:lnTo>
                  <a:pt x="15938" y="15919"/>
                </a:lnTo>
                <a:lnTo>
                  <a:pt x="33218" y="4271"/>
                </a:lnTo>
                <a:lnTo>
                  <a:pt x="54356" y="0"/>
                </a:lnTo>
                <a:lnTo>
                  <a:pt x="1265428" y="0"/>
                </a:lnTo>
                <a:lnTo>
                  <a:pt x="1286565" y="4271"/>
                </a:lnTo>
                <a:lnTo>
                  <a:pt x="1303845" y="15919"/>
                </a:lnTo>
                <a:lnTo>
                  <a:pt x="1315505" y="33197"/>
                </a:lnTo>
                <a:lnTo>
                  <a:pt x="1319784" y="54356"/>
                </a:lnTo>
                <a:lnTo>
                  <a:pt x="1319784" y="271780"/>
                </a:lnTo>
                <a:lnTo>
                  <a:pt x="1315505" y="292938"/>
                </a:lnTo>
                <a:lnTo>
                  <a:pt x="1303845" y="310216"/>
                </a:lnTo>
                <a:lnTo>
                  <a:pt x="1286565" y="321864"/>
                </a:lnTo>
                <a:lnTo>
                  <a:pt x="1265428" y="326136"/>
                </a:lnTo>
                <a:lnTo>
                  <a:pt x="54356" y="326136"/>
                </a:lnTo>
                <a:lnTo>
                  <a:pt x="33218" y="321864"/>
                </a:lnTo>
                <a:lnTo>
                  <a:pt x="15938" y="310216"/>
                </a:lnTo>
                <a:lnTo>
                  <a:pt x="4278" y="292938"/>
                </a:lnTo>
                <a:lnTo>
                  <a:pt x="0" y="271780"/>
                </a:lnTo>
                <a:lnTo>
                  <a:pt x="0" y="5435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224398" y="4203903"/>
            <a:ext cx="953769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171717"/>
                </a:solidFill>
                <a:latin typeface="Calibri"/>
                <a:cs typeface="Calibri"/>
              </a:rPr>
              <a:t>SAVR</a:t>
            </a:r>
            <a:r>
              <a:rPr dirty="0" sz="1800" spc="-7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171717"/>
                </a:solidFill>
                <a:latin typeface="Calibri"/>
                <a:cs typeface="Calibri"/>
              </a:rPr>
              <a:t>only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189469" y="3917441"/>
            <a:ext cx="187325" cy="516255"/>
          </a:xfrm>
          <a:custGeom>
            <a:avLst/>
            <a:gdLst/>
            <a:ahLst/>
            <a:cxnLst/>
            <a:rect l="l" t="t" r="r" b="b"/>
            <a:pathLst>
              <a:path w="187325" h="516254">
                <a:moveTo>
                  <a:pt x="0" y="0"/>
                </a:moveTo>
                <a:lnTo>
                  <a:pt x="187198" y="0"/>
                </a:lnTo>
                <a:lnTo>
                  <a:pt x="187198" y="516115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731507" y="4223003"/>
            <a:ext cx="1319784" cy="3261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731507" y="4223003"/>
            <a:ext cx="1320165" cy="326390"/>
          </a:xfrm>
          <a:custGeom>
            <a:avLst/>
            <a:gdLst/>
            <a:ahLst/>
            <a:cxnLst/>
            <a:rect l="l" t="t" r="r" b="b"/>
            <a:pathLst>
              <a:path w="1320165" h="326389">
                <a:moveTo>
                  <a:pt x="0" y="54356"/>
                </a:moveTo>
                <a:lnTo>
                  <a:pt x="4278" y="33197"/>
                </a:lnTo>
                <a:lnTo>
                  <a:pt x="15938" y="15919"/>
                </a:lnTo>
                <a:lnTo>
                  <a:pt x="33218" y="4271"/>
                </a:lnTo>
                <a:lnTo>
                  <a:pt x="54356" y="0"/>
                </a:lnTo>
                <a:lnTo>
                  <a:pt x="1265427" y="0"/>
                </a:lnTo>
                <a:lnTo>
                  <a:pt x="1286565" y="4271"/>
                </a:lnTo>
                <a:lnTo>
                  <a:pt x="1303845" y="15919"/>
                </a:lnTo>
                <a:lnTo>
                  <a:pt x="1315505" y="33197"/>
                </a:lnTo>
                <a:lnTo>
                  <a:pt x="1319784" y="54356"/>
                </a:lnTo>
                <a:lnTo>
                  <a:pt x="1319784" y="271780"/>
                </a:lnTo>
                <a:lnTo>
                  <a:pt x="1315505" y="292938"/>
                </a:lnTo>
                <a:lnTo>
                  <a:pt x="1303845" y="310216"/>
                </a:lnTo>
                <a:lnTo>
                  <a:pt x="1286565" y="321864"/>
                </a:lnTo>
                <a:lnTo>
                  <a:pt x="1265427" y="326136"/>
                </a:lnTo>
                <a:lnTo>
                  <a:pt x="54356" y="326136"/>
                </a:lnTo>
                <a:lnTo>
                  <a:pt x="33218" y="321864"/>
                </a:lnTo>
                <a:lnTo>
                  <a:pt x="15938" y="310216"/>
                </a:lnTo>
                <a:lnTo>
                  <a:pt x="4278" y="292938"/>
                </a:lnTo>
                <a:lnTo>
                  <a:pt x="0" y="271780"/>
                </a:lnTo>
                <a:lnTo>
                  <a:pt x="0" y="5435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768465" y="4203903"/>
            <a:ext cx="124714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171717"/>
                </a:solidFill>
                <a:latin typeface="Calibri"/>
                <a:cs typeface="Calibri"/>
              </a:rPr>
              <a:t>SAVR </a:t>
            </a:r>
            <a:r>
              <a:rPr dirty="0" sz="1800">
                <a:solidFill>
                  <a:srgbClr val="171717"/>
                </a:solidFill>
                <a:latin typeface="Calibri"/>
                <a:cs typeface="Calibri"/>
              </a:rPr>
              <a:t>+</a:t>
            </a:r>
            <a:r>
              <a:rPr dirty="0" sz="1800" spc="-6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171717"/>
                </a:solidFill>
                <a:latin typeface="Calibri"/>
                <a:cs typeface="Calibri"/>
              </a:rPr>
              <a:t>CABG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891784" y="3753611"/>
            <a:ext cx="1318260" cy="32613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891784" y="3753611"/>
            <a:ext cx="1318260" cy="326390"/>
          </a:xfrm>
          <a:custGeom>
            <a:avLst/>
            <a:gdLst/>
            <a:ahLst/>
            <a:cxnLst/>
            <a:rect l="l" t="t" r="r" b="b"/>
            <a:pathLst>
              <a:path w="1318259" h="326389">
                <a:moveTo>
                  <a:pt x="0" y="54356"/>
                </a:moveTo>
                <a:lnTo>
                  <a:pt x="4278" y="33218"/>
                </a:lnTo>
                <a:lnTo>
                  <a:pt x="15938" y="15938"/>
                </a:lnTo>
                <a:lnTo>
                  <a:pt x="33218" y="4278"/>
                </a:lnTo>
                <a:lnTo>
                  <a:pt x="54355" y="0"/>
                </a:lnTo>
                <a:lnTo>
                  <a:pt x="1263904" y="0"/>
                </a:lnTo>
                <a:lnTo>
                  <a:pt x="1285041" y="4278"/>
                </a:lnTo>
                <a:lnTo>
                  <a:pt x="1302321" y="15938"/>
                </a:lnTo>
                <a:lnTo>
                  <a:pt x="1313981" y="33218"/>
                </a:lnTo>
                <a:lnTo>
                  <a:pt x="1318260" y="54356"/>
                </a:lnTo>
                <a:lnTo>
                  <a:pt x="1318260" y="271779"/>
                </a:lnTo>
                <a:lnTo>
                  <a:pt x="1313981" y="292938"/>
                </a:lnTo>
                <a:lnTo>
                  <a:pt x="1302321" y="310216"/>
                </a:lnTo>
                <a:lnTo>
                  <a:pt x="1285041" y="321864"/>
                </a:lnTo>
                <a:lnTo>
                  <a:pt x="1263904" y="326135"/>
                </a:lnTo>
                <a:lnTo>
                  <a:pt x="54355" y="326135"/>
                </a:lnTo>
                <a:lnTo>
                  <a:pt x="33218" y="321864"/>
                </a:lnTo>
                <a:lnTo>
                  <a:pt x="15938" y="310216"/>
                </a:lnTo>
                <a:lnTo>
                  <a:pt x="4278" y="292938"/>
                </a:lnTo>
                <a:lnTo>
                  <a:pt x="0" y="271779"/>
                </a:lnTo>
                <a:lnTo>
                  <a:pt x="0" y="54356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6298819" y="3734511"/>
            <a:ext cx="5060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>
                <a:solidFill>
                  <a:srgbClr val="171717"/>
                </a:solidFill>
                <a:latin typeface="Calibri"/>
                <a:cs typeface="Calibri"/>
              </a:rPr>
              <a:t>S</a:t>
            </a:r>
            <a:r>
              <a:rPr dirty="0" sz="1800" spc="-70">
                <a:solidFill>
                  <a:srgbClr val="171717"/>
                </a:solidFill>
                <a:latin typeface="Calibri"/>
                <a:cs typeface="Calibri"/>
              </a:rPr>
              <a:t>A</a:t>
            </a:r>
            <a:r>
              <a:rPr dirty="0" sz="1800" spc="-5">
                <a:solidFill>
                  <a:srgbClr val="171717"/>
                </a:solidFill>
                <a:latin typeface="Calibri"/>
                <a:cs typeface="Calibri"/>
              </a:rPr>
              <a:t>VR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414272" y="3753611"/>
            <a:ext cx="1319784" cy="32613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414272" y="3753611"/>
            <a:ext cx="1320165" cy="326390"/>
          </a:xfrm>
          <a:custGeom>
            <a:avLst/>
            <a:gdLst/>
            <a:ahLst/>
            <a:cxnLst/>
            <a:rect l="l" t="t" r="r" b="b"/>
            <a:pathLst>
              <a:path w="1320164" h="326389">
                <a:moveTo>
                  <a:pt x="0" y="54356"/>
                </a:moveTo>
                <a:lnTo>
                  <a:pt x="4278" y="33218"/>
                </a:lnTo>
                <a:lnTo>
                  <a:pt x="15938" y="15938"/>
                </a:lnTo>
                <a:lnTo>
                  <a:pt x="33218" y="4278"/>
                </a:lnTo>
                <a:lnTo>
                  <a:pt x="54356" y="0"/>
                </a:lnTo>
                <a:lnTo>
                  <a:pt x="1265428" y="0"/>
                </a:lnTo>
                <a:lnTo>
                  <a:pt x="1286565" y="4278"/>
                </a:lnTo>
                <a:lnTo>
                  <a:pt x="1303845" y="15938"/>
                </a:lnTo>
                <a:lnTo>
                  <a:pt x="1315505" y="33218"/>
                </a:lnTo>
                <a:lnTo>
                  <a:pt x="1319784" y="54356"/>
                </a:lnTo>
                <a:lnTo>
                  <a:pt x="1319784" y="271779"/>
                </a:lnTo>
                <a:lnTo>
                  <a:pt x="1315505" y="292938"/>
                </a:lnTo>
                <a:lnTo>
                  <a:pt x="1303845" y="310216"/>
                </a:lnTo>
                <a:lnTo>
                  <a:pt x="1286565" y="321864"/>
                </a:lnTo>
                <a:lnTo>
                  <a:pt x="1265428" y="326135"/>
                </a:lnTo>
                <a:lnTo>
                  <a:pt x="54356" y="326135"/>
                </a:lnTo>
                <a:lnTo>
                  <a:pt x="33218" y="321864"/>
                </a:lnTo>
                <a:lnTo>
                  <a:pt x="15938" y="310216"/>
                </a:lnTo>
                <a:lnTo>
                  <a:pt x="4278" y="292938"/>
                </a:lnTo>
                <a:lnTo>
                  <a:pt x="0" y="271779"/>
                </a:lnTo>
                <a:lnTo>
                  <a:pt x="0" y="54356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826767" y="3734511"/>
            <a:ext cx="49593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5">
                <a:solidFill>
                  <a:srgbClr val="171717"/>
                </a:solidFill>
                <a:latin typeface="Calibri"/>
                <a:cs typeface="Calibri"/>
              </a:rPr>
              <a:t>T</a:t>
            </a:r>
            <a:r>
              <a:rPr dirty="0" sz="1800" spc="-70">
                <a:solidFill>
                  <a:srgbClr val="171717"/>
                </a:solidFill>
                <a:latin typeface="Calibri"/>
                <a:cs typeface="Calibri"/>
              </a:rPr>
              <a:t>A</a:t>
            </a:r>
            <a:r>
              <a:rPr dirty="0" sz="1800" spc="-5">
                <a:solidFill>
                  <a:srgbClr val="171717"/>
                </a:solidFill>
                <a:latin typeface="Calibri"/>
                <a:cs typeface="Calibri"/>
              </a:rPr>
              <a:t>VR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074926" y="3403853"/>
            <a:ext cx="0" cy="349885"/>
          </a:xfrm>
          <a:custGeom>
            <a:avLst/>
            <a:gdLst/>
            <a:ahLst/>
            <a:cxnLst/>
            <a:rect l="l" t="t" r="r" b="b"/>
            <a:pathLst>
              <a:path w="0" h="349885">
                <a:moveTo>
                  <a:pt x="0" y="349631"/>
                </a:moveTo>
                <a:lnTo>
                  <a:pt x="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324350" y="3248405"/>
            <a:ext cx="0" cy="161925"/>
          </a:xfrm>
          <a:custGeom>
            <a:avLst/>
            <a:gdLst/>
            <a:ahLst/>
            <a:cxnLst/>
            <a:rect l="l" t="t" r="r" b="b"/>
            <a:pathLst>
              <a:path w="0" h="161925">
                <a:moveTo>
                  <a:pt x="0" y="0"/>
                </a:moveTo>
                <a:lnTo>
                  <a:pt x="0" y="161417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065782" y="3417570"/>
            <a:ext cx="4477385" cy="0"/>
          </a:xfrm>
          <a:custGeom>
            <a:avLst/>
            <a:gdLst/>
            <a:ahLst/>
            <a:cxnLst/>
            <a:rect l="l" t="t" r="r" b="b"/>
            <a:pathLst>
              <a:path w="4477384" h="0">
                <a:moveTo>
                  <a:pt x="4477385" y="0"/>
                </a:moveTo>
                <a:lnTo>
                  <a:pt x="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552438" y="3403853"/>
            <a:ext cx="0" cy="349885"/>
          </a:xfrm>
          <a:custGeom>
            <a:avLst/>
            <a:gdLst/>
            <a:ahLst/>
            <a:cxnLst/>
            <a:rect l="l" t="t" r="r" b="b"/>
            <a:pathLst>
              <a:path w="0" h="349885">
                <a:moveTo>
                  <a:pt x="0" y="349631"/>
                </a:moveTo>
                <a:lnTo>
                  <a:pt x="0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3511041" y="869060"/>
            <a:ext cx="16021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171717"/>
                </a:solidFill>
                <a:latin typeface="Calibri"/>
                <a:cs typeface="Calibri"/>
              </a:rPr>
              <a:t>Low Surgical</a:t>
            </a:r>
            <a:r>
              <a:rPr dirty="0" sz="1800" spc="-4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171717"/>
                </a:solidFill>
                <a:latin typeface="Calibri"/>
                <a:cs typeface="Calibri"/>
              </a:rPr>
              <a:t>Risk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981705" y="1276350"/>
            <a:ext cx="2623185" cy="0"/>
          </a:xfrm>
          <a:custGeom>
            <a:avLst/>
            <a:gdLst/>
            <a:ahLst/>
            <a:cxnLst/>
            <a:rect l="l" t="t" r="r" b="b"/>
            <a:pathLst>
              <a:path w="2623185" h="0">
                <a:moveTo>
                  <a:pt x="0" y="0"/>
                </a:moveTo>
                <a:lnTo>
                  <a:pt x="2622931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70141" y="226567"/>
            <a:ext cx="236791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Study</a:t>
            </a:r>
            <a:r>
              <a:rPr dirty="0" spc="-40"/>
              <a:t> </a:t>
            </a:r>
            <a:r>
              <a:rPr dirty="0" spc="-10"/>
              <a:t>endpoints</a:t>
            </a:r>
          </a:p>
        </p:txBody>
      </p:sp>
      <p:sp>
        <p:nvSpPr>
          <p:cNvPr id="3" name="object 3"/>
          <p:cNvSpPr/>
          <p:nvPr/>
        </p:nvSpPr>
        <p:spPr>
          <a:xfrm>
            <a:off x="2339339" y="821436"/>
            <a:ext cx="4465320" cy="657225"/>
          </a:xfrm>
          <a:custGeom>
            <a:avLst/>
            <a:gdLst/>
            <a:ahLst/>
            <a:cxnLst/>
            <a:rect l="l" t="t" r="r" b="b"/>
            <a:pathLst>
              <a:path w="4465320" h="657225">
                <a:moveTo>
                  <a:pt x="4355845" y="0"/>
                </a:moveTo>
                <a:lnTo>
                  <a:pt x="109474" y="0"/>
                </a:lnTo>
                <a:lnTo>
                  <a:pt x="66865" y="8604"/>
                </a:lnTo>
                <a:lnTo>
                  <a:pt x="32067" y="32067"/>
                </a:lnTo>
                <a:lnTo>
                  <a:pt x="8604" y="66865"/>
                </a:lnTo>
                <a:lnTo>
                  <a:pt x="0" y="109474"/>
                </a:lnTo>
                <a:lnTo>
                  <a:pt x="0" y="547369"/>
                </a:lnTo>
                <a:lnTo>
                  <a:pt x="8604" y="589978"/>
                </a:lnTo>
                <a:lnTo>
                  <a:pt x="32067" y="624776"/>
                </a:lnTo>
                <a:lnTo>
                  <a:pt x="66865" y="648239"/>
                </a:lnTo>
                <a:lnTo>
                  <a:pt x="109474" y="656843"/>
                </a:lnTo>
                <a:lnTo>
                  <a:pt x="4355845" y="656843"/>
                </a:lnTo>
                <a:lnTo>
                  <a:pt x="4398454" y="648239"/>
                </a:lnTo>
                <a:lnTo>
                  <a:pt x="4433252" y="624776"/>
                </a:lnTo>
                <a:lnTo>
                  <a:pt x="4456715" y="589978"/>
                </a:lnTo>
                <a:lnTo>
                  <a:pt x="4465320" y="547369"/>
                </a:lnTo>
                <a:lnTo>
                  <a:pt x="4465320" y="109474"/>
                </a:lnTo>
                <a:lnTo>
                  <a:pt x="4456715" y="66865"/>
                </a:lnTo>
                <a:lnTo>
                  <a:pt x="4433252" y="32067"/>
                </a:lnTo>
                <a:lnTo>
                  <a:pt x="4398454" y="8604"/>
                </a:lnTo>
                <a:lnTo>
                  <a:pt x="4355845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39339" y="821436"/>
            <a:ext cx="4465320" cy="657225"/>
          </a:xfrm>
          <a:custGeom>
            <a:avLst/>
            <a:gdLst/>
            <a:ahLst/>
            <a:cxnLst/>
            <a:rect l="l" t="t" r="r" b="b"/>
            <a:pathLst>
              <a:path w="4465320" h="657225">
                <a:moveTo>
                  <a:pt x="0" y="109474"/>
                </a:moveTo>
                <a:lnTo>
                  <a:pt x="8604" y="66865"/>
                </a:lnTo>
                <a:lnTo>
                  <a:pt x="32067" y="32067"/>
                </a:lnTo>
                <a:lnTo>
                  <a:pt x="66865" y="8604"/>
                </a:lnTo>
                <a:lnTo>
                  <a:pt x="109474" y="0"/>
                </a:lnTo>
                <a:lnTo>
                  <a:pt x="4355845" y="0"/>
                </a:lnTo>
                <a:lnTo>
                  <a:pt x="4398454" y="8604"/>
                </a:lnTo>
                <a:lnTo>
                  <a:pt x="4433252" y="32067"/>
                </a:lnTo>
                <a:lnTo>
                  <a:pt x="4456715" y="66865"/>
                </a:lnTo>
                <a:lnTo>
                  <a:pt x="4465320" y="109474"/>
                </a:lnTo>
                <a:lnTo>
                  <a:pt x="4465320" y="547369"/>
                </a:lnTo>
                <a:lnTo>
                  <a:pt x="4456715" y="589978"/>
                </a:lnTo>
                <a:lnTo>
                  <a:pt x="4433252" y="624776"/>
                </a:lnTo>
                <a:lnTo>
                  <a:pt x="4398454" y="648239"/>
                </a:lnTo>
                <a:lnTo>
                  <a:pt x="4355845" y="656843"/>
                </a:lnTo>
                <a:lnTo>
                  <a:pt x="109474" y="656843"/>
                </a:lnTo>
                <a:lnTo>
                  <a:pt x="66865" y="648239"/>
                </a:lnTo>
                <a:lnTo>
                  <a:pt x="32067" y="624776"/>
                </a:lnTo>
                <a:lnTo>
                  <a:pt x="8604" y="589978"/>
                </a:lnTo>
                <a:lnTo>
                  <a:pt x="0" y="547369"/>
                </a:lnTo>
                <a:lnTo>
                  <a:pt x="0" y="109474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592451" y="881634"/>
            <a:ext cx="3957954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6F2F9F"/>
                </a:solidFill>
                <a:latin typeface="Calibri"/>
                <a:cs typeface="Calibri"/>
              </a:rPr>
              <a:t>primary </a:t>
            </a:r>
            <a:r>
              <a:rPr dirty="0" sz="1600" spc="-10" b="1">
                <a:solidFill>
                  <a:srgbClr val="6F2F9F"/>
                </a:solidFill>
                <a:latin typeface="Calibri"/>
                <a:cs typeface="Calibri"/>
              </a:rPr>
              <a:t>safety </a:t>
            </a:r>
            <a:r>
              <a:rPr dirty="0" sz="1600" spc="-5" b="1">
                <a:solidFill>
                  <a:srgbClr val="6F2F9F"/>
                </a:solidFill>
                <a:latin typeface="Calibri"/>
                <a:cs typeface="Calibri"/>
              </a:rPr>
              <a:t>and </a:t>
            </a:r>
            <a:r>
              <a:rPr dirty="0" sz="1600" spc="-10" b="1">
                <a:solidFill>
                  <a:srgbClr val="6F2F9F"/>
                </a:solidFill>
                <a:latin typeface="Calibri"/>
                <a:cs typeface="Calibri"/>
              </a:rPr>
              <a:t>effectiveness</a:t>
            </a:r>
            <a:r>
              <a:rPr dirty="0" sz="1600" spc="30" b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6F2F9F"/>
                </a:solidFill>
                <a:latin typeface="Calibri"/>
                <a:cs typeface="Calibri"/>
              </a:rPr>
              <a:t>endpoint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600" spc="-5">
                <a:latin typeface="Calibri"/>
                <a:cs typeface="Calibri"/>
              </a:rPr>
              <a:t>All-cause mortality or disabling </a:t>
            </a:r>
            <a:r>
              <a:rPr dirty="0" sz="1600" spc="-20">
                <a:latin typeface="Calibri"/>
                <a:cs typeface="Calibri"/>
              </a:rPr>
              <a:t>stroke </a:t>
            </a:r>
            <a:r>
              <a:rPr dirty="0" sz="1600" spc="-10">
                <a:latin typeface="Calibri"/>
                <a:cs typeface="Calibri"/>
              </a:rPr>
              <a:t>at </a:t>
            </a:r>
            <a:r>
              <a:rPr dirty="0" sz="1600" spc="-5">
                <a:latin typeface="Calibri"/>
                <a:cs typeface="Calibri"/>
              </a:rPr>
              <a:t>2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years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5636" y="1565147"/>
            <a:ext cx="4276725" cy="3453765"/>
          </a:xfrm>
          <a:custGeom>
            <a:avLst/>
            <a:gdLst/>
            <a:ahLst/>
            <a:cxnLst/>
            <a:rect l="l" t="t" r="r" b="b"/>
            <a:pathLst>
              <a:path w="4276725" h="3453765">
                <a:moveTo>
                  <a:pt x="3700779" y="0"/>
                </a:moveTo>
                <a:lnTo>
                  <a:pt x="575576" y="0"/>
                </a:lnTo>
                <a:lnTo>
                  <a:pt x="528370" y="1907"/>
                </a:lnTo>
                <a:lnTo>
                  <a:pt x="482215" y="7533"/>
                </a:lnTo>
                <a:lnTo>
                  <a:pt x="437259" y="16727"/>
                </a:lnTo>
                <a:lnTo>
                  <a:pt x="393650" y="29342"/>
                </a:lnTo>
                <a:lnTo>
                  <a:pt x="351536" y="45229"/>
                </a:lnTo>
                <a:lnTo>
                  <a:pt x="311066" y="64242"/>
                </a:lnTo>
                <a:lnTo>
                  <a:pt x="272388" y="86231"/>
                </a:lnTo>
                <a:lnTo>
                  <a:pt x="235649" y="111048"/>
                </a:lnTo>
                <a:lnTo>
                  <a:pt x="200998" y="138546"/>
                </a:lnTo>
                <a:lnTo>
                  <a:pt x="168582" y="168576"/>
                </a:lnTo>
                <a:lnTo>
                  <a:pt x="138552" y="200990"/>
                </a:lnTo>
                <a:lnTo>
                  <a:pt x="111053" y="235640"/>
                </a:lnTo>
                <a:lnTo>
                  <a:pt x="86234" y="272378"/>
                </a:lnTo>
                <a:lnTo>
                  <a:pt x="64245" y="311056"/>
                </a:lnTo>
                <a:lnTo>
                  <a:pt x="45231" y="351526"/>
                </a:lnTo>
                <a:lnTo>
                  <a:pt x="29343" y="393639"/>
                </a:lnTo>
                <a:lnTo>
                  <a:pt x="16727" y="437247"/>
                </a:lnTo>
                <a:lnTo>
                  <a:pt x="7533" y="482203"/>
                </a:lnTo>
                <a:lnTo>
                  <a:pt x="1908" y="528358"/>
                </a:lnTo>
                <a:lnTo>
                  <a:pt x="0" y="575563"/>
                </a:lnTo>
                <a:lnTo>
                  <a:pt x="0" y="2877807"/>
                </a:lnTo>
                <a:lnTo>
                  <a:pt x="1908" y="2925013"/>
                </a:lnTo>
                <a:lnTo>
                  <a:pt x="7533" y="2971168"/>
                </a:lnTo>
                <a:lnTo>
                  <a:pt x="16727" y="3016124"/>
                </a:lnTo>
                <a:lnTo>
                  <a:pt x="29343" y="3059733"/>
                </a:lnTo>
                <a:lnTo>
                  <a:pt x="45231" y="3101847"/>
                </a:lnTo>
                <a:lnTo>
                  <a:pt x="64245" y="3142317"/>
                </a:lnTo>
                <a:lnTo>
                  <a:pt x="86234" y="3180995"/>
                </a:lnTo>
                <a:lnTo>
                  <a:pt x="111053" y="3217734"/>
                </a:lnTo>
                <a:lnTo>
                  <a:pt x="138552" y="3252385"/>
                </a:lnTo>
                <a:lnTo>
                  <a:pt x="168582" y="3284801"/>
                </a:lnTo>
                <a:lnTo>
                  <a:pt x="200998" y="3314831"/>
                </a:lnTo>
                <a:lnTo>
                  <a:pt x="235649" y="3342330"/>
                </a:lnTo>
                <a:lnTo>
                  <a:pt x="272388" y="3367149"/>
                </a:lnTo>
                <a:lnTo>
                  <a:pt x="311066" y="3389138"/>
                </a:lnTo>
                <a:lnTo>
                  <a:pt x="351536" y="3408152"/>
                </a:lnTo>
                <a:lnTo>
                  <a:pt x="393650" y="3424040"/>
                </a:lnTo>
                <a:lnTo>
                  <a:pt x="437259" y="3436656"/>
                </a:lnTo>
                <a:lnTo>
                  <a:pt x="482215" y="3445850"/>
                </a:lnTo>
                <a:lnTo>
                  <a:pt x="528370" y="3451475"/>
                </a:lnTo>
                <a:lnTo>
                  <a:pt x="575576" y="3453384"/>
                </a:lnTo>
                <a:lnTo>
                  <a:pt x="3700779" y="3453384"/>
                </a:lnTo>
                <a:lnTo>
                  <a:pt x="3747985" y="3451475"/>
                </a:lnTo>
                <a:lnTo>
                  <a:pt x="3794140" y="3445850"/>
                </a:lnTo>
                <a:lnTo>
                  <a:pt x="3839096" y="3436656"/>
                </a:lnTo>
                <a:lnTo>
                  <a:pt x="3882704" y="3424040"/>
                </a:lnTo>
                <a:lnTo>
                  <a:pt x="3924817" y="3408152"/>
                </a:lnTo>
                <a:lnTo>
                  <a:pt x="3965287" y="3389138"/>
                </a:lnTo>
                <a:lnTo>
                  <a:pt x="4003965" y="3367149"/>
                </a:lnTo>
                <a:lnTo>
                  <a:pt x="4040703" y="3342330"/>
                </a:lnTo>
                <a:lnTo>
                  <a:pt x="4075353" y="3314831"/>
                </a:lnTo>
                <a:lnTo>
                  <a:pt x="4107767" y="3284801"/>
                </a:lnTo>
                <a:lnTo>
                  <a:pt x="4137797" y="3252385"/>
                </a:lnTo>
                <a:lnTo>
                  <a:pt x="4165295" y="3217734"/>
                </a:lnTo>
                <a:lnTo>
                  <a:pt x="4190112" y="3180995"/>
                </a:lnTo>
                <a:lnTo>
                  <a:pt x="4212101" y="3142317"/>
                </a:lnTo>
                <a:lnTo>
                  <a:pt x="4231114" y="3101847"/>
                </a:lnTo>
                <a:lnTo>
                  <a:pt x="4247001" y="3059733"/>
                </a:lnTo>
                <a:lnTo>
                  <a:pt x="4259616" y="3016124"/>
                </a:lnTo>
                <a:lnTo>
                  <a:pt x="4268810" y="2971168"/>
                </a:lnTo>
                <a:lnTo>
                  <a:pt x="4274436" y="2925013"/>
                </a:lnTo>
                <a:lnTo>
                  <a:pt x="4276344" y="2877807"/>
                </a:lnTo>
                <a:lnTo>
                  <a:pt x="4276344" y="575563"/>
                </a:lnTo>
                <a:lnTo>
                  <a:pt x="4274436" y="528358"/>
                </a:lnTo>
                <a:lnTo>
                  <a:pt x="4268810" y="482203"/>
                </a:lnTo>
                <a:lnTo>
                  <a:pt x="4259616" y="437247"/>
                </a:lnTo>
                <a:lnTo>
                  <a:pt x="4247001" y="393639"/>
                </a:lnTo>
                <a:lnTo>
                  <a:pt x="4231114" y="351526"/>
                </a:lnTo>
                <a:lnTo>
                  <a:pt x="4212101" y="311056"/>
                </a:lnTo>
                <a:lnTo>
                  <a:pt x="4190112" y="272378"/>
                </a:lnTo>
                <a:lnTo>
                  <a:pt x="4165295" y="235640"/>
                </a:lnTo>
                <a:lnTo>
                  <a:pt x="4137797" y="200990"/>
                </a:lnTo>
                <a:lnTo>
                  <a:pt x="4107767" y="168576"/>
                </a:lnTo>
                <a:lnTo>
                  <a:pt x="4075353" y="138546"/>
                </a:lnTo>
                <a:lnTo>
                  <a:pt x="4040703" y="111048"/>
                </a:lnTo>
                <a:lnTo>
                  <a:pt x="4003965" y="86231"/>
                </a:lnTo>
                <a:lnTo>
                  <a:pt x="3965287" y="64242"/>
                </a:lnTo>
                <a:lnTo>
                  <a:pt x="3924817" y="45229"/>
                </a:lnTo>
                <a:lnTo>
                  <a:pt x="3882704" y="29342"/>
                </a:lnTo>
                <a:lnTo>
                  <a:pt x="3839096" y="16727"/>
                </a:lnTo>
                <a:lnTo>
                  <a:pt x="3794140" y="7533"/>
                </a:lnTo>
                <a:lnTo>
                  <a:pt x="3747985" y="1907"/>
                </a:lnTo>
                <a:lnTo>
                  <a:pt x="3700779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5636" y="1565147"/>
            <a:ext cx="4276725" cy="3453765"/>
          </a:xfrm>
          <a:custGeom>
            <a:avLst/>
            <a:gdLst/>
            <a:ahLst/>
            <a:cxnLst/>
            <a:rect l="l" t="t" r="r" b="b"/>
            <a:pathLst>
              <a:path w="4276725" h="3453765">
                <a:moveTo>
                  <a:pt x="0" y="575563"/>
                </a:moveTo>
                <a:lnTo>
                  <a:pt x="1908" y="528358"/>
                </a:lnTo>
                <a:lnTo>
                  <a:pt x="7533" y="482203"/>
                </a:lnTo>
                <a:lnTo>
                  <a:pt x="16727" y="437247"/>
                </a:lnTo>
                <a:lnTo>
                  <a:pt x="29343" y="393639"/>
                </a:lnTo>
                <a:lnTo>
                  <a:pt x="45231" y="351526"/>
                </a:lnTo>
                <a:lnTo>
                  <a:pt x="64245" y="311056"/>
                </a:lnTo>
                <a:lnTo>
                  <a:pt x="86234" y="272378"/>
                </a:lnTo>
                <a:lnTo>
                  <a:pt x="111053" y="235640"/>
                </a:lnTo>
                <a:lnTo>
                  <a:pt x="138552" y="200990"/>
                </a:lnTo>
                <a:lnTo>
                  <a:pt x="168582" y="168576"/>
                </a:lnTo>
                <a:lnTo>
                  <a:pt x="200998" y="138546"/>
                </a:lnTo>
                <a:lnTo>
                  <a:pt x="235649" y="111048"/>
                </a:lnTo>
                <a:lnTo>
                  <a:pt x="272388" y="86231"/>
                </a:lnTo>
                <a:lnTo>
                  <a:pt x="311066" y="64242"/>
                </a:lnTo>
                <a:lnTo>
                  <a:pt x="351536" y="45229"/>
                </a:lnTo>
                <a:lnTo>
                  <a:pt x="393650" y="29342"/>
                </a:lnTo>
                <a:lnTo>
                  <a:pt x="437259" y="16727"/>
                </a:lnTo>
                <a:lnTo>
                  <a:pt x="482215" y="7533"/>
                </a:lnTo>
                <a:lnTo>
                  <a:pt x="528370" y="1907"/>
                </a:lnTo>
                <a:lnTo>
                  <a:pt x="575576" y="0"/>
                </a:lnTo>
                <a:lnTo>
                  <a:pt x="3700779" y="0"/>
                </a:lnTo>
                <a:lnTo>
                  <a:pt x="3747985" y="1907"/>
                </a:lnTo>
                <a:lnTo>
                  <a:pt x="3794140" y="7533"/>
                </a:lnTo>
                <a:lnTo>
                  <a:pt x="3839096" y="16727"/>
                </a:lnTo>
                <a:lnTo>
                  <a:pt x="3882704" y="29342"/>
                </a:lnTo>
                <a:lnTo>
                  <a:pt x="3924817" y="45229"/>
                </a:lnTo>
                <a:lnTo>
                  <a:pt x="3965287" y="64242"/>
                </a:lnTo>
                <a:lnTo>
                  <a:pt x="4003965" y="86231"/>
                </a:lnTo>
                <a:lnTo>
                  <a:pt x="4040703" y="111048"/>
                </a:lnTo>
                <a:lnTo>
                  <a:pt x="4075353" y="138546"/>
                </a:lnTo>
                <a:lnTo>
                  <a:pt x="4107767" y="168576"/>
                </a:lnTo>
                <a:lnTo>
                  <a:pt x="4137797" y="200990"/>
                </a:lnTo>
                <a:lnTo>
                  <a:pt x="4165295" y="235640"/>
                </a:lnTo>
                <a:lnTo>
                  <a:pt x="4190112" y="272378"/>
                </a:lnTo>
                <a:lnTo>
                  <a:pt x="4212101" y="311056"/>
                </a:lnTo>
                <a:lnTo>
                  <a:pt x="4231114" y="351526"/>
                </a:lnTo>
                <a:lnTo>
                  <a:pt x="4247001" y="393639"/>
                </a:lnTo>
                <a:lnTo>
                  <a:pt x="4259616" y="437247"/>
                </a:lnTo>
                <a:lnTo>
                  <a:pt x="4268810" y="482203"/>
                </a:lnTo>
                <a:lnTo>
                  <a:pt x="4274436" y="528358"/>
                </a:lnTo>
                <a:lnTo>
                  <a:pt x="4276344" y="575563"/>
                </a:lnTo>
                <a:lnTo>
                  <a:pt x="4276344" y="2877807"/>
                </a:lnTo>
                <a:lnTo>
                  <a:pt x="4274436" y="2925013"/>
                </a:lnTo>
                <a:lnTo>
                  <a:pt x="4268810" y="2971168"/>
                </a:lnTo>
                <a:lnTo>
                  <a:pt x="4259616" y="3016124"/>
                </a:lnTo>
                <a:lnTo>
                  <a:pt x="4247001" y="3059733"/>
                </a:lnTo>
                <a:lnTo>
                  <a:pt x="4231114" y="3101847"/>
                </a:lnTo>
                <a:lnTo>
                  <a:pt x="4212101" y="3142317"/>
                </a:lnTo>
                <a:lnTo>
                  <a:pt x="4190112" y="3180995"/>
                </a:lnTo>
                <a:lnTo>
                  <a:pt x="4165295" y="3217734"/>
                </a:lnTo>
                <a:lnTo>
                  <a:pt x="4137797" y="3252385"/>
                </a:lnTo>
                <a:lnTo>
                  <a:pt x="4107767" y="3284801"/>
                </a:lnTo>
                <a:lnTo>
                  <a:pt x="4075353" y="3314831"/>
                </a:lnTo>
                <a:lnTo>
                  <a:pt x="4040703" y="3342330"/>
                </a:lnTo>
                <a:lnTo>
                  <a:pt x="4003965" y="3367149"/>
                </a:lnTo>
                <a:lnTo>
                  <a:pt x="3965287" y="3389138"/>
                </a:lnTo>
                <a:lnTo>
                  <a:pt x="3924817" y="3408152"/>
                </a:lnTo>
                <a:lnTo>
                  <a:pt x="3882704" y="3424040"/>
                </a:lnTo>
                <a:lnTo>
                  <a:pt x="3839096" y="3436656"/>
                </a:lnTo>
                <a:lnTo>
                  <a:pt x="3794140" y="3445850"/>
                </a:lnTo>
                <a:lnTo>
                  <a:pt x="3747985" y="3451475"/>
                </a:lnTo>
                <a:lnTo>
                  <a:pt x="3700779" y="3453384"/>
                </a:lnTo>
                <a:lnTo>
                  <a:pt x="575576" y="3453384"/>
                </a:lnTo>
                <a:lnTo>
                  <a:pt x="528370" y="3451475"/>
                </a:lnTo>
                <a:lnTo>
                  <a:pt x="482215" y="3445850"/>
                </a:lnTo>
                <a:lnTo>
                  <a:pt x="437259" y="3436656"/>
                </a:lnTo>
                <a:lnTo>
                  <a:pt x="393650" y="3424040"/>
                </a:lnTo>
                <a:lnTo>
                  <a:pt x="351536" y="3408152"/>
                </a:lnTo>
                <a:lnTo>
                  <a:pt x="311066" y="3389138"/>
                </a:lnTo>
                <a:lnTo>
                  <a:pt x="272388" y="3367149"/>
                </a:lnTo>
                <a:lnTo>
                  <a:pt x="235649" y="3342330"/>
                </a:lnTo>
                <a:lnTo>
                  <a:pt x="200998" y="3314831"/>
                </a:lnTo>
                <a:lnTo>
                  <a:pt x="168582" y="3284801"/>
                </a:lnTo>
                <a:lnTo>
                  <a:pt x="138552" y="3252385"/>
                </a:lnTo>
                <a:lnTo>
                  <a:pt x="111053" y="3217734"/>
                </a:lnTo>
                <a:lnTo>
                  <a:pt x="86234" y="3180995"/>
                </a:lnTo>
                <a:lnTo>
                  <a:pt x="64245" y="3142317"/>
                </a:lnTo>
                <a:lnTo>
                  <a:pt x="45231" y="3101847"/>
                </a:lnTo>
                <a:lnTo>
                  <a:pt x="29343" y="3059733"/>
                </a:lnTo>
                <a:lnTo>
                  <a:pt x="16727" y="3016124"/>
                </a:lnTo>
                <a:lnTo>
                  <a:pt x="7533" y="2971168"/>
                </a:lnTo>
                <a:lnTo>
                  <a:pt x="1908" y="2925013"/>
                </a:lnTo>
                <a:lnTo>
                  <a:pt x="0" y="2877807"/>
                </a:lnTo>
                <a:lnTo>
                  <a:pt x="0" y="575563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83540" y="1527428"/>
            <a:ext cx="3408045" cy="8210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70205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6F2F9F"/>
                </a:solidFill>
                <a:latin typeface="Calibri"/>
                <a:cs typeface="Calibri"/>
              </a:rPr>
              <a:t>hierarchical powered</a:t>
            </a:r>
            <a:r>
              <a:rPr dirty="0" sz="1800" spc="-90" b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6F2F9F"/>
                </a:solidFill>
                <a:latin typeface="Calibri"/>
                <a:cs typeface="Calibri"/>
              </a:rPr>
              <a:t>secondary</a:t>
            </a:r>
            <a:endParaRPr sz="1800">
              <a:latin typeface="Calibri"/>
              <a:cs typeface="Calibri"/>
            </a:endParaRPr>
          </a:p>
          <a:p>
            <a:pPr algn="ctr" marL="372745">
              <a:lnSpc>
                <a:spcPct val="100000"/>
              </a:lnSpc>
            </a:pPr>
            <a:r>
              <a:rPr dirty="0" sz="1800" spc="-5" b="1">
                <a:solidFill>
                  <a:srgbClr val="6F2F9F"/>
                </a:solidFill>
                <a:latin typeface="Calibri"/>
                <a:cs typeface="Calibri"/>
              </a:rPr>
              <a:t>endpoints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u="heavy" sz="16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Noninferiority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3540" y="2323337"/>
            <a:ext cx="3648710" cy="1732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600" spc="-5">
                <a:latin typeface="Calibri"/>
                <a:cs typeface="Calibri"/>
              </a:rPr>
              <a:t>Mean </a:t>
            </a:r>
            <a:r>
              <a:rPr dirty="0" sz="1600" spc="-10">
                <a:latin typeface="Calibri"/>
                <a:cs typeface="Calibri"/>
              </a:rPr>
              <a:t>gradient at </a:t>
            </a:r>
            <a:r>
              <a:rPr dirty="0" sz="1600" spc="-5">
                <a:latin typeface="Calibri"/>
                <a:cs typeface="Calibri"/>
              </a:rPr>
              <a:t>1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year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600" spc="-20">
                <a:latin typeface="Calibri"/>
                <a:cs typeface="Calibri"/>
              </a:rPr>
              <a:t>EOA </a:t>
            </a:r>
            <a:r>
              <a:rPr dirty="0" sz="1600" spc="-10">
                <a:latin typeface="Calibri"/>
                <a:cs typeface="Calibri"/>
              </a:rPr>
              <a:t>at </a:t>
            </a:r>
            <a:r>
              <a:rPr dirty="0" sz="1600" spc="-5">
                <a:latin typeface="Calibri"/>
                <a:cs typeface="Calibri"/>
              </a:rPr>
              <a:t>1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year</a:t>
            </a:r>
            <a:endParaRPr sz="1600">
              <a:latin typeface="Calibri"/>
              <a:cs typeface="Calibri"/>
            </a:endParaRPr>
          </a:p>
          <a:p>
            <a:pPr marL="299085" marR="3365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600" spc="-10">
                <a:latin typeface="Calibri"/>
                <a:cs typeface="Calibri"/>
              </a:rPr>
              <a:t>Change </a:t>
            </a:r>
            <a:r>
              <a:rPr dirty="0" sz="1600" spc="-5">
                <a:latin typeface="Calibri"/>
                <a:cs typeface="Calibri"/>
              </a:rPr>
              <a:t>in NYHA class </a:t>
            </a:r>
            <a:r>
              <a:rPr dirty="0" sz="1600" spc="-15">
                <a:latin typeface="Calibri"/>
                <a:cs typeface="Calibri"/>
              </a:rPr>
              <a:t>from </a:t>
            </a:r>
            <a:r>
              <a:rPr dirty="0" sz="1600" spc="-5">
                <a:latin typeface="Calibri"/>
                <a:cs typeface="Calibri"/>
              </a:rPr>
              <a:t>baseline </a:t>
            </a:r>
            <a:r>
              <a:rPr dirty="0" sz="1600" spc="-10">
                <a:latin typeface="Calibri"/>
                <a:cs typeface="Calibri"/>
              </a:rPr>
              <a:t>to </a:t>
            </a:r>
            <a:r>
              <a:rPr dirty="0" sz="1600" spc="-5">
                <a:latin typeface="Calibri"/>
                <a:cs typeface="Calibri"/>
              </a:rPr>
              <a:t>1  </a:t>
            </a:r>
            <a:r>
              <a:rPr dirty="0" sz="1600" spc="-10">
                <a:latin typeface="Calibri"/>
                <a:cs typeface="Calibri"/>
              </a:rPr>
              <a:t>year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600" spc="-10">
                <a:latin typeface="Calibri"/>
                <a:cs typeface="Calibri"/>
              </a:rPr>
              <a:t>Change </a:t>
            </a:r>
            <a:r>
              <a:rPr dirty="0" sz="1600" spc="-5">
                <a:latin typeface="Calibri"/>
                <a:cs typeface="Calibri"/>
              </a:rPr>
              <a:t>in </a:t>
            </a:r>
            <a:r>
              <a:rPr dirty="0" sz="1600" spc="-25">
                <a:latin typeface="Calibri"/>
                <a:cs typeface="Calibri"/>
              </a:rPr>
              <a:t>KCCQ </a:t>
            </a:r>
            <a:r>
              <a:rPr dirty="0" sz="1600" spc="-15">
                <a:latin typeface="Calibri"/>
                <a:cs typeface="Calibri"/>
              </a:rPr>
              <a:t>score from </a:t>
            </a:r>
            <a:r>
              <a:rPr dirty="0" sz="1600" spc="-5">
                <a:latin typeface="Calibri"/>
                <a:cs typeface="Calibri"/>
              </a:rPr>
              <a:t>baseline </a:t>
            </a:r>
            <a:r>
              <a:rPr dirty="0" sz="1600" spc="-10">
                <a:latin typeface="Calibri"/>
                <a:cs typeface="Calibri"/>
              </a:rPr>
              <a:t>to</a:t>
            </a:r>
            <a:r>
              <a:rPr dirty="0" sz="1600" spc="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  <a:p>
            <a:pPr algn="ctr" marR="2684145">
              <a:lnSpc>
                <a:spcPct val="100000"/>
              </a:lnSpc>
            </a:pPr>
            <a:r>
              <a:rPr dirty="0" sz="1600" spc="-10">
                <a:latin typeface="Calibri"/>
                <a:cs typeface="Calibri"/>
              </a:rPr>
              <a:t>year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heavy" sz="1600" spc="-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Superiority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3540" y="4030776"/>
            <a:ext cx="3751579" cy="1000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600" spc="-5">
                <a:latin typeface="Calibri"/>
                <a:cs typeface="Calibri"/>
              </a:rPr>
              <a:t>Mean </a:t>
            </a:r>
            <a:r>
              <a:rPr dirty="0" sz="1600" spc="-10">
                <a:latin typeface="Calibri"/>
                <a:cs typeface="Calibri"/>
              </a:rPr>
              <a:t>gradient at </a:t>
            </a:r>
            <a:r>
              <a:rPr dirty="0" sz="1600" spc="-5">
                <a:latin typeface="Calibri"/>
                <a:cs typeface="Calibri"/>
              </a:rPr>
              <a:t>1</a:t>
            </a:r>
            <a:r>
              <a:rPr dirty="0" sz="1600" spc="-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year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600" spc="-20">
                <a:latin typeface="Calibri"/>
                <a:cs typeface="Calibri"/>
              </a:rPr>
              <a:t>EOA </a:t>
            </a:r>
            <a:r>
              <a:rPr dirty="0" sz="1600" spc="-10">
                <a:latin typeface="Calibri"/>
                <a:cs typeface="Calibri"/>
              </a:rPr>
              <a:t>at </a:t>
            </a:r>
            <a:r>
              <a:rPr dirty="0" sz="1600" spc="-5">
                <a:latin typeface="Calibri"/>
                <a:cs typeface="Calibri"/>
              </a:rPr>
              <a:t>1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year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600" spc="-5">
                <a:latin typeface="Calibri"/>
                <a:cs typeface="Calibri"/>
              </a:rPr>
              <a:t>Change in </a:t>
            </a:r>
            <a:r>
              <a:rPr dirty="0" sz="1600" spc="-25">
                <a:latin typeface="Calibri"/>
                <a:cs typeface="Calibri"/>
              </a:rPr>
              <a:t>KCCQ </a:t>
            </a:r>
            <a:r>
              <a:rPr dirty="0" sz="1600" spc="-15">
                <a:latin typeface="Calibri"/>
                <a:cs typeface="Calibri"/>
              </a:rPr>
              <a:t>score from </a:t>
            </a:r>
            <a:r>
              <a:rPr dirty="0" sz="1600" spc="-5">
                <a:latin typeface="Calibri"/>
                <a:cs typeface="Calibri"/>
              </a:rPr>
              <a:t>baseline </a:t>
            </a:r>
            <a:r>
              <a:rPr dirty="0" sz="1600" spc="-10">
                <a:latin typeface="Calibri"/>
                <a:cs typeface="Calibri"/>
              </a:rPr>
              <a:t>to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30</a:t>
            </a:r>
            <a:endParaRPr sz="16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dirty="0" sz="1600" spc="-15">
                <a:latin typeface="Calibri"/>
                <a:cs typeface="Calibri"/>
              </a:rPr>
              <a:t>days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0" y="1569719"/>
            <a:ext cx="4276725" cy="3453765"/>
          </a:xfrm>
          <a:custGeom>
            <a:avLst/>
            <a:gdLst/>
            <a:ahLst/>
            <a:cxnLst/>
            <a:rect l="l" t="t" r="r" b="b"/>
            <a:pathLst>
              <a:path w="4276725" h="3453765">
                <a:moveTo>
                  <a:pt x="3700779" y="0"/>
                </a:moveTo>
                <a:lnTo>
                  <a:pt x="575563" y="0"/>
                </a:lnTo>
                <a:lnTo>
                  <a:pt x="528358" y="1907"/>
                </a:lnTo>
                <a:lnTo>
                  <a:pt x="482203" y="7533"/>
                </a:lnTo>
                <a:lnTo>
                  <a:pt x="437247" y="16727"/>
                </a:lnTo>
                <a:lnTo>
                  <a:pt x="393639" y="29342"/>
                </a:lnTo>
                <a:lnTo>
                  <a:pt x="351526" y="45229"/>
                </a:lnTo>
                <a:lnTo>
                  <a:pt x="311056" y="64242"/>
                </a:lnTo>
                <a:lnTo>
                  <a:pt x="272378" y="86231"/>
                </a:lnTo>
                <a:lnTo>
                  <a:pt x="235640" y="111048"/>
                </a:lnTo>
                <a:lnTo>
                  <a:pt x="200990" y="138546"/>
                </a:lnTo>
                <a:lnTo>
                  <a:pt x="168576" y="168576"/>
                </a:lnTo>
                <a:lnTo>
                  <a:pt x="138546" y="200990"/>
                </a:lnTo>
                <a:lnTo>
                  <a:pt x="111048" y="235640"/>
                </a:lnTo>
                <a:lnTo>
                  <a:pt x="86231" y="272378"/>
                </a:lnTo>
                <a:lnTo>
                  <a:pt x="64242" y="311056"/>
                </a:lnTo>
                <a:lnTo>
                  <a:pt x="45229" y="351526"/>
                </a:lnTo>
                <a:lnTo>
                  <a:pt x="29342" y="393639"/>
                </a:lnTo>
                <a:lnTo>
                  <a:pt x="16727" y="437247"/>
                </a:lnTo>
                <a:lnTo>
                  <a:pt x="7533" y="482203"/>
                </a:lnTo>
                <a:lnTo>
                  <a:pt x="1907" y="528358"/>
                </a:lnTo>
                <a:lnTo>
                  <a:pt x="0" y="575563"/>
                </a:lnTo>
                <a:lnTo>
                  <a:pt x="0" y="2877807"/>
                </a:lnTo>
                <a:lnTo>
                  <a:pt x="1907" y="2925013"/>
                </a:lnTo>
                <a:lnTo>
                  <a:pt x="7533" y="2971168"/>
                </a:lnTo>
                <a:lnTo>
                  <a:pt x="16727" y="3016124"/>
                </a:lnTo>
                <a:lnTo>
                  <a:pt x="29342" y="3059733"/>
                </a:lnTo>
                <a:lnTo>
                  <a:pt x="45229" y="3101847"/>
                </a:lnTo>
                <a:lnTo>
                  <a:pt x="64242" y="3142317"/>
                </a:lnTo>
                <a:lnTo>
                  <a:pt x="86231" y="3180995"/>
                </a:lnTo>
                <a:lnTo>
                  <a:pt x="111048" y="3217734"/>
                </a:lnTo>
                <a:lnTo>
                  <a:pt x="138546" y="3252385"/>
                </a:lnTo>
                <a:lnTo>
                  <a:pt x="168576" y="3284801"/>
                </a:lnTo>
                <a:lnTo>
                  <a:pt x="200990" y="3314831"/>
                </a:lnTo>
                <a:lnTo>
                  <a:pt x="235640" y="3342330"/>
                </a:lnTo>
                <a:lnTo>
                  <a:pt x="272378" y="3367149"/>
                </a:lnTo>
                <a:lnTo>
                  <a:pt x="311056" y="3389138"/>
                </a:lnTo>
                <a:lnTo>
                  <a:pt x="351526" y="3408152"/>
                </a:lnTo>
                <a:lnTo>
                  <a:pt x="393639" y="3424040"/>
                </a:lnTo>
                <a:lnTo>
                  <a:pt x="437247" y="3436656"/>
                </a:lnTo>
                <a:lnTo>
                  <a:pt x="482203" y="3445850"/>
                </a:lnTo>
                <a:lnTo>
                  <a:pt x="528358" y="3451475"/>
                </a:lnTo>
                <a:lnTo>
                  <a:pt x="575563" y="3453383"/>
                </a:lnTo>
                <a:lnTo>
                  <a:pt x="3700779" y="3453383"/>
                </a:lnTo>
                <a:lnTo>
                  <a:pt x="3747985" y="3451475"/>
                </a:lnTo>
                <a:lnTo>
                  <a:pt x="3794140" y="3445850"/>
                </a:lnTo>
                <a:lnTo>
                  <a:pt x="3839096" y="3436656"/>
                </a:lnTo>
                <a:lnTo>
                  <a:pt x="3882704" y="3424040"/>
                </a:lnTo>
                <a:lnTo>
                  <a:pt x="3924817" y="3408152"/>
                </a:lnTo>
                <a:lnTo>
                  <a:pt x="3965287" y="3389138"/>
                </a:lnTo>
                <a:lnTo>
                  <a:pt x="4003965" y="3367149"/>
                </a:lnTo>
                <a:lnTo>
                  <a:pt x="4040703" y="3342330"/>
                </a:lnTo>
                <a:lnTo>
                  <a:pt x="4075353" y="3314831"/>
                </a:lnTo>
                <a:lnTo>
                  <a:pt x="4107767" y="3284801"/>
                </a:lnTo>
                <a:lnTo>
                  <a:pt x="4137797" y="3252385"/>
                </a:lnTo>
                <a:lnTo>
                  <a:pt x="4165295" y="3217734"/>
                </a:lnTo>
                <a:lnTo>
                  <a:pt x="4190112" y="3180995"/>
                </a:lnTo>
                <a:lnTo>
                  <a:pt x="4212101" y="3142317"/>
                </a:lnTo>
                <a:lnTo>
                  <a:pt x="4231114" y="3101847"/>
                </a:lnTo>
                <a:lnTo>
                  <a:pt x="4247001" y="3059733"/>
                </a:lnTo>
                <a:lnTo>
                  <a:pt x="4259616" y="3016124"/>
                </a:lnTo>
                <a:lnTo>
                  <a:pt x="4268810" y="2971168"/>
                </a:lnTo>
                <a:lnTo>
                  <a:pt x="4274436" y="2925013"/>
                </a:lnTo>
                <a:lnTo>
                  <a:pt x="4276344" y="2877807"/>
                </a:lnTo>
                <a:lnTo>
                  <a:pt x="4276344" y="575563"/>
                </a:lnTo>
                <a:lnTo>
                  <a:pt x="4274436" y="528358"/>
                </a:lnTo>
                <a:lnTo>
                  <a:pt x="4268810" y="482203"/>
                </a:lnTo>
                <a:lnTo>
                  <a:pt x="4259616" y="437247"/>
                </a:lnTo>
                <a:lnTo>
                  <a:pt x="4247001" y="393639"/>
                </a:lnTo>
                <a:lnTo>
                  <a:pt x="4231114" y="351526"/>
                </a:lnTo>
                <a:lnTo>
                  <a:pt x="4212101" y="311056"/>
                </a:lnTo>
                <a:lnTo>
                  <a:pt x="4190112" y="272378"/>
                </a:lnTo>
                <a:lnTo>
                  <a:pt x="4165295" y="235640"/>
                </a:lnTo>
                <a:lnTo>
                  <a:pt x="4137797" y="200990"/>
                </a:lnTo>
                <a:lnTo>
                  <a:pt x="4107767" y="168576"/>
                </a:lnTo>
                <a:lnTo>
                  <a:pt x="4075353" y="138546"/>
                </a:lnTo>
                <a:lnTo>
                  <a:pt x="4040703" y="111048"/>
                </a:lnTo>
                <a:lnTo>
                  <a:pt x="4003965" y="86231"/>
                </a:lnTo>
                <a:lnTo>
                  <a:pt x="3965287" y="64242"/>
                </a:lnTo>
                <a:lnTo>
                  <a:pt x="3924817" y="45229"/>
                </a:lnTo>
                <a:lnTo>
                  <a:pt x="3882704" y="29342"/>
                </a:lnTo>
                <a:lnTo>
                  <a:pt x="3839096" y="16727"/>
                </a:lnTo>
                <a:lnTo>
                  <a:pt x="3794140" y="7533"/>
                </a:lnTo>
                <a:lnTo>
                  <a:pt x="3747985" y="1907"/>
                </a:lnTo>
                <a:lnTo>
                  <a:pt x="3700779" y="0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72000" y="1569719"/>
            <a:ext cx="4276725" cy="3453765"/>
          </a:xfrm>
          <a:custGeom>
            <a:avLst/>
            <a:gdLst/>
            <a:ahLst/>
            <a:cxnLst/>
            <a:rect l="l" t="t" r="r" b="b"/>
            <a:pathLst>
              <a:path w="4276725" h="3453765">
                <a:moveTo>
                  <a:pt x="0" y="575563"/>
                </a:moveTo>
                <a:lnTo>
                  <a:pt x="1907" y="528358"/>
                </a:lnTo>
                <a:lnTo>
                  <a:pt x="7533" y="482203"/>
                </a:lnTo>
                <a:lnTo>
                  <a:pt x="16727" y="437247"/>
                </a:lnTo>
                <a:lnTo>
                  <a:pt x="29342" y="393639"/>
                </a:lnTo>
                <a:lnTo>
                  <a:pt x="45229" y="351526"/>
                </a:lnTo>
                <a:lnTo>
                  <a:pt x="64242" y="311056"/>
                </a:lnTo>
                <a:lnTo>
                  <a:pt x="86231" y="272378"/>
                </a:lnTo>
                <a:lnTo>
                  <a:pt x="111048" y="235640"/>
                </a:lnTo>
                <a:lnTo>
                  <a:pt x="138546" y="200990"/>
                </a:lnTo>
                <a:lnTo>
                  <a:pt x="168576" y="168576"/>
                </a:lnTo>
                <a:lnTo>
                  <a:pt x="200990" y="138546"/>
                </a:lnTo>
                <a:lnTo>
                  <a:pt x="235640" y="111048"/>
                </a:lnTo>
                <a:lnTo>
                  <a:pt x="272378" y="86231"/>
                </a:lnTo>
                <a:lnTo>
                  <a:pt x="311056" y="64242"/>
                </a:lnTo>
                <a:lnTo>
                  <a:pt x="351526" y="45229"/>
                </a:lnTo>
                <a:lnTo>
                  <a:pt x="393639" y="29342"/>
                </a:lnTo>
                <a:lnTo>
                  <a:pt x="437247" y="16727"/>
                </a:lnTo>
                <a:lnTo>
                  <a:pt x="482203" y="7533"/>
                </a:lnTo>
                <a:lnTo>
                  <a:pt x="528358" y="1907"/>
                </a:lnTo>
                <a:lnTo>
                  <a:pt x="575563" y="0"/>
                </a:lnTo>
                <a:lnTo>
                  <a:pt x="3700779" y="0"/>
                </a:lnTo>
                <a:lnTo>
                  <a:pt x="3747985" y="1907"/>
                </a:lnTo>
                <a:lnTo>
                  <a:pt x="3794140" y="7533"/>
                </a:lnTo>
                <a:lnTo>
                  <a:pt x="3839096" y="16727"/>
                </a:lnTo>
                <a:lnTo>
                  <a:pt x="3882704" y="29342"/>
                </a:lnTo>
                <a:lnTo>
                  <a:pt x="3924817" y="45229"/>
                </a:lnTo>
                <a:lnTo>
                  <a:pt x="3965287" y="64242"/>
                </a:lnTo>
                <a:lnTo>
                  <a:pt x="4003965" y="86231"/>
                </a:lnTo>
                <a:lnTo>
                  <a:pt x="4040703" y="111048"/>
                </a:lnTo>
                <a:lnTo>
                  <a:pt x="4075353" y="138546"/>
                </a:lnTo>
                <a:lnTo>
                  <a:pt x="4107767" y="168576"/>
                </a:lnTo>
                <a:lnTo>
                  <a:pt x="4137797" y="200990"/>
                </a:lnTo>
                <a:lnTo>
                  <a:pt x="4165295" y="235640"/>
                </a:lnTo>
                <a:lnTo>
                  <a:pt x="4190112" y="272378"/>
                </a:lnTo>
                <a:lnTo>
                  <a:pt x="4212101" y="311056"/>
                </a:lnTo>
                <a:lnTo>
                  <a:pt x="4231114" y="351526"/>
                </a:lnTo>
                <a:lnTo>
                  <a:pt x="4247001" y="393639"/>
                </a:lnTo>
                <a:lnTo>
                  <a:pt x="4259616" y="437247"/>
                </a:lnTo>
                <a:lnTo>
                  <a:pt x="4268810" y="482203"/>
                </a:lnTo>
                <a:lnTo>
                  <a:pt x="4274436" y="528358"/>
                </a:lnTo>
                <a:lnTo>
                  <a:pt x="4276344" y="575563"/>
                </a:lnTo>
                <a:lnTo>
                  <a:pt x="4276344" y="2877807"/>
                </a:lnTo>
                <a:lnTo>
                  <a:pt x="4274436" y="2925013"/>
                </a:lnTo>
                <a:lnTo>
                  <a:pt x="4268810" y="2971168"/>
                </a:lnTo>
                <a:lnTo>
                  <a:pt x="4259616" y="3016124"/>
                </a:lnTo>
                <a:lnTo>
                  <a:pt x="4247001" y="3059733"/>
                </a:lnTo>
                <a:lnTo>
                  <a:pt x="4231114" y="3101847"/>
                </a:lnTo>
                <a:lnTo>
                  <a:pt x="4212101" y="3142317"/>
                </a:lnTo>
                <a:lnTo>
                  <a:pt x="4190112" y="3180995"/>
                </a:lnTo>
                <a:lnTo>
                  <a:pt x="4165295" y="3217734"/>
                </a:lnTo>
                <a:lnTo>
                  <a:pt x="4137797" y="3252385"/>
                </a:lnTo>
                <a:lnTo>
                  <a:pt x="4107767" y="3284801"/>
                </a:lnTo>
                <a:lnTo>
                  <a:pt x="4075353" y="3314831"/>
                </a:lnTo>
                <a:lnTo>
                  <a:pt x="4040703" y="3342330"/>
                </a:lnTo>
                <a:lnTo>
                  <a:pt x="4003965" y="3367149"/>
                </a:lnTo>
                <a:lnTo>
                  <a:pt x="3965287" y="3389138"/>
                </a:lnTo>
                <a:lnTo>
                  <a:pt x="3924817" y="3408152"/>
                </a:lnTo>
                <a:lnTo>
                  <a:pt x="3882704" y="3424040"/>
                </a:lnTo>
                <a:lnTo>
                  <a:pt x="3839096" y="3436656"/>
                </a:lnTo>
                <a:lnTo>
                  <a:pt x="3794140" y="3445850"/>
                </a:lnTo>
                <a:lnTo>
                  <a:pt x="3747985" y="3451475"/>
                </a:lnTo>
                <a:lnTo>
                  <a:pt x="3700779" y="3453383"/>
                </a:lnTo>
                <a:lnTo>
                  <a:pt x="575563" y="3453383"/>
                </a:lnTo>
                <a:lnTo>
                  <a:pt x="528358" y="3451475"/>
                </a:lnTo>
                <a:lnTo>
                  <a:pt x="482203" y="3445850"/>
                </a:lnTo>
                <a:lnTo>
                  <a:pt x="437247" y="3436656"/>
                </a:lnTo>
                <a:lnTo>
                  <a:pt x="393639" y="3424040"/>
                </a:lnTo>
                <a:lnTo>
                  <a:pt x="351526" y="3408152"/>
                </a:lnTo>
                <a:lnTo>
                  <a:pt x="311056" y="3389138"/>
                </a:lnTo>
                <a:lnTo>
                  <a:pt x="272378" y="3367149"/>
                </a:lnTo>
                <a:lnTo>
                  <a:pt x="235640" y="3342330"/>
                </a:lnTo>
                <a:lnTo>
                  <a:pt x="200990" y="3314831"/>
                </a:lnTo>
                <a:lnTo>
                  <a:pt x="168576" y="3284801"/>
                </a:lnTo>
                <a:lnTo>
                  <a:pt x="138546" y="3252385"/>
                </a:lnTo>
                <a:lnTo>
                  <a:pt x="111048" y="3217734"/>
                </a:lnTo>
                <a:lnTo>
                  <a:pt x="86231" y="3180995"/>
                </a:lnTo>
                <a:lnTo>
                  <a:pt x="64242" y="3142317"/>
                </a:lnTo>
                <a:lnTo>
                  <a:pt x="45229" y="3101847"/>
                </a:lnTo>
                <a:lnTo>
                  <a:pt x="29342" y="3059733"/>
                </a:lnTo>
                <a:lnTo>
                  <a:pt x="16727" y="3016124"/>
                </a:lnTo>
                <a:lnTo>
                  <a:pt x="7533" y="2971168"/>
                </a:lnTo>
                <a:lnTo>
                  <a:pt x="1907" y="2925013"/>
                </a:lnTo>
                <a:lnTo>
                  <a:pt x="0" y="2877807"/>
                </a:lnTo>
                <a:lnTo>
                  <a:pt x="0" y="575563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425185" y="1622552"/>
            <a:ext cx="25711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6F2F9F"/>
                </a:solidFill>
                <a:latin typeface="Calibri"/>
                <a:cs typeface="Calibri"/>
              </a:rPr>
              <a:t>other </a:t>
            </a:r>
            <a:r>
              <a:rPr dirty="0" sz="1800" spc="-5" b="1">
                <a:solidFill>
                  <a:srgbClr val="6F2F9F"/>
                </a:solidFill>
                <a:latin typeface="Calibri"/>
                <a:cs typeface="Calibri"/>
              </a:rPr>
              <a:t>secondary</a:t>
            </a:r>
            <a:r>
              <a:rPr dirty="0" sz="1800" spc="-110" b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6F2F9F"/>
                </a:solidFill>
                <a:latin typeface="Calibri"/>
                <a:cs typeface="Calibri"/>
              </a:rPr>
              <a:t>endpoints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20158" y="1991055"/>
            <a:ext cx="253111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600" spc="-10">
                <a:latin typeface="Calibri"/>
                <a:cs typeface="Calibri"/>
              </a:rPr>
              <a:t>30-day </a:t>
            </a:r>
            <a:r>
              <a:rPr dirty="0" sz="1600" spc="-15">
                <a:latin typeface="Calibri"/>
                <a:cs typeface="Calibri"/>
              </a:rPr>
              <a:t>safety </a:t>
            </a:r>
            <a:r>
              <a:rPr dirty="0" sz="1600" spc="-10">
                <a:latin typeface="Calibri"/>
                <a:cs typeface="Calibri"/>
              </a:rPr>
              <a:t>composite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of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277358" y="2235453"/>
            <a:ext cx="2896235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Char char="–"/>
              <a:tabLst>
                <a:tab pos="299085" algn="l"/>
                <a:tab pos="299720" algn="l"/>
              </a:tabLst>
            </a:pPr>
            <a:r>
              <a:rPr dirty="0" sz="1600" spc="-5">
                <a:latin typeface="Calibri"/>
                <a:cs typeface="Calibri"/>
              </a:rPr>
              <a:t>All-cause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mortality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Char char="–"/>
              <a:tabLst>
                <a:tab pos="299085" algn="l"/>
                <a:tab pos="299720" algn="l"/>
              </a:tabLst>
            </a:pPr>
            <a:r>
              <a:rPr dirty="0" sz="1600" spc="-5">
                <a:latin typeface="Calibri"/>
                <a:cs typeface="Calibri"/>
              </a:rPr>
              <a:t>Disabling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stroke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Char char="–"/>
              <a:tabLst>
                <a:tab pos="299085" algn="l"/>
                <a:tab pos="299720" algn="l"/>
              </a:tabLst>
            </a:pPr>
            <a:r>
              <a:rPr dirty="0" sz="1600" spc="-10">
                <a:latin typeface="Calibri"/>
                <a:cs typeface="Calibri"/>
              </a:rPr>
              <a:t>Life-threatening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bleeding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Char char="–"/>
              <a:tabLst>
                <a:tab pos="299085" algn="l"/>
                <a:tab pos="299720" algn="l"/>
              </a:tabLst>
            </a:pPr>
            <a:r>
              <a:rPr dirty="0" sz="1600" spc="-5">
                <a:latin typeface="Calibri"/>
                <a:cs typeface="Calibri"/>
              </a:rPr>
              <a:t>Major vascular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complications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Char char="–"/>
              <a:tabLst>
                <a:tab pos="299085" algn="l"/>
                <a:tab pos="299720" algn="l"/>
              </a:tabLst>
            </a:pPr>
            <a:r>
              <a:rPr dirty="0" sz="1600" spc="-10">
                <a:latin typeface="Calibri"/>
                <a:cs typeface="Calibri"/>
              </a:rPr>
              <a:t>Stage </a:t>
            </a:r>
            <a:r>
              <a:rPr dirty="0" sz="1600" spc="-5">
                <a:latin typeface="Calibri"/>
                <a:cs typeface="Calibri"/>
              </a:rPr>
              <a:t>2 or 3 acute </a:t>
            </a:r>
            <a:r>
              <a:rPr dirty="0" sz="1600" spc="-10">
                <a:latin typeface="Calibri"/>
                <a:cs typeface="Calibri"/>
              </a:rPr>
              <a:t>kidney</a:t>
            </a:r>
            <a:r>
              <a:rPr dirty="0" sz="1600" spc="-5">
                <a:latin typeface="Calibri"/>
                <a:cs typeface="Calibri"/>
              </a:rPr>
              <a:t> injury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20158" y="3455034"/>
            <a:ext cx="3617595" cy="1488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600" spc="-10">
                <a:latin typeface="Calibri"/>
                <a:cs typeface="Calibri"/>
              </a:rPr>
              <a:t>New pacemaker implantation at 30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days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600" spc="-10">
                <a:latin typeface="Calibri"/>
                <a:cs typeface="Calibri"/>
              </a:rPr>
              <a:t>Heart </a:t>
            </a:r>
            <a:r>
              <a:rPr dirty="0" sz="1600" spc="-15">
                <a:latin typeface="Calibri"/>
                <a:cs typeface="Calibri"/>
              </a:rPr>
              <a:t>failure </a:t>
            </a:r>
            <a:r>
              <a:rPr dirty="0" sz="1600" spc="-10">
                <a:latin typeface="Calibri"/>
                <a:cs typeface="Calibri"/>
              </a:rPr>
              <a:t>rehospitalizations at </a:t>
            </a:r>
            <a:r>
              <a:rPr dirty="0" sz="1600" spc="-5">
                <a:latin typeface="Calibri"/>
                <a:cs typeface="Calibri"/>
              </a:rPr>
              <a:t>1</a:t>
            </a:r>
            <a:r>
              <a:rPr dirty="0" sz="1600" spc="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year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600" spc="-10">
                <a:latin typeface="Calibri"/>
                <a:cs typeface="Calibri"/>
              </a:rPr>
              <a:t>Aortic-valve reintervention at </a:t>
            </a:r>
            <a:r>
              <a:rPr dirty="0" sz="1600" spc="-5">
                <a:latin typeface="Calibri"/>
                <a:cs typeface="Calibri"/>
              </a:rPr>
              <a:t>1</a:t>
            </a:r>
            <a:r>
              <a:rPr dirty="0" sz="1600" spc="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year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600" spc="-15">
                <a:latin typeface="Calibri"/>
                <a:cs typeface="Calibri"/>
              </a:rPr>
              <a:t>Moderate/severe </a:t>
            </a:r>
            <a:r>
              <a:rPr dirty="0" sz="1600" spc="-5">
                <a:latin typeface="Calibri"/>
                <a:cs typeface="Calibri"/>
              </a:rPr>
              <a:t>AR </a:t>
            </a:r>
            <a:r>
              <a:rPr dirty="0" sz="1600" spc="-10">
                <a:latin typeface="Calibri"/>
                <a:cs typeface="Calibri"/>
              </a:rPr>
              <a:t>at </a:t>
            </a:r>
            <a:r>
              <a:rPr dirty="0" sz="1600" spc="-5">
                <a:latin typeface="Calibri"/>
                <a:cs typeface="Calibri"/>
              </a:rPr>
              <a:t>1</a:t>
            </a:r>
            <a:r>
              <a:rPr dirty="0" sz="1600" spc="7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year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600" spc="-5">
                <a:latin typeface="Calibri"/>
                <a:cs typeface="Calibri"/>
              </a:rPr>
              <a:t>All </a:t>
            </a:r>
            <a:r>
              <a:rPr dirty="0" sz="1600" spc="-20">
                <a:latin typeface="Calibri"/>
                <a:cs typeface="Calibri"/>
              </a:rPr>
              <a:t>stroke </a:t>
            </a:r>
            <a:r>
              <a:rPr dirty="0" sz="1600" spc="-10">
                <a:latin typeface="Calibri"/>
                <a:cs typeface="Calibri"/>
              </a:rPr>
              <a:t>at </a:t>
            </a:r>
            <a:r>
              <a:rPr dirty="0" sz="1600" spc="-5">
                <a:latin typeface="Calibri"/>
                <a:cs typeface="Calibri"/>
              </a:rPr>
              <a:t>1</a:t>
            </a:r>
            <a:r>
              <a:rPr dirty="0" sz="1600" spc="1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year</a:t>
            </a:r>
            <a:endParaRPr sz="16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600" spc="-10">
                <a:latin typeface="Calibri"/>
                <a:cs typeface="Calibri"/>
              </a:rPr>
              <a:t>Life-threatening </a:t>
            </a:r>
            <a:r>
              <a:rPr dirty="0" sz="1600" spc="-5">
                <a:latin typeface="Calibri"/>
                <a:cs typeface="Calibri"/>
              </a:rPr>
              <a:t>bleeding </a:t>
            </a:r>
            <a:r>
              <a:rPr dirty="0" sz="1600" spc="-10">
                <a:latin typeface="Calibri"/>
                <a:cs typeface="Calibri"/>
              </a:rPr>
              <a:t>at </a:t>
            </a:r>
            <a:r>
              <a:rPr dirty="0" sz="1600" spc="-5">
                <a:latin typeface="Calibri"/>
                <a:cs typeface="Calibri"/>
              </a:rPr>
              <a:t>1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year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805934" y="1995677"/>
            <a:ext cx="3808729" cy="1536700"/>
          </a:xfrm>
          <a:custGeom>
            <a:avLst/>
            <a:gdLst/>
            <a:ahLst/>
            <a:cxnLst/>
            <a:rect l="l" t="t" r="r" b="b"/>
            <a:pathLst>
              <a:path w="3808729" h="1536700">
                <a:moveTo>
                  <a:pt x="0" y="1536192"/>
                </a:moveTo>
                <a:lnTo>
                  <a:pt x="3808475" y="1536192"/>
                </a:lnTo>
                <a:lnTo>
                  <a:pt x="3808475" y="0"/>
                </a:lnTo>
                <a:lnTo>
                  <a:pt x="0" y="0"/>
                </a:lnTo>
                <a:lnTo>
                  <a:pt x="0" y="1536192"/>
                </a:lnTo>
                <a:close/>
              </a:path>
            </a:pathLst>
          </a:custGeom>
          <a:ln w="19812">
            <a:solidFill>
              <a:srgbClr val="FB8D42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93260" y="226567"/>
            <a:ext cx="484505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Study timeline </a:t>
            </a:r>
            <a:r>
              <a:rPr dirty="0" spc="-5"/>
              <a:t>and </a:t>
            </a:r>
            <a:r>
              <a:rPr dirty="0" spc="-15"/>
              <a:t>valves</a:t>
            </a:r>
            <a:r>
              <a:rPr dirty="0" spc="40"/>
              <a:t> </a:t>
            </a:r>
            <a:r>
              <a:rPr dirty="0" spc="-10"/>
              <a:t>studied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76107" y="4898542"/>
            <a:ext cx="10814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171717"/>
                </a:solidFill>
                <a:latin typeface="Calibri"/>
                <a:cs typeface="Calibri"/>
              </a:rPr>
              <a:t>*For </a:t>
            </a:r>
            <a:r>
              <a:rPr dirty="0" sz="1200">
                <a:solidFill>
                  <a:srgbClr val="171717"/>
                </a:solidFill>
                <a:latin typeface="Calibri"/>
                <a:cs typeface="Calibri"/>
              </a:rPr>
              <a:t>this</a:t>
            </a:r>
            <a:r>
              <a:rPr dirty="0" sz="1200" spc="-8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171717"/>
                </a:solidFill>
                <a:latin typeface="Calibri"/>
                <a:cs typeface="Calibri"/>
              </a:rPr>
              <a:t>analysis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49902" y="2756408"/>
            <a:ext cx="4382770" cy="622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05"/>
              </a:lnSpc>
              <a:spcBef>
                <a:spcPts val="100"/>
              </a:spcBef>
            </a:pPr>
            <a:r>
              <a:rPr dirty="0" sz="1400" spc="-10">
                <a:solidFill>
                  <a:srgbClr val="171717"/>
                </a:solidFill>
                <a:latin typeface="Calibri"/>
                <a:cs typeface="Calibri"/>
              </a:rPr>
              <a:t>Evolut PRO: </a:t>
            </a:r>
            <a:r>
              <a:rPr dirty="0" sz="1400" spc="-5">
                <a:solidFill>
                  <a:srgbClr val="171717"/>
                </a:solidFill>
                <a:latin typeface="Calibri"/>
                <a:cs typeface="Calibri"/>
              </a:rPr>
              <a:t>23, </a:t>
            </a:r>
            <a:r>
              <a:rPr dirty="0" sz="1400">
                <a:solidFill>
                  <a:srgbClr val="171717"/>
                </a:solidFill>
                <a:latin typeface="Calibri"/>
                <a:cs typeface="Calibri"/>
              </a:rPr>
              <a:t>26, 29</a:t>
            </a:r>
            <a:r>
              <a:rPr dirty="0" sz="1400" spc="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71717"/>
                </a:solidFill>
                <a:latin typeface="Calibri"/>
                <a:cs typeface="Calibri"/>
              </a:rPr>
              <a:t>mm</a:t>
            </a:r>
            <a:endParaRPr sz="1400">
              <a:latin typeface="Calibri"/>
              <a:cs typeface="Calibri"/>
            </a:endParaRPr>
          </a:p>
          <a:p>
            <a:pPr algn="r" marR="5715">
              <a:lnSpc>
                <a:spcPts val="1505"/>
              </a:lnSpc>
            </a:pPr>
            <a:r>
              <a:rPr dirty="0" sz="1400">
                <a:solidFill>
                  <a:srgbClr val="171717"/>
                </a:solidFill>
                <a:latin typeface="Calibri"/>
                <a:cs typeface="Calibri"/>
              </a:rPr>
              <a:t>Primary </a:t>
            </a:r>
            <a:r>
              <a:rPr dirty="0" sz="1400" spc="-10">
                <a:solidFill>
                  <a:srgbClr val="171717"/>
                </a:solidFill>
                <a:latin typeface="Calibri"/>
                <a:cs typeface="Calibri"/>
              </a:rPr>
              <a:t>Endpoint</a:t>
            </a:r>
            <a:r>
              <a:rPr dirty="0" sz="1400" spc="-2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71717"/>
                </a:solidFill>
                <a:latin typeface="Calibri"/>
                <a:cs typeface="Calibri"/>
              </a:rPr>
              <a:t>Assessment</a:t>
            </a:r>
            <a:endParaRPr sz="14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solidFill>
                  <a:srgbClr val="171717"/>
                </a:solidFill>
                <a:latin typeface="Calibri"/>
                <a:cs typeface="Calibri"/>
              </a:rPr>
              <a:t>Dec. 27,</a:t>
            </a:r>
            <a:r>
              <a:rPr dirty="0" sz="1400" spc="-7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71717"/>
                </a:solidFill>
                <a:latin typeface="Calibri"/>
                <a:cs typeface="Calibri"/>
              </a:rPr>
              <a:t>2018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3129" y="3656838"/>
            <a:ext cx="1903730" cy="984885"/>
          </a:xfrm>
          <a:prstGeom prst="rect">
            <a:avLst/>
          </a:prstGeom>
          <a:ln w="19811">
            <a:solidFill>
              <a:srgbClr val="2E5496"/>
            </a:solidFill>
          </a:ln>
        </p:spPr>
        <p:txBody>
          <a:bodyPr wrap="square" lIns="0" tIns="3302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60"/>
              </a:spcBef>
            </a:pPr>
            <a:r>
              <a:rPr dirty="0" sz="1600" spc="-15">
                <a:solidFill>
                  <a:srgbClr val="171717"/>
                </a:solidFill>
                <a:latin typeface="Calibri"/>
                <a:cs typeface="Calibri"/>
              </a:rPr>
              <a:t>Vascular</a:t>
            </a:r>
            <a:r>
              <a:rPr dirty="0" sz="1600" spc="-10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171717"/>
                </a:solidFill>
                <a:latin typeface="Calibri"/>
                <a:cs typeface="Calibri"/>
              </a:rPr>
              <a:t>access</a:t>
            </a:r>
            <a:endParaRPr sz="1600">
              <a:latin typeface="Calibri"/>
              <a:cs typeface="Calibri"/>
            </a:endParaRPr>
          </a:p>
          <a:p>
            <a:pPr marL="377825" indent="-286385">
              <a:lnSpc>
                <a:spcPct val="100000"/>
              </a:lnSpc>
              <a:spcBef>
                <a:spcPts val="10"/>
              </a:spcBef>
              <a:buFont typeface="Wingdings"/>
              <a:buChar char=""/>
              <a:tabLst>
                <a:tab pos="377825" algn="l"/>
                <a:tab pos="378460" algn="l"/>
              </a:tabLst>
            </a:pPr>
            <a:r>
              <a:rPr dirty="0" sz="1400" spc="-5">
                <a:solidFill>
                  <a:srgbClr val="171717"/>
                </a:solidFill>
                <a:latin typeface="Calibri"/>
                <a:cs typeface="Calibri"/>
              </a:rPr>
              <a:t>99%</a:t>
            </a:r>
            <a:r>
              <a:rPr dirty="0" sz="1400" spc="-10">
                <a:solidFill>
                  <a:srgbClr val="171717"/>
                </a:solidFill>
                <a:latin typeface="Calibri"/>
                <a:cs typeface="Calibri"/>
              </a:rPr>
              <a:t> transfemoral</a:t>
            </a:r>
            <a:endParaRPr sz="1400">
              <a:latin typeface="Calibri"/>
              <a:cs typeface="Calibri"/>
            </a:endParaRPr>
          </a:p>
          <a:p>
            <a:pPr marL="377825" indent="-286385">
              <a:lnSpc>
                <a:spcPct val="100000"/>
              </a:lnSpc>
              <a:buFont typeface="Wingdings"/>
              <a:buChar char=""/>
              <a:tabLst>
                <a:tab pos="377825" algn="l"/>
                <a:tab pos="378460" algn="l"/>
              </a:tabLst>
            </a:pPr>
            <a:r>
              <a:rPr dirty="0" sz="1400">
                <a:solidFill>
                  <a:srgbClr val="171717"/>
                </a:solidFill>
                <a:latin typeface="Calibri"/>
                <a:cs typeface="Calibri"/>
              </a:rPr>
              <a:t>0.6%</a:t>
            </a:r>
            <a:r>
              <a:rPr dirty="0" sz="1400" spc="-2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171717"/>
                </a:solidFill>
                <a:latin typeface="Calibri"/>
                <a:cs typeface="Calibri"/>
              </a:rPr>
              <a:t>subclavian</a:t>
            </a:r>
            <a:endParaRPr sz="1400">
              <a:latin typeface="Calibri"/>
              <a:cs typeface="Calibri"/>
            </a:endParaRPr>
          </a:p>
          <a:p>
            <a:pPr marL="377825" indent="-286385">
              <a:lnSpc>
                <a:spcPct val="100000"/>
              </a:lnSpc>
              <a:buFont typeface="Wingdings"/>
              <a:buChar char=""/>
              <a:tabLst>
                <a:tab pos="377825" algn="l"/>
                <a:tab pos="378460" algn="l"/>
              </a:tabLst>
            </a:pPr>
            <a:r>
              <a:rPr dirty="0" sz="1400">
                <a:solidFill>
                  <a:srgbClr val="171717"/>
                </a:solidFill>
                <a:latin typeface="Calibri"/>
                <a:cs typeface="Calibri"/>
              </a:rPr>
              <a:t>0.4% </a:t>
            </a:r>
            <a:r>
              <a:rPr dirty="0" sz="1400" spc="-10">
                <a:solidFill>
                  <a:srgbClr val="171717"/>
                </a:solidFill>
                <a:latin typeface="Calibri"/>
                <a:cs typeface="Calibri"/>
              </a:rPr>
              <a:t>direct</a:t>
            </a:r>
            <a:r>
              <a:rPr dirty="0" sz="1400" spc="-15">
                <a:solidFill>
                  <a:srgbClr val="171717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171717"/>
                </a:solidFill>
                <a:latin typeface="Calibri"/>
                <a:cs typeface="Calibri"/>
              </a:rPr>
              <a:t>aortic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75831" y="821055"/>
          <a:ext cx="8315325" cy="20885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9750"/>
                <a:gridCol w="2221865"/>
                <a:gridCol w="2761615"/>
                <a:gridCol w="2477770"/>
                <a:gridCol w="285115"/>
              </a:tblGrid>
              <a:tr h="396240">
                <a:tc gridSpan="2"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2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209">
                    <a:lnL w="19050">
                      <a:solidFill>
                        <a:srgbClr val="8FAADC"/>
                      </a:solidFill>
                      <a:prstDash val="solid"/>
                    </a:lnL>
                    <a:lnR w="19050">
                      <a:solidFill>
                        <a:srgbClr val="8FAADC"/>
                      </a:solidFill>
                      <a:prstDash val="solid"/>
                    </a:lnR>
                    <a:lnT w="19050">
                      <a:solidFill>
                        <a:srgbClr val="8FAADC"/>
                      </a:solidFill>
                      <a:prstDash val="solid"/>
                    </a:lnT>
                    <a:lnB w="19050">
                      <a:solidFill>
                        <a:srgbClr val="8FAADC"/>
                      </a:solidFill>
                      <a:prstDash val="solid"/>
                    </a:lnB>
                    <a:solidFill>
                      <a:srgbClr val="2E549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2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2017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209">
                    <a:lnL w="19050">
                      <a:solidFill>
                        <a:srgbClr val="8FAADC"/>
                      </a:solidFill>
                      <a:prstDash val="solid"/>
                    </a:lnL>
                    <a:lnR w="19050">
                      <a:solidFill>
                        <a:srgbClr val="8FAADC"/>
                      </a:solidFill>
                      <a:prstDash val="solid"/>
                    </a:lnR>
                    <a:lnT w="19050">
                      <a:solidFill>
                        <a:srgbClr val="8FAADC"/>
                      </a:solidFill>
                      <a:prstDash val="solid"/>
                    </a:lnT>
                    <a:lnB w="19050">
                      <a:solidFill>
                        <a:srgbClr val="8FAADC"/>
                      </a:solidFill>
                      <a:prstDash val="solid"/>
                    </a:lnB>
                    <a:solidFill>
                      <a:srgbClr val="2E549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20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2018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29209">
                    <a:lnL w="19050">
                      <a:solidFill>
                        <a:srgbClr val="8FAADC"/>
                      </a:solidFill>
                      <a:prstDash val="solid"/>
                    </a:lnL>
                    <a:lnR w="19050">
                      <a:solidFill>
                        <a:srgbClr val="8FAADC"/>
                      </a:solidFill>
                      <a:prstDash val="solid"/>
                    </a:lnR>
                    <a:lnT w="19050">
                      <a:solidFill>
                        <a:srgbClr val="8FAADC"/>
                      </a:solidFill>
                      <a:prstDash val="solid"/>
                    </a:lnT>
                    <a:lnB w="19050">
                      <a:solidFill>
                        <a:srgbClr val="8FAADC"/>
                      </a:solidFill>
                      <a:prstDash val="solid"/>
                    </a:lnB>
                    <a:solidFill>
                      <a:srgbClr val="2E549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20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2E5496"/>
                      </a:solidFill>
                      <a:prstDash val="solid"/>
                    </a:lnR>
                    <a:lnT w="19050">
                      <a:solidFill>
                        <a:srgbClr val="8FAADC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5"/>
                        </a:spcBef>
                        <a:tabLst>
                          <a:tab pos="5505450" algn="l"/>
                        </a:tabLst>
                      </a:pPr>
                      <a:r>
                        <a:rPr dirty="0" sz="1400" spc="-10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First</a:t>
                      </a:r>
                      <a:r>
                        <a:rPr dirty="0" sz="1400" spc="-15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Patient</a:t>
                      </a:r>
                      <a:r>
                        <a:rPr dirty="0" sz="1400" spc="20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Randomized	*Last </a:t>
                      </a:r>
                      <a:r>
                        <a:rPr dirty="0" sz="1400" spc="-10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Patient</a:t>
                      </a:r>
                      <a:r>
                        <a:rPr dirty="0" sz="1400" spc="10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Randomized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2E5496"/>
                      </a:solidFill>
                      <a:prstDash val="solid"/>
                    </a:lnL>
                    <a:lnR w="12700">
                      <a:solidFill>
                        <a:srgbClr val="2E5496"/>
                      </a:solidFill>
                      <a:prstDash val="solid"/>
                    </a:lnR>
                    <a:lnT w="19050">
                      <a:solidFill>
                        <a:srgbClr val="8FAADC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E5496"/>
                      </a:solidFill>
                      <a:prstDash val="solid"/>
                    </a:lnL>
                    <a:lnR w="19050">
                      <a:solidFill>
                        <a:srgbClr val="2E5496"/>
                      </a:solidFill>
                      <a:prstDash val="solid"/>
                    </a:lnR>
                    <a:lnT w="19050">
                      <a:solidFill>
                        <a:srgbClr val="8FAADC"/>
                      </a:solidFill>
                      <a:prstDash val="solid"/>
                    </a:lnT>
                  </a:tcPr>
                </a:tc>
              </a:tr>
              <a:tr h="1400175">
                <a:tc gridSpan="5">
                  <a:txBody>
                    <a:bodyPr/>
                    <a:lstStyle/>
                    <a:p>
                      <a:pPr marL="631190">
                        <a:lnSpc>
                          <a:spcPts val="1405"/>
                        </a:lnSpc>
                        <a:tabLst>
                          <a:tab pos="6927850" algn="l"/>
                        </a:tabLst>
                      </a:pPr>
                      <a:r>
                        <a:rPr dirty="0" sz="1400" spc="-35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Mar.</a:t>
                      </a:r>
                      <a:r>
                        <a:rPr dirty="0" sz="1400" spc="-10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28,</a:t>
                      </a:r>
                      <a:r>
                        <a:rPr dirty="0" sz="1400" spc="5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2016	</a:t>
                      </a:r>
                      <a:r>
                        <a:rPr dirty="0" sz="1400" spc="-30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Nov. </a:t>
                      </a:r>
                      <a:r>
                        <a:rPr dirty="0" sz="1400" spc="-5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27,</a:t>
                      </a:r>
                      <a:r>
                        <a:rPr dirty="0" sz="1400" spc="-10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2018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48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15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CoreValve </a:t>
                      </a:r>
                      <a:r>
                        <a:rPr dirty="0" sz="1400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31</a:t>
                      </a:r>
                      <a:r>
                        <a:rPr dirty="0" sz="1400" spc="10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mm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577215">
                        <a:lnSpc>
                          <a:spcPct val="100000"/>
                        </a:lnSpc>
                        <a:tabLst>
                          <a:tab pos="2338070" algn="l"/>
                        </a:tabLst>
                      </a:pPr>
                      <a:r>
                        <a:rPr dirty="0" sz="1400" spc="-10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Evolut </a:t>
                      </a:r>
                      <a:r>
                        <a:rPr dirty="0" sz="1400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R: </a:t>
                      </a:r>
                      <a:r>
                        <a:rPr dirty="0" sz="1400" spc="-5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23,</a:t>
                      </a:r>
                      <a:r>
                        <a:rPr dirty="0" sz="1400" spc="15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26,</a:t>
                      </a:r>
                      <a:r>
                        <a:rPr dirty="0" sz="1400" spc="-5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29	Added </a:t>
                      </a:r>
                      <a:r>
                        <a:rPr dirty="0" sz="1400" spc="-10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Evolut </a:t>
                      </a:r>
                      <a:r>
                        <a:rPr dirty="0" sz="1400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R 34 </a:t>
                      </a:r>
                      <a:r>
                        <a:rPr dirty="0" sz="1400" spc="-5">
                          <a:solidFill>
                            <a:srgbClr val="171717"/>
                          </a:solidFill>
                          <a:latin typeface="Calibri"/>
                          <a:cs typeface="Calibri"/>
                        </a:rPr>
                        <a:t>mm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19050">
                      <a:solidFill>
                        <a:srgbClr val="2E5496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2022348" y="3009900"/>
            <a:ext cx="1790700" cy="18166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58140" y="2747772"/>
            <a:ext cx="1664208" cy="20589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78935" y="3029711"/>
            <a:ext cx="1751076" cy="17769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56332" y="2311907"/>
            <a:ext cx="0" cy="327660"/>
          </a:xfrm>
          <a:custGeom>
            <a:avLst/>
            <a:gdLst/>
            <a:ahLst/>
            <a:cxnLst/>
            <a:rect l="l" t="t" r="r" b="b"/>
            <a:pathLst>
              <a:path w="0" h="327660">
                <a:moveTo>
                  <a:pt x="0" y="0"/>
                </a:moveTo>
                <a:lnTo>
                  <a:pt x="0" y="327533"/>
                </a:lnTo>
              </a:path>
            </a:pathLst>
          </a:custGeom>
          <a:ln w="9144">
            <a:solidFill>
              <a:srgbClr val="E6BE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3082" y="4680582"/>
            <a:ext cx="1689735" cy="370840"/>
          </a:xfrm>
          <a:custGeom>
            <a:avLst/>
            <a:gdLst/>
            <a:ahLst/>
            <a:cxnLst/>
            <a:rect l="l" t="t" r="r" b="b"/>
            <a:pathLst>
              <a:path w="1689735" h="370839">
                <a:moveTo>
                  <a:pt x="0" y="370839"/>
                </a:moveTo>
                <a:lnTo>
                  <a:pt x="1689481" y="370839"/>
                </a:lnTo>
                <a:lnTo>
                  <a:pt x="1689481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72513" y="4680582"/>
            <a:ext cx="1689735" cy="370840"/>
          </a:xfrm>
          <a:custGeom>
            <a:avLst/>
            <a:gdLst/>
            <a:ahLst/>
            <a:cxnLst/>
            <a:rect l="l" t="t" r="r" b="b"/>
            <a:pathLst>
              <a:path w="1689735" h="370839">
                <a:moveTo>
                  <a:pt x="0" y="370839"/>
                </a:moveTo>
                <a:lnTo>
                  <a:pt x="1689481" y="370839"/>
                </a:lnTo>
                <a:lnTo>
                  <a:pt x="1689481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761994" y="4680582"/>
            <a:ext cx="1689735" cy="370840"/>
          </a:xfrm>
          <a:custGeom>
            <a:avLst/>
            <a:gdLst/>
            <a:ahLst/>
            <a:cxnLst/>
            <a:rect l="l" t="t" r="r" b="b"/>
            <a:pathLst>
              <a:path w="1689735" h="370839">
                <a:moveTo>
                  <a:pt x="0" y="370839"/>
                </a:moveTo>
                <a:lnTo>
                  <a:pt x="1689480" y="370839"/>
                </a:lnTo>
                <a:lnTo>
                  <a:pt x="1689480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73557" y="4680584"/>
            <a:ext cx="5087620" cy="0"/>
          </a:xfrm>
          <a:custGeom>
            <a:avLst/>
            <a:gdLst/>
            <a:ahLst/>
            <a:cxnLst/>
            <a:rect l="l" t="t" r="r" b="b"/>
            <a:pathLst>
              <a:path w="5087620" h="0">
                <a:moveTo>
                  <a:pt x="0" y="0"/>
                </a:moveTo>
                <a:lnTo>
                  <a:pt x="5087442" y="0"/>
                </a:lnTo>
              </a:path>
            </a:pathLst>
          </a:custGeom>
          <a:ln w="19050">
            <a:solidFill>
              <a:srgbClr val="8FAAD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73557" y="5051422"/>
            <a:ext cx="5087620" cy="0"/>
          </a:xfrm>
          <a:custGeom>
            <a:avLst/>
            <a:gdLst/>
            <a:ahLst/>
            <a:cxnLst/>
            <a:rect l="l" t="t" r="r" b="b"/>
            <a:pathLst>
              <a:path w="5087620" h="0">
                <a:moveTo>
                  <a:pt x="0" y="0"/>
                </a:moveTo>
                <a:lnTo>
                  <a:pt x="5087442" y="0"/>
                </a:lnTo>
              </a:path>
            </a:pathLst>
          </a:custGeom>
          <a:ln w="19050">
            <a:solidFill>
              <a:srgbClr val="8FAAD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83082" y="4680584"/>
            <a:ext cx="1689735" cy="370840"/>
          </a:xfrm>
          <a:prstGeom prst="rect">
            <a:avLst/>
          </a:prstGeom>
          <a:ln w="19050">
            <a:solidFill>
              <a:srgbClr val="8FAADC"/>
            </a:solidFill>
          </a:ln>
        </p:spPr>
        <p:txBody>
          <a:bodyPr wrap="square" lIns="0" tIns="6858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540"/>
              </a:spcBef>
            </a:pPr>
            <a:r>
              <a:rPr dirty="0" sz="1400" spc="-15">
                <a:solidFill>
                  <a:srgbClr val="FFFFFF"/>
                </a:solidFill>
                <a:latin typeface="Calibri"/>
                <a:cs typeface="Calibri"/>
              </a:rPr>
              <a:t>CoreValve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31 =</a:t>
            </a:r>
            <a:r>
              <a:rPr dirty="0" sz="14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3.6%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72513" y="4680584"/>
            <a:ext cx="1689735" cy="370840"/>
          </a:xfrm>
          <a:prstGeom prst="rect">
            <a:avLst/>
          </a:prstGeom>
          <a:ln w="19050">
            <a:solidFill>
              <a:srgbClr val="8FAADC"/>
            </a:solidFill>
          </a:ln>
        </p:spPr>
        <p:txBody>
          <a:bodyPr wrap="square" lIns="0" tIns="68580" rIns="0" bIns="0" rtlCol="0" vert="horz">
            <a:spAutoFit/>
          </a:bodyPr>
          <a:lstStyle/>
          <a:p>
            <a:pPr marL="245110">
              <a:lnSpc>
                <a:spcPct val="100000"/>
              </a:lnSpc>
              <a:spcBef>
                <a:spcPts val="540"/>
              </a:spcBef>
            </a:pP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Evolut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R =</a:t>
            </a:r>
            <a:r>
              <a:rPr dirty="0" sz="14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74.1%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61994" y="4680584"/>
            <a:ext cx="1689735" cy="370840"/>
          </a:xfrm>
          <a:prstGeom prst="rect">
            <a:avLst/>
          </a:prstGeom>
          <a:ln w="19050">
            <a:solidFill>
              <a:srgbClr val="8FAADC"/>
            </a:solidFill>
          </a:ln>
        </p:spPr>
        <p:txBody>
          <a:bodyPr wrap="square" lIns="0" tIns="68580" rIns="0" bIns="0" rtlCol="0" vert="horz">
            <a:spAutoFit/>
          </a:bodyPr>
          <a:lstStyle/>
          <a:p>
            <a:pPr marL="140335">
              <a:lnSpc>
                <a:spcPct val="100000"/>
              </a:lnSpc>
              <a:spcBef>
                <a:spcPts val="540"/>
              </a:spcBef>
            </a:pP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Evolut </a:t>
            </a: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PRO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14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22.3%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29639" y="1789176"/>
            <a:ext cx="5622036" cy="1143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550664" y="2622804"/>
            <a:ext cx="3771899" cy="2164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29639" y="2083307"/>
            <a:ext cx="7417308" cy="3901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1253" y="226567"/>
            <a:ext cx="3376929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Baseline </a:t>
            </a:r>
            <a:r>
              <a:rPr dirty="0" spc="-15"/>
              <a:t>characteristics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64509" y="1110488"/>
          <a:ext cx="8568055" cy="34531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7910"/>
                <a:gridCol w="2653030"/>
                <a:gridCol w="2286634"/>
              </a:tblGrid>
              <a:tr h="273303">
                <a:tc>
                  <a:txBody>
                    <a:bodyPr/>
                    <a:lstStyle/>
                    <a:p>
                      <a:pPr marL="102870">
                        <a:lnSpc>
                          <a:spcPts val="171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Mean ±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SD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28575">
                      <a:solidFill>
                        <a:srgbClr val="6F2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61950">
                        <a:lnSpc>
                          <a:spcPts val="1710"/>
                        </a:lnSpc>
                      </a:pPr>
                      <a:r>
                        <a:rPr dirty="0" sz="1800" spc="-55">
                          <a:latin typeface="Calibri"/>
                          <a:cs typeface="Calibri"/>
                        </a:rPr>
                        <a:t>TAVR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(N=725)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28575">
                      <a:solidFill>
                        <a:srgbClr val="6F2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ts val="1710"/>
                        </a:lnSpc>
                      </a:pPr>
                      <a:r>
                        <a:rPr dirty="0" sz="1800" spc="-25">
                          <a:latin typeface="Calibri"/>
                          <a:cs typeface="Calibri"/>
                        </a:rPr>
                        <a:t>SAVR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(N=678)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28575">
                      <a:solidFill>
                        <a:srgbClr val="6F2F9F"/>
                      </a:solidFill>
                      <a:prstDash val="solid"/>
                    </a:lnB>
                  </a:tcPr>
                </a:tc>
              </a:tr>
              <a:tr h="471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6F2F9F"/>
                      </a:solidFill>
                      <a:prstDash val="solid"/>
                    </a:lnT>
                    <a:lnB w="28575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6F2F9F"/>
                      </a:solidFill>
                      <a:prstDash val="solid"/>
                    </a:lnT>
                    <a:lnB w="28575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28575">
                      <a:solidFill>
                        <a:srgbClr val="6F2F9F"/>
                      </a:solidFill>
                      <a:prstDash val="solid"/>
                    </a:lnT>
                    <a:lnB w="28575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31596">
                <a:tc>
                  <a:txBody>
                    <a:bodyPr/>
                    <a:lstStyle/>
                    <a:p>
                      <a:pPr marL="93345">
                        <a:lnSpc>
                          <a:spcPts val="1705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Age,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years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EC7C30"/>
                      </a:solidFill>
                      <a:prstDash val="solid"/>
                    </a:lnL>
                    <a:lnT w="28575">
                      <a:solidFill>
                        <a:srgbClr val="EC7C30"/>
                      </a:solidFill>
                      <a:prstDash val="solid"/>
                    </a:lnT>
                    <a:lnB w="28575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60045">
                        <a:lnSpc>
                          <a:spcPts val="1705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74.1 ±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5.8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28575">
                      <a:solidFill>
                        <a:srgbClr val="EC7C30"/>
                      </a:solidFill>
                      <a:prstDash val="solid"/>
                    </a:lnT>
                    <a:lnB w="28575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705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73.6 ±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5.9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28575">
                      <a:solidFill>
                        <a:srgbClr val="EC7C30"/>
                      </a:solidFill>
                      <a:prstDash val="solid"/>
                    </a:lnR>
                    <a:lnT w="28575">
                      <a:solidFill>
                        <a:srgbClr val="EC7C30"/>
                      </a:solidFill>
                      <a:prstDash val="solid"/>
                    </a:lnT>
                    <a:lnB w="28575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30708">
                <a:tc>
                  <a:txBody>
                    <a:bodyPr/>
                    <a:lstStyle/>
                    <a:p>
                      <a:pPr marL="93345">
                        <a:lnSpc>
                          <a:spcPts val="195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Female sex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EC7C30"/>
                      </a:solidFill>
                      <a:prstDash val="solid"/>
                    </a:lnL>
                    <a:lnT w="28575">
                      <a:solidFill>
                        <a:srgbClr val="EC7C30"/>
                      </a:solidFill>
                      <a:prstDash val="solid"/>
                    </a:lnT>
                    <a:lnB w="28575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61950">
                        <a:lnSpc>
                          <a:spcPts val="195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36.0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28575">
                      <a:solidFill>
                        <a:srgbClr val="EC7C30"/>
                      </a:solidFill>
                      <a:prstDash val="solid"/>
                    </a:lnT>
                    <a:lnB w="28575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95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33.8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28575">
                      <a:solidFill>
                        <a:srgbClr val="EC7C30"/>
                      </a:solidFill>
                      <a:prstDash val="solid"/>
                    </a:lnR>
                    <a:lnT w="28575">
                      <a:solidFill>
                        <a:srgbClr val="EC7C30"/>
                      </a:solidFill>
                      <a:prstDash val="solid"/>
                    </a:lnT>
                    <a:lnB w="28575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Body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surface area,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baseline="25462" sz="1800">
                          <a:latin typeface="Calibri"/>
                          <a:cs typeface="Calibri"/>
                        </a:rPr>
                        <a:t>2</a:t>
                      </a:r>
                      <a:endParaRPr baseline="25462" sz="18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T w="28575">
                      <a:solidFill>
                        <a:srgbClr val="EC7C30"/>
                      </a:solidFill>
                      <a:prstDash val="solid"/>
                    </a:lnT>
                    <a:lnB w="28575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600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2.0 ±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0.2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T w="28575">
                      <a:solidFill>
                        <a:srgbClr val="EC7C30"/>
                      </a:solidFill>
                      <a:prstDash val="solid"/>
                    </a:lnT>
                    <a:lnB w="28575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2.0 ±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0.2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T w="28575">
                      <a:solidFill>
                        <a:srgbClr val="EC7C30"/>
                      </a:solidFill>
                      <a:prstDash val="solid"/>
                    </a:lnT>
                    <a:lnB w="28575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18516">
                <a:tc>
                  <a:txBody>
                    <a:bodyPr/>
                    <a:lstStyle/>
                    <a:p>
                      <a:pPr marL="120014">
                        <a:lnSpc>
                          <a:spcPts val="2050"/>
                        </a:lnSpc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STS PROM,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28575">
                      <a:solidFill>
                        <a:srgbClr val="EC7C30"/>
                      </a:solidFill>
                      <a:prstDash val="solid"/>
                    </a:lnL>
                    <a:lnT w="28575">
                      <a:solidFill>
                        <a:srgbClr val="EC7C30"/>
                      </a:solidFill>
                      <a:prstDash val="solid"/>
                    </a:lnT>
                    <a:lnB w="28575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60045">
                        <a:lnSpc>
                          <a:spcPts val="205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1.9 ±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0.7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28575">
                      <a:solidFill>
                        <a:srgbClr val="EC7C30"/>
                      </a:solidFill>
                      <a:prstDash val="solid"/>
                    </a:lnT>
                    <a:lnB w="28575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ts val="205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1.9 ±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0.7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28575">
                      <a:solidFill>
                        <a:srgbClr val="EC7C30"/>
                      </a:solidFill>
                      <a:prstDash val="solid"/>
                    </a:lnR>
                    <a:lnT w="28575">
                      <a:solidFill>
                        <a:srgbClr val="EC7C30"/>
                      </a:solidFill>
                      <a:prstDash val="solid"/>
                    </a:lnT>
                    <a:lnB w="28575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71970"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NYHA Class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III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IV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9209">
                    <a:lnT w="28575">
                      <a:solidFill>
                        <a:srgbClr val="EC7C3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3625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25.1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9209">
                    <a:lnT w="28575">
                      <a:solidFill>
                        <a:srgbClr val="EC7C3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28.5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9209">
                    <a:lnT w="28575">
                      <a:solidFill>
                        <a:srgbClr val="EC7C30"/>
                      </a:solidFill>
                      <a:prstDash val="solid"/>
                    </a:lnT>
                  </a:tcPr>
                </a:tc>
              </a:tr>
              <a:tr h="341744">
                <a:tc>
                  <a:txBody>
                    <a:bodyPr/>
                    <a:lstStyle/>
                    <a:p>
                      <a:pPr marL="102870">
                        <a:lnSpc>
                          <a:spcPts val="216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Hypertension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62585">
                        <a:lnSpc>
                          <a:spcPts val="216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84.8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ts val="216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82.6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40868">
                <a:tc>
                  <a:txBody>
                    <a:bodyPr/>
                    <a:lstStyle/>
                    <a:p>
                      <a:pPr marL="102870">
                        <a:lnSpc>
                          <a:spcPts val="2150"/>
                        </a:lnSpc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Chronic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lung disease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(COPD)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61950">
                        <a:lnSpc>
                          <a:spcPts val="215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15.0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215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18.0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40791">
                <a:tc>
                  <a:txBody>
                    <a:bodyPr/>
                    <a:lstStyle/>
                    <a:p>
                      <a:pPr marL="102870">
                        <a:lnSpc>
                          <a:spcPts val="2150"/>
                        </a:lnSpc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Cerebrovascular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disease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61950">
                        <a:lnSpc>
                          <a:spcPts val="215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10.2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215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11.8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368655">
                <a:tc>
                  <a:txBody>
                    <a:bodyPr/>
                    <a:lstStyle/>
                    <a:p>
                      <a:pPr marL="102870">
                        <a:lnSpc>
                          <a:spcPts val="2150"/>
                        </a:lnSpc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Peripheral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arterial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disease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61950">
                        <a:lnSpc>
                          <a:spcPts val="215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7.5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240">
                        <a:lnSpc>
                          <a:spcPts val="215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8.3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51272" y="226567"/>
            <a:ext cx="398526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Baseline </a:t>
            </a:r>
            <a:r>
              <a:rPr dirty="0" spc="-15"/>
              <a:t>cardiac </a:t>
            </a:r>
            <a:r>
              <a:rPr dirty="0" spc="-5"/>
              <a:t>risk</a:t>
            </a:r>
            <a:r>
              <a:rPr dirty="0" spc="5"/>
              <a:t> </a:t>
            </a:r>
            <a:r>
              <a:rPr dirty="0" spc="-25"/>
              <a:t>factors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24040" y="1110488"/>
          <a:ext cx="8500110" cy="34531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3975"/>
                <a:gridCol w="2336800"/>
                <a:gridCol w="2298065"/>
              </a:tblGrid>
              <a:tr h="273303">
                <a:tc>
                  <a:txBody>
                    <a:bodyPr/>
                    <a:lstStyle/>
                    <a:p>
                      <a:pPr marL="52705">
                        <a:lnSpc>
                          <a:spcPts val="171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Mean ±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SD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28575">
                      <a:solidFill>
                        <a:srgbClr val="6F2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ts val="1755"/>
                        </a:lnSpc>
                      </a:pPr>
                      <a:r>
                        <a:rPr dirty="0" sz="1800" spc="-55">
                          <a:latin typeface="Calibri"/>
                          <a:cs typeface="Calibri"/>
                        </a:rPr>
                        <a:t>TAVR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(N=725)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28575">
                      <a:solidFill>
                        <a:srgbClr val="6F2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755"/>
                        </a:lnSpc>
                      </a:pPr>
                      <a:r>
                        <a:rPr dirty="0" sz="1800" spc="-25">
                          <a:latin typeface="Calibri"/>
                          <a:cs typeface="Calibri"/>
                        </a:rPr>
                        <a:t>SAVR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(N=678)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28575">
                      <a:solidFill>
                        <a:srgbClr val="6F2F9F"/>
                      </a:solidFill>
                      <a:prstDash val="solid"/>
                    </a:lnB>
                  </a:tcPr>
                </a:tc>
              </a:tr>
              <a:tr h="342455">
                <a:tc>
                  <a:txBody>
                    <a:bodyPr/>
                    <a:lstStyle/>
                    <a:p>
                      <a:pPr marL="52705">
                        <a:lnSpc>
                          <a:spcPts val="2080"/>
                        </a:lnSpc>
                      </a:pPr>
                      <a:r>
                        <a:rPr dirty="0" sz="1800" spc="-30">
                          <a:latin typeface="Calibri"/>
                          <a:cs typeface="Calibri"/>
                        </a:rPr>
                        <a:t>SYNTAX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Score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28575">
                      <a:solidFill>
                        <a:srgbClr val="6F2F9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ts val="208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1.9 ±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3.7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28575">
                      <a:solidFill>
                        <a:srgbClr val="6F2F9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208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2.1 ±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3.9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28575">
                      <a:solidFill>
                        <a:srgbClr val="6F2F9F"/>
                      </a:solidFill>
                      <a:prstDash val="solid"/>
                    </a:lnT>
                  </a:tcPr>
                </a:tc>
              </a:tr>
              <a:tr h="389064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Permanent 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pacemaker,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CRT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8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ICD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3.2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3.8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/>
                </a:tc>
              </a:tr>
              <a:tr h="315277">
                <a:tc>
                  <a:txBody>
                    <a:bodyPr/>
                    <a:lstStyle/>
                    <a:p>
                      <a:pPr marL="52705">
                        <a:lnSpc>
                          <a:spcPts val="1864"/>
                        </a:lnSpc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Prior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CABG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ts val="1864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2.5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864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2.1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97370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Previous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PCI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14.2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12.8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9525"/>
                </a:tc>
              </a:tr>
              <a:tr h="388619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Previous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myocardial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infarction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6.6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74295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4.9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74295"/>
                </a:tc>
              </a:tr>
              <a:tr h="409956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Atrial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fibrillation/flutter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15.4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7625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14.5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7625"/>
                </a:tc>
              </a:tr>
              <a:tr h="340842">
                <a:tc>
                  <a:txBody>
                    <a:bodyPr/>
                    <a:lstStyle/>
                    <a:p>
                      <a:pPr marL="52705">
                        <a:lnSpc>
                          <a:spcPts val="1995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Aortic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valve gradient,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mm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Hg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47.0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±</a:t>
                      </a:r>
                      <a:r>
                        <a:rPr dirty="0" sz="18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12.1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46.6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±</a:t>
                      </a:r>
                      <a:r>
                        <a:rPr dirty="0" sz="18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12.2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/>
                </a:tc>
              </a:tr>
              <a:tr h="346481">
                <a:tc>
                  <a:txBody>
                    <a:bodyPr/>
                    <a:lstStyle/>
                    <a:p>
                      <a:pPr marL="52705">
                        <a:lnSpc>
                          <a:spcPts val="1995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Aortic 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Valve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area,</a:t>
                      </a:r>
                      <a:r>
                        <a:rPr dirty="0" sz="18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cm</a:t>
                      </a:r>
                      <a:r>
                        <a:rPr dirty="0" baseline="25462" sz="1800" spc="-7">
                          <a:latin typeface="Calibri"/>
                          <a:cs typeface="Calibri"/>
                        </a:rPr>
                        <a:t>2</a:t>
                      </a:r>
                      <a:endParaRPr baseline="25462"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0.8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±</a:t>
                      </a:r>
                      <a:r>
                        <a:rPr dirty="0" sz="18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0.2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/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0.8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±</a:t>
                      </a:r>
                      <a:r>
                        <a:rPr dirty="0" sz="18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0.2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0480"/>
                </a:tc>
              </a:tr>
              <a:tr h="342899">
                <a:tc>
                  <a:txBody>
                    <a:bodyPr/>
                    <a:lstStyle/>
                    <a:p>
                      <a:pPr marL="52705">
                        <a:lnSpc>
                          <a:spcPts val="195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Left ventricular ejection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fraction,</a:t>
                      </a:r>
                      <a:r>
                        <a:rPr dirty="0" sz="18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%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572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61.7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±</a:t>
                      </a:r>
                      <a:r>
                        <a:rPr dirty="0" sz="18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7.9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61.9 </a:t>
                      </a:r>
                      <a:r>
                        <a:rPr dirty="0" sz="1800">
                          <a:latin typeface="Cambria"/>
                          <a:cs typeface="Cambria"/>
                        </a:rPr>
                        <a:t>±</a:t>
                      </a:r>
                      <a:r>
                        <a:rPr dirty="0" sz="1800" spc="5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7.7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4765"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41375" y="2115311"/>
            <a:ext cx="8380730" cy="612775"/>
          </a:xfrm>
          <a:custGeom>
            <a:avLst/>
            <a:gdLst/>
            <a:ahLst/>
            <a:cxnLst/>
            <a:rect l="l" t="t" r="r" b="b"/>
            <a:pathLst>
              <a:path w="8380730" h="612775">
                <a:moveTo>
                  <a:pt x="0" y="612648"/>
                </a:moveTo>
                <a:lnTo>
                  <a:pt x="8380476" y="612648"/>
                </a:lnTo>
                <a:lnTo>
                  <a:pt x="8380476" y="0"/>
                </a:lnTo>
                <a:lnTo>
                  <a:pt x="0" y="0"/>
                </a:lnTo>
                <a:lnTo>
                  <a:pt x="0" y="612648"/>
                </a:lnTo>
                <a:close/>
              </a:path>
            </a:pathLst>
          </a:custGeom>
          <a:ln w="12192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0040" y="3116579"/>
            <a:ext cx="8402320" cy="410209"/>
          </a:xfrm>
          <a:custGeom>
            <a:avLst/>
            <a:gdLst/>
            <a:ahLst/>
            <a:cxnLst/>
            <a:rect l="l" t="t" r="r" b="b"/>
            <a:pathLst>
              <a:path w="8402320" h="410210">
                <a:moveTo>
                  <a:pt x="0" y="409956"/>
                </a:moveTo>
                <a:lnTo>
                  <a:pt x="8401812" y="409956"/>
                </a:lnTo>
                <a:lnTo>
                  <a:pt x="8401812" y="0"/>
                </a:lnTo>
                <a:lnTo>
                  <a:pt x="0" y="0"/>
                </a:lnTo>
                <a:lnTo>
                  <a:pt x="0" y="409956"/>
                </a:lnTo>
                <a:close/>
              </a:path>
            </a:pathLst>
          </a:custGeom>
          <a:ln w="12192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7304" y="226567"/>
            <a:ext cx="373507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Procedural</a:t>
            </a:r>
            <a:r>
              <a:rPr dirty="0" spc="-30"/>
              <a:t> </a:t>
            </a:r>
            <a:r>
              <a:rPr dirty="0" spc="-10"/>
              <a:t>characteristics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56189" y="1512188"/>
          <a:ext cx="4211955" cy="3194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39745"/>
                <a:gridCol w="1171575"/>
              </a:tblGrid>
              <a:tr h="250571">
                <a:tc>
                  <a:txBody>
                    <a:bodyPr/>
                    <a:lstStyle/>
                    <a:p>
                      <a:pPr marL="91440">
                        <a:lnSpc>
                          <a:spcPts val="151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Mean ± SD or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9050">
                      <a:solidFill>
                        <a:srgbClr val="6F2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4930">
                        <a:lnSpc>
                          <a:spcPts val="1515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N=724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9050">
                      <a:solidFill>
                        <a:srgbClr val="6F2F9F"/>
                      </a:solidFill>
                      <a:prstDash val="solid"/>
                    </a:lnB>
                  </a:tcPr>
                </a:tc>
              </a:tr>
              <a:tr h="3806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General</a:t>
                      </a:r>
                      <a:r>
                        <a:rPr dirty="0" sz="16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anesthesia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T w="19050">
                      <a:solidFill>
                        <a:srgbClr val="6F2F9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56.9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T w="19050">
                      <a:solidFill>
                        <a:srgbClr val="6F2F9F"/>
                      </a:solidFill>
                      <a:prstDash val="solid"/>
                    </a:lnT>
                  </a:tcPr>
                </a:tc>
              </a:tr>
              <a:tr h="36728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600" spc="-15">
                          <a:latin typeface="Calibri"/>
                          <a:cs typeface="Calibri"/>
                        </a:rPr>
                        <a:t>Iliofemoral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access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99.0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115"/>
                </a:tc>
              </a:tr>
              <a:tr h="36728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Embolic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protection device</a:t>
                      </a:r>
                      <a:r>
                        <a:rPr dirty="0" sz="16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used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114"/>
                </a:tc>
                <a:tc>
                  <a:txBody>
                    <a:bodyPr/>
                    <a:lstStyle/>
                    <a:p>
                      <a:pPr algn="ctr" marL="7620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1.2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114"/>
                </a:tc>
              </a:tr>
              <a:tr h="36728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600" spc="-35">
                          <a:latin typeface="Calibri"/>
                          <a:cs typeface="Calibri"/>
                        </a:rPr>
                        <a:t>Pre-TAVR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balloon</a:t>
                      </a:r>
                      <a:r>
                        <a:rPr dirty="0" sz="16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dilation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114"/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34.9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114"/>
                </a:tc>
              </a:tr>
              <a:tr h="36716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600" spc="-35">
                          <a:latin typeface="Calibri"/>
                          <a:cs typeface="Calibri"/>
                        </a:rPr>
                        <a:t>Post-TAVR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balloon</a:t>
                      </a:r>
                      <a:r>
                        <a:rPr dirty="0" sz="16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dilation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114"/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31.3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114"/>
                </a:tc>
              </a:tr>
              <a:tr h="3713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More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than 1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used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115"/>
                </a:tc>
                <a:tc>
                  <a:txBody>
                    <a:bodyPr/>
                    <a:lstStyle/>
                    <a:p>
                      <a:pPr algn="ctr" marL="762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1.2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115"/>
                </a:tc>
              </a:tr>
              <a:tr h="39776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Repositioned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(Evolut/PRO</a:t>
                      </a:r>
                      <a:r>
                        <a:rPr dirty="0" sz="16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only)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7305"/>
                </a:tc>
                <a:tc>
                  <a:txBody>
                    <a:bodyPr/>
                    <a:lstStyle/>
                    <a:p>
                      <a:pPr algn="ctr" marL="7429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37.3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27305"/>
                </a:tc>
              </a:tr>
              <a:tr h="318655">
                <a:tc>
                  <a:txBody>
                    <a:bodyPr/>
                    <a:lstStyle/>
                    <a:p>
                      <a:pPr marL="91440">
                        <a:lnSpc>
                          <a:spcPts val="1895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Staged/concomitant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PCI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0">
                        <a:lnSpc>
                          <a:spcPts val="189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6.9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43331" y="949833"/>
            <a:ext cx="42373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05939" algn="l"/>
                <a:tab pos="4224020" algn="l"/>
              </a:tabLst>
            </a:pPr>
            <a:r>
              <a:rPr dirty="0" u="sng" sz="2400"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 	</a:t>
            </a:r>
            <a:r>
              <a:rPr dirty="0" u="sng" sz="2400" spc="-80"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TAVR	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62932" y="930402"/>
            <a:ext cx="42373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46250" algn="l"/>
                <a:tab pos="4224020" algn="l"/>
              </a:tabLst>
            </a:pPr>
            <a:r>
              <a:rPr dirty="0" u="sng" sz="2400"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 	</a:t>
            </a:r>
            <a:r>
              <a:rPr dirty="0" u="sng" sz="2400" spc="-35">
                <a:uFill>
                  <a:solidFill>
                    <a:srgbClr val="6F2F9F"/>
                  </a:solidFill>
                </a:uFill>
                <a:latin typeface="Calibri"/>
                <a:cs typeface="Calibri"/>
              </a:rPr>
              <a:t>SAVR	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6031" y="3983735"/>
            <a:ext cx="4140835" cy="398145"/>
          </a:xfrm>
          <a:custGeom>
            <a:avLst/>
            <a:gdLst/>
            <a:ahLst/>
            <a:cxnLst/>
            <a:rect l="l" t="t" r="r" b="b"/>
            <a:pathLst>
              <a:path w="4140835" h="398145">
                <a:moveTo>
                  <a:pt x="0" y="397763"/>
                </a:moveTo>
                <a:lnTo>
                  <a:pt x="4140708" y="397763"/>
                </a:lnTo>
                <a:lnTo>
                  <a:pt x="4140708" y="0"/>
                </a:lnTo>
                <a:lnTo>
                  <a:pt x="0" y="0"/>
                </a:lnTo>
                <a:lnTo>
                  <a:pt x="0" y="397763"/>
                </a:lnTo>
                <a:close/>
              </a:path>
            </a:pathLst>
          </a:custGeom>
          <a:ln w="12192">
            <a:solidFill>
              <a:srgbClr val="EC7C3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706111" y="1503680"/>
          <a:ext cx="4159250" cy="3573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5430"/>
                <a:gridCol w="1335405"/>
              </a:tblGrid>
              <a:tr h="250571">
                <a:tc>
                  <a:txBody>
                    <a:bodyPr/>
                    <a:lstStyle/>
                    <a:p>
                      <a:pPr marL="55244">
                        <a:lnSpc>
                          <a:spcPts val="151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Mean ± SD or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9050">
                      <a:solidFill>
                        <a:srgbClr val="6F2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21310">
                        <a:lnSpc>
                          <a:spcPts val="1515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N=678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9050">
                      <a:solidFill>
                        <a:srgbClr val="6F2F9F"/>
                      </a:solidFill>
                      <a:prstDash val="solid"/>
                    </a:lnB>
                  </a:tcPr>
                </a:tc>
              </a:tr>
              <a:tr h="381774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Minimally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invasive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approach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5085">
                    <a:lnT w="19050">
                      <a:solidFill>
                        <a:srgbClr val="6F2F9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3187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33.8%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5085">
                    <a:lnT w="19050">
                      <a:solidFill>
                        <a:srgbClr val="6F2F9F"/>
                      </a:solidFill>
                      <a:prstDash val="solid"/>
                    </a:lnT>
                  </a:tcPr>
                </a:tc>
              </a:tr>
              <a:tr h="368833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600" spc="-40">
                          <a:latin typeface="Calibri"/>
                          <a:cs typeface="Calibri"/>
                        </a:rPr>
                        <a:t>Total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cross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clamp time,</a:t>
                      </a:r>
                      <a:r>
                        <a:rPr dirty="0" sz="1600" spc="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min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3194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68.7±29.0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</a:tr>
              <a:tr h="368579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600" spc="-25">
                          <a:latin typeface="Calibri"/>
                          <a:cs typeface="Calibri"/>
                        </a:rPr>
                        <a:t>Valve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size</a:t>
                      </a:r>
                      <a:r>
                        <a:rPr dirty="0" sz="16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implanted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68490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19 or 21</a:t>
                      </a:r>
                      <a:r>
                        <a:rPr dirty="0" sz="16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3206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21.9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750"/>
                </a:tc>
              </a:tr>
              <a:tr h="351662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23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B w="1270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206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31.3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B w="1270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85660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25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8894">
                    <a:lnL w="12700">
                      <a:solidFill>
                        <a:srgbClr val="EC7C30"/>
                      </a:solidFill>
                      <a:prstDash val="solid"/>
                    </a:lnL>
                    <a:lnT w="12700">
                      <a:solidFill>
                        <a:srgbClr val="EC7C3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32067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28.0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8894"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</a:tcPr>
                </a:tc>
              </a:tr>
              <a:tr h="348907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27 or 29</a:t>
                      </a:r>
                      <a:r>
                        <a:rPr dirty="0" sz="16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mm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EC7C30"/>
                      </a:solidFill>
                      <a:prstDash val="solid"/>
                    </a:lnL>
                    <a:lnB w="12700">
                      <a:solidFill>
                        <a:srgbClr val="EC7C3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94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7.7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R w="12700">
                      <a:solidFill>
                        <a:srgbClr val="EC7C30"/>
                      </a:solidFill>
                      <a:prstDash val="solid"/>
                    </a:lnR>
                    <a:lnB w="12700">
                      <a:solidFill>
                        <a:srgbClr val="EC7C30"/>
                      </a:solidFill>
                      <a:prstDash val="solid"/>
                    </a:lnB>
                  </a:tcPr>
                </a:tc>
              </a:tr>
              <a:tr h="388086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Other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T w="12700">
                      <a:solidFill>
                        <a:srgbClr val="EC7C3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3206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11.1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T w="12700">
                      <a:solidFill>
                        <a:srgbClr val="EC7C30"/>
                      </a:solidFill>
                      <a:prstDash val="solid"/>
                    </a:lnT>
                  </a:tcPr>
                </a:tc>
              </a:tr>
              <a:tr h="354126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Concomitant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CABG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206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13.6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B w="12700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Julien</dc:creator>
  <cp:keywords>Medtronic Controlled</cp:keywords>
  <dc:title>Présentation PowerPoint</dc:title>
  <dcterms:created xsi:type="dcterms:W3CDTF">2019-05-23T14:04:40Z</dcterms:created>
  <dcterms:modified xsi:type="dcterms:W3CDTF">2019-05-23T14:04:40Z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2019-05-22T00:00:00Z</vt:filetime>
  </property>
  <property fmtid="{D5CDD505-2E9C-101B-9397-08002B2CF9AE}" pid="3" name="Creator">
    <vt:lpwstr>Microsoft® PowerPoint® 2013</vt:lpwstr>
  </property>
  <property fmtid="{D5CDD505-2E9C-101B-9397-08002B2CF9AE}" pid="4" name="LastSaved">
    <vt:filetime>2019-05-23T00:00:00Z</vt:filetime>
  </property>
</Properties>
</file>