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2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wee" initials="H" lastIdx="8" clrIdx="0">
    <p:extLst>
      <p:ext uri="{19B8F6BF-5375-455C-9EA6-DF929625EA0E}">
        <p15:presenceInfo xmlns:p15="http://schemas.microsoft.com/office/powerpoint/2012/main" userId="Hwee" providerId="None"/>
      </p:ext>
    </p:extLst>
  </p:cmAuthor>
  <p:cmAuthor id="2" name="Dr. Subodh Verma" initials="DSV" lastIdx="5" clrIdx="1">
    <p:extLst>
      <p:ext uri="{19B8F6BF-5375-455C-9EA6-DF929625EA0E}">
        <p15:presenceInfo xmlns:p15="http://schemas.microsoft.com/office/powerpoint/2012/main" userId="Dr. Subodh Ve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980"/>
    <a:srgbClr val="ACC142"/>
    <a:srgbClr val="FAA040"/>
    <a:srgbClr val="E1562F"/>
    <a:srgbClr val="30AFBF"/>
    <a:srgbClr val="029ABF"/>
    <a:srgbClr val="0D6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37288460519824"/>
          <c:y val="3.9849653060429806E-2"/>
          <c:w val="0.73308131851228819"/>
          <c:h val="0.72917328813080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56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37-4785-9932-AAD69F64C450}"/>
              </c:ext>
            </c:extLst>
          </c:dPt>
          <c:dPt>
            <c:idx val="1"/>
            <c:invertIfNegative val="0"/>
            <c:bubble3D val="0"/>
            <c:spPr>
              <a:solidFill>
                <a:srgbClr val="0D6D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37-4785-9932-AAD69F64C45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1562F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C37-4785-9932-AAD69F64C4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D6D8C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C37-4785-9932-AAD69F64C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Enhanced
Cardiac Rhythm Monitoring</c:v>
                </c:pt>
                <c:pt idx="1">
                  <c:v>Usual Care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7-4785-9932-AAD69F64C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681863488"/>
        <c:axId val="681860208"/>
      </c:barChart>
      <c:catAx>
        <c:axId val="6818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1860208"/>
        <c:crosses val="autoZero"/>
        <c:auto val="1"/>
        <c:lblAlgn val="ctr"/>
        <c:lblOffset val="100"/>
        <c:noMultiLvlLbl val="0"/>
      </c:catAx>
      <c:valAx>
        <c:axId val="681860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r>
                  <a:rPr lang="en-CA" sz="2000" dirty="0">
                    <a:solidFill>
                      <a:schemeClr val="tx1"/>
                    </a:solidFill>
                    <a:latin typeface="Bahnschrift SemiBold" panose="020B0502040204020203" pitchFamily="34" charset="0"/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Bahnschrift SemiBol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81863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94256600277907"/>
          <c:y val="9.5862195021139629E-2"/>
          <c:w val="0.50395216640700657"/>
          <c:h val="0.619897498302184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Sheet1!$A$3:$A$18</c:f>
              <c:strCache>
                <c:ptCount val="16"/>
                <c:pt idx="0">
                  <c:v>CABG</c:v>
                </c:pt>
                <c:pt idx="1">
                  <c:v>Y</c:v>
                </c:pt>
                <c:pt idx="2">
                  <c:v>N</c:v>
                </c:pt>
                <c:pt idx="3">
                  <c:v>Age</c:v>
                </c:pt>
                <c:pt idx="4">
                  <c:v>&lt;67</c:v>
                </c:pt>
                <c:pt idx="5">
                  <c:v>&gt;=67</c:v>
                </c:pt>
                <c:pt idx="6">
                  <c:v>CHA2DS2-VASC</c:v>
                </c:pt>
                <c:pt idx="7">
                  <c:v>&lt;4</c:v>
                </c:pt>
                <c:pt idx="8">
                  <c:v>&gt;=4</c:v>
                </c:pt>
                <c:pt idx="9">
                  <c:v>Sex</c:v>
                </c:pt>
                <c:pt idx="10">
                  <c:v>M</c:v>
                </c:pt>
                <c:pt idx="11">
                  <c:v>F</c:v>
                </c:pt>
                <c:pt idx="12">
                  <c:v>Large atrial enlargement</c:v>
                </c:pt>
                <c:pt idx="13">
                  <c:v>Y</c:v>
                </c:pt>
                <c:pt idx="14">
                  <c:v>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30AFBF"/>
              </a:solidFill>
              <a:ln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A9B-4E8D-9F77-B64A4C05DF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A9B-4E8D-9F77-B64A4C05DF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A9B-4E8D-9F77-B64A4C05DF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A9B-4E8D-9F77-B64A4C05DFE9}"/>
              </c:ext>
            </c:extLst>
          </c:dPt>
          <c:dPt>
            <c:idx val="4"/>
            <c:marker>
              <c:spPr>
                <a:solidFill>
                  <a:srgbClr val="30AFBF"/>
                </a:solidFill>
                <a:ln w="3175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A9B-4E8D-9F77-B64A4C05DFE9}"/>
              </c:ext>
            </c:extLst>
          </c:dPt>
          <c:dPt>
            <c:idx val="5"/>
            <c:marker>
              <c:spPr>
                <a:solidFill>
                  <a:srgbClr val="30AFBF"/>
                </a:solidFill>
                <a:ln w="3175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A9B-4E8D-9F77-B64A4C05DFE9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6-C344-44D7-9598-9427E08AEB17}"/>
              </c:ext>
            </c:extLst>
          </c:dPt>
          <c:dPt>
            <c:idx val="14"/>
            <c:marker>
              <c:spPr>
                <a:solidFill>
                  <a:srgbClr val="30AFBF"/>
                </a:solidFill>
                <a:ln w="3175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44-44D7-9598-9427E08AEB17}"/>
              </c:ext>
            </c:extLst>
          </c:dPt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1"/>
            <c:plus>
              <c:numRef>
                <c:f>Sheet1!$G$3:$G$18</c:f>
                <c:numCache>
                  <c:formatCode>General</c:formatCode>
                  <c:ptCount val="16"/>
                  <c:pt idx="1">
                    <c:v>41.900000000000006</c:v>
                  </c:pt>
                  <c:pt idx="2">
                    <c:v>110.5</c:v>
                  </c:pt>
                  <c:pt idx="4">
                    <c:v>19.7</c:v>
                  </c:pt>
                  <c:pt idx="5">
                    <c:v>196.3</c:v>
                  </c:pt>
                  <c:pt idx="7">
                    <c:v>27.1</c:v>
                  </c:pt>
                  <c:pt idx="8">
                    <c:v>180</c:v>
                  </c:pt>
                  <c:pt idx="10">
                    <c:v>26.3</c:v>
                  </c:pt>
                  <c:pt idx="13">
                    <c:v>19.3</c:v>
                  </c:pt>
                </c:numCache>
              </c:numRef>
            </c:plus>
            <c:minus>
              <c:numRef>
                <c:f>Sheet1!$F$3:$F$18</c:f>
                <c:numCache>
                  <c:formatCode>General</c:formatCode>
                  <c:ptCount val="16"/>
                  <c:pt idx="1">
                    <c:v>9.5</c:v>
                  </c:pt>
                  <c:pt idx="2">
                    <c:v>13.4</c:v>
                  </c:pt>
                  <c:pt idx="4">
                    <c:v>4</c:v>
                  </c:pt>
                  <c:pt idx="5">
                    <c:v>25.8</c:v>
                  </c:pt>
                  <c:pt idx="7">
                    <c:v>5.5</c:v>
                  </c:pt>
                  <c:pt idx="8">
                    <c:v>23.7</c:v>
                  </c:pt>
                  <c:pt idx="10">
                    <c:v>7.6</c:v>
                  </c:pt>
                  <c:pt idx="13">
                    <c:v>3.9</c:v>
                  </c:pt>
                </c:numCache>
              </c:numRef>
            </c:minus>
            <c:spPr>
              <a:ln w="28575">
                <a:solidFill>
                  <a:srgbClr val="30AFBF"/>
                </a:solidFill>
              </a:ln>
            </c:spPr>
          </c:errBars>
          <c:xVal>
            <c:numRef>
              <c:f>Sheet1!$C$3:$C$18</c:f>
              <c:numCache>
                <c:formatCode>General</c:formatCode>
                <c:ptCount val="16"/>
                <c:pt idx="1">
                  <c:v>12.3</c:v>
                </c:pt>
                <c:pt idx="2">
                  <c:v>15.3</c:v>
                </c:pt>
                <c:pt idx="4">
                  <c:v>5</c:v>
                </c:pt>
                <c:pt idx="5">
                  <c:v>29.7</c:v>
                </c:pt>
                <c:pt idx="7">
                  <c:v>6.9</c:v>
                </c:pt>
                <c:pt idx="8">
                  <c:v>27.3</c:v>
                </c:pt>
                <c:pt idx="10">
                  <c:v>10.7</c:v>
                </c:pt>
                <c:pt idx="13">
                  <c:v>4.8</c:v>
                </c:pt>
              </c:numCache>
            </c:numRef>
          </c:xVal>
          <c:yVal>
            <c:numRef>
              <c:f>Sheet1!$B$3:$B$18</c:f>
              <c:numCache>
                <c:formatCode>General</c:formatCode>
                <c:ptCount val="16"/>
                <c:pt idx="1">
                  <c:v>10</c:v>
                </c:pt>
                <c:pt idx="2">
                  <c:v>9.3000000000000007</c:v>
                </c:pt>
                <c:pt idx="4">
                  <c:v>7.8</c:v>
                </c:pt>
                <c:pt idx="5">
                  <c:v>7.1</c:v>
                </c:pt>
                <c:pt idx="7">
                  <c:v>5.7</c:v>
                </c:pt>
                <c:pt idx="8">
                  <c:v>4.9000000000000004</c:v>
                </c:pt>
                <c:pt idx="10">
                  <c:v>3.5</c:v>
                </c:pt>
                <c:pt idx="13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A9B-4E8D-9F77-B64A4C05D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0825408"/>
        <c:axId val="670823056"/>
      </c:scatterChart>
      <c:valAx>
        <c:axId val="670825408"/>
        <c:scaling>
          <c:logBase val="2"/>
          <c:orientation val="minMax"/>
          <c:max val="256"/>
          <c:min val="0.5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70823056"/>
        <c:crosses val="autoZero"/>
        <c:crossBetween val="midCat"/>
        <c:majorUnit val="2"/>
      </c:valAx>
      <c:valAx>
        <c:axId val="670823056"/>
        <c:scaling>
          <c:orientation val="minMax"/>
          <c:max val="10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solidFill>
            <a:schemeClr val="accent1"/>
          </a:solidFill>
          <a:ln w="19050">
            <a:solidFill>
              <a:sysClr val="windowText" lastClr="000000"/>
            </a:solidFill>
            <a:prstDash val="solid"/>
          </a:ln>
        </c:spPr>
        <c:crossAx val="670825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0.01552</cdr:x>
      <cdr:y>0.75505</cdr:y>
    </cdr:from>
    <cdr:to>
      <cdr:x>0.50624</cdr:x>
      <cdr:y>0.83642</cdr:y>
    </cdr:to>
    <cdr:sp macro="" textlink="">
      <cdr:nvSpPr>
        <cdr:cNvPr id="3" name="TextBox 18">
          <a:extLst xmlns:a="http://schemas.openxmlformats.org/drawingml/2006/main">
            <a:ext uri="{FF2B5EF4-FFF2-40B4-BE49-F238E27FC236}">
              <a16:creationId xmlns:a16="http://schemas.microsoft.com/office/drawing/2014/main" id="{87CECEDC-B900-4FB5-A577-DD0886566403}"/>
            </a:ext>
          </a:extLst>
        </cdr:cNvPr>
        <cdr:cNvSpPr txBox="1"/>
      </cdr:nvSpPr>
      <cdr:spPr>
        <a:xfrm xmlns:a="http://schemas.openxmlformats.org/drawingml/2006/main">
          <a:off x="73718" y="4283760"/>
          <a:ext cx="2330816" cy="461665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defRPr/>
          </a:pPr>
          <a:r>
            <a:rPr lang="en-GB" sz="1200" kern="0" dirty="0">
              <a:solidFill>
                <a:schemeClr val="tx1"/>
              </a:solidFill>
              <a:latin typeface="Bahnschrift SemiBold" panose="020B0502040204020203" pitchFamily="34" charset="0"/>
              <a:ea typeface="Verdana" panose="020B0604030504040204" pitchFamily="34" charset="0"/>
              <a:cs typeface="Arial" panose="020B0604020202020204" pitchFamily="34" charset="0"/>
            </a:rPr>
            <a:t>Usual Care</a:t>
          </a:r>
        </a:p>
        <a:p xmlns:a="http://schemas.openxmlformats.org/drawingml/2006/main">
          <a:pPr algn="r">
            <a:defRPr/>
          </a:pPr>
          <a:r>
            <a:rPr lang="en-GB" sz="1200" kern="0" dirty="0">
              <a:solidFill>
                <a:schemeClr val="tx1"/>
              </a:solidFill>
              <a:latin typeface="Bahnschrift SemiBold" panose="020B0502040204020203" pitchFamily="34" charset="0"/>
              <a:ea typeface="Verdana" panose="020B0604030504040204" pitchFamily="34" charset="0"/>
              <a:cs typeface="Arial" panose="020B0604020202020204" pitchFamily="34" charset="0"/>
            </a:rPr>
            <a:t>Better</a:t>
          </a:r>
        </a:p>
      </cdr:txBody>
    </cdr:sp>
  </cdr:relSizeAnchor>
  <cdr:relSizeAnchor xmlns:cdr="http://schemas.openxmlformats.org/drawingml/2006/chartDrawing">
    <cdr:from>
      <cdr:x>0.5</cdr:x>
      <cdr:y>0.75505</cdr:y>
    </cdr:from>
    <cdr:to>
      <cdr:x>0.98834</cdr:x>
      <cdr:y>0.83642</cdr:y>
    </cdr:to>
    <cdr:sp macro="" textlink="">
      <cdr:nvSpPr>
        <cdr:cNvPr id="4" name="TextBox 19">
          <a:extLst xmlns:a="http://schemas.openxmlformats.org/drawingml/2006/main">
            <a:ext uri="{FF2B5EF4-FFF2-40B4-BE49-F238E27FC236}">
              <a16:creationId xmlns:a16="http://schemas.microsoft.com/office/drawing/2014/main" id="{803CC31E-1846-4674-AA3D-87103A136975}"/>
            </a:ext>
          </a:extLst>
        </cdr:cNvPr>
        <cdr:cNvSpPr txBox="1"/>
      </cdr:nvSpPr>
      <cdr:spPr>
        <a:xfrm xmlns:a="http://schemas.openxmlformats.org/drawingml/2006/main">
          <a:off x="2374900" y="4283760"/>
          <a:ext cx="2319518" cy="461665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GB" sz="1200" kern="0" dirty="0">
              <a:solidFill>
                <a:schemeClr val="tx1"/>
              </a:solidFill>
              <a:latin typeface="Bahnschrift SemiBold" panose="020B0502040204020203" pitchFamily="34" charset="0"/>
              <a:ea typeface="Verdana" panose="020B0604030504040204" pitchFamily="34" charset="0"/>
              <a:cs typeface="Arial" panose="020B0604020202020204" pitchFamily="34" charset="0"/>
            </a:rPr>
            <a:t>Enhanced Cardiac Monitoring</a:t>
          </a:r>
        </a:p>
        <a:p xmlns:a="http://schemas.openxmlformats.org/drawingml/2006/main">
          <a:pPr>
            <a:defRPr/>
          </a:pPr>
          <a:r>
            <a:rPr lang="en-GB" sz="1200" kern="0" dirty="0">
              <a:latin typeface="Bahnschrift SemiBold" panose="020B0502040204020203" pitchFamily="34" charset="0"/>
              <a:ea typeface="Verdana" panose="020B0604030504040204" pitchFamily="34" charset="0"/>
              <a:cs typeface="Arial" panose="020B0604020202020204" pitchFamily="34" charset="0"/>
            </a:rPr>
            <a:t>Better</a:t>
          </a:r>
          <a:endParaRPr lang="en-GB" sz="1200" kern="0" dirty="0">
            <a:solidFill>
              <a:schemeClr val="tx1"/>
            </a:solidFill>
            <a:latin typeface="Bahnschrift SemiBold" panose="020B0502040204020203" pitchFamily="34" charset="0"/>
            <a:ea typeface="Verdan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0.27198</cdr:x>
      <cdr:y>0.7822</cdr:y>
    </cdr:from>
    <cdr:to>
      <cdr:x>0.31745</cdr:x>
      <cdr:y>0.7822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DF59BE2C-213F-4085-B0C1-7C17C21A53E0}"/>
            </a:ext>
          </a:extLst>
        </cdr:cNvPr>
        <cdr:cNvCxnSpPr/>
      </cdr:nvCxnSpPr>
      <cdr:spPr>
        <a:xfrm xmlns:a="http://schemas.openxmlformats.org/drawingml/2006/main" flipH="1">
          <a:off x="1291844" y="4437790"/>
          <a:ext cx="216000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oli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0.95452</cdr:x>
      <cdr:y>0.7822</cdr:y>
    </cdr:from>
    <cdr:to>
      <cdr:x>1</cdr:x>
      <cdr:y>0.7822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A5217B61-65E8-478A-8A1A-9FC8A59715D2}"/>
            </a:ext>
          </a:extLst>
        </cdr:cNvPr>
        <cdr:cNvCxnSpPr/>
      </cdr:nvCxnSpPr>
      <cdr:spPr>
        <a:xfrm xmlns:a="http://schemas.openxmlformats.org/drawingml/2006/main" flipV="1">
          <a:off x="4533800" y="4437789"/>
          <a:ext cx="216000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olid"/>
          <a:tailEnd type="arrow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93B27-7D7E-4125-A74C-905F8AD26E88}" type="datetimeFigureOut">
              <a:rPr lang="en-CA" smtClean="0"/>
              <a:t>2020-11-15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0395-238A-4B3F-8B9A-6714B7EFD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9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9B0DAF-9831-429A-8B18-85BA38A4702C}"/>
              </a:ext>
            </a:extLst>
          </p:cNvPr>
          <p:cNvSpPr/>
          <p:nvPr userDrawn="1"/>
        </p:nvSpPr>
        <p:spPr>
          <a:xfrm>
            <a:off x="0" y="6358539"/>
            <a:ext cx="12192000" cy="504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5790C-D2A3-4313-8C73-7249B4479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092A7-A94C-41BA-8118-E5D6D0FE9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ahnschrift SemiBold SemiConden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B5722-0CCA-4536-8F03-E7D3B1A8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155-B1CE-407B-AB83-B78115690E51}" type="datetime1">
              <a:rPr lang="en-CA" smtClean="0"/>
              <a:t>2020-11-15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2A5CB-C7A8-43DE-9DF9-13BD8190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356F-AC83-4CE9-A9A6-807D1EA3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 descr="C:\Users\Andrew Ha\Desktop\EP research\SEARCH-AF\SEARCH-AF.png">
            <a:extLst>
              <a:ext uri="{FF2B5EF4-FFF2-40B4-BE49-F238E27FC236}">
                <a16:creationId xmlns:a16="http://schemas.microsoft.com/office/drawing/2014/main" id="{6D6C7A0F-020E-465A-90B7-76A0A432D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0767" t="26001" r="34066" b="47109"/>
          <a:stretch/>
        </p:blipFill>
        <p:spPr bwMode="auto">
          <a:xfrm>
            <a:off x="10634755" y="6062350"/>
            <a:ext cx="1448730" cy="7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A9AEB1-5EFA-480D-89A4-12B7AE0B9BD9}"/>
              </a:ext>
            </a:extLst>
          </p:cNvPr>
          <p:cNvSpPr/>
          <p:nvPr userDrawn="1"/>
        </p:nvSpPr>
        <p:spPr>
          <a:xfrm>
            <a:off x="0" y="8161"/>
            <a:ext cx="12192000" cy="108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06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4325-8F78-4136-B2A3-E4D37AFE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FDBE6-1F9F-4A67-BC34-C53595B3D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371E8-F245-4148-ACF2-3DC8EA173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5085-2D3E-4500-85BF-0192B418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0225-66D0-4AEA-8946-DB575094B944}" type="datetime1">
              <a:rPr lang="en-CA" smtClean="0"/>
              <a:t>2020-11-15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4063C-C33B-4443-907C-0C42531E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1EE07-084E-45FF-AA3B-C15E317F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84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85D5-944B-44A5-BEA1-F8FC8F14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1374D-5781-47A2-AA3F-DA58D0051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E0B3-ECB6-4B3C-B1E5-55304E72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F437-130D-4402-9718-7394BFA2E7C3}" type="datetime1">
              <a:rPr lang="en-CA" smtClean="0"/>
              <a:t>2020-11-15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952A7-6627-4AFC-BE73-43E1EF70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79AF3-568C-4FF7-9B2E-BB5C6E63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74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45B42-26F8-4161-82ED-CFC67C336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3A964-CF8E-4BDF-B8CC-A6C6DBF2B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2AE61-345C-425B-9020-72291D8B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6521-6496-4A48-90BD-5924582E7A69}" type="datetime1">
              <a:rPr lang="en-CA" smtClean="0"/>
              <a:t>2020-11-15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56209-31B2-4504-91AB-3B22C19F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FFDF0-2515-47DC-AF20-D1F85987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4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61B3-03FD-4858-8828-9ED1DC63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392F-A654-4F6D-976D-994F6E20C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CCF6D-EC75-496C-80F7-92CE7C7E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3DDD-0505-4067-BC93-3A5336D79544}" type="datetime1">
              <a:rPr lang="en-CA" smtClean="0"/>
              <a:t>2020-11-15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E7916-3ED6-4872-A9B5-26AF90E2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B151F-F832-41EF-B972-195BAAD2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59F84-A728-4E23-8E3E-CB4094A28502}"/>
              </a:ext>
            </a:extLst>
          </p:cNvPr>
          <p:cNvSpPr/>
          <p:nvPr userDrawn="1"/>
        </p:nvSpPr>
        <p:spPr>
          <a:xfrm>
            <a:off x="0" y="6358539"/>
            <a:ext cx="12192000" cy="504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 descr="C:\Users\Andrew Ha\Desktop\EP research\SEARCH-AF\SEARCH-AF.png">
            <a:extLst>
              <a:ext uri="{FF2B5EF4-FFF2-40B4-BE49-F238E27FC236}">
                <a16:creationId xmlns:a16="http://schemas.microsoft.com/office/drawing/2014/main" id="{8F7718DE-8D92-4D98-840F-BB72D1DBE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0767" t="26001" r="34066" b="47109"/>
          <a:stretch/>
        </p:blipFill>
        <p:spPr bwMode="auto">
          <a:xfrm>
            <a:off x="10634755" y="6062350"/>
            <a:ext cx="1448730" cy="7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BD851B-BB3E-4A83-87AF-6A03D31A54EB}"/>
              </a:ext>
            </a:extLst>
          </p:cNvPr>
          <p:cNvSpPr/>
          <p:nvPr userDrawn="1"/>
        </p:nvSpPr>
        <p:spPr>
          <a:xfrm>
            <a:off x="0" y="8161"/>
            <a:ext cx="12192000" cy="108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5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03D6CA-B57C-4E31-A0C1-C3D02255B666}"/>
              </a:ext>
            </a:extLst>
          </p:cNvPr>
          <p:cNvSpPr/>
          <p:nvPr userDrawn="1"/>
        </p:nvSpPr>
        <p:spPr>
          <a:xfrm>
            <a:off x="0" y="6358539"/>
            <a:ext cx="12192000" cy="504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2422F-2F39-4F2F-ABA7-7610E165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886A7-79FC-438D-84D7-1985ADB07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BF9D-F3A0-4449-8A3D-6BF414FB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1EA8-7B94-4C39-9B1A-82244E922542}" type="datetime1">
              <a:rPr lang="en-CA" smtClean="0"/>
              <a:t>2020-11-15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1B072-BC4F-4F1A-80A0-E8DAF076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94D6-4B24-4DBE-8AD9-0BC14796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 descr="C:\Users\Andrew Ha\Desktop\EP research\SEARCH-AF\SEARCH-AF.png">
            <a:extLst>
              <a:ext uri="{FF2B5EF4-FFF2-40B4-BE49-F238E27FC236}">
                <a16:creationId xmlns:a16="http://schemas.microsoft.com/office/drawing/2014/main" id="{416C3504-D9A4-409E-A5A6-FE2FB43F2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0767" t="26001" r="34066" b="47109"/>
          <a:stretch/>
        </p:blipFill>
        <p:spPr bwMode="auto">
          <a:xfrm>
            <a:off x="10634755" y="6062350"/>
            <a:ext cx="1448730" cy="7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D3114B-1691-4B11-95F6-B17C9CA84B67}"/>
              </a:ext>
            </a:extLst>
          </p:cNvPr>
          <p:cNvSpPr/>
          <p:nvPr userDrawn="1"/>
        </p:nvSpPr>
        <p:spPr>
          <a:xfrm>
            <a:off x="0" y="8161"/>
            <a:ext cx="12192000" cy="108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5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41F6D5-50AB-4A5F-9E34-CC75BA44E258}"/>
              </a:ext>
            </a:extLst>
          </p:cNvPr>
          <p:cNvSpPr/>
          <p:nvPr userDrawn="1"/>
        </p:nvSpPr>
        <p:spPr>
          <a:xfrm>
            <a:off x="0" y="6358539"/>
            <a:ext cx="12192000" cy="504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9CCD1-E810-4204-96B8-F17C5A97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37A3-335A-441F-8AD0-281B207BE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0BBBB-6003-413D-8ACF-C699996D2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AA349-21E7-4E0A-B688-64208F8B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FAFF-942C-4EED-A897-A385B0E9E031}" type="datetime1">
              <a:rPr lang="en-CA" smtClean="0"/>
              <a:t>2020-11-15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36ABA-BA94-4FB2-94C9-552AAFB1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4969E-0E74-4CF6-90FA-37E76D23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 descr="C:\Users\Andrew Ha\Desktop\EP research\SEARCH-AF\SEARCH-AF.png">
            <a:extLst>
              <a:ext uri="{FF2B5EF4-FFF2-40B4-BE49-F238E27FC236}">
                <a16:creationId xmlns:a16="http://schemas.microsoft.com/office/drawing/2014/main" id="{3F9B2B68-9F7B-4841-A6B1-7F178F47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0767" t="26001" r="34066" b="47109"/>
          <a:stretch/>
        </p:blipFill>
        <p:spPr bwMode="auto">
          <a:xfrm>
            <a:off x="10634755" y="6062350"/>
            <a:ext cx="1448730" cy="7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A07B0E-CE2E-451F-82C8-958068E4E700}"/>
              </a:ext>
            </a:extLst>
          </p:cNvPr>
          <p:cNvSpPr/>
          <p:nvPr userDrawn="1"/>
        </p:nvSpPr>
        <p:spPr>
          <a:xfrm>
            <a:off x="0" y="8161"/>
            <a:ext cx="12192000" cy="108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09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8BA352-A87B-4AF6-B4E1-3CDF834D75DC}"/>
              </a:ext>
            </a:extLst>
          </p:cNvPr>
          <p:cNvSpPr/>
          <p:nvPr userDrawn="1"/>
        </p:nvSpPr>
        <p:spPr>
          <a:xfrm>
            <a:off x="0" y="6358539"/>
            <a:ext cx="12192000" cy="504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A0190-E756-47FC-91EF-E52CAE6D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66627-8F84-4267-9ADF-5BD0FA35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8E6B2-0061-4D28-85F9-8BCD377EB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46416-A992-4129-84D9-B9F175EAB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3ECCC-570E-4D93-936A-38A780959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9202B-6806-4AD0-9272-C4C28669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ABE-5BBF-44A8-B9A4-AEAB065BFAAF}" type="datetime1">
              <a:rPr lang="en-CA" smtClean="0"/>
              <a:t>2020-11-15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C5984-EFC0-421D-B7BB-808F0440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5078C-FC0D-47A9-A268-B0B6E9DD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  <p:pic>
        <p:nvPicPr>
          <p:cNvPr id="13" name="Picture 12" descr="C:\Users\Andrew Ha\Desktop\EP research\SEARCH-AF\SEARCH-AF.png">
            <a:extLst>
              <a:ext uri="{FF2B5EF4-FFF2-40B4-BE49-F238E27FC236}">
                <a16:creationId xmlns:a16="http://schemas.microsoft.com/office/drawing/2014/main" id="{52B46527-1E82-4FC6-8273-74027C86D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0767" t="26001" r="34066" b="47109"/>
          <a:stretch/>
        </p:blipFill>
        <p:spPr bwMode="auto">
          <a:xfrm>
            <a:off x="10634755" y="6062350"/>
            <a:ext cx="1448730" cy="7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A09F04-E3BD-4BAD-B492-FF072DABC1D9}"/>
              </a:ext>
            </a:extLst>
          </p:cNvPr>
          <p:cNvSpPr/>
          <p:nvPr userDrawn="1"/>
        </p:nvSpPr>
        <p:spPr>
          <a:xfrm>
            <a:off x="0" y="8161"/>
            <a:ext cx="12192000" cy="108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97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7D0D2A-9980-4B1B-89A1-66C4EC7D9C71}"/>
              </a:ext>
            </a:extLst>
          </p:cNvPr>
          <p:cNvSpPr/>
          <p:nvPr userDrawn="1"/>
        </p:nvSpPr>
        <p:spPr>
          <a:xfrm>
            <a:off x="0" y="6358539"/>
            <a:ext cx="12192000" cy="504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DE8BB-B06C-4A4E-B5A9-C419E078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3E9E3-93EC-426E-B88C-0B4B0938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7DFC-7DE8-497F-B115-8ABFE7B26D37}" type="datetime1">
              <a:rPr lang="en-CA" smtClean="0"/>
              <a:t>2020-11-15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FBFC0-A956-4E42-BDFD-F975F53C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1EFEE-3E2E-4722-94D5-D3330B9A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C:\Users\Andrew Ha\Desktop\EP research\SEARCH-AF\SEARCH-AF.png">
            <a:extLst>
              <a:ext uri="{FF2B5EF4-FFF2-40B4-BE49-F238E27FC236}">
                <a16:creationId xmlns:a16="http://schemas.microsoft.com/office/drawing/2014/main" id="{1133A94F-2BC2-46D4-BBEE-77D13F7A1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0767" t="26001" r="34066" b="47109"/>
          <a:stretch/>
        </p:blipFill>
        <p:spPr bwMode="auto">
          <a:xfrm>
            <a:off x="10634755" y="6062350"/>
            <a:ext cx="1448730" cy="7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8D44D9-E8F5-4314-B4A2-6767220B991E}"/>
              </a:ext>
            </a:extLst>
          </p:cNvPr>
          <p:cNvSpPr/>
          <p:nvPr userDrawn="1"/>
        </p:nvSpPr>
        <p:spPr>
          <a:xfrm>
            <a:off x="0" y="8161"/>
            <a:ext cx="12192000" cy="108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52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8C1823-CEE3-4878-B147-551C3CB59195}"/>
              </a:ext>
            </a:extLst>
          </p:cNvPr>
          <p:cNvSpPr/>
          <p:nvPr userDrawn="1"/>
        </p:nvSpPr>
        <p:spPr>
          <a:xfrm>
            <a:off x="0" y="6358539"/>
            <a:ext cx="12192000" cy="504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1C3D0-ABFF-4066-932F-7F59C5E4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5E7A-AE23-43F3-883A-63882153D48C}" type="datetime1">
              <a:rPr lang="en-CA" smtClean="0"/>
              <a:t>2020-11-15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61016-35A3-4AAE-BC11-F3FAB4E5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A56C8-723F-4E5B-A266-5F70BEC0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C:\Users\Andrew Ha\Desktop\EP research\SEARCH-AF\SEARCH-AF.png">
            <a:extLst>
              <a:ext uri="{FF2B5EF4-FFF2-40B4-BE49-F238E27FC236}">
                <a16:creationId xmlns:a16="http://schemas.microsoft.com/office/drawing/2014/main" id="{B69940D9-5411-48A8-A90A-9C3FD96A5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0767" t="26001" r="34066" b="47109"/>
          <a:stretch/>
        </p:blipFill>
        <p:spPr bwMode="auto">
          <a:xfrm>
            <a:off x="10634755" y="6062350"/>
            <a:ext cx="1448730" cy="7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B207F4-5317-448D-B554-1D5FBE344CB2}"/>
              </a:ext>
            </a:extLst>
          </p:cNvPr>
          <p:cNvSpPr/>
          <p:nvPr userDrawn="1"/>
        </p:nvSpPr>
        <p:spPr>
          <a:xfrm>
            <a:off x="0" y="8161"/>
            <a:ext cx="12192000" cy="108000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4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1C3D0-ABFF-4066-932F-7F59C5E4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5E7A-AE23-43F3-883A-63882153D48C}" type="datetime1">
              <a:rPr lang="en-CA" smtClean="0"/>
              <a:t>2020-11-15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61016-35A3-4AAE-BC11-F3FAB4E5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A56C8-723F-4E5B-A266-5F70BEC0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8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B277-8C4C-4A5C-8231-718B15D1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073FC-1247-49FA-B01F-6D4DC7FC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441D0-F010-47DE-A950-463A5B16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FB944-7E1D-4B23-867A-A45C2D5E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DC6F-92DA-4B49-93D4-530F0C65E93B}" type="datetime1">
              <a:rPr lang="en-CA" smtClean="0"/>
              <a:t>2020-11-15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E8758-9D7B-4FBD-93C5-DC6D3C2B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43E76-F92E-46F1-8F2D-A8038D88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12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AB223-D939-4F0A-A6CF-1219DE20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B1FD-70A7-4A53-AE23-BBB4FBE2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05FCC-A2FA-4003-A1CC-C853C3ED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B3AF-5212-4432-9622-861737860C34}" type="datetime1">
              <a:rPr lang="en-CA" smtClean="0"/>
              <a:t>2020-11-15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B07DD-ECF8-4100-8651-FEF68236B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250" y="6450940"/>
            <a:ext cx="1015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bg1"/>
                </a:solidFill>
                <a:latin typeface="Bahnschrift SemiLight" panose="020B0502040204020203" pitchFamily="34" charset="0"/>
              </a:defRPr>
            </a:lvl1pPr>
          </a:lstStyle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3DA9-965E-4AB2-8248-9341C3F85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5368-B89E-427E-8400-C228F6D56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9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969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6996-5271-4D46-AB54-64ED1C0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87083"/>
            <a:ext cx="12192000" cy="2387600"/>
          </a:xfrm>
          <a:solidFill>
            <a:srgbClr val="0D6D8C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Enhanced Monitoring For Atrial Fibrillation Following Cardiac Surgery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Results of The SEARCH-AF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CardioLink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E1D38-AFB2-4E12-B220-B9754085A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249362"/>
          </a:xfrm>
        </p:spPr>
        <p:txBody>
          <a:bodyPr anchor="ctr"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Subodh Verma MD PhD, FRCSC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Toronto, Toronto, Canada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F47B-093E-4A48-9CFE-47416099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FA209B9-7F88-4C68-8338-E5562044C45A}"/>
              </a:ext>
            </a:extLst>
          </p:cNvPr>
          <p:cNvSpPr txBox="1">
            <a:spLocks/>
          </p:cNvSpPr>
          <p:nvPr/>
        </p:nvSpPr>
        <p:spPr>
          <a:xfrm>
            <a:off x="0" y="4872354"/>
            <a:ext cx="12192000" cy="943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ahnschrift SemiLight" panose="020B05020402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u="sng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C.T. Ha, Subodh Verma, C. David Mazer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Adrian Quan, Bobby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Yanagawa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A. Latter, Terrence M.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Yau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Frédéric Jacques, Craig D. Brown,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Rohit K.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Singal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H. Yamashita,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Tarit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Kevin H. Teoh,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Buu-Khanh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Lam, Marc W.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Deyell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Marnee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Wilson, Makoto Hibino, Christopher C. Cheung, Andrew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Kosmopoulos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Vinay Garg, Shira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Brodutch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Hwee Teoh, Fei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Zuo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Kevin E. Thorpe, Peter </a:t>
            </a:r>
            <a:r>
              <a:rPr lang="en-US" sz="1400" dirty="0" err="1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Jüni</a:t>
            </a:r>
            <a:r>
              <a:rPr lang="en-US" sz="1400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Deepak L. Bhatt, </a:t>
            </a:r>
            <a:r>
              <a:rPr lang="en-US" sz="1400" u="sng" dirty="0">
                <a:solidFill>
                  <a:srgbClr val="596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Atul Verma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C5FF2-F3BD-43B1-BF98-CD1F165019F9}"/>
              </a:ext>
            </a:extLst>
          </p:cNvPr>
          <p:cNvSpPr txBox="1"/>
          <p:nvPr/>
        </p:nvSpPr>
        <p:spPr>
          <a:xfrm>
            <a:off x="7505700" y="238125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Embargoed for 9:05am CT 11-16-20</a:t>
            </a:r>
          </a:p>
        </p:txBody>
      </p:sp>
    </p:spTree>
    <p:extLst>
      <p:ext uri="{BB962C8B-B14F-4D97-AF65-F5344CB8AC3E}">
        <p14:creationId xmlns:p14="http://schemas.microsoft.com/office/powerpoint/2010/main" val="370609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BDE76B95-7F0C-4CD6-AB5C-24CD3E3CACA0}"/>
              </a:ext>
            </a:extLst>
          </p:cNvPr>
          <p:cNvGrpSpPr/>
          <p:nvPr/>
        </p:nvGrpSpPr>
        <p:grpSpPr>
          <a:xfrm>
            <a:off x="4301650" y="2883789"/>
            <a:ext cx="7153200" cy="900000"/>
            <a:chOff x="4301300" y="2865339"/>
            <a:chExt cx="7153200" cy="90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66052C-6D94-4751-BF17-4E1FB2F38CFC}"/>
                </a:ext>
              </a:extLst>
            </p:cNvPr>
            <p:cNvSpPr/>
            <p:nvPr/>
          </p:nvSpPr>
          <p:spPr>
            <a:xfrm>
              <a:off x="4301300" y="2865339"/>
              <a:ext cx="7153200" cy="90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CC1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1075"/>
              <a:r>
                <a:rPr lang="en-CA" sz="2400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Cumulative AF/AFL duration </a:t>
              </a:r>
              <a:r>
                <a:rPr lang="en-CA" sz="2400" dirty="0">
                  <a:solidFill>
                    <a:schemeClr val="tx1"/>
                  </a:solidFill>
                  <a:latin typeface="Corbel" panose="020B0503020204020204" pitchFamily="34" charset="0"/>
                </a:rPr>
                <a:t>≥</a:t>
              </a:r>
              <a:r>
                <a:rPr lang="en-CA" sz="2400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6 minutes or documentation of AF/AFL by a 12-lead ECG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6237A6-1748-4A49-8463-1E5422B59303}"/>
                </a:ext>
              </a:extLst>
            </p:cNvPr>
            <p:cNvSpPr/>
            <p:nvPr/>
          </p:nvSpPr>
          <p:spPr>
            <a:xfrm>
              <a:off x="4301300" y="2865339"/>
              <a:ext cx="936500" cy="900000"/>
            </a:xfrm>
            <a:prstGeom prst="rect">
              <a:avLst/>
            </a:prstGeom>
            <a:solidFill>
              <a:srgbClr val="ACC142"/>
            </a:solidFill>
            <a:ln w="28575">
              <a:solidFill>
                <a:srgbClr val="ACC1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6600" dirty="0">
                  <a:latin typeface="Bahnschrift SemiBold" panose="020B0502040204020203" pitchFamily="34" charset="0"/>
                </a:rPr>
                <a:t>1</a:t>
              </a:r>
              <a:r>
                <a:rPr lang="en-CA" sz="6600" baseline="30000" dirty="0">
                  <a:latin typeface="Bahnschrift SemiBold" panose="020B0502040204020203" pitchFamily="34" charset="0"/>
                </a:rPr>
                <a:t>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A88828-C979-4D03-8B4E-F27DD191AF41}"/>
              </a:ext>
            </a:extLst>
          </p:cNvPr>
          <p:cNvGrpSpPr/>
          <p:nvPr/>
        </p:nvGrpSpPr>
        <p:grpSpPr>
          <a:xfrm>
            <a:off x="4301650" y="4026153"/>
            <a:ext cx="7153200" cy="900000"/>
            <a:chOff x="4301300" y="4004228"/>
            <a:chExt cx="7153200" cy="90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681BB0-9BD1-41D0-A2AC-3AD9E57DA12D}"/>
                </a:ext>
              </a:extLst>
            </p:cNvPr>
            <p:cNvSpPr/>
            <p:nvPr/>
          </p:nvSpPr>
          <p:spPr>
            <a:xfrm>
              <a:off x="4301300" y="4004228"/>
              <a:ext cx="7153200" cy="90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CC1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59000"/>
              <a:r>
                <a:rPr lang="en-CA" sz="2400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All participants received 14-days of enhanced rhythm monitoring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E17DDA-2EE4-453F-A9FE-0A40BD4247E4}"/>
                </a:ext>
              </a:extLst>
            </p:cNvPr>
            <p:cNvSpPr/>
            <p:nvPr/>
          </p:nvSpPr>
          <p:spPr>
            <a:xfrm>
              <a:off x="4301300" y="4004228"/>
              <a:ext cx="2124700" cy="900000"/>
            </a:xfrm>
            <a:prstGeom prst="rect">
              <a:avLst/>
            </a:prstGeom>
            <a:solidFill>
              <a:srgbClr val="ACC142"/>
            </a:solidFill>
            <a:ln w="28575">
              <a:solidFill>
                <a:srgbClr val="ACC1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latin typeface="Bahnschrift SemiBold" panose="020B0502040204020203" pitchFamily="34" charset="0"/>
                </a:rPr>
                <a:t>6</a:t>
              </a:r>
              <a:r>
                <a:rPr lang="en-CA" sz="2800" dirty="0">
                  <a:latin typeface="Bahnschrift SemiBold" panose="020B0502040204020203" pitchFamily="34" charset="0"/>
                  <a:cs typeface="Arial" panose="020B0604020202020204" pitchFamily="34" charset="0"/>
                </a:rPr>
                <a:t>±1 months </a:t>
              </a:r>
              <a:r>
                <a:rPr lang="en-CA" sz="2400" dirty="0">
                  <a:latin typeface="Bahnschrift SemiBold" panose="020B0502040204020203" pitchFamily="34" charset="0"/>
                  <a:cs typeface="Arial" panose="020B0604020202020204" pitchFamily="34" charset="0"/>
                </a:rPr>
                <a:t>post-surgery</a:t>
              </a:r>
              <a:endParaRPr lang="en-CA" sz="2400" baseline="300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24F3AD-D45D-45E0-963B-899E3F16E3BC}"/>
              </a:ext>
            </a:extLst>
          </p:cNvPr>
          <p:cNvGrpSpPr/>
          <p:nvPr/>
        </p:nvGrpSpPr>
        <p:grpSpPr>
          <a:xfrm>
            <a:off x="4301650" y="5168517"/>
            <a:ext cx="7153200" cy="900000"/>
            <a:chOff x="4301300" y="5143117"/>
            <a:chExt cx="7153200" cy="900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D13233-8D27-4F52-9FA6-3EDF14360A2A}"/>
                </a:ext>
              </a:extLst>
            </p:cNvPr>
            <p:cNvSpPr/>
            <p:nvPr/>
          </p:nvSpPr>
          <p:spPr>
            <a:xfrm>
              <a:off x="4301300" y="5143117"/>
              <a:ext cx="7153200" cy="90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CC1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59000"/>
              <a:r>
                <a:rPr lang="en-CA" sz="2400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Telephone follow-up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D39CCE-4198-47F0-B98C-C00A34CC9362}"/>
                </a:ext>
              </a:extLst>
            </p:cNvPr>
            <p:cNvSpPr/>
            <p:nvPr/>
          </p:nvSpPr>
          <p:spPr>
            <a:xfrm>
              <a:off x="4301300" y="5143117"/>
              <a:ext cx="2124700" cy="900000"/>
            </a:xfrm>
            <a:prstGeom prst="rect">
              <a:avLst/>
            </a:prstGeom>
            <a:solidFill>
              <a:srgbClr val="ACC142"/>
            </a:solidFill>
            <a:ln w="28575">
              <a:solidFill>
                <a:srgbClr val="ACC1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latin typeface="Bahnschrift SemiBold" panose="020B0502040204020203" pitchFamily="34" charset="0"/>
                </a:rPr>
                <a:t>9</a:t>
              </a:r>
              <a:r>
                <a:rPr lang="en-CA" sz="2800" dirty="0">
                  <a:latin typeface="Bahnschrift SemiBold" panose="020B0502040204020203" pitchFamily="34" charset="0"/>
                  <a:cs typeface="Arial" panose="020B0604020202020204" pitchFamily="34" charset="0"/>
                </a:rPr>
                <a:t>±1 months </a:t>
              </a:r>
              <a:r>
                <a:rPr lang="en-CA" sz="2400" dirty="0">
                  <a:latin typeface="Bahnschrift SemiBold" panose="020B0502040204020203" pitchFamily="34" charset="0"/>
                  <a:cs typeface="Arial" panose="020B0604020202020204" pitchFamily="34" charset="0"/>
                </a:rPr>
                <a:t>post-surgery</a:t>
              </a:r>
              <a:endParaRPr lang="en-CA" sz="2400" baseline="30000" dirty="0">
                <a:latin typeface="Bahnschrift SemiBold" panose="020B0502040204020203" pitchFamily="34" charset="0"/>
              </a:endParaRPr>
            </a:p>
          </p:txBody>
        </p:sp>
      </p:grp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66551D1-0CE0-4CDC-BA11-0568458C0825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16200000" flipH="1">
            <a:off x="8690138" y="265118"/>
            <a:ext cx="535144" cy="2158920"/>
          </a:xfrm>
          <a:prstGeom prst="bentConnector3">
            <a:avLst>
              <a:gd name="adj1" fmla="val 50000"/>
            </a:avLst>
          </a:prstGeom>
          <a:ln w="38100">
            <a:solidFill>
              <a:srgbClr val="59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ADC6726-5070-4AA7-BA31-4CDCF6B6154A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5400000">
            <a:off x="6531219" y="265119"/>
            <a:ext cx="535144" cy="2158919"/>
          </a:xfrm>
          <a:prstGeom prst="bentConnector3">
            <a:avLst/>
          </a:prstGeom>
          <a:ln w="38100">
            <a:solidFill>
              <a:srgbClr val="59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201817-19CA-4B1A-A898-005D8D91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0" y="365125"/>
            <a:ext cx="11012550" cy="1325563"/>
          </a:xfrm>
        </p:spPr>
        <p:txBody>
          <a:bodyPr/>
          <a:lstStyle/>
          <a:p>
            <a:r>
              <a:rPr lang="en-CA" dirty="0"/>
              <a:t>Study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9789C-B7C7-4CEF-837D-67A66660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AFL, atrial flutter.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A3FBB-B8E7-41AF-8F44-DFB18B39AF14}"/>
              </a:ext>
            </a:extLst>
          </p:cNvPr>
          <p:cNvSpPr txBox="1"/>
          <p:nvPr/>
        </p:nvSpPr>
        <p:spPr>
          <a:xfrm>
            <a:off x="190500" y="1498243"/>
            <a:ext cx="3276600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SemiLight" panose="020B0502040204020203" pitchFamily="34" charset="0"/>
              </a:rPr>
              <a:t>Multicenter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SemiLight" panose="020B0502040204020203" pitchFamily="34" charset="0"/>
              </a:rPr>
              <a:t>Parallel group (2-arm)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SemiLight" panose="020B0502040204020203" pitchFamily="34" charset="0"/>
              </a:rPr>
              <a:t>Open-label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SemiLight" panose="020B0502040204020203" pitchFamily="34" charset="0"/>
              </a:rPr>
              <a:t>Randomized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Bahnschrift Semi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SemiLight" panose="020B0502040204020203" pitchFamily="34" charset="0"/>
              </a:rPr>
              <a:t>Blinded adjudication of outcomes (PROBE design)</a:t>
            </a:r>
            <a:endParaRPr lang="en-CA" sz="2800" dirty="0">
              <a:latin typeface="Bahnschrift Semi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FB583-0693-4F6E-A7B1-B6FFCB825DB4}"/>
              </a:ext>
            </a:extLst>
          </p:cNvPr>
          <p:cNvSpPr/>
          <p:nvPr/>
        </p:nvSpPr>
        <p:spPr>
          <a:xfrm>
            <a:off x="4260250" y="177006"/>
            <a:ext cx="7236000" cy="900000"/>
          </a:xfrm>
          <a:prstGeom prst="rect">
            <a:avLst/>
          </a:prstGeom>
          <a:solidFill>
            <a:srgbClr val="596980"/>
          </a:solidFill>
          <a:ln w="28575">
            <a:solidFill>
              <a:srgbClr val="596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latin typeface="Bahnschrift SemiLight" panose="020B0502040204020203" pitchFamily="34" charset="0"/>
              </a:rPr>
              <a:t>Post-cardiac surgical subjects without a previous history of AF/AFL and with risk factors for stroke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0B2744-F0E5-46AE-8726-082BA16650E0}"/>
              </a:ext>
            </a:extLst>
          </p:cNvPr>
          <p:cNvSpPr/>
          <p:nvPr/>
        </p:nvSpPr>
        <p:spPr>
          <a:xfrm>
            <a:off x="7644250" y="1180428"/>
            <a:ext cx="468000" cy="468000"/>
          </a:xfrm>
          <a:prstGeom prst="ellipse">
            <a:avLst/>
          </a:prstGeom>
          <a:solidFill>
            <a:srgbClr val="596980"/>
          </a:solidFill>
          <a:ln w="28575">
            <a:solidFill>
              <a:srgbClr val="596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Bahnschrift SemiBold" panose="020B0502040204020203" pitchFamily="34" charset="0"/>
              </a:rPr>
              <a:t>R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5E19600-FC2F-49B9-AEF0-24439E6BA9EA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rot="16200000" flipH="1">
            <a:off x="6612971" y="1618509"/>
            <a:ext cx="371639" cy="2158919"/>
          </a:xfrm>
          <a:prstGeom prst="bentConnector3">
            <a:avLst/>
          </a:prstGeom>
          <a:ln w="38100">
            <a:solidFill>
              <a:srgbClr val="59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6985FCC6-0342-4FB5-BB75-080341FE94E0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 rot="5400000">
            <a:off x="8771891" y="1618509"/>
            <a:ext cx="371639" cy="2158920"/>
          </a:xfrm>
          <a:prstGeom prst="bentConnector3">
            <a:avLst>
              <a:gd name="adj1" fmla="val 50000"/>
            </a:avLst>
          </a:prstGeom>
          <a:ln w="38100">
            <a:solidFill>
              <a:srgbClr val="59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E219886-4B57-482B-BA58-639B93B8D320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7878250" y="3783789"/>
            <a:ext cx="0" cy="242364"/>
          </a:xfrm>
          <a:prstGeom prst="straightConnector1">
            <a:avLst/>
          </a:prstGeom>
          <a:ln w="38100">
            <a:solidFill>
              <a:srgbClr val="59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141324-460E-4F4E-BC1F-AB03B16F598D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7878250" y="4926153"/>
            <a:ext cx="0" cy="242364"/>
          </a:xfrm>
          <a:prstGeom prst="straightConnector1">
            <a:avLst/>
          </a:prstGeom>
          <a:ln w="38100">
            <a:solidFill>
              <a:srgbClr val="5969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0855B5-E1C5-4186-B226-E98F010E11F0}"/>
              </a:ext>
            </a:extLst>
          </p:cNvPr>
          <p:cNvGrpSpPr/>
          <p:nvPr/>
        </p:nvGrpSpPr>
        <p:grpSpPr>
          <a:xfrm>
            <a:off x="3774250" y="1612150"/>
            <a:ext cx="8208000" cy="900000"/>
            <a:chOff x="3467100" y="2114986"/>
            <a:chExt cx="8377300" cy="792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35EF52-0205-4605-96E3-6338844559AE}"/>
                </a:ext>
              </a:extLst>
            </p:cNvPr>
            <p:cNvSpPr/>
            <p:nvPr/>
          </p:nvSpPr>
          <p:spPr>
            <a:xfrm>
              <a:off x="3467100" y="2114986"/>
              <a:ext cx="3970400" cy="792000"/>
            </a:xfrm>
            <a:prstGeom prst="rect">
              <a:avLst/>
            </a:prstGeom>
            <a:solidFill>
              <a:srgbClr val="E1562F"/>
            </a:solidFill>
            <a:ln w="28575">
              <a:solidFill>
                <a:srgbClr val="E15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dirty="0">
                  <a:latin typeface="Bahnschrift SemiBold" panose="020B0502040204020203" pitchFamily="34" charset="0"/>
                </a:rPr>
                <a:t>Enhanced</a:t>
              </a:r>
            </a:p>
            <a:p>
              <a:pPr algn="ctr"/>
              <a:r>
                <a:rPr lang="en-CA" sz="2400" dirty="0">
                  <a:latin typeface="Bahnschrift SemiBold" panose="020B0502040204020203" pitchFamily="34" charset="0"/>
                </a:rPr>
                <a:t>Cardiac Rhythm Monitoring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FA7040-56D7-4AA4-8D78-5B665CE8E8CB}"/>
                </a:ext>
              </a:extLst>
            </p:cNvPr>
            <p:cNvSpPr/>
            <p:nvPr/>
          </p:nvSpPr>
          <p:spPr>
            <a:xfrm>
              <a:off x="7874000" y="2114986"/>
              <a:ext cx="3970400" cy="792000"/>
            </a:xfrm>
            <a:prstGeom prst="rect">
              <a:avLst/>
            </a:prstGeom>
            <a:solidFill>
              <a:srgbClr val="0D6D8C"/>
            </a:solidFill>
            <a:ln w="28575">
              <a:solidFill>
                <a:srgbClr val="0D6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dirty="0">
                  <a:latin typeface="Bahnschrift SemiBold" panose="020B0502040204020203" pitchFamily="34" charset="0"/>
                </a:rPr>
                <a:t>Usual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07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0F4A-E68B-4841-9E4A-B9FD9F5A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Outcome Measures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6516C-FDF3-49DA-9F71-1D65F3E2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AFL, atrial flutter.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71978-05DB-4539-A4B0-E76268A32386}"/>
              </a:ext>
            </a:extLst>
          </p:cNvPr>
          <p:cNvSpPr txBox="1"/>
          <p:nvPr/>
        </p:nvSpPr>
        <p:spPr>
          <a:xfrm>
            <a:off x="480888" y="1178124"/>
            <a:ext cx="1163731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FAA040"/>
                </a:solidFill>
                <a:latin typeface="Bahnschrift SemiBold" panose="020B0502040204020203" pitchFamily="34" charset="0"/>
              </a:rPr>
              <a:t>PRIMARY Outcome</a:t>
            </a:r>
          </a:p>
          <a:p>
            <a:r>
              <a:rPr lang="en-US" sz="2400" dirty="0">
                <a:latin typeface="Bahnschrift SemiLight" panose="020B0502040204020203" pitchFamily="34" charset="0"/>
              </a:rPr>
              <a:t>Cumulative AF/AFL duration ≥6 min or documentation of AF/AFL by a 12-lead ECG</a:t>
            </a:r>
            <a:endParaRPr lang="en-CA" sz="2400" dirty="0">
              <a:latin typeface="Bahnschrift SemiLight" panose="020B0502040204020203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E149255-D7C5-4007-A3FD-DBC068F2E7DB}"/>
              </a:ext>
            </a:extLst>
          </p:cNvPr>
          <p:cNvGrpSpPr/>
          <p:nvPr/>
        </p:nvGrpSpPr>
        <p:grpSpPr>
          <a:xfrm>
            <a:off x="138760" y="2330675"/>
            <a:ext cx="11979446" cy="3674137"/>
            <a:chOff x="138760" y="2330675"/>
            <a:chExt cx="11979446" cy="36741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BEB8B6D-FAB3-4A6C-A58E-1064599DFA60}"/>
                </a:ext>
              </a:extLst>
            </p:cNvPr>
            <p:cNvGrpSpPr/>
            <p:nvPr/>
          </p:nvGrpSpPr>
          <p:grpSpPr>
            <a:xfrm>
              <a:off x="138760" y="2330675"/>
              <a:ext cx="11979446" cy="3674137"/>
              <a:chOff x="138760" y="2330675"/>
              <a:chExt cx="11979446" cy="367413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5810A9-A607-4090-B562-70E2210FD806}"/>
                  </a:ext>
                </a:extLst>
              </p:cNvPr>
              <p:cNvSpPr txBox="1"/>
              <p:nvPr/>
            </p:nvSpPr>
            <p:spPr>
              <a:xfrm>
                <a:off x="480888" y="2330675"/>
                <a:ext cx="11637318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800" b="1" dirty="0">
                    <a:solidFill>
                      <a:srgbClr val="FAA040"/>
                    </a:solidFill>
                    <a:latin typeface="Bahnschrift SemiBold" panose="020B0502040204020203" pitchFamily="34" charset="0"/>
                  </a:rPr>
                  <a:t>SECONDARY Outcomes</a:t>
                </a:r>
                <a:endParaRPr lang="en-CA" sz="1400" b="0" i="0" u="none" strike="noStrike" dirty="0">
                  <a:solidFill>
                    <a:srgbClr val="FAA040"/>
                  </a:solidFill>
                  <a:effectLst/>
                  <a:latin typeface="Bahnschrift SemiLight" panose="020B0502040204020203" pitchFamily="34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62015AA-C0B1-4D48-847C-62539E9A8751}"/>
                  </a:ext>
                </a:extLst>
              </p:cNvPr>
              <p:cNvGrpSpPr/>
              <p:nvPr/>
            </p:nvGrpSpPr>
            <p:grpSpPr>
              <a:xfrm>
                <a:off x="138760" y="2865070"/>
                <a:ext cx="11857840" cy="829515"/>
                <a:chOff x="-101870" y="3375207"/>
                <a:chExt cx="11857840" cy="829515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7A9530B-120C-4D02-9C72-98CE1F50C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521" y="4204722"/>
                  <a:ext cx="11507449" cy="0"/>
                </a:xfrm>
                <a:prstGeom prst="line">
                  <a:avLst/>
                </a:prstGeom>
                <a:ln w="57150">
                  <a:solidFill>
                    <a:srgbClr val="30AFB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446C360-F04A-4578-B5C7-F7AA270C826C}"/>
                    </a:ext>
                  </a:extLst>
                </p:cNvPr>
                <p:cNvGrpSpPr/>
                <p:nvPr/>
              </p:nvGrpSpPr>
              <p:grpSpPr>
                <a:xfrm>
                  <a:off x="-101870" y="3375207"/>
                  <a:ext cx="761747" cy="760083"/>
                  <a:chOff x="340894" y="4076354"/>
                  <a:chExt cx="761747" cy="760083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FC48199-593D-4801-8BFA-24971F446F33}"/>
                      </a:ext>
                    </a:extLst>
                  </p:cNvPr>
                  <p:cNvSpPr txBox="1"/>
                  <p:nvPr/>
                </p:nvSpPr>
                <p:spPr>
                  <a:xfrm>
                    <a:off x="340894" y="407635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CA" dirty="0">
                        <a:latin typeface="Bahnschrift SemiBold" panose="020B0502040204020203" pitchFamily="34" charset="0"/>
                      </a:rPr>
                      <a:t>Day 0</a:t>
                    </a:r>
                  </a:p>
                </p:txBody>
              </p:sp>
              <p:sp>
                <p:nvSpPr>
                  <p:cNvPr id="23" name="Arrow: Down 22">
                    <a:extLst>
                      <a:ext uri="{FF2B5EF4-FFF2-40B4-BE49-F238E27FC236}">
                        <a16:creationId xmlns:a16="http://schemas.microsoft.com/office/drawing/2014/main" id="{415E350A-B61D-4C2D-93D4-82008DB473C4}"/>
                      </a:ext>
                    </a:extLst>
                  </p:cNvPr>
                  <p:cNvSpPr/>
                  <p:nvPr/>
                </p:nvSpPr>
                <p:spPr>
                  <a:xfrm>
                    <a:off x="606264" y="4476437"/>
                    <a:ext cx="231006" cy="360000"/>
                  </a:xfrm>
                  <a:prstGeom prst="downArrow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DAC989B-F060-42D1-9D52-69383E7B6B1C}"/>
                    </a:ext>
                  </a:extLst>
                </p:cNvPr>
                <p:cNvGrpSpPr/>
                <p:nvPr/>
              </p:nvGrpSpPr>
              <p:grpSpPr>
                <a:xfrm>
                  <a:off x="4481240" y="3375207"/>
                  <a:ext cx="883576" cy="760083"/>
                  <a:chOff x="3913351" y="4076354"/>
                  <a:chExt cx="883576" cy="760083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4FAC1D0-65D3-4659-BAD6-69D8AF17E804}"/>
                      </a:ext>
                    </a:extLst>
                  </p:cNvPr>
                  <p:cNvSpPr txBox="1"/>
                  <p:nvPr/>
                </p:nvSpPr>
                <p:spPr>
                  <a:xfrm>
                    <a:off x="3913351" y="4076354"/>
                    <a:ext cx="883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CA" dirty="0">
                        <a:latin typeface="Bahnschrift SemiBold" panose="020B0502040204020203" pitchFamily="34" charset="0"/>
                      </a:rPr>
                      <a:t>Day 30</a:t>
                    </a:r>
                  </a:p>
                </p:txBody>
              </p:sp>
              <p:sp>
                <p:nvSpPr>
                  <p:cNvPr id="25" name="Arrow: Down 24">
                    <a:extLst>
                      <a:ext uri="{FF2B5EF4-FFF2-40B4-BE49-F238E27FC236}">
                        <a16:creationId xmlns:a16="http://schemas.microsoft.com/office/drawing/2014/main" id="{29C3A940-986B-43BE-91B3-E8F8F250BB95}"/>
                      </a:ext>
                    </a:extLst>
                  </p:cNvPr>
                  <p:cNvSpPr/>
                  <p:nvPr/>
                </p:nvSpPr>
                <p:spPr>
                  <a:xfrm>
                    <a:off x="4239636" y="4476437"/>
                    <a:ext cx="231006" cy="360000"/>
                  </a:xfrm>
                  <a:prstGeom prst="downArrow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5902C16-AE92-4270-B3DF-3F6AD5CFA925}"/>
                    </a:ext>
                  </a:extLst>
                </p:cNvPr>
                <p:cNvGrpSpPr/>
                <p:nvPr/>
              </p:nvGrpSpPr>
              <p:grpSpPr>
                <a:xfrm>
                  <a:off x="6827310" y="3375207"/>
                  <a:ext cx="891591" cy="760083"/>
                  <a:chOff x="5707954" y="4076354"/>
                  <a:chExt cx="891591" cy="760083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AA9ECE6-DF76-4FAE-96B8-975E45265FE2}"/>
                      </a:ext>
                    </a:extLst>
                  </p:cNvPr>
                  <p:cNvSpPr txBox="1"/>
                  <p:nvPr/>
                </p:nvSpPr>
                <p:spPr>
                  <a:xfrm>
                    <a:off x="5707954" y="4076354"/>
                    <a:ext cx="8915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CA" dirty="0">
                        <a:latin typeface="Bahnschrift SemiBold" panose="020B0502040204020203" pitchFamily="34" charset="0"/>
                      </a:rPr>
                      <a:t>Day 45</a:t>
                    </a:r>
                  </a:p>
                </p:txBody>
              </p:sp>
              <p:sp>
                <p:nvSpPr>
                  <p:cNvPr id="27" name="Arrow: Down 26">
                    <a:extLst>
                      <a:ext uri="{FF2B5EF4-FFF2-40B4-BE49-F238E27FC236}">
                        <a16:creationId xmlns:a16="http://schemas.microsoft.com/office/drawing/2014/main" id="{8AD397CD-2591-48C5-BD30-A59B25776176}"/>
                      </a:ext>
                    </a:extLst>
                  </p:cNvPr>
                  <p:cNvSpPr/>
                  <p:nvPr/>
                </p:nvSpPr>
                <p:spPr>
                  <a:xfrm>
                    <a:off x="6038246" y="4476437"/>
                    <a:ext cx="231006" cy="360000"/>
                  </a:xfrm>
                  <a:prstGeom prst="downArrow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0AAD0F-EE77-4374-B4EF-DD55E26C0CED}"/>
                  </a:ext>
                </a:extLst>
              </p:cNvPr>
              <p:cNvGrpSpPr/>
              <p:nvPr/>
            </p:nvGrpSpPr>
            <p:grpSpPr>
              <a:xfrm>
                <a:off x="383273" y="4002506"/>
                <a:ext cx="5580000" cy="649676"/>
                <a:chOff x="142643" y="4493393"/>
                <a:chExt cx="5580000" cy="649676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24CE45E-DCD8-4FAF-9417-EC10AB0D66CB}"/>
                    </a:ext>
                  </a:extLst>
                </p:cNvPr>
                <p:cNvSpPr txBox="1"/>
                <p:nvPr/>
              </p:nvSpPr>
              <p:spPr>
                <a:xfrm>
                  <a:off x="142643" y="4496738"/>
                  <a:ext cx="5580000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Cumulative AF/AFL duration ≥6 h and </a:t>
                  </a:r>
                  <a:r>
                    <a:rPr lang="da-DK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≥24 h</a:t>
                  </a:r>
                  <a:endParaRPr lang="en-CA" b="0" i="0" u="none" strike="noStrike" dirty="0">
                    <a:effectLst/>
                    <a:latin typeface="Bahnschrift SemiLight" panose="020B0502040204020203" pitchFamily="34" charset="0"/>
                  </a:endParaRPr>
                </a:p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Non-protocol mandated Holter/event recorder</a:t>
                  </a:r>
                  <a:endParaRPr lang="en-CA" b="0" i="0" u="none" strike="noStrike" dirty="0">
                    <a:effectLst/>
                    <a:latin typeface="Bahnschrift SemiLight" panose="020B0502040204020203" pitchFamily="34" charset="0"/>
                  </a:endParaRP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DAAC672-454A-4F11-8CFF-3DFB5F8ADA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521" y="4493393"/>
                  <a:ext cx="4680000" cy="0"/>
                </a:xfrm>
                <a:prstGeom prst="line">
                  <a:avLst/>
                </a:prstGeom>
                <a:ln w="38100">
                  <a:solidFill>
                    <a:srgbClr val="FAA040"/>
                  </a:solidFill>
                  <a:tailEnd type="diamond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979BCFB-1A71-4326-8ECD-02B43D14BE58}"/>
                  </a:ext>
                </a:extLst>
              </p:cNvPr>
              <p:cNvGrpSpPr/>
              <p:nvPr/>
            </p:nvGrpSpPr>
            <p:grpSpPr>
              <a:xfrm>
                <a:off x="383273" y="4790176"/>
                <a:ext cx="7125878" cy="1214636"/>
                <a:chOff x="142643" y="5261813"/>
                <a:chExt cx="7125878" cy="1214636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A76AD16-E1C6-458E-9D55-3C271C1414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521" y="5261813"/>
                  <a:ext cx="7020000" cy="0"/>
                </a:xfrm>
                <a:prstGeom prst="line">
                  <a:avLst/>
                </a:prstGeom>
                <a:ln w="38100">
                  <a:solidFill>
                    <a:srgbClr val="FAA040"/>
                  </a:solidFill>
                  <a:tailEnd type="diamond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2497B3A-80D3-4810-B34C-2640C0AF9E99}"/>
                    </a:ext>
                  </a:extLst>
                </p:cNvPr>
                <p:cNvSpPr txBox="1"/>
                <p:nvPr/>
              </p:nvSpPr>
              <p:spPr>
                <a:xfrm>
                  <a:off x="142643" y="5276120"/>
                  <a:ext cx="7008926" cy="120032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Prescription of oral anticoagulation</a:t>
                  </a:r>
                </a:p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Major bleeding</a:t>
                  </a:r>
                </a:p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Death, MI, ischemic stroke, or non-CNS</a:t>
                  </a:r>
                </a:p>
                <a:p>
                  <a:pPr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tabLst>
                      <a:tab pos="182563" algn="l"/>
                    </a:tabLst>
                  </a:pPr>
                  <a:r>
                    <a:rPr lang="en-US" dirty="0">
                      <a:solidFill>
                        <a:srgbClr val="000000"/>
                      </a:solidFill>
                      <a:latin typeface="Bahnschrift SemiLight" panose="020B0502040204020203" pitchFamily="34" charset="0"/>
                    </a:rPr>
                    <a:t>	</a:t>
                  </a: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thromboembolism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A4523AF-F09E-4DAD-A615-76EE4838F6FC}"/>
                  </a:ext>
                </a:extLst>
              </p:cNvPr>
              <p:cNvGrpSpPr/>
              <p:nvPr/>
            </p:nvGrpSpPr>
            <p:grpSpPr>
              <a:xfrm>
                <a:off x="7504383" y="4788571"/>
                <a:ext cx="4464000" cy="1216241"/>
                <a:chOff x="7263753" y="5260208"/>
                <a:chExt cx="4464000" cy="1216241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9C45860-9EC4-445F-AF79-3439E3A11F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9631" y="5260208"/>
                  <a:ext cx="4356000" cy="0"/>
                </a:xfrm>
                <a:prstGeom prst="line">
                  <a:avLst/>
                </a:prstGeom>
                <a:ln w="38100">
                  <a:solidFill>
                    <a:srgbClr val="FAA04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B657716-3772-4CC3-B611-D61ABCFC0B50}"/>
                    </a:ext>
                  </a:extLst>
                </p:cNvPr>
                <p:cNvSpPr txBox="1"/>
                <p:nvPr/>
              </p:nvSpPr>
              <p:spPr>
                <a:xfrm>
                  <a:off x="7263753" y="5276120"/>
                  <a:ext cx="4464000" cy="120032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Prescription of oral anticoagulation</a:t>
                  </a:r>
                </a:p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Major bleeding</a:t>
                  </a:r>
                </a:p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Death, MI, ischemic stroke, or non-CNS</a:t>
                  </a:r>
                </a:p>
                <a:p>
                  <a:pPr marL="182563" indent="-182563" rtl="0" eaLnBrk="1" fontAlgn="ctr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solidFill>
                        <a:srgbClr val="000000"/>
                      </a:solidFill>
                      <a:latin typeface="Bahnschrift SemiLight" panose="020B0502040204020203" pitchFamily="34" charset="0"/>
                    </a:rPr>
                    <a:t>	</a:t>
                  </a:r>
                  <a:r>
                    <a:rPr lang="en-US" b="0" i="0" u="none" strike="noStrike" kern="1200" dirty="0">
                      <a:solidFill>
                        <a:srgbClr val="000000"/>
                      </a:solidFill>
                      <a:effectLst/>
                      <a:latin typeface="Bahnschrift SemiLight" panose="020B0502040204020203" pitchFamily="34" charset="0"/>
                    </a:rPr>
                    <a:t>thromboembolism</a:t>
                  </a:r>
                </a:p>
              </p:txBody>
            </p:sp>
          </p:grp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80A094C-45F3-4E11-ACF1-07F2BA9EA8E3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5163658" y="3625153"/>
              <a:ext cx="5493" cy="288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A2BACC1-ABDC-423B-859F-24C60795EBA5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7513735" y="3625153"/>
              <a:ext cx="0" cy="108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82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DB79-B8DD-40F8-A362-0B07B540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 of COVID-19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4073F-27D2-4D8D-94D5-BD0F572A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FE8950-13FA-45A5-B260-8F2D84931A96}"/>
              </a:ext>
            </a:extLst>
          </p:cNvPr>
          <p:cNvSpPr txBox="1"/>
          <p:nvPr/>
        </p:nvSpPr>
        <p:spPr>
          <a:xfrm>
            <a:off x="266666" y="1426342"/>
            <a:ext cx="3780000" cy="4500000"/>
          </a:xfrm>
          <a:prstGeom prst="rect">
            <a:avLst/>
          </a:prstGeom>
          <a:solidFill>
            <a:srgbClr val="ACC142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March 19,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Enrollment suspended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336 subjects had been randomized (85% of the planned sample of 396)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15C1C4-C61C-403F-9C29-14D31F4F88E7}"/>
              </a:ext>
            </a:extLst>
          </p:cNvPr>
          <p:cNvSpPr txBox="1"/>
          <p:nvPr/>
        </p:nvSpPr>
        <p:spPr>
          <a:xfrm>
            <a:off x="4215195" y="1426342"/>
            <a:ext cx="3780000" cy="4500000"/>
          </a:xfrm>
          <a:prstGeom prst="rect">
            <a:avLst/>
          </a:prstGeom>
          <a:solidFill>
            <a:srgbClr val="0D6D8C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July 17,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Enrollment of additional subjects was stopped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FCCA6E-A246-40C9-9D37-7E125051024E}"/>
              </a:ext>
            </a:extLst>
          </p:cNvPr>
          <p:cNvSpPr txBox="1"/>
          <p:nvPr/>
        </p:nvSpPr>
        <p:spPr>
          <a:xfrm>
            <a:off x="8163723" y="1426342"/>
            <a:ext cx="3780000" cy="4500000"/>
          </a:xfrm>
          <a:prstGeom prst="rect">
            <a:avLst/>
          </a:prstGeom>
          <a:solidFill>
            <a:srgbClr val="FAA040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ahnschrift SemiBold" panose="020B0502040204020203" pitchFamily="34" charset="0"/>
              </a:rPr>
              <a:t>Analysis of outcomes is based on results from the 336 subjects randomized into the trial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CAAF-F18F-4C3C-AB2F-4BFA1678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Abbreviated CONSORT Diagram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C0A7B-0CC4-4E75-822A-CC0693AB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3D0D3D-C9A8-4F23-B199-AE2AC7A05519}"/>
              </a:ext>
            </a:extLst>
          </p:cNvPr>
          <p:cNvSpPr/>
          <p:nvPr/>
        </p:nvSpPr>
        <p:spPr>
          <a:xfrm>
            <a:off x="4285990" y="5096697"/>
            <a:ext cx="7153200" cy="900000"/>
          </a:xfrm>
          <a:prstGeom prst="rect">
            <a:avLst/>
          </a:prstGeom>
          <a:solidFill>
            <a:srgbClr val="ACC142"/>
          </a:solidFill>
          <a:ln w="28575">
            <a:solidFill>
              <a:srgbClr val="ACC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Cumulative AF/AFL duration </a:t>
            </a:r>
            <a:r>
              <a:rPr lang="en-CA" sz="2400" dirty="0">
                <a:solidFill>
                  <a:schemeClr val="bg1"/>
                </a:solidFill>
                <a:latin typeface="Corbel" panose="020B0503020204020204" pitchFamily="34" charset="0"/>
              </a:rPr>
              <a:t>≥</a:t>
            </a:r>
            <a:r>
              <a:rPr lang="en-CA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6 minutes or documentation of AF/AFL by a 12-lead ECG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9BC6E2F-1E42-45A9-A8D4-96A86DB663DC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 rot="5400000">
            <a:off x="6192088" y="1550030"/>
            <a:ext cx="1182086" cy="2158919"/>
          </a:xfrm>
          <a:prstGeom prst="bentConnector3">
            <a:avLst>
              <a:gd name="adj1" fmla="val 58595"/>
            </a:avLst>
          </a:prstGeom>
          <a:ln w="38100">
            <a:solidFill>
              <a:srgbClr val="59698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543627B-CC4B-41B1-99F1-BD75940B991E}"/>
              </a:ext>
            </a:extLst>
          </p:cNvPr>
          <p:cNvSpPr/>
          <p:nvPr/>
        </p:nvSpPr>
        <p:spPr>
          <a:xfrm>
            <a:off x="6206590" y="1030446"/>
            <a:ext cx="3312000" cy="1008000"/>
          </a:xfrm>
          <a:prstGeom prst="rect">
            <a:avLst/>
          </a:prstGeom>
          <a:solidFill>
            <a:srgbClr val="596980"/>
          </a:solidFill>
          <a:ln w="28575">
            <a:solidFill>
              <a:srgbClr val="596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latin typeface="Bahnschrift SemiBold" panose="020B0502040204020203" pitchFamily="34" charset="0"/>
              </a:rPr>
              <a:t>2803</a:t>
            </a:r>
          </a:p>
          <a:p>
            <a:pPr algn="ctr"/>
            <a:r>
              <a:rPr lang="en-CA" sz="2400" dirty="0">
                <a:latin typeface="Bahnschrift SemiLight" panose="020B0502040204020203" pitchFamily="34" charset="0"/>
              </a:rPr>
              <a:t>Assessed for eligibility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11AEA0-0625-495B-A2B0-0F899F79DD7B}"/>
              </a:ext>
            </a:extLst>
          </p:cNvPr>
          <p:cNvGrpSpPr/>
          <p:nvPr/>
        </p:nvGrpSpPr>
        <p:grpSpPr>
          <a:xfrm>
            <a:off x="3758590" y="3220532"/>
            <a:ext cx="8208000" cy="1359762"/>
            <a:chOff x="3467100" y="2114986"/>
            <a:chExt cx="8377300" cy="792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F41B8D-CC50-474C-9D53-445C414C57E8}"/>
                </a:ext>
              </a:extLst>
            </p:cNvPr>
            <p:cNvSpPr/>
            <p:nvPr/>
          </p:nvSpPr>
          <p:spPr>
            <a:xfrm>
              <a:off x="3467100" y="2114986"/>
              <a:ext cx="3970400" cy="792000"/>
            </a:xfrm>
            <a:prstGeom prst="rect">
              <a:avLst/>
            </a:prstGeom>
            <a:solidFill>
              <a:srgbClr val="E1562F"/>
            </a:solidFill>
            <a:ln w="28575">
              <a:solidFill>
                <a:srgbClr val="E15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latin typeface="Bahnschrift SemiBold" panose="020B0502040204020203" pitchFamily="34" charset="0"/>
                </a:rPr>
                <a:t>163</a:t>
              </a:r>
            </a:p>
            <a:p>
              <a:pPr algn="ctr"/>
              <a:r>
                <a:rPr lang="en-CA" sz="2400" dirty="0">
                  <a:latin typeface="Bahnschrift SemiBold" panose="020B0502040204020203" pitchFamily="34" charset="0"/>
                </a:rPr>
                <a:t>Enhanced</a:t>
              </a:r>
            </a:p>
            <a:p>
              <a:pPr algn="ctr"/>
              <a:r>
                <a:rPr lang="en-CA" sz="2400" dirty="0">
                  <a:latin typeface="Bahnschrift SemiBold" panose="020B0502040204020203" pitchFamily="34" charset="0"/>
                </a:rPr>
                <a:t>Cardiac Rhythm Monitoring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83D41B-99FD-4FB6-8974-43D058552F5F}"/>
                </a:ext>
              </a:extLst>
            </p:cNvPr>
            <p:cNvSpPr/>
            <p:nvPr/>
          </p:nvSpPr>
          <p:spPr>
            <a:xfrm>
              <a:off x="7874000" y="2114986"/>
              <a:ext cx="3970400" cy="792000"/>
            </a:xfrm>
            <a:prstGeom prst="rect">
              <a:avLst/>
            </a:prstGeom>
            <a:solidFill>
              <a:srgbClr val="0D6D8C"/>
            </a:solidFill>
            <a:ln w="28575">
              <a:solidFill>
                <a:srgbClr val="0D6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000" dirty="0">
                  <a:latin typeface="Bahnschrift SemiBold" panose="020B0502040204020203" pitchFamily="34" charset="0"/>
                </a:rPr>
                <a:t>173</a:t>
              </a:r>
            </a:p>
            <a:p>
              <a:pPr algn="ctr"/>
              <a:r>
                <a:rPr lang="en-CA" sz="2400" dirty="0">
                  <a:latin typeface="Bahnschrift SemiBold" panose="020B0502040204020203" pitchFamily="34" charset="0"/>
                </a:rPr>
                <a:t>Usual Care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D5542A7-97B8-464A-A3B5-7A76552B3096}"/>
              </a:ext>
            </a:extLst>
          </p:cNvPr>
          <p:cNvSpPr/>
          <p:nvPr/>
        </p:nvSpPr>
        <p:spPr>
          <a:xfrm>
            <a:off x="355789" y="1523710"/>
            <a:ext cx="3133023" cy="1470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2467 </a:t>
            </a:r>
            <a:r>
              <a:rPr lang="en-CA" sz="24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Excluded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ahnschrift SemiLight" panose="020B0502040204020203" pitchFamily="34" charset="0"/>
              </a:rPr>
              <a:t>840 declined participation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ahnschrift SemiLight" panose="020B0502040204020203" pitchFamily="34" charset="0"/>
              </a:rPr>
              <a:t>1204 ineligible per protocol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ahnschrift SemiLight" panose="020B0502040204020203" pitchFamily="34" charset="0"/>
              </a:rPr>
              <a:t>423 other reason</a:t>
            </a:r>
            <a:endParaRPr lang="en-CA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FBBF130-7F4B-4F29-8357-55CD7ED1C0C0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rot="16200000" flipH="1">
            <a:off x="8351007" y="1550029"/>
            <a:ext cx="1182086" cy="2158920"/>
          </a:xfrm>
          <a:prstGeom prst="bentConnector3">
            <a:avLst>
              <a:gd name="adj1" fmla="val 56016"/>
            </a:avLst>
          </a:prstGeom>
          <a:ln w="38100">
            <a:solidFill>
              <a:srgbClr val="59698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B0C2104-01BA-4D92-8D5A-457B8CEC8B0F}"/>
              </a:ext>
            </a:extLst>
          </p:cNvPr>
          <p:cNvSpPr/>
          <p:nvPr/>
        </p:nvSpPr>
        <p:spPr>
          <a:xfrm>
            <a:off x="5936590" y="2412609"/>
            <a:ext cx="3852000" cy="576000"/>
          </a:xfrm>
          <a:prstGeom prst="ellipse">
            <a:avLst/>
          </a:prstGeom>
          <a:solidFill>
            <a:srgbClr val="596980"/>
          </a:solidFill>
          <a:ln w="28575">
            <a:solidFill>
              <a:srgbClr val="596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latin typeface="Bahnschrift SemiBold" panose="020B0502040204020203" pitchFamily="34" charset="0"/>
              </a:rPr>
              <a:t>336 </a:t>
            </a:r>
            <a:r>
              <a:rPr lang="en-CA" sz="2400" b="1" dirty="0">
                <a:latin typeface="Bahnschrift SemiBold" panose="020B0502040204020203" pitchFamily="34" charset="0"/>
              </a:rPr>
              <a:t>Randomized</a:t>
            </a:r>
            <a:endParaRPr lang="en-CA" b="1" dirty="0">
              <a:latin typeface="Bahnschrift SemiBold" panose="020B0502040204020203" pitchFamily="34" charset="0"/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9C444539-F98D-436C-8549-CC7FE36F945C}"/>
              </a:ext>
            </a:extLst>
          </p:cNvPr>
          <p:cNvCxnSpPr>
            <a:cxnSpLocks/>
            <a:stCxn id="30" idx="2"/>
            <a:endCxn id="24" idx="0"/>
          </p:cNvCxnSpPr>
          <p:nvPr/>
        </p:nvCxnSpPr>
        <p:spPr>
          <a:xfrm rot="5400000">
            <a:off x="8683849" y="3759035"/>
            <a:ext cx="516403" cy="2158920"/>
          </a:xfrm>
          <a:prstGeom prst="bentConnector3">
            <a:avLst>
              <a:gd name="adj1" fmla="val 50000"/>
            </a:avLst>
          </a:prstGeom>
          <a:ln w="38100">
            <a:solidFill>
              <a:srgbClr val="59698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D031EF06-C2CF-46E7-A049-5E9337103164}"/>
              </a:ext>
            </a:extLst>
          </p:cNvPr>
          <p:cNvCxnSpPr>
            <a:cxnSpLocks/>
            <a:stCxn id="29" idx="2"/>
            <a:endCxn id="24" idx="0"/>
          </p:cNvCxnSpPr>
          <p:nvPr/>
        </p:nvCxnSpPr>
        <p:spPr>
          <a:xfrm rot="16200000" flipH="1">
            <a:off x="6524929" y="3759035"/>
            <a:ext cx="516403" cy="2158919"/>
          </a:xfrm>
          <a:prstGeom prst="bentConnector3">
            <a:avLst>
              <a:gd name="adj1" fmla="val 50000"/>
            </a:avLst>
          </a:prstGeom>
          <a:ln w="38100">
            <a:solidFill>
              <a:srgbClr val="59698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125E07B-62B3-4F95-8D0D-E1518D89E3A5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3488812" y="2239662"/>
            <a:ext cx="4373777" cy="19148"/>
          </a:xfrm>
          <a:prstGeom prst="straightConnector1">
            <a:avLst/>
          </a:prstGeom>
          <a:ln w="38100">
            <a:solidFill>
              <a:srgbClr val="59698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4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D750-70AC-40FD-8AA6-1C2D42B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Baseline Characteristics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EF4E3-A68A-4C3C-93D6-5497C252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CABG, coronary artery bypass graft surgery.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DE408A-5637-4F8F-A8DF-DB8356FE1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40574"/>
              </p:ext>
            </p:extLst>
          </p:nvPr>
        </p:nvGraphicFramePr>
        <p:xfrm>
          <a:off x="444008" y="871276"/>
          <a:ext cx="11303983" cy="521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266">
                  <a:extLst>
                    <a:ext uri="{9D8B030D-6E8A-4147-A177-3AD203B41FA5}">
                      <a16:colId xmlns:a16="http://schemas.microsoft.com/office/drawing/2014/main" val="148226066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87711226"/>
                    </a:ext>
                  </a:extLst>
                </a:gridCol>
                <a:gridCol w="2126117">
                  <a:extLst>
                    <a:ext uri="{9D8B030D-6E8A-4147-A177-3AD203B41FA5}">
                      <a16:colId xmlns:a16="http://schemas.microsoft.com/office/drawing/2014/main" val="3971777446"/>
                    </a:ext>
                  </a:extLst>
                </a:gridCol>
              </a:tblGrid>
              <a:tr h="782888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Bahnschrift SemiLight" panose="020B0502040204020203" pitchFamily="34" charset="0"/>
                        </a:rPr>
                        <a:t>n (%) unless otherwise stated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SemiLight" panose="020B0502040204020203" pitchFamily="34" charset="0"/>
                        </a:rPr>
                        <a:t>Enhanced </a:t>
                      </a:r>
                    </a:p>
                    <a:p>
                      <a:pPr algn="ctr"/>
                      <a:r>
                        <a:rPr lang="en-US" sz="1600" dirty="0">
                          <a:latin typeface="Bahnschrift SemiLight" panose="020B0502040204020203" pitchFamily="34" charset="0"/>
                        </a:rPr>
                        <a:t>Cardiac Rhythm Monitoring</a:t>
                      </a:r>
                    </a:p>
                    <a:p>
                      <a:pPr algn="ctr"/>
                      <a:r>
                        <a:rPr lang="en-US" sz="1600" dirty="0">
                          <a:latin typeface="Bahnschrift SemiLight" panose="020B0502040204020203" pitchFamily="34" charset="0"/>
                        </a:rPr>
                        <a:t>(n=163)</a:t>
                      </a:r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Bahnschrift SemiLight" panose="020B0502040204020203" pitchFamily="34" charset="0"/>
                        </a:rPr>
                        <a:t>Usual Care</a:t>
                      </a:r>
                    </a:p>
                    <a:p>
                      <a:pPr algn="ctr"/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r>
                        <a:rPr lang="en-CA" sz="1600" dirty="0">
                          <a:latin typeface="Bahnschrift SemiLight" panose="020B0502040204020203" pitchFamily="34" charset="0"/>
                        </a:rPr>
                        <a:t>(n=173)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73042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Age (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mean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SD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), years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67.5 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8.1</a:t>
                      </a:r>
                      <a:endParaRPr lang="en-CA" sz="16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67.4 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8.2</a:t>
                      </a:r>
                      <a:endParaRPr lang="en-CA" sz="16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31215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Female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35 (21.5)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38 (22.0)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7519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Hypertension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151 (92.6)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162 (93.6)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485230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Diabetes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90 (55.2)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86 (49.7)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0381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Heart failure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10 (6.1)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13 (7.5)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861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Stroke or Transient Ischemic Attack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17 (10.4)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18 (10.4)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07300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Myocardial infarction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65 (39.9)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60 (34.7)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7550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COPD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11 (6.7)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16 (9.2)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07983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CHA</a:t>
                      </a:r>
                      <a:r>
                        <a:rPr lang="en-CA" sz="1800" b="1" baseline="-25000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2</a:t>
                      </a: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DS</a:t>
                      </a:r>
                      <a:r>
                        <a:rPr lang="en-CA" sz="1800" b="1" baseline="-25000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2</a:t>
                      </a: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-VASc (median, IQR)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4.0 (3.0, 4.5)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4.0 (3.0, 4.0)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97695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HAS-BLED (median, IQR)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2.0 (2.0, 3.0)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2.0 (2.0, 3.0)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00346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CABG only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124 (76.1)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131 (75.1)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35556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Valve repair or replacement only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17 (10.4)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22 (12.7)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51503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CABG and valve surgery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22 (13.5)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20 (11.6)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7662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Ejection fraction (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mean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SD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) (%)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55.1 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10.4</a:t>
                      </a:r>
                      <a:endParaRPr lang="en-CA" sz="16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57.4 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9.8</a:t>
                      </a:r>
                      <a:endParaRPr lang="en-CA" sz="16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66884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AF (&lt;24 hours) during hospitalization after cardiac surgery)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6 (3.7)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Bahnschrift SemiLight" panose="020B0502040204020203" pitchFamily="34" charset="0"/>
                        </a:rPr>
                        <a:t>12 (6.9)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4628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EF9BE4E-9B6F-4316-9D7B-A45B11545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51665"/>
              </p:ext>
            </p:extLst>
          </p:nvPr>
        </p:nvGraphicFramePr>
        <p:xfrm>
          <a:off x="444008" y="871276"/>
          <a:ext cx="11303983" cy="521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266">
                  <a:extLst>
                    <a:ext uri="{9D8B030D-6E8A-4147-A177-3AD203B41FA5}">
                      <a16:colId xmlns:a16="http://schemas.microsoft.com/office/drawing/2014/main" val="148226066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87711226"/>
                    </a:ext>
                  </a:extLst>
                </a:gridCol>
                <a:gridCol w="2126117">
                  <a:extLst>
                    <a:ext uri="{9D8B030D-6E8A-4147-A177-3AD203B41FA5}">
                      <a16:colId xmlns:a16="http://schemas.microsoft.com/office/drawing/2014/main" val="3971777446"/>
                    </a:ext>
                  </a:extLst>
                </a:gridCol>
              </a:tblGrid>
              <a:tr h="782888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Bahnschrift SemiLight" panose="020B0502040204020203" pitchFamily="34" charset="0"/>
                        </a:rPr>
                        <a:t>n (%) unless otherwise stated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SemiLight" panose="020B0502040204020203" pitchFamily="34" charset="0"/>
                        </a:rPr>
                        <a:t>Enhanced </a:t>
                      </a:r>
                    </a:p>
                    <a:p>
                      <a:pPr algn="ctr"/>
                      <a:r>
                        <a:rPr lang="en-US" sz="1600" dirty="0">
                          <a:latin typeface="Bahnschrift SemiLight" panose="020B0502040204020203" pitchFamily="34" charset="0"/>
                        </a:rPr>
                        <a:t>Cardiac Rhythm Monitoring</a:t>
                      </a:r>
                    </a:p>
                    <a:p>
                      <a:pPr algn="ctr"/>
                      <a:r>
                        <a:rPr lang="en-US" sz="1600" dirty="0">
                          <a:latin typeface="Bahnschrift SemiLight" panose="020B0502040204020203" pitchFamily="34" charset="0"/>
                        </a:rPr>
                        <a:t>(n=163)</a:t>
                      </a:r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Bahnschrift SemiLight" panose="020B0502040204020203" pitchFamily="34" charset="0"/>
                        </a:rPr>
                        <a:t>Usual Care</a:t>
                      </a:r>
                    </a:p>
                    <a:p>
                      <a:pPr algn="ctr"/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r>
                        <a:rPr lang="en-CA" sz="1600" dirty="0">
                          <a:latin typeface="Bahnschrift SemiLight" panose="020B0502040204020203" pitchFamily="34" charset="0"/>
                        </a:rPr>
                        <a:t>(n=173)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73042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Age (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mean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SD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), years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67.5 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8.1</a:t>
                      </a:r>
                      <a:endParaRPr lang="en-CA" sz="16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67.4 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8.2</a:t>
                      </a:r>
                      <a:endParaRPr lang="en-CA" sz="16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31215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Female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35 (21.5)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38 (22.0)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7519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Hypertension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151 (92.6)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162 (93.6)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485230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Diabetes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90 (55.2)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86 (49.7)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0381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Heart failure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10 (6.1)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13 (7.5)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861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Stroke or Transient Ischemic Attack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17 (10.4)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18 (10.4)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07300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Myocardial infarction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65 (39.9)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60 (34.7)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7550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COPD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11 (6.7)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16 (9.2)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07983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CHA</a:t>
                      </a:r>
                      <a:r>
                        <a:rPr lang="en-CA" sz="1600" b="0" baseline="-250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DS</a:t>
                      </a:r>
                      <a:r>
                        <a:rPr lang="en-CA" sz="1600" b="0" baseline="-250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-VASc (median, IQR)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4.0 (3.0, 4.5)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4.0 (3.0, 4.0)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97695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HAS-BLED (median, IQR)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2.0 (2.0, 3.0)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2.0 (2.0, 3.0)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00346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CABG only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124 (76.1)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131 (75.1)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35556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Valve repair or replacement only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17 (10.4)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22 (12.7)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51503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CABG and valve surgery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22 (13.5)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20 (11.6)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76627"/>
                  </a:ext>
                </a:extLst>
              </a:tr>
              <a:tr h="28544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Ejection fraction (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mean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SD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) (%)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55.1 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10.4</a:t>
                      </a:r>
                      <a:endParaRPr lang="en-CA" sz="16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57.4 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Arial" panose="020B0604020202020204" pitchFamily="34" charset="0"/>
                        </a:rPr>
                        <a:t>± 9.8</a:t>
                      </a:r>
                      <a:endParaRPr lang="en-CA" sz="16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66884"/>
                  </a:ext>
                </a:extLst>
              </a:tr>
              <a:tr h="316534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AF (&lt;24 hours) during hospitalization after cardiac surgery)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 (3.7)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12 (6.9)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4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6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A607-6D22-4BF7-A668-467D9934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Primary Outcome: </a:t>
            </a:r>
            <a:r>
              <a:rPr lang="en-US" sz="3100" dirty="0"/>
              <a:t>Cumulative AF/AFL duration ≥6 min or documentation of AF/AFL by a 12-lead ECG</a:t>
            </a:r>
            <a:br>
              <a:rPr lang="en-US" dirty="0"/>
            </a:b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002B5-4FF6-4E3F-A43F-1A6CB5AA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AFL, atrial flutter.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54641E-FC38-45FD-81D2-8B470D591F86}"/>
              </a:ext>
            </a:extLst>
          </p:cNvPr>
          <p:cNvGrpSpPr/>
          <p:nvPr/>
        </p:nvGrpSpPr>
        <p:grpSpPr>
          <a:xfrm>
            <a:off x="153882" y="1515500"/>
            <a:ext cx="6145143" cy="4782196"/>
            <a:chOff x="153882" y="1566300"/>
            <a:chExt cx="6145143" cy="4782196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092687A6-758C-4C4E-9557-8E46ACED1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30" y="1570585"/>
              <a:ext cx="5482842" cy="4050009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0469CC-40DF-439B-A21A-5EB7EB496D31}"/>
                </a:ext>
              </a:extLst>
            </p:cNvPr>
            <p:cNvGrpSpPr/>
            <p:nvPr/>
          </p:nvGrpSpPr>
          <p:grpSpPr>
            <a:xfrm>
              <a:off x="924112" y="5554354"/>
              <a:ext cx="5374913" cy="794142"/>
              <a:chOff x="2388636" y="5340931"/>
              <a:chExt cx="8407844" cy="79414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799089-3BEE-40AF-88E6-EE39471CB548}"/>
                  </a:ext>
                </a:extLst>
              </p:cNvPr>
              <p:cNvSpPr txBox="1"/>
              <p:nvPr/>
            </p:nvSpPr>
            <p:spPr>
              <a:xfrm>
                <a:off x="4254538" y="5734963"/>
                <a:ext cx="4448655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CA" sz="2000" dirty="0">
                    <a:latin typeface="Bahnschrift SemiBold" panose="020B0502040204020203" pitchFamily="34" charset="0"/>
                  </a:rPr>
                  <a:t>Number of Days After Randomization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AE78A15-70ED-48DB-B667-C27EAE131E8D}"/>
                  </a:ext>
                </a:extLst>
              </p:cNvPr>
              <p:cNvGrpSpPr/>
              <p:nvPr/>
            </p:nvGrpSpPr>
            <p:grpSpPr>
              <a:xfrm>
                <a:off x="2388636" y="5340931"/>
                <a:ext cx="8407844" cy="400110"/>
                <a:chOff x="2388636" y="5340931"/>
                <a:chExt cx="8407844" cy="400110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C45AF91-9DA6-464E-9EB7-62D12247385A}"/>
                    </a:ext>
                  </a:extLst>
                </p:cNvPr>
                <p:cNvSpPr txBox="1"/>
                <p:nvPr/>
              </p:nvSpPr>
              <p:spPr>
                <a:xfrm>
                  <a:off x="2388636" y="5340931"/>
                  <a:ext cx="57600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CA" sz="2000" dirty="0">
                      <a:latin typeface="Bahnschrift SemiBold" panose="020B0502040204020203" pitchFamily="34" charset="0"/>
                    </a:rPr>
                    <a:t>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2ACC224-6723-4340-8A56-95910DE05AB2}"/>
                    </a:ext>
                  </a:extLst>
                </p:cNvPr>
                <p:cNvSpPr txBox="1"/>
                <p:nvPr/>
              </p:nvSpPr>
              <p:spPr>
                <a:xfrm>
                  <a:off x="3680245" y="5340931"/>
                  <a:ext cx="57600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CA" sz="2000" dirty="0">
                      <a:latin typeface="Bahnschrift SemiBold" panose="020B0502040204020203" pitchFamily="34" charset="0"/>
                    </a:rPr>
                    <a:t>5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8E2AD61-9899-48F2-8AB1-0F4555E11C1A}"/>
                    </a:ext>
                  </a:extLst>
                </p:cNvPr>
                <p:cNvSpPr txBox="1"/>
                <p:nvPr/>
              </p:nvSpPr>
              <p:spPr>
                <a:xfrm>
                  <a:off x="7555072" y="5340931"/>
                  <a:ext cx="57600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CA" sz="2000" dirty="0">
                      <a:latin typeface="Bahnschrift SemiBold" panose="020B0502040204020203" pitchFamily="34" charset="0"/>
                    </a:rPr>
                    <a:t>20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C6CA5F6-B569-4DCB-97BB-DC485B2370A1}"/>
                    </a:ext>
                  </a:extLst>
                </p:cNvPr>
                <p:cNvSpPr txBox="1"/>
                <p:nvPr/>
              </p:nvSpPr>
              <p:spPr>
                <a:xfrm>
                  <a:off x="6263463" y="5340931"/>
                  <a:ext cx="57600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CA" sz="2000" dirty="0">
                      <a:latin typeface="Bahnschrift SemiBold" panose="020B0502040204020203" pitchFamily="34" charset="0"/>
                    </a:rPr>
                    <a:t>15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BC65659-CCA9-498F-8684-45AC66571A4D}"/>
                    </a:ext>
                  </a:extLst>
                </p:cNvPr>
                <p:cNvSpPr txBox="1"/>
                <p:nvPr/>
              </p:nvSpPr>
              <p:spPr>
                <a:xfrm>
                  <a:off x="4971854" y="5340931"/>
                  <a:ext cx="57600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CA" sz="2000" dirty="0">
                      <a:latin typeface="Bahnschrift SemiBold" panose="020B0502040204020203" pitchFamily="34" charset="0"/>
                    </a:rPr>
                    <a:t>10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3923A3-E422-4024-89BF-E7B0D1C6E4ED}"/>
                    </a:ext>
                  </a:extLst>
                </p:cNvPr>
                <p:cNvSpPr txBox="1"/>
                <p:nvPr/>
              </p:nvSpPr>
              <p:spPr>
                <a:xfrm>
                  <a:off x="9892681" y="5340931"/>
                  <a:ext cx="903799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CA" sz="2000" dirty="0">
                      <a:latin typeface="Bahnschrift SemiBold" panose="020B0502040204020203" pitchFamily="34" charset="0"/>
                    </a:rPr>
                    <a:t>30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3DDDD80-C6FD-4BFB-BA40-5FB9F4371CF7}"/>
                    </a:ext>
                  </a:extLst>
                </p:cNvPr>
                <p:cNvSpPr txBox="1"/>
                <p:nvPr/>
              </p:nvSpPr>
              <p:spPr>
                <a:xfrm>
                  <a:off x="8846681" y="5340931"/>
                  <a:ext cx="457177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CA" sz="2000" dirty="0">
                      <a:latin typeface="Bahnschrift SemiBold" panose="020B0502040204020203" pitchFamily="34" charset="0"/>
                    </a:rPr>
                    <a:t>25</a:t>
                  </a: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1EAE69-73A6-487A-9DEE-B64027C78C7A}"/>
                </a:ext>
              </a:extLst>
            </p:cNvPr>
            <p:cNvGrpSpPr/>
            <p:nvPr/>
          </p:nvGrpSpPr>
          <p:grpSpPr>
            <a:xfrm>
              <a:off x="153882" y="1566300"/>
              <a:ext cx="692516" cy="4058579"/>
              <a:chOff x="1183785" y="1352877"/>
              <a:chExt cx="1083286" cy="405857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BCB3E3-4FC7-41D4-972E-77E38C66B155}"/>
                  </a:ext>
                </a:extLst>
              </p:cNvPr>
              <p:cNvSpPr txBox="1"/>
              <p:nvPr/>
            </p:nvSpPr>
            <p:spPr>
              <a:xfrm rot="16200000">
                <a:off x="-137571" y="3182111"/>
                <a:ext cx="304282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CA" sz="2000" dirty="0">
                    <a:latin typeface="Bahnschrift SemiBold" panose="020B0502040204020203" pitchFamily="34" charset="0"/>
                  </a:rPr>
                  <a:t>Cumulative incidence (%)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BD73415-A8CF-44DC-BA62-9467196921D6}"/>
                  </a:ext>
                </a:extLst>
              </p:cNvPr>
              <p:cNvGrpSpPr/>
              <p:nvPr/>
            </p:nvGrpSpPr>
            <p:grpSpPr>
              <a:xfrm>
                <a:off x="1476881" y="1352877"/>
                <a:ext cx="790190" cy="4058579"/>
                <a:chOff x="1476881" y="1352877"/>
                <a:chExt cx="790190" cy="4058579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9F42D49-3B3C-4B11-B3F2-FDFA8EACDEFE}"/>
                    </a:ext>
                  </a:extLst>
                </p:cNvPr>
                <p:cNvSpPr txBox="1"/>
                <p:nvPr/>
              </p:nvSpPr>
              <p:spPr>
                <a:xfrm>
                  <a:off x="1941341" y="5011346"/>
                  <a:ext cx="32573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CA" sz="2000" dirty="0">
                      <a:latin typeface="Bahnschrift SemiBold" panose="020B0502040204020203" pitchFamily="34" charset="0"/>
                    </a:rPr>
                    <a:t>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30985FB-4152-47A0-8CC7-16B966DFE91C}"/>
                    </a:ext>
                  </a:extLst>
                </p:cNvPr>
                <p:cNvSpPr txBox="1"/>
                <p:nvPr/>
              </p:nvSpPr>
              <p:spPr>
                <a:xfrm>
                  <a:off x="1801879" y="1352877"/>
                  <a:ext cx="465192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CA" sz="2000" dirty="0">
                      <a:latin typeface="Bahnschrift SemiBold" panose="020B0502040204020203" pitchFamily="34" charset="0"/>
                    </a:rPr>
                    <a:t>50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6654E58-FC8E-48DA-B061-84F3189CA68B}"/>
                    </a:ext>
                  </a:extLst>
                </p:cNvPr>
                <p:cNvSpPr txBox="1"/>
                <p:nvPr/>
              </p:nvSpPr>
              <p:spPr>
                <a:xfrm>
                  <a:off x="1808291" y="3547959"/>
                  <a:ext cx="45878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CA" sz="2000" dirty="0">
                      <a:latin typeface="Bahnschrift SemiBold" panose="020B0502040204020203" pitchFamily="34" charset="0"/>
                    </a:rPr>
                    <a:t>20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93F9FFA-CCB1-4C36-BF51-26F4671A3972}"/>
                    </a:ext>
                  </a:extLst>
                </p:cNvPr>
                <p:cNvSpPr txBox="1"/>
                <p:nvPr/>
              </p:nvSpPr>
              <p:spPr>
                <a:xfrm>
                  <a:off x="1856382" y="4279653"/>
                  <a:ext cx="410689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CA" sz="2000" dirty="0">
                      <a:latin typeface="Bahnschrift SemiBold" panose="020B0502040204020203" pitchFamily="34" charset="0"/>
                    </a:rPr>
                    <a:t>10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8FA446B-B06E-4D14-A929-C922D96101A9}"/>
                    </a:ext>
                  </a:extLst>
                </p:cNvPr>
                <p:cNvSpPr txBox="1"/>
                <p:nvPr/>
              </p:nvSpPr>
              <p:spPr>
                <a:xfrm>
                  <a:off x="1795467" y="2084571"/>
                  <a:ext cx="471604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CA" sz="2000" dirty="0">
                      <a:latin typeface="Bahnschrift SemiBold" panose="020B0502040204020203" pitchFamily="34" charset="0"/>
                    </a:rPr>
                    <a:t>40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332FACF-C1DC-4FF5-B648-96AC673659B5}"/>
                    </a:ext>
                  </a:extLst>
                </p:cNvPr>
                <p:cNvSpPr txBox="1"/>
                <p:nvPr/>
              </p:nvSpPr>
              <p:spPr>
                <a:xfrm>
                  <a:off x="1476881" y="2816265"/>
                  <a:ext cx="790190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CA" sz="2000" dirty="0">
                      <a:latin typeface="Bahnschrift SemiBold" panose="020B0502040204020203" pitchFamily="34" charset="0"/>
                    </a:rPr>
                    <a:t>30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AF599C-CFF2-40C5-8373-12AABB0EBFF7}"/>
                </a:ext>
              </a:extLst>
            </p:cNvPr>
            <p:cNvSpPr txBox="1"/>
            <p:nvPr/>
          </p:nvSpPr>
          <p:spPr>
            <a:xfrm>
              <a:off x="2766434" y="3039527"/>
              <a:ext cx="3294493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CA" sz="2000" dirty="0">
                  <a:solidFill>
                    <a:srgbClr val="E1562F"/>
                  </a:solidFill>
                  <a:latin typeface="Bahnschrift SemiBold" panose="020B0502040204020203" pitchFamily="34" charset="0"/>
                </a:rPr>
                <a:t>Enhanced </a:t>
              </a:r>
            </a:p>
            <a:p>
              <a:pPr algn="r"/>
              <a:r>
                <a:rPr lang="en-CA" sz="2000" dirty="0">
                  <a:solidFill>
                    <a:srgbClr val="E1562F"/>
                  </a:solidFill>
                  <a:latin typeface="Bahnschrift SemiBold" panose="020B0502040204020203" pitchFamily="34" charset="0"/>
                </a:rPr>
                <a:t>Cardiac Rhythm Monitoring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E8B441-F5FE-4C7E-8530-47CD02D66ACF}"/>
                </a:ext>
              </a:extLst>
            </p:cNvPr>
            <p:cNvSpPr txBox="1"/>
            <p:nvPr/>
          </p:nvSpPr>
          <p:spPr>
            <a:xfrm>
              <a:off x="4611491" y="4803989"/>
              <a:ext cx="1449436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CA" sz="2000" dirty="0">
                  <a:solidFill>
                    <a:srgbClr val="0D6D8C"/>
                  </a:solidFill>
                  <a:latin typeface="Bahnschrift SemiBold" panose="020B0502040204020203" pitchFamily="34" charset="0"/>
                </a:rPr>
                <a:t>Usual Care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27A2A6-D26D-489D-A792-FBF7DD01C0C9}"/>
              </a:ext>
            </a:extLst>
          </p:cNvPr>
          <p:cNvGrpSpPr/>
          <p:nvPr/>
        </p:nvGrpSpPr>
        <p:grpSpPr>
          <a:xfrm>
            <a:off x="5906347" y="1269591"/>
            <a:ext cx="5754420" cy="5247811"/>
            <a:chOff x="5906347" y="1328860"/>
            <a:chExt cx="5754420" cy="524781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F0BA9D-8751-49E0-879B-3C2841C2BFDB}"/>
                </a:ext>
              </a:extLst>
            </p:cNvPr>
            <p:cNvSpPr txBox="1"/>
            <p:nvPr/>
          </p:nvSpPr>
          <p:spPr>
            <a:xfrm>
              <a:off x="7654297" y="2046977"/>
              <a:ext cx="3960000" cy="646331"/>
            </a:xfrm>
            <a:prstGeom prst="rect">
              <a:avLst/>
            </a:prstGeom>
            <a:solidFill>
              <a:srgbClr val="ACC14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Number needed to screen (95% CI)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6 (4 to 9)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F9E140-9EE2-4104-A6FC-5D8E07FA012C}"/>
                </a:ext>
              </a:extLst>
            </p:cNvPr>
            <p:cNvGrpSpPr/>
            <p:nvPr/>
          </p:nvGrpSpPr>
          <p:grpSpPr>
            <a:xfrm>
              <a:off x="5906347" y="2297233"/>
              <a:ext cx="5754420" cy="4279438"/>
              <a:chOff x="6353387" y="1709938"/>
              <a:chExt cx="5754420" cy="4663533"/>
            </a:xfrm>
          </p:grpSpPr>
          <p:graphicFrame>
            <p:nvGraphicFramePr>
              <p:cNvPr id="49" name="Chart 48">
                <a:extLst>
                  <a:ext uri="{FF2B5EF4-FFF2-40B4-BE49-F238E27FC236}">
                    <a16:creationId xmlns:a16="http://schemas.microsoft.com/office/drawing/2014/main" id="{202D11F3-61BD-4D12-8D81-DCB653C9AB8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12269639"/>
                  </p:ext>
                </p:extLst>
              </p:nvPr>
            </p:nvGraphicFramePr>
            <p:xfrm>
              <a:off x="6353387" y="1709938"/>
              <a:ext cx="5754420" cy="46635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AE89E3-41CC-41D4-8985-7B2C8E894B06}"/>
                  </a:ext>
                </a:extLst>
              </p:cNvPr>
              <p:cNvSpPr txBox="1"/>
              <p:nvPr/>
            </p:nvSpPr>
            <p:spPr>
              <a:xfrm>
                <a:off x="8340435" y="4994251"/>
                <a:ext cx="970137" cy="36894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CA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n=32/163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DFA0F7-83D2-4A4A-AD9C-35E8222A97DE}"/>
                  </a:ext>
                </a:extLst>
              </p:cNvPr>
              <p:cNvSpPr txBox="1"/>
              <p:nvPr/>
            </p:nvSpPr>
            <p:spPr>
              <a:xfrm>
                <a:off x="10482667" y="4994251"/>
                <a:ext cx="861133" cy="36894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CA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n=3/173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D50DF0-442F-487A-972E-546F13B21DD6}"/>
                </a:ext>
              </a:extLst>
            </p:cNvPr>
            <p:cNvSpPr txBox="1"/>
            <p:nvPr/>
          </p:nvSpPr>
          <p:spPr>
            <a:xfrm>
              <a:off x="7654297" y="1328860"/>
              <a:ext cx="3960000" cy="646331"/>
            </a:xfrm>
            <a:prstGeom prst="rect">
              <a:avLst/>
            </a:prstGeom>
            <a:solidFill>
              <a:srgbClr val="FAA04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Absolute rate difference (95% CI)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17.9% (11.5%, 24.3%) P&lt;0.001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7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D750-70AC-40FD-8AA6-1C2D42B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Outcome and Its Components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EF4E3-A68A-4C3C-93D6-5497C252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AF, atrial fibrillation; AFL, atrial flutter.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* P &lt;0.001.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DE408A-5637-4F8F-A8DF-DB8356FE1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78069"/>
              </p:ext>
            </p:extLst>
          </p:nvPr>
        </p:nvGraphicFramePr>
        <p:xfrm>
          <a:off x="440269" y="1157681"/>
          <a:ext cx="11303983" cy="489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274">
                  <a:extLst>
                    <a:ext uri="{9D8B030D-6E8A-4147-A177-3AD203B41FA5}">
                      <a16:colId xmlns:a16="http://schemas.microsoft.com/office/drawing/2014/main" val="1482260660"/>
                    </a:ext>
                  </a:extLst>
                </a:gridCol>
                <a:gridCol w="1799924">
                  <a:extLst>
                    <a:ext uri="{9D8B030D-6E8A-4147-A177-3AD203B41FA5}">
                      <a16:colId xmlns:a16="http://schemas.microsoft.com/office/drawing/2014/main" val="287711226"/>
                    </a:ext>
                  </a:extLst>
                </a:gridCol>
                <a:gridCol w="1617045">
                  <a:extLst>
                    <a:ext uri="{9D8B030D-6E8A-4147-A177-3AD203B41FA5}">
                      <a16:colId xmlns:a16="http://schemas.microsoft.com/office/drawing/2014/main" val="3971777446"/>
                    </a:ext>
                  </a:extLst>
                </a:gridCol>
                <a:gridCol w="2176740">
                  <a:extLst>
                    <a:ext uri="{9D8B030D-6E8A-4147-A177-3AD203B41FA5}">
                      <a16:colId xmlns:a16="http://schemas.microsoft.com/office/drawing/2014/main" val="3478942862"/>
                    </a:ext>
                  </a:extLst>
                </a:gridCol>
              </a:tblGrid>
              <a:tr h="1511955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Bahnschrift SemiLight" panose="020B0502040204020203" pitchFamily="34" charset="0"/>
                        </a:rPr>
                        <a:t>n (%) unless otherwise stated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Enhanced </a:t>
                      </a:r>
                    </a:p>
                    <a:p>
                      <a:pPr algn="ctr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Cardiac Rhythm Monitoring</a:t>
                      </a:r>
                    </a:p>
                    <a:p>
                      <a:pPr algn="ctr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(n=163)</a:t>
                      </a:r>
                      <a:endParaRPr lang="en-CA" sz="2000" dirty="0"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Bahnschrift SemiLight" panose="020B0502040204020203" pitchFamily="34" charset="0"/>
                        </a:rPr>
                        <a:t>Usual Care</a:t>
                      </a:r>
                    </a:p>
                    <a:p>
                      <a:pPr algn="ctr"/>
                      <a:endParaRPr lang="en-CA" sz="2000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endParaRPr lang="en-CA" sz="2000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r>
                        <a:rPr lang="en-CA" sz="2000" dirty="0">
                          <a:latin typeface="Bahnschrift SemiLight" panose="020B0502040204020203" pitchFamily="34" charset="0"/>
                        </a:rPr>
                        <a:t>(n=173)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Bahnschrift SemiLight" panose="020B0502040204020203" pitchFamily="34" charset="0"/>
                        </a:rPr>
                        <a:t>Rate Difference (95% CI)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73042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Primary Outcome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631215"/>
                  </a:ext>
                </a:extLst>
              </a:tr>
              <a:tr h="78000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Cumulative AF/AFL duration ≥6 min or documentation of AF/AFL by a 12-lead ECG within first 30 days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32 (19.6)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 (1.7)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17.9* (11.5 to 24.3)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075197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Components of the Primary Outcome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485230"/>
                  </a:ext>
                </a:extLst>
              </a:tr>
              <a:tr h="780000">
                <a:tc>
                  <a:txBody>
                    <a:bodyPr/>
                    <a:lstStyle/>
                    <a:p>
                      <a:r>
                        <a:rPr lang="da-DK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Cumulative AF/AFL duration ≥6 min within first 30 days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30 (18.4)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0 (0.0)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18.4* (12.5 to 24.4)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50381"/>
                  </a:ext>
                </a:extLst>
              </a:tr>
              <a:tr h="78000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Documentation of </a:t>
                      </a:r>
                      <a:r>
                        <a:rPr lang="da-DK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≥1 episode of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AF/AFL by a 12-lead ECG within first 30 days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 (3.7)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 (1.7)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1.9 (-1.5 to 5.4)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38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6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D750-70AC-40FD-8AA6-1C2D42B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Secondary Outcomes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EF4E3-A68A-4C3C-93D6-5497C252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AF, atrial fibrillation; AFL, atrial flutter; MI, myocardial infarction.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* P &lt;0.001.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DE408A-5637-4F8F-A8DF-DB8356FE1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78219"/>
              </p:ext>
            </p:extLst>
          </p:nvPr>
        </p:nvGraphicFramePr>
        <p:xfrm>
          <a:off x="440269" y="974796"/>
          <a:ext cx="11303983" cy="507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411">
                  <a:extLst>
                    <a:ext uri="{9D8B030D-6E8A-4147-A177-3AD203B41FA5}">
                      <a16:colId xmlns:a16="http://schemas.microsoft.com/office/drawing/2014/main" val="1482260660"/>
                    </a:ext>
                  </a:extLst>
                </a:gridCol>
                <a:gridCol w="1867301">
                  <a:extLst>
                    <a:ext uri="{9D8B030D-6E8A-4147-A177-3AD203B41FA5}">
                      <a16:colId xmlns:a16="http://schemas.microsoft.com/office/drawing/2014/main" val="287711226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3971777446"/>
                    </a:ext>
                  </a:extLst>
                </a:gridCol>
                <a:gridCol w="1753229">
                  <a:extLst>
                    <a:ext uri="{9D8B030D-6E8A-4147-A177-3AD203B41FA5}">
                      <a16:colId xmlns:a16="http://schemas.microsoft.com/office/drawing/2014/main" val="3478942862"/>
                    </a:ext>
                  </a:extLst>
                </a:gridCol>
              </a:tblGrid>
              <a:tr h="12112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Bahnschrift SemiLight" panose="020B0502040204020203" pitchFamily="34" charset="0"/>
                        </a:rPr>
                        <a:t>n (%) unless otherwise stated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Enhanced </a:t>
                      </a:r>
                    </a:p>
                    <a:p>
                      <a:pPr algn="ctr"/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Cardiac Rhythm Monitoring</a:t>
                      </a:r>
                    </a:p>
                    <a:p>
                      <a:pPr algn="ctr"/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(n=163)</a:t>
                      </a:r>
                      <a:endParaRPr lang="en-CA" sz="1800" dirty="0"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Bahnschrift SemiLight" panose="020B0502040204020203" pitchFamily="34" charset="0"/>
                        </a:rPr>
                        <a:t>Usual Care</a:t>
                      </a:r>
                    </a:p>
                    <a:p>
                      <a:pPr algn="ctr"/>
                      <a:endParaRPr lang="en-CA" sz="1800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endParaRPr lang="en-CA" sz="1800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r>
                        <a:rPr lang="en-CA" sz="1800" dirty="0">
                          <a:latin typeface="Bahnschrift SemiLight" panose="020B0502040204020203" pitchFamily="34" charset="0"/>
                        </a:rPr>
                        <a:t>(n=173)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Bahnschrift SemiLight" panose="020B0502040204020203" pitchFamily="34" charset="0"/>
                        </a:rPr>
                        <a:t>Rate Difference (95% CI)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73042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Cumulative AF/AFL duration ≥6 hours within first 30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14 (8.6)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0 (0.0)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8.6 (4.3 to 12.9)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075197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r>
                        <a:rPr lang="da-DK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Cumulative AF/AFL duration ≥24 hours within first 30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5 (3.1)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0 (0.0)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3.1 (0.4 to 5.7)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50381"/>
                  </a:ext>
                </a:extLst>
              </a:tr>
              <a:tr h="62488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Non-protocol mandated Holter/event recorder within first 30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5 (3.1)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4 (2.3)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0.8 (-2.7 to 4.2)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75755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rescription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 of oral anticoagulation within first 45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7 (4.3)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4 (2.3)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2 (-1.9 to 5.8)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371874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rescription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 of oral anticoagulation after 45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6 (3.7)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4 (2.3)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1.4 (-2.3 to 5)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066115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Major bleeding within first 45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0 (0.0)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 (0.6)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-0.6 (-1.7 to 0.6)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724983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Major bleeding after 45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 (0.6)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(1.7)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-1.1 (-3.4 to 1.2)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983268"/>
                  </a:ext>
                </a:extLst>
              </a:tr>
              <a:tr h="62488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Death, MI, ischemic stroke, or non-CNS thromboembolism within the first 45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 (0.6)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 (0.6)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0 (-1.6 to 1.7)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38617"/>
                  </a:ext>
                </a:extLst>
              </a:tr>
              <a:tr h="624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Death, MI, ischemic stroke, or non-CNS thromboembolism after 45 days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1 (0.6)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(1.7)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-1.1 (-3.4 to 1.2)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05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B206-1699-414D-BC40-E6E8DAAC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Primary Outcome</a:t>
            </a:r>
            <a:br>
              <a:rPr lang="en-CA" dirty="0"/>
            </a:br>
            <a:r>
              <a:rPr lang="en-US" sz="2800" dirty="0"/>
              <a:t>Stratified by Pre-specified Subgroups </a:t>
            </a:r>
            <a:endParaRPr lang="en-CA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AC8AA-EFCF-4E70-95C9-BDB5EA9A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E50D9D-D47C-4E2E-B9C9-F1E652FCB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26492"/>
              </p:ext>
            </p:extLst>
          </p:nvPr>
        </p:nvGraphicFramePr>
        <p:xfrm>
          <a:off x="838200" y="1294448"/>
          <a:ext cx="10515600" cy="43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2970733353"/>
                    </a:ext>
                  </a:extLst>
                </a:gridCol>
                <a:gridCol w="1827107">
                  <a:extLst>
                    <a:ext uri="{9D8B030D-6E8A-4147-A177-3AD203B41FA5}">
                      <a16:colId xmlns:a16="http://schemas.microsoft.com/office/drawing/2014/main" val="1638075839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40081514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1500416459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4140786229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1998341662"/>
                    </a:ext>
                  </a:extLst>
                </a:gridCol>
              </a:tblGrid>
              <a:tr h="242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Subgroup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Bold" panose="020B0502040204020203" pitchFamily="34" charset="0"/>
                      </a:endParaRPr>
                    </a:p>
                  </a:txBody>
                  <a:tcPr marL="90000" marT="18000" marB="18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No. of patients with events/Total No.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Bold" panose="020B0502040204020203" pitchFamily="34" charset="0"/>
                      </a:endParaRPr>
                    </a:p>
                  </a:txBody>
                  <a:tcPr marL="90000" marT="18000" marB="1800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Adjusted Odds Ratio (95% CI)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9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Bold" panose="020B0502040204020203" pitchFamily="34" charset="0"/>
                      </a:endParaRPr>
                    </a:p>
                  </a:txBody>
                  <a:tcPr marL="90000" marT="18000" marB="18000" anchor="ctr"/>
                </a:tc>
                <a:extLst>
                  <a:ext uri="{0D108BD9-81ED-4DB2-BD59-A6C34878D82A}">
                    <a16:rowId xmlns:a16="http://schemas.microsoft.com/office/drawing/2014/main" val="2922019193"/>
                  </a:ext>
                </a:extLst>
              </a:tr>
              <a:tr h="484000">
                <a:tc gridSpan="2" v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Bold" panose="020B0502040204020203" pitchFamily="34" charset="0"/>
                      </a:endParaRPr>
                    </a:p>
                  </a:txBody>
                  <a:tcPr marL="90000" marT="18000" marB="1800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Bold" panose="020B0502040204020203" pitchFamily="34" charset="0"/>
                      </a:endParaRPr>
                    </a:p>
                  </a:txBody>
                  <a:tcPr marL="90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Enhanced </a:t>
                      </a:r>
                    </a:p>
                    <a:p>
                      <a:pPr algn="ctr"/>
                      <a:r>
                        <a:rPr lang="en-CA" sz="15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Cardiac Rhythm Monitoring</a:t>
                      </a:r>
                    </a:p>
                  </a:txBody>
                  <a:tcPr marL="0" marR="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Usual Care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Bold" panose="020B0502040204020203" pitchFamily="34" charset="0"/>
                      </a:endParaRPr>
                    </a:p>
                  </a:txBody>
                  <a:tcPr marL="90000" marT="18000" marB="1800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Bold" panose="020B0502040204020203" pitchFamily="34" charset="0"/>
                      </a:endParaRPr>
                    </a:p>
                  </a:txBody>
                  <a:tcPr marL="90000" marT="18000" marB="18000" anchor="ctr"/>
                </a:tc>
                <a:extLst>
                  <a:ext uri="{0D108BD9-81ED-4DB2-BD59-A6C34878D82A}">
                    <a16:rowId xmlns:a16="http://schemas.microsoft.com/office/drawing/2014/main" val="2927755357"/>
                  </a:ext>
                </a:extLst>
              </a:tr>
              <a:tr h="242000">
                <a:tc gridSpan="2"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Isolated CABG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</a:txBody>
                  <a:tcPr marL="90000" marT="18000" marB="18000" anchor="ctr">
                    <a:lnB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13113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20/124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2/131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12.3 (2.8, 54.2)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988755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12/39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1/42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15.3 (1.9, 125.8)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6279"/>
                  </a:ext>
                </a:extLst>
              </a:tr>
              <a:tr h="242000">
                <a:tc gridSpan="2"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</a:txBody>
                  <a:tcPr marL="90000" marT="18000" marB="18000" anchor="ctr">
                    <a:lnT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858198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&lt;67 years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9/64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2/70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5.0 (1.0, 24.7)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724201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Corbel" panose="020B0503020204020204" pitchFamily="34" charset="0"/>
                        </a:rPr>
                        <a:t>≥</a:t>
                      </a:r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67 years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23/99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1/103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29.7 (3.9, 226.0)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93133"/>
                  </a:ext>
                </a:extLst>
              </a:tr>
              <a:tr h="242000">
                <a:tc gridSpan="2"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CHA</a:t>
                      </a:r>
                      <a:r>
                        <a:rPr lang="en-CA" sz="1500" baseline="-25000" dirty="0">
                          <a:latin typeface="Bahnschrift SemiBold" panose="020B0502040204020203" pitchFamily="34" charset="0"/>
                        </a:rPr>
                        <a:t>2</a:t>
                      </a:r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DS</a:t>
                      </a:r>
                      <a:r>
                        <a:rPr lang="en-CA" sz="1500" baseline="-25000" dirty="0">
                          <a:latin typeface="Bahnschrift SemiBold" panose="020B0502040204020203" pitchFamily="34" charset="0"/>
                        </a:rPr>
                        <a:t>2</a:t>
                      </a:r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-VASc score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</a:txBody>
                  <a:tcPr marL="90000" marT="18000" marB="18000" anchor="ctr">
                    <a:lnT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690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&lt;4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8/56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2/80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6.9 (1.4, 34.0)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549651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Corbel" panose="020B0503020204020204" pitchFamily="34" charset="0"/>
                        </a:rPr>
                        <a:t>≥</a:t>
                      </a:r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24/107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1/93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27.3 (3.6, 207.3)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620692"/>
                  </a:ext>
                </a:extLst>
              </a:tr>
              <a:tr h="242000">
                <a:tc gridSpan="2"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Sex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</a:txBody>
                  <a:tcPr marL="90000" marT="18000" marB="18000" anchor="ctr">
                    <a:lnT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549029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26/128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3/135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10.7 (3.1, 37.0)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34973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6/35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0/38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375740"/>
                  </a:ext>
                </a:extLst>
              </a:tr>
              <a:tr h="242000">
                <a:tc gridSpan="2"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Bold" panose="020B0502040204020203" pitchFamily="34" charset="0"/>
                        </a:rPr>
                        <a:t>Large atrial enlargement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dirty="0">
                        <a:latin typeface="Bahnschrift SemiLight" panose="020B0502040204020203" pitchFamily="34" charset="0"/>
                      </a:endParaRPr>
                    </a:p>
                  </a:txBody>
                  <a:tcPr marL="90000" marT="18000" marB="18000" anchor="ctr">
                    <a:lnT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969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354190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8/63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2/64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4.8 (0.9, 24.1)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452474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l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9/28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6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Bahnschrift SemiLight" panose="020B0502040204020203" pitchFamily="34" charset="0"/>
                        </a:rPr>
                        <a:t>0/32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D8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dirty="0">
                        <a:latin typeface="Bahnschrift SemiLight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956885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F96CB7-0ADD-4CB8-A28C-BFC99C015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105989"/>
              </p:ext>
            </p:extLst>
          </p:nvPr>
        </p:nvGraphicFramePr>
        <p:xfrm>
          <a:off x="6324600" y="1669451"/>
          <a:ext cx="4749800" cy="567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5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B206-1699-414D-BC40-E6E8DAAC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Cumulative AF Duration Per Patient in the Intervention Arm During the First 30 Days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AC8AA-EFCF-4E70-95C9-BDB5EA9A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AF, atrial fibrillation.</a:t>
            </a:r>
          </a:p>
          <a:p>
            <a:r>
              <a:rPr lang="en-US" dirty="0"/>
              <a:t>Each square represents a single patient who had AF detected within the first 30 days with continuous monitoring. </a:t>
            </a:r>
            <a:endParaRPr lang="en-CA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498D7A-AA48-4E70-A2A9-E2F158976F84}"/>
              </a:ext>
            </a:extLst>
          </p:cNvPr>
          <p:cNvGrpSpPr/>
          <p:nvPr/>
        </p:nvGrpSpPr>
        <p:grpSpPr>
          <a:xfrm>
            <a:off x="2368675" y="1578567"/>
            <a:ext cx="7453991" cy="4607487"/>
            <a:chOff x="2176168" y="1674820"/>
            <a:chExt cx="7453991" cy="4607487"/>
          </a:xfrm>
        </p:grpSpPr>
        <p:pic>
          <p:nvPicPr>
            <p:cNvPr id="5" name="Picture 4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48ACA132-CE3D-45CD-94FE-B059C5B68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658" y="1770513"/>
              <a:ext cx="5578476" cy="39306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F894F-E232-47A0-8C82-49C04DD11DC8}"/>
                </a:ext>
              </a:extLst>
            </p:cNvPr>
            <p:cNvSpPr txBox="1"/>
            <p:nvPr/>
          </p:nvSpPr>
          <p:spPr>
            <a:xfrm>
              <a:off x="2323351" y="5912975"/>
              <a:ext cx="73068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dirty="0">
                  <a:latin typeface="Bahnschrift SemiBold" panose="020B0502040204020203" pitchFamily="34" charset="0"/>
                </a:rPr>
                <a:t>Weeks After Randomization to Enhanced Cardiac Rhythm Monitoring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353C9E-48E9-41A9-8871-C05C67493691}"/>
                </a:ext>
              </a:extLst>
            </p:cNvPr>
            <p:cNvSpPr txBox="1"/>
            <p:nvPr/>
          </p:nvSpPr>
          <p:spPr>
            <a:xfrm>
              <a:off x="4237094" y="5590063"/>
              <a:ext cx="26161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dirty="0">
                  <a:latin typeface="Bahnschrift SemiBold" panose="020B0502040204020203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FDBD0E-5107-42D6-89DF-CCC930DF7C77}"/>
                </a:ext>
              </a:extLst>
            </p:cNvPr>
            <p:cNvSpPr txBox="1"/>
            <p:nvPr/>
          </p:nvSpPr>
          <p:spPr>
            <a:xfrm>
              <a:off x="5250062" y="5590063"/>
              <a:ext cx="30328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dirty="0">
                  <a:latin typeface="Bahnschrift SemiBold" panose="020B0502040204020203" pitchFamily="34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AD562F-1FED-4A31-B203-E7C0E87A68C8}"/>
                </a:ext>
              </a:extLst>
            </p:cNvPr>
            <p:cNvSpPr txBox="1"/>
            <p:nvPr/>
          </p:nvSpPr>
          <p:spPr>
            <a:xfrm>
              <a:off x="7362559" y="5590063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dirty="0">
                  <a:latin typeface="Bahnschrift SemiBold" panose="020B0502040204020203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69AD6D-1F35-4DF1-9DE8-597C9B7EFF0D}"/>
                </a:ext>
              </a:extLst>
            </p:cNvPr>
            <p:cNvSpPr txBox="1"/>
            <p:nvPr/>
          </p:nvSpPr>
          <p:spPr>
            <a:xfrm>
              <a:off x="6304708" y="5590063"/>
              <a:ext cx="3064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dirty="0">
                  <a:latin typeface="Bahnschrift SemiBold" panose="020B0502040204020203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5D5638-B7EE-471B-8E04-841CE144AF0A}"/>
                </a:ext>
              </a:extLst>
            </p:cNvPr>
            <p:cNvSpPr txBox="1"/>
            <p:nvPr/>
          </p:nvSpPr>
          <p:spPr>
            <a:xfrm rot="16200000">
              <a:off x="531647" y="3533379"/>
              <a:ext cx="36583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dirty="0">
                  <a:latin typeface="Bahnschrift SemiBold" panose="020B0502040204020203" pitchFamily="34" charset="0"/>
                </a:rPr>
                <a:t>Cumulative AF duration (minutes)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FDD5F79-4F46-46D3-A8EA-3A301CC034C5}"/>
                </a:ext>
              </a:extLst>
            </p:cNvPr>
            <p:cNvGrpSpPr/>
            <p:nvPr/>
          </p:nvGrpSpPr>
          <p:grpSpPr>
            <a:xfrm>
              <a:off x="2466389" y="1674820"/>
              <a:ext cx="801750" cy="4070136"/>
              <a:chOff x="2466389" y="1674820"/>
              <a:chExt cx="801750" cy="407013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3D2E20-40D3-4DE7-8C0F-E196F9B5C933}"/>
                  </a:ext>
                </a:extLst>
              </p:cNvPr>
              <p:cNvSpPr txBox="1"/>
              <p:nvPr/>
            </p:nvSpPr>
            <p:spPr>
              <a:xfrm>
                <a:off x="2956835" y="5375624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3FB53A-98BB-4308-9789-F94D64D4AC87}"/>
                  </a:ext>
                </a:extLst>
              </p:cNvPr>
              <p:cNvSpPr txBox="1"/>
              <p:nvPr/>
            </p:nvSpPr>
            <p:spPr>
              <a:xfrm>
                <a:off x="2572115" y="1674820"/>
                <a:ext cx="69602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4000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3F0796-CA85-4C4B-A606-45B8E4FBC2E4}"/>
                  </a:ext>
                </a:extLst>
              </p:cNvPr>
              <p:cNvSpPr txBox="1"/>
              <p:nvPr/>
            </p:nvSpPr>
            <p:spPr>
              <a:xfrm>
                <a:off x="2584939" y="3525224"/>
                <a:ext cx="683200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2000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E29FF5-823D-464B-84CA-BB3D00CEF064}"/>
                  </a:ext>
                </a:extLst>
              </p:cNvPr>
              <p:cNvSpPr txBox="1"/>
              <p:nvPr/>
            </p:nvSpPr>
            <p:spPr>
              <a:xfrm>
                <a:off x="2626617" y="4450425"/>
                <a:ext cx="641522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1000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0ED40C-156E-40E9-A356-B88FD3F9CA4F}"/>
                  </a:ext>
                </a:extLst>
              </p:cNvPr>
              <p:cNvSpPr txBox="1"/>
              <p:nvPr/>
            </p:nvSpPr>
            <p:spPr>
              <a:xfrm>
                <a:off x="2583336" y="2137421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3500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5DCE-816A-4422-B121-85773D039499}"/>
                  </a:ext>
                </a:extLst>
              </p:cNvPr>
              <p:cNvSpPr txBox="1"/>
              <p:nvPr/>
            </p:nvSpPr>
            <p:spPr>
              <a:xfrm>
                <a:off x="2466389" y="2600022"/>
                <a:ext cx="80175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3000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664B4F9-13FE-4944-BB18-F0288E5AF2FE}"/>
                  </a:ext>
                </a:extLst>
              </p:cNvPr>
              <p:cNvSpPr txBox="1"/>
              <p:nvPr/>
            </p:nvSpPr>
            <p:spPr>
              <a:xfrm>
                <a:off x="2628220" y="3987824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1500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C516EC-F62D-41F8-91AB-D9CAEB19B480}"/>
                  </a:ext>
                </a:extLst>
              </p:cNvPr>
              <p:cNvSpPr txBox="1"/>
              <p:nvPr/>
            </p:nvSpPr>
            <p:spPr>
              <a:xfrm>
                <a:off x="2705164" y="4913025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500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36EFA4-AE49-46C7-830D-47391E2F5519}"/>
                  </a:ext>
                </a:extLst>
              </p:cNvPr>
              <p:cNvSpPr txBox="1"/>
              <p:nvPr/>
            </p:nvSpPr>
            <p:spPr>
              <a:xfrm>
                <a:off x="2466389" y="3062623"/>
                <a:ext cx="80175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CA" dirty="0">
                    <a:latin typeface="Bahnschrift SemiBold" panose="020B0502040204020203" pitchFamily="34" charset="0"/>
                  </a:rPr>
                  <a:t>2500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0A5DD2-55A6-4DF2-9CC0-A4DCC10387A0}"/>
              </a:ext>
            </a:extLst>
          </p:cNvPr>
          <p:cNvGrpSpPr/>
          <p:nvPr/>
        </p:nvGrpSpPr>
        <p:grpSpPr>
          <a:xfrm>
            <a:off x="6276984" y="1735631"/>
            <a:ext cx="599962" cy="2982910"/>
            <a:chOff x="6276984" y="1735631"/>
            <a:chExt cx="599962" cy="29829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5CA02C-049D-4B66-A4FA-88D940442038}"/>
                </a:ext>
              </a:extLst>
            </p:cNvPr>
            <p:cNvSpPr txBox="1"/>
            <p:nvPr/>
          </p:nvSpPr>
          <p:spPr>
            <a:xfrm rot="16200000">
              <a:off x="5253466" y="3065536"/>
              <a:ext cx="230864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1100" dirty="0">
                  <a:latin typeface="Bahnschrift SemiBold" panose="020B0502040204020203" pitchFamily="34" charset="0"/>
                </a:rPr>
                <a:t>Cumulative AF duration (minutes)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35DDD93-721C-4BDD-BB5C-C9B9102FEAF2}"/>
                </a:ext>
              </a:extLst>
            </p:cNvPr>
            <p:cNvGrpSpPr/>
            <p:nvPr/>
          </p:nvGrpSpPr>
          <p:grpSpPr>
            <a:xfrm>
              <a:off x="6488699" y="1735631"/>
              <a:ext cx="388247" cy="2982910"/>
              <a:chOff x="6431549" y="1735631"/>
              <a:chExt cx="388247" cy="298291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E0FAA2-4F1B-4D9B-AB01-07AB5E0ADA57}"/>
                  </a:ext>
                </a:extLst>
              </p:cNvPr>
              <p:cNvSpPr txBox="1"/>
              <p:nvPr/>
            </p:nvSpPr>
            <p:spPr>
              <a:xfrm>
                <a:off x="6556583" y="4456931"/>
                <a:ext cx="263213" cy="2616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sz="1100" dirty="0">
                    <a:latin typeface="Bahnschrift SemiBold" panose="020B0502040204020203" pitchFamily="34" charset="0"/>
                  </a:rPr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7BDA50-EC18-4FC3-8D14-4DDFAFC58277}"/>
                  </a:ext>
                </a:extLst>
              </p:cNvPr>
              <p:cNvSpPr txBox="1"/>
              <p:nvPr/>
            </p:nvSpPr>
            <p:spPr>
              <a:xfrm>
                <a:off x="6431549" y="2642731"/>
                <a:ext cx="388247" cy="2616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sz="1100" dirty="0">
                    <a:latin typeface="Bahnschrift SemiBold" panose="020B0502040204020203" pitchFamily="34" charset="0"/>
                  </a:rPr>
                  <a:t>100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0877649-3CC0-4059-B960-69FC781FC5EA}"/>
                  </a:ext>
                </a:extLst>
              </p:cNvPr>
              <p:cNvSpPr txBox="1"/>
              <p:nvPr/>
            </p:nvSpPr>
            <p:spPr>
              <a:xfrm>
                <a:off x="6433152" y="1735631"/>
                <a:ext cx="386644" cy="2616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sz="1100" dirty="0">
                    <a:latin typeface="Bahnschrift SemiBold" panose="020B0502040204020203" pitchFamily="34" charset="0"/>
                  </a:rPr>
                  <a:t>150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8BC3FC-72BE-4E2B-89FB-112E53746958}"/>
                  </a:ext>
                </a:extLst>
              </p:cNvPr>
              <p:cNvSpPr txBox="1"/>
              <p:nvPr/>
            </p:nvSpPr>
            <p:spPr>
              <a:xfrm>
                <a:off x="6479639" y="3549831"/>
                <a:ext cx="340157" cy="2616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CA" sz="1100" dirty="0">
                    <a:latin typeface="Bahnschrift SemiBold" panose="020B0502040204020203" pitchFamily="34" charset="0"/>
                  </a:rPr>
                  <a:t>50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99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6F11-CB4C-4F5A-B76C-696C5390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Disclosures for Professor Subodh Verma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6832-69E0-47A5-9AD1-A681304C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Has received speaking and/or research support from Abbott, Amgen, AstraZeneca, Bayer, Boehringer Ingelheim, Bristol Myers Squibb, Eli Lilly, HLS Therapeutics, Janssen, Merck, Novartis, Novo Nordisk, Pfizer, </a:t>
            </a:r>
            <a:r>
              <a:rPr lang="en-CA" dirty="0" err="1"/>
              <a:t>PhaseBio</a:t>
            </a:r>
            <a:r>
              <a:rPr lang="en-CA" dirty="0"/>
              <a:t>, Sanofi, and Valeant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Is the NC for DAPA-HF, DELIVER-</a:t>
            </a:r>
            <a:r>
              <a:rPr lang="en-CA" dirty="0" err="1"/>
              <a:t>HFpEF</a:t>
            </a:r>
            <a:r>
              <a:rPr lang="en-CA" dirty="0"/>
              <a:t>, EMPEROR-Preserved, EMPEROR-Reduced, SOLOIST, and SELECT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Is on the SEC for EMPEROR-Reduced, EMPEROR-Preserved, DETERMINE-A and DETERMINE-B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Is the Co-PI for ACE, CAMRA, ENABLE-Chiropody, EMPA-HEART, EMPA-HEART 2, NEWTON-CABG, and SEARCH-AF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Is President of the Canadian Medical and Surgical Knowledge Translation Research Group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Is on the SC of CIRT and BELIEVE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2229B-12ED-4363-B13E-5A32406B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98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437B-1C07-4974-A196-3B033F37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598538-09AB-46BC-9100-A2A3899B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POAF, post-operative atrial fibrillation.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F3AE1-5CB4-4E2E-8815-01A155C72CF2}"/>
              </a:ext>
            </a:extLst>
          </p:cNvPr>
          <p:cNvSpPr txBox="1"/>
          <p:nvPr/>
        </p:nvSpPr>
        <p:spPr>
          <a:xfrm>
            <a:off x="422833" y="1136985"/>
            <a:ext cx="11340000" cy="1332000"/>
          </a:xfrm>
          <a:prstGeom prst="rect">
            <a:avLst/>
          </a:prstGeom>
          <a:solidFill>
            <a:srgbClr val="ACC142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ahnschrift SemiLight" panose="020B0502040204020203" pitchFamily="34" charset="0"/>
              </a:rPr>
              <a:t>In post-cardiac surgical patients at high risk of stroke and with little or no AF during index hospitalization, continuous rhythm risk of AF (by a factor of 10) vs. usual care.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FED66-5610-4FCE-B97B-716E489B2A38}"/>
              </a:ext>
            </a:extLst>
          </p:cNvPr>
          <p:cNvSpPr txBox="1"/>
          <p:nvPr/>
        </p:nvSpPr>
        <p:spPr>
          <a:xfrm>
            <a:off x="422833" y="2598461"/>
            <a:ext cx="11340000" cy="900000"/>
          </a:xfrm>
          <a:prstGeom prst="rect">
            <a:avLst/>
          </a:prstGeom>
          <a:solidFill>
            <a:srgbClr val="0D6D8C"/>
          </a:solidFill>
        </p:spPr>
        <p:txBody>
          <a:bodyPr wrap="square" rtlCol="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ahnschrift SemiLight" panose="020B0502040204020203" pitchFamily="34" charset="0"/>
              </a:rPr>
              <a:t>Similar findings were seen for longer durations of detected AF include ≥6 hours and ≥24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AD10A-97CB-4753-8F03-FD734D3E1CFA}"/>
              </a:ext>
            </a:extLst>
          </p:cNvPr>
          <p:cNvSpPr txBox="1"/>
          <p:nvPr/>
        </p:nvSpPr>
        <p:spPr>
          <a:xfrm>
            <a:off x="422833" y="3627937"/>
            <a:ext cx="11340000" cy="1692771"/>
          </a:xfrm>
          <a:prstGeom prst="rect">
            <a:avLst/>
          </a:prstGeom>
          <a:solidFill>
            <a:srgbClr val="FAA040"/>
          </a:solidFill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While incidence of POAF decreased over the 4 weeks of monitoring, it was much higher than a normal matched population (prior studies report an AF incidence of ~1-1.5 per 100 patient years in a general population with similar CHA</a:t>
            </a:r>
            <a:r>
              <a:rPr lang="en-US" sz="2600" b="1" baseline="-25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DS</a:t>
            </a:r>
            <a:r>
              <a:rPr lang="en-US" sz="2600" b="1" baseline="-25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-VASc score vs. 20% 30-day incidence observed in this trial)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56B4B-5D81-4ED7-81DE-92C2F6E269E3}"/>
              </a:ext>
            </a:extLst>
          </p:cNvPr>
          <p:cNvSpPr txBox="1"/>
          <p:nvPr/>
        </p:nvSpPr>
        <p:spPr>
          <a:xfrm>
            <a:off x="422833" y="5450185"/>
            <a:ext cx="11340000" cy="492443"/>
          </a:xfrm>
          <a:prstGeom prst="rect">
            <a:avLst/>
          </a:prstGeom>
          <a:solidFill>
            <a:srgbClr val="E1562F"/>
          </a:solidFill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 rates of oral anticoagulation were lower than the rates of detected AF</a:t>
            </a:r>
          </a:p>
        </p:txBody>
      </p:sp>
    </p:spTree>
    <p:extLst>
      <p:ext uri="{BB962C8B-B14F-4D97-AF65-F5344CB8AC3E}">
        <p14:creationId xmlns:p14="http://schemas.microsoft.com/office/powerpoint/2010/main" val="32834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DB79-B8DD-40F8-A362-0B07B540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4073F-27D2-4D8D-94D5-BD0F572A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AF, atrial fibrillation; CV, cardiovascular; POAF, post-operative atrial fibrillation.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FE8950-13FA-45A5-B260-8F2D84931A96}"/>
              </a:ext>
            </a:extLst>
          </p:cNvPr>
          <p:cNvSpPr txBox="1"/>
          <p:nvPr/>
        </p:nvSpPr>
        <p:spPr>
          <a:xfrm>
            <a:off x="257041" y="1162450"/>
            <a:ext cx="3780000" cy="4860000"/>
          </a:xfrm>
          <a:prstGeom prst="rect">
            <a:avLst/>
          </a:prstGeom>
          <a:solidFill>
            <a:srgbClr val="ACC142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The primary endpoint was limited to 30 days with repeat monitoring at 6-months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This may have underestimated the long-term, ongoing risk of POAF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15C1C4-C61C-403F-9C29-14D31F4F88E7}"/>
              </a:ext>
            </a:extLst>
          </p:cNvPr>
          <p:cNvSpPr txBox="1"/>
          <p:nvPr/>
        </p:nvSpPr>
        <p:spPr>
          <a:xfrm>
            <a:off x="4205569" y="1162450"/>
            <a:ext cx="3780000" cy="4860000"/>
          </a:xfrm>
          <a:prstGeom prst="rect">
            <a:avLst/>
          </a:prstGeom>
          <a:solidFill>
            <a:srgbClr val="0D6D8C"/>
          </a:solidFill>
        </p:spPr>
        <p:txBody>
          <a:bodyPr wrap="square" rtlCol="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Only individuals with no/minimal AF burden in hospital were included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Those with prolonged stay were excluded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Both criteria could have underestimated POAF and CV events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FCCA6E-A246-40C9-9D37-7E125051024E}"/>
              </a:ext>
            </a:extLst>
          </p:cNvPr>
          <p:cNvSpPr txBox="1"/>
          <p:nvPr/>
        </p:nvSpPr>
        <p:spPr>
          <a:xfrm>
            <a:off x="8154098" y="1162450"/>
            <a:ext cx="3780000" cy="4860000"/>
          </a:xfrm>
          <a:prstGeom prst="rect">
            <a:avLst/>
          </a:prstGeom>
          <a:solidFill>
            <a:srgbClr val="FAA040"/>
          </a:solidFill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Bahnschrift SemiLight" panose="020B0502040204020203" pitchFamily="34" charset="0"/>
              </a:rPr>
              <a:t>SEARCH-AF was not powered to detect differences in stroke and whether oral anticoagulation would alter risk</a:t>
            </a:r>
          </a:p>
        </p:txBody>
      </p:sp>
    </p:spTree>
    <p:extLst>
      <p:ext uri="{BB962C8B-B14F-4D97-AF65-F5344CB8AC3E}">
        <p14:creationId xmlns:p14="http://schemas.microsoft.com/office/powerpoint/2010/main" val="95259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B670-9985-4D22-8897-1A71653A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 and Implications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C941C-2296-446B-97A6-32C86637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CABG, coronary artery bypass graft surgery; POAF, post-operative atrial fibrillation.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E4ECC-64E1-478D-9A2D-744E4F42198B}"/>
              </a:ext>
            </a:extLst>
          </p:cNvPr>
          <p:cNvSpPr txBox="1"/>
          <p:nvPr/>
        </p:nvSpPr>
        <p:spPr>
          <a:xfrm>
            <a:off x="257041" y="1401846"/>
            <a:ext cx="11677057" cy="2246769"/>
          </a:xfrm>
          <a:prstGeom prst="rect">
            <a:avLst/>
          </a:prstGeom>
          <a:solidFill>
            <a:srgbClr val="ACC142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In patients who have undergone cardiac surgery (isolated CABG, valve, 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CABG+valve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) and have an elevated risk of stroke with no history of pre-operative or pre-discharge AF, a strategy of continuous rhythm monitoring unveiled a significant persistent burden of unrecognized and potentially actionable AF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77857-E2B0-41C8-9174-F5FFEA382607}"/>
              </a:ext>
            </a:extLst>
          </p:cNvPr>
          <p:cNvSpPr txBox="1"/>
          <p:nvPr/>
        </p:nvSpPr>
        <p:spPr>
          <a:xfrm>
            <a:off x="257041" y="3731881"/>
            <a:ext cx="5707780" cy="1872000"/>
          </a:xfrm>
          <a:prstGeom prst="rect">
            <a:avLst/>
          </a:prstGeom>
          <a:solidFill>
            <a:srgbClr val="0D6D8C"/>
          </a:solidFill>
        </p:spPr>
        <p:txBody>
          <a:bodyPr wrap="square" rtlCol="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POAF after cardiac surgery is not confined to the hospitalization period per 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7DBDF-5A69-4051-A7B3-A2C7CAD6C146}"/>
              </a:ext>
            </a:extLst>
          </p:cNvPr>
          <p:cNvSpPr txBox="1"/>
          <p:nvPr/>
        </p:nvSpPr>
        <p:spPr>
          <a:xfrm>
            <a:off x="6185837" y="3731881"/>
            <a:ext cx="5748261" cy="1872000"/>
          </a:xfrm>
          <a:prstGeom prst="rect">
            <a:avLst/>
          </a:prstGeom>
          <a:solidFill>
            <a:srgbClr val="FAA040"/>
          </a:solidFill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Bahnschrift SemiLight" panose="020B0502040204020203" pitchFamily="34" charset="0"/>
              </a:rPr>
              <a:t>These data should help inform on clinical practice guidelines on monitoring for POAF in such patients</a:t>
            </a:r>
          </a:p>
        </p:txBody>
      </p:sp>
    </p:spTree>
    <p:extLst>
      <p:ext uri="{BB962C8B-B14F-4D97-AF65-F5344CB8AC3E}">
        <p14:creationId xmlns:p14="http://schemas.microsoft.com/office/powerpoint/2010/main" val="41019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DB79-B8DD-40F8-A362-0B07B540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 - 1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4073F-27D2-4D8D-94D5-BD0F572A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F3470-4990-4C02-8807-12AD61F1574B}"/>
              </a:ext>
            </a:extLst>
          </p:cNvPr>
          <p:cNvSpPr txBox="1"/>
          <p:nvPr/>
        </p:nvSpPr>
        <p:spPr>
          <a:xfrm>
            <a:off x="670560" y="1789430"/>
            <a:ext cx="4704080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Bahnschrift SemiLight" panose="020B0502040204020203" pitchFamily="34" charset="0"/>
              </a:rPr>
              <a:t>Early post-operative atrial fibrillation (POAF) occurs in</a:t>
            </a:r>
          </a:p>
          <a:p>
            <a:r>
              <a:rPr lang="en-US" sz="5400" b="1" dirty="0">
                <a:solidFill>
                  <a:srgbClr val="E1562F"/>
                </a:solidFill>
                <a:latin typeface="Bahnschrift SemiLight" panose="020B0502040204020203" pitchFamily="34" charset="0"/>
              </a:rPr>
              <a:t>30-50%</a:t>
            </a:r>
            <a:r>
              <a:rPr lang="en-US" sz="3200" dirty="0">
                <a:latin typeface="Bahnschrift SemiLight" panose="020B0502040204020203" pitchFamily="34" charset="0"/>
              </a:rPr>
              <a:t> of patients, </a:t>
            </a:r>
            <a:r>
              <a:rPr lang="en-US" sz="3600" b="1" dirty="0">
                <a:solidFill>
                  <a:srgbClr val="E1562F"/>
                </a:solidFill>
                <a:latin typeface="Bahnschrift SemiLight" panose="020B0502040204020203" pitchFamily="34" charset="0"/>
              </a:rPr>
              <a:t>peaking at 3-5 days </a:t>
            </a:r>
            <a:r>
              <a:rPr lang="en-US" sz="3200" dirty="0">
                <a:latin typeface="Bahnschrift SemiLight" panose="020B0502040204020203" pitchFamily="34" charset="0"/>
              </a:rPr>
              <a:t>and declining afterwards</a:t>
            </a:r>
          </a:p>
          <a:p>
            <a:endParaRPr lang="en-CA" sz="3200" dirty="0">
              <a:latin typeface="Bahnschrift SemiLight" panose="020B05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1520FE-39C3-473F-91F2-58167F4F0329}"/>
              </a:ext>
            </a:extLst>
          </p:cNvPr>
          <p:cNvCxnSpPr>
            <a:cxnSpLocks/>
          </p:cNvCxnSpPr>
          <p:nvPr/>
        </p:nvCxnSpPr>
        <p:spPr>
          <a:xfrm flipV="1">
            <a:off x="6096000" y="1493520"/>
            <a:ext cx="0" cy="4531360"/>
          </a:xfrm>
          <a:prstGeom prst="line">
            <a:avLst/>
          </a:prstGeom>
          <a:ln w="57150">
            <a:solidFill>
              <a:srgbClr val="E15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BA0502-FF24-4788-A838-93D26682AE4E}"/>
              </a:ext>
            </a:extLst>
          </p:cNvPr>
          <p:cNvSpPr txBox="1"/>
          <p:nvPr/>
        </p:nvSpPr>
        <p:spPr>
          <a:xfrm>
            <a:off x="6824979" y="1743264"/>
            <a:ext cx="4704080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Bahnschrift SemiLight" panose="020B0502040204020203" pitchFamily="34" charset="0"/>
              </a:rPr>
              <a:t>The </a:t>
            </a:r>
            <a:r>
              <a:rPr lang="en-US" sz="3200" b="1" dirty="0">
                <a:solidFill>
                  <a:srgbClr val="E1562F"/>
                </a:solidFill>
                <a:latin typeface="Bahnschrift SemiLight" panose="020B0502040204020203" pitchFamily="34" charset="0"/>
              </a:rPr>
              <a:t>natural history of POAF after discharge from cardiac surgery is not well defined </a:t>
            </a:r>
            <a:r>
              <a:rPr lang="en-US" sz="3200" dirty="0">
                <a:latin typeface="Bahnschrift SemiLight" panose="020B0502040204020203" pitchFamily="34" charset="0"/>
              </a:rPr>
              <a:t>because the observation period in most studies have been limited to the hospitalization phase</a:t>
            </a:r>
          </a:p>
        </p:txBody>
      </p:sp>
    </p:spTree>
    <p:extLst>
      <p:ext uri="{BB962C8B-B14F-4D97-AF65-F5344CB8AC3E}">
        <p14:creationId xmlns:p14="http://schemas.microsoft.com/office/powerpoint/2010/main" val="188280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DB79-B8DD-40F8-A362-0B07B540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 - 2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4073F-27D2-4D8D-94D5-BD0F572A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SR, sinus rhythm; POAF, post-operative atrial fibrillation.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D70334-59D8-4304-969E-1B76F7E5D534}"/>
              </a:ext>
            </a:extLst>
          </p:cNvPr>
          <p:cNvGrpSpPr/>
          <p:nvPr/>
        </p:nvGrpSpPr>
        <p:grpSpPr>
          <a:xfrm>
            <a:off x="268192" y="1405235"/>
            <a:ext cx="3780000" cy="4500000"/>
            <a:chOff x="266666" y="4281321"/>
            <a:chExt cx="3780000" cy="4500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FE8950-13FA-45A5-B260-8F2D84931A96}"/>
                </a:ext>
              </a:extLst>
            </p:cNvPr>
            <p:cNvSpPr txBox="1"/>
            <p:nvPr/>
          </p:nvSpPr>
          <p:spPr>
            <a:xfrm>
              <a:off x="266666" y="4281321"/>
              <a:ext cx="3780000" cy="4500000"/>
            </a:xfrm>
            <a:prstGeom prst="rect">
              <a:avLst/>
            </a:prstGeom>
            <a:solidFill>
              <a:srgbClr val="ACC14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Unclear if the risk of POAF persists in post-surgical patients, especially those without AF pre-operatively or during hospitalization </a:t>
              </a:r>
              <a:endParaRPr lang="en-CA" sz="28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pic>
          <p:nvPicPr>
            <p:cNvPr id="26" name="Graphic 25" descr="Research">
              <a:extLst>
                <a:ext uri="{FF2B5EF4-FFF2-40B4-BE49-F238E27FC236}">
                  <a16:creationId xmlns:a16="http://schemas.microsoft.com/office/drawing/2014/main" id="{A9B05F37-24EF-4654-8D74-6AE6E31F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20839" y="7803914"/>
              <a:ext cx="914400" cy="91598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20AFF7-3235-4B26-A96A-A21975D5FC42}"/>
              </a:ext>
            </a:extLst>
          </p:cNvPr>
          <p:cNvGrpSpPr/>
          <p:nvPr/>
        </p:nvGrpSpPr>
        <p:grpSpPr>
          <a:xfrm>
            <a:off x="4216721" y="1404994"/>
            <a:ext cx="3780000" cy="4500483"/>
            <a:chOff x="4215195" y="1498413"/>
            <a:chExt cx="3780000" cy="45004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15C1C4-C61C-403F-9C29-14D31F4F88E7}"/>
                </a:ext>
              </a:extLst>
            </p:cNvPr>
            <p:cNvSpPr txBox="1"/>
            <p:nvPr/>
          </p:nvSpPr>
          <p:spPr>
            <a:xfrm>
              <a:off x="4215195" y="1498413"/>
              <a:ext cx="3780000" cy="4500000"/>
            </a:xfrm>
            <a:prstGeom prst="rect">
              <a:avLst/>
            </a:prstGeom>
            <a:solidFill>
              <a:srgbClr val="0D6D8C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Guidelines provide little or no direction on optimal duration of monitoring post cardiac surgery particularly if they are in SR at discharge</a:t>
              </a:r>
              <a:endParaRPr lang="en-CA" sz="28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pic>
          <p:nvPicPr>
            <p:cNvPr id="16" name="Graphic 15" descr="Oyster With Pearl">
              <a:extLst>
                <a:ext uri="{FF2B5EF4-FFF2-40B4-BE49-F238E27FC236}">
                  <a16:creationId xmlns:a16="http://schemas.microsoft.com/office/drawing/2014/main" id="{489CA5C7-3120-4032-AC8F-669825C96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5155" y="5084496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99951A-D70D-420D-B043-63A8232B696F}"/>
              </a:ext>
            </a:extLst>
          </p:cNvPr>
          <p:cNvGrpSpPr/>
          <p:nvPr/>
        </p:nvGrpSpPr>
        <p:grpSpPr>
          <a:xfrm>
            <a:off x="8165249" y="1405235"/>
            <a:ext cx="3780000" cy="4500000"/>
            <a:chOff x="8163723" y="4231929"/>
            <a:chExt cx="3780000" cy="4500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FCCA6E-A246-40C9-9D37-7E125051024E}"/>
                </a:ext>
              </a:extLst>
            </p:cNvPr>
            <p:cNvSpPr txBox="1"/>
            <p:nvPr/>
          </p:nvSpPr>
          <p:spPr>
            <a:xfrm>
              <a:off x="8163723" y="4231929"/>
              <a:ext cx="3780000" cy="4500000"/>
            </a:xfrm>
            <a:prstGeom prst="rect">
              <a:avLst/>
            </a:prstGeom>
            <a:solidFill>
              <a:srgbClr val="FAA04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Randomized data guiding detection and management of POAF after hospitalization for cardiac surgery are lacking</a:t>
              </a:r>
              <a:endParaRPr lang="en-CA" sz="28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pic>
          <p:nvPicPr>
            <p:cNvPr id="10" name="Graphic 9" descr="Circular flowchart">
              <a:extLst>
                <a:ext uri="{FF2B5EF4-FFF2-40B4-BE49-F238E27FC236}">
                  <a16:creationId xmlns:a16="http://schemas.microsoft.com/office/drawing/2014/main" id="{C6D3C1B3-DE4D-44DD-BFEF-D08CE3FBE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18042" y="773388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62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9338-03C1-49BF-805D-850D1954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Rationale Behind SEARCH-AF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08952-29C7-4CFE-A9E1-3EC26D56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POAF, post-operative atrial fibrillation.</a:t>
            </a:r>
          </a:p>
          <a:p>
            <a:r>
              <a:rPr lang="en-CA" dirty="0" err="1"/>
              <a:t>Aranki</a:t>
            </a:r>
            <a:r>
              <a:rPr lang="en-CA" dirty="0"/>
              <a:t> S et al. Circulation 1996;94:390-397; </a:t>
            </a:r>
            <a:r>
              <a:rPr lang="en-CA" dirty="0" err="1"/>
              <a:t>Gialdini</a:t>
            </a:r>
            <a:r>
              <a:rPr lang="en-CA" dirty="0"/>
              <a:t> G et al. JAMA 2014;312:616-622.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3D4FD-D38D-4C1F-AAC3-D93688CAC3F9}"/>
              </a:ext>
            </a:extLst>
          </p:cNvPr>
          <p:cNvSpPr txBox="1"/>
          <p:nvPr/>
        </p:nvSpPr>
        <p:spPr>
          <a:xfrm>
            <a:off x="5080" y="996741"/>
            <a:ext cx="12192000" cy="792000"/>
          </a:xfrm>
          <a:prstGeom prst="rect">
            <a:avLst/>
          </a:prstGeom>
          <a:solidFill>
            <a:srgbClr val="0D6D8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POAF after cardiac surgery is associated with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adverse short- and long-term outcomes (e.g. death, stroke)</a:t>
            </a:r>
            <a:endParaRPr lang="en-CA" sz="2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1ED2822-1628-4E05-90D9-D4BF7954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5" y="1797909"/>
            <a:ext cx="9873490" cy="3825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D20B0-3B17-453B-A1FC-CFD1C9535D63}"/>
              </a:ext>
            </a:extLst>
          </p:cNvPr>
          <p:cNvSpPr txBox="1"/>
          <p:nvPr/>
        </p:nvSpPr>
        <p:spPr>
          <a:xfrm>
            <a:off x="5080" y="4862071"/>
            <a:ext cx="12192000" cy="1200329"/>
          </a:xfrm>
          <a:prstGeom prst="rect">
            <a:avLst/>
          </a:prstGeom>
          <a:solidFill>
            <a:srgbClr val="FAA04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 strategy to enhance our ability to detect POAF during the subacute post-operative phase (e.g. after discharge) could incrementally identify patients who might benefit from therapeutic interventions (e.g. oral anticoagulation)</a:t>
            </a:r>
          </a:p>
        </p:txBody>
      </p:sp>
    </p:spTree>
    <p:extLst>
      <p:ext uri="{BB962C8B-B14F-4D97-AF65-F5344CB8AC3E}">
        <p14:creationId xmlns:p14="http://schemas.microsoft.com/office/powerpoint/2010/main" val="15866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F318-0275-4BBB-AFD1-BA8514E9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Objective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B41A1-1254-4336-94E3-6D7C2CE9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AFL, atrial flutter; POAF, post-operative atrial fibrillation.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BC4A2-5902-4D83-917F-EE8F7B59E913}"/>
              </a:ext>
            </a:extLst>
          </p:cNvPr>
          <p:cNvSpPr txBox="1"/>
          <p:nvPr/>
        </p:nvSpPr>
        <p:spPr>
          <a:xfrm>
            <a:off x="670560" y="1789430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hnschrift SemiLight" panose="020B0502040204020203" pitchFamily="34" charset="0"/>
              </a:rPr>
              <a:t>To determine whether </a:t>
            </a:r>
            <a:r>
              <a:rPr lang="en-US" sz="3200" b="1" dirty="0">
                <a:solidFill>
                  <a:srgbClr val="E1562F"/>
                </a:solidFill>
                <a:latin typeface="Bahnschrift SemiLight" panose="020B0502040204020203" pitchFamily="34" charset="0"/>
              </a:rPr>
              <a:t>enhanced cardiac rhythm monitoring</a:t>
            </a:r>
            <a:r>
              <a:rPr lang="en-US" sz="3200" dirty="0">
                <a:latin typeface="Bahnschrift SemiLight" panose="020B0502040204020203" pitchFamily="34" charset="0"/>
              </a:rPr>
              <a:t> with an adhesive, continuous monitoring device results in </a:t>
            </a:r>
            <a:r>
              <a:rPr lang="en-US" sz="3200" b="1" dirty="0">
                <a:solidFill>
                  <a:srgbClr val="E1562F"/>
                </a:solidFill>
                <a:latin typeface="Bahnschrift SemiLight" panose="020B0502040204020203" pitchFamily="34" charset="0"/>
              </a:rPr>
              <a:t>higher rates of atrial fibrillation/flutter (AF/AFL) detection</a:t>
            </a:r>
            <a:r>
              <a:rPr lang="en-US" sz="3200" dirty="0">
                <a:latin typeface="Bahnschrift SemiLight" panose="020B0502040204020203" pitchFamily="34" charset="0"/>
              </a:rPr>
              <a:t> during the subacute, post-discharge period of cardiac surgical patients who are at risk of stroke and developing post-operative atrial arrhythmias</a:t>
            </a:r>
          </a:p>
        </p:txBody>
      </p:sp>
    </p:spTree>
    <p:extLst>
      <p:ext uri="{BB962C8B-B14F-4D97-AF65-F5344CB8AC3E}">
        <p14:creationId xmlns:p14="http://schemas.microsoft.com/office/powerpoint/2010/main" val="155924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F318-0275-4BBB-AFD1-BA8514E9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Hypothesis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B41A1-1254-4336-94E3-6D7C2CE9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AFL, atrial flutter; POAF, post-operative atrial fibrillation.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BC4A2-5902-4D83-917F-EE8F7B59E913}"/>
              </a:ext>
            </a:extLst>
          </p:cNvPr>
          <p:cNvSpPr txBox="1"/>
          <p:nvPr/>
        </p:nvSpPr>
        <p:spPr>
          <a:xfrm>
            <a:off x="843280" y="1576070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hnschrift SemiLight" panose="020B0502040204020203" pitchFamily="34" charset="0"/>
              </a:rPr>
              <a:t>A strategy of enhanced cardiac rhythm monitoring will result in an increase in AF/AFL when compared to usual care within 30 days after randomization among post-cardiac surgical patients without a previous history of AF/AFL and at high risk of stroke</a:t>
            </a:r>
          </a:p>
        </p:txBody>
      </p:sp>
    </p:spTree>
    <p:extLst>
      <p:ext uri="{BB962C8B-B14F-4D97-AF65-F5344CB8AC3E}">
        <p14:creationId xmlns:p14="http://schemas.microsoft.com/office/powerpoint/2010/main" val="287118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D51B-EC12-411B-88F4-4B68094B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Inclusion and Exclusion Criteria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15119-5D6F-4E39-A4F3-954749A1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AF, atrial fibrillation; AFL, atrial flutter; BMI, body mass index; CABG, coronary artery bypass graft surgery; COPD, chronic obstructive pulmonary disease; eGFR, estimated glomerular filtration rate; OAC, oral anticoagulant; POAF, post-operative atrial fibrillation.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B77FF-B5B1-4D31-8CAD-1F215737700E}"/>
              </a:ext>
            </a:extLst>
          </p:cNvPr>
          <p:cNvSpPr txBox="1"/>
          <p:nvPr/>
        </p:nvSpPr>
        <p:spPr>
          <a:xfrm>
            <a:off x="934720" y="947405"/>
            <a:ext cx="4788000" cy="5364000"/>
          </a:xfrm>
          <a:prstGeom prst="rect">
            <a:avLst/>
          </a:prstGeom>
          <a:solidFill>
            <a:srgbClr val="0D6D8C"/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INCLUSION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Isolated CABG or valve replacement/repair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 CABG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Sinus rhythm at the time of randomization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bg1"/>
                </a:solidFill>
                <a:latin typeface="Bahnschrift SemiLight" panose="020B0502040204020203" pitchFamily="34" charset="0"/>
              </a:rPr>
              <a:t>No intent 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to initiate oral anticoagulation at the time of discharge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CHA</a:t>
            </a:r>
            <a:r>
              <a:rPr lang="en-US" sz="2000" baseline="-25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DS</a:t>
            </a:r>
            <a:r>
              <a:rPr lang="en-US" sz="2000" baseline="-25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-VASC ≥4 or</a:t>
            </a:r>
          </a:p>
          <a:p>
            <a:pPr defTabSz="447675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≥2 with ≥1 of the following:</a:t>
            </a:r>
          </a:p>
          <a:p>
            <a:pPr defTabSz="720725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COPD | sleep apnea |</a:t>
            </a:r>
          </a:p>
          <a:p>
            <a:pPr defTabSz="720725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eGFR &lt;60 mL/min/1.73m</a:t>
            </a:r>
            <a:r>
              <a:rPr lang="en-US" sz="2000" baseline="30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 |</a:t>
            </a:r>
          </a:p>
          <a:p>
            <a:pPr defTabSz="720725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≥mild left atrial dilatation |</a:t>
            </a:r>
          </a:p>
          <a:p>
            <a:pPr defTabSz="720725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BMI ≥30 kg/m</a:t>
            </a:r>
            <a:r>
              <a:rPr lang="en-US" sz="2000" baseline="30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2E327-8B8E-4287-A2E1-13F7FF65F853}"/>
              </a:ext>
            </a:extLst>
          </p:cNvPr>
          <p:cNvSpPr txBox="1"/>
          <p:nvPr/>
        </p:nvSpPr>
        <p:spPr>
          <a:xfrm>
            <a:off x="5849619" y="947406"/>
            <a:ext cx="4788000" cy="5364000"/>
          </a:xfrm>
          <a:prstGeom prst="rect">
            <a:avLst/>
          </a:prstGeom>
          <a:solidFill>
            <a:srgbClr val="E1562F"/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EXCLUSION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Known previous history of AF/AFL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AF/AFL for ≥24 hours post-operatively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Subjects who will be treated with OAC due to POAF/AFL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Mechanical valve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Hospitalization for ≥10 days </a:t>
            </a:r>
          </a:p>
          <a:p>
            <a:pPr>
              <a:buClr>
                <a:schemeClr val="bg1"/>
              </a:buClr>
              <a:tabLst>
                <a:tab pos="444500" algn="l"/>
              </a:tabLst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(Day </a:t>
            </a:r>
            <a:r>
              <a:rPr lang="en-US" sz="2000" baseline="30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#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0 = day of surgery)</a:t>
            </a:r>
          </a:p>
          <a:p>
            <a:pPr>
              <a:buClr>
                <a:schemeClr val="bg1"/>
              </a:buClr>
              <a:tabLst>
                <a:tab pos="444500" algn="l"/>
              </a:tabLst>
            </a:pP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Received ≥5 g of IV/oral amiodarone</a:t>
            </a:r>
          </a:p>
        </p:txBody>
      </p:sp>
    </p:spTree>
    <p:extLst>
      <p:ext uri="{BB962C8B-B14F-4D97-AF65-F5344CB8AC3E}">
        <p14:creationId xmlns:p14="http://schemas.microsoft.com/office/powerpoint/2010/main" val="174200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9D9E-8502-4DCC-BF63-868E1B6D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Groups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941C4-C528-4F4B-879F-5CF69B0D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DF4D16-19AA-4EAB-8136-AF1ADEAB4F8B}"/>
              </a:ext>
            </a:extLst>
          </p:cNvPr>
          <p:cNvCxnSpPr>
            <a:cxnSpLocks/>
          </p:cNvCxnSpPr>
          <p:nvPr/>
        </p:nvCxnSpPr>
        <p:spPr>
          <a:xfrm flipV="1">
            <a:off x="8128000" y="1137920"/>
            <a:ext cx="0" cy="5112000"/>
          </a:xfrm>
          <a:prstGeom prst="line">
            <a:avLst/>
          </a:prstGeom>
          <a:ln w="57150">
            <a:solidFill>
              <a:srgbClr val="30A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25146uhn\Desktop\EP research\SEARCH-AF\AHA 2020\graphic for slidedeck.png">
            <a:extLst>
              <a:ext uri="{FF2B5EF4-FFF2-40B4-BE49-F238E27FC236}">
                <a16:creationId xmlns:a16="http://schemas.microsoft.com/office/drawing/2014/main" id="{DF6874A6-7451-4B40-AE0D-DC6AE9D9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0" y="2799555"/>
            <a:ext cx="6644160" cy="34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7FDC28A-00F0-4B62-AD70-28F2F4689937}"/>
              </a:ext>
            </a:extLst>
          </p:cNvPr>
          <p:cNvGrpSpPr/>
          <p:nvPr/>
        </p:nvGrpSpPr>
        <p:grpSpPr>
          <a:xfrm>
            <a:off x="107950" y="1118443"/>
            <a:ext cx="7884000" cy="1620000"/>
            <a:chOff x="95250" y="889843"/>
            <a:chExt cx="7884000" cy="16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530D87-BE33-48D0-B0E3-FD61D654C946}"/>
                </a:ext>
              </a:extLst>
            </p:cNvPr>
            <p:cNvSpPr/>
            <p:nvPr/>
          </p:nvSpPr>
          <p:spPr>
            <a:xfrm>
              <a:off x="95250" y="889843"/>
              <a:ext cx="7884000" cy="504000"/>
            </a:xfrm>
            <a:prstGeom prst="rect">
              <a:avLst/>
            </a:prstGeom>
            <a:solidFill>
              <a:srgbClr val="E15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C7130A-62D3-4DE6-A880-74A1F4D721E8}"/>
                </a:ext>
              </a:extLst>
            </p:cNvPr>
            <p:cNvSpPr/>
            <p:nvPr/>
          </p:nvSpPr>
          <p:spPr>
            <a:xfrm>
              <a:off x="95250" y="889843"/>
              <a:ext cx="7884000" cy="16200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solidFill>
                    <a:schemeClr val="bg1"/>
                  </a:solidFill>
                  <a:latin typeface="Bahnschrift SemiBold" panose="020B0502040204020203" pitchFamily="34" charset="0"/>
                  <a:ea typeface="Times New Roman" pitchFamily="18" charset="0"/>
                  <a:cs typeface="Arial" pitchFamily="34" charset="0"/>
                </a:rPr>
                <a:t>Enhanced Cardiac Rhythm Monitoring (Intervention)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Continuous cardiac rhythm monitoring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with SEEQ™ (Medtronic) or </a:t>
              </a:r>
              <a:r>
                <a:rPr lang="en-US" sz="2400" dirty="0" err="1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CardioSTAT</a:t>
              </a:r>
              <a:r>
                <a:rPr lang="en-US" sz="2400" baseline="300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/>
                </a:rPr>
                <a:t>®</a:t>
              </a:r>
              <a:r>
                <a:rPr lang="en-US" sz="24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lang="en-US" sz="2400" dirty="0" err="1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Icentia</a:t>
              </a:r>
              <a:r>
                <a:rPr lang="en-US" sz="24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 Inc.)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within the first 30 days </a:t>
              </a:r>
              <a:r>
                <a:rPr lang="en-US" sz="24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after randomization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5F13B0-50D0-4E39-A15E-2DFA6D5B8404}"/>
              </a:ext>
            </a:extLst>
          </p:cNvPr>
          <p:cNvGrpSpPr/>
          <p:nvPr/>
        </p:nvGrpSpPr>
        <p:grpSpPr>
          <a:xfrm>
            <a:off x="8307000" y="1118443"/>
            <a:ext cx="3780000" cy="3077766"/>
            <a:chOff x="9373800" y="889843"/>
            <a:chExt cx="3780000" cy="30777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96CB59-CFAB-42E2-9D7F-ED2A13F1AB8B}"/>
                </a:ext>
              </a:extLst>
            </p:cNvPr>
            <p:cNvSpPr/>
            <p:nvPr/>
          </p:nvSpPr>
          <p:spPr>
            <a:xfrm>
              <a:off x="9373800" y="889843"/>
              <a:ext cx="3780000" cy="504000"/>
            </a:xfrm>
            <a:prstGeom prst="rect">
              <a:avLst/>
            </a:prstGeom>
            <a:solidFill>
              <a:srgbClr val="0D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87AFB1-CE5A-4B3C-886F-3772F865BF63}"/>
                </a:ext>
              </a:extLst>
            </p:cNvPr>
            <p:cNvSpPr/>
            <p:nvPr/>
          </p:nvSpPr>
          <p:spPr>
            <a:xfrm>
              <a:off x="9373800" y="889843"/>
              <a:ext cx="3780000" cy="307776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solidFill>
                    <a:schemeClr val="bg1"/>
                  </a:solidFill>
                  <a:latin typeface="Bahnschrift SemiBold" panose="020B0502040204020203" pitchFamily="34" charset="0"/>
                  <a:ea typeface="Times New Roman" pitchFamily="18" charset="0"/>
                  <a:cs typeface="Arial" pitchFamily="34" charset="0"/>
                </a:rPr>
                <a:t>Usual Care (Control)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No protocol-mandated continuous cardiac rhythm monitoring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Bahnschrift SemiLight" panose="020B0502040204020203" pitchFamily="34" charset="0"/>
                  <a:ea typeface="Times New Roman" pitchFamily="18" charset="0"/>
                  <a:cs typeface="Arial" pitchFamily="34" charset="0"/>
                </a:rPr>
                <a:t>ECG and/or Holter monitoring at the discretion of the treating physicians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52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I-Lilly harmonization palette 170316">
    <a:dk1>
      <a:srgbClr val="5A5A5A"/>
    </a:dk1>
    <a:lt1>
      <a:srgbClr val="FFFFFF"/>
    </a:lt1>
    <a:dk2>
      <a:srgbClr val="5A5A5A"/>
    </a:dk2>
    <a:lt2>
      <a:srgbClr val="FFFFFF"/>
    </a:lt2>
    <a:accent1>
      <a:srgbClr val="6482C3"/>
    </a:accent1>
    <a:accent2>
      <a:srgbClr val="F0414B"/>
    </a:accent2>
    <a:accent3>
      <a:srgbClr val="43AC99"/>
    </a:accent3>
    <a:accent4>
      <a:srgbClr val="828282"/>
    </a:accent4>
    <a:accent5>
      <a:srgbClr val="8F3089"/>
    </a:accent5>
    <a:accent6>
      <a:srgbClr val="FF9933"/>
    </a:accent6>
    <a:hlink>
      <a:srgbClr val="5A5A5A"/>
    </a:hlink>
    <a:folHlink>
      <a:srgbClr val="5A5A5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2589</Words>
  <Application>Microsoft Office PowerPoint</Application>
  <PresentationFormat>Widescreen</PresentationFormat>
  <Paragraphs>437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Bahnschrift SemiBold</vt:lpstr>
      <vt:lpstr>Bahnschrift SemiBold SemiConden</vt:lpstr>
      <vt:lpstr>Bahnschrift SemiLight</vt:lpstr>
      <vt:lpstr>Calibri</vt:lpstr>
      <vt:lpstr>Corbel</vt:lpstr>
      <vt:lpstr>Tahoma</vt:lpstr>
      <vt:lpstr>Wingdings</vt:lpstr>
      <vt:lpstr>Office Theme</vt:lpstr>
      <vt:lpstr>Enhanced Monitoring For Atrial Fibrillation Following Cardiac Surgery  Primary Results of The SEARCH-AF CardioLink Trial</vt:lpstr>
      <vt:lpstr>Disclosures for Professor Subodh Verma</vt:lpstr>
      <vt:lpstr>Background - 1</vt:lpstr>
      <vt:lpstr>Background - 2</vt:lpstr>
      <vt:lpstr>Rationale Behind SEARCH-AF</vt:lpstr>
      <vt:lpstr>Primary Objective</vt:lpstr>
      <vt:lpstr>Study Hypothesis</vt:lpstr>
      <vt:lpstr>Key Inclusion and Exclusion Criteria</vt:lpstr>
      <vt:lpstr>Study Groups</vt:lpstr>
      <vt:lpstr>Study Design</vt:lpstr>
      <vt:lpstr>Outcome Measures</vt:lpstr>
      <vt:lpstr>Impact of COVID-19</vt:lpstr>
      <vt:lpstr>Abbreviated CONSORT Diagram</vt:lpstr>
      <vt:lpstr>Baseline Characteristics</vt:lpstr>
      <vt:lpstr>Primary Outcome: Cumulative AF/AFL duration ≥6 min or documentation of AF/AFL by a 12-lead ECG </vt:lpstr>
      <vt:lpstr>Primary Outcome and Its Components</vt:lpstr>
      <vt:lpstr>Secondary Outcomes</vt:lpstr>
      <vt:lpstr>Primary Outcome Stratified by Pre-specified Subgroups </vt:lpstr>
      <vt:lpstr>Cumulative AF Duration Per Patient in the Intervention Arm During the First 30 Days</vt:lpstr>
      <vt:lpstr>Summary</vt:lpstr>
      <vt:lpstr>Limitations</vt:lpstr>
      <vt:lpstr>Conclusions and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Hwee</dc:creator>
  <cp:lastModifiedBy>Monica Sales</cp:lastModifiedBy>
  <cp:revision>133</cp:revision>
  <dcterms:created xsi:type="dcterms:W3CDTF">2020-10-21T02:19:56Z</dcterms:created>
  <dcterms:modified xsi:type="dcterms:W3CDTF">2020-11-15T15:02:24Z</dcterms:modified>
</cp:coreProperties>
</file>