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C3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F0C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C3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F0C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C3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C3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49298" y="1087"/>
            <a:ext cx="731206" cy="869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90" y="19566"/>
            <a:ext cx="648546" cy="5617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8838" y="78739"/>
            <a:ext cx="55124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C3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651" y="1078484"/>
            <a:ext cx="11284585" cy="295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F0C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mailto:p.kirchhof@uke.de" TargetMode="External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7" y="22326"/>
            <a:ext cx="2848391" cy="7902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635">
              <a:lnSpc>
                <a:spcPct val="99800"/>
              </a:lnSpc>
              <a:spcBef>
                <a:spcPts val="110"/>
              </a:spcBef>
            </a:pPr>
            <a:r>
              <a:rPr dirty="0" sz="4800" spc="335">
                <a:solidFill>
                  <a:srgbClr val="005C34"/>
                </a:solidFill>
                <a:latin typeface="Calibri"/>
                <a:cs typeface="Calibri"/>
              </a:rPr>
              <a:t>Anticoagulation</a:t>
            </a:r>
            <a:r>
              <a:rPr dirty="0" sz="4800" spc="10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280">
                <a:solidFill>
                  <a:srgbClr val="005C34"/>
                </a:solidFill>
                <a:latin typeface="Calibri"/>
                <a:cs typeface="Calibri"/>
              </a:rPr>
              <a:t>with</a:t>
            </a:r>
            <a:r>
              <a:rPr dirty="0" sz="4800" spc="28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430">
                <a:solidFill>
                  <a:srgbClr val="005C34"/>
                </a:solidFill>
                <a:latin typeface="Calibri"/>
                <a:cs typeface="Calibri"/>
              </a:rPr>
              <a:t>Edoxaban</a:t>
            </a:r>
            <a:r>
              <a:rPr dirty="0" sz="4800" spc="28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280">
                <a:solidFill>
                  <a:srgbClr val="005C34"/>
                </a:solidFill>
                <a:latin typeface="Calibri"/>
                <a:cs typeface="Calibri"/>
              </a:rPr>
              <a:t>in </a:t>
            </a:r>
            <a:r>
              <a:rPr dirty="0" sz="4800" spc="260">
                <a:solidFill>
                  <a:srgbClr val="005C34"/>
                </a:solidFill>
                <a:latin typeface="Calibri"/>
                <a:cs typeface="Calibri"/>
              </a:rPr>
              <a:t>Patients</a:t>
            </a:r>
            <a:r>
              <a:rPr dirty="0" sz="4800" spc="27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280">
                <a:solidFill>
                  <a:srgbClr val="005C34"/>
                </a:solidFill>
                <a:latin typeface="Calibri"/>
                <a:cs typeface="Calibri"/>
              </a:rPr>
              <a:t>with </a:t>
            </a:r>
            <a:r>
              <a:rPr dirty="0" sz="4800" spc="275">
                <a:solidFill>
                  <a:srgbClr val="005C34"/>
                </a:solidFill>
                <a:latin typeface="Calibri"/>
                <a:cs typeface="Calibri"/>
              </a:rPr>
              <a:t>Atrial </a:t>
            </a:r>
            <a:r>
              <a:rPr dirty="0" sz="4800" spc="370">
                <a:solidFill>
                  <a:srgbClr val="005C34"/>
                </a:solidFill>
                <a:latin typeface="Calibri"/>
                <a:cs typeface="Calibri"/>
              </a:rPr>
              <a:t>High-</a:t>
            </a:r>
            <a:r>
              <a:rPr dirty="0" sz="4800" spc="290">
                <a:solidFill>
                  <a:srgbClr val="005C34"/>
                </a:solidFill>
                <a:latin typeface="Calibri"/>
                <a:cs typeface="Calibri"/>
              </a:rPr>
              <a:t>Rate</a:t>
            </a:r>
            <a:r>
              <a:rPr dirty="0" sz="4800" spc="27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400">
                <a:solidFill>
                  <a:srgbClr val="005C34"/>
                </a:solidFill>
                <a:latin typeface="Calibri"/>
                <a:cs typeface="Calibri"/>
              </a:rPr>
              <a:t>Episodes </a:t>
            </a:r>
            <a:r>
              <a:rPr dirty="0" sz="4800" spc="409">
                <a:solidFill>
                  <a:srgbClr val="005C34"/>
                </a:solidFill>
                <a:latin typeface="Calibri"/>
                <a:cs typeface="Calibri"/>
              </a:rPr>
              <a:t>(AHRE)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  <a:tabLst>
                <a:tab pos="9426575" algn="l"/>
              </a:tabLst>
            </a:pPr>
            <a:r>
              <a:rPr dirty="0" sz="4800" spc="355">
                <a:solidFill>
                  <a:srgbClr val="005C34"/>
                </a:solidFill>
                <a:latin typeface="Calibri"/>
                <a:cs typeface="Calibri"/>
              </a:rPr>
              <a:t>Results</a:t>
            </a:r>
            <a:r>
              <a:rPr dirty="0" sz="4800" spc="254">
                <a:solidFill>
                  <a:srgbClr val="005C34"/>
                </a:solidFill>
                <a:latin typeface="Calibri"/>
                <a:cs typeface="Calibri"/>
              </a:rPr>
              <a:t> of</a:t>
            </a:r>
            <a:r>
              <a:rPr dirty="0" sz="4800" spc="260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210">
                <a:solidFill>
                  <a:srgbClr val="005C34"/>
                </a:solidFill>
                <a:latin typeface="Calibri"/>
                <a:cs typeface="Calibri"/>
              </a:rPr>
              <a:t>the</a:t>
            </a:r>
            <a:r>
              <a:rPr dirty="0" sz="4800" spc="26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560">
                <a:solidFill>
                  <a:srgbClr val="005C34"/>
                </a:solidFill>
                <a:latin typeface="Calibri"/>
                <a:cs typeface="Calibri"/>
              </a:rPr>
              <a:t>NOAH</a:t>
            </a:r>
            <a:r>
              <a:rPr dirty="0" sz="4800" spc="254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5C34"/>
                </a:solidFill>
                <a:latin typeface="Calibri"/>
                <a:cs typeface="Calibri"/>
              </a:rPr>
              <a:t>–</a:t>
            </a:r>
            <a:r>
              <a:rPr dirty="0" sz="4800" spc="260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585">
                <a:solidFill>
                  <a:srgbClr val="005C34"/>
                </a:solidFill>
                <a:latin typeface="Calibri"/>
                <a:cs typeface="Calibri"/>
              </a:rPr>
              <a:t>AFNET</a:t>
            </a:r>
            <a:r>
              <a:rPr dirty="0" sz="4800" spc="265">
                <a:solidFill>
                  <a:srgbClr val="005C34"/>
                </a:solidFill>
                <a:latin typeface="Calibri"/>
                <a:cs typeface="Calibri"/>
              </a:rPr>
              <a:t> </a:t>
            </a:r>
            <a:r>
              <a:rPr dirty="0" sz="4800" spc="165">
                <a:solidFill>
                  <a:srgbClr val="005C34"/>
                </a:solidFill>
                <a:latin typeface="Calibri"/>
                <a:cs typeface="Calibri"/>
              </a:rPr>
              <a:t>6</a:t>
            </a:r>
            <a:r>
              <a:rPr dirty="0" sz="4800">
                <a:solidFill>
                  <a:srgbClr val="005C34"/>
                </a:solidFill>
                <a:latin typeface="Calibri"/>
                <a:cs typeface="Calibri"/>
              </a:rPr>
              <a:t>	</a:t>
            </a:r>
            <a:r>
              <a:rPr dirty="0" sz="4800" spc="310">
                <a:solidFill>
                  <a:srgbClr val="005C34"/>
                </a:solidFill>
                <a:latin typeface="Calibri"/>
                <a:cs typeface="Calibri"/>
              </a:rPr>
              <a:t>Trial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1073" y="4210811"/>
            <a:ext cx="11892915" cy="252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entury Gothic"/>
                <a:cs typeface="Century Gothic"/>
              </a:rPr>
              <a:t>Paulus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Kirchhof,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Tobias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50">
                <a:latin typeface="Century Gothic"/>
                <a:cs typeface="Century Gothic"/>
              </a:rPr>
              <a:t>Toennis,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Andreas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05">
                <a:latin typeface="Century Gothic"/>
                <a:cs typeface="Century Gothic"/>
              </a:rPr>
              <a:t>Goette,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John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14">
                <a:latin typeface="Century Gothic"/>
                <a:cs typeface="Century Gothic"/>
              </a:rPr>
              <a:t>Camm,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Hans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Christoph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Diener,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Nina </a:t>
            </a:r>
            <a:r>
              <a:rPr dirty="0" sz="2000" spc="-40">
                <a:latin typeface="Century Gothic"/>
                <a:cs typeface="Century Gothic"/>
              </a:rPr>
              <a:t>Becher,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Emanuele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Bertaglia,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80">
                <a:latin typeface="Century Gothic"/>
                <a:cs typeface="Century Gothic"/>
              </a:rPr>
              <a:t>Carina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55">
                <a:latin typeface="Century Gothic"/>
                <a:cs typeface="Century Gothic"/>
              </a:rPr>
              <a:t>Blomstrom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Lundqvist,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Martin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Borlich,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Axel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Brandes,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Nuno </a:t>
            </a:r>
            <a:r>
              <a:rPr dirty="0" sz="2000" spc="-114">
                <a:latin typeface="Century Gothic"/>
                <a:cs typeface="Century Gothic"/>
              </a:rPr>
              <a:t>Cabanelas,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Melanie</a:t>
            </a:r>
            <a:r>
              <a:rPr dirty="0" sz="2000" spc="-100">
                <a:latin typeface="Century Gothic"/>
                <a:cs typeface="Century Gothic"/>
              </a:rPr>
              <a:t> </a:t>
            </a:r>
            <a:r>
              <a:rPr dirty="0" sz="2000" spc="-50">
                <a:latin typeface="Century Gothic"/>
                <a:cs typeface="Century Gothic"/>
              </a:rPr>
              <a:t>Calvert,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Gregory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Chlouverakis,</a:t>
            </a:r>
            <a:r>
              <a:rPr dirty="0" sz="2000" spc="-50">
                <a:latin typeface="Century Gothic"/>
                <a:cs typeface="Century Gothic"/>
              </a:rPr>
              <a:t> </a:t>
            </a:r>
            <a:r>
              <a:rPr dirty="0" sz="2000" spc="-65">
                <a:latin typeface="Century Gothic"/>
                <a:cs typeface="Century Gothic"/>
              </a:rPr>
              <a:t>Gh.-</a:t>
            </a:r>
            <a:r>
              <a:rPr dirty="0" sz="2000">
                <a:latin typeface="Century Gothic"/>
                <a:cs typeface="Century Gothic"/>
              </a:rPr>
              <a:t>Andrei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60">
                <a:latin typeface="Century Gothic"/>
                <a:cs typeface="Century Gothic"/>
              </a:rPr>
              <a:t>Dan,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114">
                <a:latin typeface="Century Gothic"/>
                <a:cs typeface="Century Gothic"/>
              </a:rPr>
              <a:t>Joris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 spc="50">
                <a:latin typeface="Century Gothic"/>
                <a:cs typeface="Century Gothic"/>
              </a:rPr>
              <a:t>R.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180">
                <a:latin typeface="Century Gothic"/>
                <a:cs typeface="Century Gothic"/>
              </a:rPr>
              <a:t>de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Groot,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Wolfgang </a:t>
            </a:r>
            <a:r>
              <a:rPr dirty="0" sz="2000">
                <a:latin typeface="Century Gothic"/>
                <a:cs typeface="Century Gothic"/>
              </a:rPr>
              <a:t>Dichtl,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95">
                <a:latin typeface="Century Gothic"/>
                <a:cs typeface="Century Gothic"/>
              </a:rPr>
              <a:t>Borys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Kravchuk,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Andrzej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55">
                <a:latin typeface="Century Gothic"/>
                <a:cs typeface="Century Gothic"/>
              </a:rPr>
              <a:t>Lubiński,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80">
                <a:latin typeface="Century Gothic"/>
                <a:cs typeface="Century Gothic"/>
              </a:rPr>
              <a:t>Eloi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Marijon,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Béla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Merkely,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135">
                <a:latin typeface="Century Gothic"/>
                <a:cs typeface="Century Gothic"/>
              </a:rPr>
              <a:t>Lluís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Mont,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Ann-</a:t>
            </a:r>
            <a:r>
              <a:rPr dirty="0" sz="2000">
                <a:latin typeface="Century Gothic"/>
                <a:cs typeface="Century Gothic"/>
              </a:rPr>
              <a:t>Kathrin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Ozga, </a:t>
            </a:r>
            <a:r>
              <a:rPr dirty="0" sz="2000" spc="95">
                <a:latin typeface="Century Gothic"/>
                <a:cs typeface="Century Gothic"/>
              </a:rPr>
              <a:t>Kim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100">
                <a:latin typeface="Century Gothic"/>
                <a:cs typeface="Century Gothic"/>
              </a:rPr>
              <a:t>Rajappan,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75">
                <a:latin typeface="Century Gothic"/>
                <a:cs typeface="Century Gothic"/>
              </a:rPr>
              <a:t>Andrea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Sarkozy,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Daniel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Scherr,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 spc="-80">
                <a:latin typeface="Century Gothic"/>
                <a:cs typeface="Century Gothic"/>
              </a:rPr>
              <a:t>Rafał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Sznajder,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Vasil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80">
                <a:latin typeface="Century Gothic"/>
                <a:cs typeface="Century Gothic"/>
              </a:rPr>
              <a:t>Velchev,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90">
                <a:latin typeface="Century Gothic"/>
                <a:cs typeface="Century Gothic"/>
              </a:rPr>
              <a:t>Dan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Wichterle, </a:t>
            </a:r>
            <a:r>
              <a:rPr dirty="0" sz="2000">
                <a:latin typeface="Century Gothic"/>
                <a:cs typeface="Century Gothic"/>
              </a:rPr>
              <a:t>Susanne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Sehner,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Emmanuel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 spc="45">
                <a:latin typeface="Century Gothic"/>
                <a:cs typeface="Century Gothic"/>
              </a:rPr>
              <a:t>Simantirakis,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Gregory</a:t>
            </a:r>
            <a:r>
              <a:rPr dirty="0" sz="2000" spc="1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Y.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H.</a:t>
            </a:r>
            <a:r>
              <a:rPr dirty="0" sz="2000" spc="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Lip, Panos</a:t>
            </a:r>
            <a:r>
              <a:rPr dirty="0" sz="2000" spc="10">
                <a:latin typeface="Century Gothic"/>
                <a:cs typeface="Century Gothic"/>
              </a:rPr>
              <a:t> </a:t>
            </a:r>
            <a:r>
              <a:rPr dirty="0" sz="2000" spc="-50">
                <a:latin typeface="Century Gothic"/>
                <a:cs typeface="Century Gothic"/>
              </a:rPr>
              <a:t>Vardas,</a:t>
            </a:r>
            <a:r>
              <a:rPr dirty="0" sz="2000">
                <a:latin typeface="Century Gothic"/>
                <a:cs typeface="Century Gothic"/>
              </a:rPr>
              <a:t> </a:t>
            </a:r>
            <a:r>
              <a:rPr dirty="0" sz="2000" spc="60">
                <a:latin typeface="Century Gothic"/>
                <a:cs typeface="Century Gothic"/>
              </a:rPr>
              <a:t>Ulrich</a:t>
            </a:r>
            <a:r>
              <a:rPr dirty="0" sz="2000" spc="1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Schotten,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dirty="0" sz="2000" spc="-30">
                <a:latin typeface="Century Gothic"/>
                <a:cs typeface="Century Gothic"/>
              </a:rPr>
              <a:t>Antonia</a:t>
            </a:r>
            <a:r>
              <a:rPr dirty="0" sz="2000" spc="-7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Zapf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u="sng" sz="2000" spc="-10">
                <a:solidFill>
                  <a:srgbClr val="005C34"/>
                </a:solidFill>
                <a:uFill>
                  <a:solidFill>
                    <a:srgbClr val="005C34"/>
                  </a:solidFill>
                </a:uFill>
                <a:latin typeface="Century Gothic"/>
                <a:cs typeface="Century Gothic"/>
                <a:hlinkClick r:id="rId3"/>
              </a:rPr>
              <a:t>p.kirchhof@uke.de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6463" y="22326"/>
            <a:ext cx="838280" cy="990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237" y="78739"/>
            <a:ext cx="6223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20"/>
              <a:t>Outcomes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9676" y="6132067"/>
            <a:ext cx="1164590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The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findings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30">
                <a:latin typeface="Century Gothic"/>
                <a:cs typeface="Century Gothic"/>
              </a:rPr>
              <a:t>were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robust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65">
                <a:latin typeface="Century Gothic"/>
                <a:cs typeface="Century Gothic"/>
              </a:rPr>
              <a:t>in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55">
                <a:latin typeface="Century Gothic"/>
                <a:cs typeface="Century Gothic"/>
              </a:rPr>
              <a:t>sensitivity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analyses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with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125">
                <a:latin typeface="Century Gothic"/>
                <a:cs typeface="Century Gothic"/>
              </a:rPr>
              <a:t>and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without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censoring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120">
                <a:latin typeface="Century Gothic"/>
                <a:cs typeface="Century Gothic"/>
              </a:rPr>
              <a:t>at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45">
                <a:latin typeface="Century Gothic"/>
                <a:cs typeface="Century Gothic"/>
              </a:rPr>
              <a:t>the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time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25">
                <a:latin typeface="Century Gothic"/>
                <a:cs typeface="Century Gothic"/>
              </a:rPr>
              <a:t>of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latin typeface="Century Gothic"/>
                <a:cs typeface="Century Gothic"/>
              </a:rPr>
              <a:t>study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drug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discontinuation, </a:t>
            </a:r>
            <a:r>
              <a:rPr dirty="0" sz="1800" spc="-75">
                <a:latin typeface="Century Gothic"/>
                <a:cs typeface="Century Gothic"/>
              </a:rPr>
              <a:t>Covid-</a:t>
            </a:r>
            <a:r>
              <a:rPr dirty="0" sz="1800">
                <a:latin typeface="Century Gothic"/>
                <a:cs typeface="Century Gothic"/>
              </a:rPr>
              <a:t>19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infections,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Ukrainian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25">
                <a:latin typeface="Century Gothic"/>
                <a:cs typeface="Century Gothic"/>
              </a:rPr>
              <a:t>patients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30">
                <a:latin typeface="Century Gothic"/>
                <a:cs typeface="Century Gothic"/>
              </a:rPr>
              <a:t>after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24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-45">
                <a:latin typeface="Century Gothic"/>
                <a:cs typeface="Century Gothic"/>
              </a:rPr>
              <a:t>Feb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2022,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-90">
                <a:latin typeface="Century Gothic"/>
                <a:cs typeface="Century Gothic"/>
              </a:rPr>
              <a:t>ECG-</a:t>
            </a:r>
            <a:r>
              <a:rPr dirty="0" sz="1800" spc="-65">
                <a:latin typeface="Century Gothic"/>
                <a:cs typeface="Century Gothic"/>
              </a:rPr>
              <a:t>diagnosed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25">
                <a:latin typeface="Century Gothic"/>
                <a:cs typeface="Century Gothic"/>
              </a:rPr>
              <a:t>AF.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419" y="942491"/>
            <a:ext cx="6071235" cy="5231130"/>
            <a:chOff x="55419" y="942491"/>
            <a:chExt cx="6071235" cy="52311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9" y="946577"/>
              <a:ext cx="6071062" cy="522663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89595" y="942492"/>
              <a:ext cx="4012565" cy="3055620"/>
            </a:xfrm>
            <a:custGeom>
              <a:avLst/>
              <a:gdLst/>
              <a:ahLst/>
              <a:cxnLst/>
              <a:rect l="l" t="t" r="r" b="b"/>
              <a:pathLst>
                <a:path w="4012565" h="3055620">
                  <a:moveTo>
                    <a:pt x="4012095" y="0"/>
                  </a:moveTo>
                  <a:lnTo>
                    <a:pt x="39192" y="0"/>
                  </a:lnTo>
                  <a:lnTo>
                    <a:pt x="39192" y="126606"/>
                  </a:lnTo>
                  <a:lnTo>
                    <a:pt x="0" y="126606"/>
                  </a:lnTo>
                  <a:lnTo>
                    <a:pt x="0" y="2650502"/>
                  </a:lnTo>
                  <a:lnTo>
                    <a:pt x="39192" y="2650502"/>
                  </a:lnTo>
                  <a:lnTo>
                    <a:pt x="39192" y="3055112"/>
                  </a:lnTo>
                  <a:lnTo>
                    <a:pt x="4012095" y="3055112"/>
                  </a:lnTo>
                  <a:lnTo>
                    <a:pt x="401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54193" y="3815588"/>
            <a:ext cx="1339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entury Gothic"/>
                <a:cs typeface="Century Gothic"/>
              </a:rPr>
              <a:t>p=0.15</a:t>
            </a:r>
            <a:r>
              <a:rPr dirty="0" sz="1800" spc="-9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(n.s.)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77616" y="4374388"/>
            <a:ext cx="1574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 marR="5080" indent="-1651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Anticoagulation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(Edoxaban) </a:t>
            </a:r>
            <a:r>
              <a:rPr dirty="0" sz="1000">
                <a:latin typeface="Arial"/>
                <a:cs typeface="Arial"/>
              </a:rPr>
              <a:t>83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event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38525" y="3789172"/>
            <a:ext cx="4819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Placebo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39237" y="3941572"/>
            <a:ext cx="13150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101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event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066749" y="945385"/>
            <a:ext cx="6115685" cy="5217795"/>
            <a:chOff x="6066749" y="945385"/>
            <a:chExt cx="6115685" cy="521779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6749" y="956346"/>
              <a:ext cx="6115493" cy="520664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042084" y="945387"/>
              <a:ext cx="3717290" cy="2664460"/>
            </a:xfrm>
            <a:custGeom>
              <a:avLst/>
              <a:gdLst/>
              <a:ahLst/>
              <a:cxnLst/>
              <a:rect l="l" t="t" r="r" b="b"/>
              <a:pathLst>
                <a:path w="3717290" h="2664460">
                  <a:moveTo>
                    <a:pt x="3716782" y="157238"/>
                  </a:moveTo>
                  <a:lnTo>
                    <a:pt x="3529266" y="157238"/>
                  </a:lnTo>
                  <a:lnTo>
                    <a:pt x="3529266" y="0"/>
                  </a:lnTo>
                  <a:lnTo>
                    <a:pt x="250939" y="0"/>
                  </a:lnTo>
                  <a:lnTo>
                    <a:pt x="250939" y="157238"/>
                  </a:lnTo>
                  <a:lnTo>
                    <a:pt x="0" y="157238"/>
                  </a:lnTo>
                  <a:lnTo>
                    <a:pt x="0" y="2664091"/>
                  </a:lnTo>
                  <a:lnTo>
                    <a:pt x="3716782" y="2664091"/>
                  </a:lnTo>
                  <a:lnTo>
                    <a:pt x="3716782" y="157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251538" y="3794252"/>
            <a:ext cx="742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entury Gothic"/>
                <a:cs typeface="Century Gothic"/>
              </a:rPr>
              <a:t>p=0.03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425224" y="3365500"/>
            <a:ext cx="1574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marR="5080" indent="-14605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Anticoagulation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(Edoxaban) </a:t>
            </a:r>
            <a:r>
              <a:rPr dirty="0" sz="1000">
                <a:latin typeface="Arial"/>
                <a:cs typeface="Arial"/>
              </a:rPr>
              <a:t>149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event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686002" y="4243323"/>
            <a:ext cx="13150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667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Placebo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114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event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9273" y="1880480"/>
            <a:ext cx="4235387" cy="107083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873871" y="974851"/>
            <a:ext cx="194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entury Gothic"/>
                <a:cs typeface="Century Gothic"/>
              </a:rPr>
              <a:t>Primary</a:t>
            </a:r>
            <a:r>
              <a:rPr dirty="0" sz="1800" spc="125" b="1">
                <a:latin typeface="Century Gothic"/>
                <a:cs typeface="Century Gothic"/>
              </a:rPr>
              <a:t> </a:t>
            </a:r>
            <a:r>
              <a:rPr dirty="0" sz="1800" spc="-45" b="1">
                <a:latin typeface="Century Gothic"/>
                <a:cs typeface="Century Gothic"/>
              </a:rPr>
              <a:t>Outcome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05471" y="1255267"/>
            <a:ext cx="427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Stroke,</a:t>
            </a:r>
            <a:r>
              <a:rPr dirty="0" sz="1800" spc="7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systemic</a:t>
            </a:r>
            <a:r>
              <a:rPr dirty="0" sz="1800" spc="7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embolism</a:t>
            </a:r>
            <a:r>
              <a:rPr dirty="0" sz="1800" spc="7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75">
                <a:latin typeface="Century Gothic"/>
                <a:cs typeface="Century Gothic"/>
              </a:rPr>
              <a:t> </a:t>
            </a:r>
            <a:r>
              <a:rPr dirty="0" sz="1800" spc="-175">
                <a:latin typeface="Century Gothic"/>
                <a:cs typeface="Century Gothic"/>
              </a:rPr>
              <a:t>CV</a:t>
            </a:r>
            <a:r>
              <a:rPr dirty="0" sz="1800" spc="75">
                <a:latin typeface="Century Gothic"/>
                <a:cs typeface="Century Gothic"/>
              </a:rPr>
              <a:t> </a:t>
            </a:r>
            <a:r>
              <a:rPr dirty="0" sz="1800" spc="-65">
                <a:latin typeface="Century Gothic"/>
                <a:cs typeface="Century Gothic"/>
              </a:rPr>
              <a:t>death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718670" y="977900"/>
            <a:ext cx="1791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entury Gothic"/>
                <a:cs typeface="Century Gothic"/>
              </a:rPr>
              <a:t>Safety</a:t>
            </a:r>
            <a:r>
              <a:rPr dirty="0" sz="1800" spc="70" b="1">
                <a:latin typeface="Century Gothic"/>
                <a:cs typeface="Century Gothic"/>
              </a:rPr>
              <a:t> </a:t>
            </a:r>
            <a:r>
              <a:rPr dirty="0" sz="1800" spc="-45" b="1">
                <a:latin typeface="Century Gothic"/>
                <a:cs typeface="Century Gothic"/>
              </a:rPr>
              <a:t>Outcome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299570" y="1255267"/>
            <a:ext cx="2628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Major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60">
                <a:latin typeface="Century Gothic"/>
                <a:cs typeface="Century Gothic"/>
              </a:rPr>
              <a:t>bleeding</a:t>
            </a:r>
            <a:r>
              <a:rPr dirty="0" sz="1800" spc="2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85">
                <a:latin typeface="Century Gothic"/>
                <a:cs typeface="Century Gothic"/>
              </a:rPr>
              <a:t>death</a:t>
            </a:r>
            <a:endParaRPr sz="1800">
              <a:latin typeface="Century Gothic"/>
              <a:cs typeface="Century Gothic"/>
            </a:endParaRPr>
          </a:p>
        </p:txBody>
      </p: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1694985" y="1891667"/>
          <a:ext cx="4328160" cy="146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055"/>
                <a:gridCol w="702309"/>
                <a:gridCol w="635635"/>
                <a:gridCol w="1214120"/>
                <a:gridCol w="492760"/>
              </a:tblGrid>
              <a:tr h="344170">
                <a:tc gridSpan="2"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10" b="1">
                          <a:latin typeface="Century Gothic"/>
                          <a:cs typeface="Century Gothic"/>
                        </a:rPr>
                        <a:t>Edoxaban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10" b="1">
                          <a:latin typeface="Century Gothic"/>
                          <a:cs typeface="Century Gothic"/>
                        </a:rPr>
                        <a:t>Placebo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937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60960" indent="-325755">
                        <a:lnSpc>
                          <a:spcPts val="1390"/>
                        </a:lnSpc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Adjusted</a:t>
                      </a:r>
                      <a:r>
                        <a:rPr dirty="0" sz="8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800" spc="-20" b="1">
                          <a:latin typeface="Century Gothic"/>
                          <a:cs typeface="Century Gothic"/>
                        </a:rPr>
                        <a:t>hazard</a:t>
                      </a:r>
                      <a:r>
                        <a:rPr dirty="0" sz="8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800" spc="-20" b="1">
                          <a:latin typeface="Century Gothic"/>
                          <a:cs typeface="Century Gothic"/>
                        </a:rPr>
                        <a:t>ratio </a:t>
                      </a:r>
                      <a:r>
                        <a:rPr dirty="0" sz="800" b="1">
                          <a:latin typeface="Century Gothic"/>
                          <a:cs typeface="Century Gothic"/>
                        </a:rPr>
                        <a:t>(95%</a:t>
                      </a:r>
                      <a:r>
                        <a:rPr dirty="0" sz="8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CI)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dirty="0" sz="800" spc="4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800" spc="-10" b="1">
                          <a:latin typeface="Century Gothic"/>
                          <a:cs typeface="Century Gothic"/>
                        </a:rPr>
                        <a:t>value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937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112395">
                        <a:lnSpc>
                          <a:spcPts val="960"/>
                        </a:lnSpc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Primary</a:t>
                      </a:r>
                      <a:r>
                        <a:rPr dirty="0" sz="800" spc="6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800" spc="-10" b="1">
                          <a:latin typeface="Century Gothic"/>
                          <a:cs typeface="Century Gothic"/>
                        </a:rPr>
                        <a:t>Outcome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9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83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(3.3)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ts val="9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101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(4.0)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385">
                        <a:lnSpc>
                          <a:spcPts val="9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0.81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(0.60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1.08)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96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0.15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7E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112395">
                        <a:lnSpc>
                          <a:spcPts val="950"/>
                        </a:lnSpc>
                      </a:pPr>
                      <a:r>
                        <a:rPr dirty="0" sz="800" spc="60">
                          <a:latin typeface="Calibri"/>
                          <a:cs typeface="Calibri"/>
                        </a:rPr>
                        <a:t>Ischemic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stroke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9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(0.9)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ts val="9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(1.1)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385">
                        <a:lnSpc>
                          <a:spcPts val="9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0.79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(0.45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1.39)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800" spc="60">
                          <a:latin typeface="Calibri"/>
                          <a:cs typeface="Calibri"/>
                        </a:rPr>
                        <a:t>Systemic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ts val="885"/>
                        </a:lnSpc>
                        <a:spcBef>
                          <a:spcPts val="45"/>
                        </a:spcBef>
                      </a:pPr>
                      <a:r>
                        <a:rPr dirty="0" sz="800" spc="55">
                          <a:latin typeface="Calibri"/>
                          <a:cs typeface="Calibri"/>
                        </a:rPr>
                        <a:t>embolism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(0.5)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(1.1)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38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0.51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(0.27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0.96)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7E1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800" spc="50">
                          <a:latin typeface="Calibri"/>
                          <a:cs typeface="Calibri"/>
                        </a:rPr>
                        <a:t>Cardiovascular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ts val="885"/>
                        </a:lnSpc>
                        <a:spcBef>
                          <a:spcPts val="4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death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(2.0)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(2.2)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38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0.90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(0.62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1.31)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800" spc="60">
                          <a:latin typeface="Calibri"/>
                          <a:cs typeface="Calibri"/>
                        </a:rPr>
                        <a:t>Ischemic</a:t>
                      </a:r>
                      <a:r>
                        <a:rPr dirty="0" sz="8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8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or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800" spc="60">
                          <a:latin typeface="Calibri"/>
                          <a:cs typeface="Calibri"/>
                        </a:rPr>
                        <a:t>systemic</a:t>
                      </a:r>
                      <a:r>
                        <a:rPr dirty="0" sz="800" spc="55">
                          <a:latin typeface="Calibri"/>
                          <a:cs typeface="Calibri"/>
                        </a:rPr>
                        <a:t> embolism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(1.0)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(1.5)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938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0.65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(0.39</a:t>
                      </a:r>
                      <a:r>
                        <a:rPr dirty="0" sz="8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1.07)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7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237" y="78739"/>
            <a:ext cx="8255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9865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240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Subgroup</a:t>
            </a:r>
            <a:r>
              <a:rPr dirty="0" spc="-35"/>
              <a:t> </a:t>
            </a:r>
            <a:r>
              <a:rPr dirty="0" spc="-10"/>
              <a:t>Analyses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3115" y="780803"/>
            <a:ext cx="11605895" cy="5977255"/>
            <a:chOff x="573115" y="780803"/>
            <a:chExt cx="11605895" cy="59772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115" y="780803"/>
              <a:ext cx="4648661" cy="59768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5831" y="2425275"/>
              <a:ext cx="6923651" cy="6060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211544" y="2410988"/>
              <a:ext cx="6952615" cy="635000"/>
            </a:xfrm>
            <a:custGeom>
              <a:avLst/>
              <a:gdLst/>
              <a:ahLst/>
              <a:cxnLst/>
              <a:rect l="l" t="t" r="r" b="b"/>
              <a:pathLst>
                <a:path w="6952615" h="635000">
                  <a:moveTo>
                    <a:pt x="0" y="0"/>
                  </a:moveTo>
                  <a:lnTo>
                    <a:pt x="6952226" y="0"/>
                  </a:lnTo>
                  <a:lnTo>
                    <a:pt x="6952226" y="634674"/>
                  </a:lnTo>
                  <a:lnTo>
                    <a:pt x="0" y="63467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5C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858" y="3814631"/>
              <a:ext cx="6910063" cy="4490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208571" y="3800344"/>
              <a:ext cx="6938645" cy="478155"/>
            </a:xfrm>
            <a:custGeom>
              <a:avLst/>
              <a:gdLst/>
              <a:ahLst/>
              <a:cxnLst/>
              <a:rect l="l" t="t" r="r" b="b"/>
              <a:pathLst>
                <a:path w="6938645" h="478154">
                  <a:moveTo>
                    <a:pt x="0" y="0"/>
                  </a:moveTo>
                  <a:lnTo>
                    <a:pt x="6938640" y="0"/>
                  </a:lnTo>
                  <a:lnTo>
                    <a:pt x="6938640" y="477601"/>
                  </a:lnTo>
                  <a:lnTo>
                    <a:pt x="0" y="47760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5C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9073" y="5295331"/>
              <a:ext cx="6950917" cy="53662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184786" y="5281043"/>
              <a:ext cx="6979920" cy="565785"/>
            </a:xfrm>
            <a:custGeom>
              <a:avLst/>
              <a:gdLst/>
              <a:ahLst/>
              <a:cxnLst/>
              <a:rect l="l" t="t" r="r" b="b"/>
              <a:pathLst>
                <a:path w="6979920" h="565785">
                  <a:moveTo>
                    <a:pt x="0" y="0"/>
                  </a:moveTo>
                  <a:lnTo>
                    <a:pt x="6979493" y="0"/>
                  </a:lnTo>
                  <a:lnTo>
                    <a:pt x="6979493" y="565202"/>
                  </a:lnTo>
                  <a:lnTo>
                    <a:pt x="0" y="56520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5C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137" y="78739"/>
            <a:ext cx="96024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9865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240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70"/>
              <a:t>Strengths</a:t>
            </a:r>
            <a:r>
              <a:rPr dirty="0" spc="30"/>
              <a:t> </a:t>
            </a:r>
            <a:r>
              <a:rPr dirty="0" spc="-254"/>
              <a:t>and</a:t>
            </a:r>
            <a:r>
              <a:rPr dirty="0" spc="25"/>
              <a:t> </a:t>
            </a:r>
            <a:r>
              <a:rPr dirty="0" spc="65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5242" y="1123187"/>
            <a:ext cx="11951970" cy="25857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spc="-55">
                <a:latin typeface="Century Gothic"/>
                <a:cs typeface="Century Gothic"/>
              </a:rPr>
              <a:t>Double-</a:t>
            </a:r>
            <a:r>
              <a:rPr dirty="0" sz="2000">
                <a:latin typeface="Century Gothic"/>
                <a:cs typeface="Century Gothic"/>
              </a:rPr>
              <a:t>blind,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70">
                <a:latin typeface="Century Gothic"/>
                <a:cs typeface="Century Gothic"/>
              </a:rPr>
              <a:t>double-</a:t>
            </a:r>
            <a:r>
              <a:rPr dirty="0" sz="2000">
                <a:latin typeface="Century Gothic"/>
                <a:cs typeface="Century Gothic"/>
              </a:rPr>
              <a:t>dummy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design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(aspirin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54%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without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anticoagulation).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ts val="2900"/>
              </a:lnSpc>
              <a:spcBef>
                <a:spcPts val="160"/>
              </a:spcBef>
            </a:pPr>
            <a:r>
              <a:rPr dirty="0" sz="2000" spc="-105">
                <a:latin typeface="Century Gothic"/>
                <a:cs typeface="Century Gothic"/>
              </a:rPr>
              <a:t>Complete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follow-</a:t>
            </a:r>
            <a:r>
              <a:rPr dirty="0" sz="2000" spc="-20">
                <a:latin typeface="Century Gothic"/>
                <a:cs typeface="Century Gothic"/>
              </a:rPr>
              <a:t>up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entire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primary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analysis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40">
                <a:latin typeface="Century Gothic"/>
                <a:cs typeface="Century Gothic"/>
              </a:rPr>
              <a:t>population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for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primary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00">
                <a:latin typeface="Century Gothic"/>
                <a:cs typeface="Century Gothic"/>
              </a:rPr>
              <a:t>outcome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safety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outcome. </a:t>
            </a:r>
            <a:r>
              <a:rPr dirty="0" sz="2000" spc="-90">
                <a:latin typeface="Century Gothic"/>
                <a:cs typeface="Century Gothic"/>
              </a:rPr>
              <a:t>Expected</a:t>
            </a:r>
            <a:r>
              <a:rPr dirty="0" sz="2000" spc="-50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increase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60">
                <a:latin typeface="Century Gothic"/>
                <a:cs typeface="Century Gothic"/>
              </a:rPr>
              <a:t>bleeding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with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65">
                <a:latin typeface="Century Gothic"/>
                <a:cs typeface="Century Gothic"/>
              </a:rPr>
              <a:t>anticoagulation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125">
                <a:latin typeface="Century Gothic"/>
                <a:cs typeface="Century Gothic"/>
              </a:rPr>
              <a:t>compared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no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anticoagulation.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entury Gothic"/>
              <a:cs typeface="Century Gothic"/>
            </a:endParaRPr>
          </a:p>
          <a:p>
            <a:pPr marL="12700" marR="615950">
              <a:lnSpc>
                <a:spcPct val="121000"/>
              </a:lnSpc>
            </a:pPr>
            <a:r>
              <a:rPr dirty="0" sz="2000">
                <a:latin typeface="Century Gothic"/>
                <a:cs typeface="Century Gothic"/>
              </a:rPr>
              <a:t>Not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sufficient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power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rule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out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260">
                <a:latin typeface="Century Gothic"/>
                <a:cs typeface="Century Gothic"/>
              </a:rPr>
              <a:t>a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small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105">
                <a:latin typeface="Century Gothic"/>
                <a:cs typeface="Century Gothic"/>
              </a:rPr>
              <a:t>effect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oral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65">
                <a:latin typeface="Century Gothic"/>
                <a:cs typeface="Century Gothic"/>
              </a:rPr>
              <a:t>anticoagulation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on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cardiovascular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events. </a:t>
            </a:r>
            <a:r>
              <a:rPr dirty="0" sz="2000">
                <a:latin typeface="Century Gothic"/>
                <a:cs typeface="Century Gothic"/>
              </a:rPr>
              <a:t>Only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-85">
                <a:latin typeface="Century Gothic"/>
                <a:cs typeface="Century Gothic"/>
              </a:rPr>
              <a:t>one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120">
                <a:latin typeface="Century Gothic"/>
                <a:cs typeface="Century Gothic"/>
              </a:rPr>
              <a:t>NOAC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tested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(edoxaban).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110">
                <a:latin typeface="Century Gothic"/>
                <a:cs typeface="Century Gothic"/>
              </a:rPr>
              <a:t>Trial</a:t>
            </a:r>
            <a:r>
              <a:rPr dirty="0" sz="2000" spc="-8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conducted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18</a:t>
            </a:r>
            <a:r>
              <a:rPr dirty="0" sz="2000" spc="-40">
                <a:latin typeface="Century Gothic"/>
                <a:cs typeface="Century Gothic"/>
              </a:rPr>
              <a:t> European </a:t>
            </a:r>
            <a:r>
              <a:rPr dirty="0" sz="2000">
                <a:latin typeface="Century Gothic"/>
                <a:cs typeface="Century Gothic"/>
              </a:rPr>
              <a:t>countries.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Effects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other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ethnicities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unknown.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889" y="19568"/>
            <a:ext cx="1250066" cy="489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338" y="78739"/>
            <a:ext cx="66554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9865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240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0"/>
              <a:t>Conclusions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8369" y="1069340"/>
            <a:ext cx="11343640" cy="3972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2400" spc="55">
                <a:latin typeface="Century Gothic"/>
                <a:cs typeface="Century Gothic"/>
              </a:rPr>
              <a:t>In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high-</a:t>
            </a:r>
            <a:r>
              <a:rPr dirty="0" sz="2400" spc="-65">
                <a:latin typeface="Century Gothic"/>
                <a:cs typeface="Century Gothic"/>
              </a:rPr>
              <a:t>rate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episodes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(AHRE)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 spc="-170">
                <a:latin typeface="Century Gothic"/>
                <a:cs typeface="Century Gothic"/>
              </a:rPr>
              <a:t>and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clinical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stroke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160">
                <a:latin typeface="Century Gothic"/>
                <a:cs typeface="Century Gothic"/>
              </a:rPr>
              <a:t>risk</a:t>
            </a:r>
            <a:r>
              <a:rPr dirty="0" sz="2400" spc="-10">
                <a:latin typeface="Century Gothic"/>
                <a:cs typeface="Century Gothic"/>
              </a:rPr>
              <a:t> factors, </a:t>
            </a:r>
            <a:r>
              <a:rPr dirty="0" sz="2400" spc="-75">
                <a:latin typeface="Century Gothic"/>
                <a:cs typeface="Century Gothic"/>
              </a:rPr>
              <a:t>anticoagulation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-150">
                <a:latin typeface="Century Gothic"/>
                <a:cs typeface="Century Gothic"/>
              </a:rPr>
              <a:t>edoxaban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85">
                <a:latin typeface="Century Gothic"/>
                <a:cs typeface="Century Gothic"/>
              </a:rPr>
              <a:t>in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the</a:t>
            </a:r>
            <a:r>
              <a:rPr dirty="0" sz="2400" spc="50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dose</a:t>
            </a:r>
            <a:r>
              <a:rPr dirty="0" sz="2400" spc="50">
                <a:latin typeface="Century Gothic"/>
                <a:cs typeface="Century Gothic"/>
              </a:rPr>
              <a:t> </a:t>
            </a:r>
            <a:r>
              <a:rPr dirty="0" sz="2400" spc="-125">
                <a:latin typeface="Century Gothic"/>
                <a:cs typeface="Century Gothic"/>
              </a:rPr>
              <a:t>approved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for</a:t>
            </a:r>
            <a:r>
              <a:rPr dirty="0" sz="2400" spc="5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fibrillation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does </a:t>
            </a:r>
            <a:r>
              <a:rPr dirty="0" sz="2400">
                <a:latin typeface="Century Gothic"/>
                <a:cs typeface="Century Gothic"/>
              </a:rPr>
              <a:t>not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 spc="-135">
                <a:latin typeface="Century Gothic"/>
                <a:cs typeface="Century Gothic"/>
              </a:rPr>
              <a:t>reduce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315">
                <a:latin typeface="Century Gothic"/>
                <a:cs typeface="Century Gothic"/>
              </a:rPr>
              <a:t>a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-55">
                <a:latin typeface="Century Gothic"/>
                <a:cs typeface="Century Gothic"/>
              </a:rPr>
              <a:t>composite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-120">
                <a:latin typeface="Century Gothic"/>
                <a:cs typeface="Century Gothic"/>
              </a:rPr>
              <a:t>outcome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of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stroke,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systemic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embolism,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or </a:t>
            </a:r>
            <a:r>
              <a:rPr dirty="0" sz="2400" spc="-60">
                <a:latin typeface="Century Gothic"/>
                <a:cs typeface="Century Gothic"/>
              </a:rPr>
              <a:t>cardiovascular</a:t>
            </a:r>
            <a:r>
              <a:rPr dirty="0" sz="2400" spc="-7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death.</a:t>
            </a:r>
            <a:endParaRPr sz="2400">
              <a:latin typeface="Century Gothic"/>
              <a:cs typeface="Century Gothic"/>
            </a:endParaRPr>
          </a:p>
          <a:p>
            <a:pPr marL="12700" marR="3370579">
              <a:lnSpc>
                <a:spcPct val="120800"/>
              </a:lnSpc>
              <a:spcBef>
                <a:spcPts val="25"/>
              </a:spcBef>
            </a:pPr>
            <a:r>
              <a:rPr dirty="0" sz="2400" spc="100">
                <a:latin typeface="Century Gothic"/>
                <a:cs typeface="Century Gothic"/>
              </a:rPr>
              <a:t>As</a:t>
            </a:r>
            <a:r>
              <a:rPr dirty="0" sz="2400" spc="-65">
                <a:latin typeface="Century Gothic"/>
                <a:cs typeface="Century Gothic"/>
              </a:rPr>
              <a:t> </a:t>
            </a:r>
            <a:r>
              <a:rPr dirty="0" sz="2400" spc="-145">
                <a:latin typeface="Century Gothic"/>
                <a:cs typeface="Century Gothic"/>
              </a:rPr>
              <a:t>expected,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75">
                <a:latin typeface="Century Gothic"/>
                <a:cs typeface="Century Gothic"/>
              </a:rPr>
              <a:t>anticoagulation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increases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major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 spc="-40">
                <a:latin typeface="Century Gothic"/>
                <a:cs typeface="Century Gothic"/>
              </a:rPr>
              <a:t>bleeding. </a:t>
            </a:r>
            <a:r>
              <a:rPr dirty="0" sz="2400">
                <a:latin typeface="Century Gothic"/>
                <a:cs typeface="Century Gothic"/>
              </a:rPr>
              <a:t>Stroke</a:t>
            </a:r>
            <a:r>
              <a:rPr dirty="0" sz="2400" spc="45">
                <a:latin typeface="Century Gothic"/>
                <a:cs typeface="Century Gothic"/>
              </a:rPr>
              <a:t> </a:t>
            </a:r>
            <a:r>
              <a:rPr dirty="0" sz="2400" spc="-65">
                <a:latin typeface="Century Gothic"/>
                <a:cs typeface="Century Gothic"/>
              </a:rPr>
              <a:t>rate</a:t>
            </a:r>
            <a:r>
              <a:rPr dirty="0" sz="2400" spc="4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was</a:t>
            </a:r>
            <a:r>
              <a:rPr dirty="0" sz="2400" spc="4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low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 spc="-170">
                <a:latin typeface="Century Gothic"/>
                <a:cs typeface="Century Gothic"/>
              </a:rPr>
              <a:t>and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without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anticoagulation.</a:t>
            </a:r>
            <a:endParaRPr sz="2400">
              <a:latin typeface="Century Gothic"/>
              <a:cs typeface="Century Gothic"/>
            </a:endParaRPr>
          </a:p>
          <a:p>
            <a:pPr marL="12700" marR="1006475">
              <a:lnSpc>
                <a:spcPct val="100800"/>
              </a:lnSpc>
              <a:spcBef>
                <a:spcPts val="505"/>
              </a:spcBef>
            </a:pPr>
            <a:r>
              <a:rPr dirty="0" sz="2400" spc="-30">
                <a:latin typeface="Century Gothic"/>
                <a:cs typeface="Century Gothic"/>
              </a:rPr>
              <a:t>Based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on</a:t>
            </a:r>
            <a:r>
              <a:rPr dirty="0" sz="2400" spc="-20">
                <a:latin typeface="Century Gothic"/>
                <a:cs typeface="Century Gothic"/>
              </a:rPr>
              <a:t> these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 spc="80">
                <a:latin typeface="Century Gothic"/>
                <a:cs typeface="Century Gothic"/>
              </a:rPr>
              <a:t>results,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80">
                <a:latin typeface="Century Gothic"/>
                <a:cs typeface="Century Gothic"/>
              </a:rPr>
              <a:t>AHRE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should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215">
                <a:latin typeface="Century Gothic"/>
                <a:cs typeface="Century Gothic"/>
              </a:rPr>
              <a:t>be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-180">
                <a:latin typeface="Century Gothic"/>
                <a:cs typeface="Century Gothic"/>
              </a:rPr>
              <a:t>managed</a:t>
            </a:r>
            <a:r>
              <a:rPr dirty="0" sz="2400" spc="-10">
                <a:latin typeface="Century Gothic"/>
                <a:cs typeface="Century Gothic"/>
              </a:rPr>
              <a:t> without </a:t>
            </a:r>
            <a:r>
              <a:rPr dirty="0" sz="2400" spc="-75">
                <a:latin typeface="Century Gothic"/>
                <a:cs typeface="Century Gothic"/>
              </a:rPr>
              <a:t>anticoagulation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 spc="65">
                <a:latin typeface="Century Gothic"/>
                <a:cs typeface="Century Gothic"/>
              </a:rPr>
              <a:t>until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fibrillation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 spc="215">
                <a:latin typeface="Century Gothic"/>
                <a:cs typeface="Century Gothic"/>
              </a:rPr>
              <a:t>is</a:t>
            </a:r>
            <a:r>
              <a:rPr dirty="0" sz="2400" spc="30">
                <a:latin typeface="Century Gothic"/>
                <a:cs typeface="Century Gothic"/>
              </a:rPr>
              <a:t> </a:t>
            </a:r>
            <a:r>
              <a:rPr dirty="0" sz="2400" spc="-85">
                <a:latin typeface="Century Gothic"/>
                <a:cs typeface="Century Gothic"/>
              </a:rPr>
              <a:t>diagnosed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by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ECG.</a:t>
            </a:r>
            <a:endParaRPr sz="2400">
              <a:latin typeface="Century Gothic"/>
              <a:cs typeface="Century Gothic"/>
            </a:endParaRPr>
          </a:p>
          <a:p>
            <a:pPr marL="12700" marR="579120">
              <a:lnSpc>
                <a:spcPct val="100000"/>
              </a:lnSpc>
              <a:spcBef>
                <a:spcPts val="530"/>
              </a:spcBef>
            </a:pPr>
            <a:r>
              <a:rPr dirty="0" sz="2400" spc="-25">
                <a:latin typeface="Century Gothic"/>
                <a:cs typeface="Century Gothic"/>
              </a:rPr>
              <a:t>Additional</a:t>
            </a:r>
            <a:r>
              <a:rPr dirty="0" sz="2400" spc="-65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methods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-95">
                <a:latin typeface="Century Gothic"/>
                <a:cs typeface="Century Gothic"/>
              </a:rPr>
              <a:t>are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 spc="-185">
                <a:latin typeface="Century Gothic"/>
                <a:cs typeface="Century Gothic"/>
              </a:rPr>
              <a:t>needed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to</a:t>
            </a:r>
            <a:r>
              <a:rPr dirty="0" sz="2400" spc="-35">
                <a:latin typeface="Century Gothic"/>
                <a:cs typeface="Century Gothic"/>
              </a:rPr>
              <a:t> estimate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stroke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160">
                <a:latin typeface="Century Gothic"/>
                <a:cs typeface="Century Gothic"/>
              </a:rPr>
              <a:t>risk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85">
                <a:latin typeface="Century Gothic"/>
                <a:cs typeface="Century Gothic"/>
              </a:rPr>
              <a:t>in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rare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arrhythmias</a:t>
            </a:r>
            <a:r>
              <a:rPr dirty="0" sz="2400" spc="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such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as</a:t>
            </a:r>
            <a:r>
              <a:rPr dirty="0" sz="2400" spc="5">
                <a:latin typeface="Century Gothic"/>
                <a:cs typeface="Century Gothic"/>
              </a:rPr>
              <a:t> </a:t>
            </a:r>
            <a:r>
              <a:rPr dirty="0" sz="2400" spc="50">
                <a:latin typeface="Century Gothic"/>
                <a:cs typeface="Century Gothic"/>
              </a:rPr>
              <a:t>AHRE.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5780198"/>
            <a:ext cx="2552700" cy="1003300"/>
            <a:chOff x="0" y="5780198"/>
            <a:chExt cx="2552700" cy="10033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85" y="5780198"/>
              <a:ext cx="2405060" cy="4117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82853"/>
              <a:ext cx="2520528" cy="60012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850498" y="6611187"/>
            <a:ext cx="6250940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Kirchhof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50" spc="125" b="1" i="1">
                <a:solidFill>
                  <a:srgbClr val="7F7F7F"/>
                </a:solidFill>
                <a:latin typeface="Calibri"/>
                <a:cs typeface="Calibri"/>
              </a:rPr>
              <a:t>NEJM</a:t>
            </a:r>
            <a:r>
              <a:rPr dirty="0" sz="1250" spc="50" b="1" i="1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published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online</a:t>
            </a:r>
            <a:r>
              <a:rPr dirty="0" sz="12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25</a:t>
            </a:r>
            <a:r>
              <a:rPr dirty="0" sz="12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August</a:t>
            </a:r>
            <a:r>
              <a:rPr dirty="0" sz="12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2023.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200" spc="-10">
                <a:solidFill>
                  <a:srgbClr val="7F7F7F"/>
                </a:solidFill>
                <a:latin typeface="Century Gothic"/>
                <a:cs typeface="Century Gothic"/>
              </a:rPr>
              <a:t> 10.1056/NEJMoa2303062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6830" y="4999682"/>
            <a:ext cx="3981701" cy="155794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9293" y="5041515"/>
            <a:ext cx="3744382" cy="67534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3309" y="5786306"/>
            <a:ext cx="838280" cy="990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919" y="398769"/>
            <a:ext cx="439928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b="1">
                <a:solidFill>
                  <a:srgbClr val="9E1628"/>
                </a:solidFill>
                <a:latin typeface="Arial"/>
                <a:cs typeface="Arial"/>
              </a:rPr>
              <a:t>Declaration</a:t>
            </a:r>
            <a:r>
              <a:rPr dirty="0" sz="3150" spc="505" b="1">
                <a:solidFill>
                  <a:srgbClr val="9E1628"/>
                </a:solidFill>
                <a:latin typeface="Arial"/>
                <a:cs typeface="Arial"/>
              </a:rPr>
              <a:t> </a:t>
            </a:r>
            <a:r>
              <a:rPr dirty="0" sz="3150" spc="70" b="1">
                <a:solidFill>
                  <a:srgbClr val="9E1628"/>
                </a:solidFill>
                <a:latin typeface="Arial"/>
                <a:cs typeface="Arial"/>
              </a:rPr>
              <a:t>of</a:t>
            </a:r>
            <a:r>
              <a:rPr dirty="0" sz="3150" spc="130" b="1">
                <a:solidFill>
                  <a:srgbClr val="9E1628"/>
                </a:solidFill>
                <a:latin typeface="Arial"/>
                <a:cs typeface="Arial"/>
              </a:rPr>
              <a:t> </a:t>
            </a:r>
            <a:r>
              <a:rPr dirty="0" sz="3150" spc="-10" b="1">
                <a:solidFill>
                  <a:srgbClr val="9E1628"/>
                </a:solidFill>
                <a:latin typeface="Arial"/>
                <a:cs typeface="Arial"/>
              </a:rPr>
              <a:t>interest</a:t>
            </a:r>
            <a:endParaRPr sz="31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9363" rIns="0" bIns="0" rtlCol="0" vert="horz">
            <a:spAutoFit/>
          </a:bodyPr>
          <a:lstStyle/>
          <a:p>
            <a:pPr marL="657860" marR="5080" indent="-1905">
              <a:lnSpc>
                <a:spcPct val="121400"/>
              </a:lnSpc>
              <a:spcBef>
                <a:spcPts val="100"/>
              </a:spcBef>
            </a:pPr>
            <a:r>
              <a:rPr dirty="0"/>
              <a:t>-</a:t>
            </a:r>
            <a:r>
              <a:rPr dirty="0" spc="45"/>
              <a:t> </a:t>
            </a:r>
            <a:r>
              <a:rPr dirty="0"/>
              <a:t>Research</a:t>
            </a:r>
            <a:r>
              <a:rPr dirty="0" spc="265"/>
              <a:t> </a:t>
            </a:r>
            <a:r>
              <a:rPr dirty="0"/>
              <a:t>contracts</a:t>
            </a:r>
            <a:r>
              <a:rPr dirty="0" spc="240"/>
              <a:t> </a:t>
            </a:r>
            <a:r>
              <a:rPr dirty="0"/>
              <a:t>:</a:t>
            </a:r>
            <a:r>
              <a:rPr dirty="0" spc="70"/>
              <a:t> </a:t>
            </a:r>
            <a:r>
              <a:rPr dirty="0" spc="-35"/>
              <a:t>NOAH-</a:t>
            </a:r>
            <a:r>
              <a:rPr dirty="0"/>
              <a:t>AFNET</a:t>
            </a:r>
            <a:r>
              <a:rPr dirty="0" spc="220"/>
              <a:t> </a:t>
            </a:r>
            <a:r>
              <a:rPr dirty="0"/>
              <a:t>6</a:t>
            </a:r>
            <a:r>
              <a:rPr dirty="0" spc="45"/>
              <a:t> </a:t>
            </a:r>
            <a:r>
              <a:rPr dirty="0"/>
              <a:t>was</a:t>
            </a:r>
            <a:r>
              <a:rPr dirty="0" spc="130"/>
              <a:t> </a:t>
            </a:r>
            <a:r>
              <a:rPr dirty="0" spc="70"/>
              <a:t>supported</a:t>
            </a:r>
            <a:r>
              <a:rPr dirty="0" spc="225"/>
              <a:t> </a:t>
            </a:r>
            <a:r>
              <a:rPr dirty="0"/>
              <a:t>by</a:t>
            </a:r>
            <a:r>
              <a:rPr dirty="0" spc="95"/>
              <a:t> </a:t>
            </a:r>
            <a:r>
              <a:rPr dirty="0" spc="-25"/>
              <a:t>DZHK</a:t>
            </a:r>
            <a:r>
              <a:rPr dirty="0" spc="190"/>
              <a:t> </a:t>
            </a:r>
            <a:r>
              <a:rPr dirty="0"/>
              <a:t>and</a:t>
            </a:r>
            <a:r>
              <a:rPr dirty="0" spc="90"/>
              <a:t> </a:t>
            </a:r>
            <a:r>
              <a:rPr dirty="0"/>
              <a:t>Daiichi</a:t>
            </a:r>
            <a:r>
              <a:rPr dirty="0" spc="120"/>
              <a:t> </a:t>
            </a:r>
            <a:r>
              <a:rPr dirty="0"/>
              <a:t>Sankyo</a:t>
            </a:r>
            <a:r>
              <a:rPr dirty="0" spc="155"/>
              <a:t> </a:t>
            </a:r>
            <a:r>
              <a:rPr dirty="0"/>
              <a:t>Europe.</a:t>
            </a:r>
            <a:r>
              <a:rPr dirty="0" spc="130"/>
              <a:t> </a:t>
            </a:r>
            <a:r>
              <a:rPr dirty="0" spc="-65"/>
              <a:t>PK</a:t>
            </a:r>
            <a:r>
              <a:rPr dirty="0" spc="135"/>
              <a:t> </a:t>
            </a:r>
            <a:r>
              <a:rPr dirty="0" spc="-10"/>
              <a:t>receives </a:t>
            </a:r>
            <a:r>
              <a:rPr dirty="0"/>
              <a:t>research</a:t>
            </a:r>
            <a:r>
              <a:rPr dirty="0" spc="270"/>
              <a:t> </a:t>
            </a:r>
            <a:r>
              <a:rPr dirty="0" spc="75"/>
              <a:t>support</a:t>
            </a:r>
            <a:r>
              <a:rPr dirty="0" spc="250"/>
              <a:t> </a:t>
            </a:r>
            <a:r>
              <a:rPr dirty="0" spc="65"/>
              <a:t>for</a:t>
            </a:r>
            <a:r>
              <a:rPr dirty="0" spc="280"/>
              <a:t> </a:t>
            </a:r>
            <a:r>
              <a:rPr dirty="0"/>
              <a:t>bas</a:t>
            </a:r>
            <a:r>
              <a:rPr dirty="0">
                <a:solidFill>
                  <a:srgbClr val="2B2828"/>
                </a:solidFill>
              </a:rPr>
              <a:t>i</a:t>
            </a:r>
            <a:r>
              <a:rPr dirty="0"/>
              <a:t>c,</a:t>
            </a:r>
            <a:r>
              <a:rPr dirty="0" spc="125"/>
              <a:t> </a:t>
            </a:r>
            <a:r>
              <a:rPr dirty="0" spc="60"/>
              <a:t>translational,</a:t>
            </a:r>
            <a:r>
              <a:rPr dirty="0" spc="185"/>
              <a:t> </a:t>
            </a:r>
            <a:r>
              <a:rPr dirty="0"/>
              <a:t>and</a:t>
            </a:r>
            <a:r>
              <a:rPr dirty="0" spc="185"/>
              <a:t> </a:t>
            </a:r>
            <a:r>
              <a:rPr dirty="0"/>
              <a:t>clinical</a:t>
            </a:r>
            <a:r>
              <a:rPr dirty="0" spc="225"/>
              <a:t> </a:t>
            </a:r>
            <a:r>
              <a:rPr dirty="0"/>
              <a:t>resea</a:t>
            </a:r>
            <a:r>
              <a:rPr dirty="0">
                <a:solidFill>
                  <a:srgbClr val="2B2828"/>
                </a:solidFill>
              </a:rPr>
              <a:t>r</a:t>
            </a:r>
            <a:r>
              <a:rPr dirty="0"/>
              <a:t>ch</a:t>
            </a:r>
            <a:r>
              <a:rPr dirty="0" spc="165"/>
              <a:t> </a:t>
            </a:r>
            <a:r>
              <a:rPr dirty="0" spc="50"/>
              <a:t>projects</a:t>
            </a:r>
            <a:r>
              <a:rPr dirty="0" spc="330"/>
              <a:t> </a:t>
            </a:r>
            <a:r>
              <a:rPr dirty="0" spc="100"/>
              <a:t>from</a:t>
            </a:r>
            <a:r>
              <a:rPr dirty="0" spc="235"/>
              <a:t> </a:t>
            </a:r>
            <a:r>
              <a:rPr dirty="0"/>
              <a:t>European</a:t>
            </a:r>
            <a:r>
              <a:rPr dirty="0" spc="300"/>
              <a:t> </a:t>
            </a:r>
            <a:r>
              <a:rPr dirty="0" spc="50"/>
              <a:t>Union,</a:t>
            </a:r>
          </a:p>
          <a:p>
            <a:pPr marL="655320" marR="38100" indent="635">
              <a:lnSpc>
                <a:spcPct val="117900"/>
              </a:lnSpc>
              <a:spcBef>
                <a:spcPts val="45"/>
              </a:spcBef>
            </a:pPr>
            <a:r>
              <a:rPr dirty="0" spc="45"/>
              <a:t>British</a:t>
            </a:r>
            <a:r>
              <a:rPr dirty="0" spc="340"/>
              <a:t> </a:t>
            </a:r>
            <a:r>
              <a:rPr dirty="0"/>
              <a:t>Heart</a:t>
            </a:r>
            <a:r>
              <a:rPr dirty="0" spc="295"/>
              <a:t> </a:t>
            </a:r>
            <a:r>
              <a:rPr dirty="0"/>
              <a:t>Foundation,</a:t>
            </a:r>
            <a:r>
              <a:rPr dirty="0" spc="390"/>
              <a:t> </a:t>
            </a:r>
            <a:r>
              <a:rPr dirty="0"/>
              <a:t>Leducq</a:t>
            </a:r>
            <a:r>
              <a:rPr dirty="0" spc="345"/>
              <a:t> </a:t>
            </a:r>
            <a:r>
              <a:rPr dirty="0"/>
              <a:t>Foundation,</a:t>
            </a:r>
            <a:r>
              <a:rPr dirty="0" spc="385"/>
              <a:t> </a:t>
            </a:r>
            <a:r>
              <a:rPr dirty="0" spc="60"/>
              <a:t>Medical</a:t>
            </a:r>
            <a:r>
              <a:rPr dirty="0" spc="345"/>
              <a:t> </a:t>
            </a:r>
            <a:r>
              <a:rPr dirty="0"/>
              <a:t>Researc</a:t>
            </a:r>
            <a:r>
              <a:rPr dirty="0">
                <a:solidFill>
                  <a:srgbClr val="2B2828"/>
                </a:solidFill>
              </a:rPr>
              <a:t>h</a:t>
            </a:r>
            <a:r>
              <a:rPr dirty="0" spc="160">
                <a:solidFill>
                  <a:srgbClr val="2B2828"/>
                </a:solidFill>
              </a:rPr>
              <a:t> </a:t>
            </a:r>
            <a:r>
              <a:rPr dirty="0"/>
              <a:t>Council</a:t>
            </a:r>
            <a:r>
              <a:rPr dirty="0" spc="265"/>
              <a:t> </a:t>
            </a:r>
            <a:r>
              <a:rPr dirty="0"/>
              <a:t>(UK),</a:t>
            </a:r>
            <a:r>
              <a:rPr dirty="0" spc="240"/>
              <a:t> </a:t>
            </a:r>
            <a:r>
              <a:rPr dirty="0" spc="60"/>
              <a:t>and</a:t>
            </a:r>
            <a:r>
              <a:rPr dirty="0" spc="140"/>
              <a:t> </a:t>
            </a:r>
            <a:r>
              <a:rPr dirty="0" spc="55"/>
              <a:t>German</a:t>
            </a:r>
            <a:r>
              <a:rPr dirty="0" spc="225"/>
              <a:t> </a:t>
            </a:r>
            <a:r>
              <a:rPr dirty="0"/>
              <a:t>Center</a:t>
            </a:r>
            <a:r>
              <a:rPr dirty="0" spc="325"/>
              <a:t> </a:t>
            </a:r>
            <a:r>
              <a:rPr dirty="0" spc="-25"/>
              <a:t>for </a:t>
            </a:r>
            <a:r>
              <a:rPr dirty="0"/>
              <a:t>Cardiovascular</a:t>
            </a:r>
            <a:r>
              <a:rPr dirty="0" spc="155"/>
              <a:t> </a:t>
            </a:r>
            <a:r>
              <a:rPr dirty="0"/>
              <a:t>Research,</a:t>
            </a:r>
            <a:r>
              <a:rPr dirty="0" spc="275"/>
              <a:t> </a:t>
            </a:r>
            <a:r>
              <a:rPr dirty="0" spc="100"/>
              <a:t>from</a:t>
            </a:r>
            <a:r>
              <a:rPr dirty="0" spc="220"/>
              <a:t> </a:t>
            </a:r>
            <a:r>
              <a:rPr dirty="0"/>
              <a:t>several</a:t>
            </a:r>
            <a:r>
              <a:rPr dirty="0" spc="280"/>
              <a:t> </a:t>
            </a:r>
            <a:r>
              <a:rPr dirty="0" spc="80"/>
              <a:t>drug</a:t>
            </a:r>
            <a:r>
              <a:rPr dirty="0" spc="135"/>
              <a:t> </a:t>
            </a:r>
            <a:r>
              <a:rPr dirty="0"/>
              <a:t>and</a:t>
            </a:r>
            <a:r>
              <a:rPr dirty="0" spc="265"/>
              <a:t> </a:t>
            </a:r>
            <a:r>
              <a:rPr dirty="0"/>
              <a:t>device</a:t>
            </a:r>
            <a:r>
              <a:rPr dirty="0" spc="275"/>
              <a:t> </a:t>
            </a:r>
            <a:r>
              <a:rPr dirty="0"/>
              <a:t>companies</a:t>
            </a:r>
            <a:r>
              <a:rPr dirty="0" spc="305"/>
              <a:t> </a:t>
            </a:r>
            <a:r>
              <a:rPr dirty="0"/>
              <a:t>active</a:t>
            </a:r>
            <a:r>
              <a:rPr dirty="0" spc="250"/>
              <a:t> </a:t>
            </a:r>
            <a:r>
              <a:rPr dirty="0" spc="60"/>
              <a:t>in</a:t>
            </a:r>
            <a:r>
              <a:rPr dirty="0" spc="180"/>
              <a:t> </a:t>
            </a:r>
            <a:r>
              <a:rPr dirty="0" spc="55"/>
              <a:t>atrial</a:t>
            </a:r>
            <a:r>
              <a:rPr dirty="0" spc="265"/>
              <a:t> </a:t>
            </a:r>
            <a:r>
              <a:rPr dirty="0" spc="70"/>
              <a:t>fibrillation,</a:t>
            </a:r>
            <a:r>
              <a:rPr dirty="0" spc="270"/>
              <a:t> </a:t>
            </a:r>
            <a:r>
              <a:rPr dirty="0" spc="35"/>
              <a:t>and</a:t>
            </a:r>
          </a:p>
          <a:p>
            <a:pPr marL="655320" marR="654050" indent="1905">
              <a:lnSpc>
                <a:spcPct val="120200"/>
              </a:lnSpc>
            </a:pPr>
            <a:r>
              <a:rPr dirty="0"/>
              <a:t>has</a:t>
            </a:r>
            <a:r>
              <a:rPr dirty="0" spc="180"/>
              <a:t> </a:t>
            </a:r>
            <a:r>
              <a:rPr dirty="0"/>
              <a:t>received</a:t>
            </a:r>
            <a:r>
              <a:rPr dirty="0" spc="240"/>
              <a:t> </a:t>
            </a:r>
            <a:r>
              <a:rPr dirty="0" spc="50"/>
              <a:t>honoraria</a:t>
            </a:r>
            <a:r>
              <a:rPr dirty="0" spc="320"/>
              <a:t> </a:t>
            </a:r>
            <a:r>
              <a:rPr dirty="0" spc="100"/>
              <a:t>from</a:t>
            </a:r>
            <a:r>
              <a:rPr dirty="0" spc="210"/>
              <a:t> </a:t>
            </a:r>
            <a:r>
              <a:rPr dirty="0"/>
              <a:t>several</a:t>
            </a:r>
            <a:r>
              <a:rPr dirty="0" spc="215"/>
              <a:t> </a:t>
            </a:r>
            <a:r>
              <a:rPr dirty="0"/>
              <a:t>such</a:t>
            </a:r>
            <a:r>
              <a:rPr dirty="0" spc="140"/>
              <a:t> </a:t>
            </a:r>
            <a:r>
              <a:rPr dirty="0"/>
              <a:t>companies</a:t>
            </a:r>
            <a:r>
              <a:rPr dirty="0" spc="254"/>
              <a:t> </a:t>
            </a:r>
            <a:r>
              <a:rPr dirty="0"/>
              <a:t>in</a:t>
            </a:r>
            <a:r>
              <a:rPr dirty="0" spc="204"/>
              <a:t> </a:t>
            </a:r>
            <a:r>
              <a:rPr dirty="0"/>
              <a:t>the</a:t>
            </a:r>
            <a:r>
              <a:rPr dirty="0" spc="355"/>
              <a:t> </a:t>
            </a:r>
            <a:r>
              <a:rPr dirty="0"/>
              <a:t>past,</a:t>
            </a:r>
            <a:r>
              <a:rPr dirty="0" spc="160"/>
              <a:t> </a:t>
            </a:r>
            <a:r>
              <a:rPr dirty="0"/>
              <a:t>but</a:t>
            </a:r>
            <a:r>
              <a:rPr dirty="0" spc="395"/>
              <a:t> </a:t>
            </a:r>
            <a:r>
              <a:rPr dirty="0"/>
              <a:t>not</a:t>
            </a:r>
            <a:r>
              <a:rPr dirty="0" spc="370"/>
              <a:t> </a:t>
            </a:r>
            <a:r>
              <a:rPr dirty="0" spc="60"/>
              <a:t>in</a:t>
            </a:r>
            <a:r>
              <a:rPr dirty="0" spc="105"/>
              <a:t> </a:t>
            </a:r>
            <a:r>
              <a:rPr dirty="0" spc="75"/>
              <a:t>the</a:t>
            </a:r>
            <a:r>
              <a:rPr dirty="0" spc="195"/>
              <a:t> </a:t>
            </a:r>
            <a:r>
              <a:rPr dirty="0">
                <a:solidFill>
                  <a:srgbClr val="3B3D3D"/>
                </a:solidFill>
              </a:rPr>
              <a:t>l</a:t>
            </a:r>
            <a:r>
              <a:rPr dirty="0"/>
              <a:t>ast</a:t>
            </a:r>
            <a:r>
              <a:rPr dirty="0" spc="260"/>
              <a:t> </a:t>
            </a:r>
            <a:r>
              <a:rPr dirty="0" spc="80"/>
              <a:t>three</a:t>
            </a:r>
            <a:r>
              <a:rPr dirty="0" spc="125"/>
              <a:t> </a:t>
            </a:r>
            <a:r>
              <a:rPr dirty="0" spc="-10"/>
              <a:t>years. </a:t>
            </a:r>
            <a:r>
              <a:rPr dirty="0" spc="-45"/>
              <a:t>PK</a:t>
            </a:r>
            <a:r>
              <a:rPr dirty="0" spc="114"/>
              <a:t> </a:t>
            </a:r>
            <a:r>
              <a:rPr dirty="0"/>
              <a:t>is</a:t>
            </a:r>
            <a:r>
              <a:rPr dirty="0" spc="80"/>
              <a:t> </a:t>
            </a:r>
            <a:r>
              <a:rPr dirty="0"/>
              <a:t>listed</a:t>
            </a:r>
            <a:r>
              <a:rPr dirty="0" spc="110"/>
              <a:t> </a:t>
            </a:r>
            <a:r>
              <a:rPr dirty="0"/>
              <a:t>as</a:t>
            </a:r>
            <a:r>
              <a:rPr dirty="0" spc="95"/>
              <a:t> </a:t>
            </a:r>
            <a:r>
              <a:rPr dirty="0" spc="75"/>
              <a:t>inventor</a:t>
            </a:r>
            <a:r>
              <a:rPr dirty="0" spc="225"/>
              <a:t> </a:t>
            </a:r>
            <a:r>
              <a:rPr dirty="0" spc="60"/>
              <a:t>on</a:t>
            </a:r>
            <a:r>
              <a:rPr dirty="0" spc="50"/>
              <a:t> </a:t>
            </a:r>
            <a:r>
              <a:rPr dirty="0" spc="55"/>
              <a:t>two</a:t>
            </a:r>
            <a:r>
              <a:rPr dirty="0" spc="360"/>
              <a:t> </a:t>
            </a:r>
            <a:r>
              <a:rPr dirty="0"/>
              <a:t>issued</a:t>
            </a:r>
            <a:r>
              <a:rPr dirty="0" spc="100"/>
              <a:t> </a:t>
            </a:r>
            <a:r>
              <a:rPr dirty="0" spc="60"/>
              <a:t>patents</a:t>
            </a:r>
            <a:r>
              <a:rPr dirty="0" spc="195"/>
              <a:t> </a:t>
            </a:r>
            <a:r>
              <a:rPr dirty="0" spc="60"/>
              <a:t>held </a:t>
            </a:r>
            <a:r>
              <a:rPr dirty="0"/>
              <a:t>by</a:t>
            </a:r>
            <a:r>
              <a:rPr dirty="0" spc="105"/>
              <a:t> </a:t>
            </a:r>
            <a:r>
              <a:rPr dirty="0" spc="55"/>
              <a:t>U</a:t>
            </a:r>
            <a:r>
              <a:rPr dirty="0" spc="55">
                <a:solidFill>
                  <a:srgbClr val="2B2828"/>
                </a:solidFill>
              </a:rPr>
              <a:t>ni</a:t>
            </a:r>
            <a:r>
              <a:rPr dirty="0" spc="55"/>
              <a:t>versity</a:t>
            </a:r>
            <a:r>
              <a:rPr dirty="0" spc="120"/>
              <a:t> </a:t>
            </a:r>
            <a:r>
              <a:rPr dirty="0" spc="65"/>
              <a:t>of Hambu</a:t>
            </a:r>
            <a:r>
              <a:rPr dirty="0" spc="65">
                <a:solidFill>
                  <a:srgbClr val="2B2828"/>
                </a:solidFill>
              </a:rPr>
              <a:t>r</a:t>
            </a:r>
            <a:r>
              <a:rPr dirty="0" spc="65"/>
              <a:t>g</a:t>
            </a:r>
            <a:r>
              <a:rPr dirty="0" spc="25"/>
              <a:t> </a:t>
            </a:r>
            <a:r>
              <a:rPr dirty="0" spc="50"/>
              <a:t>(Atrial</a:t>
            </a:r>
            <a:r>
              <a:rPr dirty="0" spc="75"/>
              <a:t> </a:t>
            </a:r>
            <a:r>
              <a:rPr dirty="0" spc="40"/>
              <a:t>Fibrillation</a:t>
            </a:r>
          </a:p>
          <a:p>
            <a:pPr marL="652145">
              <a:lnSpc>
                <a:spcPct val="100000"/>
              </a:lnSpc>
              <a:spcBef>
                <a:spcPts val="434"/>
              </a:spcBef>
            </a:pPr>
            <a:r>
              <a:rPr dirty="0"/>
              <a:t>Therapy</a:t>
            </a:r>
            <a:r>
              <a:rPr dirty="0" spc="335"/>
              <a:t> </a:t>
            </a:r>
            <a:r>
              <a:rPr dirty="0"/>
              <a:t>WO</a:t>
            </a:r>
            <a:r>
              <a:rPr dirty="0" spc="270"/>
              <a:t> </a:t>
            </a:r>
            <a:r>
              <a:rPr dirty="0"/>
              <a:t>2015140571,</a:t>
            </a:r>
            <a:r>
              <a:rPr dirty="0" spc="300"/>
              <a:t> </a:t>
            </a:r>
            <a:r>
              <a:rPr dirty="0" spc="50"/>
              <a:t>Markers</a:t>
            </a:r>
            <a:r>
              <a:rPr dirty="0" spc="250"/>
              <a:t> </a:t>
            </a:r>
            <a:r>
              <a:rPr dirty="0" spc="65"/>
              <a:t>for</a:t>
            </a:r>
            <a:r>
              <a:rPr dirty="0" spc="254"/>
              <a:t> </a:t>
            </a:r>
            <a:r>
              <a:rPr dirty="0"/>
              <a:t>Atrial</a:t>
            </a:r>
            <a:r>
              <a:rPr dirty="0" spc="229"/>
              <a:t> </a:t>
            </a:r>
            <a:r>
              <a:rPr dirty="0" spc="65"/>
              <a:t>Fib</a:t>
            </a:r>
            <a:r>
              <a:rPr dirty="0" spc="65">
                <a:solidFill>
                  <a:srgbClr val="2B2828"/>
                </a:solidFill>
              </a:rPr>
              <a:t>ri</a:t>
            </a:r>
            <a:r>
              <a:rPr dirty="0" spc="65"/>
              <a:t>llation</a:t>
            </a:r>
            <a:r>
              <a:rPr dirty="0" spc="135"/>
              <a:t> </a:t>
            </a:r>
            <a:r>
              <a:rPr dirty="0"/>
              <a:t>WO</a:t>
            </a:r>
            <a:r>
              <a:rPr dirty="0" spc="275"/>
              <a:t> </a:t>
            </a:r>
            <a:r>
              <a:rPr dirty="0" spc="-10"/>
              <a:t>2016012783).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6454" y="6278890"/>
            <a:ext cx="21075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dirty="0" sz="1500" b="1">
                <a:solidFill>
                  <a:srgbClr val="0F0C11"/>
                </a:solidFill>
                <a:latin typeface="Arial"/>
                <a:cs typeface="Arial"/>
              </a:rPr>
              <a:t>ESC</a:t>
            </a:r>
            <a:r>
              <a:rPr dirty="0" sz="1500" spc="40" b="1">
                <a:solidFill>
                  <a:srgbClr val="0F0C11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0F0C11"/>
                </a:solidFill>
                <a:latin typeface="Arial"/>
                <a:cs typeface="Arial"/>
              </a:rPr>
              <a:t>Congress</a:t>
            </a:r>
            <a:r>
              <a:rPr dirty="0" sz="1500" spc="145" b="1">
                <a:solidFill>
                  <a:srgbClr val="0F0C11"/>
                </a:solidFill>
                <a:latin typeface="Arial"/>
                <a:cs typeface="Arial"/>
              </a:rPr>
              <a:t> </a:t>
            </a:r>
            <a:r>
              <a:rPr dirty="0" sz="1500" spc="195" b="1">
                <a:solidFill>
                  <a:srgbClr val="0F0C11"/>
                </a:solidFill>
                <a:latin typeface="Arial"/>
                <a:cs typeface="Arial"/>
              </a:rPr>
              <a:t>2023</a:t>
            </a:r>
            <a:r>
              <a:rPr dirty="0" sz="1500" spc="260" b="1">
                <a:solidFill>
                  <a:srgbClr val="0F0C11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CFCFC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20320">
              <a:lnSpc>
                <a:spcPts val="1585"/>
              </a:lnSpc>
            </a:pPr>
            <a:r>
              <a:rPr dirty="0" sz="1450" spc="55">
                <a:solidFill>
                  <a:srgbClr val="9E1628"/>
                </a:solidFill>
                <a:latin typeface="Arial"/>
                <a:cs typeface="Arial"/>
              </a:rPr>
              <a:t>Amsterdam</a:t>
            </a:r>
            <a:r>
              <a:rPr dirty="0" sz="1450" spc="100">
                <a:solidFill>
                  <a:srgbClr val="9E1628"/>
                </a:solidFill>
                <a:latin typeface="Arial"/>
                <a:cs typeface="Arial"/>
              </a:rPr>
              <a:t> </a:t>
            </a:r>
            <a:r>
              <a:rPr dirty="0" sz="1350" spc="60">
                <a:solidFill>
                  <a:srgbClr val="9E1628"/>
                </a:solidFill>
                <a:latin typeface="Arial"/>
                <a:cs typeface="Arial"/>
              </a:rPr>
              <a:t>&amp;</a:t>
            </a:r>
            <a:r>
              <a:rPr dirty="0" sz="1350" spc="135">
                <a:solidFill>
                  <a:srgbClr val="9E1628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9E1628"/>
                </a:solidFill>
                <a:latin typeface="Arial"/>
                <a:cs typeface="Arial"/>
              </a:rPr>
              <a:t>On</a:t>
            </a:r>
            <a:r>
              <a:rPr dirty="0" sz="1450" spc="-20">
                <a:solidFill>
                  <a:srgbClr val="9E1628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9E1628"/>
                </a:solidFill>
                <a:latin typeface="Arial"/>
                <a:cs typeface="Arial"/>
              </a:rPr>
              <a:t>ine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282216" y="5964642"/>
            <a:ext cx="600075" cy="796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0520" algn="l"/>
              </a:tabLst>
            </a:pPr>
            <a:r>
              <a:rPr dirty="0" sz="3500" spc="-50">
                <a:solidFill>
                  <a:srgbClr val="858585"/>
                </a:solidFill>
                <a:latin typeface="Times New Roman"/>
                <a:cs typeface="Times New Roman"/>
              </a:rPr>
              <a:t>•</a:t>
            </a:r>
            <a:r>
              <a:rPr dirty="0" sz="350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5050" spc="35">
                <a:solidFill>
                  <a:srgbClr val="9E1628"/>
                </a:solidFill>
                <a:latin typeface="Arial"/>
                <a:cs typeface="Arial"/>
              </a:rPr>
              <a:t>•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737" y="78739"/>
            <a:ext cx="66046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0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77493" y="4753129"/>
            <a:ext cx="6537959" cy="20440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715">
              <a:lnSpc>
                <a:spcPts val="1340"/>
              </a:lnSpc>
              <a:spcBef>
                <a:spcPts val="110"/>
              </a:spcBef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1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Hart</a:t>
            </a:r>
            <a:r>
              <a:rPr dirty="0" sz="1100" spc="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RG,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Ann</a:t>
            </a:r>
            <a:r>
              <a:rPr dirty="0" sz="1150" spc="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10" b="1" i="1">
                <a:solidFill>
                  <a:srgbClr val="7F7F7F"/>
                </a:solidFill>
                <a:latin typeface="Century Gothic"/>
                <a:cs typeface="Century Gothic"/>
              </a:rPr>
              <a:t>Intern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75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1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2007;146:857-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67.</a:t>
            </a:r>
            <a:r>
              <a:rPr dirty="0" sz="1100" spc="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7F7F7F"/>
                </a:solidFill>
                <a:latin typeface="Century Gothic"/>
                <a:cs typeface="Century Gothic"/>
              </a:rPr>
              <a:t>10.7326/0003-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4819-146-12-200706190-00007.</a:t>
            </a:r>
            <a:endParaRPr sz="1100">
              <a:latin typeface="Century Gothic"/>
              <a:cs typeface="Century Gothic"/>
            </a:endParaRPr>
          </a:p>
          <a:p>
            <a:pPr algn="r" marR="6350">
              <a:lnSpc>
                <a:spcPts val="1295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2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Ruff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CT,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60" b="1" i="1">
                <a:solidFill>
                  <a:srgbClr val="7F7F7F"/>
                </a:solidFill>
                <a:latin typeface="Century Gothic"/>
                <a:cs typeface="Century Gothic"/>
              </a:rPr>
              <a:t>Lancet</a:t>
            </a:r>
            <a:r>
              <a:rPr dirty="0" sz="1150" spc="1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2014;383:955-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62.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10.1016/S0140-6736(13)62343-</a:t>
            </a:r>
            <a:r>
              <a:rPr dirty="0" sz="1100" spc="-25">
                <a:solidFill>
                  <a:srgbClr val="7F7F7F"/>
                </a:solidFill>
                <a:latin typeface="Century Gothic"/>
                <a:cs typeface="Century Gothic"/>
              </a:rPr>
              <a:t>0.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295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3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Hart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RG,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4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3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2018;378:2191-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2201.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10.1056/NEJMoa1802686.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310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4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Diener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HC,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al.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3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2019;380:1906-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1917.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DOI: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10.1056/NEJMoa1813959.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350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5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Zannad</a:t>
            </a:r>
            <a:r>
              <a:rPr dirty="0" sz="1100" spc="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F,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1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2018;379:1332-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1342.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10.1056/NEJMoa1808848.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340"/>
              </a:lnSpc>
              <a:spcBef>
                <a:spcPts val="10"/>
              </a:spcBef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6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7F7F7F"/>
                </a:solidFill>
                <a:latin typeface="Century Gothic"/>
                <a:cs typeface="Century Gothic"/>
              </a:rPr>
              <a:t>Homma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90">
                <a:solidFill>
                  <a:srgbClr val="7F7F7F"/>
                </a:solidFill>
                <a:latin typeface="Century Gothic"/>
                <a:cs typeface="Century Gothic"/>
              </a:rPr>
              <a:t>S,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2012;366:1859-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69.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10.1056/NEJMoa1202299.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295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7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7F7F7F"/>
                </a:solidFill>
                <a:latin typeface="Century Gothic"/>
                <a:cs typeface="Century Gothic"/>
              </a:rPr>
              <a:t>Grond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M,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al.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Stroke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2013;44:3357-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64.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DOI: 10.1161/STROKEAHA.113.001884.</a:t>
            </a:r>
            <a:endParaRPr sz="1100">
              <a:latin typeface="Century Gothic"/>
              <a:cs typeface="Century Gothic"/>
            </a:endParaRPr>
          </a:p>
          <a:p>
            <a:pPr algn="r" marR="5080">
              <a:lnSpc>
                <a:spcPts val="1295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8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Gladstone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DJ,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1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2014;370:2467-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77.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10.1056/NEJMoa1311376.</a:t>
            </a:r>
            <a:endParaRPr sz="1100">
              <a:latin typeface="Century Gothic"/>
              <a:cs typeface="Century Gothic"/>
            </a:endParaRPr>
          </a:p>
          <a:p>
            <a:pPr algn="r" marR="6350">
              <a:lnSpc>
                <a:spcPts val="1310"/>
              </a:lnSpc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9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7F7F7F"/>
                </a:solidFill>
                <a:latin typeface="Century Gothic"/>
                <a:cs typeface="Century Gothic"/>
              </a:rPr>
              <a:t>Schnabel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50">
                <a:solidFill>
                  <a:srgbClr val="7F7F7F"/>
                </a:solidFill>
                <a:latin typeface="Century Gothic"/>
                <a:cs typeface="Century Gothic"/>
              </a:rPr>
              <a:t>RB,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 </a:t>
            </a:r>
            <a:r>
              <a:rPr dirty="0" sz="1150" spc="-75" b="1" i="1">
                <a:solidFill>
                  <a:srgbClr val="7F7F7F"/>
                </a:solidFill>
                <a:latin typeface="Century Gothic"/>
                <a:cs typeface="Century Gothic"/>
              </a:rPr>
              <a:t>Europace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2022.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 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10.1093/europace/euac062.</a:t>
            </a:r>
            <a:endParaRPr sz="1100">
              <a:latin typeface="Century Gothic"/>
              <a:cs typeface="Century Gothic"/>
            </a:endParaRPr>
          </a:p>
          <a:p>
            <a:pPr algn="r" marL="230504" marR="6350" indent="-230504">
              <a:lnSpc>
                <a:spcPts val="1350"/>
              </a:lnSpc>
              <a:buAutoNum type="arabicPeriod" startAt="10"/>
              <a:tabLst>
                <a:tab pos="230504" algn="l"/>
              </a:tabLst>
            </a:pPr>
            <a:r>
              <a:rPr dirty="0" sz="1100" spc="-40">
                <a:solidFill>
                  <a:srgbClr val="7F7F7F"/>
                </a:solidFill>
                <a:latin typeface="Century Gothic"/>
                <a:cs typeface="Century Gothic"/>
              </a:rPr>
              <a:t>Vanassche</a:t>
            </a:r>
            <a:r>
              <a:rPr dirty="0" sz="1100" spc="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100">
                <a:solidFill>
                  <a:srgbClr val="7F7F7F"/>
                </a:solidFill>
                <a:latin typeface="Century Gothic"/>
                <a:cs typeface="Century Gothic"/>
              </a:rPr>
              <a:t>T,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Eur</a:t>
            </a:r>
            <a:r>
              <a:rPr dirty="0" sz="1150" spc="-1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Heart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1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2015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;36:281-</a:t>
            </a: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7a.DOI:</a:t>
            </a:r>
            <a:r>
              <a:rPr dirty="0" sz="1100" spc="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10.1093/eurheartj/ehu307.</a:t>
            </a:r>
            <a:endParaRPr sz="1100">
              <a:latin typeface="Century Gothic"/>
              <a:cs typeface="Century Gothic"/>
            </a:endParaRPr>
          </a:p>
          <a:p>
            <a:pPr algn="r" marL="230504" marR="5080" indent="-230504">
              <a:lnSpc>
                <a:spcPts val="1340"/>
              </a:lnSpc>
              <a:spcBef>
                <a:spcPts val="15"/>
              </a:spcBef>
              <a:buAutoNum type="arabicPeriod" startAt="10"/>
              <a:tabLst>
                <a:tab pos="230504" algn="l"/>
              </a:tabLst>
            </a:pP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Kirchhof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P,</a:t>
            </a:r>
            <a:r>
              <a:rPr dirty="0" sz="11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Engl</a:t>
            </a:r>
            <a:r>
              <a:rPr dirty="0" sz="1150" spc="-3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3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80" b="1" i="1">
                <a:solidFill>
                  <a:srgbClr val="7F7F7F"/>
                </a:solidFill>
                <a:latin typeface="Century Gothic"/>
                <a:cs typeface="Century Gothic"/>
              </a:rPr>
              <a:t>Med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2020.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 spc="-1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10.1056/NEJMoa2019422.</a:t>
            </a:r>
            <a:endParaRPr sz="1100">
              <a:latin typeface="Century Gothic"/>
              <a:cs typeface="Century Gothic"/>
            </a:endParaRPr>
          </a:p>
          <a:p>
            <a:pPr algn="r" marL="230504" marR="6350" indent="-230504">
              <a:lnSpc>
                <a:spcPts val="1340"/>
              </a:lnSpc>
              <a:buAutoNum type="arabicPeriod" startAt="10"/>
              <a:tabLst>
                <a:tab pos="230504" algn="l"/>
              </a:tabLst>
            </a:pPr>
            <a:r>
              <a:rPr dirty="0" sz="1100" spc="-35">
                <a:solidFill>
                  <a:srgbClr val="7F7F7F"/>
                </a:solidFill>
                <a:latin typeface="Century Gothic"/>
                <a:cs typeface="Century Gothic"/>
              </a:rPr>
              <a:t>Eckardt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50">
                <a:solidFill>
                  <a:srgbClr val="7F7F7F"/>
                </a:solidFill>
                <a:latin typeface="Century Gothic"/>
                <a:cs typeface="Century Gothic"/>
              </a:rPr>
              <a:t>L,</a:t>
            </a:r>
            <a:r>
              <a:rPr dirty="0" sz="1100" spc="-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al.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b="1" i="1">
                <a:solidFill>
                  <a:srgbClr val="7F7F7F"/>
                </a:solidFill>
                <a:latin typeface="Century Gothic"/>
                <a:cs typeface="Century Gothic"/>
              </a:rPr>
              <a:t>Eur</a:t>
            </a:r>
            <a:r>
              <a:rPr dirty="0" sz="1150" spc="-1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-25" b="1" i="1">
                <a:solidFill>
                  <a:srgbClr val="7F7F7F"/>
                </a:solidFill>
                <a:latin typeface="Century Gothic"/>
                <a:cs typeface="Century Gothic"/>
              </a:rPr>
              <a:t>Heart</a:t>
            </a:r>
            <a:r>
              <a:rPr dirty="0" sz="1150" spc="-20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50" spc="55" b="1" i="1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dirty="0" sz="1150" spc="-5" b="1" i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2022;43:4127-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4144.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DOI:</a:t>
            </a:r>
            <a:r>
              <a:rPr dirty="0" sz="110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7F7F7F"/>
                </a:solidFill>
                <a:latin typeface="Century Gothic"/>
                <a:cs typeface="Century Gothic"/>
              </a:rPr>
              <a:t>10.1093/eurheartj/ehac471.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0802" y="1117091"/>
            <a:ext cx="11647805" cy="27686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dirty="0" sz="2000" spc="-10">
                <a:latin typeface="Century Gothic"/>
                <a:cs typeface="Century Gothic"/>
              </a:rPr>
              <a:t>Oral </a:t>
            </a:r>
            <a:r>
              <a:rPr dirty="0" sz="2000" spc="-65">
                <a:latin typeface="Century Gothic"/>
                <a:cs typeface="Century Gothic"/>
              </a:rPr>
              <a:t>anticoagulation</a:t>
            </a:r>
            <a:r>
              <a:rPr dirty="0" sz="200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prevents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strokes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with atrial</a:t>
            </a:r>
            <a:r>
              <a:rPr dirty="0" sz="2000" spc="-10">
                <a:latin typeface="Century Gothic"/>
                <a:cs typeface="Century Gothic"/>
              </a:rPr>
              <a:t> fibrillation.</a:t>
            </a:r>
            <a:r>
              <a:rPr dirty="0" baseline="25641" sz="1950" spc="-15">
                <a:latin typeface="Calibri"/>
                <a:cs typeface="Calibri"/>
              </a:rPr>
              <a:t>1,2</a:t>
            </a:r>
            <a:endParaRPr baseline="25641" sz="1950">
              <a:latin typeface="Calibri"/>
              <a:cs typeface="Calibri"/>
            </a:endParaRPr>
          </a:p>
          <a:p>
            <a:pPr marL="38100" marR="18415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Century Gothic"/>
                <a:cs typeface="Century Gothic"/>
              </a:rPr>
              <a:t>In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the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 spc="-130">
                <a:latin typeface="Century Gothic"/>
                <a:cs typeface="Century Gothic"/>
              </a:rPr>
              <a:t>absence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100">
                <a:latin typeface="Century Gothic"/>
                <a:cs typeface="Century Gothic"/>
              </a:rPr>
              <a:t>ECG-</a:t>
            </a:r>
            <a:r>
              <a:rPr dirty="0" sz="2000" spc="-114">
                <a:latin typeface="Century Gothic"/>
                <a:cs typeface="Century Gothic"/>
              </a:rPr>
              <a:t>documented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fibrillation,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 spc="-60">
                <a:latin typeface="Century Gothic"/>
                <a:cs typeface="Century Gothic"/>
              </a:rPr>
              <a:t>anticoagulants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given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for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prevention </a:t>
            </a:r>
            <a:r>
              <a:rPr dirty="0" sz="2000">
                <a:latin typeface="Century Gothic"/>
                <a:cs typeface="Century Gothic"/>
              </a:rPr>
              <a:t>mainly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105">
                <a:latin typeface="Century Gothic"/>
                <a:cs typeface="Century Gothic"/>
              </a:rPr>
              <a:t>cause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bleeding,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75">
                <a:latin typeface="Century Gothic"/>
                <a:cs typeface="Century Gothic"/>
              </a:rPr>
              <a:t>e.g.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with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170">
                <a:latin typeface="Century Gothic"/>
                <a:cs typeface="Century Gothic"/>
              </a:rPr>
              <a:t>ESUS</a:t>
            </a:r>
            <a:r>
              <a:rPr dirty="0" baseline="25641" sz="1950" spc="254">
                <a:latin typeface="Calibri"/>
                <a:cs typeface="Calibri"/>
              </a:rPr>
              <a:t>3,4</a:t>
            </a:r>
            <a:r>
              <a:rPr dirty="0" baseline="25641" sz="1950" spc="397">
                <a:latin typeface="Calibri"/>
                <a:cs typeface="Calibri"/>
              </a:rPr>
              <a:t> </a:t>
            </a:r>
            <a:r>
              <a:rPr dirty="0" sz="2000">
                <a:latin typeface="Century Gothic"/>
                <a:cs typeface="Century Gothic"/>
              </a:rPr>
              <a:t>or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heart</a:t>
            </a:r>
            <a:r>
              <a:rPr dirty="0" sz="2000" spc="-10">
                <a:latin typeface="Century Gothic"/>
                <a:cs typeface="Century Gothic"/>
              </a:rPr>
              <a:t> failure.</a:t>
            </a:r>
            <a:r>
              <a:rPr dirty="0" baseline="25641" sz="1950" spc="-15">
                <a:latin typeface="Calibri"/>
                <a:cs typeface="Calibri"/>
              </a:rPr>
              <a:t>5,6</a:t>
            </a:r>
            <a:endParaRPr baseline="25641" sz="195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fibrillation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175">
                <a:latin typeface="Century Gothic"/>
                <a:cs typeface="Century Gothic"/>
              </a:rPr>
              <a:t>is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often</a:t>
            </a:r>
            <a:r>
              <a:rPr dirty="0" sz="2000" spc="5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only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160">
                <a:latin typeface="Century Gothic"/>
                <a:cs typeface="Century Gothic"/>
              </a:rPr>
              <a:t>detected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after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 spc="-260">
                <a:latin typeface="Century Gothic"/>
                <a:cs typeface="Century Gothic"/>
              </a:rPr>
              <a:t>a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105">
                <a:latin typeface="Century Gothic"/>
                <a:cs typeface="Century Gothic"/>
              </a:rPr>
              <a:t>first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</a:t>
            </a:r>
            <a:r>
              <a:rPr dirty="0" baseline="25641" sz="1950">
                <a:latin typeface="Calibri"/>
                <a:cs typeface="Calibri"/>
              </a:rPr>
              <a:t>7,8</a:t>
            </a:r>
            <a:r>
              <a:rPr dirty="0" sz="2000">
                <a:latin typeface="Century Gothic"/>
                <a:cs typeface="Century Gothic"/>
              </a:rPr>
              <a:t>,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calling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for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earlier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diagnosis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enable </a:t>
            </a:r>
            <a:r>
              <a:rPr dirty="0" sz="2000" spc="-10">
                <a:latin typeface="Century Gothic"/>
                <a:cs typeface="Century Gothic"/>
              </a:rPr>
              <a:t>anticoagulation.</a:t>
            </a:r>
            <a:r>
              <a:rPr dirty="0" baseline="25641" sz="1950" spc="-15">
                <a:latin typeface="Calibri"/>
                <a:cs typeface="Calibri"/>
              </a:rPr>
              <a:t>9</a:t>
            </a:r>
            <a:endParaRPr baseline="25641" sz="1950">
              <a:latin typeface="Calibri"/>
              <a:cs typeface="Calibri"/>
            </a:endParaRPr>
          </a:p>
          <a:p>
            <a:pPr marL="38100" marR="373380">
              <a:lnSpc>
                <a:spcPct val="100000"/>
              </a:lnSpc>
              <a:spcBef>
                <a:spcPts val="600"/>
              </a:spcBef>
            </a:pPr>
            <a:r>
              <a:rPr dirty="0" sz="2000" spc="105">
                <a:latin typeface="Century Gothic"/>
                <a:cs typeface="Century Gothic"/>
              </a:rPr>
              <a:t>Less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time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fibrillation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50">
                <a:latin typeface="Century Gothic"/>
                <a:cs typeface="Century Gothic"/>
              </a:rPr>
              <a:t>may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carry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260">
                <a:latin typeface="Century Gothic"/>
                <a:cs typeface="Century Gothic"/>
              </a:rPr>
              <a:t>a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lower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100">
                <a:latin typeface="Century Gothic"/>
                <a:cs typeface="Century Gothic"/>
              </a:rPr>
              <a:t>risk: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130">
                <a:latin typeface="Century Gothic"/>
                <a:cs typeface="Century Gothic"/>
              </a:rPr>
              <a:t>risk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175">
                <a:latin typeface="Century Gothic"/>
                <a:cs typeface="Century Gothic"/>
              </a:rPr>
              <a:t>is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lower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paroxysmal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fibrillation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than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chronic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50">
                <a:latin typeface="Century Gothic"/>
                <a:cs typeface="Century Gothic"/>
              </a:rPr>
              <a:t>forms,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early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rhythm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control </a:t>
            </a:r>
            <a:r>
              <a:rPr dirty="0" sz="2000" spc="-50">
                <a:latin typeface="Century Gothic"/>
                <a:cs typeface="Century Gothic"/>
              </a:rPr>
              <a:t>therapy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reduces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time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atrial </a:t>
            </a:r>
            <a:r>
              <a:rPr dirty="0" sz="2000">
                <a:latin typeface="Century Gothic"/>
                <a:cs typeface="Century Gothic"/>
              </a:rPr>
              <a:t>fibrillation</a:t>
            </a:r>
            <a:r>
              <a:rPr dirty="0" sz="2000" spc="13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130">
                <a:latin typeface="Century Gothic"/>
                <a:cs typeface="Century Gothic"/>
              </a:rPr>
              <a:t> </a:t>
            </a:r>
            <a:r>
              <a:rPr dirty="0" sz="2000" spc="-55">
                <a:latin typeface="Century Gothic"/>
                <a:cs typeface="Century Gothic"/>
              </a:rPr>
              <a:t>cardiovascular</a:t>
            </a:r>
            <a:r>
              <a:rPr dirty="0" sz="2000" spc="13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events.</a:t>
            </a:r>
            <a:r>
              <a:rPr dirty="0" baseline="25641" sz="1950" spc="-15">
                <a:latin typeface="Calibri"/>
                <a:cs typeface="Calibri"/>
              </a:rPr>
              <a:t>9-</a:t>
            </a:r>
            <a:r>
              <a:rPr dirty="0" baseline="25641" sz="1950" spc="60">
                <a:latin typeface="Calibri"/>
                <a:cs typeface="Calibri"/>
              </a:rPr>
              <a:t>12</a:t>
            </a:r>
            <a:endParaRPr baseline="25641"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138" y="78739"/>
            <a:ext cx="6045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240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75"/>
              <a:t>Rationale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3065" y="6559977"/>
            <a:ext cx="536956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5">
                <a:solidFill>
                  <a:srgbClr val="606060"/>
                </a:solidFill>
                <a:latin typeface="Calibri"/>
                <a:cs typeface="Calibri"/>
              </a:rPr>
              <a:t>Toennis</a:t>
            </a:r>
            <a:r>
              <a:rPr dirty="0" sz="1400" spc="9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606060"/>
                </a:solidFill>
                <a:latin typeface="Calibri"/>
                <a:cs typeface="Calibri"/>
              </a:rPr>
              <a:t>T,</a:t>
            </a:r>
            <a:r>
              <a:rPr dirty="0" sz="1400" spc="90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06060"/>
                </a:solidFill>
                <a:latin typeface="Calibri"/>
                <a:cs typeface="Calibri"/>
              </a:rPr>
              <a:t>et</a:t>
            </a:r>
            <a:r>
              <a:rPr dirty="0" sz="1400" spc="85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606060"/>
                </a:solidFill>
                <a:latin typeface="Calibri"/>
                <a:cs typeface="Calibri"/>
              </a:rPr>
              <a:t>al.</a:t>
            </a:r>
            <a:r>
              <a:rPr dirty="0" sz="1400" spc="85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450" spc="65" b="1" i="1">
                <a:solidFill>
                  <a:srgbClr val="606060"/>
                </a:solidFill>
                <a:latin typeface="Calibri"/>
                <a:cs typeface="Calibri"/>
              </a:rPr>
              <a:t>Europace</a:t>
            </a:r>
            <a:r>
              <a:rPr dirty="0" sz="1450" spc="80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606060"/>
                </a:solidFill>
                <a:latin typeface="Calibri"/>
                <a:cs typeface="Calibri"/>
              </a:rPr>
              <a:t>2023.</a:t>
            </a:r>
            <a:r>
              <a:rPr dirty="0" sz="1400" spc="85">
                <a:solidFill>
                  <a:srgbClr val="606060"/>
                </a:solidFill>
                <a:latin typeface="Calibri"/>
                <a:cs typeface="Calibri"/>
              </a:rPr>
              <a:t> DOI: </a:t>
            </a:r>
            <a:r>
              <a:rPr dirty="0" sz="1400" spc="45">
                <a:solidFill>
                  <a:srgbClr val="606060"/>
                </a:solidFill>
                <a:latin typeface="Calibri"/>
                <a:cs typeface="Calibri"/>
              </a:rPr>
              <a:t>10.1093/europace/euad166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9785" y="1107947"/>
            <a:ext cx="10513695" cy="787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dirty="0" sz="2000" spc="-110">
                <a:latin typeface="Century Gothic"/>
                <a:cs typeface="Century Gothic"/>
              </a:rPr>
              <a:t>Pacemaker,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defibrillators,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75">
                <a:latin typeface="Century Gothic"/>
                <a:cs typeface="Century Gothic"/>
              </a:rPr>
              <a:t>CRTs,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loop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recorders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continuously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monitor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1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rhythm.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Century Gothic"/>
                <a:cs typeface="Century Gothic"/>
              </a:rPr>
              <a:t>These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60">
                <a:latin typeface="Century Gothic"/>
                <a:cs typeface="Century Gothic"/>
              </a:rPr>
              <a:t>devices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150">
                <a:latin typeface="Century Gothic"/>
                <a:cs typeface="Century Gothic"/>
              </a:rPr>
              <a:t>detect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high-</a:t>
            </a:r>
            <a:r>
              <a:rPr dirty="0" sz="2000" spc="-60">
                <a:latin typeface="Century Gothic"/>
                <a:cs typeface="Century Gothic"/>
              </a:rPr>
              <a:t>rate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episodes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10">
                <a:latin typeface="Century Gothic"/>
                <a:cs typeface="Century Gothic"/>
              </a:rPr>
              <a:t> 10-</a:t>
            </a:r>
            <a:r>
              <a:rPr dirty="0" sz="2000" spc="70">
                <a:latin typeface="Century Gothic"/>
                <a:cs typeface="Century Gothic"/>
              </a:rPr>
              <a:t>30%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patients.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115" y="2288918"/>
            <a:ext cx="9775768" cy="4183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638" y="78739"/>
            <a:ext cx="6426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0"/>
              <a:t>Hypothesis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7837" y="1163828"/>
            <a:ext cx="11236325" cy="2741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053080" marR="5080" indent="-3041015">
              <a:lnSpc>
                <a:spcPct val="100800"/>
              </a:lnSpc>
              <a:spcBef>
                <a:spcPts val="75"/>
              </a:spcBef>
            </a:pPr>
            <a:r>
              <a:rPr dirty="0" sz="2400" spc="60">
                <a:latin typeface="Century Gothic"/>
                <a:cs typeface="Century Gothic"/>
              </a:rPr>
              <a:t>The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b="1">
                <a:latin typeface="Century Gothic"/>
                <a:cs typeface="Century Gothic"/>
              </a:rPr>
              <a:t>N</a:t>
            </a:r>
            <a:r>
              <a:rPr dirty="0" sz="2400">
                <a:latin typeface="Century Gothic"/>
                <a:cs typeface="Century Gothic"/>
              </a:rPr>
              <a:t>on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vitamin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170">
                <a:latin typeface="Century Gothic"/>
                <a:cs typeface="Century Gothic"/>
              </a:rPr>
              <a:t>K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-40">
                <a:latin typeface="Century Gothic"/>
                <a:cs typeface="Century Gothic"/>
              </a:rPr>
              <a:t>antagonist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b="1">
                <a:latin typeface="Century Gothic"/>
                <a:cs typeface="Century Gothic"/>
              </a:rPr>
              <a:t>O</a:t>
            </a:r>
            <a:r>
              <a:rPr dirty="0" sz="2400">
                <a:latin typeface="Century Gothic"/>
                <a:cs typeface="Century Gothic"/>
              </a:rPr>
              <a:t>ral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70">
                <a:latin typeface="Century Gothic"/>
                <a:cs typeface="Century Gothic"/>
              </a:rPr>
              <a:t>anticoagulants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85">
                <a:latin typeface="Century Gothic"/>
                <a:cs typeface="Century Gothic"/>
              </a:rPr>
              <a:t>in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 </a:t>
            </a:r>
            <a:r>
              <a:rPr dirty="0" sz="2400" b="1">
                <a:latin typeface="Century Gothic"/>
                <a:cs typeface="Century Gothic"/>
              </a:rPr>
              <a:t>A</a:t>
            </a:r>
            <a:r>
              <a:rPr dirty="0" sz="2400">
                <a:latin typeface="Century Gothic"/>
                <a:cs typeface="Century Gothic"/>
              </a:rPr>
              <a:t>trial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10" b="1">
                <a:latin typeface="Century Gothic"/>
                <a:cs typeface="Century Gothic"/>
              </a:rPr>
              <a:t>H</a:t>
            </a:r>
            <a:r>
              <a:rPr dirty="0" sz="2400" spc="-10">
                <a:latin typeface="Century Gothic"/>
                <a:cs typeface="Century Gothic"/>
              </a:rPr>
              <a:t>igh- </a:t>
            </a:r>
            <a:r>
              <a:rPr dirty="0" sz="2400" spc="-65">
                <a:latin typeface="Century Gothic"/>
                <a:cs typeface="Century Gothic"/>
              </a:rPr>
              <a:t>rate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episodes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trial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(NOAH-</a:t>
            </a:r>
            <a:r>
              <a:rPr dirty="0" sz="2400" spc="160">
                <a:latin typeface="Century Gothic"/>
                <a:cs typeface="Century Gothic"/>
              </a:rPr>
              <a:t>AFNET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6)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entury Gothic"/>
              <a:cs typeface="Century Gothic"/>
            </a:endParaRPr>
          </a:p>
          <a:p>
            <a:pPr algn="ctr" marL="89535" marR="192405" indent="-635">
              <a:lnSpc>
                <a:spcPct val="100800"/>
              </a:lnSpc>
              <a:spcBef>
                <a:spcPts val="5"/>
              </a:spcBef>
            </a:pPr>
            <a:r>
              <a:rPr dirty="0" sz="2400">
                <a:latin typeface="Century Gothic"/>
                <a:cs typeface="Century Gothic"/>
              </a:rPr>
              <a:t>Oral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75">
                <a:latin typeface="Century Gothic"/>
                <a:cs typeface="Century Gothic"/>
              </a:rPr>
              <a:t>anticoagulation</a:t>
            </a:r>
            <a:r>
              <a:rPr dirty="0" sz="2400">
                <a:latin typeface="Century Gothic"/>
                <a:cs typeface="Century Gothic"/>
              </a:rPr>
              <a:t> with </a:t>
            </a:r>
            <a:r>
              <a:rPr dirty="0" sz="2400" spc="-150">
                <a:latin typeface="Century Gothic"/>
                <a:cs typeface="Century Gothic"/>
              </a:rPr>
              <a:t>edoxaban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prevents</a:t>
            </a:r>
            <a:r>
              <a:rPr dirty="0" sz="2400" spc="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stroke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 spc="-170">
                <a:latin typeface="Century Gothic"/>
                <a:cs typeface="Century Gothic"/>
              </a:rPr>
              <a:t>and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systemic</a:t>
            </a:r>
            <a:r>
              <a:rPr dirty="0" sz="2400" spc="5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embolism </a:t>
            </a:r>
            <a:r>
              <a:rPr dirty="0" sz="2400" spc="85">
                <a:latin typeface="Century Gothic"/>
                <a:cs typeface="Century Gothic"/>
              </a:rPr>
              <a:t>in</a:t>
            </a:r>
            <a:r>
              <a:rPr dirty="0" sz="2400" spc="-55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high-</a:t>
            </a:r>
            <a:r>
              <a:rPr dirty="0" sz="2400" spc="-65">
                <a:latin typeface="Century Gothic"/>
                <a:cs typeface="Century Gothic"/>
              </a:rPr>
              <a:t>rate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episodes </a:t>
            </a:r>
            <a:r>
              <a:rPr dirty="0" sz="2400" spc="-170">
                <a:latin typeface="Century Gothic"/>
                <a:cs typeface="Century Gothic"/>
              </a:rPr>
              <a:t>and</a:t>
            </a:r>
            <a:r>
              <a:rPr dirty="0" sz="2400" spc="-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stroke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 spc="160">
                <a:latin typeface="Century Gothic"/>
                <a:cs typeface="Century Gothic"/>
              </a:rPr>
              <a:t>risk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factors </a:t>
            </a:r>
            <a:r>
              <a:rPr dirty="0" sz="2400" spc="-150">
                <a:latin typeface="Century Gothic"/>
                <a:cs typeface="Century Gothic"/>
              </a:rPr>
              <a:t>compared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to </a:t>
            </a:r>
            <a:r>
              <a:rPr dirty="0" sz="2400">
                <a:latin typeface="Century Gothic"/>
                <a:cs typeface="Century Gothic"/>
              </a:rPr>
              <a:t>no</a:t>
            </a:r>
            <a:r>
              <a:rPr dirty="0" sz="2400" spc="-135">
                <a:latin typeface="Century Gothic"/>
                <a:cs typeface="Century Gothic"/>
              </a:rPr>
              <a:t> </a:t>
            </a:r>
            <a:r>
              <a:rPr dirty="0" sz="2400" spc="-20">
                <a:latin typeface="Century Gothic"/>
                <a:cs typeface="Century Gothic"/>
              </a:rPr>
              <a:t>anticoagulation.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0"/>
              <a:t>Design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0784" y="1193291"/>
            <a:ext cx="7637780" cy="421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1351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entury Gothic"/>
                <a:cs typeface="Century Gothic"/>
              </a:rPr>
              <a:t>Investigator-</a:t>
            </a:r>
            <a:r>
              <a:rPr dirty="0" sz="2000" spc="-20">
                <a:latin typeface="Century Gothic"/>
                <a:cs typeface="Century Gothic"/>
              </a:rPr>
              <a:t>initiated,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70">
                <a:latin typeface="Century Gothic"/>
                <a:cs typeface="Century Gothic"/>
              </a:rPr>
              <a:t>double-</a:t>
            </a:r>
            <a:r>
              <a:rPr dirty="0" sz="2000">
                <a:latin typeface="Century Gothic"/>
                <a:cs typeface="Century Gothic"/>
              </a:rPr>
              <a:t>blind,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 spc="-70">
                <a:latin typeface="Century Gothic"/>
                <a:cs typeface="Century Gothic"/>
              </a:rPr>
              <a:t>double-</a:t>
            </a:r>
            <a:r>
              <a:rPr dirty="0" sz="2000" spc="-10">
                <a:latin typeface="Century Gothic"/>
                <a:cs typeface="Century Gothic"/>
              </a:rPr>
              <a:t>dummy, </a:t>
            </a:r>
            <a:r>
              <a:rPr dirty="0" sz="2000" spc="-45">
                <a:latin typeface="Century Gothic"/>
                <a:cs typeface="Century Gothic"/>
              </a:rPr>
              <a:t>randomized</a:t>
            </a:r>
            <a:r>
              <a:rPr dirty="0" sz="2000" spc="-6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trial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40">
                <a:latin typeface="Century Gothic"/>
                <a:cs typeface="Century Gothic"/>
              </a:rPr>
              <a:t>conducted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206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sites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across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18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40">
                <a:latin typeface="Century Gothic"/>
                <a:cs typeface="Century Gothic"/>
              </a:rPr>
              <a:t>European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countries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latin typeface="Century Gothic"/>
                <a:cs typeface="Century Gothic"/>
              </a:rPr>
              <a:t>Sample</a:t>
            </a:r>
            <a:r>
              <a:rPr dirty="0" sz="2000" spc="-7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size: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70">
                <a:latin typeface="Century Gothic"/>
                <a:cs typeface="Century Gothic"/>
              </a:rPr>
              <a:t>80%</a:t>
            </a:r>
            <a:r>
              <a:rPr dirty="0" sz="2000" spc="-30">
                <a:latin typeface="Century Gothic"/>
                <a:cs typeface="Century Gothic"/>
              </a:rPr>
              <a:t> power,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α=0.05,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150">
                <a:latin typeface="Century Gothic"/>
                <a:cs typeface="Century Gothic"/>
              </a:rPr>
              <a:t>detect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 spc="-260">
                <a:latin typeface="Century Gothic"/>
                <a:cs typeface="Century Gothic"/>
              </a:rPr>
              <a:t>a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75">
                <a:latin typeface="Century Gothic"/>
                <a:cs typeface="Century Gothic"/>
              </a:rPr>
              <a:t>hazard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ratio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0.68 </a:t>
            </a:r>
            <a:r>
              <a:rPr dirty="0" sz="2000" spc="70">
                <a:latin typeface="Century Gothic"/>
                <a:cs typeface="Century Gothic"/>
              </a:rPr>
              <a:t>in</a:t>
            </a:r>
            <a:r>
              <a:rPr dirty="0" sz="2000" spc="-7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</a:t>
            </a:r>
            <a:r>
              <a:rPr dirty="0" sz="2000" spc="-7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assigned</a:t>
            </a:r>
            <a:r>
              <a:rPr dirty="0" sz="2000" spc="-7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-70">
                <a:latin typeface="Century Gothic"/>
                <a:cs typeface="Century Gothic"/>
              </a:rPr>
              <a:t> </a:t>
            </a:r>
            <a:r>
              <a:rPr dirty="0" sz="2000" spc="-65">
                <a:latin typeface="Century Gothic"/>
                <a:cs typeface="Century Gothic"/>
              </a:rPr>
              <a:t>anticoagulation</a:t>
            </a:r>
            <a:r>
              <a:rPr dirty="0" sz="2000" spc="-7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(220</a:t>
            </a:r>
            <a:r>
              <a:rPr dirty="0" sz="2000" spc="-6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events)</a:t>
            </a:r>
            <a:endParaRPr sz="2000">
              <a:latin typeface="Century Gothic"/>
              <a:cs typeface="Century Gothic"/>
            </a:endParaRPr>
          </a:p>
          <a:p>
            <a:pPr marL="12700" marR="72453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Century Gothic"/>
                <a:cs typeface="Century Gothic"/>
              </a:rPr>
              <a:t>Primary</a:t>
            </a:r>
            <a:r>
              <a:rPr dirty="0" sz="2000" spc="5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analysis</a:t>
            </a:r>
            <a:r>
              <a:rPr dirty="0" sz="2000" spc="60">
                <a:latin typeface="Century Gothic"/>
                <a:cs typeface="Century Gothic"/>
              </a:rPr>
              <a:t> </a:t>
            </a:r>
            <a:r>
              <a:rPr dirty="0" sz="2000" spc="-40">
                <a:latin typeface="Century Gothic"/>
                <a:cs typeface="Century Gothic"/>
              </a:rPr>
              <a:t>population:</a:t>
            </a:r>
            <a:r>
              <a:rPr dirty="0" sz="2000" spc="5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all</a:t>
            </a:r>
            <a:r>
              <a:rPr dirty="0" sz="2000" spc="55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randomized</a:t>
            </a:r>
            <a:r>
              <a:rPr dirty="0" sz="2000" spc="5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</a:t>
            </a:r>
            <a:r>
              <a:rPr dirty="0" sz="2000" spc="6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who </a:t>
            </a:r>
            <a:r>
              <a:rPr dirty="0" sz="2000" spc="-90">
                <a:latin typeface="Century Gothic"/>
                <a:cs typeface="Century Gothic"/>
              </a:rPr>
              <a:t>received</a:t>
            </a:r>
            <a:r>
              <a:rPr dirty="0" sz="2000" spc="-5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at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least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85">
                <a:latin typeface="Century Gothic"/>
                <a:cs typeface="Century Gothic"/>
              </a:rPr>
              <a:t>one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40">
                <a:latin typeface="Century Gothic"/>
                <a:cs typeface="Century Gothic"/>
              </a:rPr>
              <a:t>dose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study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drug.</a:t>
            </a:r>
            <a:endParaRPr sz="2000">
              <a:latin typeface="Century Gothic"/>
              <a:cs typeface="Century Gothic"/>
            </a:endParaRPr>
          </a:p>
          <a:p>
            <a:pPr marL="12700" marR="474345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latin typeface="Century Gothic"/>
                <a:cs typeface="Century Gothic"/>
              </a:rPr>
              <a:t>Sample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size:</a:t>
            </a:r>
            <a:r>
              <a:rPr dirty="0" sz="2000" spc="2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Initially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3,400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patients,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175">
                <a:latin typeface="Century Gothic"/>
                <a:cs typeface="Century Gothic"/>
              </a:rPr>
              <a:t>adapted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to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2,538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after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310">
                <a:latin typeface="Century Gothic"/>
                <a:cs typeface="Century Gothic"/>
              </a:rPr>
              <a:t>a </a:t>
            </a:r>
            <a:r>
              <a:rPr dirty="0" sz="2000" spc="-70">
                <a:latin typeface="Century Gothic"/>
                <a:cs typeface="Century Gothic"/>
              </a:rPr>
              <a:t>planned,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blind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interim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analysis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35">
                <a:latin typeface="Century Gothic"/>
                <a:cs typeface="Century Gothic"/>
              </a:rPr>
              <a:t>after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1,000</a:t>
            </a:r>
            <a:r>
              <a:rPr dirty="0" sz="2000" spc="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follow-</a:t>
            </a:r>
            <a:r>
              <a:rPr dirty="0" sz="2000" spc="-30">
                <a:latin typeface="Century Gothic"/>
                <a:cs typeface="Century Gothic"/>
              </a:rPr>
              <a:t>up</a:t>
            </a:r>
            <a:r>
              <a:rPr dirty="0" sz="2000" spc="4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years</a:t>
            </a:r>
            <a:endParaRPr sz="2000">
              <a:latin typeface="Century Gothic"/>
              <a:cs typeface="Century Gothic"/>
            </a:endParaRPr>
          </a:p>
          <a:p>
            <a:pPr marL="12700" marR="5473065">
              <a:lnSpc>
                <a:spcPct val="125000"/>
              </a:lnSpc>
            </a:pPr>
            <a:r>
              <a:rPr dirty="0" sz="2000" spc="45">
                <a:latin typeface="Century Gothic"/>
                <a:cs typeface="Century Gothic"/>
              </a:rPr>
              <a:t>Sponsor:</a:t>
            </a:r>
            <a:r>
              <a:rPr dirty="0" sz="2000" spc="10">
                <a:latin typeface="Century Gothic"/>
                <a:cs typeface="Century Gothic"/>
              </a:rPr>
              <a:t> </a:t>
            </a:r>
            <a:r>
              <a:rPr dirty="0" sz="2000" spc="120">
                <a:latin typeface="Century Gothic"/>
                <a:cs typeface="Century Gothic"/>
              </a:rPr>
              <a:t>AFNET </a:t>
            </a:r>
            <a:r>
              <a:rPr dirty="0" sz="2000" spc="-20">
                <a:latin typeface="Century Gothic"/>
                <a:cs typeface="Century Gothic"/>
              </a:rPr>
              <a:t>Financial</a:t>
            </a:r>
            <a:r>
              <a:rPr dirty="0" sz="2000" spc="-8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support: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85">
                <a:latin typeface="Century Gothic"/>
                <a:cs typeface="Century Gothic"/>
              </a:rPr>
              <a:t>DZHK,</a:t>
            </a:r>
            <a:r>
              <a:rPr dirty="0" sz="2000" spc="-4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Daiichi</a:t>
            </a:r>
            <a:r>
              <a:rPr dirty="0" sz="2000" spc="-4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Sankyo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Europe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69831" y="6602043"/>
            <a:ext cx="5441950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Kirchhof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P,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 spc="-50">
                <a:solidFill>
                  <a:srgbClr val="606060"/>
                </a:solidFill>
                <a:latin typeface="Century Gothic"/>
                <a:cs typeface="Century Gothic"/>
              </a:rPr>
              <a:t>et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al.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50" spc="110" b="1" i="1">
                <a:solidFill>
                  <a:srgbClr val="606060"/>
                </a:solidFill>
                <a:latin typeface="Calibri"/>
                <a:cs typeface="Calibri"/>
              </a:rPr>
              <a:t>Am</a:t>
            </a:r>
            <a:r>
              <a:rPr dirty="0" sz="1250" spc="70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606060"/>
                </a:solidFill>
                <a:latin typeface="Calibri"/>
                <a:cs typeface="Calibri"/>
              </a:rPr>
              <a:t>Heart</a:t>
            </a:r>
            <a:r>
              <a:rPr dirty="0" sz="1250" spc="65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50" spc="250" b="1" i="1">
                <a:solidFill>
                  <a:srgbClr val="606060"/>
                </a:solidFill>
                <a:latin typeface="Calibri"/>
                <a:cs typeface="Calibri"/>
              </a:rPr>
              <a:t>J</a:t>
            </a:r>
            <a:r>
              <a:rPr dirty="0" sz="1250" spc="55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06060"/>
                </a:solidFill>
                <a:latin typeface="Century Gothic"/>
                <a:cs typeface="Century Gothic"/>
              </a:rPr>
              <a:t>2017;190:12-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18.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DOI: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606060"/>
                </a:solidFill>
                <a:latin typeface="Century Gothic"/>
                <a:cs typeface="Century Gothic"/>
              </a:rPr>
              <a:t>10.1016/j.ahj.2017.04.015.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306" y="1044050"/>
            <a:ext cx="4931900" cy="5417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60" y="5690652"/>
            <a:ext cx="2405060" cy="4117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82853"/>
            <a:ext cx="2520528" cy="60012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2734" y="4425084"/>
            <a:ext cx="1419420" cy="1677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10"/>
              <a:t>Design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0629" y="888649"/>
            <a:ext cx="11929110" cy="14008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5189220">
              <a:lnSpc>
                <a:spcPct val="100000"/>
              </a:lnSpc>
              <a:spcBef>
                <a:spcPts val="265"/>
              </a:spcBef>
            </a:pPr>
            <a:r>
              <a:rPr dirty="0" sz="2000">
                <a:latin typeface="Century Gothic"/>
                <a:cs typeface="Century Gothic"/>
              </a:rPr>
              <a:t>Patients</a:t>
            </a:r>
            <a:r>
              <a:rPr dirty="0" sz="2000" spc="-10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with</a:t>
            </a:r>
            <a:endParaRPr sz="2000">
              <a:latin typeface="Century Gothic"/>
              <a:cs typeface="Century Gothic"/>
            </a:endParaRPr>
          </a:p>
          <a:p>
            <a:pPr marL="607060" indent="-28067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07060" algn="l"/>
              </a:tabLst>
            </a:pPr>
            <a:r>
              <a:rPr dirty="0" sz="2000" spc="70">
                <a:latin typeface="Century Gothic"/>
                <a:cs typeface="Century Gothic"/>
              </a:rPr>
              <a:t>AHRE</a:t>
            </a:r>
            <a:r>
              <a:rPr dirty="0" sz="2000" spc="-75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episodes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ambria Math"/>
                <a:cs typeface="Cambria Math"/>
              </a:rPr>
              <a:t>≥</a:t>
            </a:r>
            <a:r>
              <a:rPr dirty="0" sz="2000">
                <a:latin typeface="Century Gothic"/>
                <a:cs typeface="Century Gothic"/>
              </a:rPr>
              <a:t>6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minutes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duration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>
                <a:latin typeface="Cambria Math"/>
                <a:cs typeface="Cambria Math"/>
              </a:rPr>
              <a:t>≥</a:t>
            </a:r>
            <a:r>
              <a:rPr dirty="0" sz="2000">
                <a:latin typeface="Century Gothic"/>
                <a:cs typeface="Century Gothic"/>
              </a:rPr>
              <a:t>170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90">
                <a:latin typeface="Century Gothic"/>
                <a:cs typeface="Century Gothic"/>
              </a:rPr>
              <a:t>bpm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atrial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45">
                <a:latin typeface="Century Gothic"/>
                <a:cs typeface="Century Gothic"/>
              </a:rPr>
              <a:t>rate,</a:t>
            </a:r>
            <a:r>
              <a:rPr dirty="0" sz="2000" spc="-3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all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verified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by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260">
                <a:latin typeface="Century Gothic"/>
                <a:cs typeface="Century Gothic"/>
              </a:rPr>
              <a:t>a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95">
                <a:latin typeface="Century Gothic"/>
                <a:cs typeface="Century Gothic"/>
              </a:rPr>
              <a:t>core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50">
                <a:latin typeface="Century Gothic"/>
                <a:cs typeface="Century Gothic"/>
              </a:rPr>
              <a:t>lab,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and</a:t>
            </a:r>
            <a:endParaRPr sz="2000">
              <a:latin typeface="Century Gothic"/>
              <a:cs typeface="Century Gothic"/>
            </a:endParaRPr>
          </a:p>
          <a:p>
            <a:pPr marL="829310" marR="541020" indent="-280670">
              <a:lnSpc>
                <a:spcPts val="2620"/>
              </a:lnSpc>
              <a:spcBef>
                <a:spcPts val="100"/>
              </a:spcBef>
              <a:buAutoNum type="arabicPeriod"/>
              <a:tabLst>
                <a:tab pos="3134360" algn="l"/>
              </a:tabLst>
            </a:pPr>
            <a:r>
              <a:rPr dirty="0" sz="2000" spc="-125">
                <a:latin typeface="Century Gothic"/>
                <a:cs typeface="Century Gothic"/>
              </a:rPr>
              <a:t>Age</a:t>
            </a:r>
            <a:r>
              <a:rPr dirty="0" sz="2000" spc="-15">
                <a:latin typeface="Century Gothic"/>
                <a:cs typeface="Century Gothic"/>
              </a:rPr>
              <a:t> </a:t>
            </a:r>
            <a:r>
              <a:rPr dirty="0" sz="2000">
                <a:latin typeface="Cambria Math"/>
                <a:cs typeface="Cambria Math"/>
              </a:rPr>
              <a:t>≥</a:t>
            </a:r>
            <a:r>
              <a:rPr dirty="0" sz="2000">
                <a:latin typeface="Century Gothic"/>
                <a:cs typeface="Century Gothic"/>
              </a:rPr>
              <a:t>65</a:t>
            </a:r>
            <a:r>
              <a:rPr dirty="0" sz="2000" spc="-7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years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and</a:t>
            </a:r>
            <a:r>
              <a:rPr dirty="0" sz="2000" spc="-5">
                <a:latin typeface="Century Gothic"/>
                <a:cs typeface="Century Gothic"/>
              </a:rPr>
              <a:t> </a:t>
            </a:r>
            <a:r>
              <a:rPr dirty="0" sz="2000" spc="-140">
                <a:latin typeface="Century Gothic"/>
                <a:cs typeface="Century Gothic"/>
              </a:rPr>
              <a:t>at</a:t>
            </a:r>
            <a:r>
              <a:rPr dirty="0" sz="2000" spc="-1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least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85">
                <a:latin typeface="Century Gothic"/>
                <a:cs typeface="Century Gothic"/>
              </a:rPr>
              <a:t>one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</a:t>
            </a:r>
            <a:r>
              <a:rPr dirty="0" sz="2000" spc="-20">
                <a:latin typeface="Century Gothic"/>
                <a:cs typeface="Century Gothic"/>
              </a:rPr>
              <a:t> </a:t>
            </a:r>
            <a:r>
              <a:rPr dirty="0" sz="2000" spc="130">
                <a:latin typeface="Century Gothic"/>
                <a:cs typeface="Century Gothic"/>
              </a:rPr>
              <a:t>risk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 spc="-75">
                <a:latin typeface="Century Gothic"/>
                <a:cs typeface="Century Gothic"/>
              </a:rPr>
              <a:t>factor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of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50">
                <a:latin typeface="Century Gothic"/>
                <a:cs typeface="Century Gothic"/>
              </a:rPr>
              <a:t>heart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failure,</a:t>
            </a:r>
            <a:r>
              <a:rPr dirty="0" sz="2000" spc="-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hypertension,</a:t>
            </a:r>
            <a:r>
              <a:rPr dirty="0" sz="2000" spc="-3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diabetes, </a:t>
            </a:r>
            <a:r>
              <a:rPr dirty="0" sz="2000" spc="-25">
                <a:latin typeface="Century Gothic"/>
                <a:cs typeface="Century Gothic"/>
              </a:rPr>
              <a:t>	</a:t>
            </a:r>
            <a:r>
              <a:rPr dirty="0" sz="2000">
                <a:latin typeface="Century Gothic"/>
                <a:cs typeface="Century Gothic"/>
              </a:rPr>
              <a:t>prior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stroke,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 spc="-25">
                <a:latin typeface="Century Gothic"/>
                <a:cs typeface="Century Gothic"/>
              </a:rPr>
              <a:t>vascular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 spc="-20">
                <a:latin typeface="Century Gothic"/>
                <a:cs typeface="Century Gothic"/>
              </a:rPr>
              <a:t>disease,</a:t>
            </a:r>
            <a:r>
              <a:rPr dirty="0" sz="2000" spc="30">
                <a:latin typeface="Century Gothic"/>
                <a:cs typeface="Century Gothic"/>
              </a:rPr>
              <a:t> </a:t>
            </a:r>
            <a:r>
              <a:rPr dirty="0" sz="2000">
                <a:latin typeface="Century Gothic"/>
                <a:cs typeface="Century Gothic"/>
              </a:rPr>
              <a:t>or</a:t>
            </a:r>
            <a:r>
              <a:rPr dirty="0" sz="2000" spc="25">
                <a:latin typeface="Century Gothic"/>
                <a:cs typeface="Century Gothic"/>
              </a:rPr>
              <a:t> </a:t>
            </a:r>
            <a:r>
              <a:rPr dirty="0" sz="2000" spc="-204">
                <a:latin typeface="Century Gothic"/>
                <a:cs typeface="Century Gothic"/>
              </a:rPr>
              <a:t>age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>
                <a:latin typeface="Cambria Math"/>
                <a:cs typeface="Cambria Math"/>
              </a:rPr>
              <a:t>≥</a:t>
            </a:r>
            <a:r>
              <a:rPr dirty="0" sz="2000">
                <a:latin typeface="Century Gothic"/>
                <a:cs typeface="Century Gothic"/>
              </a:rPr>
              <a:t>75</a:t>
            </a:r>
            <a:r>
              <a:rPr dirty="0" sz="2000" spc="35">
                <a:latin typeface="Century Gothic"/>
                <a:cs typeface="Century Gothic"/>
              </a:rPr>
              <a:t> </a:t>
            </a:r>
            <a:r>
              <a:rPr dirty="0" sz="2000" spc="-10">
                <a:latin typeface="Century Gothic"/>
                <a:cs typeface="Century Gothic"/>
              </a:rPr>
              <a:t>years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23462" y="3460231"/>
            <a:ext cx="5836285" cy="125222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1177925">
              <a:lnSpc>
                <a:spcPct val="100000"/>
              </a:lnSpc>
              <a:spcBef>
                <a:spcPts val="254"/>
              </a:spcBef>
            </a:pPr>
            <a:r>
              <a:rPr dirty="0" sz="1800" spc="-25" b="1">
                <a:latin typeface="Century Gothic"/>
                <a:cs typeface="Century Gothic"/>
              </a:rPr>
              <a:t>Anticoagulation</a:t>
            </a:r>
            <a:r>
              <a:rPr dirty="0" sz="1800" spc="-65" b="1">
                <a:latin typeface="Century Gothic"/>
                <a:cs typeface="Century Gothic"/>
              </a:rPr>
              <a:t> </a:t>
            </a:r>
            <a:r>
              <a:rPr dirty="0" sz="1800" spc="-10" b="1">
                <a:latin typeface="Century Gothic"/>
                <a:cs typeface="Century Gothic"/>
              </a:rPr>
              <a:t>(1,270</a:t>
            </a:r>
            <a:r>
              <a:rPr dirty="0" sz="1800" spc="-60" b="1">
                <a:latin typeface="Century Gothic"/>
                <a:cs typeface="Century Gothic"/>
              </a:rPr>
              <a:t> </a:t>
            </a:r>
            <a:r>
              <a:rPr dirty="0" sz="1800" spc="-10" b="1">
                <a:latin typeface="Century Gothic"/>
                <a:cs typeface="Century Gothic"/>
              </a:rPr>
              <a:t>patients)</a:t>
            </a:r>
            <a:endParaRPr sz="1800">
              <a:latin typeface="Century Gothic"/>
              <a:cs typeface="Century Gothic"/>
            </a:endParaRPr>
          </a:p>
          <a:p>
            <a:pPr marL="460375" marR="452755" indent="889000">
              <a:lnSpc>
                <a:spcPct val="106700"/>
              </a:lnSpc>
              <a:spcBef>
                <a:spcPts val="95"/>
              </a:spcBef>
            </a:pPr>
            <a:r>
              <a:rPr dirty="0" sz="1800" spc="-65">
                <a:latin typeface="Century Gothic"/>
                <a:cs typeface="Century Gothic"/>
              </a:rPr>
              <a:t>double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blind,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65">
                <a:latin typeface="Century Gothic"/>
                <a:cs typeface="Century Gothic"/>
              </a:rPr>
              <a:t>double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-20">
                <a:latin typeface="Century Gothic"/>
                <a:cs typeface="Century Gothic"/>
              </a:rPr>
              <a:t>dummy </a:t>
            </a:r>
            <a:r>
              <a:rPr dirty="0" sz="1800" spc="-75">
                <a:latin typeface="Century Gothic"/>
                <a:cs typeface="Century Gothic"/>
              </a:rPr>
              <a:t>Edoxaban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60</a:t>
            </a:r>
            <a:r>
              <a:rPr dirty="0" sz="1800" spc="-7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mg,</a:t>
            </a:r>
            <a:r>
              <a:rPr dirty="0" sz="1800" spc="-45">
                <a:latin typeface="Century Gothic"/>
                <a:cs typeface="Century Gothic"/>
              </a:rPr>
              <a:t> </a:t>
            </a:r>
            <a:r>
              <a:rPr dirty="0" sz="1800" spc="-110">
                <a:latin typeface="Century Gothic"/>
                <a:cs typeface="Century Gothic"/>
              </a:rPr>
              <a:t>reduced</a:t>
            </a:r>
            <a:r>
              <a:rPr dirty="0" sz="1800" spc="-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to</a:t>
            </a:r>
            <a:r>
              <a:rPr dirty="0" sz="1800" spc="-4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30</a:t>
            </a:r>
            <a:r>
              <a:rPr dirty="0" sz="1800" spc="-4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mg</a:t>
            </a:r>
            <a:r>
              <a:rPr dirty="0" sz="1800" spc="-4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following</a:t>
            </a:r>
            <a:endParaRPr sz="1800">
              <a:latin typeface="Century Gothic"/>
              <a:cs typeface="Century Gothic"/>
            </a:endParaRPr>
          </a:p>
          <a:p>
            <a:pPr marL="276225">
              <a:lnSpc>
                <a:spcPct val="100000"/>
              </a:lnSpc>
              <a:spcBef>
                <a:spcPts val="50"/>
              </a:spcBef>
            </a:pPr>
            <a:r>
              <a:rPr dirty="0" sz="1800" spc="-95">
                <a:latin typeface="Century Gothic"/>
                <a:cs typeface="Century Gothic"/>
              </a:rPr>
              <a:t>approved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30">
                <a:latin typeface="Century Gothic"/>
                <a:cs typeface="Century Gothic"/>
              </a:rPr>
              <a:t>dose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reduction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criteria,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aspirin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dummy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459" y="3460231"/>
            <a:ext cx="5899150" cy="125222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800" spc="-90" b="1">
                <a:latin typeface="Century Gothic"/>
                <a:cs typeface="Century Gothic"/>
              </a:rPr>
              <a:t>Placebo</a:t>
            </a:r>
            <a:r>
              <a:rPr dirty="0" sz="1800" spc="-40" b="1">
                <a:latin typeface="Century Gothic"/>
                <a:cs typeface="Century Gothic"/>
              </a:rPr>
              <a:t> </a:t>
            </a:r>
            <a:r>
              <a:rPr dirty="0" sz="1800" spc="-10" b="1">
                <a:latin typeface="Century Gothic"/>
                <a:cs typeface="Century Gothic"/>
              </a:rPr>
              <a:t>(1,266</a:t>
            </a:r>
            <a:r>
              <a:rPr dirty="0" sz="1800" spc="-60" b="1">
                <a:latin typeface="Century Gothic"/>
                <a:cs typeface="Century Gothic"/>
              </a:rPr>
              <a:t> </a:t>
            </a:r>
            <a:r>
              <a:rPr dirty="0" sz="1800" spc="-10" b="1">
                <a:latin typeface="Century Gothic"/>
                <a:cs typeface="Century Gothic"/>
              </a:rPr>
              <a:t>patients)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800" spc="-65">
                <a:latin typeface="Century Gothic"/>
                <a:cs typeface="Century Gothic"/>
              </a:rPr>
              <a:t>double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blind,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65">
                <a:latin typeface="Century Gothic"/>
                <a:cs typeface="Century Gothic"/>
              </a:rPr>
              <a:t>double</a:t>
            </a:r>
            <a:r>
              <a:rPr dirty="0" sz="1800" spc="-10">
                <a:latin typeface="Century Gothic"/>
                <a:cs typeface="Century Gothic"/>
              </a:rPr>
              <a:t> dummy</a:t>
            </a:r>
            <a:endParaRPr sz="1800">
              <a:latin typeface="Century Gothic"/>
              <a:cs typeface="Century Gothic"/>
            </a:endParaRPr>
          </a:p>
          <a:p>
            <a:pPr algn="ctr" marL="104139" marR="97155">
              <a:lnSpc>
                <a:spcPct val="1022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No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95">
                <a:latin typeface="Century Gothic"/>
                <a:cs typeface="Century Gothic"/>
              </a:rPr>
              <a:t>active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90">
                <a:latin typeface="Century Gothic"/>
                <a:cs typeface="Century Gothic"/>
              </a:rPr>
              <a:t>compound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acetylsalicylic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130">
                <a:latin typeface="Century Gothic"/>
                <a:cs typeface="Century Gothic"/>
              </a:rPr>
              <a:t>acid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100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25">
                <a:latin typeface="Century Gothic"/>
                <a:cs typeface="Century Gothic"/>
              </a:rPr>
              <a:t>mg </a:t>
            </a:r>
            <a:r>
              <a:rPr dirty="0" sz="1800" spc="-100">
                <a:latin typeface="Century Gothic"/>
                <a:cs typeface="Century Gothic"/>
              </a:rPr>
              <a:t>based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on</a:t>
            </a:r>
            <a:r>
              <a:rPr dirty="0" sz="1800" spc="-65">
                <a:latin typeface="Century Gothic"/>
                <a:cs typeface="Century Gothic"/>
              </a:rPr>
              <a:t> </a:t>
            </a:r>
            <a:r>
              <a:rPr dirty="0" sz="1800" spc="-185">
                <a:latin typeface="Century Gothic"/>
                <a:cs typeface="Century Gothic"/>
              </a:rPr>
              <a:t>accepted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indications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(PAD,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 spc="-75">
                <a:latin typeface="Century Gothic"/>
                <a:cs typeface="Century Gothic"/>
              </a:rPr>
              <a:t>CAD/MI,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stroke)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25994" y="2565908"/>
            <a:ext cx="2540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entury Gothic"/>
                <a:cs typeface="Century Gothic"/>
              </a:rPr>
              <a:t>1:1</a:t>
            </a:r>
            <a:r>
              <a:rPr dirty="0" sz="1800" spc="44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randomly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assigned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19795" y="2288513"/>
            <a:ext cx="9172575" cy="1172210"/>
            <a:chOff x="3019795" y="2288513"/>
            <a:chExt cx="9172575" cy="1172210"/>
          </a:xfrm>
        </p:grpSpPr>
        <p:sp>
          <p:nvSpPr>
            <p:cNvPr id="8" name="object 8" descr=""/>
            <p:cNvSpPr/>
            <p:nvPr/>
          </p:nvSpPr>
          <p:spPr>
            <a:xfrm>
              <a:off x="3595704" y="2489588"/>
              <a:ext cx="4977130" cy="514984"/>
            </a:xfrm>
            <a:custGeom>
              <a:avLst/>
              <a:gdLst/>
              <a:ahLst/>
              <a:cxnLst/>
              <a:rect l="l" t="t" r="r" b="b"/>
              <a:pathLst>
                <a:path w="4977130" h="514985">
                  <a:moveTo>
                    <a:pt x="2488476" y="0"/>
                  </a:moveTo>
                  <a:lnTo>
                    <a:pt x="4976952" y="257436"/>
                  </a:lnTo>
                  <a:lnTo>
                    <a:pt x="2488476" y="514872"/>
                  </a:lnTo>
                  <a:lnTo>
                    <a:pt x="0" y="257436"/>
                  </a:lnTo>
                  <a:lnTo>
                    <a:pt x="2488476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0282" y="2288513"/>
              <a:ext cx="76086" cy="2010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019793" y="3004464"/>
              <a:ext cx="9172575" cy="455930"/>
            </a:xfrm>
            <a:custGeom>
              <a:avLst/>
              <a:gdLst/>
              <a:ahLst/>
              <a:cxnLst/>
              <a:rect l="l" t="t" r="r" b="b"/>
              <a:pathLst>
                <a:path w="9172575" h="455929">
                  <a:moveTo>
                    <a:pt x="9172207" y="217639"/>
                  </a:moveTo>
                  <a:lnTo>
                    <a:pt x="6116472" y="217639"/>
                  </a:lnTo>
                  <a:lnTo>
                    <a:pt x="6115037" y="219075"/>
                  </a:lnTo>
                  <a:lnTo>
                    <a:pt x="3073908" y="219075"/>
                  </a:lnTo>
                  <a:lnTo>
                    <a:pt x="3073908" y="0"/>
                  </a:lnTo>
                  <a:lnTo>
                    <a:pt x="3054858" y="0"/>
                  </a:lnTo>
                  <a:lnTo>
                    <a:pt x="3054858" y="219075"/>
                  </a:lnTo>
                  <a:lnTo>
                    <a:pt x="618566" y="219075"/>
                  </a:lnTo>
                  <a:lnTo>
                    <a:pt x="617143" y="217652"/>
                  </a:lnTo>
                  <a:lnTo>
                    <a:pt x="32842" y="217652"/>
                  </a:lnTo>
                  <a:lnTo>
                    <a:pt x="28575" y="221907"/>
                  </a:lnTo>
                  <a:lnTo>
                    <a:pt x="28575" y="379577"/>
                  </a:lnTo>
                  <a:lnTo>
                    <a:pt x="0" y="379577"/>
                  </a:lnTo>
                  <a:lnTo>
                    <a:pt x="38100" y="455777"/>
                  </a:lnTo>
                  <a:lnTo>
                    <a:pt x="69850" y="392277"/>
                  </a:lnTo>
                  <a:lnTo>
                    <a:pt x="76200" y="379577"/>
                  </a:lnTo>
                  <a:lnTo>
                    <a:pt x="47625" y="379577"/>
                  </a:lnTo>
                  <a:lnTo>
                    <a:pt x="47625" y="236702"/>
                  </a:lnTo>
                  <a:lnTo>
                    <a:pt x="605193" y="236702"/>
                  </a:lnTo>
                  <a:lnTo>
                    <a:pt x="606615" y="238125"/>
                  </a:lnTo>
                  <a:lnTo>
                    <a:pt x="3059125" y="238125"/>
                  </a:lnTo>
                  <a:lnTo>
                    <a:pt x="3069640" y="238125"/>
                  </a:lnTo>
                  <a:lnTo>
                    <a:pt x="6112205" y="238125"/>
                  </a:lnTo>
                  <a:lnTo>
                    <a:pt x="6112205" y="379577"/>
                  </a:lnTo>
                  <a:lnTo>
                    <a:pt x="6083630" y="379577"/>
                  </a:lnTo>
                  <a:lnTo>
                    <a:pt x="6121730" y="455777"/>
                  </a:lnTo>
                  <a:lnTo>
                    <a:pt x="6153480" y="392277"/>
                  </a:lnTo>
                  <a:lnTo>
                    <a:pt x="6159830" y="379577"/>
                  </a:lnTo>
                  <a:lnTo>
                    <a:pt x="6131255" y="379577"/>
                  </a:lnTo>
                  <a:lnTo>
                    <a:pt x="6131255" y="238125"/>
                  </a:lnTo>
                  <a:lnTo>
                    <a:pt x="9172207" y="238125"/>
                  </a:lnTo>
                  <a:lnTo>
                    <a:pt x="9172207" y="227164"/>
                  </a:lnTo>
                  <a:lnTo>
                    <a:pt x="9172207" y="217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537426" y="5016500"/>
            <a:ext cx="10574020" cy="18046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b="1">
                <a:latin typeface="Century Gothic"/>
                <a:cs typeface="Century Gothic"/>
              </a:rPr>
              <a:t>Primary</a:t>
            </a:r>
            <a:r>
              <a:rPr dirty="0" sz="1800" spc="20" b="1">
                <a:latin typeface="Century Gothic"/>
                <a:cs typeface="Century Gothic"/>
              </a:rPr>
              <a:t> </a:t>
            </a:r>
            <a:r>
              <a:rPr dirty="0" sz="1800" spc="-40" b="1">
                <a:latin typeface="Century Gothic"/>
                <a:cs typeface="Century Gothic"/>
              </a:rPr>
              <a:t>outcome:</a:t>
            </a:r>
            <a:r>
              <a:rPr dirty="0" sz="1800" spc="20" b="1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Composite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stroke,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systemic</a:t>
            </a:r>
            <a:r>
              <a:rPr dirty="0" sz="1800" spc="3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embolism,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50">
                <a:latin typeface="Century Gothic"/>
                <a:cs typeface="Century Gothic"/>
              </a:rPr>
              <a:t>cardiovascular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death</a:t>
            </a:r>
            <a:endParaRPr sz="1800">
              <a:latin typeface="Century Gothic"/>
              <a:cs typeface="Century Gothic"/>
            </a:endParaRPr>
          </a:p>
          <a:p>
            <a:pPr marL="57150" marR="1529715" indent="736600">
              <a:lnSpc>
                <a:spcPct val="106700"/>
              </a:lnSpc>
              <a:spcBef>
                <a:spcPts val="95"/>
              </a:spcBef>
            </a:pPr>
            <a:r>
              <a:rPr dirty="0" sz="1800" b="1">
                <a:latin typeface="Century Gothic"/>
                <a:cs typeface="Century Gothic"/>
              </a:rPr>
              <a:t>Safety</a:t>
            </a:r>
            <a:r>
              <a:rPr dirty="0" sz="1800" spc="-15" b="1">
                <a:latin typeface="Century Gothic"/>
                <a:cs typeface="Century Gothic"/>
              </a:rPr>
              <a:t> </a:t>
            </a:r>
            <a:r>
              <a:rPr dirty="0" sz="1800" spc="-45" b="1">
                <a:latin typeface="Century Gothic"/>
                <a:cs typeface="Century Gothic"/>
              </a:rPr>
              <a:t>outcome</a:t>
            </a:r>
            <a:r>
              <a:rPr dirty="0" sz="1800" spc="-20" b="1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Composite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major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190">
                <a:latin typeface="Century Gothic"/>
                <a:cs typeface="Century Gothic"/>
              </a:rPr>
              <a:t>ISTH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-55">
                <a:latin typeface="Century Gothic"/>
                <a:cs typeface="Century Gothic"/>
              </a:rPr>
              <a:t>bleeding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or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all-</a:t>
            </a:r>
            <a:r>
              <a:rPr dirty="0" sz="1800" spc="-95">
                <a:latin typeface="Century Gothic"/>
                <a:cs typeface="Century Gothic"/>
              </a:rPr>
              <a:t>cause</a:t>
            </a:r>
            <a:r>
              <a:rPr dirty="0" sz="1800" spc="-10">
                <a:latin typeface="Century Gothic"/>
                <a:cs typeface="Century Gothic"/>
              </a:rPr>
              <a:t> death </a:t>
            </a:r>
            <a:r>
              <a:rPr dirty="0" sz="1800" spc="-145">
                <a:latin typeface="Century Gothic"/>
                <a:cs typeface="Century Gothic"/>
              </a:rPr>
              <a:t>Change</a:t>
            </a:r>
            <a:r>
              <a:rPr dirty="0" sz="1800">
                <a:latin typeface="Century Gothic"/>
                <a:cs typeface="Century Gothic"/>
              </a:rPr>
              <a:t> to</a:t>
            </a:r>
            <a:r>
              <a:rPr dirty="0" sz="1800" spc="-55">
                <a:latin typeface="Century Gothic"/>
                <a:cs typeface="Century Gothic"/>
              </a:rPr>
              <a:t> </a:t>
            </a:r>
            <a:r>
              <a:rPr dirty="0" sz="1800" spc="-95">
                <a:latin typeface="Century Gothic"/>
                <a:cs typeface="Century Gothic"/>
              </a:rPr>
              <a:t>open-</a:t>
            </a:r>
            <a:r>
              <a:rPr dirty="0" sz="1800" spc="-50">
                <a:latin typeface="Century Gothic"/>
                <a:cs typeface="Century Gothic"/>
              </a:rPr>
              <a:t>label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 spc="-60">
                <a:latin typeface="Century Gothic"/>
                <a:cs typeface="Century Gothic"/>
              </a:rPr>
              <a:t>anticoagulation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upon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 spc="-90">
                <a:latin typeface="Century Gothic"/>
                <a:cs typeface="Century Gothic"/>
              </a:rPr>
              <a:t>ECG-</a:t>
            </a:r>
            <a:r>
              <a:rPr dirty="0" sz="1800" spc="-65">
                <a:latin typeface="Century Gothic"/>
                <a:cs typeface="Century Gothic"/>
              </a:rPr>
              <a:t>documentation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atrial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fibrillation</a:t>
            </a:r>
            <a:endParaRPr sz="1800">
              <a:latin typeface="Century Gothic"/>
              <a:cs typeface="Century Gothic"/>
            </a:endParaRPr>
          </a:p>
          <a:p>
            <a:pPr algn="ctr" marR="1473200">
              <a:lnSpc>
                <a:spcPct val="100000"/>
              </a:lnSpc>
              <a:spcBef>
                <a:spcPts val="240"/>
              </a:spcBef>
            </a:pPr>
            <a:r>
              <a:rPr dirty="0" sz="1800" spc="-105">
                <a:latin typeface="Century Gothic"/>
                <a:cs typeface="Century Gothic"/>
              </a:rPr>
              <a:t>ECG</a:t>
            </a:r>
            <a:r>
              <a:rPr dirty="0" sz="1800" spc="2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during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20">
                <a:latin typeface="Century Gothic"/>
                <a:cs typeface="Century Gothic"/>
              </a:rPr>
              <a:t>every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6-</a:t>
            </a:r>
            <a:r>
              <a:rPr dirty="0" sz="1800">
                <a:latin typeface="Century Gothic"/>
                <a:cs typeface="Century Gothic"/>
              </a:rPr>
              <a:t>monthly</a:t>
            </a:r>
            <a:r>
              <a:rPr dirty="0" sz="1800" spc="20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study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75">
                <a:latin typeface="Century Gothic"/>
                <a:cs typeface="Century Gothic"/>
              </a:rPr>
              <a:t>visit</a:t>
            </a:r>
            <a:endParaRPr sz="1800">
              <a:latin typeface="Century Gothic"/>
              <a:cs typeface="Century Gothic"/>
            </a:endParaRPr>
          </a:p>
          <a:p>
            <a:pPr algn="ctr" marR="1472565">
              <a:lnSpc>
                <a:spcPct val="100000"/>
              </a:lnSpc>
              <a:spcBef>
                <a:spcPts val="240"/>
              </a:spcBef>
            </a:pPr>
            <a:r>
              <a:rPr dirty="0" sz="1800" spc="75">
                <a:latin typeface="Century Gothic"/>
                <a:cs typeface="Century Gothic"/>
              </a:rPr>
              <a:t>All</a:t>
            </a:r>
            <a:r>
              <a:rPr dirty="0" sz="1800" spc="-80">
                <a:latin typeface="Century Gothic"/>
                <a:cs typeface="Century Gothic"/>
              </a:rPr>
              <a:t> </a:t>
            </a:r>
            <a:r>
              <a:rPr dirty="0" sz="1800" spc="-25">
                <a:latin typeface="Century Gothic"/>
                <a:cs typeface="Century Gothic"/>
              </a:rPr>
              <a:t>patients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35">
                <a:latin typeface="Century Gothic"/>
                <a:cs typeface="Century Gothic"/>
              </a:rPr>
              <a:t>were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followed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20">
                <a:latin typeface="Century Gothic"/>
                <a:cs typeface="Century Gothic"/>
              </a:rPr>
              <a:t>up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50">
                <a:latin typeface="Century Gothic"/>
                <a:cs typeface="Century Gothic"/>
              </a:rPr>
              <a:t>until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the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100">
                <a:latin typeface="Century Gothic"/>
                <a:cs typeface="Century Gothic"/>
              </a:rPr>
              <a:t>end</a:t>
            </a:r>
            <a:r>
              <a:rPr dirty="0" sz="1800" spc="-2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40">
                <a:latin typeface="Century Gothic"/>
                <a:cs typeface="Century Gothic"/>
              </a:rPr>
              <a:t>the</a:t>
            </a:r>
            <a:r>
              <a:rPr dirty="0" sz="1800" spc="-5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trial</a:t>
            </a:r>
            <a:endParaRPr sz="1800">
              <a:latin typeface="Century Gothic"/>
              <a:cs typeface="Century Gothic"/>
            </a:endParaRPr>
          </a:p>
          <a:p>
            <a:pPr marL="5144770">
              <a:lnSpc>
                <a:spcPct val="100000"/>
              </a:lnSpc>
              <a:spcBef>
                <a:spcPts val="595"/>
              </a:spcBef>
            </a:pP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Kirchhof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P,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 spc="-50">
                <a:solidFill>
                  <a:srgbClr val="606060"/>
                </a:solidFill>
                <a:latin typeface="Century Gothic"/>
                <a:cs typeface="Century Gothic"/>
              </a:rPr>
              <a:t>et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al.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50" spc="110" b="1" i="1">
                <a:solidFill>
                  <a:srgbClr val="606060"/>
                </a:solidFill>
                <a:latin typeface="Calibri"/>
                <a:cs typeface="Calibri"/>
              </a:rPr>
              <a:t>Am</a:t>
            </a:r>
            <a:r>
              <a:rPr dirty="0" sz="1250" spc="70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50" b="1" i="1">
                <a:solidFill>
                  <a:srgbClr val="606060"/>
                </a:solidFill>
                <a:latin typeface="Calibri"/>
                <a:cs typeface="Calibri"/>
              </a:rPr>
              <a:t>Heart</a:t>
            </a:r>
            <a:r>
              <a:rPr dirty="0" sz="1250" spc="65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50" spc="250" b="1" i="1">
                <a:solidFill>
                  <a:srgbClr val="606060"/>
                </a:solidFill>
                <a:latin typeface="Calibri"/>
                <a:cs typeface="Calibri"/>
              </a:rPr>
              <a:t>J</a:t>
            </a:r>
            <a:r>
              <a:rPr dirty="0" sz="1250" spc="55" b="1" i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06060"/>
                </a:solidFill>
                <a:latin typeface="Century Gothic"/>
                <a:cs typeface="Century Gothic"/>
              </a:rPr>
              <a:t>2017;190:12-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18.</a:t>
            </a:r>
            <a:r>
              <a:rPr dirty="0" sz="1200" spc="20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606060"/>
                </a:solidFill>
                <a:latin typeface="Century Gothic"/>
                <a:cs typeface="Century Gothic"/>
              </a:rPr>
              <a:t>DOI:</a:t>
            </a:r>
            <a:r>
              <a:rPr dirty="0" sz="1200" spc="15">
                <a:solidFill>
                  <a:srgbClr val="606060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606060"/>
                </a:solidFill>
                <a:latin typeface="Century Gothic"/>
                <a:cs typeface="Century Gothic"/>
              </a:rPr>
              <a:t>10.1016/j.ahj.2017.04.015.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092" y="78739"/>
            <a:ext cx="8890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235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-35"/>
              <a:t>Clinical</a:t>
            </a:r>
            <a:r>
              <a:rPr dirty="0" spc="-190"/>
              <a:t> </a:t>
            </a:r>
            <a:r>
              <a:rPr dirty="0" spc="-55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217866"/>
            <a:ext cx="11620500" cy="47148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321338" y="3097875"/>
            <a:ext cx="504825" cy="2387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63195">
              <a:lnSpc>
                <a:spcPts val="1775"/>
              </a:lnSpc>
            </a:pPr>
            <a:r>
              <a:rPr dirty="0" sz="1600" spc="40">
                <a:solidFill>
                  <a:srgbClr val="1D1D1D"/>
                </a:solidFill>
                <a:latin typeface="Calibri"/>
                <a:cs typeface="Calibri"/>
              </a:rPr>
              <a:t>683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63894" y="3076286"/>
            <a:ext cx="504825" cy="2387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147320">
              <a:lnSpc>
                <a:spcPts val="1780"/>
              </a:lnSpc>
              <a:spcBef>
                <a:spcPts val="95"/>
              </a:spcBef>
            </a:pPr>
            <a:r>
              <a:rPr dirty="0" sz="1600" spc="40">
                <a:solidFill>
                  <a:srgbClr val="1D1D1D"/>
                </a:solidFill>
                <a:latin typeface="Calibri"/>
                <a:cs typeface="Calibri"/>
              </a:rPr>
              <a:t>684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836130" y="3123392"/>
            <a:ext cx="116839" cy="274320"/>
          </a:xfrm>
          <a:custGeom>
            <a:avLst/>
            <a:gdLst/>
            <a:ahLst/>
            <a:cxnLst/>
            <a:rect l="l" t="t" r="r" b="b"/>
            <a:pathLst>
              <a:path w="116840" h="274320">
                <a:moveTo>
                  <a:pt x="116377" y="0"/>
                </a:moveTo>
                <a:lnTo>
                  <a:pt x="0" y="0"/>
                </a:lnTo>
                <a:lnTo>
                  <a:pt x="0" y="273742"/>
                </a:lnTo>
                <a:lnTo>
                  <a:pt x="116377" y="273742"/>
                </a:lnTo>
                <a:lnTo>
                  <a:pt x="116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824533" y="306984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5">
                <a:solidFill>
                  <a:srgbClr val="1D1D1D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738" y="78739"/>
            <a:ext cx="78746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</a:tabLst>
            </a:pPr>
            <a:r>
              <a:rPr dirty="0"/>
              <a:t>NOAH</a:t>
            </a:r>
            <a:r>
              <a:rPr dirty="0" spc="-7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240"/>
              <a:t>AFNET</a:t>
            </a:r>
            <a:r>
              <a:rPr dirty="0" spc="-70"/>
              <a:t> </a:t>
            </a:r>
            <a:r>
              <a:rPr dirty="0" spc="-50"/>
              <a:t>6</a:t>
            </a:r>
            <a:r>
              <a:rPr dirty="0"/>
              <a:t>	</a:t>
            </a:r>
            <a:r>
              <a:rPr dirty="0" spc="80"/>
              <a:t>Early</a:t>
            </a:r>
            <a:r>
              <a:rPr dirty="0" spc="10"/>
              <a:t> </a:t>
            </a:r>
            <a:r>
              <a:rPr dirty="0" spc="-10"/>
              <a:t>Termination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3662" y="1188211"/>
            <a:ext cx="12003405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60">
                <a:latin typeface="Century Gothic"/>
                <a:cs typeface="Century Gothic"/>
              </a:rPr>
              <a:t>The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unanimous</a:t>
            </a:r>
            <a:r>
              <a:rPr dirty="0" sz="2400" spc="-40">
                <a:latin typeface="Century Gothic"/>
                <a:cs typeface="Century Gothic"/>
              </a:rPr>
              <a:t> </a:t>
            </a:r>
            <a:r>
              <a:rPr dirty="0" sz="2400" spc="-25">
                <a:latin typeface="Century Gothic"/>
                <a:cs typeface="Century Gothic"/>
              </a:rPr>
              <a:t>decision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to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 spc="-40">
                <a:latin typeface="Century Gothic"/>
                <a:cs typeface="Century Gothic"/>
              </a:rPr>
              <a:t>terminate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NOAH</a:t>
            </a:r>
            <a:r>
              <a:rPr dirty="0" sz="2400" spc="-4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–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 spc="155">
                <a:latin typeface="Century Gothic"/>
                <a:cs typeface="Century Gothic"/>
              </a:rPr>
              <a:t>AFNET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6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was</a:t>
            </a:r>
            <a:r>
              <a:rPr dirty="0" sz="2400" spc="-45">
                <a:latin typeface="Century Gothic"/>
                <a:cs typeface="Century Gothic"/>
              </a:rPr>
              <a:t> </a:t>
            </a:r>
            <a:r>
              <a:rPr dirty="0" sz="2400" spc="-110">
                <a:latin typeface="Century Gothic"/>
                <a:cs typeface="Century Gothic"/>
              </a:rPr>
              <a:t>taken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 spc="85">
                <a:latin typeface="Century Gothic"/>
                <a:cs typeface="Century Gothic"/>
              </a:rPr>
              <a:t>in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Sep</a:t>
            </a:r>
            <a:r>
              <a:rPr dirty="0" sz="2400" spc="-5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2022</a:t>
            </a:r>
            <a:r>
              <a:rPr dirty="0" sz="2400" spc="-4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after </a:t>
            </a:r>
            <a:r>
              <a:rPr dirty="0" sz="2400" spc="-20">
                <a:latin typeface="Century Gothic"/>
                <a:cs typeface="Century Gothic"/>
              </a:rPr>
              <a:t>enrolment</a:t>
            </a:r>
            <a:r>
              <a:rPr dirty="0" sz="2400" spc="-8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of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all</a:t>
            </a:r>
            <a:r>
              <a:rPr dirty="0" sz="2400" spc="-35">
                <a:latin typeface="Century Gothic"/>
                <a:cs typeface="Century Gothic"/>
              </a:rPr>
              <a:t> </a:t>
            </a:r>
            <a:r>
              <a:rPr dirty="0" sz="2400" spc="-100">
                <a:latin typeface="Century Gothic"/>
                <a:cs typeface="Century Gothic"/>
              </a:rPr>
              <a:t>planned</a:t>
            </a:r>
            <a:r>
              <a:rPr dirty="0" sz="2400" spc="-30">
                <a:latin typeface="Century Gothic"/>
                <a:cs typeface="Century Gothic"/>
              </a:rPr>
              <a:t> patients </a:t>
            </a:r>
            <a:r>
              <a:rPr dirty="0" sz="2400" spc="-165">
                <a:latin typeface="Century Gothic"/>
                <a:cs typeface="Century Gothic"/>
              </a:rPr>
              <a:t>at</a:t>
            </a:r>
            <a:r>
              <a:rPr dirty="0" sz="2400" spc="-5">
                <a:latin typeface="Century Gothic"/>
                <a:cs typeface="Century Gothic"/>
              </a:rPr>
              <a:t> </a:t>
            </a:r>
            <a:r>
              <a:rPr dirty="0" sz="2400" spc="-315">
                <a:latin typeface="Century Gothic"/>
                <a:cs typeface="Century Gothic"/>
              </a:rPr>
              <a:t>a</a:t>
            </a:r>
            <a:r>
              <a:rPr dirty="0" sz="2400">
                <a:latin typeface="Century Gothic"/>
                <a:cs typeface="Century Gothic"/>
              </a:rPr>
              <a:t> </a:t>
            </a:r>
            <a:r>
              <a:rPr dirty="0" sz="2400" spc="-85">
                <a:latin typeface="Century Gothic"/>
                <a:cs typeface="Century Gothic"/>
              </a:rPr>
              <a:t>median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follow-</a:t>
            </a:r>
            <a:r>
              <a:rPr dirty="0" sz="2400" spc="-35">
                <a:latin typeface="Century Gothic"/>
                <a:cs typeface="Century Gothic"/>
              </a:rPr>
              <a:t>up </a:t>
            </a:r>
            <a:r>
              <a:rPr dirty="0" sz="2400">
                <a:latin typeface="Century Gothic"/>
                <a:cs typeface="Century Gothic"/>
              </a:rPr>
              <a:t>of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21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months.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entury Gothic"/>
              <a:cs typeface="Century Gothic"/>
            </a:endParaRPr>
          </a:p>
          <a:p>
            <a:pPr marL="1347470" marR="1337945" indent="922019">
              <a:lnSpc>
                <a:spcPct val="100800"/>
              </a:lnSpc>
            </a:pPr>
            <a:r>
              <a:rPr dirty="0" sz="2400">
                <a:latin typeface="Century Gothic"/>
                <a:cs typeface="Century Gothic"/>
              </a:rPr>
              <a:t>Final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 spc="140">
                <a:latin typeface="Century Gothic"/>
                <a:cs typeface="Century Gothic"/>
              </a:rPr>
              <a:t>visits</a:t>
            </a:r>
            <a:r>
              <a:rPr dirty="0" sz="2400" spc="30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were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-170">
                <a:latin typeface="Century Gothic"/>
                <a:cs typeface="Century Gothic"/>
              </a:rPr>
              <a:t>conducted</a:t>
            </a:r>
            <a:r>
              <a:rPr dirty="0" sz="2400" spc="20">
                <a:latin typeface="Century Gothic"/>
                <a:cs typeface="Century Gothic"/>
              </a:rPr>
              <a:t> </a:t>
            </a:r>
            <a:r>
              <a:rPr dirty="0" sz="2400" spc="60">
                <a:latin typeface="Century Gothic"/>
                <a:cs typeface="Century Gothic"/>
              </a:rPr>
              <a:t>until</a:t>
            </a:r>
            <a:r>
              <a:rPr dirty="0" sz="2400" spc="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31</a:t>
            </a:r>
            <a:r>
              <a:rPr dirty="0" sz="2400" spc="35">
                <a:latin typeface="Century Gothic"/>
                <a:cs typeface="Century Gothic"/>
              </a:rPr>
              <a:t> </a:t>
            </a:r>
            <a:r>
              <a:rPr dirty="0" sz="2400" spc="-140">
                <a:latin typeface="Century Gothic"/>
                <a:cs typeface="Century Gothic"/>
              </a:rPr>
              <a:t>December</a:t>
            </a:r>
            <a:r>
              <a:rPr dirty="0" sz="2400" spc="4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2022, </a:t>
            </a:r>
            <a:r>
              <a:rPr dirty="0" sz="2400" spc="-65">
                <a:latin typeface="Century Gothic"/>
                <a:cs typeface="Century Gothic"/>
              </a:rPr>
              <a:t>capturing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-50">
                <a:latin typeface="Century Gothic"/>
                <a:cs typeface="Century Gothic"/>
              </a:rPr>
              <a:t>184/220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(84%)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of</a:t>
            </a:r>
            <a:r>
              <a:rPr dirty="0" sz="2400" spc="-30">
                <a:latin typeface="Century Gothic"/>
                <a:cs typeface="Century Gothic"/>
              </a:rPr>
              <a:t> </a:t>
            </a:r>
            <a:r>
              <a:rPr dirty="0" sz="2400" spc="-50">
                <a:latin typeface="Century Gothic"/>
                <a:cs typeface="Century Gothic"/>
              </a:rPr>
              <a:t>the</a:t>
            </a:r>
            <a:r>
              <a:rPr dirty="0" sz="2400" spc="-15">
                <a:latin typeface="Century Gothic"/>
                <a:cs typeface="Century Gothic"/>
              </a:rPr>
              <a:t> </a:t>
            </a:r>
            <a:r>
              <a:rPr dirty="0" sz="2400" spc="-100">
                <a:latin typeface="Century Gothic"/>
                <a:cs typeface="Century Gothic"/>
              </a:rPr>
              <a:t>planned</a:t>
            </a:r>
            <a:r>
              <a:rPr dirty="0" sz="2400" spc="-2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primary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120">
                <a:latin typeface="Century Gothic"/>
                <a:cs typeface="Century Gothic"/>
              </a:rPr>
              <a:t>outcome</a:t>
            </a:r>
            <a:r>
              <a:rPr dirty="0" sz="2400" spc="-2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events.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</a:pPr>
            <a:r>
              <a:rPr dirty="0" sz="2400" spc="-60">
                <a:latin typeface="Century Gothic"/>
                <a:cs typeface="Century Gothic"/>
              </a:rPr>
              <a:t>Anticoagulation</a:t>
            </a:r>
            <a:r>
              <a:rPr dirty="0" sz="2400" spc="-55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(Edoxaban):</a:t>
            </a:r>
            <a:endParaRPr sz="2400">
              <a:latin typeface="Century Gothic"/>
              <a:cs typeface="Century Gothic"/>
            </a:endParaRPr>
          </a:p>
          <a:p>
            <a:pPr algn="ctr" marL="1270">
              <a:lnSpc>
                <a:spcPct val="100000"/>
              </a:lnSpc>
              <a:spcBef>
                <a:spcPts val="25"/>
              </a:spcBef>
            </a:pPr>
            <a:r>
              <a:rPr dirty="0" sz="2400" spc="-35">
                <a:latin typeface="Century Gothic"/>
                <a:cs typeface="Century Gothic"/>
              </a:rPr>
              <a:t>232/1,270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 spc="-140">
                <a:latin typeface="Century Gothic"/>
                <a:cs typeface="Century Gothic"/>
              </a:rPr>
              <a:t>developed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fibrillation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(8.7%/year),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134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withdrew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consent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entury Gothic"/>
                <a:cs typeface="Century Gothic"/>
              </a:rPr>
              <a:t>No</a:t>
            </a:r>
            <a:r>
              <a:rPr dirty="0" sz="2400" spc="-50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anticoagulation:</a:t>
            </a:r>
            <a:endParaRPr sz="2400">
              <a:latin typeface="Century Gothic"/>
              <a:cs typeface="Century Gothic"/>
            </a:endParaRPr>
          </a:p>
          <a:p>
            <a:pPr algn="ctr" marL="1270">
              <a:lnSpc>
                <a:spcPct val="100000"/>
              </a:lnSpc>
              <a:spcBef>
                <a:spcPts val="20"/>
              </a:spcBef>
            </a:pPr>
            <a:r>
              <a:rPr dirty="0" sz="2400" spc="-35">
                <a:latin typeface="Century Gothic"/>
                <a:cs typeface="Century Gothic"/>
              </a:rPr>
              <a:t>230/1,266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 spc="-30">
                <a:latin typeface="Century Gothic"/>
                <a:cs typeface="Century Gothic"/>
              </a:rPr>
              <a:t>patients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 spc="-140">
                <a:latin typeface="Century Gothic"/>
                <a:cs typeface="Century Gothic"/>
              </a:rPr>
              <a:t>developed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atrial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fibrillation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 spc="-45">
                <a:latin typeface="Century Gothic"/>
                <a:cs typeface="Century Gothic"/>
              </a:rPr>
              <a:t>(8.8%/year),</a:t>
            </a:r>
            <a:r>
              <a:rPr dirty="0" sz="2400" spc="10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134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>
                <a:latin typeface="Century Gothic"/>
                <a:cs typeface="Century Gothic"/>
              </a:rPr>
              <a:t>withdrew</a:t>
            </a:r>
            <a:r>
              <a:rPr dirty="0" sz="2400" spc="15">
                <a:latin typeface="Century Gothic"/>
                <a:cs typeface="Century Gothic"/>
              </a:rPr>
              <a:t> </a:t>
            </a:r>
            <a:r>
              <a:rPr dirty="0" sz="2400" spc="-10">
                <a:latin typeface="Century Gothic"/>
                <a:cs typeface="Century Gothic"/>
              </a:rPr>
              <a:t>consent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C3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2023-08-26T14:37:40Z</dcterms:created>
  <dcterms:modified xsi:type="dcterms:W3CDTF">2023-08-26T14:37:40Z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2023-08-26T00:00:00Z</vt:filetime>
  </property>
  <property fmtid="{D5CDD505-2E9C-101B-9397-08002B2CF9AE}" pid="3" name="LastSaved">
    <vt:filetime>2023-08-26T00:00:00Z</vt:filetime>
  </property>
  <property fmtid="{D5CDD505-2E9C-101B-9397-08002B2CF9AE}" pid="4" name="Producer">
    <vt:lpwstr>macOS Version 11.7.6 (assemblage 20G1231) Quartz PDFContext</vt:lpwstr>
  </property>
</Properties>
</file>