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17599" y="505777"/>
            <a:ext cx="8956801" cy="483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03859" y="419100"/>
            <a:ext cx="11380470" cy="6046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80059" y="480059"/>
            <a:ext cx="11231880" cy="5897880"/>
          </a:xfrm>
          <a:custGeom>
            <a:avLst/>
            <a:gdLst/>
            <a:ahLst/>
            <a:cxnLst/>
            <a:rect l="l" t="t" r="r" b="b"/>
            <a:pathLst>
              <a:path w="11231880" h="5897880">
                <a:moveTo>
                  <a:pt x="0" y="5897880"/>
                </a:moveTo>
                <a:lnTo>
                  <a:pt x="11231880" y="5897880"/>
                </a:lnTo>
                <a:lnTo>
                  <a:pt x="11231880" y="0"/>
                </a:lnTo>
                <a:lnTo>
                  <a:pt x="0" y="0"/>
                </a:lnTo>
                <a:lnTo>
                  <a:pt x="0" y="5897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676400" y="640080"/>
            <a:ext cx="8839200" cy="5577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89473" y="662686"/>
            <a:ext cx="1813052" cy="483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368" y="1124267"/>
            <a:ext cx="11875262" cy="3923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3.jpg"/><Relationship Id="rId4" Type="http://schemas.openxmlformats.org/officeDocument/2006/relationships/image" Target="../media/image1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truvenhealth.come/Portals/0/Assets/Brochures/InternationalINTL_12543_0413)RedbookPS_WEB1.pdf" TargetMode="External"/><Relationship Id="rId4" Type="http://schemas.openxmlformats.org/officeDocument/2006/relationships/hyperlink" Target="https://hcupnet.ahrq.gov/" TargetMode="External"/><Relationship Id="rId5" Type="http://schemas.openxmlformats.org/officeDocument/2006/relationships/hyperlink" Target="http://www.cms.gov/app/physician-fee-schedule/overview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truvenhealth.come/Portals/0/Assets/Brochures/InternationalINTL_12543_0413_RedbookPS_WEB1.pdf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hyperlink" Target="mailto:michelle.samuel@mhi-rc.org" TargetMode="External"/><Relationship Id="rId6" Type="http://schemas.openxmlformats.org/officeDocument/2006/relationships/hyperlink" Target="mailto:Jean-Claude.Tardif@icm-mhi.org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3019" y="101336"/>
            <a:ext cx="3096300" cy="861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400" y="6202679"/>
            <a:ext cx="3505200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54630" y="5721220"/>
            <a:ext cx="2477068" cy="1035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965960" marR="5080" indent="-701675">
              <a:lnSpc>
                <a:spcPct val="100800"/>
              </a:lnSpc>
              <a:spcBef>
                <a:spcPts val="70"/>
              </a:spcBef>
            </a:pPr>
            <a:r>
              <a:rPr dirty="0" sz="3600" spc="-25" b="1">
                <a:solidFill>
                  <a:srgbClr val="705FAD"/>
                </a:solidFill>
                <a:latin typeface="Calibri"/>
                <a:cs typeface="Calibri"/>
              </a:rPr>
              <a:t>Cost-Effectiveness </a:t>
            </a:r>
            <a:r>
              <a:rPr dirty="0" sz="3600" spc="-10" b="1">
                <a:solidFill>
                  <a:srgbClr val="705FAD"/>
                </a:solidFill>
                <a:latin typeface="Calibri"/>
                <a:cs typeface="Calibri"/>
              </a:rPr>
              <a:t>of </a:t>
            </a:r>
            <a:r>
              <a:rPr dirty="0" sz="3600" spc="-5" b="1">
                <a:solidFill>
                  <a:srgbClr val="705FAD"/>
                </a:solidFill>
                <a:latin typeface="Calibri"/>
                <a:cs typeface="Calibri"/>
              </a:rPr>
              <a:t>Low-Dose Colchicine </a:t>
            </a:r>
            <a:r>
              <a:rPr dirty="0" sz="3600" spc="-15" b="1">
                <a:solidFill>
                  <a:srgbClr val="705FAD"/>
                </a:solidFill>
                <a:latin typeface="Calibri"/>
                <a:cs typeface="Calibri"/>
              </a:rPr>
              <a:t>after  </a:t>
            </a:r>
            <a:r>
              <a:rPr dirty="0" sz="3600" spc="-20" b="1">
                <a:solidFill>
                  <a:srgbClr val="705FAD"/>
                </a:solidFill>
                <a:latin typeface="Calibri"/>
                <a:cs typeface="Calibri"/>
              </a:rPr>
              <a:t>Myocardial Infarction </a:t>
            </a:r>
            <a:r>
              <a:rPr dirty="0" sz="3600" spc="5" b="1">
                <a:solidFill>
                  <a:srgbClr val="705FAD"/>
                </a:solidFill>
                <a:latin typeface="Calibri"/>
                <a:cs typeface="Calibri"/>
              </a:rPr>
              <a:t>in </a:t>
            </a:r>
            <a:r>
              <a:rPr dirty="0" sz="3600" b="1">
                <a:solidFill>
                  <a:srgbClr val="705FAD"/>
                </a:solidFill>
                <a:latin typeface="Calibri"/>
                <a:cs typeface="Calibri"/>
              </a:rPr>
              <a:t>the </a:t>
            </a:r>
            <a:r>
              <a:rPr dirty="0" sz="3600" spc="-5" b="1">
                <a:solidFill>
                  <a:srgbClr val="705FAD"/>
                </a:solidFill>
                <a:latin typeface="Calibri"/>
                <a:cs typeface="Calibri"/>
              </a:rPr>
              <a:t>COLchicine  </a:t>
            </a:r>
            <a:r>
              <a:rPr dirty="0" sz="3600" spc="-10" b="1">
                <a:solidFill>
                  <a:srgbClr val="705FAD"/>
                </a:solidFill>
                <a:latin typeface="Calibri"/>
                <a:cs typeface="Calibri"/>
              </a:rPr>
              <a:t>Cardiovascular Outcomes </a:t>
            </a:r>
            <a:r>
              <a:rPr dirty="0" sz="3600" spc="-35" b="1">
                <a:solidFill>
                  <a:srgbClr val="705FAD"/>
                </a:solidFill>
                <a:latin typeface="Calibri"/>
                <a:cs typeface="Calibri"/>
              </a:rPr>
              <a:t>Trial </a:t>
            </a:r>
            <a:r>
              <a:rPr dirty="0" sz="3600" spc="-5" b="1">
                <a:solidFill>
                  <a:srgbClr val="705FAD"/>
                </a:solidFill>
                <a:latin typeface="Calibri"/>
                <a:cs typeface="Calibri"/>
              </a:rPr>
              <a:t>(COLCOT</a:t>
            </a:r>
            <a:r>
              <a:rPr dirty="0" sz="3600" spc="-5" b="1">
                <a:solidFill>
                  <a:srgbClr val="705FAD"/>
                </a:solidFill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6472" y="3076511"/>
            <a:ext cx="10238105" cy="2749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85260" marR="3283585" indent="-41148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Michelle </a:t>
            </a:r>
            <a:r>
              <a:rPr dirty="0" sz="2400" spc="-5">
                <a:latin typeface="Calibri"/>
                <a:cs typeface="Calibri"/>
              </a:rPr>
              <a:t>Samuel MPH, </a:t>
            </a:r>
            <a:r>
              <a:rPr dirty="0" sz="2400">
                <a:latin typeface="Calibri"/>
                <a:cs typeface="Calibri"/>
              </a:rPr>
              <a:t>PhD  </a:t>
            </a:r>
            <a:r>
              <a:rPr dirty="0" sz="2400" spc="-15">
                <a:latin typeface="Calibri"/>
                <a:cs typeface="Calibri"/>
              </a:rPr>
              <a:t>Post-Doctoral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Fellow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 spc="-15" b="1">
                <a:solidFill>
                  <a:srgbClr val="585858"/>
                </a:solidFill>
                <a:latin typeface="Calibri"/>
                <a:cs typeface="Calibri"/>
              </a:rPr>
              <a:t>Michelle </a:t>
            </a:r>
            <a:r>
              <a:rPr dirty="0" sz="1800" spc="-10" b="1">
                <a:solidFill>
                  <a:srgbClr val="585858"/>
                </a:solidFill>
                <a:latin typeface="Calibri"/>
                <a:cs typeface="Calibri"/>
              </a:rPr>
              <a:t>Samuel MPH </a:t>
            </a:r>
            <a:r>
              <a:rPr dirty="0" sz="1800" spc="-5" b="1">
                <a:solidFill>
                  <a:srgbClr val="585858"/>
                </a:solidFill>
                <a:latin typeface="Calibri"/>
                <a:cs typeface="Calibri"/>
              </a:rPr>
              <a:t>PhD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, Jean-Claude 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Tardif MD, </a:t>
            </a:r>
            <a:r>
              <a:rPr dirty="0" sz="1800" spc="-15">
                <a:solidFill>
                  <a:srgbClr val="585858"/>
                </a:solidFill>
                <a:latin typeface="Calibri"/>
                <a:cs typeface="Calibri"/>
              </a:rPr>
              <a:t>Paul 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Khairy </a:t>
            </a:r>
            <a:r>
              <a:rPr dirty="0" sz="1800" spc="10">
                <a:solidFill>
                  <a:srgbClr val="585858"/>
                </a:solidFill>
                <a:latin typeface="Calibri"/>
                <a:cs typeface="Calibri"/>
              </a:rPr>
              <a:t>MD </a:t>
            </a:r>
            <a:r>
              <a:rPr dirty="0" sz="1800" spc="-30">
                <a:solidFill>
                  <a:srgbClr val="585858"/>
                </a:solidFill>
                <a:latin typeface="Calibri"/>
                <a:cs typeface="Calibri"/>
              </a:rPr>
              <a:t>PhD, </a:t>
            </a: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François Roubille </a:t>
            </a:r>
            <a:r>
              <a:rPr dirty="0" sz="1800" spc="10">
                <a:solidFill>
                  <a:srgbClr val="585858"/>
                </a:solidFill>
                <a:latin typeface="Calibri"/>
                <a:cs typeface="Calibri"/>
              </a:rPr>
              <a:t>MD </a:t>
            </a:r>
            <a:r>
              <a:rPr dirty="0" sz="1800" spc="-15">
                <a:solidFill>
                  <a:srgbClr val="585858"/>
                </a:solidFill>
                <a:latin typeface="Calibri"/>
                <a:cs typeface="Calibri"/>
              </a:rPr>
              <a:t>PhD, </a:t>
            </a: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David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D  </a:t>
            </a:r>
            <a:r>
              <a:rPr dirty="0" sz="1800" spc="-30">
                <a:solidFill>
                  <a:srgbClr val="585858"/>
                </a:solidFill>
                <a:latin typeface="Calibri"/>
                <a:cs typeface="Calibri"/>
              </a:rPr>
              <a:t>Waters 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MD, 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Jean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C </a:t>
            </a: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Grégoire 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MD, </a:t>
            </a: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Fausto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J </a:t>
            </a:r>
            <a:r>
              <a:rPr dirty="0" sz="1800" spc="-20">
                <a:solidFill>
                  <a:srgbClr val="585858"/>
                </a:solidFill>
                <a:latin typeface="Calibri"/>
                <a:cs typeface="Calibri"/>
              </a:rPr>
              <a:t>Pinto </a:t>
            </a:r>
            <a:r>
              <a:rPr dirty="0" sz="1800" spc="5">
                <a:solidFill>
                  <a:srgbClr val="585858"/>
                </a:solidFill>
                <a:latin typeface="Calibri"/>
                <a:cs typeface="Calibri"/>
              </a:rPr>
              <a:t>MD </a:t>
            </a:r>
            <a:r>
              <a:rPr dirty="0" sz="1800" spc="-15">
                <a:solidFill>
                  <a:srgbClr val="585858"/>
                </a:solidFill>
                <a:latin typeface="Calibri"/>
                <a:cs typeface="Calibri"/>
              </a:rPr>
              <a:t>PhD, 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Aldo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P 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Maggioni 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MD, </a:t>
            </a:r>
            <a:r>
              <a:rPr dirty="0" sz="1800" spc="-35">
                <a:solidFill>
                  <a:srgbClr val="585858"/>
                </a:solidFill>
                <a:latin typeface="Calibri"/>
                <a:cs typeface="Calibri"/>
              </a:rPr>
              <a:t>Rafael </a:t>
            </a:r>
            <a:r>
              <a:rPr dirty="0" sz="1800" spc="-15">
                <a:solidFill>
                  <a:srgbClr val="585858"/>
                </a:solidFill>
                <a:latin typeface="Calibri"/>
                <a:cs typeface="Calibri"/>
              </a:rPr>
              <a:t>Diaz 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MD,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Colin </a:t>
            </a:r>
            <a:r>
              <a:rPr dirty="0" sz="1800" spc="-15">
                <a:solidFill>
                  <a:srgbClr val="585858"/>
                </a:solidFill>
                <a:latin typeface="Calibri"/>
                <a:cs typeface="Calibri"/>
              </a:rPr>
              <a:t>Berry  </a:t>
            </a:r>
            <a:r>
              <a:rPr dirty="0" sz="1800" spc="5">
                <a:solidFill>
                  <a:srgbClr val="585858"/>
                </a:solidFill>
                <a:latin typeface="Calibri"/>
                <a:cs typeface="Calibri"/>
              </a:rPr>
              <a:t>MD </a:t>
            </a:r>
            <a:r>
              <a:rPr dirty="0" sz="1800" spc="-15">
                <a:solidFill>
                  <a:srgbClr val="585858"/>
                </a:solidFill>
                <a:latin typeface="Calibri"/>
                <a:cs typeface="Calibri"/>
              </a:rPr>
              <a:t>PhD, </a:t>
            </a:r>
            <a:r>
              <a:rPr dirty="0" sz="1800" spc="-20">
                <a:solidFill>
                  <a:srgbClr val="585858"/>
                </a:solidFill>
                <a:latin typeface="Calibri"/>
                <a:cs typeface="Calibri"/>
              </a:rPr>
              <a:t>Wolgang 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Koenig 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MD, </a:t>
            </a: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Petr 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Ostadal </a:t>
            </a:r>
            <a:r>
              <a:rPr dirty="0" sz="1800" spc="5">
                <a:solidFill>
                  <a:srgbClr val="585858"/>
                </a:solidFill>
                <a:latin typeface="Calibri"/>
                <a:cs typeface="Calibri"/>
              </a:rPr>
              <a:t>MD </a:t>
            </a:r>
            <a:r>
              <a:rPr dirty="0" sz="1800" spc="-15">
                <a:solidFill>
                  <a:srgbClr val="585858"/>
                </a:solidFill>
                <a:latin typeface="Calibri"/>
                <a:cs typeface="Calibri"/>
              </a:rPr>
              <a:t>PhD, </a:t>
            </a:r>
            <a:r>
              <a:rPr dirty="0" sz="1800" spc="5">
                <a:solidFill>
                  <a:srgbClr val="585858"/>
                </a:solidFill>
                <a:latin typeface="Calibri"/>
                <a:cs typeface="Calibri"/>
              </a:rPr>
              <a:t>Jose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Lopez-Sendon 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MD,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Habib 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Gamra 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MD, Ghassan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S  </a:t>
            </a: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Kiwan 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MD, </a:t>
            </a: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Marie-Pierre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Dubé PhD, </a:t>
            </a:r>
            <a:r>
              <a:rPr dirty="0" sz="1800" spc="5">
                <a:solidFill>
                  <a:srgbClr val="585858"/>
                </a:solidFill>
                <a:latin typeface="Calibri"/>
                <a:cs typeface="Calibri"/>
              </a:rPr>
              <a:t>Mylène 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Provencher </a:t>
            </a:r>
            <a:r>
              <a:rPr dirty="0" sz="1800" spc="-15">
                <a:solidFill>
                  <a:srgbClr val="585858"/>
                </a:solidFill>
                <a:latin typeface="Calibri"/>
                <a:cs typeface="Calibri"/>
              </a:rPr>
              <a:t>PhD, </a:t>
            </a: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Andreas </a:t>
            </a:r>
            <a:r>
              <a:rPr dirty="0" sz="1800" spc="-15">
                <a:solidFill>
                  <a:srgbClr val="585858"/>
                </a:solidFill>
                <a:latin typeface="Calibri"/>
                <a:cs typeface="Calibri"/>
              </a:rPr>
              <a:t>Orfanos </a:t>
            </a:r>
            <a:r>
              <a:rPr dirty="0" sz="1800" spc="5">
                <a:solidFill>
                  <a:srgbClr val="585858"/>
                </a:solidFill>
                <a:latin typeface="Calibri"/>
                <a:cs typeface="Calibri"/>
              </a:rPr>
              <a:t>MBBCh, </a:t>
            </a:r>
            <a:r>
              <a:rPr dirty="0" sz="1800" spc="10">
                <a:solidFill>
                  <a:srgbClr val="585858"/>
                </a:solidFill>
                <a:latin typeface="Calibri"/>
                <a:cs typeface="Calibri"/>
              </a:rPr>
              <a:t>Lucie 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Blondeau </a:t>
            </a:r>
            <a:r>
              <a:rPr dirty="0" sz="1800" spc="10">
                <a:solidFill>
                  <a:srgbClr val="585858"/>
                </a:solidFill>
                <a:latin typeface="Calibri"/>
                <a:cs typeface="Calibri"/>
              </a:rPr>
              <a:t>MSc, 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Simon 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Kouz 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MD, </a:t>
            </a:r>
            <a:r>
              <a:rPr dirty="0" sz="1800" spc="5">
                <a:solidFill>
                  <a:srgbClr val="585858"/>
                </a:solidFill>
                <a:latin typeface="Calibri"/>
                <a:cs typeface="Calibri"/>
              </a:rPr>
              <a:t>Philippe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L </a:t>
            </a:r>
            <a:r>
              <a:rPr dirty="0" sz="1800" spc="-50">
                <a:solidFill>
                  <a:srgbClr val="585858"/>
                </a:solidFill>
                <a:latin typeface="Calibri"/>
                <a:cs typeface="Calibri"/>
              </a:rPr>
              <a:t>L’Allier 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MD, </a:t>
            </a:r>
            <a:r>
              <a:rPr dirty="0" sz="1800" spc="-15">
                <a:solidFill>
                  <a:srgbClr val="585858"/>
                </a:solidFill>
                <a:latin typeface="Calibri"/>
                <a:cs typeface="Calibri"/>
              </a:rPr>
              <a:t>Reda </a:t>
            </a: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Ibrahim 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MD, </a:t>
            </a: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Nadia 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Bouabdallaoui 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MD, 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Dominic </a:t>
            </a:r>
            <a:r>
              <a:rPr dirty="0" sz="1800" spc="5">
                <a:solidFill>
                  <a:srgbClr val="585858"/>
                </a:solidFill>
                <a:latin typeface="Calibri"/>
                <a:cs typeface="Calibri"/>
              </a:rPr>
              <a:t>Mitchell</a:t>
            </a:r>
            <a:r>
              <a:rPr dirty="0" sz="1800" spc="3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585858"/>
                </a:solidFill>
                <a:latin typeface="Calibri"/>
                <a:cs typeface="Calibri"/>
              </a:rPr>
              <a:t>PhD,</a:t>
            </a:r>
            <a:endParaRPr sz="1800">
              <a:latin typeface="Calibri"/>
              <a:cs typeface="Calibri"/>
            </a:endParaRPr>
          </a:p>
          <a:p>
            <a:pPr algn="just" marL="2658110">
              <a:lnSpc>
                <a:spcPct val="100000"/>
              </a:lnSpc>
              <a:spcBef>
                <a:spcPts val="15"/>
              </a:spcBef>
            </a:pP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Marie-Claude Guertin </a:t>
            </a:r>
            <a:r>
              <a:rPr dirty="0" sz="1800" spc="-15">
                <a:solidFill>
                  <a:srgbClr val="585858"/>
                </a:solidFill>
                <a:latin typeface="Calibri"/>
                <a:cs typeface="Calibri"/>
              </a:rPr>
              <a:t>PhD, </a:t>
            </a:r>
            <a:r>
              <a:rPr dirty="0" sz="1800" spc="5">
                <a:solidFill>
                  <a:srgbClr val="585858"/>
                </a:solidFill>
                <a:latin typeface="Calibri"/>
                <a:cs typeface="Calibri"/>
              </a:rPr>
              <a:t>Jacques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LeLorier </a:t>
            </a:r>
            <a:r>
              <a:rPr dirty="0" sz="1800" spc="5">
                <a:solidFill>
                  <a:srgbClr val="585858"/>
                </a:solidFill>
                <a:latin typeface="Calibri"/>
                <a:cs typeface="Calibri"/>
              </a:rPr>
              <a:t>MD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585858"/>
                </a:solidFill>
                <a:latin typeface="Calibri"/>
                <a:cs typeface="Calibri"/>
              </a:rPr>
              <a:t>PhD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80444" y="643445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4244" y="6304279"/>
            <a:ext cx="1778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82200" y="160020"/>
            <a:ext cx="19050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02126" y="409892"/>
            <a:ext cx="5372100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1-way </a:t>
            </a:r>
            <a:r>
              <a:rPr dirty="0" spc="-10"/>
              <a:t>Sensitivity </a:t>
            </a:r>
            <a:r>
              <a:rPr dirty="0" spc="-5"/>
              <a:t>Analysis:</a:t>
            </a:r>
            <a:r>
              <a:rPr dirty="0" spc="160"/>
              <a:t> </a:t>
            </a:r>
            <a:r>
              <a:rPr dirty="0" spc="-25"/>
              <a:t>In-Trial</a:t>
            </a:r>
          </a:p>
        </p:txBody>
      </p:sp>
      <p:sp>
        <p:nvSpPr>
          <p:cNvPr id="5" name="object 5"/>
          <p:cNvSpPr/>
          <p:nvPr/>
        </p:nvSpPr>
        <p:spPr>
          <a:xfrm>
            <a:off x="229741" y="1180638"/>
            <a:ext cx="6569613" cy="4828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6364" rIns="0" bIns="0" rtlCol="0" vert="horz">
            <a:spAutoFit/>
          </a:bodyPr>
          <a:lstStyle/>
          <a:p>
            <a:pPr marL="6799580">
              <a:lnSpc>
                <a:spcPct val="100000"/>
              </a:lnSpc>
              <a:spcBef>
                <a:spcPts val="994"/>
              </a:spcBef>
            </a:pPr>
            <a:r>
              <a:rPr dirty="0" spc="5"/>
              <a:t>Cost myocardial infarction</a:t>
            </a:r>
            <a:r>
              <a:rPr dirty="0" spc="185"/>
              <a:t> </a:t>
            </a:r>
            <a:r>
              <a:rPr dirty="0" spc="5"/>
              <a:t>(acute)</a:t>
            </a:r>
          </a:p>
          <a:p>
            <a:pPr marL="6799580" marR="1614170">
              <a:lnSpc>
                <a:spcPct val="155700"/>
              </a:lnSpc>
            </a:pPr>
            <a:r>
              <a:rPr dirty="0" spc="5"/>
              <a:t>Cost myocardial infarction </a:t>
            </a:r>
            <a:r>
              <a:rPr dirty="0" spc="10"/>
              <a:t>(long-term </a:t>
            </a:r>
            <a:r>
              <a:rPr dirty="0"/>
              <a:t>follow-up)  </a:t>
            </a:r>
            <a:r>
              <a:rPr dirty="0" spc="5"/>
              <a:t>Utility</a:t>
            </a:r>
            <a:r>
              <a:rPr dirty="0" spc="80"/>
              <a:t> </a:t>
            </a:r>
            <a:r>
              <a:rPr dirty="0" spc="5"/>
              <a:t>healthy</a:t>
            </a:r>
          </a:p>
          <a:p>
            <a:pPr marL="6799580" marR="1045844">
              <a:lnSpc>
                <a:spcPct val="155700"/>
              </a:lnSpc>
            </a:pPr>
            <a:r>
              <a:rPr dirty="0"/>
              <a:t>Cost </a:t>
            </a:r>
            <a:r>
              <a:rPr dirty="0" spc="5"/>
              <a:t>urgent percutaneous </a:t>
            </a:r>
            <a:r>
              <a:rPr dirty="0" spc="10"/>
              <a:t>coronary </a:t>
            </a:r>
            <a:r>
              <a:rPr dirty="0"/>
              <a:t>intervention </a:t>
            </a:r>
            <a:r>
              <a:rPr dirty="0" spc="5"/>
              <a:t>(acute)  </a:t>
            </a:r>
            <a:r>
              <a:rPr dirty="0"/>
              <a:t>Disutility </a:t>
            </a:r>
            <a:r>
              <a:rPr dirty="0" spc="5"/>
              <a:t>myocardial</a:t>
            </a:r>
            <a:r>
              <a:rPr dirty="0" spc="-70"/>
              <a:t> </a:t>
            </a:r>
            <a:r>
              <a:rPr dirty="0" spc="5"/>
              <a:t>infarction</a:t>
            </a:r>
          </a:p>
          <a:p>
            <a:pPr marL="6799580">
              <a:lnSpc>
                <a:spcPct val="100000"/>
              </a:lnSpc>
              <a:spcBef>
                <a:spcPts val="905"/>
              </a:spcBef>
            </a:pPr>
            <a:r>
              <a:rPr dirty="0"/>
              <a:t>Cost </a:t>
            </a:r>
            <a:r>
              <a:rPr dirty="0" spc="-5"/>
              <a:t>stroke</a:t>
            </a:r>
            <a:r>
              <a:rPr dirty="0" spc="90"/>
              <a:t> </a:t>
            </a:r>
            <a:r>
              <a:rPr dirty="0" spc="5"/>
              <a:t>(acute)</a:t>
            </a:r>
          </a:p>
          <a:p>
            <a:pPr marL="6799580">
              <a:lnSpc>
                <a:spcPct val="100000"/>
              </a:lnSpc>
              <a:spcBef>
                <a:spcPts val="900"/>
              </a:spcBef>
            </a:pPr>
            <a:r>
              <a:rPr dirty="0"/>
              <a:t>Cost </a:t>
            </a:r>
            <a:r>
              <a:rPr dirty="0" spc="5"/>
              <a:t>resuscitated </a:t>
            </a:r>
            <a:r>
              <a:rPr dirty="0" spc="10"/>
              <a:t>cardiac </a:t>
            </a:r>
            <a:r>
              <a:rPr dirty="0" spc="5"/>
              <a:t>arrest</a:t>
            </a:r>
            <a:r>
              <a:rPr dirty="0" spc="-80"/>
              <a:t> </a:t>
            </a:r>
            <a:r>
              <a:rPr dirty="0" spc="5"/>
              <a:t>(acute)</a:t>
            </a:r>
          </a:p>
          <a:p>
            <a:pPr marL="6799580" marR="1047115">
              <a:lnSpc>
                <a:spcPct val="155700"/>
              </a:lnSpc>
            </a:pPr>
            <a:r>
              <a:rPr dirty="0" spc="5"/>
              <a:t>Cost urgent percutaneous </a:t>
            </a:r>
            <a:r>
              <a:rPr dirty="0" spc="10"/>
              <a:t>coronary </a:t>
            </a:r>
            <a:r>
              <a:rPr dirty="0"/>
              <a:t>intervention </a:t>
            </a:r>
            <a:r>
              <a:rPr dirty="0" spc="5"/>
              <a:t>(acute)  Utility</a:t>
            </a:r>
            <a:r>
              <a:rPr dirty="0" spc="80"/>
              <a:t> </a:t>
            </a:r>
            <a:r>
              <a:rPr dirty="0" spc="-5"/>
              <a:t>stroke</a:t>
            </a:r>
          </a:p>
          <a:p>
            <a:pPr marL="6799580">
              <a:lnSpc>
                <a:spcPct val="100000"/>
              </a:lnSpc>
              <a:spcBef>
                <a:spcPts val="905"/>
              </a:spcBef>
            </a:pPr>
            <a:r>
              <a:rPr dirty="0" spc="5"/>
              <a:t>Cost </a:t>
            </a:r>
            <a:r>
              <a:rPr dirty="0" spc="-5"/>
              <a:t>stroke</a:t>
            </a:r>
            <a:r>
              <a:rPr dirty="0" spc="75"/>
              <a:t> </a:t>
            </a:r>
            <a:r>
              <a:rPr dirty="0" spc="5"/>
              <a:t>(acute)</a:t>
            </a:r>
          </a:p>
          <a:p>
            <a:pPr marL="6799580">
              <a:lnSpc>
                <a:spcPct val="100000"/>
              </a:lnSpc>
              <a:spcBef>
                <a:spcPts val="900"/>
              </a:spcBef>
            </a:pPr>
            <a:r>
              <a:rPr dirty="0" spc="5"/>
              <a:t>Cost urgent percutaneous </a:t>
            </a:r>
            <a:r>
              <a:rPr dirty="0" spc="10"/>
              <a:t>coronary </a:t>
            </a:r>
            <a:r>
              <a:rPr dirty="0"/>
              <a:t>intervention </a:t>
            </a:r>
            <a:r>
              <a:rPr dirty="0" spc="10"/>
              <a:t>(long-term</a:t>
            </a:r>
            <a:r>
              <a:rPr dirty="0" spc="30"/>
              <a:t> </a:t>
            </a:r>
            <a:r>
              <a:rPr dirty="0"/>
              <a:t>follow-up)</a:t>
            </a:r>
          </a:p>
          <a:p>
            <a:pPr marL="6786880">
              <a:lnSpc>
                <a:spcPct val="100000"/>
              </a:lnSpc>
              <a:spcBef>
                <a:spcPts val="45"/>
              </a:spcBef>
            </a:pPr>
            <a:endParaRPr sz="1050"/>
          </a:p>
          <a:p>
            <a:pPr marL="6799580">
              <a:lnSpc>
                <a:spcPct val="100000"/>
              </a:lnSpc>
            </a:pPr>
            <a:r>
              <a:rPr dirty="0"/>
              <a:t>Cost pneumonia</a:t>
            </a:r>
            <a:r>
              <a:rPr dirty="0" spc="235"/>
              <a:t> </a:t>
            </a:r>
            <a:r>
              <a:rPr dirty="0" spc="5"/>
              <a:t>(acute)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45376" y="5053464"/>
            <a:ext cx="3859529" cy="666115"/>
          </a:xfrm>
          <a:prstGeom prst="rect">
            <a:avLst/>
          </a:prstGeom>
        </p:spPr>
        <p:txBody>
          <a:bodyPr wrap="square" lIns="0" tIns="1257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350">
                <a:latin typeface="Calibri"/>
                <a:cs typeface="Calibri"/>
              </a:rPr>
              <a:t>Cost </a:t>
            </a:r>
            <a:r>
              <a:rPr dirty="0" sz="1350" spc="-5">
                <a:latin typeface="Calibri"/>
                <a:cs typeface="Calibri"/>
              </a:rPr>
              <a:t>stroke </a:t>
            </a:r>
            <a:r>
              <a:rPr dirty="0" sz="1350" spc="5">
                <a:latin typeface="Calibri"/>
                <a:cs typeface="Calibri"/>
              </a:rPr>
              <a:t>(long-term</a:t>
            </a:r>
            <a:r>
              <a:rPr dirty="0" sz="1350" spc="2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follow-up)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350" spc="5">
                <a:latin typeface="Calibri"/>
                <a:cs typeface="Calibri"/>
              </a:rPr>
              <a:t>Cost resuscitated cardiac arrest </a:t>
            </a:r>
            <a:r>
              <a:rPr dirty="0" sz="1350" spc="10">
                <a:latin typeface="Calibri"/>
                <a:cs typeface="Calibri"/>
              </a:rPr>
              <a:t>(long-term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follow-up)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62" y="6035040"/>
            <a:ext cx="56388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15">
                <a:latin typeface="Calibri"/>
                <a:cs typeface="Calibri"/>
              </a:rPr>
              <a:t>-</a:t>
            </a:r>
            <a:r>
              <a:rPr dirty="0" sz="1600" spc="25">
                <a:latin typeface="Calibri"/>
                <a:cs typeface="Calibri"/>
              </a:rPr>
              <a:t>5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25">
                <a:latin typeface="Calibri"/>
                <a:cs typeface="Calibri"/>
              </a:rPr>
              <a:t>00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51686" y="6055995"/>
            <a:ext cx="56388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15">
                <a:latin typeface="Calibri"/>
                <a:cs typeface="Calibri"/>
              </a:rPr>
              <a:t>-</a:t>
            </a:r>
            <a:r>
              <a:rPr dirty="0" sz="1600" spc="25">
                <a:latin typeface="Calibri"/>
                <a:cs typeface="Calibri"/>
              </a:rPr>
              <a:t>4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25">
                <a:latin typeface="Calibri"/>
                <a:cs typeface="Calibri"/>
              </a:rPr>
              <a:t>00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20920" y="5992495"/>
            <a:ext cx="56388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15">
                <a:latin typeface="Calibri"/>
                <a:cs typeface="Calibri"/>
              </a:rPr>
              <a:t>-</a:t>
            </a:r>
            <a:r>
              <a:rPr dirty="0" sz="1600" spc="25">
                <a:latin typeface="Calibri"/>
                <a:cs typeface="Calibri"/>
              </a:rPr>
              <a:t>2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25">
                <a:latin typeface="Calibri"/>
                <a:cs typeface="Calibri"/>
              </a:rPr>
              <a:t>00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36264" y="6014084"/>
            <a:ext cx="3850004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298190" algn="l"/>
              </a:tabLst>
            </a:pPr>
            <a:r>
              <a:rPr dirty="0" sz="1600" spc="-15">
                <a:latin typeface="Calibri"/>
                <a:cs typeface="Calibri"/>
              </a:rPr>
              <a:t>-</a:t>
            </a:r>
            <a:r>
              <a:rPr dirty="0" sz="1600" spc="25">
                <a:latin typeface="Calibri"/>
                <a:cs typeface="Calibri"/>
              </a:rPr>
              <a:t>3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25">
                <a:latin typeface="Calibri"/>
                <a:cs typeface="Calibri"/>
              </a:rPr>
              <a:t>00</a:t>
            </a:r>
            <a:r>
              <a:rPr dirty="0" sz="1600" spc="10">
                <a:latin typeface="Calibri"/>
                <a:cs typeface="Calibri"/>
              </a:rPr>
              <a:t>0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baseline="1736" sz="2400" spc="-22">
                <a:latin typeface="Calibri"/>
                <a:cs typeface="Calibri"/>
              </a:rPr>
              <a:t>-</a:t>
            </a:r>
            <a:r>
              <a:rPr dirty="0" baseline="1736" sz="2400" spc="37">
                <a:latin typeface="Calibri"/>
                <a:cs typeface="Calibri"/>
              </a:rPr>
              <a:t>1</a:t>
            </a:r>
            <a:r>
              <a:rPr dirty="0" baseline="1736" sz="2400" spc="22">
                <a:latin typeface="Calibri"/>
                <a:cs typeface="Calibri"/>
              </a:rPr>
              <a:t>,</a:t>
            </a:r>
            <a:r>
              <a:rPr dirty="0" baseline="1736" sz="2400" spc="37">
                <a:latin typeface="Calibri"/>
                <a:cs typeface="Calibri"/>
              </a:rPr>
              <a:t>00</a:t>
            </a:r>
            <a:r>
              <a:rPr dirty="0" baseline="1736" sz="2400" spc="15">
                <a:latin typeface="Calibri"/>
                <a:cs typeface="Calibri"/>
              </a:rPr>
              <a:t>0</a:t>
            </a:r>
            <a:endParaRPr baseline="1736"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6149902"/>
            <a:ext cx="8600440" cy="670560"/>
          </a:xfrm>
          <a:prstGeom prst="rect">
            <a:avLst/>
          </a:prstGeom>
        </p:spPr>
        <p:txBody>
          <a:bodyPr wrap="square" lIns="0" tIns="141605" rIns="0" bIns="0" rtlCol="0" vert="horz">
            <a:spAutoFit/>
          </a:bodyPr>
          <a:lstStyle/>
          <a:p>
            <a:pPr marL="1790064">
              <a:lnSpc>
                <a:spcPct val="100000"/>
              </a:lnSpc>
              <a:spcBef>
                <a:spcPts val="1115"/>
              </a:spcBef>
            </a:pPr>
            <a:r>
              <a:rPr dirty="0" sz="1800" spc="-5" b="1">
                <a:latin typeface="Calibri"/>
                <a:cs typeface="Calibri"/>
              </a:rPr>
              <a:t>Incremental </a:t>
            </a:r>
            <a:r>
              <a:rPr dirty="0" sz="1800" spc="-10" b="1">
                <a:latin typeface="Calibri"/>
                <a:cs typeface="Calibri"/>
              </a:rPr>
              <a:t>Cost-Effectiveness Ratio</a:t>
            </a:r>
            <a:r>
              <a:rPr dirty="0" sz="1800" spc="-114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(ICER)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50" spc="10">
                <a:latin typeface="Calibri"/>
                <a:cs typeface="Calibri"/>
              </a:rPr>
              <a:t>*The </a:t>
            </a:r>
            <a:r>
              <a:rPr dirty="0" sz="1050" spc="5">
                <a:latin typeface="Calibri"/>
                <a:cs typeface="Calibri"/>
              </a:rPr>
              <a:t>red </a:t>
            </a:r>
            <a:r>
              <a:rPr dirty="0" sz="1050" spc="10">
                <a:latin typeface="Calibri"/>
                <a:cs typeface="Calibri"/>
              </a:rPr>
              <a:t>bar shows </a:t>
            </a:r>
            <a:r>
              <a:rPr dirty="0" sz="1050">
                <a:latin typeface="Calibri"/>
                <a:cs typeface="Calibri"/>
              </a:rPr>
              <a:t>the </a:t>
            </a:r>
            <a:r>
              <a:rPr dirty="0" sz="1050" spc="5">
                <a:latin typeface="Calibri"/>
                <a:cs typeface="Calibri"/>
              </a:rPr>
              <a:t>change in </a:t>
            </a:r>
            <a:r>
              <a:rPr dirty="0" sz="1050" spc="25">
                <a:latin typeface="Calibri"/>
                <a:cs typeface="Calibri"/>
              </a:rPr>
              <a:t>ICER </a:t>
            </a:r>
            <a:r>
              <a:rPr dirty="0" sz="1050" spc="10">
                <a:latin typeface="Calibri"/>
                <a:cs typeface="Calibri"/>
              </a:rPr>
              <a:t>with a </a:t>
            </a:r>
            <a:r>
              <a:rPr dirty="0" sz="1050" spc="-5">
                <a:latin typeface="Calibri"/>
                <a:cs typeface="Calibri"/>
              </a:rPr>
              <a:t>high </a:t>
            </a:r>
            <a:r>
              <a:rPr dirty="0" sz="1050" spc="5">
                <a:latin typeface="Calibri"/>
                <a:cs typeface="Calibri"/>
              </a:rPr>
              <a:t>uncertainty value (+25%) </a:t>
            </a:r>
            <a:r>
              <a:rPr dirty="0" sz="1050" spc="10">
                <a:latin typeface="Calibri"/>
                <a:cs typeface="Calibri"/>
              </a:rPr>
              <a:t>and </a:t>
            </a:r>
            <a:r>
              <a:rPr dirty="0" sz="1050" spc="-5">
                <a:latin typeface="Calibri"/>
                <a:cs typeface="Calibri"/>
              </a:rPr>
              <a:t>blue </a:t>
            </a:r>
            <a:r>
              <a:rPr dirty="0" sz="1050" spc="10">
                <a:latin typeface="Calibri"/>
                <a:cs typeface="Calibri"/>
              </a:rPr>
              <a:t>bar shows </a:t>
            </a:r>
            <a:r>
              <a:rPr dirty="0" sz="1050">
                <a:latin typeface="Calibri"/>
                <a:cs typeface="Calibri"/>
              </a:rPr>
              <a:t>the </a:t>
            </a:r>
            <a:r>
              <a:rPr dirty="0" sz="1050" spc="5">
                <a:latin typeface="Calibri"/>
                <a:cs typeface="Calibri"/>
              </a:rPr>
              <a:t>change in </a:t>
            </a:r>
            <a:r>
              <a:rPr dirty="0" sz="1050" spc="25">
                <a:latin typeface="Calibri"/>
                <a:cs typeface="Calibri"/>
              </a:rPr>
              <a:t>ICER </a:t>
            </a:r>
            <a:r>
              <a:rPr dirty="0" sz="1050" spc="10">
                <a:latin typeface="Calibri"/>
                <a:cs typeface="Calibri"/>
              </a:rPr>
              <a:t>with a </a:t>
            </a:r>
            <a:r>
              <a:rPr dirty="0" sz="1050" spc="15">
                <a:latin typeface="Calibri"/>
                <a:cs typeface="Calibri"/>
              </a:rPr>
              <a:t>low </a:t>
            </a:r>
            <a:r>
              <a:rPr dirty="0" sz="1050" spc="10">
                <a:latin typeface="Calibri"/>
                <a:cs typeface="Calibri"/>
              </a:rPr>
              <a:t>uncertainty </a:t>
            </a:r>
            <a:r>
              <a:rPr dirty="0" sz="1050" spc="5">
                <a:latin typeface="Calibri"/>
                <a:cs typeface="Calibri"/>
              </a:rPr>
              <a:t>value</a:t>
            </a:r>
            <a:r>
              <a:rPr dirty="0" sz="1050" spc="175">
                <a:latin typeface="Calibri"/>
                <a:cs typeface="Calibri"/>
              </a:rPr>
              <a:t> </a:t>
            </a:r>
            <a:r>
              <a:rPr dirty="0" sz="1050" spc="5">
                <a:latin typeface="Calibri"/>
                <a:cs typeface="Calibri"/>
              </a:rPr>
              <a:t>(-25%).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02379" y="5425440"/>
            <a:ext cx="1325880" cy="342900"/>
          </a:xfrm>
          <a:custGeom>
            <a:avLst/>
            <a:gdLst/>
            <a:ahLst/>
            <a:cxnLst/>
            <a:rect l="l" t="t" r="r" b="b"/>
            <a:pathLst>
              <a:path w="1325879" h="342900">
                <a:moveTo>
                  <a:pt x="0" y="342900"/>
                </a:moveTo>
                <a:lnTo>
                  <a:pt x="1325879" y="342900"/>
                </a:lnTo>
                <a:lnTo>
                  <a:pt x="1325879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06190" y="5633084"/>
            <a:ext cx="1328420" cy="19050"/>
          </a:xfrm>
          <a:custGeom>
            <a:avLst/>
            <a:gdLst/>
            <a:ahLst/>
            <a:cxnLst/>
            <a:rect l="l" t="t" r="r" b="b"/>
            <a:pathLst>
              <a:path w="1328420" h="19050">
                <a:moveTo>
                  <a:pt x="0" y="19049"/>
                </a:moveTo>
                <a:lnTo>
                  <a:pt x="1328039" y="19049"/>
                </a:lnTo>
                <a:lnTo>
                  <a:pt x="1328039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21359" y="5475922"/>
            <a:ext cx="185547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5">
                <a:latin typeface="Calibri"/>
                <a:cs typeface="Calibri"/>
              </a:rPr>
              <a:t>Expected value:</a:t>
            </a:r>
            <a:r>
              <a:rPr dirty="0" sz="1600" spc="-80">
                <a:latin typeface="Calibri"/>
                <a:cs typeface="Calibri"/>
              </a:rPr>
              <a:t> </a:t>
            </a:r>
            <a:r>
              <a:rPr dirty="0" sz="1600" spc="15">
                <a:latin typeface="Calibri"/>
                <a:cs typeface="Calibri"/>
              </a:rPr>
              <a:t>-2836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4244" y="6434454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82200" y="160020"/>
            <a:ext cx="19050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38050" y="1380994"/>
            <a:ext cx="8803183" cy="503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7350" y="3514090"/>
            <a:ext cx="157479" cy="149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39" y="6630352"/>
            <a:ext cx="201739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>
                <a:latin typeface="Calibri"/>
                <a:cs typeface="Calibri"/>
              </a:rPr>
              <a:t>*Red </a:t>
            </a:r>
            <a:r>
              <a:rPr dirty="0" sz="1050" spc="10">
                <a:latin typeface="Calibri"/>
                <a:cs typeface="Calibri"/>
              </a:rPr>
              <a:t>dot </a:t>
            </a:r>
            <a:r>
              <a:rPr dirty="0" sz="1050" spc="5">
                <a:latin typeface="Calibri"/>
                <a:cs typeface="Calibri"/>
              </a:rPr>
              <a:t>marks </a:t>
            </a:r>
            <a:r>
              <a:rPr dirty="0" sz="1050">
                <a:latin typeface="Calibri"/>
                <a:cs typeface="Calibri"/>
              </a:rPr>
              <a:t>deterministic</a:t>
            </a:r>
            <a:r>
              <a:rPr dirty="0" sz="1050" spc="35">
                <a:latin typeface="Calibri"/>
                <a:cs typeface="Calibri"/>
              </a:rPr>
              <a:t> </a:t>
            </a:r>
            <a:r>
              <a:rPr dirty="0" sz="1050" spc="25">
                <a:latin typeface="Calibri"/>
                <a:cs typeface="Calibri"/>
              </a:rPr>
              <a:t>ICER.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30384" y="1612836"/>
            <a:ext cx="20116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 b="1">
                <a:solidFill>
                  <a:srgbClr val="C00000"/>
                </a:solidFill>
                <a:latin typeface="Calibri"/>
                <a:cs typeface="Calibri"/>
              </a:rPr>
              <a:t>100%</a:t>
            </a:r>
            <a:r>
              <a:rPr dirty="0" sz="2400" spc="-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Calibri"/>
                <a:cs typeface="Calibri"/>
              </a:rPr>
              <a:t>dominant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6810" y="634936"/>
            <a:ext cx="819086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5" b="1">
                <a:latin typeface="Calibri"/>
                <a:cs typeface="Calibri"/>
              </a:rPr>
              <a:t>Probabilistic: </a:t>
            </a:r>
            <a:r>
              <a:rPr dirty="0" sz="3000" spc="-25" b="1">
                <a:latin typeface="Calibri"/>
                <a:cs typeface="Calibri"/>
              </a:rPr>
              <a:t>In-Trial </a:t>
            </a:r>
            <a:r>
              <a:rPr dirty="0" sz="3000" spc="-10" b="1">
                <a:latin typeface="Calibri"/>
                <a:cs typeface="Calibri"/>
              </a:rPr>
              <a:t>Incremental</a:t>
            </a:r>
            <a:r>
              <a:rPr dirty="0" sz="3000" spc="114" b="1">
                <a:latin typeface="Calibri"/>
                <a:cs typeface="Calibri"/>
              </a:rPr>
              <a:t> </a:t>
            </a:r>
            <a:r>
              <a:rPr dirty="0" sz="3000" spc="-20" b="1">
                <a:latin typeface="Calibri"/>
                <a:cs typeface="Calibri"/>
              </a:rPr>
              <a:t>Cost-Effectiveness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2030" y="659130"/>
            <a:ext cx="0" cy="1410970"/>
          </a:xfrm>
          <a:custGeom>
            <a:avLst/>
            <a:gdLst/>
            <a:ahLst/>
            <a:cxnLst/>
            <a:rect l="l" t="t" r="r" b="b"/>
            <a:pathLst>
              <a:path w="0" h="1410970">
                <a:moveTo>
                  <a:pt x="0" y="0"/>
                </a:moveTo>
                <a:lnTo>
                  <a:pt x="0" y="141071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0990" y="1314450"/>
            <a:ext cx="1399540" cy="0"/>
          </a:xfrm>
          <a:custGeom>
            <a:avLst/>
            <a:gdLst/>
            <a:ahLst/>
            <a:cxnLst/>
            <a:rect l="l" t="t" r="r" b="b"/>
            <a:pathLst>
              <a:path w="1399539" h="0">
                <a:moveTo>
                  <a:pt x="0" y="0"/>
                </a:moveTo>
                <a:lnTo>
                  <a:pt x="139915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27760" y="1424939"/>
            <a:ext cx="396240" cy="365760"/>
          </a:xfrm>
          <a:custGeom>
            <a:avLst/>
            <a:gdLst/>
            <a:ahLst/>
            <a:cxnLst/>
            <a:rect l="l" t="t" r="r" b="b"/>
            <a:pathLst>
              <a:path w="396240" h="365760">
                <a:moveTo>
                  <a:pt x="198120" y="0"/>
                </a:moveTo>
                <a:lnTo>
                  <a:pt x="152691" y="4831"/>
                </a:lnTo>
                <a:lnTo>
                  <a:pt x="110989" y="18594"/>
                </a:lnTo>
                <a:lnTo>
                  <a:pt x="74204" y="40188"/>
                </a:lnTo>
                <a:lnTo>
                  <a:pt x="43523" y="68513"/>
                </a:lnTo>
                <a:lnTo>
                  <a:pt x="20136" y="102470"/>
                </a:lnTo>
                <a:lnTo>
                  <a:pt x="5232" y="140958"/>
                </a:lnTo>
                <a:lnTo>
                  <a:pt x="0" y="182880"/>
                </a:lnTo>
                <a:lnTo>
                  <a:pt x="5232" y="224801"/>
                </a:lnTo>
                <a:lnTo>
                  <a:pt x="20136" y="263289"/>
                </a:lnTo>
                <a:lnTo>
                  <a:pt x="43523" y="297246"/>
                </a:lnTo>
                <a:lnTo>
                  <a:pt x="74204" y="325571"/>
                </a:lnTo>
                <a:lnTo>
                  <a:pt x="110989" y="347165"/>
                </a:lnTo>
                <a:lnTo>
                  <a:pt x="152691" y="360928"/>
                </a:lnTo>
                <a:lnTo>
                  <a:pt x="198120" y="365760"/>
                </a:lnTo>
                <a:lnTo>
                  <a:pt x="243564" y="360928"/>
                </a:lnTo>
                <a:lnTo>
                  <a:pt x="285272" y="347165"/>
                </a:lnTo>
                <a:lnTo>
                  <a:pt x="322057" y="325571"/>
                </a:lnTo>
                <a:lnTo>
                  <a:pt x="352732" y="297246"/>
                </a:lnTo>
                <a:lnTo>
                  <a:pt x="376112" y="263289"/>
                </a:lnTo>
                <a:lnTo>
                  <a:pt x="391010" y="224801"/>
                </a:lnTo>
                <a:lnTo>
                  <a:pt x="396240" y="182880"/>
                </a:lnTo>
                <a:lnTo>
                  <a:pt x="391010" y="140958"/>
                </a:lnTo>
                <a:lnTo>
                  <a:pt x="376112" y="102470"/>
                </a:lnTo>
                <a:lnTo>
                  <a:pt x="352732" y="68513"/>
                </a:lnTo>
                <a:lnTo>
                  <a:pt x="322057" y="40188"/>
                </a:lnTo>
                <a:lnTo>
                  <a:pt x="285272" y="18594"/>
                </a:lnTo>
                <a:lnTo>
                  <a:pt x="243564" y="4831"/>
                </a:lnTo>
                <a:lnTo>
                  <a:pt x="198120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27760" y="1424939"/>
            <a:ext cx="396240" cy="365760"/>
          </a:xfrm>
          <a:custGeom>
            <a:avLst/>
            <a:gdLst/>
            <a:ahLst/>
            <a:cxnLst/>
            <a:rect l="l" t="t" r="r" b="b"/>
            <a:pathLst>
              <a:path w="396240" h="365760">
                <a:moveTo>
                  <a:pt x="0" y="182880"/>
                </a:moveTo>
                <a:lnTo>
                  <a:pt x="5232" y="140958"/>
                </a:lnTo>
                <a:lnTo>
                  <a:pt x="20136" y="102470"/>
                </a:lnTo>
                <a:lnTo>
                  <a:pt x="43523" y="68513"/>
                </a:lnTo>
                <a:lnTo>
                  <a:pt x="74204" y="40188"/>
                </a:lnTo>
                <a:lnTo>
                  <a:pt x="110989" y="18594"/>
                </a:lnTo>
                <a:lnTo>
                  <a:pt x="152691" y="4831"/>
                </a:lnTo>
                <a:lnTo>
                  <a:pt x="198120" y="0"/>
                </a:lnTo>
                <a:lnTo>
                  <a:pt x="243564" y="4831"/>
                </a:lnTo>
                <a:lnTo>
                  <a:pt x="285272" y="18594"/>
                </a:lnTo>
                <a:lnTo>
                  <a:pt x="322057" y="40188"/>
                </a:lnTo>
                <a:lnTo>
                  <a:pt x="352732" y="68513"/>
                </a:lnTo>
                <a:lnTo>
                  <a:pt x="376112" y="102470"/>
                </a:lnTo>
                <a:lnTo>
                  <a:pt x="391010" y="140958"/>
                </a:lnTo>
                <a:lnTo>
                  <a:pt x="396240" y="182880"/>
                </a:lnTo>
                <a:lnTo>
                  <a:pt x="391010" y="224801"/>
                </a:lnTo>
                <a:lnTo>
                  <a:pt x="376112" y="263289"/>
                </a:lnTo>
                <a:lnTo>
                  <a:pt x="352732" y="297246"/>
                </a:lnTo>
                <a:lnTo>
                  <a:pt x="322057" y="325571"/>
                </a:lnTo>
                <a:lnTo>
                  <a:pt x="285272" y="347165"/>
                </a:lnTo>
                <a:lnTo>
                  <a:pt x="243564" y="360928"/>
                </a:lnTo>
                <a:lnTo>
                  <a:pt x="198120" y="365760"/>
                </a:lnTo>
                <a:lnTo>
                  <a:pt x="152691" y="360928"/>
                </a:lnTo>
                <a:lnTo>
                  <a:pt x="110989" y="347165"/>
                </a:lnTo>
                <a:lnTo>
                  <a:pt x="74204" y="325571"/>
                </a:lnTo>
                <a:lnTo>
                  <a:pt x="43523" y="297246"/>
                </a:lnTo>
                <a:lnTo>
                  <a:pt x="20136" y="263289"/>
                </a:lnTo>
                <a:lnTo>
                  <a:pt x="5232" y="224801"/>
                </a:lnTo>
                <a:lnTo>
                  <a:pt x="0" y="182880"/>
                </a:lnTo>
                <a:close/>
              </a:path>
            </a:pathLst>
          </a:custGeom>
          <a:ln w="12700">
            <a:solidFill>
              <a:srgbClr val="B4C6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24000" y="1882139"/>
            <a:ext cx="193675" cy="288925"/>
          </a:xfrm>
          <a:custGeom>
            <a:avLst/>
            <a:gdLst/>
            <a:ahLst/>
            <a:cxnLst/>
            <a:rect l="l" t="t" r="r" b="b"/>
            <a:pathLst>
              <a:path w="193675" h="288925">
                <a:moveTo>
                  <a:pt x="114530" y="130808"/>
                </a:moveTo>
                <a:lnTo>
                  <a:pt x="65973" y="160839"/>
                </a:lnTo>
                <a:lnTo>
                  <a:pt x="145161" y="288798"/>
                </a:lnTo>
                <a:lnTo>
                  <a:pt x="193675" y="258699"/>
                </a:lnTo>
                <a:lnTo>
                  <a:pt x="114530" y="130808"/>
                </a:lnTo>
                <a:close/>
              </a:path>
              <a:path w="193675" h="288925">
                <a:moveTo>
                  <a:pt x="0" y="0"/>
                </a:moveTo>
                <a:lnTo>
                  <a:pt x="17399" y="190881"/>
                </a:lnTo>
                <a:lnTo>
                  <a:pt x="65973" y="160839"/>
                </a:lnTo>
                <a:lnTo>
                  <a:pt x="50927" y="136525"/>
                </a:lnTo>
                <a:lnTo>
                  <a:pt x="99440" y="106425"/>
                </a:lnTo>
                <a:lnTo>
                  <a:pt x="153954" y="106425"/>
                </a:lnTo>
                <a:lnTo>
                  <a:pt x="163194" y="100711"/>
                </a:lnTo>
                <a:lnTo>
                  <a:pt x="0" y="0"/>
                </a:lnTo>
                <a:close/>
              </a:path>
              <a:path w="193675" h="288925">
                <a:moveTo>
                  <a:pt x="99440" y="106425"/>
                </a:moveTo>
                <a:lnTo>
                  <a:pt x="50927" y="136525"/>
                </a:lnTo>
                <a:lnTo>
                  <a:pt x="65973" y="160839"/>
                </a:lnTo>
                <a:lnTo>
                  <a:pt x="114530" y="130808"/>
                </a:lnTo>
                <a:lnTo>
                  <a:pt x="99440" y="106425"/>
                </a:lnTo>
                <a:close/>
              </a:path>
              <a:path w="193675" h="288925">
                <a:moveTo>
                  <a:pt x="153954" y="106425"/>
                </a:moveTo>
                <a:lnTo>
                  <a:pt x="99440" y="106425"/>
                </a:lnTo>
                <a:lnTo>
                  <a:pt x="114530" y="130808"/>
                </a:lnTo>
                <a:lnTo>
                  <a:pt x="153954" y="10642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4244" y="6434454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82200" y="160020"/>
            <a:ext cx="19050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90259" y="2491739"/>
            <a:ext cx="403860" cy="403860"/>
          </a:xfrm>
          <a:custGeom>
            <a:avLst/>
            <a:gdLst/>
            <a:ahLst/>
            <a:cxnLst/>
            <a:rect l="l" t="t" r="r" b="b"/>
            <a:pathLst>
              <a:path w="403860" h="403860">
                <a:moveTo>
                  <a:pt x="403860" y="201930"/>
                </a:moveTo>
                <a:lnTo>
                  <a:pt x="0" y="201930"/>
                </a:lnTo>
                <a:lnTo>
                  <a:pt x="201929" y="403860"/>
                </a:lnTo>
                <a:lnTo>
                  <a:pt x="403860" y="201930"/>
                </a:lnTo>
                <a:close/>
              </a:path>
              <a:path w="403860" h="403860">
                <a:moveTo>
                  <a:pt x="302894" y="0"/>
                </a:moveTo>
                <a:lnTo>
                  <a:pt x="100964" y="0"/>
                </a:lnTo>
                <a:lnTo>
                  <a:pt x="100964" y="201930"/>
                </a:lnTo>
                <a:lnTo>
                  <a:pt x="302894" y="201930"/>
                </a:lnTo>
                <a:lnTo>
                  <a:pt x="30289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90259" y="2491739"/>
            <a:ext cx="403860" cy="403860"/>
          </a:xfrm>
          <a:custGeom>
            <a:avLst/>
            <a:gdLst/>
            <a:ahLst/>
            <a:cxnLst/>
            <a:rect l="l" t="t" r="r" b="b"/>
            <a:pathLst>
              <a:path w="403860" h="403860">
                <a:moveTo>
                  <a:pt x="403860" y="201930"/>
                </a:moveTo>
                <a:lnTo>
                  <a:pt x="302894" y="201930"/>
                </a:lnTo>
                <a:lnTo>
                  <a:pt x="302894" y="0"/>
                </a:lnTo>
                <a:lnTo>
                  <a:pt x="100964" y="0"/>
                </a:lnTo>
                <a:lnTo>
                  <a:pt x="100964" y="201930"/>
                </a:lnTo>
                <a:lnTo>
                  <a:pt x="0" y="201930"/>
                </a:lnTo>
                <a:lnTo>
                  <a:pt x="201929" y="403860"/>
                </a:lnTo>
                <a:lnTo>
                  <a:pt x="403860" y="20193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08012" y="1085977"/>
          <a:ext cx="10949305" cy="514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4655"/>
                <a:gridCol w="1122680"/>
                <a:gridCol w="1033780"/>
                <a:gridCol w="1338579"/>
                <a:gridCol w="1126490"/>
                <a:gridCol w="1033779"/>
                <a:gridCol w="1216659"/>
                <a:gridCol w="1103629"/>
              </a:tblGrid>
              <a:tr h="377571">
                <a:tc rowSpan="2">
                  <a:txBody>
                    <a:bodyPr/>
                    <a:lstStyle/>
                    <a:p>
                      <a:pPr marL="52069">
                        <a:lnSpc>
                          <a:spcPts val="2050"/>
                        </a:lnSpc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Analysis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09625">
                        <a:lnSpc>
                          <a:spcPts val="2050"/>
                        </a:lnSpc>
                      </a:pPr>
                      <a:r>
                        <a:rPr dirty="0" sz="1800" spc="-25" b="1">
                          <a:latin typeface="Calibri"/>
                          <a:cs typeface="Calibri"/>
                        </a:rPr>
                        <a:t>Average 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cost, CAD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$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636270">
                        <a:lnSpc>
                          <a:spcPts val="2050"/>
                        </a:lnSpc>
                      </a:pPr>
                      <a:r>
                        <a:rPr dirty="0" sz="1800" spc="-25" b="1">
                          <a:latin typeface="Calibri"/>
                          <a:cs typeface="Calibri"/>
                        </a:rPr>
                        <a:t>Average 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QALYs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Gained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302895">
                        <a:lnSpc>
                          <a:spcPts val="2050"/>
                        </a:lnSpc>
                      </a:pPr>
                      <a:r>
                        <a:rPr dirty="0" sz="1800" spc="5" b="1">
                          <a:latin typeface="Calibri"/>
                          <a:cs typeface="Calibri"/>
                        </a:rPr>
                        <a:t>ICER</a:t>
                      </a:r>
                      <a:r>
                        <a:rPr dirty="0" baseline="25462" sz="1800" spc="7">
                          <a:latin typeface="Calibri"/>
                          <a:cs typeface="Calibri"/>
                        </a:rPr>
                        <a:t>†</a:t>
                      </a:r>
                      <a:endParaRPr baseline="25462"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57759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2055"/>
                        </a:lnSpc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Colchicine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2055"/>
                        </a:lnSpc>
                      </a:pPr>
                      <a:r>
                        <a:rPr dirty="0" sz="1800" spc="-5" b="1">
                          <a:latin typeface="Calibri"/>
                          <a:cs typeface="Calibri"/>
                        </a:rPr>
                        <a:t>Placebo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 spc="-5" b="1">
                          <a:latin typeface="Calibri"/>
                          <a:cs typeface="Calibri"/>
                        </a:rPr>
                        <a:t>Difference*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2055"/>
                        </a:lnSpc>
                      </a:pPr>
                      <a:r>
                        <a:rPr dirty="0" sz="1800" spc="-5" b="1">
                          <a:latin typeface="Calibri"/>
                          <a:cs typeface="Calibri"/>
                        </a:rPr>
                        <a:t>Colchicine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2055"/>
                        </a:lnSpc>
                      </a:pPr>
                      <a:r>
                        <a:rPr dirty="0" sz="1800" spc="-5" b="1">
                          <a:latin typeface="Calibri"/>
                          <a:cs typeface="Calibri"/>
                        </a:rPr>
                        <a:t>Placebo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2055"/>
                        </a:lnSpc>
                      </a:pPr>
                      <a:r>
                        <a:rPr dirty="0" sz="1800" spc="-5" b="1">
                          <a:latin typeface="Calibri"/>
                          <a:cs typeface="Calibri"/>
                        </a:rPr>
                        <a:t>Difference*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52069">
                        <a:lnSpc>
                          <a:spcPts val="2060"/>
                        </a:lnSpc>
                      </a:pPr>
                      <a:r>
                        <a:rPr dirty="0" u="heavy" sz="1800" spc="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Base</a:t>
                      </a:r>
                      <a:r>
                        <a:rPr dirty="0" u="heavy" sz="1800" spc="-5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heavy" sz="1800" spc="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case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2069" marR="38481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Primary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endpoints,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non-CV 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deaths,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pneumonia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1st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and 2nd (recurrent)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events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2060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$2,590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2060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$8,239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ts val="2060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-$5,647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04215">
                        <a:lnSpc>
                          <a:spcPct val="100000"/>
                        </a:lnSpc>
                      </a:pPr>
                      <a:r>
                        <a:rPr dirty="0" sz="1800" spc="-15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69%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206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11.68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206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8.82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206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2.86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800" spc="-1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Dominant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401">
                <a:tc gridSpan="8">
                  <a:txBody>
                    <a:bodyPr/>
                    <a:lstStyle/>
                    <a:p>
                      <a:pPr marL="52069">
                        <a:lnSpc>
                          <a:spcPts val="2125"/>
                        </a:lnSpc>
                      </a:pPr>
                      <a:r>
                        <a:rPr dirty="0" u="heavy" sz="1800" spc="-1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Sensitivity</a:t>
                      </a:r>
                      <a:r>
                        <a:rPr dirty="0" u="heavy" sz="1800" spc="114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heavy" sz="1800" spc="-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analyses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77722">
                <a:tc>
                  <a:txBody>
                    <a:bodyPr/>
                    <a:lstStyle/>
                    <a:p>
                      <a:pPr marL="52069">
                        <a:lnSpc>
                          <a:spcPts val="207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Base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case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inclusion of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all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recurrent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events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2070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$2,597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2070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$8,172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070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-$5,539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207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11.69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207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8.73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207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2.96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2070"/>
                        </a:lnSpc>
                      </a:pPr>
                      <a:r>
                        <a:rPr dirty="0" sz="1800" spc="-1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Dominant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3991">
                <a:tc>
                  <a:txBody>
                    <a:bodyPr/>
                    <a:lstStyle/>
                    <a:p>
                      <a:pPr marL="52069">
                        <a:lnSpc>
                          <a:spcPts val="208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Base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case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inclusion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of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tertiary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endpoint: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all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coronary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revascularizations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080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$13,737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080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$14,175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080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-$438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208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8.51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208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7.98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208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0.53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2080"/>
                        </a:lnSpc>
                      </a:pPr>
                      <a:r>
                        <a:rPr dirty="0" sz="1800" spc="-1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Dominant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55268">
                <a:tc>
                  <a:txBody>
                    <a:bodyPr/>
                    <a:lstStyle/>
                    <a:p>
                      <a:pPr marL="52069">
                        <a:lnSpc>
                          <a:spcPts val="2085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Base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case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inclusion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of: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all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2069" marR="34671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coronary revascularizations  and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all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recurrent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events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085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$13,825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085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$14,284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085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-$400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2085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8.51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2085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7.98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2085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0.53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2085"/>
                        </a:lnSpc>
                      </a:pPr>
                      <a:r>
                        <a:rPr dirty="0" sz="1800" spc="-1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Dominant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12946" y="385762"/>
            <a:ext cx="3760470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Lifetime </a:t>
            </a:r>
            <a:r>
              <a:rPr dirty="0" spc="-10"/>
              <a:t>(20-year)</a:t>
            </a:r>
            <a:r>
              <a:rPr dirty="0" spc="30"/>
              <a:t> </a:t>
            </a:r>
            <a:r>
              <a:rPr dirty="0" spc="-20"/>
              <a:t>ICERs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4244" y="6304279"/>
            <a:ext cx="1778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82200" y="160020"/>
            <a:ext cx="19050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535" y="1086920"/>
            <a:ext cx="6402615" cy="5030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752208" y="1209039"/>
            <a:ext cx="5087620" cy="426402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>
                <a:latin typeface="Calibri"/>
                <a:cs typeface="Calibri"/>
              </a:rPr>
              <a:t>Cost </a:t>
            </a:r>
            <a:r>
              <a:rPr dirty="0" sz="1350" spc="5">
                <a:latin typeface="Calibri"/>
                <a:cs typeface="Calibri"/>
              </a:rPr>
              <a:t>myocardial infarction</a:t>
            </a:r>
            <a:r>
              <a:rPr dirty="0" sz="1350" spc="200">
                <a:latin typeface="Calibri"/>
                <a:cs typeface="Calibri"/>
              </a:rPr>
              <a:t> </a:t>
            </a:r>
            <a:r>
              <a:rPr dirty="0" sz="1350" spc="5">
                <a:latin typeface="Calibri"/>
                <a:cs typeface="Calibri"/>
              </a:rPr>
              <a:t>(acute)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dirty="0" sz="1350" spc="5">
                <a:latin typeface="Calibri"/>
                <a:cs typeface="Calibri"/>
              </a:rPr>
              <a:t>Utility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 spc="5">
                <a:latin typeface="Calibri"/>
                <a:cs typeface="Calibri"/>
              </a:rPr>
              <a:t>healthy</a:t>
            </a:r>
            <a:endParaRPr sz="1350">
              <a:latin typeface="Calibri"/>
              <a:cs typeface="Calibri"/>
            </a:endParaRPr>
          </a:p>
          <a:p>
            <a:pPr marL="12700" marR="1046480">
              <a:lnSpc>
                <a:spcPct val="163100"/>
              </a:lnSpc>
            </a:pPr>
            <a:r>
              <a:rPr dirty="0" sz="1350" spc="5">
                <a:latin typeface="Calibri"/>
                <a:cs typeface="Calibri"/>
              </a:rPr>
              <a:t>Cost urgent percutaneous </a:t>
            </a:r>
            <a:r>
              <a:rPr dirty="0" sz="1350" spc="10">
                <a:latin typeface="Calibri"/>
                <a:cs typeface="Calibri"/>
              </a:rPr>
              <a:t>coronary </a:t>
            </a:r>
            <a:r>
              <a:rPr dirty="0" sz="1350">
                <a:latin typeface="Calibri"/>
                <a:cs typeface="Calibri"/>
              </a:rPr>
              <a:t>intervention </a:t>
            </a:r>
            <a:r>
              <a:rPr dirty="0" sz="1350" spc="5">
                <a:latin typeface="Calibri"/>
                <a:cs typeface="Calibri"/>
              </a:rPr>
              <a:t>(acute)  </a:t>
            </a:r>
            <a:r>
              <a:rPr dirty="0" sz="1350">
                <a:latin typeface="Calibri"/>
                <a:cs typeface="Calibri"/>
              </a:rPr>
              <a:t>Disutility </a:t>
            </a:r>
            <a:r>
              <a:rPr dirty="0" sz="1350" spc="5">
                <a:latin typeface="Calibri"/>
                <a:cs typeface="Calibri"/>
              </a:rPr>
              <a:t>myocardial</a:t>
            </a:r>
            <a:r>
              <a:rPr dirty="0" sz="1350" spc="-75">
                <a:latin typeface="Calibri"/>
                <a:cs typeface="Calibri"/>
              </a:rPr>
              <a:t> </a:t>
            </a:r>
            <a:r>
              <a:rPr dirty="0" sz="1350" spc="5">
                <a:latin typeface="Calibri"/>
                <a:cs typeface="Calibri"/>
              </a:rPr>
              <a:t>infarction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1350" spc="5">
                <a:latin typeface="Calibri"/>
                <a:cs typeface="Calibri"/>
              </a:rPr>
              <a:t>Cost </a:t>
            </a:r>
            <a:r>
              <a:rPr dirty="0" sz="1350" spc="-5">
                <a:latin typeface="Calibri"/>
                <a:cs typeface="Calibri"/>
              </a:rPr>
              <a:t>stroke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 spc="5">
                <a:latin typeface="Calibri"/>
                <a:cs typeface="Calibri"/>
              </a:rPr>
              <a:t>(acute)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dirty="0" sz="1350" spc="5">
                <a:latin typeface="Calibri"/>
                <a:cs typeface="Calibri"/>
              </a:rPr>
              <a:t>Cost </a:t>
            </a:r>
            <a:r>
              <a:rPr dirty="0" sz="1350">
                <a:latin typeface="Calibri"/>
                <a:cs typeface="Calibri"/>
              </a:rPr>
              <a:t>pneumonia</a:t>
            </a:r>
            <a:r>
              <a:rPr dirty="0" sz="1350" spc="225">
                <a:latin typeface="Calibri"/>
                <a:cs typeface="Calibri"/>
              </a:rPr>
              <a:t> </a:t>
            </a:r>
            <a:r>
              <a:rPr dirty="0" sz="1350" spc="5">
                <a:latin typeface="Calibri"/>
                <a:cs typeface="Calibri"/>
              </a:rPr>
              <a:t>(acute)</a:t>
            </a:r>
            <a:endParaRPr sz="1350">
              <a:latin typeface="Calibri"/>
              <a:cs typeface="Calibri"/>
            </a:endParaRPr>
          </a:p>
          <a:p>
            <a:pPr marL="12700" marR="1287780">
              <a:lnSpc>
                <a:spcPct val="163100"/>
              </a:lnSpc>
              <a:spcBef>
                <a:spcPts val="5"/>
              </a:spcBef>
            </a:pPr>
            <a:r>
              <a:rPr dirty="0" sz="1350">
                <a:latin typeface="Calibri"/>
                <a:cs typeface="Calibri"/>
              </a:rPr>
              <a:t>Cost </a:t>
            </a:r>
            <a:r>
              <a:rPr dirty="0" sz="1350" spc="5">
                <a:latin typeface="Calibri"/>
                <a:cs typeface="Calibri"/>
              </a:rPr>
              <a:t>myocardial infarction </a:t>
            </a:r>
            <a:r>
              <a:rPr dirty="0" sz="1350" spc="10">
                <a:latin typeface="Calibri"/>
                <a:cs typeface="Calibri"/>
              </a:rPr>
              <a:t>(long-term </a:t>
            </a:r>
            <a:r>
              <a:rPr dirty="0" sz="1350">
                <a:latin typeface="Calibri"/>
                <a:cs typeface="Calibri"/>
              </a:rPr>
              <a:t>follow-up)  Disutility </a:t>
            </a:r>
            <a:r>
              <a:rPr dirty="0" sz="1350" spc="5">
                <a:latin typeface="Calibri"/>
                <a:cs typeface="Calibri"/>
              </a:rPr>
              <a:t>urgent percutaneous </a:t>
            </a:r>
            <a:r>
              <a:rPr dirty="0" sz="1350" spc="10">
                <a:latin typeface="Calibri"/>
                <a:cs typeface="Calibri"/>
              </a:rPr>
              <a:t>coronary </a:t>
            </a:r>
            <a:r>
              <a:rPr dirty="0" sz="1350">
                <a:latin typeface="Calibri"/>
                <a:cs typeface="Calibri"/>
              </a:rPr>
              <a:t>intervention  </a:t>
            </a:r>
            <a:r>
              <a:rPr dirty="0" sz="1350" spc="5">
                <a:latin typeface="Calibri"/>
                <a:cs typeface="Calibri"/>
              </a:rPr>
              <a:t>Cost resuscitated cardiac arrest</a:t>
            </a:r>
            <a:r>
              <a:rPr dirty="0" sz="1350" spc="-85">
                <a:latin typeface="Calibri"/>
                <a:cs typeface="Calibri"/>
              </a:rPr>
              <a:t> </a:t>
            </a:r>
            <a:r>
              <a:rPr dirty="0" sz="1350" spc="5">
                <a:latin typeface="Calibri"/>
                <a:cs typeface="Calibri"/>
              </a:rPr>
              <a:t>(acute)</a:t>
            </a:r>
            <a:endParaRPr sz="1350">
              <a:latin typeface="Calibri"/>
              <a:cs typeface="Calibri"/>
            </a:endParaRPr>
          </a:p>
          <a:p>
            <a:pPr marL="12700" marR="5080">
              <a:lnSpc>
                <a:spcPct val="163100"/>
              </a:lnSpc>
            </a:pPr>
            <a:r>
              <a:rPr dirty="0" sz="1350" spc="5">
                <a:latin typeface="Calibri"/>
                <a:cs typeface="Calibri"/>
              </a:rPr>
              <a:t>Cost urgent percutaneous </a:t>
            </a:r>
            <a:r>
              <a:rPr dirty="0" sz="1350" spc="10">
                <a:latin typeface="Calibri"/>
                <a:cs typeface="Calibri"/>
              </a:rPr>
              <a:t>coronary </a:t>
            </a:r>
            <a:r>
              <a:rPr dirty="0" sz="1350">
                <a:latin typeface="Calibri"/>
                <a:cs typeface="Calibri"/>
              </a:rPr>
              <a:t>intervention </a:t>
            </a:r>
            <a:r>
              <a:rPr dirty="0" sz="1350" spc="10">
                <a:latin typeface="Calibri"/>
                <a:cs typeface="Calibri"/>
              </a:rPr>
              <a:t>(long-term </a:t>
            </a:r>
            <a:r>
              <a:rPr dirty="0" sz="1350">
                <a:latin typeface="Calibri"/>
                <a:cs typeface="Calibri"/>
              </a:rPr>
              <a:t>follow-up)  Disutility</a:t>
            </a:r>
            <a:r>
              <a:rPr dirty="0" sz="1350" spc="140">
                <a:latin typeface="Calibri"/>
                <a:cs typeface="Calibri"/>
              </a:rPr>
              <a:t> </a:t>
            </a:r>
            <a:r>
              <a:rPr dirty="0" sz="1350" spc="-5">
                <a:latin typeface="Calibri"/>
                <a:cs typeface="Calibri"/>
              </a:rPr>
              <a:t>stroke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dirty="0" sz="1350" spc="5">
                <a:latin typeface="Calibri"/>
                <a:cs typeface="Calibri"/>
              </a:rPr>
              <a:t>Cost </a:t>
            </a:r>
            <a:r>
              <a:rPr dirty="0" sz="1350" spc="-5">
                <a:latin typeface="Calibri"/>
                <a:cs typeface="Calibri"/>
              </a:rPr>
              <a:t>stroke </a:t>
            </a:r>
            <a:r>
              <a:rPr dirty="0" sz="1350" spc="5">
                <a:latin typeface="Calibri"/>
                <a:cs typeface="Calibri"/>
              </a:rPr>
              <a:t>(long-term</a:t>
            </a:r>
            <a:r>
              <a:rPr dirty="0" sz="1350" spc="2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follow-up)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1350">
                <a:latin typeface="Calibri"/>
                <a:cs typeface="Calibri"/>
              </a:rPr>
              <a:t>Disutility </a:t>
            </a:r>
            <a:r>
              <a:rPr dirty="0" sz="1350" spc="5">
                <a:latin typeface="Calibri"/>
                <a:cs typeface="Calibri"/>
              </a:rPr>
              <a:t>resuscitated </a:t>
            </a:r>
            <a:r>
              <a:rPr dirty="0" sz="1350" spc="10">
                <a:latin typeface="Calibri"/>
                <a:cs typeface="Calibri"/>
              </a:rPr>
              <a:t>cardiac</a:t>
            </a:r>
            <a:r>
              <a:rPr dirty="0" sz="1350">
                <a:latin typeface="Calibri"/>
                <a:cs typeface="Calibri"/>
              </a:rPr>
              <a:t> arrest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52208" y="5572442"/>
            <a:ext cx="150431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>
                <a:latin typeface="Calibri"/>
                <a:cs typeface="Calibri"/>
              </a:rPr>
              <a:t>Disutility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pneumonia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97" y="6093142"/>
            <a:ext cx="67056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15">
                <a:latin typeface="Calibri"/>
                <a:cs typeface="Calibri"/>
              </a:rPr>
              <a:t>-</a:t>
            </a:r>
            <a:r>
              <a:rPr dirty="0" sz="1600" spc="25">
                <a:latin typeface="Calibri"/>
                <a:cs typeface="Calibri"/>
              </a:rPr>
              <a:t>30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25">
                <a:latin typeface="Calibri"/>
                <a:cs typeface="Calibri"/>
              </a:rPr>
              <a:t>00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2104" y="6142354"/>
            <a:ext cx="67056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15">
                <a:latin typeface="Calibri"/>
                <a:cs typeface="Calibri"/>
              </a:rPr>
              <a:t>-</a:t>
            </a:r>
            <a:r>
              <a:rPr dirty="0" sz="1600" spc="25">
                <a:latin typeface="Calibri"/>
                <a:cs typeface="Calibri"/>
              </a:rPr>
              <a:t>10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25">
                <a:latin typeface="Calibri"/>
                <a:cs typeface="Calibri"/>
              </a:rPr>
              <a:t>00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24760" y="6115050"/>
            <a:ext cx="463931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521835" algn="l"/>
              </a:tabLst>
            </a:pPr>
            <a:r>
              <a:rPr dirty="0" sz="1600" spc="-15">
                <a:latin typeface="Calibri"/>
                <a:cs typeface="Calibri"/>
              </a:rPr>
              <a:t>-</a:t>
            </a:r>
            <a:r>
              <a:rPr dirty="0" sz="1600" spc="25">
                <a:latin typeface="Calibri"/>
                <a:cs typeface="Calibri"/>
              </a:rPr>
              <a:t>20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25">
                <a:latin typeface="Calibri"/>
                <a:cs typeface="Calibri"/>
              </a:rPr>
              <a:t>00</a:t>
            </a:r>
            <a:r>
              <a:rPr dirty="0" sz="1600" spc="10">
                <a:latin typeface="Calibri"/>
                <a:cs typeface="Calibri"/>
              </a:rPr>
              <a:t>0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8639" y="6312217"/>
            <a:ext cx="408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Incremental </a:t>
            </a:r>
            <a:r>
              <a:rPr dirty="0" sz="1800" spc="-10" b="1">
                <a:latin typeface="Calibri"/>
                <a:cs typeface="Calibri"/>
              </a:rPr>
              <a:t>Cost-Effectiveness Ratio</a:t>
            </a:r>
            <a:r>
              <a:rPr dirty="0" sz="1800" spc="-1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(ICER)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98621" y="413385"/>
            <a:ext cx="5502275" cy="483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5"/>
              <a:t>1-way </a:t>
            </a:r>
            <a:r>
              <a:rPr dirty="0" spc="-10"/>
              <a:t>Sensitivity </a:t>
            </a:r>
            <a:r>
              <a:rPr dirty="0"/>
              <a:t>analysis:</a:t>
            </a:r>
            <a:r>
              <a:rPr dirty="0" spc="45"/>
              <a:t> </a:t>
            </a:r>
            <a:r>
              <a:rPr dirty="0" spc="-15"/>
              <a:t>Lifetime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8739" y="6630352"/>
            <a:ext cx="860044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Calibri"/>
                <a:cs typeface="Calibri"/>
              </a:rPr>
              <a:t>*The </a:t>
            </a:r>
            <a:r>
              <a:rPr dirty="0" sz="1050" spc="5">
                <a:latin typeface="Calibri"/>
                <a:cs typeface="Calibri"/>
              </a:rPr>
              <a:t>red </a:t>
            </a:r>
            <a:r>
              <a:rPr dirty="0" sz="1050" spc="10">
                <a:latin typeface="Calibri"/>
                <a:cs typeface="Calibri"/>
              </a:rPr>
              <a:t>bar shows </a:t>
            </a:r>
            <a:r>
              <a:rPr dirty="0" sz="1050">
                <a:latin typeface="Calibri"/>
                <a:cs typeface="Calibri"/>
              </a:rPr>
              <a:t>the </a:t>
            </a:r>
            <a:r>
              <a:rPr dirty="0" sz="1050" spc="5">
                <a:latin typeface="Calibri"/>
                <a:cs typeface="Calibri"/>
              </a:rPr>
              <a:t>change in </a:t>
            </a:r>
            <a:r>
              <a:rPr dirty="0" sz="1050" spc="25">
                <a:latin typeface="Calibri"/>
                <a:cs typeface="Calibri"/>
              </a:rPr>
              <a:t>ICER </a:t>
            </a:r>
            <a:r>
              <a:rPr dirty="0" sz="1050" spc="10">
                <a:latin typeface="Calibri"/>
                <a:cs typeface="Calibri"/>
              </a:rPr>
              <a:t>with a </a:t>
            </a:r>
            <a:r>
              <a:rPr dirty="0" sz="1050" spc="-5">
                <a:latin typeface="Calibri"/>
                <a:cs typeface="Calibri"/>
              </a:rPr>
              <a:t>high </a:t>
            </a:r>
            <a:r>
              <a:rPr dirty="0" sz="1050" spc="5">
                <a:latin typeface="Calibri"/>
                <a:cs typeface="Calibri"/>
              </a:rPr>
              <a:t>uncertainty value (+25%) </a:t>
            </a:r>
            <a:r>
              <a:rPr dirty="0" sz="1050" spc="10">
                <a:latin typeface="Calibri"/>
                <a:cs typeface="Calibri"/>
              </a:rPr>
              <a:t>and </a:t>
            </a:r>
            <a:r>
              <a:rPr dirty="0" sz="1050" spc="-5">
                <a:latin typeface="Calibri"/>
                <a:cs typeface="Calibri"/>
              </a:rPr>
              <a:t>blue </a:t>
            </a:r>
            <a:r>
              <a:rPr dirty="0" sz="1050" spc="10">
                <a:latin typeface="Calibri"/>
                <a:cs typeface="Calibri"/>
              </a:rPr>
              <a:t>bar shows </a:t>
            </a:r>
            <a:r>
              <a:rPr dirty="0" sz="1050">
                <a:latin typeface="Calibri"/>
                <a:cs typeface="Calibri"/>
              </a:rPr>
              <a:t>the </a:t>
            </a:r>
            <a:r>
              <a:rPr dirty="0" sz="1050" spc="5">
                <a:latin typeface="Calibri"/>
                <a:cs typeface="Calibri"/>
              </a:rPr>
              <a:t>change in </a:t>
            </a:r>
            <a:r>
              <a:rPr dirty="0" sz="1050" spc="25">
                <a:latin typeface="Calibri"/>
                <a:cs typeface="Calibri"/>
              </a:rPr>
              <a:t>ICER </a:t>
            </a:r>
            <a:r>
              <a:rPr dirty="0" sz="1050" spc="10">
                <a:latin typeface="Calibri"/>
                <a:cs typeface="Calibri"/>
              </a:rPr>
              <a:t>with a </a:t>
            </a:r>
            <a:r>
              <a:rPr dirty="0" sz="1050" spc="15">
                <a:latin typeface="Calibri"/>
                <a:cs typeface="Calibri"/>
              </a:rPr>
              <a:t>low </a:t>
            </a:r>
            <a:r>
              <a:rPr dirty="0" sz="1050" spc="10">
                <a:latin typeface="Calibri"/>
                <a:cs typeface="Calibri"/>
              </a:rPr>
              <a:t>uncertainty </a:t>
            </a:r>
            <a:r>
              <a:rPr dirty="0" sz="1050" spc="5">
                <a:latin typeface="Calibri"/>
                <a:cs typeface="Calibri"/>
              </a:rPr>
              <a:t>value</a:t>
            </a:r>
            <a:r>
              <a:rPr dirty="0" sz="1050" spc="175">
                <a:latin typeface="Calibri"/>
                <a:cs typeface="Calibri"/>
              </a:rPr>
              <a:t> </a:t>
            </a:r>
            <a:r>
              <a:rPr dirty="0" sz="1050" spc="5">
                <a:latin typeface="Calibri"/>
                <a:cs typeface="Calibri"/>
              </a:rPr>
              <a:t>(-25%).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70120" y="5509259"/>
            <a:ext cx="1325880" cy="342900"/>
          </a:xfrm>
          <a:custGeom>
            <a:avLst/>
            <a:gdLst/>
            <a:ahLst/>
            <a:cxnLst/>
            <a:rect l="l" t="t" r="r" b="b"/>
            <a:pathLst>
              <a:path w="1325879" h="342900">
                <a:moveTo>
                  <a:pt x="0" y="342899"/>
                </a:moveTo>
                <a:lnTo>
                  <a:pt x="1325879" y="342899"/>
                </a:lnTo>
                <a:lnTo>
                  <a:pt x="1325879" y="0"/>
                </a:lnTo>
                <a:lnTo>
                  <a:pt x="0" y="0"/>
                </a:lnTo>
                <a:lnTo>
                  <a:pt x="0" y="342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21359" y="5475922"/>
            <a:ext cx="185547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5">
                <a:latin typeface="Calibri"/>
                <a:cs typeface="Calibri"/>
              </a:rPr>
              <a:t>Expected value:</a:t>
            </a:r>
            <a:r>
              <a:rPr dirty="0" sz="1600" spc="-80">
                <a:latin typeface="Calibri"/>
                <a:cs typeface="Calibri"/>
              </a:rPr>
              <a:t> </a:t>
            </a:r>
            <a:r>
              <a:rPr dirty="0" sz="1600" spc="15">
                <a:latin typeface="Calibri"/>
                <a:cs typeface="Calibri"/>
              </a:rPr>
              <a:t>-8917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34890" y="5726429"/>
            <a:ext cx="1328420" cy="0"/>
          </a:xfrm>
          <a:custGeom>
            <a:avLst/>
            <a:gdLst/>
            <a:ahLst/>
            <a:cxnLst/>
            <a:rect l="l" t="t" r="r" b="b"/>
            <a:pathLst>
              <a:path w="1328420" h="0">
                <a:moveTo>
                  <a:pt x="1328039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4244" y="6434454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82200" y="160020"/>
            <a:ext cx="19050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39" y="6630352"/>
            <a:ext cx="201739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>
                <a:latin typeface="Calibri"/>
                <a:cs typeface="Calibri"/>
              </a:rPr>
              <a:t>*Red </a:t>
            </a:r>
            <a:r>
              <a:rPr dirty="0" sz="1050" spc="10">
                <a:latin typeface="Calibri"/>
                <a:cs typeface="Calibri"/>
              </a:rPr>
              <a:t>dot </a:t>
            </a:r>
            <a:r>
              <a:rPr dirty="0" sz="1050" spc="5">
                <a:latin typeface="Calibri"/>
                <a:cs typeface="Calibri"/>
              </a:rPr>
              <a:t>marks </a:t>
            </a:r>
            <a:r>
              <a:rPr dirty="0" sz="1050">
                <a:latin typeface="Calibri"/>
                <a:cs typeface="Calibri"/>
              </a:rPr>
              <a:t>deterministic</a:t>
            </a:r>
            <a:r>
              <a:rPr dirty="0" sz="1050" spc="35">
                <a:latin typeface="Calibri"/>
                <a:cs typeface="Calibri"/>
              </a:rPr>
              <a:t> </a:t>
            </a:r>
            <a:r>
              <a:rPr dirty="0" sz="1050" spc="25">
                <a:latin typeface="Calibri"/>
                <a:cs typeface="Calibri"/>
              </a:rPr>
              <a:t>ICER.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9436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Probabilistic: Lifetime </a:t>
            </a:r>
            <a:r>
              <a:rPr dirty="0" spc="-10"/>
              <a:t>Incremental</a:t>
            </a:r>
            <a:r>
              <a:rPr dirty="0" spc="105"/>
              <a:t> </a:t>
            </a:r>
            <a:r>
              <a:rPr dirty="0" spc="-20"/>
              <a:t>Cost-Effectiveness</a:t>
            </a:r>
          </a:p>
        </p:txBody>
      </p:sp>
      <p:sp>
        <p:nvSpPr>
          <p:cNvPr id="6" name="object 6"/>
          <p:cNvSpPr/>
          <p:nvPr/>
        </p:nvSpPr>
        <p:spPr>
          <a:xfrm>
            <a:off x="1002030" y="659130"/>
            <a:ext cx="0" cy="1410970"/>
          </a:xfrm>
          <a:custGeom>
            <a:avLst/>
            <a:gdLst/>
            <a:ahLst/>
            <a:cxnLst/>
            <a:rect l="l" t="t" r="r" b="b"/>
            <a:pathLst>
              <a:path w="0" h="1410970">
                <a:moveTo>
                  <a:pt x="0" y="0"/>
                </a:moveTo>
                <a:lnTo>
                  <a:pt x="0" y="141071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0990" y="1314450"/>
            <a:ext cx="1399540" cy="0"/>
          </a:xfrm>
          <a:custGeom>
            <a:avLst/>
            <a:gdLst/>
            <a:ahLst/>
            <a:cxnLst/>
            <a:rect l="l" t="t" r="r" b="b"/>
            <a:pathLst>
              <a:path w="1399539" h="0">
                <a:moveTo>
                  <a:pt x="0" y="0"/>
                </a:moveTo>
                <a:lnTo>
                  <a:pt x="139915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27760" y="1424939"/>
            <a:ext cx="396240" cy="365760"/>
          </a:xfrm>
          <a:custGeom>
            <a:avLst/>
            <a:gdLst/>
            <a:ahLst/>
            <a:cxnLst/>
            <a:rect l="l" t="t" r="r" b="b"/>
            <a:pathLst>
              <a:path w="396240" h="365760">
                <a:moveTo>
                  <a:pt x="198120" y="0"/>
                </a:moveTo>
                <a:lnTo>
                  <a:pt x="152691" y="4831"/>
                </a:lnTo>
                <a:lnTo>
                  <a:pt x="110989" y="18594"/>
                </a:lnTo>
                <a:lnTo>
                  <a:pt x="74204" y="40188"/>
                </a:lnTo>
                <a:lnTo>
                  <a:pt x="43523" y="68513"/>
                </a:lnTo>
                <a:lnTo>
                  <a:pt x="20136" y="102470"/>
                </a:lnTo>
                <a:lnTo>
                  <a:pt x="5232" y="140958"/>
                </a:lnTo>
                <a:lnTo>
                  <a:pt x="0" y="182880"/>
                </a:lnTo>
                <a:lnTo>
                  <a:pt x="5232" y="224801"/>
                </a:lnTo>
                <a:lnTo>
                  <a:pt x="20136" y="263289"/>
                </a:lnTo>
                <a:lnTo>
                  <a:pt x="43523" y="297246"/>
                </a:lnTo>
                <a:lnTo>
                  <a:pt x="74204" y="325571"/>
                </a:lnTo>
                <a:lnTo>
                  <a:pt x="110989" y="347165"/>
                </a:lnTo>
                <a:lnTo>
                  <a:pt x="152691" y="360928"/>
                </a:lnTo>
                <a:lnTo>
                  <a:pt x="198120" y="365760"/>
                </a:lnTo>
                <a:lnTo>
                  <a:pt x="243564" y="360928"/>
                </a:lnTo>
                <a:lnTo>
                  <a:pt x="285272" y="347165"/>
                </a:lnTo>
                <a:lnTo>
                  <a:pt x="322057" y="325571"/>
                </a:lnTo>
                <a:lnTo>
                  <a:pt x="352732" y="297246"/>
                </a:lnTo>
                <a:lnTo>
                  <a:pt x="376112" y="263289"/>
                </a:lnTo>
                <a:lnTo>
                  <a:pt x="391010" y="224801"/>
                </a:lnTo>
                <a:lnTo>
                  <a:pt x="396240" y="182880"/>
                </a:lnTo>
                <a:lnTo>
                  <a:pt x="391010" y="140958"/>
                </a:lnTo>
                <a:lnTo>
                  <a:pt x="376112" y="102470"/>
                </a:lnTo>
                <a:lnTo>
                  <a:pt x="352732" y="68513"/>
                </a:lnTo>
                <a:lnTo>
                  <a:pt x="322057" y="40188"/>
                </a:lnTo>
                <a:lnTo>
                  <a:pt x="285272" y="18594"/>
                </a:lnTo>
                <a:lnTo>
                  <a:pt x="243564" y="4831"/>
                </a:lnTo>
                <a:lnTo>
                  <a:pt x="198120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27760" y="1424939"/>
            <a:ext cx="396240" cy="365760"/>
          </a:xfrm>
          <a:custGeom>
            <a:avLst/>
            <a:gdLst/>
            <a:ahLst/>
            <a:cxnLst/>
            <a:rect l="l" t="t" r="r" b="b"/>
            <a:pathLst>
              <a:path w="396240" h="365760">
                <a:moveTo>
                  <a:pt x="0" y="182880"/>
                </a:moveTo>
                <a:lnTo>
                  <a:pt x="5232" y="140958"/>
                </a:lnTo>
                <a:lnTo>
                  <a:pt x="20136" y="102470"/>
                </a:lnTo>
                <a:lnTo>
                  <a:pt x="43523" y="68513"/>
                </a:lnTo>
                <a:lnTo>
                  <a:pt x="74204" y="40188"/>
                </a:lnTo>
                <a:lnTo>
                  <a:pt x="110989" y="18594"/>
                </a:lnTo>
                <a:lnTo>
                  <a:pt x="152691" y="4831"/>
                </a:lnTo>
                <a:lnTo>
                  <a:pt x="198120" y="0"/>
                </a:lnTo>
                <a:lnTo>
                  <a:pt x="243564" y="4831"/>
                </a:lnTo>
                <a:lnTo>
                  <a:pt x="285272" y="18594"/>
                </a:lnTo>
                <a:lnTo>
                  <a:pt x="322057" y="40188"/>
                </a:lnTo>
                <a:lnTo>
                  <a:pt x="352732" y="68513"/>
                </a:lnTo>
                <a:lnTo>
                  <a:pt x="376112" y="102470"/>
                </a:lnTo>
                <a:lnTo>
                  <a:pt x="391010" y="140958"/>
                </a:lnTo>
                <a:lnTo>
                  <a:pt x="396240" y="182880"/>
                </a:lnTo>
                <a:lnTo>
                  <a:pt x="391010" y="224801"/>
                </a:lnTo>
                <a:lnTo>
                  <a:pt x="376112" y="263289"/>
                </a:lnTo>
                <a:lnTo>
                  <a:pt x="352732" y="297246"/>
                </a:lnTo>
                <a:lnTo>
                  <a:pt x="322057" y="325571"/>
                </a:lnTo>
                <a:lnTo>
                  <a:pt x="285272" y="347165"/>
                </a:lnTo>
                <a:lnTo>
                  <a:pt x="243564" y="360928"/>
                </a:lnTo>
                <a:lnTo>
                  <a:pt x="198120" y="365760"/>
                </a:lnTo>
                <a:lnTo>
                  <a:pt x="152691" y="360928"/>
                </a:lnTo>
                <a:lnTo>
                  <a:pt x="110989" y="347165"/>
                </a:lnTo>
                <a:lnTo>
                  <a:pt x="74204" y="325571"/>
                </a:lnTo>
                <a:lnTo>
                  <a:pt x="43523" y="297246"/>
                </a:lnTo>
                <a:lnTo>
                  <a:pt x="20136" y="263289"/>
                </a:lnTo>
                <a:lnTo>
                  <a:pt x="5232" y="224801"/>
                </a:lnTo>
                <a:lnTo>
                  <a:pt x="0" y="182880"/>
                </a:lnTo>
                <a:close/>
              </a:path>
            </a:pathLst>
          </a:custGeom>
          <a:ln w="12700">
            <a:solidFill>
              <a:srgbClr val="B4C6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24000" y="1882139"/>
            <a:ext cx="193675" cy="288925"/>
          </a:xfrm>
          <a:custGeom>
            <a:avLst/>
            <a:gdLst/>
            <a:ahLst/>
            <a:cxnLst/>
            <a:rect l="l" t="t" r="r" b="b"/>
            <a:pathLst>
              <a:path w="193675" h="288925">
                <a:moveTo>
                  <a:pt x="114530" y="130808"/>
                </a:moveTo>
                <a:lnTo>
                  <a:pt x="65973" y="160839"/>
                </a:lnTo>
                <a:lnTo>
                  <a:pt x="145161" y="288798"/>
                </a:lnTo>
                <a:lnTo>
                  <a:pt x="193675" y="258699"/>
                </a:lnTo>
                <a:lnTo>
                  <a:pt x="114530" y="130808"/>
                </a:lnTo>
                <a:close/>
              </a:path>
              <a:path w="193675" h="288925">
                <a:moveTo>
                  <a:pt x="0" y="0"/>
                </a:moveTo>
                <a:lnTo>
                  <a:pt x="17399" y="190881"/>
                </a:lnTo>
                <a:lnTo>
                  <a:pt x="65973" y="160839"/>
                </a:lnTo>
                <a:lnTo>
                  <a:pt x="50927" y="136525"/>
                </a:lnTo>
                <a:lnTo>
                  <a:pt x="99440" y="106425"/>
                </a:lnTo>
                <a:lnTo>
                  <a:pt x="153954" y="106425"/>
                </a:lnTo>
                <a:lnTo>
                  <a:pt x="163194" y="100711"/>
                </a:lnTo>
                <a:lnTo>
                  <a:pt x="0" y="0"/>
                </a:lnTo>
                <a:close/>
              </a:path>
              <a:path w="193675" h="288925">
                <a:moveTo>
                  <a:pt x="99440" y="106425"/>
                </a:moveTo>
                <a:lnTo>
                  <a:pt x="50927" y="136525"/>
                </a:lnTo>
                <a:lnTo>
                  <a:pt x="65973" y="160839"/>
                </a:lnTo>
                <a:lnTo>
                  <a:pt x="114530" y="130808"/>
                </a:lnTo>
                <a:lnTo>
                  <a:pt x="99440" y="106425"/>
                </a:lnTo>
                <a:close/>
              </a:path>
              <a:path w="193675" h="288925">
                <a:moveTo>
                  <a:pt x="153954" y="106425"/>
                </a:moveTo>
                <a:lnTo>
                  <a:pt x="99440" y="106425"/>
                </a:lnTo>
                <a:lnTo>
                  <a:pt x="114530" y="130808"/>
                </a:lnTo>
                <a:lnTo>
                  <a:pt x="153954" y="10642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47041" y="1280344"/>
            <a:ext cx="8445996" cy="4971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430384" y="1612836"/>
            <a:ext cx="20116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 b="1">
                <a:solidFill>
                  <a:srgbClr val="C00000"/>
                </a:solidFill>
                <a:latin typeface="Calibri"/>
                <a:cs typeface="Calibri"/>
              </a:rPr>
              <a:t>100%</a:t>
            </a:r>
            <a:r>
              <a:rPr dirty="0" sz="2400" spc="-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Calibri"/>
                <a:cs typeface="Calibri"/>
              </a:rPr>
              <a:t>dominant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12509" y="3300729"/>
            <a:ext cx="149860" cy="149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7254" y="497141"/>
            <a:ext cx="6207760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Varying </a:t>
            </a:r>
            <a:r>
              <a:rPr dirty="0" spc="-10"/>
              <a:t>the </a:t>
            </a:r>
            <a:r>
              <a:rPr dirty="0" spc="-25"/>
              <a:t>Cost </a:t>
            </a:r>
            <a:r>
              <a:rPr dirty="0"/>
              <a:t>of </a:t>
            </a:r>
            <a:r>
              <a:rPr dirty="0" spc="-10"/>
              <a:t>Colchicine</a:t>
            </a:r>
            <a:r>
              <a:rPr dirty="0" spc="50"/>
              <a:t> </a:t>
            </a:r>
            <a:r>
              <a:rPr dirty="0" spc="5"/>
              <a:t>(Canada)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39" y="6428740"/>
            <a:ext cx="9635490" cy="4502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350" spc="10">
                <a:latin typeface="Calibri"/>
                <a:cs typeface="Calibri"/>
              </a:rPr>
              <a:t>*Base </a:t>
            </a:r>
            <a:r>
              <a:rPr dirty="0" sz="1350" spc="15">
                <a:latin typeface="Calibri"/>
                <a:cs typeface="Calibri"/>
              </a:rPr>
              <a:t>case </a:t>
            </a:r>
            <a:r>
              <a:rPr dirty="0" sz="1350">
                <a:latin typeface="Calibri"/>
                <a:cs typeface="Calibri"/>
              </a:rPr>
              <a:t>includes all </a:t>
            </a:r>
            <a:r>
              <a:rPr dirty="0" sz="1350" spc="5">
                <a:latin typeface="Calibri"/>
                <a:cs typeface="Calibri"/>
              </a:rPr>
              <a:t>primary outcomes, non-cardiovascular </a:t>
            </a:r>
            <a:r>
              <a:rPr dirty="0" sz="1350" spc="-10">
                <a:latin typeface="Calibri"/>
                <a:cs typeface="Calibri"/>
              </a:rPr>
              <a:t>mortality, </a:t>
            </a:r>
            <a:r>
              <a:rPr dirty="0" sz="1350" spc="10">
                <a:latin typeface="Calibri"/>
                <a:cs typeface="Calibri"/>
              </a:rPr>
              <a:t>and </a:t>
            </a:r>
            <a:r>
              <a:rPr dirty="0" sz="1350">
                <a:latin typeface="Calibri"/>
                <a:cs typeface="Calibri"/>
              </a:rPr>
              <a:t>pneumonia </a:t>
            </a:r>
            <a:r>
              <a:rPr dirty="0" sz="1350" spc="25">
                <a:latin typeface="Calibri"/>
                <a:cs typeface="Calibri"/>
              </a:rPr>
              <a:t>(1</a:t>
            </a:r>
            <a:r>
              <a:rPr dirty="0" baseline="23391" sz="1425" spc="37">
                <a:latin typeface="Calibri"/>
                <a:cs typeface="Calibri"/>
              </a:rPr>
              <a:t>st </a:t>
            </a:r>
            <a:r>
              <a:rPr dirty="0" sz="1350" spc="10">
                <a:latin typeface="Calibri"/>
                <a:cs typeface="Calibri"/>
              </a:rPr>
              <a:t>and </a:t>
            </a:r>
            <a:r>
              <a:rPr dirty="0" sz="1350" spc="5">
                <a:latin typeface="Calibri"/>
                <a:cs typeface="Calibri"/>
              </a:rPr>
              <a:t>2</a:t>
            </a:r>
            <a:r>
              <a:rPr dirty="0" baseline="23391" sz="1425" spc="7">
                <a:latin typeface="Calibri"/>
                <a:cs typeface="Calibri"/>
              </a:rPr>
              <a:t>nd</a:t>
            </a:r>
            <a:r>
              <a:rPr dirty="0" baseline="23391" sz="1425" spc="-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event)</a:t>
            </a:r>
            <a:endParaRPr sz="13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dirty="0" sz="1350" spc="-5">
                <a:latin typeface="Calibri"/>
                <a:cs typeface="Calibri"/>
              </a:rPr>
              <a:t>**The </a:t>
            </a:r>
            <a:r>
              <a:rPr dirty="0" sz="1350" spc="10">
                <a:latin typeface="Calibri"/>
                <a:cs typeface="Calibri"/>
              </a:rPr>
              <a:t>price </a:t>
            </a:r>
            <a:r>
              <a:rPr dirty="0" sz="1350" spc="5">
                <a:latin typeface="Calibri"/>
                <a:cs typeface="Calibri"/>
              </a:rPr>
              <a:t>points of maximum dominance </a:t>
            </a:r>
            <a:r>
              <a:rPr dirty="0" sz="1350" spc="10">
                <a:latin typeface="Calibri"/>
                <a:cs typeface="Calibri"/>
              </a:rPr>
              <a:t>and </a:t>
            </a:r>
            <a:r>
              <a:rPr dirty="0" sz="1350" spc="5">
                <a:latin typeface="Calibri"/>
                <a:cs typeface="Calibri"/>
              </a:rPr>
              <a:t>maximum </a:t>
            </a:r>
            <a:r>
              <a:rPr dirty="0" sz="1350" spc="10">
                <a:latin typeface="Calibri"/>
                <a:cs typeface="Calibri"/>
              </a:rPr>
              <a:t>cost </a:t>
            </a:r>
            <a:r>
              <a:rPr dirty="0" sz="1350" spc="-5">
                <a:latin typeface="Calibri"/>
                <a:cs typeface="Calibri"/>
              </a:rPr>
              <a:t>effectiveness </a:t>
            </a:r>
            <a:r>
              <a:rPr dirty="0" sz="1350">
                <a:latin typeface="Calibri"/>
                <a:cs typeface="Calibri"/>
              </a:rPr>
              <a:t>were </a:t>
            </a:r>
            <a:r>
              <a:rPr dirty="0" sz="1350" spc="15">
                <a:latin typeface="Calibri"/>
                <a:cs typeface="Calibri"/>
              </a:rPr>
              <a:t>the </a:t>
            </a:r>
            <a:r>
              <a:rPr dirty="0" sz="1350" spc="5">
                <a:latin typeface="Calibri"/>
                <a:cs typeface="Calibri"/>
              </a:rPr>
              <a:t>same </a:t>
            </a:r>
            <a:r>
              <a:rPr dirty="0" sz="1350">
                <a:latin typeface="Calibri"/>
                <a:cs typeface="Calibri"/>
              </a:rPr>
              <a:t>when all </a:t>
            </a:r>
            <a:r>
              <a:rPr dirty="0" sz="1350" spc="5">
                <a:latin typeface="Calibri"/>
                <a:cs typeface="Calibri"/>
              </a:rPr>
              <a:t>recurrent </a:t>
            </a:r>
            <a:r>
              <a:rPr dirty="0" sz="1350">
                <a:latin typeface="Calibri"/>
                <a:cs typeface="Calibri"/>
              </a:rPr>
              <a:t>events were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included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96500" y="91439"/>
            <a:ext cx="1905000" cy="495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104244" y="6434454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99310" y="4758690"/>
            <a:ext cx="9083040" cy="0"/>
          </a:xfrm>
          <a:custGeom>
            <a:avLst/>
            <a:gdLst/>
            <a:ahLst/>
            <a:cxnLst/>
            <a:rect l="l" t="t" r="r" b="b"/>
            <a:pathLst>
              <a:path w="9083040" h="0">
                <a:moveTo>
                  <a:pt x="0" y="0"/>
                </a:moveTo>
                <a:lnTo>
                  <a:pt x="90830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99310" y="4080509"/>
            <a:ext cx="9083040" cy="0"/>
          </a:xfrm>
          <a:custGeom>
            <a:avLst/>
            <a:gdLst/>
            <a:ahLst/>
            <a:cxnLst/>
            <a:rect l="l" t="t" r="r" b="b"/>
            <a:pathLst>
              <a:path w="9083040" h="0">
                <a:moveTo>
                  <a:pt x="0" y="0"/>
                </a:moveTo>
                <a:lnTo>
                  <a:pt x="90830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99310" y="3402329"/>
            <a:ext cx="9083040" cy="0"/>
          </a:xfrm>
          <a:custGeom>
            <a:avLst/>
            <a:gdLst/>
            <a:ahLst/>
            <a:cxnLst/>
            <a:rect l="l" t="t" r="r" b="b"/>
            <a:pathLst>
              <a:path w="9083040" h="0">
                <a:moveTo>
                  <a:pt x="0" y="0"/>
                </a:moveTo>
                <a:lnTo>
                  <a:pt x="90830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99310" y="2724150"/>
            <a:ext cx="9083040" cy="0"/>
          </a:xfrm>
          <a:custGeom>
            <a:avLst/>
            <a:gdLst/>
            <a:ahLst/>
            <a:cxnLst/>
            <a:rect l="l" t="t" r="r" b="b"/>
            <a:pathLst>
              <a:path w="9083040" h="0">
                <a:moveTo>
                  <a:pt x="0" y="0"/>
                </a:moveTo>
                <a:lnTo>
                  <a:pt x="90830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99310" y="2045970"/>
            <a:ext cx="9083040" cy="0"/>
          </a:xfrm>
          <a:custGeom>
            <a:avLst/>
            <a:gdLst/>
            <a:ahLst/>
            <a:cxnLst/>
            <a:rect l="l" t="t" r="r" b="b"/>
            <a:pathLst>
              <a:path w="9083040" h="0">
                <a:moveTo>
                  <a:pt x="0" y="0"/>
                </a:moveTo>
                <a:lnTo>
                  <a:pt x="90830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99310" y="1367789"/>
            <a:ext cx="9083040" cy="0"/>
          </a:xfrm>
          <a:custGeom>
            <a:avLst/>
            <a:gdLst/>
            <a:ahLst/>
            <a:cxnLst/>
            <a:rect l="l" t="t" r="r" b="b"/>
            <a:pathLst>
              <a:path w="9083040" h="0">
                <a:moveTo>
                  <a:pt x="0" y="0"/>
                </a:moveTo>
                <a:lnTo>
                  <a:pt x="90830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99310" y="5436870"/>
            <a:ext cx="9083040" cy="0"/>
          </a:xfrm>
          <a:custGeom>
            <a:avLst/>
            <a:gdLst/>
            <a:ahLst/>
            <a:cxnLst/>
            <a:rect l="l" t="t" r="r" b="b"/>
            <a:pathLst>
              <a:path w="9083040" h="0">
                <a:moveTo>
                  <a:pt x="0" y="0"/>
                </a:moveTo>
                <a:lnTo>
                  <a:pt x="90830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14600" y="1684020"/>
            <a:ext cx="8252459" cy="3749040"/>
          </a:xfrm>
          <a:custGeom>
            <a:avLst/>
            <a:gdLst/>
            <a:ahLst/>
            <a:cxnLst/>
            <a:rect l="l" t="t" r="r" b="b"/>
            <a:pathLst>
              <a:path w="8252459" h="3749040">
                <a:moveTo>
                  <a:pt x="0" y="3749040"/>
                </a:moveTo>
                <a:lnTo>
                  <a:pt x="822960" y="3749040"/>
                </a:lnTo>
                <a:lnTo>
                  <a:pt x="1645920" y="3749040"/>
                </a:lnTo>
                <a:lnTo>
                  <a:pt x="2476500" y="3573779"/>
                </a:lnTo>
                <a:lnTo>
                  <a:pt x="3299460" y="3299459"/>
                </a:lnTo>
                <a:lnTo>
                  <a:pt x="4122420" y="3139440"/>
                </a:lnTo>
                <a:lnTo>
                  <a:pt x="4953000" y="3025140"/>
                </a:lnTo>
                <a:lnTo>
                  <a:pt x="5775959" y="2202179"/>
                </a:lnTo>
                <a:lnTo>
                  <a:pt x="6598920" y="1097279"/>
                </a:lnTo>
                <a:lnTo>
                  <a:pt x="7429500" y="548639"/>
                </a:lnTo>
                <a:lnTo>
                  <a:pt x="8252459" y="0"/>
                </a:lnTo>
              </a:path>
            </a:pathLst>
          </a:custGeom>
          <a:ln w="2857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77642" y="54074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69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69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6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77642" y="54074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53339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69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69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39" y="26670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00603" y="54074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00603" y="54074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53339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39" y="26670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31183" y="54074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69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69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6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31183" y="54074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53339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69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69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39" y="26670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954142" y="523214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69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39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40" y="26669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54142" y="523214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53340" y="26669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39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69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40" y="26669"/>
                </a:lnTo>
                <a:close/>
              </a:path>
            </a:pathLst>
          </a:custGeom>
          <a:ln w="9524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777103" y="495782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69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69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777103" y="495782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53339" y="26669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69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39" y="26669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607682" y="479018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69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39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40" y="26669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607682" y="479018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40" y="26669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39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69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40" y="26669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430643" y="46835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430643" y="46835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39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39" y="26670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253603" y="385292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69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40" y="26669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253603" y="385292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40" y="26669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69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40" y="26669"/>
                </a:lnTo>
                <a:close/>
              </a:path>
            </a:pathLst>
          </a:custGeom>
          <a:ln w="9524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084182" y="275564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69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39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40" y="26669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084182" y="275564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40" y="26669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39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69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40" y="26669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907143" y="22070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907143" y="22070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39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39" y="26670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730103" y="165836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39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40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730103" y="165836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40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39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40" y="26670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514600" y="5036820"/>
            <a:ext cx="8252459" cy="396240"/>
          </a:xfrm>
          <a:custGeom>
            <a:avLst/>
            <a:gdLst/>
            <a:ahLst/>
            <a:cxnLst/>
            <a:rect l="l" t="t" r="r" b="b"/>
            <a:pathLst>
              <a:path w="8252459" h="396239">
                <a:moveTo>
                  <a:pt x="0" y="396239"/>
                </a:moveTo>
                <a:lnTo>
                  <a:pt x="0" y="396239"/>
                </a:lnTo>
                <a:lnTo>
                  <a:pt x="4122420" y="396239"/>
                </a:lnTo>
                <a:lnTo>
                  <a:pt x="4953000" y="388619"/>
                </a:lnTo>
                <a:lnTo>
                  <a:pt x="5775959" y="281939"/>
                </a:lnTo>
                <a:lnTo>
                  <a:pt x="6598920" y="137159"/>
                </a:lnTo>
                <a:lnTo>
                  <a:pt x="7429500" y="68579"/>
                </a:lnTo>
                <a:lnTo>
                  <a:pt x="8252459" y="0"/>
                </a:lnTo>
              </a:path>
            </a:pathLst>
          </a:custGeom>
          <a:ln w="2857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477642" y="54074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69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69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6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477642" y="54074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53339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69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69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39" y="26670"/>
                </a:lnTo>
                <a:close/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300603" y="54074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00603" y="54074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53339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39" y="26670"/>
                </a:lnTo>
                <a:close/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31183" y="54074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69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69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6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31183" y="54074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53339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69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69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39" y="26670"/>
                </a:lnTo>
                <a:close/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954142" y="54074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40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954142" y="54074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53340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40" y="26670"/>
                </a:lnTo>
                <a:close/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777103" y="54074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777103" y="54074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53339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39" y="26670"/>
                </a:lnTo>
                <a:close/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607682" y="54074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40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607682" y="540740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40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40" y="26670"/>
                </a:lnTo>
                <a:close/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430643" y="539216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430643" y="539216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39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39" y="26670"/>
                </a:lnTo>
                <a:close/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253603" y="528548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69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39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40" y="26669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253603" y="528548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40" y="26669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39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69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40" y="26669"/>
                </a:lnTo>
                <a:close/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9084182" y="514832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69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40" y="26669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9084182" y="514832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40" y="26669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69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40" y="26669"/>
                </a:lnTo>
                <a:close/>
              </a:path>
            </a:pathLst>
          </a:custGeom>
          <a:ln w="9524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9907143" y="507212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69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69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907143" y="507212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39" y="26669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69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39" y="26669"/>
                </a:lnTo>
                <a:close/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730103" y="500354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69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39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40" y="26669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730103" y="500354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40" y="26669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39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69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40" y="26669"/>
                </a:lnTo>
                <a:close/>
              </a:path>
            </a:pathLst>
          </a:custGeom>
          <a:ln w="9524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1794891" y="5276596"/>
            <a:ext cx="130175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31849" y="4597971"/>
            <a:ext cx="59436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25">
                <a:latin typeface="Calibri"/>
                <a:cs typeface="Calibri"/>
              </a:rPr>
              <a:t>1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2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331849" y="2564066"/>
            <a:ext cx="594360" cy="16287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25">
                <a:latin typeface="Calibri"/>
                <a:cs typeface="Calibri"/>
              </a:rPr>
              <a:t>4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2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25">
                <a:latin typeface="Calibri"/>
                <a:cs typeface="Calibri"/>
              </a:rPr>
              <a:t>3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2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25">
                <a:latin typeface="Calibri"/>
                <a:cs typeface="Calibri"/>
              </a:rPr>
              <a:t>2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2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331849" y="1886267"/>
            <a:ext cx="59436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25">
                <a:latin typeface="Calibri"/>
                <a:cs typeface="Calibri"/>
              </a:rPr>
              <a:t>5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2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31849" y="1208087"/>
            <a:ext cx="59436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25">
                <a:latin typeface="Calibri"/>
                <a:cs typeface="Calibri"/>
              </a:rPr>
              <a:t>6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2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67409" y="2396140"/>
            <a:ext cx="276860" cy="19050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975"/>
              </a:lnSpc>
            </a:pPr>
            <a:r>
              <a:rPr dirty="0" sz="1950" spc="5" b="1">
                <a:latin typeface="Calibri"/>
                <a:cs typeface="Calibri"/>
              </a:rPr>
              <a:t>ICER </a:t>
            </a:r>
            <a:r>
              <a:rPr dirty="0" sz="1950" b="1">
                <a:latin typeface="Calibri"/>
                <a:cs typeface="Calibri"/>
              </a:rPr>
              <a:t>($ </a:t>
            </a:r>
            <a:r>
              <a:rPr dirty="0" sz="1950" spc="25" b="1">
                <a:latin typeface="Calibri"/>
                <a:cs typeface="Calibri"/>
              </a:rPr>
              <a:t>per</a:t>
            </a:r>
            <a:r>
              <a:rPr dirty="0" sz="1950" spc="20" b="1">
                <a:latin typeface="Calibri"/>
                <a:cs typeface="Calibri"/>
              </a:rPr>
              <a:t> </a:t>
            </a:r>
            <a:r>
              <a:rPr dirty="0" sz="1950" spc="-20" b="1">
                <a:latin typeface="Calibri"/>
                <a:cs typeface="Calibri"/>
              </a:rPr>
              <a:t>QALY)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67966" y="5440760"/>
            <a:ext cx="8749030" cy="79756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838200" algn="l"/>
                <a:tab pos="1664335" algn="l"/>
                <a:tab pos="2490470" algn="l"/>
                <a:tab pos="3316604" algn="l"/>
                <a:tab pos="4142740" algn="l"/>
                <a:tab pos="4968875" algn="l"/>
                <a:tab pos="5795010" algn="l"/>
                <a:tab pos="6621145" algn="l"/>
                <a:tab pos="7447280" algn="l"/>
                <a:tab pos="8273415" algn="l"/>
              </a:tabLst>
            </a:pPr>
            <a:r>
              <a:rPr dirty="0" sz="1600" spc="25">
                <a:latin typeface="Calibri"/>
                <a:cs typeface="Calibri"/>
              </a:rPr>
              <a:t>$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.</a:t>
            </a:r>
            <a:r>
              <a:rPr dirty="0" sz="1600" spc="-35">
                <a:latin typeface="Calibri"/>
                <a:cs typeface="Calibri"/>
              </a:rPr>
              <a:t>2</a:t>
            </a:r>
            <a:r>
              <a:rPr dirty="0" sz="1600" spc="10">
                <a:latin typeface="Calibri"/>
                <a:cs typeface="Calibri"/>
              </a:rPr>
              <a:t>6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25">
                <a:latin typeface="Calibri"/>
                <a:cs typeface="Calibri"/>
              </a:rPr>
              <a:t>$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.</a:t>
            </a:r>
            <a:r>
              <a:rPr dirty="0" sz="1600" spc="-35">
                <a:latin typeface="Calibri"/>
                <a:cs typeface="Calibri"/>
              </a:rPr>
              <a:t>5</a:t>
            </a:r>
            <a:r>
              <a:rPr dirty="0" sz="1600" spc="10">
                <a:latin typeface="Calibri"/>
                <a:cs typeface="Calibri"/>
              </a:rPr>
              <a:t>0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25">
                <a:latin typeface="Calibri"/>
                <a:cs typeface="Calibri"/>
              </a:rPr>
              <a:t>$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.</a:t>
            </a:r>
            <a:r>
              <a:rPr dirty="0" sz="1600" spc="-35">
                <a:latin typeface="Calibri"/>
                <a:cs typeface="Calibri"/>
              </a:rPr>
              <a:t>5</a:t>
            </a:r>
            <a:r>
              <a:rPr dirty="0" sz="1600" spc="10">
                <a:latin typeface="Calibri"/>
                <a:cs typeface="Calibri"/>
              </a:rPr>
              <a:t>5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25">
                <a:latin typeface="Calibri"/>
                <a:cs typeface="Calibri"/>
              </a:rPr>
              <a:t>$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.</a:t>
            </a:r>
            <a:r>
              <a:rPr dirty="0" sz="1600" spc="-35">
                <a:latin typeface="Calibri"/>
                <a:cs typeface="Calibri"/>
              </a:rPr>
              <a:t>7</a:t>
            </a:r>
            <a:r>
              <a:rPr dirty="0" sz="1600" spc="10">
                <a:latin typeface="Calibri"/>
                <a:cs typeface="Calibri"/>
              </a:rPr>
              <a:t>5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25">
                <a:latin typeface="Calibri"/>
                <a:cs typeface="Calibri"/>
              </a:rPr>
              <a:t>$</a:t>
            </a:r>
            <a:r>
              <a:rPr dirty="0" sz="1600" spc="-35">
                <a:latin typeface="Calibri"/>
                <a:cs typeface="Calibri"/>
              </a:rPr>
              <a:t>1</a:t>
            </a:r>
            <a:r>
              <a:rPr dirty="0" sz="1600" spc="10">
                <a:latin typeface="Calibri"/>
                <a:cs typeface="Calibri"/>
              </a:rPr>
              <a:t>.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25">
                <a:latin typeface="Calibri"/>
                <a:cs typeface="Calibri"/>
              </a:rPr>
              <a:t>$</a:t>
            </a:r>
            <a:r>
              <a:rPr dirty="0" sz="1600" spc="-35">
                <a:latin typeface="Calibri"/>
                <a:cs typeface="Calibri"/>
              </a:rPr>
              <a:t>1</a:t>
            </a:r>
            <a:r>
              <a:rPr dirty="0" sz="1600" spc="10">
                <a:latin typeface="Calibri"/>
                <a:cs typeface="Calibri"/>
              </a:rPr>
              <a:t>.</a:t>
            </a:r>
            <a:r>
              <a:rPr dirty="0" sz="1600" spc="-35">
                <a:latin typeface="Calibri"/>
                <a:cs typeface="Calibri"/>
              </a:rPr>
              <a:t>1</a:t>
            </a:r>
            <a:r>
              <a:rPr dirty="0" sz="1600" spc="10">
                <a:latin typeface="Calibri"/>
                <a:cs typeface="Calibri"/>
              </a:rPr>
              <a:t>5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25">
                <a:latin typeface="Calibri"/>
                <a:cs typeface="Calibri"/>
              </a:rPr>
              <a:t>$</a:t>
            </a:r>
            <a:r>
              <a:rPr dirty="0" sz="1600" spc="-35">
                <a:latin typeface="Calibri"/>
                <a:cs typeface="Calibri"/>
              </a:rPr>
              <a:t>1</a:t>
            </a:r>
            <a:r>
              <a:rPr dirty="0" sz="1600" spc="10">
                <a:latin typeface="Calibri"/>
                <a:cs typeface="Calibri"/>
              </a:rPr>
              <a:t>.</a:t>
            </a:r>
            <a:r>
              <a:rPr dirty="0" sz="1600" spc="-35">
                <a:latin typeface="Calibri"/>
                <a:cs typeface="Calibri"/>
              </a:rPr>
              <a:t>2</a:t>
            </a:r>
            <a:r>
              <a:rPr dirty="0" sz="1600" spc="10">
                <a:latin typeface="Calibri"/>
                <a:cs typeface="Calibri"/>
              </a:rPr>
              <a:t>5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25">
                <a:latin typeface="Calibri"/>
                <a:cs typeface="Calibri"/>
              </a:rPr>
              <a:t>$</a:t>
            </a:r>
            <a:r>
              <a:rPr dirty="0" sz="1600" spc="-35">
                <a:latin typeface="Calibri"/>
                <a:cs typeface="Calibri"/>
              </a:rPr>
              <a:t>2</a:t>
            </a:r>
            <a:r>
              <a:rPr dirty="0" sz="1600" spc="10">
                <a:latin typeface="Calibri"/>
                <a:cs typeface="Calibri"/>
              </a:rPr>
              <a:t>.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25">
                <a:latin typeface="Calibri"/>
                <a:cs typeface="Calibri"/>
              </a:rPr>
              <a:t>$</a:t>
            </a:r>
            <a:r>
              <a:rPr dirty="0" sz="1600" spc="-35">
                <a:latin typeface="Calibri"/>
                <a:cs typeface="Calibri"/>
              </a:rPr>
              <a:t>3</a:t>
            </a:r>
            <a:r>
              <a:rPr dirty="0" sz="1600" spc="10">
                <a:latin typeface="Calibri"/>
                <a:cs typeface="Calibri"/>
              </a:rPr>
              <a:t>.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25">
                <a:latin typeface="Calibri"/>
                <a:cs typeface="Calibri"/>
              </a:rPr>
              <a:t>$</a:t>
            </a:r>
            <a:r>
              <a:rPr dirty="0" sz="1600" spc="-35">
                <a:latin typeface="Calibri"/>
                <a:cs typeface="Calibri"/>
              </a:rPr>
              <a:t>3</a:t>
            </a:r>
            <a:r>
              <a:rPr dirty="0" sz="1600" spc="10">
                <a:latin typeface="Calibri"/>
                <a:cs typeface="Calibri"/>
              </a:rPr>
              <a:t>.</a:t>
            </a:r>
            <a:r>
              <a:rPr dirty="0" sz="1600" spc="-35">
                <a:latin typeface="Calibri"/>
                <a:cs typeface="Calibri"/>
              </a:rPr>
              <a:t>5</a:t>
            </a:r>
            <a:r>
              <a:rPr dirty="0" sz="1600" spc="10">
                <a:latin typeface="Calibri"/>
                <a:cs typeface="Calibri"/>
              </a:rPr>
              <a:t>0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25">
                <a:latin typeface="Calibri"/>
                <a:cs typeface="Calibri"/>
              </a:rPr>
              <a:t>$</a:t>
            </a:r>
            <a:r>
              <a:rPr dirty="0" sz="1600" spc="-35">
                <a:latin typeface="Calibri"/>
                <a:cs typeface="Calibri"/>
              </a:rPr>
              <a:t>4</a:t>
            </a:r>
            <a:r>
              <a:rPr dirty="0" sz="1600" spc="10">
                <a:latin typeface="Calibri"/>
                <a:cs typeface="Calibri"/>
              </a:rPr>
              <a:t>.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marL="2491740">
              <a:lnSpc>
                <a:spcPct val="100000"/>
              </a:lnSpc>
              <a:spcBef>
                <a:spcPts val="1000"/>
              </a:spcBef>
            </a:pPr>
            <a:r>
              <a:rPr dirty="0" sz="1950" spc="5" b="1">
                <a:latin typeface="Calibri"/>
                <a:cs typeface="Calibri"/>
              </a:rPr>
              <a:t>Cost </a:t>
            </a:r>
            <a:r>
              <a:rPr dirty="0" sz="1950" spc="15" b="1">
                <a:latin typeface="Calibri"/>
                <a:cs typeface="Calibri"/>
              </a:rPr>
              <a:t>of </a:t>
            </a:r>
            <a:r>
              <a:rPr dirty="0" sz="1950" spc="10" b="1">
                <a:latin typeface="Calibri"/>
                <a:cs typeface="Calibri"/>
              </a:rPr>
              <a:t>Colchicine </a:t>
            </a:r>
            <a:r>
              <a:rPr dirty="0" sz="1950" b="1">
                <a:latin typeface="Calibri"/>
                <a:cs typeface="Calibri"/>
              </a:rPr>
              <a:t>(CAD</a:t>
            </a:r>
            <a:r>
              <a:rPr dirty="0" sz="1950" spc="140" b="1">
                <a:latin typeface="Calibri"/>
                <a:cs typeface="Calibri"/>
              </a:rPr>
              <a:t> </a:t>
            </a:r>
            <a:r>
              <a:rPr dirty="0" sz="1950" spc="15" b="1">
                <a:latin typeface="Calibri"/>
                <a:cs typeface="Calibri"/>
              </a:rPr>
              <a:t>$)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663940" y="155448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755380" y="152400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39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40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755380" y="152400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53340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39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40" y="26670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8663940" y="188976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755380" y="186690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39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40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755380" y="186690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40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39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40" y="26670"/>
                </a:lnTo>
                <a:close/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 txBox="1"/>
          <p:nvPr/>
        </p:nvSpPr>
        <p:spPr>
          <a:xfrm>
            <a:off x="8924290" y="1299527"/>
            <a:ext cx="1115695" cy="704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92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In-trial ICER  </a:t>
            </a:r>
            <a:r>
              <a:rPr dirty="0" sz="1600" spc="-5">
                <a:latin typeface="Calibri"/>
                <a:cs typeface="Calibri"/>
              </a:rPr>
              <a:t>Lifetime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ICER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129789" y="2045970"/>
            <a:ext cx="9024620" cy="0"/>
          </a:xfrm>
          <a:custGeom>
            <a:avLst/>
            <a:gdLst/>
            <a:ahLst/>
            <a:cxnLst/>
            <a:rect l="l" t="t" r="r" b="b"/>
            <a:pathLst>
              <a:path w="9024620" h="0">
                <a:moveTo>
                  <a:pt x="0" y="0"/>
                </a:moveTo>
                <a:lnTo>
                  <a:pt x="9024112" y="0"/>
                </a:lnTo>
              </a:path>
            </a:pathLst>
          </a:custGeom>
          <a:ln w="38100">
            <a:solidFill>
              <a:srgbClr val="C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510789" y="5063490"/>
            <a:ext cx="1653539" cy="342900"/>
          </a:xfrm>
          <a:custGeom>
            <a:avLst/>
            <a:gdLst/>
            <a:ahLst/>
            <a:cxnLst/>
            <a:rect l="l" t="t" r="r" b="b"/>
            <a:pathLst>
              <a:path w="1653539" h="342900">
                <a:moveTo>
                  <a:pt x="0" y="342900"/>
                </a:moveTo>
                <a:lnTo>
                  <a:pt x="2250" y="276141"/>
                </a:lnTo>
                <a:lnTo>
                  <a:pt x="8381" y="221646"/>
                </a:lnTo>
                <a:lnTo>
                  <a:pt x="17466" y="184915"/>
                </a:lnTo>
                <a:lnTo>
                  <a:pt x="28575" y="171450"/>
                </a:lnTo>
                <a:lnTo>
                  <a:pt x="798195" y="171450"/>
                </a:lnTo>
                <a:lnTo>
                  <a:pt x="809303" y="157984"/>
                </a:lnTo>
                <a:lnTo>
                  <a:pt x="818388" y="121253"/>
                </a:lnTo>
                <a:lnTo>
                  <a:pt x="824519" y="66758"/>
                </a:lnTo>
                <a:lnTo>
                  <a:pt x="826770" y="0"/>
                </a:lnTo>
                <a:lnTo>
                  <a:pt x="829020" y="66758"/>
                </a:lnTo>
                <a:lnTo>
                  <a:pt x="835152" y="121253"/>
                </a:lnTo>
                <a:lnTo>
                  <a:pt x="844236" y="157984"/>
                </a:lnTo>
                <a:lnTo>
                  <a:pt x="855345" y="171450"/>
                </a:lnTo>
                <a:lnTo>
                  <a:pt x="1624964" y="171450"/>
                </a:lnTo>
                <a:lnTo>
                  <a:pt x="1636073" y="184915"/>
                </a:lnTo>
                <a:lnTo>
                  <a:pt x="1645157" y="221646"/>
                </a:lnTo>
                <a:lnTo>
                  <a:pt x="1651289" y="276141"/>
                </a:lnTo>
                <a:lnTo>
                  <a:pt x="1653539" y="34290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2848229" y="4555172"/>
            <a:ext cx="9658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Do</a:t>
            </a:r>
            <a:r>
              <a:rPr dirty="0" sz="1800" spc="-35" b="1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dirty="0" sz="1800" spc="-25" b="1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dirty="0" sz="1800" spc="5" b="1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510789" y="5025390"/>
            <a:ext cx="4968240" cy="419100"/>
          </a:xfrm>
          <a:custGeom>
            <a:avLst/>
            <a:gdLst/>
            <a:ahLst/>
            <a:cxnLst/>
            <a:rect l="l" t="t" r="r" b="b"/>
            <a:pathLst>
              <a:path w="4968240" h="419100">
                <a:moveTo>
                  <a:pt x="0" y="419100"/>
                </a:moveTo>
                <a:lnTo>
                  <a:pt x="1779" y="352879"/>
                </a:lnTo>
                <a:lnTo>
                  <a:pt x="6734" y="295357"/>
                </a:lnTo>
                <a:lnTo>
                  <a:pt x="14292" y="249990"/>
                </a:lnTo>
                <a:lnTo>
                  <a:pt x="34925" y="209550"/>
                </a:lnTo>
                <a:lnTo>
                  <a:pt x="2449195" y="209550"/>
                </a:lnTo>
                <a:lnTo>
                  <a:pt x="2460239" y="198863"/>
                </a:lnTo>
                <a:lnTo>
                  <a:pt x="2469827" y="169109"/>
                </a:lnTo>
                <a:lnTo>
                  <a:pt x="2477385" y="123742"/>
                </a:lnTo>
                <a:lnTo>
                  <a:pt x="2482340" y="66220"/>
                </a:lnTo>
                <a:lnTo>
                  <a:pt x="2484120" y="0"/>
                </a:lnTo>
                <a:lnTo>
                  <a:pt x="2485899" y="66220"/>
                </a:lnTo>
                <a:lnTo>
                  <a:pt x="2490854" y="123742"/>
                </a:lnTo>
                <a:lnTo>
                  <a:pt x="2498412" y="169109"/>
                </a:lnTo>
                <a:lnTo>
                  <a:pt x="2508000" y="198863"/>
                </a:lnTo>
                <a:lnTo>
                  <a:pt x="2519045" y="209550"/>
                </a:lnTo>
                <a:lnTo>
                  <a:pt x="4933315" y="209550"/>
                </a:lnTo>
                <a:lnTo>
                  <a:pt x="4944359" y="220236"/>
                </a:lnTo>
                <a:lnTo>
                  <a:pt x="4953947" y="249990"/>
                </a:lnTo>
                <a:lnTo>
                  <a:pt x="4961505" y="295357"/>
                </a:lnTo>
                <a:lnTo>
                  <a:pt x="4966460" y="352879"/>
                </a:lnTo>
                <a:lnTo>
                  <a:pt x="4968240" y="41910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4535170" y="4584382"/>
            <a:ext cx="9677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Dominant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2200" y="160020"/>
            <a:ext cx="19050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1515" y="497141"/>
            <a:ext cx="5090160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US </a:t>
            </a:r>
            <a:r>
              <a:rPr dirty="0" spc="-15"/>
              <a:t>Cost-Effectiveness:</a:t>
            </a:r>
            <a:r>
              <a:rPr dirty="0" spc="-35"/>
              <a:t> </a:t>
            </a:r>
            <a:r>
              <a:rPr dirty="0" spc="-5"/>
              <a:t>Medicare</a:t>
            </a:r>
          </a:p>
        </p:txBody>
      </p:sp>
      <p:sp>
        <p:nvSpPr>
          <p:cNvPr id="4" name="object 4"/>
          <p:cNvSpPr/>
          <p:nvPr/>
        </p:nvSpPr>
        <p:spPr>
          <a:xfrm>
            <a:off x="2297429" y="4697729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 h="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97429" y="4217670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 h="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97429" y="3745229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 h="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97429" y="3265170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 h="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97429" y="2792729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 h="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97429" y="2312670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 h="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97429" y="1840229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 h="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97429" y="1360169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 h="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97429" y="5177790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 h="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62300" y="1729739"/>
            <a:ext cx="6957059" cy="1554480"/>
          </a:xfrm>
          <a:custGeom>
            <a:avLst/>
            <a:gdLst/>
            <a:ahLst/>
            <a:cxnLst/>
            <a:rect l="l" t="t" r="r" b="b"/>
            <a:pathLst>
              <a:path w="6957059" h="1554479">
                <a:moveTo>
                  <a:pt x="0" y="1554480"/>
                </a:moveTo>
                <a:lnTo>
                  <a:pt x="1744979" y="1165860"/>
                </a:lnTo>
                <a:lnTo>
                  <a:pt x="3482340" y="777239"/>
                </a:lnTo>
                <a:lnTo>
                  <a:pt x="5219700" y="388620"/>
                </a:lnTo>
                <a:lnTo>
                  <a:pt x="6957059" y="0"/>
                </a:lnTo>
              </a:path>
            </a:pathLst>
          </a:custGeom>
          <a:ln w="2857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134867" y="324853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69" y="0"/>
                </a:moveTo>
                <a:lnTo>
                  <a:pt x="16287" y="2113"/>
                </a:lnTo>
                <a:lnTo>
                  <a:pt x="7810" y="7858"/>
                </a:lnTo>
                <a:lnTo>
                  <a:pt x="2095" y="16341"/>
                </a:lnTo>
                <a:lnTo>
                  <a:pt x="0" y="26669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69" y="53339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69"/>
                </a:lnTo>
                <a:lnTo>
                  <a:pt x="51244" y="16341"/>
                </a:lnTo>
                <a:lnTo>
                  <a:pt x="45529" y="7858"/>
                </a:lnTo>
                <a:lnTo>
                  <a:pt x="37052" y="2113"/>
                </a:lnTo>
                <a:lnTo>
                  <a:pt x="2666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34867" y="324853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53339" y="26669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69" y="53339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69"/>
                </a:lnTo>
                <a:lnTo>
                  <a:pt x="2095" y="16341"/>
                </a:lnTo>
                <a:lnTo>
                  <a:pt x="7810" y="7858"/>
                </a:lnTo>
                <a:lnTo>
                  <a:pt x="16287" y="2113"/>
                </a:lnTo>
                <a:lnTo>
                  <a:pt x="26669" y="0"/>
                </a:lnTo>
                <a:lnTo>
                  <a:pt x="37052" y="2113"/>
                </a:lnTo>
                <a:lnTo>
                  <a:pt x="45529" y="7858"/>
                </a:lnTo>
                <a:lnTo>
                  <a:pt x="51244" y="16341"/>
                </a:lnTo>
                <a:lnTo>
                  <a:pt x="53339" y="26669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72228" y="285991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70" y="0"/>
                </a:moveTo>
                <a:lnTo>
                  <a:pt x="16287" y="2113"/>
                </a:lnTo>
                <a:lnTo>
                  <a:pt x="7810" y="7858"/>
                </a:lnTo>
                <a:lnTo>
                  <a:pt x="2095" y="16341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39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341"/>
                </a:lnTo>
                <a:lnTo>
                  <a:pt x="45529" y="7858"/>
                </a:lnTo>
                <a:lnTo>
                  <a:pt x="37052" y="2113"/>
                </a:lnTo>
                <a:lnTo>
                  <a:pt x="2667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72228" y="285991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53339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39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341"/>
                </a:lnTo>
                <a:lnTo>
                  <a:pt x="7810" y="7858"/>
                </a:lnTo>
                <a:lnTo>
                  <a:pt x="16287" y="2113"/>
                </a:lnTo>
                <a:lnTo>
                  <a:pt x="26670" y="0"/>
                </a:lnTo>
                <a:lnTo>
                  <a:pt x="37052" y="2113"/>
                </a:lnTo>
                <a:lnTo>
                  <a:pt x="45529" y="7858"/>
                </a:lnTo>
                <a:lnTo>
                  <a:pt x="51244" y="16341"/>
                </a:lnTo>
                <a:lnTo>
                  <a:pt x="53339" y="26670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09588" y="247129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69" y="0"/>
                </a:moveTo>
                <a:lnTo>
                  <a:pt x="16287" y="2113"/>
                </a:lnTo>
                <a:lnTo>
                  <a:pt x="7810" y="7858"/>
                </a:lnTo>
                <a:lnTo>
                  <a:pt x="2095" y="16341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69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341"/>
                </a:lnTo>
                <a:lnTo>
                  <a:pt x="45529" y="7858"/>
                </a:lnTo>
                <a:lnTo>
                  <a:pt x="37052" y="2113"/>
                </a:lnTo>
                <a:lnTo>
                  <a:pt x="2666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609588" y="247129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39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69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341"/>
                </a:lnTo>
                <a:lnTo>
                  <a:pt x="7810" y="7858"/>
                </a:lnTo>
                <a:lnTo>
                  <a:pt x="16287" y="2113"/>
                </a:lnTo>
                <a:lnTo>
                  <a:pt x="26669" y="0"/>
                </a:lnTo>
                <a:lnTo>
                  <a:pt x="37052" y="2113"/>
                </a:lnTo>
                <a:lnTo>
                  <a:pt x="45529" y="7858"/>
                </a:lnTo>
                <a:lnTo>
                  <a:pt x="51244" y="16341"/>
                </a:lnTo>
                <a:lnTo>
                  <a:pt x="53339" y="26670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354568" y="208267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113"/>
                </a:lnTo>
                <a:lnTo>
                  <a:pt x="7810" y="7858"/>
                </a:lnTo>
                <a:lnTo>
                  <a:pt x="2095" y="16341"/>
                </a:lnTo>
                <a:lnTo>
                  <a:pt x="0" y="26669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39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69"/>
                </a:lnTo>
                <a:lnTo>
                  <a:pt x="51244" y="16341"/>
                </a:lnTo>
                <a:lnTo>
                  <a:pt x="45529" y="7858"/>
                </a:lnTo>
                <a:lnTo>
                  <a:pt x="37052" y="2113"/>
                </a:lnTo>
                <a:lnTo>
                  <a:pt x="2667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354568" y="208267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39" y="26669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39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69"/>
                </a:lnTo>
                <a:lnTo>
                  <a:pt x="2095" y="16341"/>
                </a:lnTo>
                <a:lnTo>
                  <a:pt x="7810" y="7858"/>
                </a:lnTo>
                <a:lnTo>
                  <a:pt x="16287" y="2113"/>
                </a:lnTo>
                <a:lnTo>
                  <a:pt x="26670" y="0"/>
                </a:lnTo>
                <a:lnTo>
                  <a:pt x="37052" y="2113"/>
                </a:lnTo>
                <a:lnTo>
                  <a:pt x="45529" y="7858"/>
                </a:lnTo>
                <a:lnTo>
                  <a:pt x="51244" y="16341"/>
                </a:lnTo>
                <a:lnTo>
                  <a:pt x="53339" y="26669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091928" y="16940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113"/>
                </a:lnTo>
                <a:lnTo>
                  <a:pt x="7810" y="7858"/>
                </a:lnTo>
                <a:lnTo>
                  <a:pt x="2095" y="16341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39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40" y="26670"/>
                </a:lnTo>
                <a:lnTo>
                  <a:pt x="51244" y="16341"/>
                </a:lnTo>
                <a:lnTo>
                  <a:pt x="45529" y="7858"/>
                </a:lnTo>
                <a:lnTo>
                  <a:pt x="37052" y="2113"/>
                </a:lnTo>
                <a:lnTo>
                  <a:pt x="2667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091928" y="16940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40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39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341"/>
                </a:lnTo>
                <a:lnTo>
                  <a:pt x="7810" y="7858"/>
                </a:lnTo>
                <a:lnTo>
                  <a:pt x="16287" y="2113"/>
                </a:lnTo>
                <a:lnTo>
                  <a:pt x="26670" y="0"/>
                </a:lnTo>
                <a:lnTo>
                  <a:pt x="37052" y="2113"/>
                </a:lnTo>
                <a:lnTo>
                  <a:pt x="45529" y="7858"/>
                </a:lnTo>
                <a:lnTo>
                  <a:pt x="51244" y="16341"/>
                </a:lnTo>
                <a:lnTo>
                  <a:pt x="53340" y="26670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162300" y="5059679"/>
            <a:ext cx="6957059" cy="114300"/>
          </a:xfrm>
          <a:custGeom>
            <a:avLst/>
            <a:gdLst/>
            <a:ahLst/>
            <a:cxnLst/>
            <a:rect l="l" t="t" r="r" b="b"/>
            <a:pathLst>
              <a:path w="6957059" h="114300">
                <a:moveTo>
                  <a:pt x="0" y="114300"/>
                </a:moveTo>
                <a:lnTo>
                  <a:pt x="1744979" y="114300"/>
                </a:lnTo>
                <a:lnTo>
                  <a:pt x="3482340" y="106680"/>
                </a:lnTo>
                <a:lnTo>
                  <a:pt x="5219700" y="53340"/>
                </a:lnTo>
                <a:lnTo>
                  <a:pt x="6957059" y="0"/>
                </a:lnTo>
              </a:path>
            </a:pathLst>
          </a:custGeom>
          <a:ln w="2857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134867" y="514591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69" y="0"/>
                </a:moveTo>
                <a:lnTo>
                  <a:pt x="16287" y="2113"/>
                </a:lnTo>
                <a:lnTo>
                  <a:pt x="7810" y="7858"/>
                </a:lnTo>
                <a:lnTo>
                  <a:pt x="2095" y="16341"/>
                </a:lnTo>
                <a:lnTo>
                  <a:pt x="0" y="26669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69" y="53339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69"/>
                </a:lnTo>
                <a:lnTo>
                  <a:pt x="51244" y="16341"/>
                </a:lnTo>
                <a:lnTo>
                  <a:pt x="45529" y="7858"/>
                </a:lnTo>
                <a:lnTo>
                  <a:pt x="37052" y="2113"/>
                </a:lnTo>
                <a:lnTo>
                  <a:pt x="2666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4867" y="514591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53339" y="26669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69" y="53339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69"/>
                </a:lnTo>
                <a:lnTo>
                  <a:pt x="2095" y="16341"/>
                </a:lnTo>
                <a:lnTo>
                  <a:pt x="7810" y="7858"/>
                </a:lnTo>
                <a:lnTo>
                  <a:pt x="16287" y="2113"/>
                </a:lnTo>
                <a:lnTo>
                  <a:pt x="26669" y="0"/>
                </a:lnTo>
                <a:lnTo>
                  <a:pt x="37052" y="2113"/>
                </a:lnTo>
                <a:lnTo>
                  <a:pt x="45529" y="7858"/>
                </a:lnTo>
                <a:lnTo>
                  <a:pt x="51244" y="16341"/>
                </a:lnTo>
                <a:lnTo>
                  <a:pt x="53339" y="26669"/>
                </a:lnTo>
                <a:close/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872228" y="514591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70" y="0"/>
                </a:moveTo>
                <a:lnTo>
                  <a:pt x="16287" y="2113"/>
                </a:lnTo>
                <a:lnTo>
                  <a:pt x="7810" y="7858"/>
                </a:lnTo>
                <a:lnTo>
                  <a:pt x="2095" y="16341"/>
                </a:lnTo>
                <a:lnTo>
                  <a:pt x="0" y="26669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39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69"/>
                </a:lnTo>
                <a:lnTo>
                  <a:pt x="51244" y="16341"/>
                </a:lnTo>
                <a:lnTo>
                  <a:pt x="45529" y="7858"/>
                </a:lnTo>
                <a:lnTo>
                  <a:pt x="37052" y="2113"/>
                </a:lnTo>
                <a:lnTo>
                  <a:pt x="2667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872228" y="514591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53339" y="26669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39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69"/>
                </a:lnTo>
                <a:lnTo>
                  <a:pt x="2095" y="16341"/>
                </a:lnTo>
                <a:lnTo>
                  <a:pt x="7810" y="7858"/>
                </a:lnTo>
                <a:lnTo>
                  <a:pt x="16287" y="2113"/>
                </a:lnTo>
                <a:lnTo>
                  <a:pt x="26670" y="0"/>
                </a:lnTo>
                <a:lnTo>
                  <a:pt x="37052" y="2113"/>
                </a:lnTo>
                <a:lnTo>
                  <a:pt x="45529" y="7858"/>
                </a:lnTo>
                <a:lnTo>
                  <a:pt x="51244" y="16341"/>
                </a:lnTo>
                <a:lnTo>
                  <a:pt x="53339" y="26669"/>
                </a:lnTo>
                <a:close/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609588" y="513067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69" y="0"/>
                </a:moveTo>
                <a:lnTo>
                  <a:pt x="16287" y="2113"/>
                </a:lnTo>
                <a:lnTo>
                  <a:pt x="7810" y="7858"/>
                </a:lnTo>
                <a:lnTo>
                  <a:pt x="2095" y="16341"/>
                </a:lnTo>
                <a:lnTo>
                  <a:pt x="0" y="26669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69" y="53339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69"/>
                </a:lnTo>
                <a:lnTo>
                  <a:pt x="51244" y="16341"/>
                </a:lnTo>
                <a:lnTo>
                  <a:pt x="45529" y="7858"/>
                </a:lnTo>
                <a:lnTo>
                  <a:pt x="37052" y="2113"/>
                </a:lnTo>
                <a:lnTo>
                  <a:pt x="2666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609588" y="513067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39" y="26669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69" y="53339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69"/>
                </a:lnTo>
                <a:lnTo>
                  <a:pt x="2095" y="16341"/>
                </a:lnTo>
                <a:lnTo>
                  <a:pt x="7810" y="7858"/>
                </a:lnTo>
                <a:lnTo>
                  <a:pt x="16287" y="2113"/>
                </a:lnTo>
                <a:lnTo>
                  <a:pt x="26669" y="0"/>
                </a:lnTo>
                <a:lnTo>
                  <a:pt x="37052" y="2113"/>
                </a:lnTo>
                <a:lnTo>
                  <a:pt x="45529" y="7858"/>
                </a:lnTo>
                <a:lnTo>
                  <a:pt x="51244" y="16341"/>
                </a:lnTo>
                <a:lnTo>
                  <a:pt x="53339" y="26669"/>
                </a:lnTo>
                <a:close/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354568" y="508495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113"/>
                </a:lnTo>
                <a:lnTo>
                  <a:pt x="7810" y="7858"/>
                </a:lnTo>
                <a:lnTo>
                  <a:pt x="2095" y="16341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341"/>
                </a:lnTo>
                <a:lnTo>
                  <a:pt x="45529" y="7858"/>
                </a:lnTo>
                <a:lnTo>
                  <a:pt x="37052" y="2113"/>
                </a:lnTo>
                <a:lnTo>
                  <a:pt x="2667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354568" y="508495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39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341"/>
                </a:lnTo>
                <a:lnTo>
                  <a:pt x="7810" y="7858"/>
                </a:lnTo>
                <a:lnTo>
                  <a:pt x="16287" y="2113"/>
                </a:lnTo>
                <a:lnTo>
                  <a:pt x="26670" y="0"/>
                </a:lnTo>
                <a:lnTo>
                  <a:pt x="37052" y="2113"/>
                </a:lnTo>
                <a:lnTo>
                  <a:pt x="45529" y="7858"/>
                </a:lnTo>
                <a:lnTo>
                  <a:pt x="51244" y="16341"/>
                </a:lnTo>
                <a:lnTo>
                  <a:pt x="53339" y="26670"/>
                </a:lnTo>
                <a:close/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091928" y="503161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113"/>
                </a:lnTo>
                <a:lnTo>
                  <a:pt x="7810" y="7858"/>
                </a:lnTo>
                <a:lnTo>
                  <a:pt x="2095" y="16341"/>
                </a:lnTo>
                <a:lnTo>
                  <a:pt x="0" y="26669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39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40" y="26669"/>
                </a:lnTo>
                <a:lnTo>
                  <a:pt x="51244" y="16341"/>
                </a:lnTo>
                <a:lnTo>
                  <a:pt x="45529" y="7858"/>
                </a:lnTo>
                <a:lnTo>
                  <a:pt x="37052" y="2113"/>
                </a:lnTo>
                <a:lnTo>
                  <a:pt x="2667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091928" y="503161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40" y="26669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39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69"/>
                </a:lnTo>
                <a:lnTo>
                  <a:pt x="2095" y="16341"/>
                </a:lnTo>
                <a:lnTo>
                  <a:pt x="7810" y="7858"/>
                </a:lnTo>
                <a:lnTo>
                  <a:pt x="16287" y="2113"/>
                </a:lnTo>
                <a:lnTo>
                  <a:pt x="26670" y="0"/>
                </a:lnTo>
                <a:lnTo>
                  <a:pt x="37052" y="2113"/>
                </a:lnTo>
                <a:lnTo>
                  <a:pt x="45529" y="7858"/>
                </a:lnTo>
                <a:lnTo>
                  <a:pt x="51244" y="16341"/>
                </a:lnTo>
                <a:lnTo>
                  <a:pt x="53340" y="26669"/>
                </a:lnTo>
                <a:close/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1529969" y="4062158"/>
            <a:ext cx="59436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25">
                <a:latin typeface="Calibri"/>
                <a:cs typeface="Calibri"/>
              </a:rPr>
              <a:t>2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2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29969" y="3584892"/>
            <a:ext cx="59436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25">
                <a:latin typeface="Calibri"/>
                <a:cs typeface="Calibri"/>
              </a:rPr>
              <a:t>3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2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29969" y="3107944"/>
            <a:ext cx="594360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25">
                <a:latin typeface="Calibri"/>
                <a:cs typeface="Calibri"/>
              </a:rPr>
              <a:t>4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2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29969" y="1198308"/>
            <a:ext cx="594360" cy="1704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25">
                <a:latin typeface="Calibri"/>
                <a:cs typeface="Calibri"/>
              </a:rPr>
              <a:t>8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2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25">
                <a:latin typeface="Calibri"/>
                <a:cs typeface="Calibri"/>
              </a:rPr>
              <a:t>7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2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25">
                <a:latin typeface="Calibri"/>
                <a:cs typeface="Calibri"/>
              </a:rPr>
              <a:t>6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2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25">
                <a:latin typeface="Calibri"/>
                <a:cs typeface="Calibri"/>
              </a:rPr>
              <a:t>5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2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30934" y="2415662"/>
            <a:ext cx="276860" cy="18510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975"/>
              </a:lnSpc>
            </a:pPr>
            <a:r>
              <a:rPr dirty="0" sz="1950" spc="5" b="1">
                <a:latin typeface="Calibri"/>
                <a:cs typeface="Calibri"/>
              </a:rPr>
              <a:t>ICER </a:t>
            </a:r>
            <a:r>
              <a:rPr dirty="0" sz="1950" b="1">
                <a:latin typeface="Calibri"/>
                <a:cs typeface="Calibri"/>
              </a:rPr>
              <a:t>($ </a:t>
            </a:r>
            <a:r>
              <a:rPr dirty="0" sz="1950" spc="25" b="1">
                <a:latin typeface="Calibri"/>
                <a:cs typeface="Calibri"/>
              </a:rPr>
              <a:t>per</a:t>
            </a:r>
            <a:r>
              <a:rPr dirty="0" sz="1950" spc="45" b="1">
                <a:latin typeface="Calibri"/>
                <a:cs typeface="Calibri"/>
              </a:rPr>
              <a:t> </a:t>
            </a:r>
            <a:r>
              <a:rPr dirty="0" sz="1950" spc="-20" b="1">
                <a:latin typeface="Calibri"/>
                <a:cs typeface="Calibri"/>
              </a:rPr>
              <a:t>QALY)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433559" y="343662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525000" y="341375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69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39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40" y="26669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525000" y="341375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40" y="26669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39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69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40" y="26669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433559" y="371094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525000" y="368807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40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525000" y="368807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40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40" y="26670"/>
                </a:lnTo>
                <a:close/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9696450" y="3252787"/>
            <a:ext cx="1113155" cy="5734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In-Trial </a:t>
            </a:r>
            <a:r>
              <a:rPr dirty="0" sz="1600">
                <a:latin typeface="Calibri"/>
                <a:cs typeface="Calibri"/>
              </a:rPr>
              <a:t>ICER  </a:t>
            </a:r>
            <a:r>
              <a:rPr dirty="0" sz="1600" spc="-5">
                <a:latin typeface="Calibri"/>
                <a:cs typeface="Calibri"/>
              </a:rPr>
              <a:t>Lifetime</a:t>
            </a:r>
            <a:r>
              <a:rPr dirty="0" sz="1600" spc="-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ICER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297429" y="2785110"/>
            <a:ext cx="8782685" cy="0"/>
          </a:xfrm>
          <a:custGeom>
            <a:avLst/>
            <a:gdLst/>
            <a:ahLst/>
            <a:cxnLst/>
            <a:rect l="l" t="t" r="r" b="b"/>
            <a:pathLst>
              <a:path w="8782685" h="0">
                <a:moveTo>
                  <a:pt x="0" y="0"/>
                </a:moveTo>
                <a:lnTo>
                  <a:pt x="8782431" y="0"/>
                </a:lnTo>
              </a:path>
            </a:pathLst>
          </a:custGeom>
          <a:ln w="38100">
            <a:solidFill>
              <a:srgbClr val="C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143250" y="4712970"/>
            <a:ext cx="1752600" cy="396240"/>
          </a:xfrm>
          <a:custGeom>
            <a:avLst/>
            <a:gdLst/>
            <a:ahLst/>
            <a:cxnLst/>
            <a:rect l="l" t="t" r="r" b="b"/>
            <a:pathLst>
              <a:path w="1752600" h="396239">
                <a:moveTo>
                  <a:pt x="0" y="396239"/>
                </a:moveTo>
                <a:lnTo>
                  <a:pt x="2587" y="319099"/>
                </a:lnTo>
                <a:lnTo>
                  <a:pt x="9652" y="256127"/>
                </a:lnTo>
                <a:lnTo>
                  <a:pt x="20145" y="213681"/>
                </a:lnTo>
                <a:lnTo>
                  <a:pt x="33019" y="198119"/>
                </a:lnTo>
                <a:lnTo>
                  <a:pt x="843279" y="198119"/>
                </a:lnTo>
                <a:lnTo>
                  <a:pt x="856154" y="182558"/>
                </a:lnTo>
                <a:lnTo>
                  <a:pt x="866648" y="140112"/>
                </a:lnTo>
                <a:lnTo>
                  <a:pt x="873712" y="77140"/>
                </a:lnTo>
                <a:lnTo>
                  <a:pt x="876300" y="0"/>
                </a:lnTo>
                <a:lnTo>
                  <a:pt x="878887" y="77140"/>
                </a:lnTo>
                <a:lnTo>
                  <a:pt x="885952" y="140112"/>
                </a:lnTo>
                <a:lnTo>
                  <a:pt x="896445" y="182558"/>
                </a:lnTo>
                <a:lnTo>
                  <a:pt x="909320" y="198119"/>
                </a:lnTo>
                <a:lnTo>
                  <a:pt x="1719579" y="198119"/>
                </a:lnTo>
                <a:lnTo>
                  <a:pt x="1732454" y="213681"/>
                </a:lnTo>
                <a:lnTo>
                  <a:pt x="1742948" y="256127"/>
                </a:lnTo>
                <a:lnTo>
                  <a:pt x="1750012" y="319099"/>
                </a:lnTo>
                <a:lnTo>
                  <a:pt x="1752600" y="396239"/>
                </a:lnTo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3532251" y="4330636"/>
            <a:ext cx="9658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Do</a:t>
            </a:r>
            <a:r>
              <a:rPr dirty="0" sz="1800" spc="-35" b="1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dirty="0" sz="1800" spc="-25" b="1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dirty="0" sz="1800" spc="5" b="1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292" y="4539869"/>
            <a:ext cx="11500485" cy="23253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487805">
              <a:lnSpc>
                <a:spcPct val="100000"/>
              </a:lnSpc>
              <a:spcBef>
                <a:spcPts val="120"/>
              </a:spcBef>
            </a:pPr>
            <a:r>
              <a:rPr dirty="0" sz="1600">
                <a:latin typeface="Calibri"/>
                <a:cs typeface="Calibri"/>
              </a:rPr>
              <a:t>10,000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Calibri"/>
              <a:cs typeface="Calibri"/>
            </a:endParaRPr>
          </a:p>
          <a:p>
            <a:pPr marL="1951355">
              <a:lnSpc>
                <a:spcPct val="100000"/>
              </a:lnSpc>
            </a:pP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marL="2987040">
              <a:lnSpc>
                <a:spcPct val="100000"/>
              </a:lnSpc>
              <a:spcBef>
                <a:spcPts val="165"/>
              </a:spcBef>
              <a:tabLst>
                <a:tab pos="4598670" algn="l"/>
                <a:tab pos="6467475" algn="l"/>
                <a:tab pos="8079105" algn="l"/>
                <a:tab pos="9948545" algn="l"/>
              </a:tabLst>
            </a:pPr>
            <a:r>
              <a:rPr dirty="0" sz="1600" spc="20">
                <a:latin typeface="Calibri"/>
                <a:cs typeface="Calibri"/>
              </a:rPr>
              <a:t>$4	</a:t>
            </a:r>
            <a:r>
              <a:rPr dirty="0" sz="1600" spc="-5">
                <a:latin typeface="Calibri"/>
                <a:cs typeface="Calibri"/>
              </a:rPr>
              <a:t>$4.50	</a:t>
            </a:r>
            <a:r>
              <a:rPr dirty="0" sz="1600" spc="15">
                <a:latin typeface="Calibri"/>
                <a:cs typeface="Calibri"/>
              </a:rPr>
              <a:t>$5	</a:t>
            </a:r>
            <a:r>
              <a:rPr dirty="0" sz="1600" spc="-5">
                <a:latin typeface="Calibri"/>
                <a:cs typeface="Calibri"/>
              </a:rPr>
              <a:t>$5.50	</a:t>
            </a:r>
            <a:r>
              <a:rPr dirty="0" sz="1600" spc="25">
                <a:latin typeface="Calibri"/>
                <a:cs typeface="Calibri"/>
              </a:rPr>
              <a:t>$6</a:t>
            </a:r>
            <a:endParaRPr sz="1600">
              <a:latin typeface="Calibri"/>
              <a:cs typeface="Calibri"/>
            </a:endParaRPr>
          </a:p>
          <a:p>
            <a:pPr algn="ctr" marL="1148080">
              <a:lnSpc>
                <a:spcPct val="100000"/>
              </a:lnSpc>
              <a:spcBef>
                <a:spcPts val="555"/>
              </a:spcBef>
            </a:pPr>
            <a:r>
              <a:rPr dirty="0" sz="1950" spc="5" b="1">
                <a:latin typeface="Calibri"/>
                <a:cs typeface="Calibri"/>
              </a:rPr>
              <a:t>Cost </a:t>
            </a:r>
            <a:r>
              <a:rPr dirty="0" sz="1950" spc="15" b="1">
                <a:latin typeface="Calibri"/>
                <a:cs typeface="Calibri"/>
              </a:rPr>
              <a:t>of </a:t>
            </a:r>
            <a:r>
              <a:rPr dirty="0" sz="1950" spc="10" b="1">
                <a:latin typeface="Calibri"/>
                <a:cs typeface="Calibri"/>
              </a:rPr>
              <a:t>Colchicine </a:t>
            </a:r>
            <a:r>
              <a:rPr dirty="0" sz="1950" spc="15" b="1">
                <a:latin typeface="Calibri"/>
                <a:cs typeface="Calibri"/>
              </a:rPr>
              <a:t>(US</a:t>
            </a:r>
            <a:r>
              <a:rPr dirty="0" sz="1950" spc="95" b="1">
                <a:latin typeface="Calibri"/>
                <a:cs typeface="Calibri"/>
              </a:rPr>
              <a:t> </a:t>
            </a:r>
            <a:r>
              <a:rPr dirty="0" sz="1950" spc="15" b="1">
                <a:latin typeface="Calibri"/>
                <a:cs typeface="Calibri"/>
              </a:rPr>
              <a:t>$)</a:t>
            </a:r>
            <a:endParaRPr sz="19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425"/>
              </a:spcBef>
            </a:pPr>
            <a:r>
              <a:rPr dirty="0" sz="1350" spc="10">
                <a:latin typeface="Calibri"/>
                <a:cs typeface="Calibri"/>
              </a:rPr>
              <a:t>*Base </a:t>
            </a:r>
            <a:r>
              <a:rPr dirty="0" sz="1350" spc="15">
                <a:latin typeface="Calibri"/>
                <a:cs typeface="Calibri"/>
              </a:rPr>
              <a:t>case </a:t>
            </a:r>
            <a:r>
              <a:rPr dirty="0" sz="1350">
                <a:latin typeface="Calibri"/>
                <a:cs typeface="Calibri"/>
              </a:rPr>
              <a:t>includes all </a:t>
            </a:r>
            <a:r>
              <a:rPr dirty="0" sz="1350" spc="5">
                <a:latin typeface="Calibri"/>
                <a:cs typeface="Calibri"/>
              </a:rPr>
              <a:t>primary outcomes, non-cardiovascular </a:t>
            </a:r>
            <a:r>
              <a:rPr dirty="0" sz="1350" spc="-10">
                <a:latin typeface="Calibri"/>
                <a:cs typeface="Calibri"/>
              </a:rPr>
              <a:t>mortality, </a:t>
            </a:r>
            <a:r>
              <a:rPr dirty="0" sz="1350" spc="10">
                <a:latin typeface="Calibri"/>
                <a:cs typeface="Calibri"/>
              </a:rPr>
              <a:t>and </a:t>
            </a:r>
            <a:r>
              <a:rPr dirty="0" sz="1350">
                <a:latin typeface="Calibri"/>
                <a:cs typeface="Calibri"/>
              </a:rPr>
              <a:t>pneumonia </a:t>
            </a:r>
            <a:r>
              <a:rPr dirty="0" sz="1350" spc="25">
                <a:latin typeface="Calibri"/>
                <a:cs typeface="Calibri"/>
              </a:rPr>
              <a:t>(1</a:t>
            </a:r>
            <a:r>
              <a:rPr dirty="0" baseline="23391" sz="1425" spc="37">
                <a:latin typeface="Calibri"/>
                <a:cs typeface="Calibri"/>
              </a:rPr>
              <a:t>st </a:t>
            </a:r>
            <a:r>
              <a:rPr dirty="0" sz="1350" spc="15">
                <a:latin typeface="Calibri"/>
                <a:cs typeface="Calibri"/>
              </a:rPr>
              <a:t>and </a:t>
            </a:r>
            <a:r>
              <a:rPr dirty="0" sz="1350">
                <a:latin typeface="Calibri"/>
                <a:cs typeface="Calibri"/>
              </a:rPr>
              <a:t>2</a:t>
            </a:r>
            <a:r>
              <a:rPr dirty="0" baseline="23391" sz="1425">
                <a:latin typeface="Calibri"/>
                <a:cs typeface="Calibri"/>
              </a:rPr>
              <a:t>nd</a:t>
            </a:r>
            <a:r>
              <a:rPr dirty="0" baseline="23391" sz="1425" spc="-37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event)</a:t>
            </a:r>
            <a:endParaRPr sz="13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60"/>
              </a:spcBef>
            </a:pPr>
            <a:r>
              <a:rPr dirty="0" sz="1350">
                <a:latin typeface="Calibri"/>
                <a:cs typeface="Calibri"/>
              </a:rPr>
              <a:t>**The </a:t>
            </a:r>
            <a:r>
              <a:rPr dirty="0" sz="1350" spc="5">
                <a:latin typeface="Calibri"/>
                <a:cs typeface="Calibri"/>
              </a:rPr>
              <a:t>price points of maximum dominance </a:t>
            </a:r>
            <a:r>
              <a:rPr dirty="0" sz="1350" spc="15">
                <a:latin typeface="Calibri"/>
                <a:cs typeface="Calibri"/>
              </a:rPr>
              <a:t>and </a:t>
            </a:r>
            <a:r>
              <a:rPr dirty="0" sz="1350" spc="5">
                <a:latin typeface="Calibri"/>
                <a:cs typeface="Calibri"/>
              </a:rPr>
              <a:t>maximum </a:t>
            </a:r>
            <a:r>
              <a:rPr dirty="0" sz="1350" spc="10">
                <a:latin typeface="Calibri"/>
                <a:cs typeface="Calibri"/>
              </a:rPr>
              <a:t>cost </a:t>
            </a:r>
            <a:r>
              <a:rPr dirty="0" sz="1350" spc="-5">
                <a:latin typeface="Calibri"/>
                <a:cs typeface="Calibri"/>
              </a:rPr>
              <a:t>effectiveness </a:t>
            </a:r>
            <a:r>
              <a:rPr dirty="0" sz="1350">
                <a:latin typeface="Calibri"/>
                <a:cs typeface="Calibri"/>
              </a:rPr>
              <a:t>were </a:t>
            </a:r>
            <a:r>
              <a:rPr dirty="0" sz="1350" spc="15">
                <a:latin typeface="Calibri"/>
                <a:cs typeface="Calibri"/>
              </a:rPr>
              <a:t>the </a:t>
            </a:r>
            <a:r>
              <a:rPr dirty="0" sz="1350" spc="10">
                <a:latin typeface="Calibri"/>
                <a:cs typeface="Calibri"/>
              </a:rPr>
              <a:t>same </a:t>
            </a:r>
            <a:r>
              <a:rPr dirty="0" sz="1350">
                <a:latin typeface="Calibri"/>
                <a:cs typeface="Calibri"/>
              </a:rPr>
              <a:t>when all </a:t>
            </a:r>
            <a:r>
              <a:rPr dirty="0" sz="1350" spc="5">
                <a:latin typeface="Calibri"/>
                <a:cs typeface="Calibri"/>
              </a:rPr>
              <a:t>recurrent </a:t>
            </a:r>
            <a:r>
              <a:rPr dirty="0" sz="1350">
                <a:latin typeface="Calibri"/>
                <a:cs typeface="Calibri"/>
              </a:rPr>
              <a:t>events were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included</a:t>
            </a:r>
            <a:endParaRPr sz="1350">
              <a:latin typeface="Calibri"/>
              <a:cs typeface="Calibri"/>
            </a:endParaRPr>
          </a:p>
          <a:p>
            <a:pPr marL="72390" marR="55880">
              <a:lnSpc>
                <a:spcPct val="100000"/>
              </a:lnSpc>
              <a:spcBef>
                <a:spcPts val="825"/>
              </a:spcBef>
            </a:pPr>
            <a:r>
              <a:rPr dirty="0" baseline="25925" sz="1125" spc="22">
                <a:latin typeface="Calibri"/>
                <a:cs typeface="Calibri"/>
              </a:rPr>
              <a:t>1 </a:t>
            </a:r>
            <a:r>
              <a:rPr dirty="0" sz="1200" spc="5">
                <a:latin typeface="Calibri"/>
                <a:cs typeface="Calibri"/>
              </a:rPr>
              <a:t>Analytics </a:t>
            </a:r>
            <a:r>
              <a:rPr dirty="0" sz="1200" spc="-10">
                <a:latin typeface="Calibri"/>
                <a:cs typeface="Calibri"/>
              </a:rPr>
              <a:t>TH. </a:t>
            </a:r>
            <a:r>
              <a:rPr dirty="0" sz="1200">
                <a:latin typeface="Calibri"/>
                <a:cs typeface="Calibri"/>
              </a:rPr>
              <a:t>Red </a:t>
            </a:r>
            <a:r>
              <a:rPr dirty="0" sz="1200" spc="10">
                <a:latin typeface="Calibri"/>
                <a:cs typeface="Calibri"/>
              </a:rPr>
              <a:t>Book Online.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https://truvenhealth.come/Portals/0/Assets/Brochures/InternationalINTL_12543_0413)RedbookPS_WEB1.pdf</a:t>
            </a:r>
            <a:r>
              <a:rPr dirty="0" sz="1200" spc="-5">
                <a:latin typeface="Calibri"/>
                <a:cs typeface="Calibri"/>
              </a:rPr>
              <a:t>. </a:t>
            </a:r>
            <a:r>
              <a:rPr dirty="0" baseline="25925" sz="1125" spc="7">
                <a:latin typeface="Calibri"/>
                <a:cs typeface="Calibri"/>
              </a:rPr>
              <a:t>2</a:t>
            </a:r>
            <a:r>
              <a:rPr dirty="0" sz="1200" spc="5">
                <a:latin typeface="Calibri"/>
                <a:cs typeface="Calibri"/>
              </a:rPr>
              <a:t>Healthcare </a:t>
            </a:r>
            <a:r>
              <a:rPr dirty="0" sz="1200">
                <a:latin typeface="Calibri"/>
                <a:cs typeface="Calibri"/>
              </a:rPr>
              <a:t>cost </a:t>
            </a:r>
            <a:r>
              <a:rPr dirty="0" sz="1200" spc="15">
                <a:latin typeface="Calibri"/>
                <a:cs typeface="Calibri"/>
              </a:rPr>
              <a:t>and </a:t>
            </a:r>
            <a:r>
              <a:rPr dirty="0" sz="1200" spc="5">
                <a:latin typeface="Calibri"/>
                <a:cs typeface="Calibri"/>
              </a:rPr>
              <a:t>utilization </a:t>
            </a:r>
            <a:r>
              <a:rPr dirty="0" sz="1200" spc="-125">
                <a:latin typeface="Calibri"/>
                <a:cs typeface="Calibri"/>
              </a:rPr>
              <a:t>pr</a:t>
            </a:r>
            <a:r>
              <a:rPr dirty="0" baseline="13888" sz="1800" spc="-187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z="1200" spc="-125">
                <a:latin typeface="Calibri"/>
                <a:cs typeface="Calibri"/>
              </a:rPr>
              <a:t>o</a:t>
            </a:r>
            <a:r>
              <a:rPr dirty="0" baseline="13888" sz="1800" spc="-187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r>
              <a:rPr dirty="0" sz="1200" spc="-125">
                <a:latin typeface="Calibri"/>
                <a:cs typeface="Calibri"/>
              </a:rPr>
              <a:t>ject. 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https://hcupnet.ahrq.gov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baseline="25925" sz="1125" spc="15">
                <a:latin typeface="Calibri"/>
                <a:cs typeface="Calibri"/>
              </a:rPr>
              <a:t>3</a:t>
            </a:r>
            <a:r>
              <a:rPr dirty="0" sz="1200" spc="10">
                <a:latin typeface="Calibri"/>
                <a:cs typeface="Calibri"/>
              </a:rPr>
              <a:t>Centers</a:t>
            </a:r>
            <a:r>
              <a:rPr dirty="0" sz="1200" spc="-14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for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Medicare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and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Medicaid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Services.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http://www.cms.gov/app/physician-fee-schedule/overview</a:t>
            </a:r>
            <a:r>
              <a:rPr dirty="0" sz="1200" spc="-5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293620" y="3276600"/>
            <a:ext cx="843915" cy="156210"/>
          </a:xfrm>
          <a:custGeom>
            <a:avLst/>
            <a:gdLst/>
            <a:ahLst/>
            <a:cxnLst/>
            <a:rect l="l" t="t" r="r" b="b"/>
            <a:pathLst>
              <a:path w="843914" h="156210">
                <a:moveTo>
                  <a:pt x="843915" y="0"/>
                </a:moveTo>
                <a:lnTo>
                  <a:pt x="0" y="155828"/>
                </a:lnTo>
              </a:path>
            </a:pathLst>
          </a:custGeom>
          <a:ln w="28575">
            <a:solidFill>
              <a:srgbClr val="4471C4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2200" y="160020"/>
            <a:ext cx="19050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1690" y="510603"/>
            <a:ext cx="6327140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US </a:t>
            </a:r>
            <a:r>
              <a:rPr dirty="0" spc="-20"/>
              <a:t>Cost-Effectiveness: </a:t>
            </a:r>
            <a:r>
              <a:rPr dirty="0" spc="-15"/>
              <a:t>Private</a:t>
            </a:r>
            <a:r>
              <a:rPr dirty="0" spc="35"/>
              <a:t> </a:t>
            </a:r>
            <a:r>
              <a:rPr dirty="0" spc="-5"/>
              <a:t>Insurance</a:t>
            </a:r>
          </a:p>
        </p:txBody>
      </p:sp>
      <p:sp>
        <p:nvSpPr>
          <p:cNvPr id="4" name="object 4"/>
          <p:cNvSpPr/>
          <p:nvPr/>
        </p:nvSpPr>
        <p:spPr>
          <a:xfrm>
            <a:off x="2381250" y="4575809"/>
            <a:ext cx="8328659" cy="0"/>
          </a:xfrm>
          <a:custGeom>
            <a:avLst/>
            <a:gdLst/>
            <a:ahLst/>
            <a:cxnLst/>
            <a:rect l="l" t="t" r="r" b="b"/>
            <a:pathLst>
              <a:path w="8328659" h="0">
                <a:moveTo>
                  <a:pt x="0" y="0"/>
                </a:moveTo>
                <a:lnTo>
                  <a:pt x="83286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81250" y="3943350"/>
            <a:ext cx="8328659" cy="0"/>
          </a:xfrm>
          <a:custGeom>
            <a:avLst/>
            <a:gdLst/>
            <a:ahLst/>
            <a:cxnLst/>
            <a:rect l="l" t="t" r="r" b="b"/>
            <a:pathLst>
              <a:path w="8328659" h="0">
                <a:moveTo>
                  <a:pt x="0" y="0"/>
                </a:moveTo>
                <a:lnTo>
                  <a:pt x="83286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81250" y="3310890"/>
            <a:ext cx="8328659" cy="0"/>
          </a:xfrm>
          <a:custGeom>
            <a:avLst/>
            <a:gdLst/>
            <a:ahLst/>
            <a:cxnLst/>
            <a:rect l="l" t="t" r="r" b="b"/>
            <a:pathLst>
              <a:path w="8328659" h="0">
                <a:moveTo>
                  <a:pt x="0" y="0"/>
                </a:moveTo>
                <a:lnTo>
                  <a:pt x="83286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81250" y="2678429"/>
            <a:ext cx="8328659" cy="0"/>
          </a:xfrm>
          <a:custGeom>
            <a:avLst/>
            <a:gdLst/>
            <a:ahLst/>
            <a:cxnLst/>
            <a:rect l="l" t="t" r="r" b="b"/>
            <a:pathLst>
              <a:path w="8328659" h="0">
                <a:moveTo>
                  <a:pt x="0" y="0"/>
                </a:moveTo>
                <a:lnTo>
                  <a:pt x="83286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81250" y="2053589"/>
            <a:ext cx="8328659" cy="0"/>
          </a:xfrm>
          <a:custGeom>
            <a:avLst/>
            <a:gdLst/>
            <a:ahLst/>
            <a:cxnLst/>
            <a:rect l="l" t="t" r="r" b="b"/>
            <a:pathLst>
              <a:path w="8328659" h="0">
                <a:moveTo>
                  <a:pt x="0" y="0"/>
                </a:moveTo>
                <a:lnTo>
                  <a:pt x="83286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81250" y="1421130"/>
            <a:ext cx="8328659" cy="0"/>
          </a:xfrm>
          <a:custGeom>
            <a:avLst/>
            <a:gdLst/>
            <a:ahLst/>
            <a:cxnLst/>
            <a:rect l="l" t="t" r="r" b="b"/>
            <a:pathLst>
              <a:path w="8328659" h="0">
                <a:moveTo>
                  <a:pt x="0" y="0"/>
                </a:moveTo>
                <a:lnTo>
                  <a:pt x="83286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81250" y="5200650"/>
            <a:ext cx="8328659" cy="0"/>
          </a:xfrm>
          <a:custGeom>
            <a:avLst/>
            <a:gdLst/>
            <a:ahLst/>
            <a:cxnLst/>
            <a:rect l="l" t="t" r="r" b="b"/>
            <a:pathLst>
              <a:path w="8328659" h="0">
                <a:moveTo>
                  <a:pt x="0" y="0"/>
                </a:moveTo>
                <a:lnTo>
                  <a:pt x="83286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15639" y="1866900"/>
            <a:ext cx="6659880" cy="3337560"/>
          </a:xfrm>
          <a:custGeom>
            <a:avLst/>
            <a:gdLst/>
            <a:ahLst/>
            <a:cxnLst/>
            <a:rect l="l" t="t" r="r" b="b"/>
            <a:pathLst>
              <a:path w="6659880" h="3337560">
                <a:moveTo>
                  <a:pt x="0" y="3337560"/>
                </a:moveTo>
                <a:lnTo>
                  <a:pt x="1668780" y="3337560"/>
                </a:lnTo>
                <a:lnTo>
                  <a:pt x="3329940" y="3337560"/>
                </a:lnTo>
                <a:lnTo>
                  <a:pt x="4998720" y="2567940"/>
                </a:lnTo>
                <a:lnTo>
                  <a:pt x="6659880" y="0"/>
                </a:lnTo>
              </a:path>
            </a:pathLst>
          </a:custGeom>
          <a:ln w="2857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80969" y="516826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69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69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6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80969" y="516826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53339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69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69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39" y="26670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49748" y="516826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49748" y="516826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53339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39" y="26670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518529" y="516826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40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518529" y="516826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40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40" y="26670"/>
                </a:lnTo>
                <a:close/>
              </a:path>
            </a:pathLst>
          </a:custGeom>
          <a:ln w="9524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179689" y="440626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69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69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6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179689" y="440626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39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69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69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39" y="26670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848468" y="1830704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848468" y="1830704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39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39" y="26670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01352" y="5204459"/>
            <a:ext cx="6688455" cy="0"/>
          </a:xfrm>
          <a:custGeom>
            <a:avLst/>
            <a:gdLst/>
            <a:ahLst/>
            <a:cxnLst/>
            <a:rect l="l" t="t" r="r" b="b"/>
            <a:pathLst>
              <a:path w="6688455" h="0">
                <a:moveTo>
                  <a:pt x="0" y="0"/>
                </a:moveTo>
                <a:lnTo>
                  <a:pt x="6688455" y="0"/>
                </a:lnTo>
              </a:path>
            </a:pathLst>
          </a:custGeom>
          <a:ln w="2857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180969" y="516826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69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69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6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180969" y="516826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53339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69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69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39" y="26670"/>
                </a:lnTo>
                <a:close/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849748" y="516826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849748" y="516826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53339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39" y="26670"/>
                </a:lnTo>
                <a:close/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518529" y="516826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40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518529" y="516826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40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40" y="26670"/>
                </a:lnTo>
                <a:close/>
              </a:path>
            </a:pathLst>
          </a:custGeom>
          <a:ln w="9524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179689" y="516826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69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69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6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179689" y="516826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39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69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69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39" y="26670"/>
                </a:lnTo>
                <a:close/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848468" y="516826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848468" y="516826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39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39" y="26670"/>
                </a:lnTo>
                <a:close/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673605" y="4414837"/>
            <a:ext cx="488315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25">
                <a:latin typeface="Calibri"/>
                <a:cs typeface="Calibri"/>
              </a:rPr>
              <a:t>2</a:t>
            </a:r>
            <a:r>
              <a:rPr dirty="0" sz="1600" spc="-40">
                <a:latin typeface="Calibri"/>
                <a:cs typeface="Calibri"/>
              </a:rPr>
              <a:t>,</a:t>
            </a:r>
            <a:r>
              <a:rPr dirty="0" sz="1600" spc="25">
                <a:latin typeface="Calibri"/>
                <a:cs typeface="Calibri"/>
              </a:rPr>
              <a:t>0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73605" y="3783964"/>
            <a:ext cx="487680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25">
                <a:latin typeface="Calibri"/>
                <a:cs typeface="Calibri"/>
              </a:rPr>
              <a:t>4</a:t>
            </a:r>
            <a:r>
              <a:rPr dirty="0" sz="1600" spc="-40">
                <a:latin typeface="Calibri"/>
                <a:cs typeface="Calibri"/>
              </a:rPr>
              <a:t>,</a:t>
            </a:r>
            <a:r>
              <a:rPr dirty="0" sz="1600" spc="25">
                <a:latin typeface="Calibri"/>
                <a:cs typeface="Calibri"/>
              </a:rPr>
              <a:t>0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70608" y="1889442"/>
            <a:ext cx="594360" cy="15354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20"/>
              </a:spcBef>
            </a:pPr>
            <a:r>
              <a:rPr dirty="0" sz="1600" spc="25">
                <a:latin typeface="Calibri"/>
                <a:cs typeface="Calibri"/>
              </a:rPr>
              <a:t>1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2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algn="r" marR="8890">
              <a:lnSpc>
                <a:spcPct val="100000"/>
              </a:lnSpc>
              <a:spcBef>
                <a:spcPts val="1100"/>
              </a:spcBef>
            </a:pPr>
            <a:r>
              <a:rPr dirty="0" sz="1600" spc="25">
                <a:latin typeface="Calibri"/>
                <a:cs typeface="Calibri"/>
              </a:rPr>
              <a:t>8</a:t>
            </a:r>
            <a:r>
              <a:rPr dirty="0" sz="1600" spc="-40">
                <a:latin typeface="Calibri"/>
                <a:cs typeface="Calibri"/>
              </a:rPr>
              <a:t>,</a:t>
            </a:r>
            <a:r>
              <a:rPr dirty="0" sz="1600" spc="25">
                <a:latin typeface="Calibri"/>
                <a:cs typeface="Calibri"/>
              </a:rPr>
              <a:t>0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algn="r" marR="8255">
              <a:lnSpc>
                <a:spcPct val="100000"/>
              </a:lnSpc>
              <a:spcBef>
                <a:spcPts val="1095"/>
              </a:spcBef>
            </a:pPr>
            <a:r>
              <a:rPr dirty="0" sz="1600" spc="25">
                <a:latin typeface="Calibri"/>
                <a:cs typeface="Calibri"/>
              </a:rPr>
              <a:t>6</a:t>
            </a:r>
            <a:r>
              <a:rPr dirty="0" sz="1600" spc="-40">
                <a:latin typeface="Calibri"/>
                <a:cs typeface="Calibri"/>
              </a:rPr>
              <a:t>,</a:t>
            </a:r>
            <a:r>
              <a:rPr dirty="0" sz="1600" spc="25">
                <a:latin typeface="Calibri"/>
                <a:cs typeface="Calibri"/>
              </a:rPr>
              <a:t>0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70608" y="1258569"/>
            <a:ext cx="594360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25">
                <a:latin typeface="Calibri"/>
                <a:cs typeface="Calibri"/>
              </a:rPr>
              <a:t>1</a:t>
            </a:r>
            <a:r>
              <a:rPr dirty="0" sz="1600" spc="-35">
                <a:latin typeface="Calibri"/>
                <a:cs typeface="Calibri"/>
              </a:rPr>
              <a:t>2</a:t>
            </a:r>
            <a:r>
              <a:rPr dirty="0" sz="1600" spc="15">
                <a:latin typeface="Calibri"/>
                <a:cs typeface="Calibri"/>
              </a:rPr>
              <a:t>,</a:t>
            </a:r>
            <a:r>
              <a:rPr dirty="0" sz="1600" spc="-35">
                <a:latin typeface="Calibri"/>
                <a:cs typeface="Calibri"/>
              </a:rPr>
              <a:t>0</a:t>
            </a:r>
            <a:r>
              <a:rPr dirty="0" sz="1600" spc="25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77619" y="2390498"/>
            <a:ext cx="276860" cy="18497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975"/>
              </a:lnSpc>
            </a:pPr>
            <a:r>
              <a:rPr dirty="0" sz="1950" spc="5" b="1">
                <a:latin typeface="Calibri"/>
                <a:cs typeface="Calibri"/>
              </a:rPr>
              <a:t>ICER </a:t>
            </a:r>
            <a:r>
              <a:rPr dirty="0" sz="1950" b="1">
                <a:latin typeface="Calibri"/>
                <a:cs typeface="Calibri"/>
              </a:rPr>
              <a:t>($ </a:t>
            </a:r>
            <a:r>
              <a:rPr dirty="0" sz="1950" spc="25" b="1">
                <a:latin typeface="Calibri"/>
                <a:cs typeface="Calibri"/>
              </a:rPr>
              <a:t>per</a:t>
            </a:r>
            <a:r>
              <a:rPr dirty="0" sz="1950" spc="30" b="1">
                <a:latin typeface="Calibri"/>
                <a:cs typeface="Calibri"/>
              </a:rPr>
              <a:t> </a:t>
            </a:r>
            <a:r>
              <a:rPr dirty="0" sz="1950" spc="-20" b="1">
                <a:latin typeface="Calibri"/>
                <a:cs typeface="Calibri"/>
              </a:rPr>
              <a:t>QALY)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197340" y="409955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288780" y="407670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69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39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40" y="26669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288780" y="407670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40" y="26669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39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69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40" y="26669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197340" y="440435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288780" y="437387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670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70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40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7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288780" y="437387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340" y="26670"/>
                </a:moveTo>
                <a:lnTo>
                  <a:pt x="51244" y="37052"/>
                </a:lnTo>
                <a:lnTo>
                  <a:pt x="45529" y="45529"/>
                </a:lnTo>
                <a:lnTo>
                  <a:pt x="37052" y="51244"/>
                </a:lnTo>
                <a:lnTo>
                  <a:pt x="26670" y="53340"/>
                </a:lnTo>
                <a:lnTo>
                  <a:pt x="16287" y="51244"/>
                </a:lnTo>
                <a:lnTo>
                  <a:pt x="7810" y="45529"/>
                </a:lnTo>
                <a:lnTo>
                  <a:pt x="2095" y="37052"/>
                </a:lnTo>
                <a:lnTo>
                  <a:pt x="0" y="26670"/>
                </a:ln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70" y="0"/>
                </a:lnTo>
                <a:lnTo>
                  <a:pt x="37052" y="2095"/>
                </a:lnTo>
                <a:lnTo>
                  <a:pt x="45529" y="7810"/>
                </a:lnTo>
                <a:lnTo>
                  <a:pt x="51244" y="16287"/>
                </a:lnTo>
                <a:lnTo>
                  <a:pt x="53340" y="26670"/>
                </a:lnTo>
                <a:close/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9459976" y="3883469"/>
            <a:ext cx="111315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In-Trial </a:t>
            </a:r>
            <a:r>
              <a:rPr dirty="0" sz="1600">
                <a:latin typeface="Calibri"/>
                <a:cs typeface="Calibri"/>
              </a:rPr>
              <a:t>ICER  </a:t>
            </a:r>
            <a:r>
              <a:rPr dirty="0" sz="1600" spc="-5">
                <a:latin typeface="Calibri"/>
                <a:cs typeface="Calibri"/>
              </a:rPr>
              <a:t>Lifetime</a:t>
            </a:r>
            <a:r>
              <a:rPr dirty="0" sz="1600" spc="-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ICER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94580" y="4226559"/>
            <a:ext cx="965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dirty="0" sz="1800" spc="-25" b="1">
                <a:solidFill>
                  <a:srgbClr val="C00000"/>
                </a:solidFill>
                <a:latin typeface="Calibri"/>
                <a:cs typeface="Calibri"/>
              </a:rPr>
              <a:t>mi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dirty="0" sz="1800" spc="5" b="1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234689" y="4735829"/>
            <a:ext cx="3291840" cy="426720"/>
          </a:xfrm>
          <a:custGeom>
            <a:avLst/>
            <a:gdLst/>
            <a:ahLst/>
            <a:cxnLst/>
            <a:rect l="l" t="t" r="r" b="b"/>
            <a:pathLst>
              <a:path w="3291840" h="426720">
                <a:moveTo>
                  <a:pt x="0" y="426720"/>
                </a:moveTo>
                <a:lnTo>
                  <a:pt x="1808" y="359273"/>
                </a:lnTo>
                <a:lnTo>
                  <a:pt x="6847" y="300703"/>
                </a:lnTo>
                <a:lnTo>
                  <a:pt x="14538" y="254520"/>
                </a:lnTo>
                <a:lnTo>
                  <a:pt x="35560" y="213360"/>
                </a:lnTo>
                <a:lnTo>
                  <a:pt x="1610360" y="213360"/>
                </a:lnTo>
                <a:lnTo>
                  <a:pt x="1621617" y="202484"/>
                </a:lnTo>
                <a:lnTo>
                  <a:pt x="1631381" y="172199"/>
                </a:lnTo>
                <a:lnTo>
                  <a:pt x="1639072" y="126016"/>
                </a:lnTo>
                <a:lnTo>
                  <a:pt x="1644111" y="67446"/>
                </a:lnTo>
                <a:lnTo>
                  <a:pt x="1645920" y="0"/>
                </a:lnTo>
                <a:lnTo>
                  <a:pt x="1647728" y="67446"/>
                </a:lnTo>
                <a:lnTo>
                  <a:pt x="1652767" y="126016"/>
                </a:lnTo>
                <a:lnTo>
                  <a:pt x="1660458" y="172199"/>
                </a:lnTo>
                <a:lnTo>
                  <a:pt x="1670222" y="202484"/>
                </a:lnTo>
                <a:lnTo>
                  <a:pt x="1681480" y="213360"/>
                </a:lnTo>
                <a:lnTo>
                  <a:pt x="3256280" y="213360"/>
                </a:lnTo>
                <a:lnTo>
                  <a:pt x="3267537" y="224235"/>
                </a:lnTo>
                <a:lnTo>
                  <a:pt x="3277301" y="254520"/>
                </a:lnTo>
                <a:lnTo>
                  <a:pt x="3284992" y="300703"/>
                </a:lnTo>
                <a:lnTo>
                  <a:pt x="3290031" y="359273"/>
                </a:lnTo>
                <a:lnTo>
                  <a:pt x="3291840" y="426720"/>
                </a:lnTo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7710169" y="1365186"/>
            <a:ext cx="316992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*All lifetime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ICERs </a:t>
            </a:r>
            <a:r>
              <a:rPr dirty="0" sz="1800" spc="-15">
                <a:solidFill>
                  <a:srgbClr val="C00000"/>
                </a:solidFill>
                <a:latin typeface="Calibri"/>
                <a:cs typeface="Calibri"/>
              </a:rPr>
              <a:t>were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dominant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940" y="5028755"/>
            <a:ext cx="11546840" cy="183642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2018030">
              <a:lnSpc>
                <a:spcPct val="100000"/>
              </a:lnSpc>
              <a:spcBef>
                <a:spcPts val="254"/>
              </a:spcBef>
            </a:pPr>
            <a:r>
              <a:rPr dirty="0" sz="1600" spc="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marL="3063240">
              <a:lnSpc>
                <a:spcPct val="100000"/>
              </a:lnSpc>
              <a:spcBef>
                <a:spcPts val="165"/>
              </a:spcBef>
              <a:tabLst>
                <a:tab pos="4601210" algn="l"/>
                <a:tab pos="6396355" algn="l"/>
                <a:tab pos="7934959" algn="l"/>
                <a:tab pos="9730105" algn="l"/>
              </a:tabLst>
            </a:pPr>
            <a:r>
              <a:rPr dirty="0" sz="1600" spc="15">
                <a:latin typeface="Calibri"/>
                <a:cs typeface="Calibri"/>
              </a:rPr>
              <a:t>$4	</a:t>
            </a:r>
            <a:r>
              <a:rPr dirty="0" sz="1600" spc="-5">
                <a:latin typeface="Calibri"/>
                <a:cs typeface="Calibri"/>
              </a:rPr>
              <a:t>$4.50	</a:t>
            </a:r>
            <a:r>
              <a:rPr dirty="0" sz="1600" spc="15">
                <a:latin typeface="Calibri"/>
                <a:cs typeface="Calibri"/>
              </a:rPr>
              <a:t>$5	</a:t>
            </a:r>
            <a:r>
              <a:rPr dirty="0" sz="1600" spc="-5">
                <a:latin typeface="Calibri"/>
                <a:cs typeface="Calibri"/>
              </a:rPr>
              <a:t>$5.50	</a:t>
            </a:r>
            <a:r>
              <a:rPr dirty="0" sz="1600" spc="25">
                <a:latin typeface="Calibri"/>
                <a:cs typeface="Calibri"/>
              </a:rPr>
              <a:t>$6</a:t>
            </a:r>
            <a:endParaRPr sz="1600">
              <a:latin typeface="Calibri"/>
              <a:cs typeface="Calibri"/>
            </a:endParaRPr>
          </a:p>
          <a:p>
            <a:pPr algn="ctr" marL="478790">
              <a:lnSpc>
                <a:spcPct val="100000"/>
              </a:lnSpc>
              <a:spcBef>
                <a:spcPts val="484"/>
              </a:spcBef>
            </a:pPr>
            <a:r>
              <a:rPr dirty="0" sz="1950" spc="5" b="1">
                <a:latin typeface="Calibri"/>
                <a:cs typeface="Calibri"/>
              </a:rPr>
              <a:t>Cost </a:t>
            </a:r>
            <a:r>
              <a:rPr dirty="0" sz="1950" spc="15" b="1">
                <a:latin typeface="Calibri"/>
                <a:cs typeface="Calibri"/>
              </a:rPr>
              <a:t>of </a:t>
            </a:r>
            <a:r>
              <a:rPr dirty="0" sz="1950" spc="10" b="1">
                <a:latin typeface="Calibri"/>
                <a:cs typeface="Calibri"/>
              </a:rPr>
              <a:t>Colchicine </a:t>
            </a:r>
            <a:r>
              <a:rPr dirty="0" sz="1950" spc="15" b="1">
                <a:latin typeface="Calibri"/>
                <a:cs typeface="Calibri"/>
              </a:rPr>
              <a:t>(US</a:t>
            </a:r>
            <a:r>
              <a:rPr dirty="0" sz="1950" spc="95" b="1">
                <a:latin typeface="Calibri"/>
                <a:cs typeface="Calibri"/>
              </a:rPr>
              <a:t> </a:t>
            </a:r>
            <a:r>
              <a:rPr dirty="0" sz="1950" spc="15" b="1">
                <a:latin typeface="Calibri"/>
                <a:cs typeface="Calibri"/>
              </a:rPr>
              <a:t>$)</a:t>
            </a:r>
            <a:endParaRPr sz="19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385"/>
              </a:spcBef>
            </a:pPr>
            <a:r>
              <a:rPr dirty="0" sz="1350" spc="10">
                <a:latin typeface="Calibri"/>
                <a:cs typeface="Calibri"/>
              </a:rPr>
              <a:t>*Base </a:t>
            </a:r>
            <a:r>
              <a:rPr dirty="0" sz="1350" spc="15">
                <a:latin typeface="Calibri"/>
                <a:cs typeface="Calibri"/>
              </a:rPr>
              <a:t>case </a:t>
            </a:r>
            <a:r>
              <a:rPr dirty="0" sz="1350">
                <a:latin typeface="Calibri"/>
                <a:cs typeface="Calibri"/>
              </a:rPr>
              <a:t>includes all </a:t>
            </a:r>
            <a:r>
              <a:rPr dirty="0" sz="1350" spc="5">
                <a:latin typeface="Calibri"/>
                <a:cs typeface="Calibri"/>
              </a:rPr>
              <a:t>primary outcomes, non-cardiovascular </a:t>
            </a:r>
            <a:r>
              <a:rPr dirty="0" sz="1350" spc="-10">
                <a:latin typeface="Calibri"/>
                <a:cs typeface="Calibri"/>
              </a:rPr>
              <a:t>mortality, </a:t>
            </a:r>
            <a:r>
              <a:rPr dirty="0" sz="1350" spc="10">
                <a:latin typeface="Calibri"/>
                <a:cs typeface="Calibri"/>
              </a:rPr>
              <a:t>and </a:t>
            </a:r>
            <a:r>
              <a:rPr dirty="0" sz="1350">
                <a:latin typeface="Calibri"/>
                <a:cs typeface="Calibri"/>
              </a:rPr>
              <a:t>pneumonia </a:t>
            </a:r>
            <a:r>
              <a:rPr dirty="0" sz="1350" spc="25">
                <a:latin typeface="Calibri"/>
                <a:cs typeface="Calibri"/>
              </a:rPr>
              <a:t>(1</a:t>
            </a:r>
            <a:r>
              <a:rPr dirty="0" baseline="23391" sz="1425" spc="37">
                <a:latin typeface="Calibri"/>
                <a:cs typeface="Calibri"/>
              </a:rPr>
              <a:t>st </a:t>
            </a:r>
            <a:r>
              <a:rPr dirty="0" sz="1350" spc="10">
                <a:latin typeface="Calibri"/>
                <a:cs typeface="Calibri"/>
              </a:rPr>
              <a:t>and </a:t>
            </a:r>
            <a:r>
              <a:rPr dirty="0" sz="1350" spc="5">
                <a:latin typeface="Calibri"/>
                <a:cs typeface="Calibri"/>
              </a:rPr>
              <a:t>2</a:t>
            </a:r>
            <a:r>
              <a:rPr dirty="0" baseline="23391" sz="1425" spc="7">
                <a:latin typeface="Calibri"/>
                <a:cs typeface="Calibri"/>
              </a:rPr>
              <a:t>nd</a:t>
            </a:r>
            <a:r>
              <a:rPr dirty="0" baseline="23391" sz="1425" spc="-22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event)</a:t>
            </a:r>
            <a:endParaRPr sz="13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60"/>
              </a:spcBef>
            </a:pPr>
            <a:r>
              <a:rPr dirty="0" sz="1350" spc="-5">
                <a:latin typeface="Calibri"/>
                <a:cs typeface="Calibri"/>
              </a:rPr>
              <a:t>**The </a:t>
            </a:r>
            <a:r>
              <a:rPr dirty="0" sz="1350" spc="5">
                <a:latin typeface="Calibri"/>
                <a:cs typeface="Calibri"/>
              </a:rPr>
              <a:t>price points of maximum dominance </a:t>
            </a:r>
            <a:r>
              <a:rPr dirty="0" sz="1350" spc="10">
                <a:latin typeface="Calibri"/>
                <a:cs typeface="Calibri"/>
              </a:rPr>
              <a:t>and </a:t>
            </a:r>
            <a:r>
              <a:rPr dirty="0" sz="1350" spc="5">
                <a:latin typeface="Calibri"/>
                <a:cs typeface="Calibri"/>
              </a:rPr>
              <a:t>maximum </a:t>
            </a:r>
            <a:r>
              <a:rPr dirty="0" sz="1350" spc="10">
                <a:latin typeface="Calibri"/>
                <a:cs typeface="Calibri"/>
              </a:rPr>
              <a:t>cost </a:t>
            </a:r>
            <a:r>
              <a:rPr dirty="0" sz="1350" spc="-5">
                <a:latin typeface="Calibri"/>
                <a:cs typeface="Calibri"/>
              </a:rPr>
              <a:t>effectiveness </a:t>
            </a:r>
            <a:r>
              <a:rPr dirty="0" sz="1350">
                <a:latin typeface="Calibri"/>
                <a:cs typeface="Calibri"/>
              </a:rPr>
              <a:t>were </a:t>
            </a:r>
            <a:r>
              <a:rPr dirty="0" sz="1350" spc="15">
                <a:latin typeface="Calibri"/>
                <a:cs typeface="Calibri"/>
              </a:rPr>
              <a:t>the </a:t>
            </a:r>
            <a:r>
              <a:rPr dirty="0" sz="1350" spc="5">
                <a:latin typeface="Calibri"/>
                <a:cs typeface="Calibri"/>
              </a:rPr>
              <a:t>same </a:t>
            </a:r>
            <a:r>
              <a:rPr dirty="0" sz="1350">
                <a:latin typeface="Calibri"/>
                <a:cs typeface="Calibri"/>
              </a:rPr>
              <a:t>when all </a:t>
            </a:r>
            <a:r>
              <a:rPr dirty="0" sz="1350" spc="5">
                <a:latin typeface="Calibri"/>
                <a:cs typeface="Calibri"/>
              </a:rPr>
              <a:t>recurrent </a:t>
            </a:r>
            <a:r>
              <a:rPr dirty="0" sz="1350">
                <a:latin typeface="Calibri"/>
                <a:cs typeface="Calibri"/>
              </a:rPr>
              <a:t>events were</a:t>
            </a:r>
            <a:r>
              <a:rPr dirty="0" sz="1350" spc="-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included</a:t>
            </a:r>
            <a:endParaRPr sz="1350">
              <a:latin typeface="Calibri"/>
              <a:cs typeface="Calibri"/>
            </a:endParaRPr>
          </a:p>
          <a:p>
            <a:pPr marL="99060">
              <a:lnSpc>
                <a:spcPct val="100000"/>
              </a:lnSpc>
              <a:spcBef>
                <a:spcPts val="705"/>
              </a:spcBef>
            </a:pPr>
            <a:r>
              <a:rPr dirty="0" baseline="25925" sz="1125" spc="22">
                <a:latin typeface="Calibri"/>
                <a:cs typeface="Calibri"/>
              </a:rPr>
              <a:t>1</a:t>
            </a:r>
            <a:r>
              <a:rPr dirty="0" baseline="25925" sz="1125" spc="16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Analytics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TH.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Red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Book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Online.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https://truvenhealth.come/Portals/0/Assets/Brochures/InternationalINTL_12543_0413_RedbookPS_WEB1.pdf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baseline="25925" sz="1125">
                <a:latin typeface="Calibri"/>
                <a:cs typeface="Calibri"/>
              </a:rPr>
              <a:t>2</a:t>
            </a:r>
            <a:r>
              <a:rPr dirty="0" sz="1200">
                <a:latin typeface="Calibri"/>
                <a:cs typeface="Calibri"/>
              </a:rPr>
              <a:t>Wallace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-40">
                <a:latin typeface="Calibri"/>
                <a:cs typeface="Calibri"/>
              </a:rPr>
              <a:t>PJ </a:t>
            </a:r>
            <a:r>
              <a:rPr dirty="0" sz="1200">
                <a:latin typeface="Calibri"/>
                <a:cs typeface="Calibri"/>
              </a:rPr>
              <a:t>et </a:t>
            </a:r>
            <a:r>
              <a:rPr dirty="0" sz="1200" spc="10">
                <a:latin typeface="Calibri"/>
                <a:cs typeface="Calibri"/>
              </a:rPr>
              <a:t>al.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Health</a:t>
            </a:r>
            <a:r>
              <a:rPr dirty="0" sz="1200" spc="-3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Aff</a:t>
            </a:r>
            <a:r>
              <a:rPr dirty="0" sz="1200" spc="40" i="1">
                <a:latin typeface="Calibri"/>
                <a:cs typeface="Calibri"/>
              </a:rPr>
              <a:t> </a:t>
            </a:r>
            <a:r>
              <a:rPr dirty="0" sz="1200" spc="-100" i="1">
                <a:latin typeface="Calibri"/>
                <a:cs typeface="Calibri"/>
              </a:rPr>
              <a:t>(Millw</a:t>
            </a:r>
            <a:r>
              <a:rPr dirty="0" baseline="13888" sz="1800" spc="-15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r>
              <a:rPr dirty="0" sz="1200" spc="-100" i="1">
                <a:latin typeface="Calibri"/>
                <a:cs typeface="Calibri"/>
              </a:rPr>
              <a:t>ood).</a:t>
            </a:r>
            <a:endParaRPr sz="1200">
              <a:latin typeface="Calibri"/>
              <a:cs typeface="Calibri"/>
            </a:endParaRPr>
          </a:p>
          <a:p>
            <a:pPr marL="99060">
              <a:lnSpc>
                <a:spcPct val="100000"/>
              </a:lnSpc>
            </a:pPr>
            <a:r>
              <a:rPr dirty="0" sz="1200" spc="-15">
                <a:latin typeface="Calibri"/>
                <a:cs typeface="Calibri"/>
              </a:rPr>
              <a:t>2014;33(7):1187-1194.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4244" y="6434454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82200" y="160020"/>
            <a:ext cx="19050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96940" y="662686"/>
            <a:ext cx="1784350" cy="483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Limitations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3152" y="1719262"/>
            <a:ext cx="9785350" cy="2497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3060" marR="324485" indent="-29019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3060" algn="l"/>
                <a:tab pos="353695" algn="l"/>
              </a:tabLst>
            </a:pPr>
            <a:r>
              <a:rPr dirty="0" sz="1800" spc="-5">
                <a:latin typeface="Calibri"/>
                <a:cs typeface="Calibri"/>
              </a:rPr>
              <a:t>Utility and </a:t>
            </a:r>
            <a:r>
              <a:rPr dirty="0" sz="1800">
                <a:latin typeface="Calibri"/>
                <a:cs typeface="Calibri"/>
              </a:rPr>
              <a:t>disutility </a:t>
            </a:r>
            <a:r>
              <a:rPr dirty="0" sz="1800" spc="-5">
                <a:latin typeface="Calibri"/>
                <a:cs typeface="Calibri"/>
              </a:rPr>
              <a:t>measures </a:t>
            </a:r>
            <a:r>
              <a:rPr dirty="0" sz="1800" spc="-15">
                <a:latin typeface="Calibri"/>
                <a:cs typeface="Calibri"/>
              </a:rPr>
              <a:t>were </a:t>
            </a:r>
            <a:r>
              <a:rPr dirty="0" sz="1800">
                <a:latin typeface="Calibri"/>
                <a:cs typeface="Calibri"/>
              </a:rPr>
              <a:t>obtained </a:t>
            </a:r>
            <a:r>
              <a:rPr dirty="0" sz="1800" spc="-10">
                <a:latin typeface="Calibri"/>
                <a:cs typeface="Calibri"/>
              </a:rPr>
              <a:t>from </a:t>
            </a:r>
            <a:r>
              <a:rPr dirty="0" sz="1800" spc="5">
                <a:latin typeface="Calibri"/>
                <a:cs typeface="Calibri"/>
              </a:rPr>
              <a:t>published </a:t>
            </a:r>
            <a:r>
              <a:rPr dirty="0" sz="1800" spc="-15">
                <a:latin typeface="Calibri"/>
                <a:cs typeface="Calibri"/>
              </a:rPr>
              <a:t>literature </a:t>
            </a:r>
            <a:r>
              <a:rPr dirty="0" sz="1800">
                <a:latin typeface="Calibri"/>
                <a:cs typeface="Calibri"/>
              </a:rPr>
              <a:t>on populations </a:t>
            </a:r>
            <a:r>
              <a:rPr dirty="0" sz="1800" spc="-5">
                <a:latin typeface="Calibri"/>
                <a:cs typeface="Calibri"/>
              </a:rPr>
              <a:t>that </a:t>
            </a:r>
            <a:r>
              <a:rPr dirty="0" sz="1800" spc="5">
                <a:latin typeface="Calibri"/>
                <a:cs typeface="Calibri"/>
              </a:rPr>
              <a:t>closely  </a:t>
            </a:r>
            <a:r>
              <a:rPr dirty="0" sz="1800">
                <a:latin typeface="Calibri"/>
                <a:cs typeface="Calibri"/>
              </a:rPr>
              <a:t>resembled the </a:t>
            </a:r>
            <a:r>
              <a:rPr dirty="0" sz="1800" spc="-10">
                <a:latin typeface="Calibri"/>
                <a:cs typeface="Calibri"/>
              </a:rPr>
              <a:t>COLCOT </a:t>
            </a:r>
            <a:r>
              <a:rPr dirty="0" sz="1800" spc="5">
                <a:latin typeface="Calibri"/>
                <a:cs typeface="Calibri"/>
              </a:rPr>
              <a:t>study</a:t>
            </a:r>
            <a:r>
              <a:rPr dirty="0" sz="1800" spc="-2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population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1750">
              <a:latin typeface="Calibri"/>
              <a:cs typeface="Calibri"/>
            </a:endParaRPr>
          </a:p>
          <a:p>
            <a:pPr marL="353060" marR="68580" indent="-29019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3060" algn="l"/>
                <a:tab pos="353695" algn="l"/>
              </a:tabLst>
            </a:pPr>
            <a:r>
              <a:rPr dirty="0" sz="1800" spc="5">
                <a:latin typeface="Calibri"/>
                <a:cs typeface="Calibri"/>
              </a:rPr>
              <a:t>The </a:t>
            </a:r>
            <a:r>
              <a:rPr dirty="0" sz="1800">
                <a:latin typeface="Calibri"/>
                <a:cs typeface="Calibri"/>
              </a:rPr>
              <a:t>magnitude of disutility </a:t>
            </a:r>
            <a:r>
              <a:rPr dirty="0" sz="1800" spc="-25">
                <a:latin typeface="Calibri"/>
                <a:cs typeface="Calibri"/>
              </a:rPr>
              <a:t>for </a:t>
            </a:r>
            <a:r>
              <a:rPr dirty="0" sz="1800" spc="-5">
                <a:latin typeface="Calibri"/>
                <a:cs typeface="Calibri"/>
              </a:rPr>
              <a:t>recurrent </a:t>
            </a:r>
            <a:r>
              <a:rPr dirty="0" sz="1800" spc="5">
                <a:latin typeface="Calibri"/>
                <a:cs typeface="Calibri"/>
              </a:rPr>
              <a:t>events </a:t>
            </a:r>
            <a:r>
              <a:rPr dirty="0" sz="1800" spc="-15">
                <a:latin typeface="Calibri"/>
                <a:cs typeface="Calibri"/>
              </a:rPr>
              <a:t>were </a:t>
            </a:r>
            <a:r>
              <a:rPr dirty="0" sz="1800">
                <a:latin typeface="Calibri"/>
                <a:cs typeface="Calibri"/>
              </a:rPr>
              <a:t>assumed </a:t>
            </a:r>
            <a:r>
              <a:rPr dirty="0" sz="1800" spc="-5">
                <a:latin typeface="Calibri"/>
                <a:cs typeface="Calibri"/>
              </a:rPr>
              <a:t>same </a:t>
            </a:r>
            <a:r>
              <a:rPr dirty="0" sz="1800" spc="-15">
                <a:latin typeface="Calibri"/>
                <a:cs typeface="Calibri"/>
              </a:rPr>
              <a:t>as </a:t>
            </a:r>
            <a:r>
              <a:rPr dirty="0" sz="1800">
                <a:latin typeface="Calibri"/>
                <a:cs typeface="Calibri"/>
              </a:rPr>
              <a:t>the disutility </a:t>
            </a:r>
            <a:r>
              <a:rPr dirty="0" sz="1800" spc="-25">
                <a:latin typeface="Calibri"/>
                <a:cs typeface="Calibri"/>
              </a:rPr>
              <a:t>for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35">
                <a:latin typeface="Calibri"/>
                <a:cs typeface="Calibri"/>
              </a:rPr>
              <a:t>1</a:t>
            </a:r>
            <a:r>
              <a:rPr dirty="0" baseline="25462" sz="1800" spc="52">
                <a:latin typeface="Calibri"/>
                <a:cs typeface="Calibri"/>
              </a:rPr>
              <a:t>st </a:t>
            </a:r>
            <a:r>
              <a:rPr dirty="0" sz="1800" spc="5">
                <a:latin typeface="Calibri"/>
                <a:cs typeface="Calibri"/>
              </a:rPr>
              <a:t>event  </a:t>
            </a:r>
            <a:r>
              <a:rPr dirty="0" sz="1800" spc="-25">
                <a:latin typeface="Calibri"/>
                <a:cs typeface="Calibri"/>
              </a:rPr>
              <a:t>(few </a:t>
            </a:r>
            <a:r>
              <a:rPr dirty="0" sz="1800" spc="5">
                <a:latin typeface="Calibri"/>
                <a:cs typeface="Calibri"/>
              </a:rPr>
              <a:t>published </a:t>
            </a:r>
            <a:r>
              <a:rPr dirty="0" sz="1800">
                <a:latin typeface="Calibri"/>
                <a:cs typeface="Calibri"/>
              </a:rPr>
              <a:t>studies </a:t>
            </a:r>
            <a:r>
              <a:rPr dirty="0" sz="1800" spc="-5">
                <a:latin typeface="Calibri"/>
                <a:cs typeface="Calibri"/>
              </a:rPr>
              <a:t>measure </a:t>
            </a:r>
            <a:r>
              <a:rPr dirty="0" sz="1800">
                <a:latin typeface="Calibri"/>
                <a:cs typeface="Calibri"/>
              </a:rPr>
              <a:t>utilities </a:t>
            </a:r>
            <a:r>
              <a:rPr dirty="0" sz="1800" spc="-5">
                <a:latin typeface="Calibri"/>
                <a:cs typeface="Calibri"/>
              </a:rPr>
              <a:t>and </a:t>
            </a:r>
            <a:r>
              <a:rPr dirty="0" sz="1800">
                <a:latin typeface="Calibri"/>
                <a:cs typeface="Calibri"/>
              </a:rPr>
              <a:t>disutilities </a:t>
            </a:r>
            <a:r>
              <a:rPr dirty="0" sz="1800" spc="-25">
                <a:latin typeface="Calibri"/>
                <a:cs typeface="Calibri"/>
              </a:rPr>
              <a:t>for </a:t>
            </a:r>
            <a:r>
              <a:rPr dirty="0" sz="1800" spc="-5">
                <a:latin typeface="Calibri"/>
                <a:cs typeface="Calibri"/>
              </a:rPr>
              <a:t>recurrent </a:t>
            </a:r>
            <a:r>
              <a:rPr dirty="0" sz="1800" spc="5">
                <a:latin typeface="Calibri"/>
                <a:cs typeface="Calibri"/>
              </a:rPr>
              <a:t>events)-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underestimates </a:t>
            </a:r>
            <a:r>
              <a:rPr dirty="0" sz="1800" spc="10">
                <a:solidFill>
                  <a:srgbClr val="C00000"/>
                </a:solidFill>
                <a:latin typeface="Calibri"/>
                <a:cs typeface="Calibri"/>
              </a:rPr>
              <a:t>cost- 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effectiveness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1750">
              <a:latin typeface="Calibri"/>
              <a:cs typeface="Calibri"/>
            </a:endParaRPr>
          </a:p>
          <a:p>
            <a:pPr marL="353060" marR="271145" indent="-290195">
              <a:lnSpc>
                <a:spcPct val="100000"/>
              </a:lnSpc>
              <a:buFont typeface="Wingdings"/>
              <a:buChar char=""/>
              <a:tabLst>
                <a:tab pos="353060" algn="l"/>
                <a:tab pos="353695" algn="l"/>
              </a:tabLst>
            </a:pPr>
            <a:r>
              <a:rPr dirty="0" sz="1800" spc="-20">
                <a:latin typeface="Calibri"/>
                <a:cs typeface="Calibri"/>
              </a:rPr>
              <a:t>Effect </a:t>
            </a:r>
            <a:r>
              <a:rPr dirty="0" sz="1800">
                <a:latin typeface="Calibri"/>
                <a:cs typeface="Calibri"/>
              </a:rPr>
              <a:t>estimates based on </a:t>
            </a:r>
            <a:r>
              <a:rPr dirty="0" sz="1800" spc="-10">
                <a:latin typeface="Calibri"/>
                <a:cs typeface="Calibri"/>
              </a:rPr>
              <a:t>COLCOT </a:t>
            </a:r>
            <a:r>
              <a:rPr dirty="0" sz="1800">
                <a:latin typeface="Calibri"/>
                <a:cs typeface="Calibri"/>
              </a:rPr>
              <a:t>(2-year </a:t>
            </a:r>
            <a:r>
              <a:rPr dirty="0" sz="1800" spc="5">
                <a:latin typeface="Calibri"/>
                <a:cs typeface="Calibri"/>
              </a:rPr>
              <a:t>study) </a:t>
            </a:r>
            <a:r>
              <a:rPr dirty="0" sz="1800" spc="-5">
                <a:latin typeface="Calibri"/>
                <a:cs typeface="Calibri"/>
              </a:rPr>
              <a:t>and </a:t>
            </a:r>
            <a:r>
              <a:rPr dirty="0" sz="1800">
                <a:latin typeface="Calibri"/>
                <a:cs typeface="Calibri"/>
              </a:rPr>
              <a:t>assumed </a:t>
            </a:r>
            <a:r>
              <a:rPr dirty="0" sz="1800" spc="-10">
                <a:latin typeface="Calibri"/>
                <a:cs typeface="Calibri"/>
              </a:rPr>
              <a:t>hazards </a:t>
            </a:r>
            <a:r>
              <a:rPr dirty="0" sz="1800" spc="-15">
                <a:latin typeface="Calibri"/>
                <a:cs typeface="Calibri"/>
              </a:rPr>
              <a:t>were </a:t>
            </a:r>
            <a:r>
              <a:rPr dirty="0" sz="1800">
                <a:latin typeface="Calibri"/>
                <a:cs typeface="Calibri"/>
              </a:rPr>
              <a:t>constant </a:t>
            </a:r>
            <a:r>
              <a:rPr dirty="0" sz="1800" spc="5">
                <a:latin typeface="Calibri"/>
                <a:cs typeface="Calibri"/>
              </a:rPr>
              <a:t>over</a:t>
            </a:r>
            <a:r>
              <a:rPr dirty="0" sz="1800" spc="-2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20-year  lifetime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perspective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16944" y="6485254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82200" y="160020"/>
            <a:ext cx="19050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97221" y="453643"/>
            <a:ext cx="1898650" cy="483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5"/>
              <a:t>C</a:t>
            </a:r>
            <a:r>
              <a:rPr dirty="0"/>
              <a:t>o</a:t>
            </a:r>
            <a:r>
              <a:rPr dirty="0" spc="5"/>
              <a:t>n</a:t>
            </a:r>
            <a:r>
              <a:rPr dirty="0" spc="-5"/>
              <a:t>c</a:t>
            </a:r>
            <a:r>
              <a:rPr dirty="0" spc="-20"/>
              <a:t>l</a:t>
            </a:r>
            <a:r>
              <a:rPr dirty="0"/>
              <a:t>us</a:t>
            </a:r>
            <a:r>
              <a:rPr dirty="0" spc="-15"/>
              <a:t>i</a:t>
            </a:r>
            <a:r>
              <a:rPr dirty="0"/>
              <a:t>o</a:t>
            </a:r>
            <a:r>
              <a:rPr dirty="0" spc="5"/>
              <a:t>n</a:t>
            </a:r>
            <a:r>
              <a:rPr dirty="0"/>
              <a:t>s</a:t>
            </a:r>
          </a:p>
        </p:txBody>
      </p:sp>
      <p:sp>
        <p:nvSpPr>
          <p:cNvPr id="5" name="object 5"/>
          <p:cNvSpPr/>
          <p:nvPr/>
        </p:nvSpPr>
        <p:spPr>
          <a:xfrm>
            <a:off x="9354630" y="5721220"/>
            <a:ext cx="2477068" cy="1035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2400" y="6202679"/>
            <a:ext cx="3505200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32485" y="1460246"/>
            <a:ext cx="10448925" cy="3706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4180" marR="448945" indent="-28956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dirty="0" sz="1800" spc="-5">
                <a:latin typeface="Calibri"/>
                <a:cs typeface="Calibri"/>
              </a:rPr>
              <a:t>From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5">
                <a:latin typeface="Calibri"/>
                <a:cs typeface="Calibri"/>
              </a:rPr>
              <a:t>Canadian healthcare system </a:t>
            </a:r>
            <a:r>
              <a:rPr dirty="0" sz="1800">
                <a:latin typeface="Calibri"/>
                <a:cs typeface="Calibri"/>
              </a:rPr>
              <a:t>perspective, the addition </a:t>
            </a:r>
            <a:r>
              <a:rPr dirty="0" sz="1800" spc="5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low-dose </a:t>
            </a:r>
            <a:r>
              <a:rPr dirty="0" sz="1800" spc="10">
                <a:latin typeface="Calibri"/>
                <a:cs typeface="Calibri"/>
              </a:rPr>
              <a:t>colchicine </a:t>
            </a:r>
            <a:r>
              <a:rPr dirty="0" sz="1800">
                <a:latin typeface="Calibri"/>
                <a:cs typeface="Calibri"/>
              </a:rPr>
              <a:t>(0.5 mg daily) to  </a:t>
            </a:r>
            <a:r>
              <a:rPr dirty="0" sz="1800" spc="-5">
                <a:latin typeface="Calibri"/>
                <a:cs typeface="Calibri"/>
              </a:rPr>
              <a:t>standard </a:t>
            </a:r>
            <a:r>
              <a:rPr dirty="0" sz="1800" spc="5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care </a:t>
            </a:r>
            <a:r>
              <a:rPr dirty="0" sz="1800" spc="-15">
                <a:latin typeface="Calibri"/>
                <a:cs typeface="Calibri"/>
              </a:rPr>
              <a:t>therapy </a:t>
            </a:r>
            <a:r>
              <a:rPr dirty="0" sz="1800" spc="-10">
                <a:latin typeface="Calibri"/>
                <a:cs typeface="Calibri"/>
              </a:rPr>
              <a:t>after </a:t>
            </a:r>
            <a:r>
              <a:rPr dirty="0" sz="1800" spc="10">
                <a:latin typeface="Calibri"/>
                <a:cs typeface="Calibri"/>
              </a:rPr>
              <a:t>MI </a:t>
            </a:r>
            <a:r>
              <a:rPr dirty="0" sz="1800">
                <a:latin typeface="Calibri"/>
                <a:cs typeface="Calibri"/>
              </a:rPr>
              <a:t>is </a:t>
            </a:r>
            <a:r>
              <a:rPr dirty="0" sz="1800" spc="-10" b="1">
                <a:latin typeface="Calibri"/>
                <a:cs typeface="Calibri"/>
              </a:rPr>
              <a:t>economically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dominant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1750">
              <a:latin typeface="Calibri"/>
              <a:cs typeface="Calibri"/>
            </a:endParaRPr>
          </a:p>
          <a:p>
            <a:pPr lvl="1" marL="881380" indent="-290195">
              <a:lnSpc>
                <a:spcPct val="100000"/>
              </a:lnSpc>
              <a:buFont typeface="Wingdings"/>
              <a:buChar char=""/>
              <a:tabLst>
                <a:tab pos="881380" algn="l"/>
                <a:tab pos="882015" algn="l"/>
              </a:tabLst>
            </a:pPr>
            <a:r>
              <a:rPr dirty="0" sz="1800">
                <a:latin typeface="Calibri"/>
                <a:cs typeface="Calibri"/>
              </a:rPr>
              <a:t>Mean </a:t>
            </a:r>
            <a:r>
              <a:rPr dirty="0" sz="1800" spc="-15">
                <a:latin typeface="Calibri"/>
                <a:cs typeface="Calibri"/>
              </a:rPr>
              <a:t>overall </a:t>
            </a:r>
            <a:r>
              <a:rPr dirty="0" sz="1800">
                <a:latin typeface="Calibri"/>
                <a:cs typeface="Calibri"/>
              </a:rPr>
              <a:t>per patient </a:t>
            </a:r>
            <a:r>
              <a:rPr dirty="0" sz="1800" spc="5">
                <a:latin typeface="Calibri"/>
                <a:cs typeface="Calibri"/>
              </a:rPr>
              <a:t>costs </a:t>
            </a:r>
            <a:r>
              <a:rPr dirty="0" sz="1800" spc="-5" b="1">
                <a:latin typeface="Calibri"/>
                <a:cs typeface="Calibri"/>
              </a:rPr>
              <a:t>reduced </a:t>
            </a:r>
            <a:r>
              <a:rPr dirty="0" sz="1800" spc="5">
                <a:latin typeface="Calibri"/>
                <a:cs typeface="Calibri"/>
              </a:rPr>
              <a:t>by </a:t>
            </a:r>
            <a:r>
              <a:rPr dirty="0" sz="1800" spc="-10" b="1">
                <a:latin typeface="Calibri"/>
                <a:cs typeface="Calibri"/>
              </a:rPr>
              <a:t>47% </a:t>
            </a:r>
            <a:r>
              <a:rPr dirty="0" sz="1800" spc="-25">
                <a:latin typeface="Calibri"/>
                <a:cs typeface="Calibri"/>
              </a:rPr>
              <a:t>for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in-trial </a:t>
            </a:r>
            <a:r>
              <a:rPr dirty="0" sz="1800" spc="-5">
                <a:latin typeface="Calibri"/>
                <a:cs typeface="Calibri"/>
              </a:rPr>
              <a:t>period and </a:t>
            </a:r>
            <a:r>
              <a:rPr dirty="0" sz="1800" spc="-10" b="1">
                <a:latin typeface="Calibri"/>
                <a:cs typeface="Calibri"/>
              </a:rPr>
              <a:t>69% </a:t>
            </a:r>
            <a:r>
              <a:rPr dirty="0" sz="1800" spc="-25">
                <a:latin typeface="Calibri"/>
                <a:cs typeface="Calibri"/>
              </a:rPr>
              <a:t>for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lifetime</a:t>
            </a:r>
            <a:r>
              <a:rPr dirty="0" sz="1800" spc="2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period</a:t>
            </a:r>
            <a:endParaRPr sz="1800">
              <a:latin typeface="Calibri"/>
              <a:cs typeface="Calibri"/>
            </a:endParaRPr>
          </a:p>
          <a:p>
            <a:pPr lvl="1" marL="881380" indent="-290195">
              <a:lnSpc>
                <a:spcPct val="100000"/>
              </a:lnSpc>
              <a:buFont typeface="Wingdings"/>
              <a:buChar char=""/>
              <a:tabLst>
                <a:tab pos="881380" algn="l"/>
                <a:tab pos="882015" algn="l"/>
              </a:tabLst>
            </a:pPr>
            <a:r>
              <a:rPr dirty="0" sz="1800" spc="-5">
                <a:latin typeface="Calibri"/>
                <a:cs typeface="Calibri"/>
              </a:rPr>
              <a:t>Quality </a:t>
            </a:r>
            <a:r>
              <a:rPr dirty="0" sz="1800">
                <a:latin typeface="Calibri"/>
                <a:cs typeface="Calibri"/>
              </a:rPr>
              <a:t>adjusted </a:t>
            </a:r>
            <a:r>
              <a:rPr dirty="0" sz="1800" spc="-20">
                <a:latin typeface="Calibri"/>
                <a:cs typeface="Calibri"/>
              </a:rPr>
              <a:t>life years </a:t>
            </a:r>
            <a:r>
              <a:rPr dirty="0" sz="1800" spc="-35">
                <a:latin typeface="Calibri"/>
                <a:cs typeface="Calibri"/>
              </a:rPr>
              <a:t>(QALYs)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increased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Calibri"/>
              <a:cs typeface="Calibri"/>
            </a:endParaRPr>
          </a:p>
          <a:p>
            <a:pPr marL="301625" marR="5080" indent="-28956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01625" algn="l"/>
                <a:tab pos="302260" algn="l"/>
              </a:tabLst>
            </a:pPr>
            <a:r>
              <a:rPr dirty="0" sz="1800" spc="-5">
                <a:latin typeface="Calibri"/>
                <a:cs typeface="Calibri"/>
              </a:rPr>
              <a:t>From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US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Medicare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system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perspective,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low-dose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colchicine</a:t>
            </a:r>
            <a:r>
              <a:rPr dirty="0" sz="1800" spc="-9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therapy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post-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MI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was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cost-effective</a:t>
            </a:r>
            <a:r>
              <a:rPr dirty="0" sz="1800" spc="-9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(&lt;$50,000  </a:t>
            </a:r>
            <a:r>
              <a:rPr dirty="0" sz="1800">
                <a:latin typeface="Calibri"/>
                <a:cs typeface="Calibri"/>
              </a:rPr>
              <a:t>per </a:t>
            </a:r>
            <a:r>
              <a:rPr dirty="0" sz="1800" spc="-25">
                <a:latin typeface="Calibri"/>
                <a:cs typeface="Calibri"/>
              </a:rPr>
              <a:t>QALY) for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5">
                <a:latin typeface="Calibri"/>
                <a:cs typeface="Calibri"/>
              </a:rPr>
              <a:t>in-trial period and </a:t>
            </a:r>
            <a:r>
              <a:rPr dirty="0" sz="1800">
                <a:latin typeface="Calibri"/>
                <a:cs typeface="Calibri"/>
              </a:rPr>
              <a:t>economically dominant </a:t>
            </a:r>
            <a:r>
              <a:rPr dirty="0" sz="1800" spc="-15">
                <a:latin typeface="Calibri"/>
                <a:cs typeface="Calibri"/>
              </a:rPr>
              <a:t>at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5">
                <a:latin typeface="Calibri"/>
                <a:cs typeface="Calibri"/>
              </a:rPr>
              <a:t>price </a:t>
            </a:r>
            <a:r>
              <a:rPr dirty="0" sz="1800">
                <a:latin typeface="Calibri"/>
                <a:cs typeface="Calibri"/>
              </a:rPr>
              <a:t>of </a:t>
            </a:r>
            <a:r>
              <a:rPr dirty="0" sz="1800" spc="-5">
                <a:latin typeface="Calibri"/>
                <a:cs typeface="Calibri"/>
              </a:rPr>
              <a:t>&lt;$5 </a:t>
            </a:r>
            <a:r>
              <a:rPr dirty="0" sz="1800">
                <a:latin typeface="Calibri"/>
                <a:cs typeface="Calibri"/>
              </a:rPr>
              <a:t>per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pill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1750">
              <a:latin typeface="Calibri"/>
              <a:cs typeface="Calibri"/>
            </a:endParaRPr>
          </a:p>
          <a:p>
            <a:pPr marL="302260" indent="-28956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01625" algn="l"/>
                <a:tab pos="302260" algn="l"/>
              </a:tabLst>
            </a:pPr>
            <a:r>
              <a:rPr dirty="0" sz="1800" spc="-5">
                <a:latin typeface="Calibri"/>
                <a:cs typeface="Calibri"/>
              </a:rPr>
              <a:t>From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US </a:t>
            </a:r>
            <a:r>
              <a:rPr dirty="0" sz="1800" spc="-5">
                <a:latin typeface="Calibri"/>
                <a:cs typeface="Calibri"/>
              </a:rPr>
              <a:t>private </a:t>
            </a:r>
            <a:r>
              <a:rPr dirty="0" sz="1800" spc="-10">
                <a:latin typeface="Calibri"/>
                <a:cs typeface="Calibri"/>
              </a:rPr>
              <a:t>insurance </a:t>
            </a:r>
            <a:r>
              <a:rPr dirty="0" sz="1800" spc="-5">
                <a:latin typeface="Calibri"/>
                <a:cs typeface="Calibri"/>
              </a:rPr>
              <a:t>system perspective, </a:t>
            </a:r>
            <a:r>
              <a:rPr dirty="0" sz="1800" spc="5">
                <a:latin typeface="Calibri"/>
                <a:cs typeface="Calibri"/>
              </a:rPr>
              <a:t>low-dose colchicine post-MI </a:t>
            </a:r>
            <a:r>
              <a:rPr dirty="0" sz="1800" spc="-20">
                <a:latin typeface="Calibri"/>
                <a:cs typeface="Calibri"/>
              </a:rPr>
              <a:t>was </a:t>
            </a:r>
            <a:r>
              <a:rPr dirty="0" sz="1800">
                <a:latin typeface="Calibri"/>
                <a:cs typeface="Calibri"/>
              </a:rPr>
              <a:t>economically</a:t>
            </a:r>
            <a:r>
              <a:rPr dirty="0" sz="1800" spc="-3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dominant</a:t>
            </a:r>
            <a:endParaRPr sz="1800">
              <a:latin typeface="Calibri"/>
              <a:cs typeface="Calibri"/>
            </a:endParaRPr>
          </a:p>
          <a:p>
            <a:pPr marL="301625">
              <a:lnSpc>
                <a:spcPct val="100000"/>
              </a:lnSpc>
            </a:pPr>
            <a:r>
              <a:rPr dirty="0" sz="1800" spc="-15">
                <a:latin typeface="Calibri"/>
                <a:cs typeface="Calibri"/>
              </a:rPr>
              <a:t>at </a:t>
            </a:r>
            <a:r>
              <a:rPr dirty="0" sz="1800" spc="-5">
                <a:latin typeface="Calibri"/>
                <a:cs typeface="Calibri"/>
              </a:rPr>
              <a:t>≤$5 </a:t>
            </a:r>
            <a:r>
              <a:rPr dirty="0" sz="1800">
                <a:latin typeface="Calibri"/>
                <a:cs typeface="Calibri"/>
              </a:rPr>
              <a:t>per pill </a:t>
            </a:r>
            <a:r>
              <a:rPr dirty="0" sz="1800" spc="-25">
                <a:latin typeface="Calibri"/>
                <a:cs typeface="Calibri"/>
              </a:rPr>
              <a:t>for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5">
                <a:latin typeface="Calibri"/>
                <a:cs typeface="Calibri"/>
              </a:rPr>
              <a:t>in-trial period and $4-6 </a:t>
            </a:r>
            <a:r>
              <a:rPr dirty="0" sz="1800">
                <a:latin typeface="Calibri"/>
                <a:cs typeface="Calibri"/>
              </a:rPr>
              <a:t>per pill </a:t>
            </a:r>
            <a:r>
              <a:rPr dirty="0" sz="1800" spc="-25">
                <a:latin typeface="Calibri"/>
                <a:cs typeface="Calibri"/>
              </a:rPr>
              <a:t>for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lifetime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period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4630" y="5721220"/>
            <a:ext cx="2477068" cy="1035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180444" y="643445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82200" y="160020"/>
            <a:ext cx="19050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3495">
              <a:lnSpc>
                <a:spcPct val="100000"/>
              </a:lnSpc>
              <a:spcBef>
                <a:spcPts val="105"/>
              </a:spcBef>
            </a:pPr>
            <a:r>
              <a:rPr dirty="0" spc="25"/>
              <a:t>D</a:t>
            </a:r>
            <a:r>
              <a:rPr dirty="0" spc="-20"/>
              <a:t>i</a:t>
            </a:r>
            <a:r>
              <a:rPr dirty="0"/>
              <a:t>sc</a:t>
            </a:r>
            <a:r>
              <a:rPr dirty="0" spc="-15"/>
              <a:t>l</a:t>
            </a:r>
            <a:r>
              <a:rPr dirty="0"/>
              <a:t>os</a:t>
            </a:r>
            <a:r>
              <a:rPr dirty="0" spc="10"/>
              <a:t>u</a:t>
            </a:r>
            <a:r>
              <a:rPr dirty="0" spc="-50"/>
              <a:t>r</a:t>
            </a:r>
            <a:r>
              <a:rPr dirty="0" spc="-15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/>
          <p:nvPr/>
        </p:nvSpPr>
        <p:spPr>
          <a:xfrm>
            <a:off x="152400" y="6202679"/>
            <a:ext cx="3505200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80769" y="1534477"/>
            <a:ext cx="210312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2260" indent="-29019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02260" algn="l"/>
                <a:tab pos="302895" algn="l"/>
              </a:tabLst>
            </a:pPr>
            <a:r>
              <a:rPr dirty="0" sz="1800">
                <a:latin typeface="Calibri"/>
                <a:cs typeface="Calibri"/>
              </a:rPr>
              <a:t>Nothing to</a:t>
            </a:r>
            <a:r>
              <a:rPr dirty="0" sz="1800" spc="-11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disclose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16944" y="6485254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82200" y="160020"/>
            <a:ext cx="19050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81550" y="1842515"/>
            <a:ext cx="2108835" cy="63881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000" spc="5"/>
              <a:t>Thank</a:t>
            </a:r>
            <a:r>
              <a:rPr dirty="0" sz="4000" spc="-210"/>
              <a:t> </a:t>
            </a:r>
            <a:r>
              <a:rPr dirty="0" sz="3600" spc="-110"/>
              <a:t>You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9354630" y="5721220"/>
            <a:ext cx="2477068" cy="1035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2400" y="6202679"/>
            <a:ext cx="3505200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64540" y="3336353"/>
            <a:ext cx="4680585" cy="849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778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Calibri"/>
                <a:cs typeface="Calibri"/>
              </a:rPr>
              <a:t>Michelle </a:t>
            </a:r>
            <a:r>
              <a:rPr dirty="0" sz="1800">
                <a:latin typeface="Calibri"/>
                <a:cs typeface="Calibri"/>
              </a:rPr>
              <a:t>Samuel </a:t>
            </a:r>
            <a:r>
              <a:rPr dirty="0" sz="1800" spc="15">
                <a:latin typeface="Calibri"/>
                <a:cs typeface="Calibri"/>
              </a:rPr>
              <a:t>MPH</a:t>
            </a:r>
            <a:r>
              <a:rPr dirty="0" sz="1800" spc="-14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PhD</a:t>
            </a:r>
            <a:endParaRPr sz="1800">
              <a:latin typeface="Calibri"/>
              <a:cs typeface="Calibri"/>
            </a:endParaRPr>
          </a:p>
          <a:p>
            <a:pPr algn="ctr" marL="12065" marR="508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Calibri"/>
                <a:cs typeface="Calibri"/>
              </a:rPr>
              <a:t>Post </a:t>
            </a:r>
            <a:r>
              <a:rPr dirty="0" sz="1800" spc="-15">
                <a:latin typeface="Calibri"/>
                <a:cs typeface="Calibri"/>
              </a:rPr>
              <a:t>Doctoral </a:t>
            </a:r>
            <a:r>
              <a:rPr dirty="0" sz="1800" spc="-30">
                <a:latin typeface="Calibri"/>
                <a:cs typeface="Calibri"/>
              </a:rPr>
              <a:t>Fellow, </a:t>
            </a:r>
            <a:r>
              <a:rPr dirty="0" sz="1800" spc="-5">
                <a:latin typeface="Calibri"/>
                <a:cs typeface="Calibri"/>
              </a:rPr>
              <a:t>Cardiovascular </a:t>
            </a:r>
            <a:r>
              <a:rPr dirty="0" sz="1800">
                <a:latin typeface="Calibri"/>
                <a:cs typeface="Calibri"/>
              </a:rPr>
              <a:t>Epidemiology  </a:t>
            </a:r>
            <a:r>
              <a:rPr dirty="0" sz="1800" spc="-5">
                <a:latin typeface="Calibri"/>
                <a:cs typeface="Calibri"/>
              </a:rPr>
              <a:t>Email: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u="heavy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michelle.samuel@mhi-rc.org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98258" y="3336353"/>
            <a:ext cx="4003675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460375" indent="4953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Jean-Claude </a:t>
            </a:r>
            <a:r>
              <a:rPr dirty="0" sz="1800" spc="-25">
                <a:latin typeface="Calibri"/>
                <a:cs typeface="Calibri"/>
              </a:rPr>
              <a:t>Tardif </a:t>
            </a:r>
            <a:r>
              <a:rPr dirty="0" sz="1800" spc="5">
                <a:latin typeface="Calibri"/>
                <a:cs typeface="Calibri"/>
              </a:rPr>
              <a:t>MD  </a:t>
            </a:r>
            <a:r>
              <a:rPr dirty="0" sz="1800">
                <a:latin typeface="Calibri"/>
                <a:cs typeface="Calibri"/>
              </a:rPr>
              <a:t>Principal </a:t>
            </a:r>
            <a:r>
              <a:rPr dirty="0" sz="1800" spc="-5">
                <a:latin typeface="Calibri"/>
                <a:cs typeface="Calibri"/>
              </a:rPr>
              <a:t>Investigator </a:t>
            </a:r>
            <a:r>
              <a:rPr dirty="0" sz="1800" spc="-25">
                <a:latin typeface="Calibri"/>
                <a:cs typeface="Calibri"/>
              </a:rPr>
              <a:t>for</a:t>
            </a:r>
            <a:r>
              <a:rPr dirty="0" sz="1800" spc="-1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COLCOT</a:t>
            </a:r>
            <a:endParaRPr sz="1800">
              <a:latin typeface="Calibri"/>
              <a:cs typeface="Calibri"/>
            </a:endParaRPr>
          </a:p>
          <a:p>
            <a:pPr marL="180340" marR="5080" indent="-168275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Calibri"/>
                <a:cs typeface="Calibri"/>
              </a:rPr>
              <a:t>Director </a:t>
            </a:r>
            <a:r>
              <a:rPr dirty="0" sz="1800">
                <a:latin typeface="Calibri"/>
                <a:cs typeface="Calibri"/>
              </a:rPr>
              <a:t>of the </a:t>
            </a:r>
            <a:r>
              <a:rPr dirty="0" sz="1800" spc="-15">
                <a:latin typeface="Calibri"/>
                <a:cs typeface="Calibri"/>
              </a:rPr>
              <a:t>Research </a:t>
            </a:r>
            <a:r>
              <a:rPr dirty="0" sz="1800">
                <a:latin typeface="Calibri"/>
                <a:cs typeface="Calibri"/>
              </a:rPr>
              <a:t>Center </a:t>
            </a:r>
            <a:r>
              <a:rPr dirty="0" sz="1800" spc="-15">
                <a:latin typeface="Calibri"/>
                <a:cs typeface="Calibri"/>
              </a:rPr>
              <a:t>at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5">
                <a:latin typeface="Calibri"/>
                <a:cs typeface="Calibri"/>
              </a:rPr>
              <a:t>MHI  </a:t>
            </a:r>
            <a:r>
              <a:rPr dirty="0" sz="1800" spc="-5">
                <a:latin typeface="Calibri"/>
                <a:cs typeface="Calibri"/>
              </a:rPr>
              <a:t>Email: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Jean-Claude.Tardif@icm-mhi.org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80444" y="643445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70719" y="502919"/>
            <a:ext cx="191262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2452" y="6065202"/>
            <a:ext cx="323342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5925" sz="1125" spc="-7">
                <a:latin typeface="Calibri"/>
                <a:cs typeface="Calibri"/>
              </a:rPr>
              <a:t>1</a:t>
            </a:r>
            <a:r>
              <a:rPr dirty="0" sz="1200" spc="-5">
                <a:latin typeface="Calibri"/>
                <a:cs typeface="Calibri"/>
              </a:rPr>
              <a:t>Tardif </a:t>
            </a:r>
            <a:r>
              <a:rPr dirty="0" sz="1200" spc="-15">
                <a:latin typeface="Calibri"/>
                <a:cs typeface="Calibri"/>
              </a:rPr>
              <a:t>JC </a:t>
            </a:r>
            <a:r>
              <a:rPr dirty="0" sz="1200">
                <a:latin typeface="Calibri"/>
                <a:cs typeface="Calibri"/>
              </a:rPr>
              <a:t>et </a:t>
            </a:r>
            <a:r>
              <a:rPr dirty="0" sz="1200" spc="10">
                <a:latin typeface="Calibri"/>
                <a:cs typeface="Calibri"/>
              </a:rPr>
              <a:t>al. </a:t>
            </a:r>
            <a:r>
              <a:rPr dirty="0" sz="1200" i="1">
                <a:latin typeface="Calibri"/>
                <a:cs typeface="Calibri"/>
              </a:rPr>
              <a:t>N </a:t>
            </a:r>
            <a:r>
              <a:rPr dirty="0" sz="1200" spc="-10" i="1">
                <a:latin typeface="Calibri"/>
                <a:cs typeface="Calibri"/>
              </a:rPr>
              <a:t>Engl </a:t>
            </a:r>
            <a:r>
              <a:rPr dirty="0" sz="1200" i="1">
                <a:latin typeface="Calibri"/>
                <a:cs typeface="Calibri"/>
              </a:rPr>
              <a:t>J </a:t>
            </a:r>
            <a:r>
              <a:rPr dirty="0" sz="1200" spc="-5" i="1">
                <a:latin typeface="Calibri"/>
                <a:cs typeface="Calibri"/>
              </a:rPr>
              <a:t>Med. </a:t>
            </a:r>
            <a:r>
              <a:rPr dirty="0" sz="1200" spc="-10">
                <a:latin typeface="Calibri"/>
                <a:cs typeface="Calibri"/>
              </a:rPr>
              <a:t>2019;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381:2497-2505.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2887" y="388975"/>
            <a:ext cx="5656933" cy="6000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4150" y="367982"/>
            <a:ext cx="3467100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/>
              <a:t>Overview of</a:t>
            </a:r>
            <a:r>
              <a:rPr dirty="0" spc="-105"/>
              <a:t> </a:t>
            </a:r>
            <a:r>
              <a:rPr dirty="0" spc="-20"/>
              <a:t>COLCOT</a:t>
            </a:r>
            <a:r>
              <a:rPr dirty="0" baseline="25641" sz="2925" spc="-30" b="0">
                <a:latin typeface="Calibri"/>
                <a:cs typeface="Calibri"/>
              </a:rPr>
              <a:t>1</a:t>
            </a:r>
            <a:endParaRPr baseline="25641" sz="292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119" y="1159827"/>
            <a:ext cx="5041265" cy="4968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2260" indent="-29019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02260" algn="l"/>
                <a:tab pos="302895" algn="l"/>
              </a:tabLst>
            </a:pPr>
            <a:r>
              <a:rPr dirty="0" sz="1800" spc="-5">
                <a:latin typeface="Calibri"/>
                <a:cs typeface="Calibri"/>
              </a:rPr>
              <a:t>Randomized, </a:t>
            </a:r>
            <a:r>
              <a:rPr dirty="0" sz="1800" spc="5">
                <a:latin typeface="Calibri"/>
                <a:cs typeface="Calibri"/>
              </a:rPr>
              <a:t>double-blind, </a:t>
            </a:r>
            <a:r>
              <a:rPr dirty="0" sz="1800">
                <a:latin typeface="Calibri"/>
                <a:cs typeface="Calibri"/>
              </a:rPr>
              <a:t>placebo-controlled</a:t>
            </a:r>
            <a:r>
              <a:rPr dirty="0" sz="1800" spc="-19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trial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1750">
              <a:latin typeface="Calibri"/>
              <a:cs typeface="Calibri"/>
            </a:endParaRPr>
          </a:p>
          <a:p>
            <a:pPr marL="302260" marR="88900" indent="-290195">
              <a:lnSpc>
                <a:spcPct val="100000"/>
              </a:lnSpc>
              <a:buFont typeface="Wingdings"/>
              <a:buChar char=""/>
              <a:tabLst>
                <a:tab pos="302260" algn="l"/>
                <a:tab pos="302895" algn="l"/>
              </a:tabLst>
            </a:pPr>
            <a:r>
              <a:rPr dirty="0" sz="1800" spc="-5">
                <a:latin typeface="Calibri"/>
                <a:cs typeface="Calibri"/>
              </a:rPr>
              <a:t>Patients </a:t>
            </a:r>
            <a:r>
              <a:rPr dirty="0" sz="1800" spc="-10">
                <a:latin typeface="Calibri"/>
                <a:cs typeface="Calibri"/>
              </a:rPr>
              <a:t>who </a:t>
            </a:r>
            <a:r>
              <a:rPr dirty="0" sz="1800" spc="-5">
                <a:latin typeface="Calibri"/>
                <a:cs typeface="Calibri"/>
              </a:rPr>
              <a:t>had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10">
                <a:latin typeface="Calibri"/>
                <a:cs typeface="Calibri"/>
              </a:rPr>
              <a:t>myocardial infarction ≤30 </a:t>
            </a:r>
            <a:r>
              <a:rPr dirty="0" sz="1800" spc="-15">
                <a:latin typeface="Calibri"/>
                <a:cs typeface="Calibri"/>
              </a:rPr>
              <a:t>days  were randomized </a:t>
            </a:r>
            <a:r>
              <a:rPr dirty="0" sz="1800" spc="-5">
                <a:latin typeface="Calibri"/>
                <a:cs typeface="Calibri"/>
              </a:rPr>
              <a:t>1:1 </a:t>
            </a:r>
            <a:r>
              <a:rPr dirty="0" sz="1800">
                <a:latin typeface="Calibri"/>
                <a:cs typeface="Calibri"/>
              </a:rPr>
              <a:t>to low </a:t>
            </a:r>
            <a:r>
              <a:rPr dirty="0" sz="1800" spc="5">
                <a:latin typeface="Calibri"/>
                <a:cs typeface="Calibri"/>
              </a:rPr>
              <a:t>dose colchicine </a:t>
            </a:r>
            <a:r>
              <a:rPr dirty="0" sz="1800" spc="-5">
                <a:latin typeface="Calibri"/>
                <a:cs typeface="Calibri"/>
              </a:rPr>
              <a:t>(0.5  </a:t>
            </a:r>
            <a:r>
              <a:rPr dirty="0" sz="1800">
                <a:latin typeface="Calibri"/>
                <a:cs typeface="Calibri"/>
              </a:rPr>
              <a:t>mg per </a:t>
            </a:r>
            <a:r>
              <a:rPr dirty="0" sz="1800" spc="-15">
                <a:latin typeface="Calibri"/>
                <a:cs typeface="Calibri"/>
              </a:rPr>
              <a:t>day)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placebo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"/>
            </a:pPr>
            <a:endParaRPr sz="1750">
              <a:latin typeface="Calibri"/>
              <a:cs typeface="Calibri"/>
            </a:endParaRPr>
          </a:p>
          <a:p>
            <a:pPr marL="302260" indent="-290195">
              <a:lnSpc>
                <a:spcPct val="100000"/>
              </a:lnSpc>
              <a:buFont typeface="Wingdings"/>
              <a:buChar char=""/>
              <a:tabLst>
                <a:tab pos="302260" algn="l"/>
                <a:tab pos="302895" algn="l"/>
              </a:tabLst>
            </a:pPr>
            <a:r>
              <a:rPr dirty="0" sz="1800" spc="-15">
                <a:latin typeface="Calibri"/>
                <a:cs typeface="Calibri"/>
              </a:rPr>
              <a:t>4,745 randomized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patients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(Colchicine: </a:t>
            </a:r>
            <a:r>
              <a:rPr dirty="0" sz="1800" spc="-15">
                <a:latin typeface="Calibri"/>
                <a:cs typeface="Calibri"/>
              </a:rPr>
              <a:t>N=2,366 </a:t>
            </a:r>
            <a:r>
              <a:rPr dirty="0" sz="1800" spc="-5">
                <a:latin typeface="Calibri"/>
                <a:cs typeface="Calibri"/>
              </a:rPr>
              <a:t>and </a:t>
            </a:r>
            <a:r>
              <a:rPr dirty="0" sz="1800" spc="5">
                <a:latin typeface="Calibri"/>
                <a:cs typeface="Calibri"/>
              </a:rPr>
              <a:t>Placebo:</a:t>
            </a:r>
            <a:r>
              <a:rPr dirty="0" sz="1800" spc="-15">
                <a:latin typeface="Calibri"/>
                <a:cs typeface="Calibri"/>
              </a:rPr>
              <a:t> N=2,379)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Calibri"/>
              <a:cs typeface="Calibri"/>
            </a:endParaRPr>
          </a:p>
          <a:p>
            <a:pPr marL="302260" indent="-290195">
              <a:lnSpc>
                <a:spcPct val="100000"/>
              </a:lnSpc>
              <a:buFont typeface="Wingdings"/>
              <a:buChar char=""/>
              <a:tabLst>
                <a:tab pos="302260" algn="l"/>
                <a:tab pos="302895" algn="l"/>
              </a:tabLst>
            </a:pPr>
            <a:r>
              <a:rPr dirty="0" sz="1800">
                <a:latin typeface="Calibri"/>
                <a:cs typeface="Calibri"/>
              </a:rPr>
              <a:t>Follow-up: 2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years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1750">
              <a:latin typeface="Calibri"/>
              <a:cs typeface="Calibri"/>
            </a:endParaRPr>
          </a:p>
          <a:p>
            <a:pPr algn="r" marL="289560" marR="1170940" indent="-28956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89560" algn="l"/>
                <a:tab pos="290195" algn="l"/>
              </a:tabLst>
            </a:pPr>
            <a:r>
              <a:rPr dirty="0" sz="1800" spc="-10">
                <a:latin typeface="Calibri"/>
                <a:cs typeface="Calibri"/>
              </a:rPr>
              <a:t>Primary </a:t>
            </a:r>
            <a:r>
              <a:rPr dirty="0" sz="1800" spc="5">
                <a:latin typeface="Calibri"/>
                <a:cs typeface="Calibri"/>
              </a:rPr>
              <a:t>composite endpoint</a:t>
            </a:r>
            <a:r>
              <a:rPr dirty="0" sz="1800" spc="-19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included:</a:t>
            </a:r>
            <a:endParaRPr sz="1800">
              <a:latin typeface="Calibri"/>
              <a:cs typeface="Calibri"/>
            </a:endParaRPr>
          </a:p>
          <a:p>
            <a:pPr algn="r" lvl="1" marL="289560" marR="1155065" indent="-289560">
              <a:lnSpc>
                <a:spcPct val="100000"/>
              </a:lnSpc>
              <a:buFont typeface="Wingdings"/>
              <a:buChar char=""/>
              <a:tabLst>
                <a:tab pos="289560" algn="l"/>
                <a:tab pos="290195" algn="l"/>
              </a:tabLst>
            </a:pPr>
            <a:r>
              <a:rPr dirty="0" sz="1800" spc="-10">
                <a:latin typeface="Calibri"/>
                <a:cs typeface="Calibri"/>
              </a:rPr>
              <a:t>Death from </a:t>
            </a:r>
            <a:r>
              <a:rPr dirty="0" sz="1800" spc="-5">
                <a:latin typeface="Calibri"/>
                <a:cs typeface="Calibri"/>
              </a:rPr>
              <a:t>cardiovascular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causes</a:t>
            </a:r>
            <a:endParaRPr sz="1800">
              <a:latin typeface="Calibri"/>
              <a:cs typeface="Calibri"/>
            </a:endParaRPr>
          </a:p>
          <a:p>
            <a:pPr lvl="1" marL="760095" indent="-29019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759460" algn="l"/>
                <a:tab pos="760095" algn="l"/>
              </a:tabLst>
            </a:pPr>
            <a:r>
              <a:rPr dirty="0" sz="1800" spc="-5">
                <a:latin typeface="Calibri"/>
                <a:cs typeface="Calibri"/>
              </a:rPr>
              <a:t>Resuscitated </a:t>
            </a:r>
            <a:r>
              <a:rPr dirty="0" sz="1800" spc="-10">
                <a:latin typeface="Calibri"/>
                <a:cs typeface="Calibri"/>
              </a:rPr>
              <a:t>cardiac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arrest</a:t>
            </a:r>
            <a:endParaRPr sz="1800">
              <a:latin typeface="Calibri"/>
              <a:cs typeface="Calibri"/>
            </a:endParaRPr>
          </a:p>
          <a:p>
            <a:pPr lvl="1" marL="760095" indent="-290195">
              <a:lnSpc>
                <a:spcPct val="100000"/>
              </a:lnSpc>
              <a:buFont typeface="Wingdings"/>
              <a:buChar char=""/>
              <a:tabLst>
                <a:tab pos="759460" algn="l"/>
                <a:tab pos="760095" algn="l"/>
              </a:tabLst>
            </a:pPr>
            <a:r>
              <a:rPr dirty="0" sz="1800" spc="-5">
                <a:latin typeface="Calibri"/>
                <a:cs typeface="Calibri"/>
              </a:rPr>
              <a:t>Myocardial</a:t>
            </a:r>
            <a:r>
              <a:rPr dirty="0" sz="1800" spc="-1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infarction</a:t>
            </a:r>
            <a:endParaRPr sz="1800">
              <a:latin typeface="Calibri"/>
              <a:cs typeface="Calibri"/>
            </a:endParaRPr>
          </a:p>
          <a:p>
            <a:pPr lvl="1" marL="760095" indent="-290195">
              <a:lnSpc>
                <a:spcPct val="100000"/>
              </a:lnSpc>
              <a:buFont typeface="Wingdings"/>
              <a:buChar char=""/>
              <a:tabLst>
                <a:tab pos="759460" algn="l"/>
                <a:tab pos="760095" algn="l"/>
              </a:tabLst>
            </a:pPr>
            <a:r>
              <a:rPr dirty="0" sz="1800" spc="-10">
                <a:latin typeface="Calibri"/>
                <a:cs typeface="Calibri"/>
              </a:rPr>
              <a:t>Stroke</a:t>
            </a:r>
            <a:endParaRPr sz="1800">
              <a:latin typeface="Calibri"/>
              <a:cs typeface="Calibri"/>
            </a:endParaRPr>
          </a:p>
          <a:p>
            <a:pPr lvl="1" marL="760095" marR="262890" indent="-29019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759460" algn="l"/>
                <a:tab pos="760095" algn="l"/>
              </a:tabLst>
            </a:pPr>
            <a:r>
              <a:rPr dirty="0" sz="1800" spc="-10">
                <a:latin typeface="Calibri"/>
                <a:cs typeface="Calibri"/>
              </a:rPr>
              <a:t>Urgent </a:t>
            </a:r>
            <a:r>
              <a:rPr dirty="0" sz="1800">
                <a:latin typeface="Calibri"/>
                <a:cs typeface="Calibri"/>
              </a:rPr>
              <a:t>hospitalization </a:t>
            </a:r>
            <a:r>
              <a:rPr dirty="0" sz="1800" spc="-25">
                <a:latin typeface="Calibri"/>
                <a:cs typeface="Calibri"/>
              </a:rPr>
              <a:t>for </a:t>
            </a:r>
            <a:r>
              <a:rPr dirty="0" sz="1800" spc="-5">
                <a:latin typeface="Calibri"/>
                <a:cs typeface="Calibri"/>
              </a:rPr>
              <a:t>angina </a:t>
            </a:r>
            <a:r>
              <a:rPr dirty="0" sz="1800">
                <a:latin typeface="Calibri"/>
                <a:cs typeface="Calibri"/>
              </a:rPr>
              <a:t>leading</a:t>
            </a:r>
            <a:r>
              <a:rPr dirty="0" sz="1800" spc="-1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  </a:t>
            </a:r>
            <a:r>
              <a:rPr dirty="0" sz="1800" spc="-5">
                <a:latin typeface="Calibri"/>
                <a:cs typeface="Calibri"/>
              </a:rPr>
              <a:t>revascularization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70619" y="617219"/>
            <a:ext cx="2667000" cy="464820"/>
          </a:xfrm>
          <a:custGeom>
            <a:avLst/>
            <a:gdLst/>
            <a:ahLst/>
            <a:cxnLst/>
            <a:rect l="l" t="t" r="r" b="b"/>
            <a:pathLst>
              <a:path w="2667000" h="464819">
                <a:moveTo>
                  <a:pt x="0" y="464820"/>
                </a:moveTo>
                <a:lnTo>
                  <a:pt x="2667000" y="464820"/>
                </a:lnTo>
                <a:lnTo>
                  <a:pt x="2667000" y="0"/>
                </a:lnTo>
                <a:lnTo>
                  <a:pt x="0" y="0"/>
                </a:lnTo>
                <a:lnTo>
                  <a:pt x="0" y="464820"/>
                </a:lnTo>
                <a:close/>
              </a:path>
            </a:pathLst>
          </a:custGeom>
          <a:ln w="57149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180444" y="643445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48900" y="0"/>
            <a:ext cx="1912620" cy="487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7954" y="6558915"/>
            <a:ext cx="3232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5925" sz="1125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Tardif </a:t>
            </a:r>
            <a:r>
              <a:rPr dirty="0" sz="1200" spc="-15">
                <a:latin typeface="Calibri"/>
                <a:cs typeface="Calibri"/>
              </a:rPr>
              <a:t>JC </a:t>
            </a:r>
            <a:r>
              <a:rPr dirty="0" sz="1200">
                <a:latin typeface="Calibri"/>
                <a:cs typeface="Calibri"/>
              </a:rPr>
              <a:t>et </a:t>
            </a:r>
            <a:r>
              <a:rPr dirty="0" sz="1200" spc="10">
                <a:latin typeface="Calibri"/>
                <a:cs typeface="Calibri"/>
              </a:rPr>
              <a:t>al. </a:t>
            </a:r>
            <a:r>
              <a:rPr dirty="0" sz="1200" i="1">
                <a:latin typeface="Calibri"/>
                <a:cs typeface="Calibri"/>
              </a:rPr>
              <a:t>N </a:t>
            </a:r>
            <a:r>
              <a:rPr dirty="0" sz="1200" spc="-10" i="1">
                <a:latin typeface="Calibri"/>
                <a:cs typeface="Calibri"/>
              </a:rPr>
              <a:t>Engl </a:t>
            </a:r>
            <a:r>
              <a:rPr dirty="0" sz="1200" i="1">
                <a:latin typeface="Calibri"/>
                <a:cs typeface="Calibri"/>
              </a:rPr>
              <a:t>J </a:t>
            </a:r>
            <a:r>
              <a:rPr dirty="0" sz="1200" spc="-5" i="1">
                <a:latin typeface="Calibri"/>
                <a:cs typeface="Calibri"/>
              </a:rPr>
              <a:t>Med. </a:t>
            </a:r>
            <a:r>
              <a:rPr dirty="0" sz="1200" spc="-10">
                <a:latin typeface="Calibri"/>
                <a:cs typeface="Calibri"/>
              </a:rPr>
              <a:t>2019;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381:2497-2505.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1115" y="351155"/>
            <a:ext cx="2217420" cy="483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Present</a:t>
            </a:r>
            <a:r>
              <a:rPr dirty="0" spc="-90"/>
              <a:t> </a:t>
            </a:r>
            <a:r>
              <a:rPr dirty="0"/>
              <a:t>Study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2644" y="1036002"/>
            <a:ext cx="10156190" cy="543687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130"/>
              </a:spcBef>
            </a:pPr>
            <a:r>
              <a:rPr dirty="0" sz="1950" spc="5" b="1">
                <a:latin typeface="Calibri"/>
                <a:cs typeface="Calibri"/>
              </a:rPr>
              <a:t>Objective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01600" marR="17780">
              <a:lnSpc>
                <a:spcPct val="102699"/>
              </a:lnSpc>
            </a:pPr>
            <a:r>
              <a:rPr dirty="0" sz="1950" spc="-80">
                <a:latin typeface="Calibri"/>
                <a:cs typeface="Calibri"/>
              </a:rPr>
              <a:t>To </a:t>
            </a:r>
            <a:r>
              <a:rPr dirty="0" sz="1950" spc="25">
                <a:latin typeface="Calibri"/>
                <a:cs typeface="Calibri"/>
              </a:rPr>
              <a:t>assess </a:t>
            </a:r>
            <a:r>
              <a:rPr dirty="0" sz="1950" spc="40">
                <a:latin typeface="Calibri"/>
                <a:cs typeface="Calibri"/>
              </a:rPr>
              <a:t>the </a:t>
            </a:r>
            <a:r>
              <a:rPr dirty="0" sz="1950" spc="20">
                <a:latin typeface="Calibri"/>
                <a:cs typeface="Calibri"/>
              </a:rPr>
              <a:t>in-trial </a:t>
            </a:r>
            <a:r>
              <a:rPr dirty="0" sz="1950" spc="15">
                <a:latin typeface="Calibri"/>
                <a:cs typeface="Calibri"/>
              </a:rPr>
              <a:t>period </a:t>
            </a:r>
            <a:r>
              <a:rPr dirty="0" sz="1950" spc="25">
                <a:latin typeface="Calibri"/>
                <a:cs typeface="Calibri"/>
              </a:rPr>
              <a:t>and </a:t>
            </a:r>
            <a:r>
              <a:rPr dirty="0" sz="1950" spc="15">
                <a:latin typeface="Calibri"/>
                <a:cs typeface="Calibri"/>
              </a:rPr>
              <a:t>lifetime </a:t>
            </a:r>
            <a:r>
              <a:rPr dirty="0" sz="1950" spc="5">
                <a:latin typeface="Calibri"/>
                <a:cs typeface="Calibri"/>
              </a:rPr>
              <a:t>cost-effectiveness </a:t>
            </a:r>
            <a:r>
              <a:rPr dirty="0" sz="1950" spc="25">
                <a:latin typeface="Calibri"/>
                <a:cs typeface="Calibri"/>
              </a:rPr>
              <a:t>of low-dose colchicine </a:t>
            </a:r>
            <a:r>
              <a:rPr dirty="0" sz="1950" spc="20">
                <a:latin typeface="Calibri"/>
                <a:cs typeface="Calibri"/>
              </a:rPr>
              <a:t>compared </a:t>
            </a:r>
            <a:r>
              <a:rPr dirty="0" sz="1950" spc="5">
                <a:latin typeface="Calibri"/>
                <a:cs typeface="Calibri"/>
              </a:rPr>
              <a:t>to  placebo </a:t>
            </a:r>
            <a:r>
              <a:rPr dirty="0" sz="1950" spc="20">
                <a:latin typeface="Calibri"/>
                <a:cs typeface="Calibri"/>
              </a:rPr>
              <a:t>in </a:t>
            </a:r>
            <a:r>
              <a:rPr dirty="0" sz="1950">
                <a:latin typeface="Calibri"/>
                <a:cs typeface="Calibri"/>
              </a:rPr>
              <a:t>post-MI </a:t>
            </a:r>
            <a:r>
              <a:rPr dirty="0" sz="1950" spc="5">
                <a:latin typeface="Calibri"/>
                <a:cs typeface="Calibri"/>
              </a:rPr>
              <a:t>patients </a:t>
            </a:r>
            <a:r>
              <a:rPr dirty="0" sz="1950">
                <a:latin typeface="Calibri"/>
                <a:cs typeface="Calibri"/>
              </a:rPr>
              <a:t>on </a:t>
            </a:r>
            <a:r>
              <a:rPr dirty="0" sz="1950" spc="10">
                <a:latin typeface="Calibri"/>
                <a:cs typeface="Calibri"/>
              </a:rPr>
              <a:t>standard-of-care</a:t>
            </a:r>
            <a:r>
              <a:rPr dirty="0" sz="1950" spc="-65">
                <a:latin typeface="Calibri"/>
                <a:cs typeface="Calibri"/>
              </a:rPr>
              <a:t> </a:t>
            </a:r>
            <a:r>
              <a:rPr dirty="0" sz="1950" spc="-5">
                <a:latin typeface="Calibri"/>
                <a:cs typeface="Calibri"/>
              </a:rPr>
              <a:t>therapy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</a:pPr>
            <a:r>
              <a:rPr dirty="0" sz="1950" spc="15" b="1">
                <a:latin typeface="Calibri"/>
                <a:cs typeface="Calibri"/>
              </a:rPr>
              <a:t>Primary</a:t>
            </a:r>
            <a:r>
              <a:rPr dirty="0" sz="1950" spc="50" b="1">
                <a:latin typeface="Calibri"/>
                <a:cs typeface="Calibri"/>
              </a:rPr>
              <a:t> </a:t>
            </a:r>
            <a:r>
              <a:rPr dirty="0" sz="1950" spc="20" b="1">
                <a:latin typeface="Calibri"/>
                <a:cs typeface="Calibri"/>
              </a:rPr>
              <a:t>Methods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Calibri"/>
              <a:cs typeface="Calibri"/>
            </a:endParaRPr>
          </a:p>
          <a:p>
            <a:pPr marL="444500" indent="-342900">
              <a:lnSpc>
                <a:spcPct val="100000"/>
              </a:lnSpc>
              <a:buFont typeface="Wingdings"/>
              <a:buChar char=""/>
              <a:tabLst>
                <a:tab pos="443865" algn="l"/>
                <a:tab pos="444500" algn="l"/>
              </a:tabLst>
            </a:pPr>
            <a:r>
              <a:rPr dirty="0" sz="1950" spc="10">
                <a:latin typeface="Calibri"/>
                <a:cs typeface="Calibri"/>
              </a:rPr>
              <a:t>Multi-state </a:t>
            </a:r>
            <a:r>
              <a:rPr dirty="0" sz="1950" spc="5">
                <a:latin typeface="Calibri"/>
                <a:cs typeface="Calibri"/>
              </a:rPr>
              <a:t>Markov</a:t>
            </a:r>
            <a:r>
              <a:rPr dirty="0" sz="1950" spc="35">
                <a:latin typeface="Calibri"/>
                <a:cs typeface="Calibri"/>
              </a:rPr>
              <a:t> </a:t>
            </a:r>
            <a:r>
              <a:rPr dirty="0" sz="1950" spc="-5">
                <a:latin typeface="Calibri"/>
                <a:cs typeface="Calibri"/>
              </a:rPr>
              <a:t>model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2000">
              <a:latin typeface="Calibri"/>
              <a:cs typeface="Calibri"/>
            </a:endParaRPr>
          </a:p>
          <a:p>
            <a:pPr marL="444500" indent="-342900">
              <a:lnSpc>
                <a:spcPct val="100000"/>
              </a:lnSpc>
              <a:buFont typeface="Wingdings"/>
              <a:buChar char=""/>
              <a:tabLst>
                <a:tab pos="443865" algn="l"/>
                <a:tab pos="444500" algn="l"/>
              </a:tabLst>
            </a:pPr>
            <a:r>
              <a:rPr dirty="0" sz="1950" spc="10">
                <a:latin typeface="Calibri"/>
                <a:cs typeface="Calibri"/>
              </a:rPr>
              <a:t>Based </a:t>
            </a:r>
            <a:r>
              <a:rPr dirty="0" sz="1950">
                <a:latin typeface="Calibri"/>
                <a:cs typeface="Calibri"/>
              </a:rPr>
              <a:t>on the </a:t>
            </a:r>
            <a:r>
              <a:rPr dirty="0" sz="1950" spc="5">
                <a:latin typeface="Calibri"/>
                <a:cs typeface="Calibri"/>
              </a:rPr>
              <a:t>intent-to-treat </a:t>
            </a:r>
            <a:r>
              <a:rPr dirty="0" sz="1950" spc="10">
                <a:latin typeface="Calibri"/>
                <a:cs typeface="Calibri"/>
              </a:rPr>
              <a:t>results </a:t>
            </a:r>
            <a:r>
              <a:rPr dirty="0" sz="1950">
                <a:latin typeface="Calibri"/>
                <a:cs typeface="Calibri"/>
              </a:rPr>
              <a:t>of</a:t>
            </a:r>
            <a:r>
              <a:rPr dirty="0" sz="1950" spc="-105">
                <a:latin typeface="Calibri"/>
                <a:cs typeface="Calibri"/>
              </a:rPr>
              <a:t> </a:t>
            </a:r>
            <a:r>
              <a:rPr dirty="0" sz="1950" spc="15">
                <a:latin typeface="Calibri"/>
                <a:cs typeface="Calibri"/>
              </a:rPr>
              <a:t>COLCOT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000">
              <a:latin typeface="Calibri"/>
              <a:cs typeface="Calibri"/>
            </a:endParaRPr>
          </a:p>
          <a:p>
            <a:pPr marL="444500" indent="-342900">
              <a:lnSpc>
                <a:spcPct val="100000"/>
              </a:lnSpc>
              <a:buFont typeface="Wingdings"/>
              <a:buChar char=""/>
              <a:tabLst>
                <a:tab pos="443865" algn="l"/>
                <a:tab pos="444500" algn="l"/>
              </a:tabLst>
            </a:pPr>
            <a:r>
              <a:rPr dirty="0" sz="1950" spc="20">
                <a:latin typeface="Calibri"/>
                <a:cs typeface="Calibri"/>
              </a:rPr>
              <a:t>1</a:t>
            </a:r>
            <a:r>
              <a:rPr dirty="0" baseline="25641" sz="1950" spc="30">
                <a:latin typeface="Calibri"/>
                <a:cs typeface="Calibri"/>
              </a:rPr>
              <a:t>st </a:t>
            </a:r>
            <a:r>
              <a:rPr dirty="0" sz="1950" spc="5">
                <a:latin typeface="Calibri"/>
                <a:cs typeface="Calibri"/>
              </a:rPr>
              <a:t>and </a:t>
            </a:r>
            <a:r>
              <a:rPr dirty="0" sz="1950" spc="25">
                <a:latin typeface="Calibri"/>
                <a:cs typeface="Calibri"/>
              </a:rPr>
              <a:t>2</a:t>
            </a:r>
            <a:r>
              <a:rPr dirty="0" baseline="25641" sz="1950" spc="37">
                <a:latin typeface="Calibri"/>
                <a:cs typeface="Calibri"/>
              </a:rPr>
              <a:t>nd </a:t>
            </a:r>
            <a:r>
              <a:rPr dirty="0" sz="1950">
                <a:latin typeface="Calibri"/>
                <a:cs typeface="Calibri"/>
              </a:rPr>
              <a:t>events </a:t>
            </a:r>
            <a:r>
              <a:rPr dirty="0" sz="1950" spc="5">
                <a:latin typeface="Calibri"/>
                <a:cs typeface="Calibri"/>
              </a:rPr>
              <a:t>included </a:t>
            </a:r>
            <a:r>
              <a:rPr dirty="0" sz="1950" spc="20">
                <a:latin typeface="Calibri"/>
                <a:cs typeface="Calibri"/>
              </a:rPr>
              <a:t>in </a:t>
            </a:r>
            <a:r>
              <a:rPr dirty="0" sz="1950" spc="10">
                <a:latin typeface="Calibri"/>
                <a:cs typeface="Calibri"/>
              </a:rPr>
              <a:t>base </a:t>
            </a:r>
            <a:r>
              <a:rPr dirty="0" sz="1950" spc="15">
                <a:latin typeface="Calibri"/>
                <a:cs typeface="Calibri"/>
              </a:rPr>
              <a:t>case</a:t>
            </a:r>
            <a:r>
              <a:rPr dirty="0" sz="1950" spc="204">
                <a:latin typeface="Calibri"/>
                <a:cs typeface="Calibri"/>
              </a:rPr>
              <a:t> </a:t>
            </a:r>
            <a:r>
              <a:rPr dirty="0" sz="1950" spc="-5">
                <a:latin typeface="Calibri"/>
                <a:cs typeface="Calibri"/>
              </a:rPr>
              <a:t>model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2000">
              <a:latin typeface="Calibri"/>
              <a:cs typeface="Calibri"/>
            </a:endParaRPr>
          </a:p>
          <a:p>
            <a:pPr marL="444500" indent="-342900">
              <a:lnSpc>
                <a:spcPct val="100000"/>
              </a:lnSpc>
              <a:buFont typeface="Wingdings"/>
              <a:buChar char=""/>
              <a:tabLst>
                <a:tab pos="443865" algn="l"/>
                <a:tab pos="444500" algn="l"/>
              </a:tabLst>
            </a:pPr>
            <a:r>
              <a:rPr dirty="0" sz="1950" spc="5">
                <a:latin typeface="Calibri"/>
                <a:cs typeface="Calibri"/>
              </a:rPr>
              <a:t>Deterministic </a:t>
            </a:r>
            <a:r>
              <a:rPr dirty="0" sz="1950">
                <a:latin typeface="Calibri"/>
                <a:cs typeface="Calibri"/>
              </a:rPr>
              <a:t>approach </a:t>
            </a:r>
            <a:r>
              <a:rPr dirty="0" sz="1950" spc="25">
                <a:latin typeface="Calibri"/>
                <a:cs typeface="Calibri"/>
              </a:rPr>
              <a:t>was </a:t>
            </a:r>
            <a:r>
              <a:rPr dirty="0" sz="1950">
                <a:latin typeface="Calibri"/>
                <a:cs typeface="Calibri"/>
              </a:rPr>
              <a:t>used </a:t>
            </a:r>
            <a:r>
              <a:rPr dirty="0" sz="1950" spc="10">
                <a:latin typeface="Calibri"/>
                <a:cs typeface="Calibri"/>
              </a:rPr>
              <a:t>to </a:t>
            </a:r>
            <a:r>
              <a:rPr dirty="0" sz="1950" spc="15">
                <a:latin typeface="Calibri"/>
                <a:cs typeface="Calibri"/>
              </a:rPr>
              <a:t>calculate </a:t>
            </a:r>
            <a:r>
              <a:rPr dirty="0" sz="1950">
                <a:latin typeface="Calibri"/>
                <a:cs typeface="Calibri"/>
              </a:rPr>
              <a:t>the </a:t>
            </a:r>
            <a:r>
              <a:rPr dirty="0" sz="1950" spc="5">
                <a:latin typeface="Calibri"/>
                <a:cs typeface="Calibri"/>
              </a:rPr>
              <a:t>incremental </a:t>
            </a:r>
            <a:r>
              <a:rPr dirty="0" sz="1950">
                <a:latin typeface="Calibri"/>
                <a:cs typeface="Calibri"/>
              </a:rPr>
              <a:t>cost-effectiveness </a:t>
            </a:r>
            <a:r>
              <a:rPr dirty="0" sz="1950" spc="5">
                <a:latin typeface="Calibri"/>
                <a:cs typeface="Calibri"/>
              </a:rPr>
              <a:t>ratio</a:t>
            </a:r>
            <a:r>
              <a:rPr dirty="0" sz="1950" spc="-12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(ICER)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2000">
              <a:latin typeface="Calibri"/>
              <a:cs typeface="Calibri"/>
            </a:endParaRPr>
          </a:p>
          <a:p>
            <a:pPr marL="444500" indent="-342900">
              <a:lnSpc>
                <a:spcPct val="100000"/>
              </a:lnSpc>
              <a:buFont typeface="Wingdings"/>
              <a:buChar char=""/>
              <a:tabLst>
                <a:tab pos="443865" algn="l"/>
                <a:tab pos="444500" algn="l"/>
              </a:tabLst>
            </a:pPr>
            <a:r>
              <a:rPr dirty="0" sz="1950" spc="10">
                <a:latin typeface="Calibri"/>
                <a:cs typeface="Calibri"/>
              </a:rPr>
              <a:t>In-trial (2-year) </a:t>
            </a:r>
            <a:r>
              <a:rPr dirty="0" sz="1950" spc="5">
                <a:latin typeface="Calibri"/>
                <a:cs typeface="Calibri"/>
              </a:rPr>
              <a:t>and </a:t>
            </a:r>
            <a:r>
              <a:rPr dirty="0" sz="1950">
                <a:latin typeface="Calibri"/>
                <a:cs typeface="Calibri"/>
              </a:rPr>
              <a:t>lifetime </a:t>
            </a:r>
            <a:r>
              <a:rPr dirty="0" sz="1950" spc="15">
                <a:latin typeface="Calibri"/>
                <a:cs typeface="Calibri"/>
              </a:rPr>
              <a:t>(20 </a:t>
            </a:r>
            <a:r>
              <a:rPr dirty="0" sz="1950" spc="10">
                <a:latin typeface="Calibri"/>
                <a:cs typeface="Calibri"/>
              </a:rPr>
              <a:t>year)</a:t>
            </a:r>
            <a:r>
              <a:rPr dirty="0" sz="1950" spc="215">
                <a:latin typeface="Calibri"/>
                <a:cs typeface="Calibri"/>
              </a:rPr>
              <a:t> </a:t>
            </a:r>
            <a:r>
              <a:rPr dirty="0" sz="1950" spc="10">
                <a:latin typeface="Calibri"/>
                <a:cs typeface="Calibri"/>
              </a:rPr>
              <a:t>ICERs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000">
              <a:latin typeface="Calibri"/>
              <a:cs typeface="Calibri"/>
            </a:endParaRPr>
          </a:p>
          <a:p>
            <a:pPr marL="444500" indent="-342900">
              <a:lnSpc>
                <a:spcPct val="100000"/>
              </a:lnSpc>
              <a:buFont typeface="Wingdings"/>
              <a:buChar char=""/>
              <a:tabLst>
                <a:tab pos="443865" algn="l"/>
                <a:tab pos="444500" algn="l"/>
              </a:tabLst>
            </a:pPr>
            <a:r>
              <a:rPr dirty="0" sz="1950" spc="15">
                <a:latin typeface="Calibri"/>
                <a:cs typeface="Calibri"/>
              </a:rPr>
              <a:t>Canadian (primary) </a:t>
            </a:r>
            <a:r>
              <a:rPr dirty="0" sz="1950" spc="5">
                <a:latin typeface="Calibri"/>
                <a:cs typeface="Calibri"/>
              </a:rPr>
              <a:t>and United States</a:t>
            </a:r>
            <a:r>
              <a:rPr dirty="0" sz="1950" spc="26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perspectives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80444" y="643445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72700" y="45719"/>
            <a:ext cx="191262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259" y="1205111"/>
            <a:ext cx="6240779" cy="4631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67622" y="1209262"/>
            <a:ext cx="3997986" cy="4955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85659" y="5044440"/>
            <a:ext cx="3947160" cy="243840"/>
          </a:xfrm>
          <a:custGeom>
            <a:avLst/>
            <a:gdLst/>
            <a:ahLst/>
            <a:cxnLst/>
            <a:rect l="l" t="t" r="r" b="b"/>
            <a:pathLst>
              <a:path w="3947159" h="243839">
                <a:moveTo>
                  <a:pt x="0" y="243839"/>
                </a:moveTo>
                <a:lnTo>
                  <a:pt x="3947159" y="243839"/>
                </a:lnTo>
                <a:lnTo>
                  <a:pt x="3947159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1519" y="2560320"/>
            <a:ext cx="5829300" cy="1143000"/>
          </a:xfrm>
          <a:custGeom>
            <a:avLst/>
            <a:gdLst/>
            <a:ahLst/>
            <a:cxnLst/>
            <a:rect l="l" t="t" r="r" b="b"/>
            <a:pathLst>
              <a:path w="5829300" h="1143000">
                <a:moveTo>
                  <a:pt x="0" y="1142999"/>
                </a:moveTo>
                <a:lnTo>
                  <a:pt x="5829300" y="1142999"/>
                </a:lnTo>
                <a:lnTo>
                  <a:pt x="58293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19" y="3901440"/>
            <a:ext cx="5829300" cy="182880"/>
          </a:xfrm>
          <a:custGeom>
            <a:avLst/>
            <a:gdLst/>
            <a:ahLst/>
            <a:cxnLst/>
            <a:rect l="l" t="t" r="r" b="b"/>
            <a:pathLst>
              <a:path w="5829300" h="182879">
                <a:moveTo>
                  <a:pt x="0" y="182880"/>
                </a:moveTo>
                <a:lnTo>
                  <a:pt x="5829300" y="182880"/>
                </a:lnTo>
                <a:lnTo>
                  <a:pt x="58293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09670" y="362838"/>
            <a:ext cx="4925695" cy="483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Health </a:t>
            </a:r>
            <a:r>
              <a:rPr dirty="0" spc="-15"/>
              <a:t>States </a:t>
            </a:r>
            <a:r>
              <a:rPr dirty="0" spc="-10"/>
              <a:t>in </a:t>
            </a:r>
            <a:r>
              <a:rPr dirty="0" spc="-5"/>
              <a:t>Markov</a:t>
            </a:r>
            <a:r>
              <a:rPr dirty="0" spc="-140"/>
              <a:t> </a:t>
            </a:r>
            <a:r>
              <a:rPr dirty="0"/>
              <a:t>Model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80444" y="643445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03180" y="22859"/>
            <a:ext cx="1912620" cy="49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47954" y="6558915"/>
            <a:ext cx="3232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5925" sz="1125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Tardif </a:t>
            </a:r>
            <a:r>
              <a:rPr dirty="0" sz="1200" spc="-15">
                <a:latin typeface="Calibri"/>
                <a:cs typeface="Calibri"/>
              </a:rPr>
              <a:t>JC </a:t>
            </a:r>
            <a:r>
              <a:rPr dirty="0" sz="1200">
                <a:latin typeface="Calibri"/>
                <a:cs typeface="Calibri"/>
              </a:rPr>
              <a:t>et </a:t>
            </a:r>
            <a:r>
              <a:rPr dirty="0" sz="1200" spc="10">
                <a:latin typeface="Calibri"/>
                <a:cs typeface="Calibri"/>
              </a:rPr>
              <a:t>al. </a:t>
            </a:r>
            <a:r>
              <a:rPr dirty="0" sz="1200" i="1">
                <a:latin typeface="Calibri"/>
                <a:cs typeface="Calibri"/>
              </a:rPr>
              <a:t>N </a:t>
            </a:r>
            <a:r>
              <a:rPr dirty="0" sz="1200" spc="-10" i="1">
                <a:latin typeface="Calibri"/>
                <a:cs typeface="Calibri"/>
              </a:rPr>
              <a:t>Engl </a:t>
            </a:r>
            <a:r>
              <a:rPr dirty="0" sz="1200" i="1">
                <a:latin typeface="Calibri"/>
                <a:cs typeface="Calibri"/>
              </a:rPr>
              <a:t>J </a:t>
            </a:r>
            <a:r>
              <a:rPr dirty="0" sz="1200" spc="-5" i="1">
                <a:latin typeface="Calibri"/>
                <a:cs typeface="Calibri"/>
              </a:rPr>
              <a:t>Med. </a:t>
            </a:r>
            <a:r>
              <a:rPr dirty="0" sz="1200" spc="-10">
                <a:latin typeface="Calibri"/>
                <a:cs typeface="Calibri"/>
              </a:rPr>
              <a:t>2019;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381:2497-2505.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80444" y="643445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29258" y="1000633"/>
          <a:ext cx="9749790" cy="5362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0335"/>
                <a:gridCol w="3173730"/>
              </a:tblGrid>
              <a:tr h="326516">
                <a:tc>
                  <a:txBody>
                    <a:bodyPr/>
                    <a:lstStyle/>
                    <a:p>
                      <a:pPr marL="69215">
                        <a:lnSpc>
                          <a:spcPts val="2050"/>
                        </a:lnSpc>
                      </a:pPr>
                      <a:r>
                        <a:rPr dirty="0" sz="1800" spc="-15" b="1">
                          <a:latin typeface="Calibri"/>
                          <a:cs typeface="Calibri"/>
                        </a:rPr>
                        <a:t>Event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8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Medication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2050"/>
                        </a:lnSpc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Base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value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69215">
                        <a:lnSpc>
                          <a:spcPts val="2025"/>
                        </a:lnSpc>
                      </a:pPr>
                      <a:r>
                        <a:rPr dirty="0" sz="1800" spc="5">
                          <a:latin typeface="Calibri"/>
                          <a:cs typeface="Calibri"/>
                        </a:rPr>
                        <a:t>Colchicine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(per pill)</a:t>
                      </a:r>
                      <a:r>
                        <a:rPr dirty="0" sz="18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25462" sz="1800">
                          <a:latin typeface="Calibri"/>
                          <a:cs typeface="Calibri"/>
                        </a:rPr>
                        <a:t>1</a:t>
                      </a:r>
                      <a:endParaRPr baseline="25462"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62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2025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$0.26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C00000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339089">
                <a:tc grid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 spc="-5" b="1">
                          <a:latin typeface="Calibri"/>
                          <a:cs typeface="Calibri"/>
                        </a:rPr>
                        <a:t>Acute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event 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costs</a:t>
                      </a:r>
                      <a:r>
                        <a:rPr dirty="0" sz="1800" spc="-1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25462" sz="1800" b="1">
                          <a:latin typeface="Calibri"/>
                          <a:cs typeface="Calibri"/>
                        </a:rPr>
                        <a:t>2</a:t>
                      </a:r>
                      <a:endParaRPr baseline="25462" sz="18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3214"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Resuscitated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cardiac</a:t>
                      </a:r>
                      <a:r>
                        <a:rPr dirty="0" sz="18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arrest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2060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$9,673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3088"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Myocardial</a:t>
                      </a:r>
                      <a:r>
                        <a:rPr dirty="0" sz="1800" spc="-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infarction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2060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$7,769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724">
                <a:tc>
                  <a:txBody>
                    <a:bodyPr/>
                    <a:lstStyle/>
                    <a:p>
                      <a:pPr marL="69215">
                        <a:lnSpc>
                          <a:spcPts val="2065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Stroke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065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$10,224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65326">
                <a:tc>
                  <a:txBody>
                    <a:bodyPr/>
                    <a:lstStyle/>
                    <a:p>
                      <a:pPr marL="69215">
                        <a:lnSpc>
                          <a:spcPts val="207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Coronary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revascularization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26415" marR="257937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Coronary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artery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bypass 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graft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surgery 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Percutaneous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coronary</a:t>
                      </a:r>
                      <a:r>
                        <a:rPr dirty="0" sz="18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intervention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$24,283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$8,894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9537">
                <a:tc>
                  <a:txBody>
                    <a:bodyPr/>
                    <a:lstStyle/>
                    <a:p>
                      <a:pPr marL="69215">
                        <a:lnSpc>
                          <a:spcPts val="2075"/>
                        </a:lnSpc>
                      </a:pPr>
                      <a:r>
                        <a:rPr dirty="0" sz="1800" spc="5">
                          <a:latin typeface="Calibri"/>
                          <a:cs typeface="Calibri"/>
                        </a:rPr>
                        <a:t>Pneumonia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2075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$8,206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059">
                <a:tc gridSpan="2">
                  <a:txBody>
                    <a:bodyPr/>
                    <a:lstStyle/>
                    <a:p>
                      <a:pPr marL="69215">
                        <a:lnSpc>
                          <a:spcPts val="2080"/>
                        </a:lnSpc>
                      </a:pPr>
                      <a:r>
                        <a:rPr dirty="0" sz="1800" spc="-5" b="1">
                          <a:latin typeface="Calibri"/>
                          <a:cs typeface="Calibri"/>
                        </a:rPr>
                        <a:t>Long-term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follow-up</a:t>
                      </a:r>
                      <a:r>
                        <a:rPr dirty="0" sz="1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costs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8421">
                <a:tc>
                  <a:txBody>
                    <a:bodyPr/>
                    <a:lstStyle/>
                    <a:p>
                      <a:pPr marL="69215">
                        <a:lnSpc>
                          <a:spcPts val="2085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Resuscitated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cardiac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arrest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25462" sz="1800">
                          <a:latin typeface="Calibri"/>
                          <a:cs typeface="Calibri"/>
                        </a:rPr>
                        <a:t>3</a:t>
                      </a:r>
                      <a:endParaRPr baseline="25462"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2085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$458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186">
                <a:tc>
                  <a:txBody>
                    <a:bodyPr/>
                    <a:lstStyle/>
                    <a:p>
                      <a:pPr marL="69215">
                        <a:lnSpc>
                          <a:spcPts val="2085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Myocardial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infarction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25462" sz="1800">
                          <a:latin typeface="Calibri"/>
                          <a:cs typeface="Calibri"/>
                        </a:rPr>
                        <a:t>4</a:t>
                      </a:r>
                      <a:endParaRPr baseline="25462"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2085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$766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383">
                <a:tc>
                  <a:txBody>
                    <a:bodyPr/>
                    <a:lstStyle/>
                    <a:p>
                      <a:pPr marL="69215">
                        <a:lnSpc>
                          <a:spcPts val="209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Stroke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25462" sz="1800">
                          <a:latin typeface="Calibri"/>
                          <a:cs typeface="Calibri"/>
                        </a:rPr>
                        <a:t>5</a:t>
                      </a:r>
                      <a:endParaRPr baseline="25462"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2090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$1,557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705">
                <a:tc>
                  <a:txBody>
                    <a:bodyPr/>
                    <a:lstStyle/>
                    <a:p>
                      <a:pPr marL="69215">
                        <a:lnSpc>
                          <a:spcPts val="209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Coronary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artery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bypass 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graft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surgery</a:t>
                      </a:r>
                      <a:r>
                        <a:rPr dirty="0" sz="1800" spc="2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25462" sz="1800">
                          <a:latin typeface="Calibri"/>
                          <a:cs typeface="Calibri"/>
                        </a:rPr>
                        <a:t>3</a:t>
                      </a:r>
                      <a:endParaRPr baseline="25462"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2090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$1,276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692">
                <a:tc>
                  <a:txBody>
                    <a:bodyPr/>
                    <a:lstStyle/>
                    <a:p>
                      <a:pPr marL="69215">
                        <a:lnSpc>
                          <a:spcPts val="2095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Percutaneous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coronary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intervention</a:t>
                      </a:r>
                      <a:r>
                        <a:rPr dirty="0" sz="18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25462" sz="1800">
                          <a:latin typeface="Calibri"/>
                          <a:cs typeface="Calibri"/>
                        </a:rPr>
                        <a:t>3</a:t>
                      </a:r>
                      <a:endParaRPr baseline="25462"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2095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$766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88514" y="328549"/>
            <a:ext cx="7599045" cy="483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Cost </a:t>
            </a:r>
            <a:r>
              <a:rPr dirty="0" spc="-5"/>
              <a:t>Inputs </a:t>
            </a:r>
            <a:r>
              <a:rPr dirty="0" spc="5"/>
              <a:t>(Canadian </a:t>
            </a:r>
            <a:r>
              <a:rPr dirty="0" spc="-15"/>
              <a:t>Perspective- </a:t>
            </a:r>
            <a:r>
              <a:rPr dirty="0" spc="-5"/>
              <a:t>single</a:t>
            </a:r>
            <a:r>
              <a:rPr dirty="0" spc="15"/>
              <a:t> </a:t>
            </a:r>
            <a:r>
              <a:rPr dirty="0" spc="-15"/>
              <a:t>payer)</a:t>
            </a:r>
          </a:p>
        </p:txBody>
      </p:sp>
      <p:sp>
        <p:nvSpPr>
          <p:cNvPr id="5" name="object 5"/>
          <p:cNvSpPr/>
          <p:nvPr/>
        </p:nvSpPr>
        <p:spPr>
          <a:xfrm>
            <a:off x="10142219" y="99060"/>
            <a:ext cx="19050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339" y="6503352"/>
            <a:ext cx="10785475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23809" sz="1050" spc="15">
                <a:latin typeface="Calibri"/>
                <a:cs typeface="Calibri"/>
              </a:rPr>
              <a:t>1</a:t>
            </a:r>
            <a:r>
              <a:rPr dirty="0" baseline="23809" sz="1050" spc="127">
                <a:latin typeface="Calibri"/>
                <a:cs typeface="Calibri"/>
              </a:rPr>
              <a:t> </a:t>
            </a:r>
            <a:r>
              <a:rPr dirty="0" sz="1050" spc="5">
                <a:latin typeface="Calibri"/>
                <a:cs typeface="Calibri"/>
              </a:rPr>
              <a:t>Régie</a:t>
            </a:r>
            <a:r>
              <a:rPr dirty="0" sz="1050" spc="-4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de</a:t>
            </a:r>
            <a:r>
              <a:rPr dirty="0" sz="1050" spc="20">
                <a:latin typeface="Calibri"/>
                <a:cs typeface="Calibri"/>
              </a:rPr>
              <a:t> </a:t>
            </a:r>
            <a:r>
              <a:rPr dirty="0" sz="1050" spc="5">
                <a:latin typeface="Calibri"/>
                <a:cs typeface="Calibri"/>
              </a:rPr>
              <a:t>l'assurance</a:t>
            </a:r>
            <a:r>
              <a:rPr dirty="0" sz="1050" spc="-40">
                <a:latin typeface="Calibri"/>
                <a:cs typeface="Calibri"/>
              </a:rPr>
              <a:t> </a:t>
            </a:r>
            <a:r>
              <a:rPr dirty="0" sz="1050" spc="5">
                <a:latin typeface="Calibri"/>
                <a:cs typeface="Calibri"/>
              </a:rPr>
              <a:t>maladie</a:t>
            </a:r>
            <a:r>
              <a:rPr dirty="0" sz="1050" spc="-4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du</a:t>
            </a:r>
            <a:r>
              <a:rPr dirty="0" sz="1050" spc="-75">
                <a:latin typeface="Calibri"/>
                <a:cs typeface="Calibri"/>
              </a:rPr>
              <a:t> </a:t>
            </a:r>
            <a:r>
              <a:rPr dirty="0" sz="1050" spc="5">
                <a:latin typeface="Calibri"/>
                <a:cs typeface="Calibri"/>
              </a:rPr>
              <a:t>Québec.</a:t>
            </a:r>
            <a:r>
              <a:rPr dirty="0" sz="1050" spc="-1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2019.;</a:t>
            </a:r>
            <a:r>
              <a:rPr dirty="0" sz="1050" spc="-60">
                <a:latin typeface="Calibri"/>
                <a:cs typeface="Calibri"/>
              </a:rPr>
              <a:t> </a:t>
            </a:r>
            <a:r>
              <a:rPr dirty="0" baseline="23809" sz="1050" spc="15">
                <a:latin typeface="Calibri"/>
                <a:cs typeface="Calibri"/>
              </a:rPr>
              <a:t>2</a:t>
            </a:r>
            <a:r>
              <a:rPr dirty="0" baseline="23809" sz="1050" spc="37">
                <a:latin typeface="Calibri"/>
                <a:cs typeface="Calibri"/>
              </a:rPr>
              <a:t> </a:t>
            </a:r>
            <a:r>
              <a:rPr dirty="0" sz="1050" spc="5">
                <a:latin typeface="Calibri"/>
                <a:cs typeface="Calibri"/>
              </a:rPr>
              <a:t>Ontario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 spc="20">
                <a:latin typeface="Calibri"/>
                <a:cs typeface="Calibri"/>
              </a:rPr>
              <a:t>Case</a:t>
            </a:r>
            <a:r>
              <a:rPr dirty="0" sz="1050" spc="-5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Costing</a:t>
            </a:r>
            <a:r>
              <a:rPr dirty="0" sz="1050" spc="-80">
                <a:latin typeface="Calibri"/>
                <a:cs typeface="Calibri"/>
              </a:rPr>
              <a:t> </a:t>
            </a:r>
            <a:r>
              <a:rPr dirty="0" sz="1050" spc="5">
                <a:latin typeface="Calibri"/>
                <a:cs typeface="Calibri"/>
              </a:rPr>
              <a:t>Initiative.</a:t>
            </a:r>
            <a:r>
              <a:rPr dirty="0" sz="1050" spc="-80">
                <a:latin typeface="Calibri"/>
                <a:cs typeface="Calibri"/>
              </a:rPr>
              <a:t> </a:t>
            </a:r>
            <a:r>
              <a:rPr dirty="0" sz="1050" spc="20">
                <a:latin typeface="Calibri"/>
                <a:cs typeface="Calibri"/>
              </a:rPr>
              <a:t>OCC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Costing</a:t>
            </a:r>
            <a:r>
              <a:rPr dirty="0" sz="1050" spc="-8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Analysis</a:t>
            </a:r>
            <a:r>
              <a:rPr dirty="0" sz="1050" spc="-4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Tool.</a:t>
            </a:r>
            <a:r>
              <a:rPr dirty="0" sz="1050" spc="5">
                <a:latin typeface="Calibri"/>
                <a:cs typeface="Calibri"/>
              </a:rPr>
              <a:t> </a:t>
            </a:r>
            <a:r>
              <a:rPr dirty="0" sz="1050" spc="5" i="1">
                <a:latin typeface="Calibri"/>
                <a:cs typeface="Calibri"/>
              </a:rPr>
              <a:t>Ontario</a:t>
            </a:r>
            <a:r>
              <a:rPr dirty="0" sz="1050" spc="-65" i="1">
                <a:latin typeface="Calibri"/>
                <a:cs typeface="Calibri"/>
              </a:rPr>
              <a:t> </a:t>
            </a:r>
            <a:r>
              <a:rPr dirty="0" sz="1050" i="1">
                <a:latin typeface="Calibri"/>
                <a:cs typeface="Calibri"/>
              </a:rPr>
              <a:t>Ministry</a:t>
            </a:r>
            <a:r>
              <a:rPr dirty="0" sz="1050" spc="-55" i="1">
                <a:latin typeface="Calibri"/>
                <a:cs typeface="Calibri"/>
              </a:rPr>
              <a:t> </a:t>
            </a:r>
            <a:r>
              <a:rPr dirty="0" sz="1050" i="1">
                <a:latin typeface="Calibri"/>
                <a:cs typeface="Calibri"/>
              </a:rPr>
              <a:t>of</a:t>
            </a:r>
            <a:r>
              <a:rPr dirty="0" sz="1050" spc="-15" i="1">
                <a:latin typeface="Calibri"/>
                <a:cs typeface="Calibri"/>
              </a:rPr>
              <a:t> </a:t>
            </a:r>
            <a:r>
              <a:rPr dirty="0" sz="1050" spc="5" i="1">
                <a:latin typeface="Calibri"/>
                <a:cs typeface="Calibri"/>
              </a:rPr>
              <a:t>Health</a:t>
            </a:r>
            <a:r>
              <a:rPr dirty="0" sz="1050" spc="-65" i="1">
                <a:latin typeface="Calibri"/>
                <a:cs typeface="Calibri"/>
              </a:rPr>
              <a:t> </a:t>
            </a:r>
            <a:r>
              <a:rPr dirty="0" sz="1050" i="1">
                <a:latin typeface="Calibri"/>
                <a:cs typeface="Calibri"/>
              </a:rPr>
              <a:t>and</a:t>
            </a:r>
            <a:r>
              <a:rPr dirty="0" sz="1050" spc="-65" i="1">
                <a:latin typeface="Calibri"/>
                <a:cs typeface="Calibri"/>
              </a:rPr>
              <a:t> </a:t>
            </a:r>
            <a:r>
              <a:rPr dirty="0" sz="1050" spc="10" i="1">
                <a:latin typeface="Calibri"/>
                <a:cs typeface="Calibri"/>
              </a:rPr>
              <a:t>Long</a:t>
            </a:r>
            <a:r>
              <a:rPr dirty="0" sz="1050" spc="-65" i="1">
                <a:latin typeface="Calibri"/>
                <a:cs typeface="Calibri"/>
              </a:rPr>
              <a:t> </a:t>
            </a:r>
            <a:r>
              <a:rPr dirty="0" sz="1050" spc="15" i="1">
                <a:latin typeface="Calibri"/>
                <a:cs typeface="Calibri"/>
              </a:rPr>
              <a:t>Term</a:t>
            </a:r>
            <a:r>
              <a:rPr dirty="0" sz="1050" spc="-65" i="1">
                <a:latin typeface="Calibri"/>
                <a:cs typeface="Calibri"/>
              </a:rPr>
              <a:t> </a:t>
            </a:r>
            <a:r>
              <a:rPr dirty="0" sz="1050" spc="5" i="1">
                <a:latin typeface="Calibri"/>
                <a:cs typeface="Calibri"/>
              </a:rPr>
              <a:t>Care</a:t>
            </a:r>
            <a:r>
              <a:rPr dirty="0" sz="1050" spc="5">
                <a:latin typeface="Calibri"/>
                <a:cs typeface="Calibri"/>
              </a:rPr>
              <a:t>.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 spc="5">
                <a:latin typeface="Calibri"/>
                <a:cs typeface="Calibri"/>
              </a:rPr>
              <a:t>2018;;</a:t>
            </a:r>
            <a:r>
              <a:rPr dirty="0" sz="1050" spc="-35">
                <a:latin typeface="Calibri"/>
                <a:cs typeface="Calibri"/>
              </a:rPr>
              <a:t> </a:t>
            </a:r>
            <a:r>
              <a:rPr dirty="0" baseline="23809" sz="1050">
                <a:latin typeface="Calibri"/>
                <a:cs typeface="Calibri"/>
              </a:rPr>
              <a:t>3</a:t>
            </a:r>
            <a:r>
              <a:rPr dirty="0" sz="1050">
                <a:latin typeface="Calibri"/>
                <a:cs typeface="Calibri"/>
              </a:rPr>
              <a:t>Fernando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 spc="5">
                <a:latin typeface="Calibri"/>
                <a:cs typeface="Calibri"/>
              </a:rPr>
              <a:t>SM</a:t>
            </a:r>
            <a:r>
              <a:rPr dirty="0" sz="1050" spc="-7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et</a:t>
            </a:r>
            <a:r>
              <a:rPr dirty="0" sz="1050" spc="-50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al.</a:t>
            </a:r>
            <a:r>
              <a:rPr dirty="0" sz="1050" spc="-10">
                <a:latin typeface="Calibri"/>
                <a:cs typeface="Calibri"/>
              </a:rPr>
              <a:t> </a:t>
            </a:r>
            <a:r>
              <a:rPr dirty="0" sz="1050" i="1">
                <a:latin typeface="Calibri"/>
                <a:cs typeface="Calibri"/>
              </a:rPr>
              <a:t>Resusciation.</a:t>
            </a:r>
            <a:endParaRPr sz="10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dirty="0" sz="1050" spc="10">
                <a:latin typeface="Calibri"/>
                <a:cs typeface="Calibri"/>
              </a:rPr>
              <a:t>2020;146:138-144.;</a:t>
            </a:r>
            <a:r>
              <a:rPr dirty="0" sz="1050" spc="-50">
                <a:latin typeface="Calibri"/>
                <a:cs typeface="Calibri"/>
              </a:rPr>
              <a:t> </a:t>
            </a:r>
            <a:r>
              <a:rPr dirty="0" baseline="23809" sz="1050" spc="15">
                <a:latin typeface="Calibri"/>
                <a:cs typeface="Calibri"/>
              </a:rPr>
              <a:t>4</a:t>
            </a:r>
            <a:r>
              <a:rPr dirty="0" baseline="23809" sz="1050" spc="22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Trans</a:t>
            </a:r>
            <a:r>
              <a:rPr dirty="0" sz="1050" spc="-6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DT</a:t>
            </a:r>
            <a:r>
              <a:rPr dirty="0" sz="1050" spc="-50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et</a:t>
            </a:r>
            <a:r>
              <a:rPr dirty="0" sz="1050" spc="-60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al.</a:t>
            </a:r>
            <a:r>
              <a:rPr dirty="0" sz="1050" spc="-30">
                <a:latin typeface="Calibri"/>
                <a:cs typeface="Calibri"/>
              </a:rPr>
              <a:t> </a:t>
            </a:r>
            <a:r>
              <a:rPr dirty="0" sz="1050" i="1">
                <a:latin typeface="Calibri"/>
                <a:cs typeface="Calibri"/>
              </a:rPr>
              <a:t>Can</a:t>
            </a:r>
            <a:r>
              <a:rPr dirty="0" sz="1050" spc="-75" i="1">
                <a:latin typeface="Calibri"/>
                <a:cs typeface="Calibri"/>
              </a:rPr>
              <a:t> </a:t>
            </a:r>
            <a:r>
              <a:rPr dirty="0" sz="1050" spc="10" i="1">
                <a:latin typeface="Calibri"/>
                <a:cs typeface="Calibri"/>
              </a:rPr>
              <a:t>J</a:t>
            </a:r>
            <a:r>
              <a:rPr dirty="0" sz="1050" spc="20" i="1">
                <a:latin typeface="Calibri"/>
                <a:cs typeface="Calibri"/>
              </a:rPr>
              <a:t> </a:t>
            </a:r>
            <a:r>
              <a:rPr dirty="0" sz="1050" spc="-5" i="1">
                <a:latin typeface="Calibri"/>
                <a:cs typeface="Calibri"/>
              </a:rPr>
              <a:t>Cardiol</a:t>
            </a:r>
            <a:r>
              <a:rPr dirty="0" sz="1050" spc="-5">
                <a:latin typeface="Calibri"/>
                <a:cs typeface="Calibri"/>
              </a:rPr>
              <a:t>.</a:t>
            </a:r>
            <a:r>
              <a:rPr dirty="0" sz="1050" spc="-35">
                <a:latin typeface="Calibri"/>
                <a:cs typeface="Calibri"/>
              </a:rPr>
              <a:t> </a:t>
            </a:r>
            <a:r>
              <a:rPr dirty="0" sz="1050" spc="5">
                <a:latin typeface="Calibri"/>
                <a:cs typeface="Calibri"/>
              </a:rPr>
              <a:t>2018;34:1298-1305.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80444" y="643445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8299" y="1467358"/>
          <a:ext cx="7552690" cy="4397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3740"/>
                <a:gridCol w="1739900"/>
              </a:tblGrid>
              <a:tr h="814577">
                <a:tc>
                  <a:txBody>
                    <a:bodyPr/>
                    <a:lstStyle/>
                    <a:p>
                      <a:pPr marL="68580">
                        <a:lnSpc>
                          <a:spcPts val="2265"/>
                        </a:lnSpc>
                      </a:pPr>
                      <a:r>
                        <a:rPr dirty="0" sz="1950" b="1">
                          <a:latin typeface="Calibri"/>
                          <a:cs typeface="Calibri"/>
                        </a:rPr>
                        <a:t>Utilities/Disutilities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265"/>
                        </a:lnSpc>
                      </a:pPr>
                      <a:r>
                        <a:rPr dirty="0" sz="1950" spc="10" b="1">
                          <a:latin typeface="Calibri"/>
                          <a:cs typeface="Calibri"/>
                        </a:rPr>
                        <a:t>Base</a:t>
                      </a:r>
                      <a:r>
                        <a:rPr dirty="0" sz="1950" spc="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10" b="1">
                          <a:latin typeface="Calibri"/>
                          <a:cs typeface="Calibri"/>
                        </a:rPr>
                        <a:t>value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407288">
                <a:tc>
                  <a:txBody>
                    <a:bodyPr/>
                    <a:lstStyle/>
                    <a:p>
                      <a:pPr marL="68580">
                        <a:lnSpc>
                          <a:spcPts val="2270"/>
                        </a:lnSpc>
                      </a:pPr>
                      <a:r>
                        <a:rPr dirty="0" sz="1950" spc="10">
                          <a:latin typeface="Calibri"/>
                          <a:cs typeface="Calibri"/>
                        </a:rPr>
                        <a:t>Baseline</a:t>
                      </a:r>
                      <a:r>
                        <a:rPr dirty="0" sz="195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15">
                          <a:latin typeface="Calibri"/>
                          <a:cs typeface="Calibri"/>
                        </a:rPr>
                        <a:t>utility</a:t>
                      </a:r>
                      <a:r>
                        <a:rPr dirty="0" baseline="25641" sz="1950" spc="22">
                          <a:latin typeface="Calibri"/>
                          <a:cs typeface="Calibri"/>
                        </a:rPr>
                        <a:t>1</a:t>
                      </a:r>
                      <a:endParaRPr baseline="25641" sz="1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2270"/>
                        </a:lnSpc>
                      </a:pPr>
                      <a:r>
                        <a:rPr dirty="0" sz="1950" spc="15">
                          <a:latin typeface="Calibri"/>
                          <a:cs typeface="Calibri"/>
                        </a:rPr>
                        <a:t>0.682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7415">
                <a:tc gridSpan="2">
                  <a:txBody>
                    <a:bodyPr/>
                    <a:lstStyle/>
                    <a:p>
                      <a:pPr marL="68580">
                        <a:lnSpc>
                          <a:spcPts val="2275"/>
                        </a:lnSpc>
                      </a:pPr>
                      <a:r>
                        <a:rPr dirty="0" sz="1950" b="1">
                          <a:latin typeface="Calibri"/>
                          <a:cs typeface="Calibri"/>
                        </a:rPr>
                        <a:t>Disutilities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7288">
                <a:tc>
                  <a:txBody>
                    <a:bodyPr/>
                    <a:lstStyle/>
                    <a:p>
                      <a:pPr marL="68580">
                        <a:lnSpc>
                          <a:spcPts val="2280"/>
                        </a:lnSpc>
                      </a:pPr>
                      <a:r>
                        <a:rPr dirty="0" sz="1950">
                          <a:latin typeface="Calibri"/>
                          <a:cs typeface="Calibri"/>
                        </a:rPr>
                        <a:t>Resuscitated </a:t>
                      </a:r>
                      <a:r>
                        <a:rPr dirty="0" sz="1950" spc="15">
                          <a:latin typeface="Calibri"/>
                          <a:cs typeface="Calibri"/>
                        </a:rPr>
                        <a:t>cardiac</a:t>
                      </a:r>
                      <a:r>
                        <a:rPr dirty="0" sz="19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15">
                          <a:latin typeface="Calibri"/>
                          <a:cs typeface="Calibri"/>
                        </a:rPr>
                        <a:t>arrest</a:t>
                      </a:r>
                      <a:r>
                        <a:rPr dirty="0" baseline="25641" sz="1950" spc="22">
                          <a:latin typeface="Calibri"/>
                          <a:cs typeface="Calibri"/>
                        </a:rPr>
                        <a:t>2</a:t>
                      </a:r>
                      <a:endParaRPr baseline="25641" sz="1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2280"/>
                        </a:lnSpc>
                      </a:pPr>
                      <a:r>
                        <a:rPr dirty="0" sz="1950" spc="15">
                          <a:latin typeface="Calibri"/>
                          <a:cs typeface="Calibri"/>
                        </a:rPr>
                        <a:t>0.101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7289">
                <a:tc>
                  <a:txBody>
                    <a:bodyPr/>
                    <a:lstStyle/>
                    <a:p>
                      <a:pPr marL="68580">
                        <a:lnSpc>
                          <a:spcPts val="2285"/>
                        </a:lnSpc>
                      </a:pPr>
                      <a:r>
                        <a:rPr dirty="0" sz="1950" spc="10">
                          <a:latin typeface="Calibri"/>
                          <a:cs typeface="Calibri"/>
                        </a:rPr>
                        <a:t>Myocardial</a:t>
                      </a:r>
                      <a:r>
                        <a:rPr dirty="0" sz="19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5">
                          <a:latin typeface="Calibri"/>
                          <a:cs typeface="Calibri"/>
                        </a:rPr>
                        <a:t>infarction</a:t>
                      </a:r>
                      <a:r>
                        <a:rPr dirty="0" baseline="25641" sz="1950" spc="7">
                          <a:latin typeface="Calibri"/>
                          <a:cs typeface="Calibri"/>
                        </a:rPr>
                        <a:t>1</a:t>
                      </a:r>
                      <a:endParaRPr baseline="25641" sz="1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2285"/>
                        </a:lnSpc>
                      </a:pPr>
                      <a:r>
                        <a:rPr dirty="0" sz="1950" spc="15">
                          <a:latin typeface="Calibri"/>
                          <a:cs typeface="Calibri"/>
                        </a:rPr>
                        <a:t>0.147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7288">
                <a:tc>
                  <a:txBody>
                    <a:bodyPr/>
                    <a:lstStyle/>
                    <a:p>
                      <a:pPr marL="68580">
                        <a:lnSpc>
                          <a:spcPts val="2285"/>
                        </a:lnSpc>
                      </a:pPr>
                      <a:r>
                        <a:rPr dirty="0" sz="1950" spc="-10">
                          <a:latin typeface="Calibri"/>
                          <a:cs typeface="Calibri"/>
                        </a:rPr>
                        <a:t>Stroke</a:t>
                      </a:r>
                      <a:r>
                        <a:rPr dirty="0" sz="19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25641" sz="1950" spc="15">
                          <a:latin typeface="Calibri"/>
                          <a:cs typeface="Calibri"/>
                        </a:rPr>
                        <a:t>1</a:t>
                      </a:r>
                      <a:endParaRPr baseline="25641" sz="1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2285"/>
                        </a:lnSpc>
                      </a:pPr>
                      <a:r>
                        <a:rPr dirty="0" sz="1950" spc="15">
                          <a:latin typeface="Calibri"/>
                          <a:cs typeface="Calibri"/>
                        </a:rPr>
                        <a:t>0.178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25728">
                <a:tc>
                  <a:txBody>
                    <a:bodyPr/>
                    <a:lstStyle/>
                    <a:p>
                      <a:pPr marL="68580">
                        <a:lnSpc>
                          <a:spcPts val="2290"/>
                        </a:lnSpc>
                      </a:pPr>
                      <a:r>
                        <a:rPr dirty="0" sz="1950" spc="5">
                          <a:latin typeface="Calibri"/>
                          <a:cs typeface="Calibri"/>
                        </a:rPr>
                        <a:t>Coronary</a:t>
                      </a:r>
                      <a:r>
                        <a:rPr dirty="0" sz="19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10">
                          <a:latin typeface="Calibri"/>
                          <a:cs typeface="Calibri"/>
                        </a:rPr>
                        <a:t>revascularization</a:t>
                      </a:r>
                      <a:r>
                        <a:rPr dirty="0" baseline="25641" sz="1950" spc="15">
                          <a:latin typeface="Calibri"/>
                          <a:cs typeface="Calibri"/>
                        </a:rPr>
                        <a:t>3</a:t>
                      </a:r>
                      <a:endParaRPr baseline="25641" sz="1950">
                        <a:latin typeface="Calibri"/>
                        <a:cs typeface="Calibri"/>
                      </a:endParaRPr>
                    </a:p>
                    <a:p>
                      <a:pPr marL="5264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950" spc="5">
                          <a:latin typeface="Calibri"/>
                          <a:cs typeface="Calibri"/>
                        </a:rPr>
                        <a:t>Coronary </a:t>
                      </a:r>
                      <a:r>
                        <a:rPr dirty="0" sz="1950" spc="15">
                          <a:latin typeface="Calibri"/>
                          <a:cs typeface="Calibri"/>
                        </a:rPr>
                        <a:t>artery </a:t>
                      </a:r>
                      <a:r>
                        <a:rPr dirty="0" sz="1950" spc="5">
                          <a:latin typeface="Calibri"/>
                          <a:cs typeface="Calibri"/>
                        </a:rPr>
                        <a:t>bypass graft</a:t>
                      </a:r>
                      <a:r>
                        <a:rPr dirty="0" sz="19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15">
                          <a:latin typeface="Calibri"/>
                          <a:cs typeface="Calibri"/>
                        </a:rPr>
                        <a:t>surgery</a:t>
                      </a:r>
                      <a:endParaRPr sz="1950">
                        <a:latin typeface="Calibri"/>
                        <a:cs typeface="Calibri"/>
                      </a:endParaRPr>
                    </a:p>
                    <a:p>
                      <a:pPr marL="5264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950" spc="-5">
                          <a:latin typeface="Calibri"/>
                          <a:cs typeface="Calibri"/>
                        </a:rPr>
                        <a:t>Percutaneous </a:t>
                      </a:r>
                      <a:r>
                        <a:rPr dirty="0" sz="1950">
                          <a:latin typeface="Calibri"/>
                          <a:cs typeface="Calibri"/>
                        </a:rPr>
                        <a:t>coronary</a:t>
                      </a:r>
                      <a:r>
                        <a:rPr dirty="0" sz="1950" spc="-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5">
                          <a:latin typeface="Calibri"/>
                          <a:cs typeface="Calibri"/>
                        </a:rPr>
                        <a:t>intervention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950" spc="10">
                          <a:latin typeface="Calibri"/>
                          <a:cs typeface="Calibri"/>
                        </a:rPr>
                        <a:t>0.090</a:t>
                      </a:r>
                      <a:endParaRPr sz="1950">
                        <a:latin typeface="Calibri"/>
                        <a:cs typeface="Calibri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950" spc="15">
                          <a:latin typeface="Calibri"/>
                          <a:cs typeface="Calibri"/>
                        </a:rPr>
                        <a:t>0.060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7263">
                <a:tc>
                  <a:txBody>
                    <a:bodyPr/>
                    <a:lstStyle/>
                    <a:p>
                      <a:pPr marL="68580">
                        <a:lnSpc>
                          <a:spcPts val="2300"/>
                        </a:lnSpc>
                      </a:pPr>
                      <a:r>
                        <a:rPr dirty="0" sz="1950">
                          <a:latin typeface="Calibri"/>
                          <a:cs typeface="Calibri"/>
                        </a:rPr>
                        <a:t>Pneumonia</a:t>
                      </a:r>
                      <a:r>
                        <a:rPr dirty="0" baseline="25641" sz="1950">
                          <a:latin typeface="Calibri"/>
                          <a:cs typeface="Calibri"/>
                        </a:rPr>
                        <a:t>4</a:t>
                      </a:r>
                      <a:endParaRPr baseline="25641" sz="1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2300"/>
                        </a:lnSpc>
                      </a:pPr>
                      <a:r>
                        <a:rPr dirty="0" sz="1950" spc="15">
                          <a:latin typeface="Calibri"/>
                          <a:cs typeface="Calibri"/>
                        </a:rPr>
                        <a:t>0.020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881109" y="1771650"/>
            <a:ext cx="3009900" cy="14706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95250" marR="403860">
              <a:lnSpc>
                <a:spcPct val="100000"/>
              </a:lnSpc>
              <a:spcBef>
                <a:spcPts val="195"/>
              </a:spcBef>
            </a:pPr>
            <a:r>
              <a:rPr dirty="0" sz="1800" spc="-5">
                <a:latin typeface="Calibri"/>
                <a:cs typeface="Calibri"/>
              </a:rPr>
              <a:t>Mean </a:t>
            </a:r>
            <a:r>
              <a:rPr dirty="0" sz="1800" spc="-15">
                <a:latin typeface="Calibri"/>
                <a:cs typeface="Calibri"/>
              </a:rPr>
              <a:t>age </a:t>
            </a:r>
            <a:r>
              <a:rPr dirty="0" sz="1800">
                <a:latin typeface="Calibri"/>
                <a:cs typeface="Calibri"/>
              </a:rPr>
              <a:t>in </a:t>
            </a:r>
            <a:r>
              <a:rPr dirty="0" sz="1800" spc="-10">
                <a:latin typeface="Calibri"/>
                <a:cs typeface="Calibri"/>
              </a:rPr>
              <a:t>trial= 60 </a:t>
            </a:r>
            <a:r>
              <a:rPr dirty="0" sz="1800" spc="-20">
                <a:latin typeface="Calibri"/>
                <a:cs typeface="Calibri"/>
              </a:rPr>
              <a:t>years  </a:t>
            </a:r>
            <a:r>
              <a:rPr dirty="0" sz="1800" spc="-5">
                <a:latin typeface="Calibri"/>
                <a:cs typeface="Calibri"/>
              </a:rPr>
              <a:t>(Utility=0.829)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Calibri"/>
              <a:cs typeface="Calibri"/>
            </a:endParaRPr>
          </a:p>
          <a:p>
            <a:pPr marL="95250" marR="489584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All </a:t>
            </a:r>
            <a:r>
              <a:rPr dirty="0" sz="1800">
                <a:latin typeface="Calibri"/>
                <a:cs typeface="Calibri"/>
              </a:rPr>
              <a:t>patients </a:t>
            </a:r>
            <a:r>
              <a:rPr dirty="0" sz="1800" spc="-5">
                <a:latin typeface="Calibri"/>
                <a:cs typeface="Calibri"/>
              </a:rPr>
              <a:t>had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5">
                <a:latin typeface="Calibri"/>
                <a:cs typeface="Calibri"/>
              </a:rPr>
              <a:t>prior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MI  </a:t>
            </a:r>
            <a:r>
              <a:rPr dirty="0" sz="1800">
                <a:latin typeface="Calibri"/>
                <a:cs typeface="Calibri"/>
              </a:rPr>
              <a:t>(Disutility=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0.147)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61019" y="2413635"/>
            <a:ext cx="721995" cy="171450"/>
          </a:xfrm>
          <a:custGeom>
            <a:avLst/>
            <a:gdLst/>
            <a:ahLst/>
            <a:cxnLst/>
            <a:rect l="l" t="t" r="r" b="b"/>
            <a:pathLst>
              <a:path w="721995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114300"/>
                </a:lnTo>
                <a:lnTo>
                  <a:pt x="142875" y="114300"/>
                </a:lnTo>
                <a:lnTo>
                  <a:pt x="142875" y="57150"/>
                </a:lnTo>
                <a:lnTo>
                  <a:pt x="171450" y="57150"/>
                </a:lnTo>
                <a:lnTo>
                  <a:pt x="171450" y="0"/>
                </a:lnTo>
                <a:close/>
              </a:path>
              <a:path w="721995" h="171450">
                <a:moveTo>
                  <a:pt x="171450" y="57150"/>
                </a:moveTo>
                <a:lnTo>
                  <a:pt x="142875" y="57150"/>
                </a:lnTo>
                <a:lnTo>
                  <a:pt x="142875" y="114300"/>
                </a:lnTo>
                <a:lnTo>
                  <a:pt x="171450" y="114300"/>
                </a:lnTo>
                <a:lnTo>
                  <a:pt x="171450" y="57150"/>
                </a:lnTo>
                <a:close/>
              </a:path>
              <a:path w="721995" h="171450">
                <a:moveTo>
                  <a:pt x="721613" y="57150"/>
                </a:moveTo>
                <a:lnTo>
                  <a:pt x="171450" y="57150"/>
                </a:lnTo>
                <a:lnTo>
                  <a:pt x="171450" y="114300"/>
                </a:lnTo>
                <a:lnTo>
                  <a:pt x="721613" y="114300"/>
                </a:lnTo>
                <a:lnTo>
                  <a:pt x="721613" y="571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63694" y="415861"/>
            <a:ext cx="2082164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Utility</a:t>
            </a:r>
            <a:r>
              <a:rPr dirty="0" spc="-10"/>
              <a:t> </a:t>
            </a:r>
            <a:r>
              <a:rPr dirty="0" spc="-5"/>
              <a:t>Inputs</a:t>
            </a:r>
          </a:p>
        </p:txBody>
      </p:sp>
      <p:sp>
        <p:nvSpPr>
          <p:cNvPr id="7" name="object 7"/>
          <p:cNvSpPr/>
          <p:nvPr/>
        </p:nvSpPr>
        <p:spPr>
          <a:xfrm>
            <a:off x="9982200" y="160020"/>
            <a:ext cx="19050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3339" y="6474777"/>
            <a:ext cx="10617200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23809" sz="1050" spc="22">
                <a:latin typeface="Calibri"/>
                <a:cs typeface="Calibri"/>
              </a:rPr>
              <a:t>1</a:t>
            </a:r>
            <a:r>
              <a:rPr dirty="0" sz="1050" spc="15">
                <a:latin typeface="Calibri"/>
                <a:cs typeface="Calibri"/>
              </a:rPr>
              <a:t>Nyman</a:t>
            </a:r>
            <a:r>
              <a:rPr dirty="0" sz="1050" spc="-80">
                <a:latin typeface="Calibri"/>
                <a:cs typeface="Calibri"/>
              </a:rPr>
              <a:t> </a:t>
            </a:r>
            <a:r>
              <a:rPr dirty="0" sz="1050" spc="15">
                <a:latin typeface="Calibri"/>
                <a:cs typeface="Calibri"/>
              </a:rPr>
              <a:t>JA</a:t>
            </a:r>
            <a:r>
              <a:rPr dirty="0" sz="1050" spc="-8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et al.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 spc="15" i="1">
                <a:latin typeface="Calibri"/>
                <a:cs typeface="Calibri"/>
              </a:rPr>
              <a:t>Med</a:t>
            </a:r>
            <a:r>
              <a:rPr dirty="0" sz="1050" spc="-70" i="1">
                <a:latin typeface="Calibri"/>
                <a:cs typeface="Calibri"/>
              </a:rPr>
              <a:t> </a:t>
            </a:r>
            <a:r>
              <a:rPr dirty="0" sz="1050" spc="5" i="1">
                <a:latin typeface="Calibri"/>
                <a:cs typeface="Calibri"/>
              </a:rPr>
              <a:t>Care</a:t>
            </a:r>
            <a:r>
              <a:rPr dirty="0" sz="1050" spc="5">
                <a:latin typeface="Calibri"/>
                <a:cs typeface="Calibri"/>
              </a:rPr>
              <a:t>.</a:t>
            </a:r>
            <a:r>
              <a:rPr dirty="0" sz="1050" spc="-2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2007;45:618-28.;</a:t>
            </a:r>
            <a:r>
              <a:rPr dirty="0" sz="1050" spc="-45">
                <a:latin typeface="Calibri"/>
                <a:cs typeface="Calibri"/>
              </a:rPr>
              <a:t> </a:t>
            </a:r>
            <a:r>
              <a:rPr dirty="0" baseline="23809" sz="1050" spc="7">
                <a:latin typeface="Calibri"/>
                <a:cs typeface="Calibri"/>
              </a:rPr>
              <a:t>2</a:t>
            </a:r>
            <a:r>
              <a:rPr dirty="0" sz="1050" spc="5">
                <a:latin typeface="Calibri"/>
                <a:cs typeface="Calibri"/>
              </a:rPr>
              <a:t>Marti</a:t>
            </a:r>
            <a:r>
              <a:rPr dirty="0" sz="1050" spc="-125">
                <a:latin typeface="Calibri"/>
                <a:cs typeface="Calibri"/>
              </a:rPr>
              <a:t> </a:t>
            </a:r>
            <a:r>
              <a:rPr dirty="0" sz="1050" spc="5">
                <a:latin typeface="Calibri"/>
                <a:cs typeface="Calibri"/>
              </a:rPr>
              <a:t>J</a:t>
            </a:r>
            <a:r>
              <a:rPr dirty="0" sz="1050" spc="-40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et</a:t>
            </a:r>
            <a:r>
              <a:rPr dirty="0" sz="1050" spc="-5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al.</a:t>
            </a:r>
            <a:r>
              <a:rPr dirty="0" sz="1050" spc="-25">
                <a:latin typeface="Calibri"/>
                <a:cs typeface="Calibri"/>
              </a:rPr>
              <a:t> </a:t>
            </a:r>
            <a:r>
              <a:rPr dirty="0" sz="1050" spc="5" i="1">
                <a:latin typeface="Calibri"/>
                <a:cs typeface="Calibri"/>
              </a:rPr>
              <a:t>Resuscitation</a:t>
            </a:r>
            <a:r>
              <a:rPr dirty="0" sz="1050" spc="5">
                <a:latin typeface="Calibri"/>
                <a:cs typeface="Calibri"/>
              </a:rPr>
              <a:t>.</a:t>
            </a:r>
            <a:r>
              <a:rPr dirty="0" sz="1050" spc="-2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2017;117:1-7.;</a:t>
            </a:r>
            <a:r>
              <a:rPr dirty="0" sz="1050" spc="-40">
                <a:latin typeface="Calibri"/>
                <a:cs typeface="Calibri"/>
              </a:rPr>
              <a:t> </a:t>
            </a:r>
            <a:r>
              <a:rPr dirty="0" baseline="23809" sz="1050" spc="15">
                <a:latin typeface="Calibri"/>
                <a:cs typeface="Calibri"/>
              </a:rPr>
              <a:t>3</a:t>
            </a:r>
            <a:r>
              <a:rPr dirty="0" baseline="23809" sz="1050" spc="30">
                <a:latin typeface="Calibri"/>
                <a:cs typeface="Calibri"/>
              </a:rPr>
              <a:t> </a:t>
            </a:r>
            <a:r>
              <a:rPr dirty="0" sz="1050" spc="5">
                <a:latin typeface="Calibri"/>
                <a:cs typeface="Calibri"/>
              </a:rPr>
              <a:t>Ariyaratne</a:t>
            </a:r>
            <a:r>
              <a:rPr dirty="0" sz="1050" spc="-45">
                <a:latin typeface="Calibri"/>
                <a:cs typeface="Calibri"/>
              </a:rPr>
              <a:t> </a:t>
            </a:r>
            <a:r>
              <a:rPr dirty="0" sz="1050" spc="20">
                <a:latin typeface="Calibri"/>
                <a:cs typeface="Calibri"/>
              </a:rPr>
              <a:t>TV</a:t>
            </a:r>
            <a:r>
              <a:rPr dirty="0" sz="1050" spc="-6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et</a:t>
            </a:r>
            <a:r>
              <a:rPr dirty="0" sz="1050" spc="-50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al.</a:t>
            </a:r>
            <a:r>
              <a:rPr dirty="0" sz="1050" spc="-25">
                <a:latin typeface="Calibri"/>
                <a:cs typeface="Calibri"/>
              </a:rPr>
              <a:t> </a:t>
            </a:r>
            <a:r>
              <a:rPr dirty="0" sz="1050" spc="10" i="1">
                <a:latin typeface="Calibri"/>
                <a:cs typeface="Calibri"/>
              </a:rPr>
              <a:t>Eur</a:t>
            </a:r>
            <a:r>
              <a:rPr dirty="0" sz="1050" spc="-65" i="1">
                <a:latin typeface="Calibri"/>
                <a:cs typeface="Calibri"/>
              </a:rPr>
              <a:t> </a:t>
            </a:r>
            <a:r>
              <a:rPr dirty="0" sz="1050" spc="5" i="1">
                <a:latin typeface="Calibri"/>
                <a:cs typeface="Calibri"/>
              </a:rPr>
              <a:t>Heart</a:t>
            </a:r>
            <a:r>
              <a:rPr dirty="0" sz="1050" spc="-55" i="1">
                <a:latin typeface="Calibri"/>
                <a:cs typeface="Calibri"/>
              </a:rPr>
              <a:t> </a:t>
            </a:r>
            <a:r>
              <a:rPr dirty="0" sz="1050" spc="5" i="1">
                <a:latin typeface="Calibri"/>
                <a:cs typeface="Calibri"/>
              </a:rPr>
              <a:t>J</a:t>
            </a:r>
            <a:r>
              <a:rPr dirty="0" sz="1050" spc="-30" i="1">
                <a:latin typeface="Calibri"/>
                <a:cs typeface="Calibri"/>
              </a:rPr>
              <a:t> </a:t>
            </a:r>
            <a:r>
              <a:rPr dirty="0" sz="1050" i="1">
                <a:latin typeface="Calibri"/>
                <a:cs typeface="Calibri"/>
              </a:rPr>
              <a:t>Qual </a:t>
            </a:r>
            <a:r>
              <a:rPr dirty="0" sz="1050" spc="-5" i="1">
                <a:latin typeface="Calibri"/>
                <a:cs typeface="Calibri"/>
              </a:rPr>
              <a:t>Care</a:t>
            </a:r>
            <a:r>
              <a:rPr dirty="0" sz="1050" spc="-30" i="1">
                <a:latin typeface="Calibri"/>
                <a:cs typeface="Calibri"/>
              </a:rPr>
              <a:t> </a:t>
            </a:r>
            <a:r>
              <a:rPr dirty="0" sz="1050" i="1">
                <a:latin typeface="Calibri"/>
                <a:cs typeface="Calibri"/>
              </a:rPr>
              <a:t>Clin </a:t>
            </a:r>
            <a:r>
              <a:rPr dirty="0" sz="1050" spc="5" i="1">
                <a:latin typeface="Calibri"/>
                <a:cs typeface="Calibri"/>
              </a:rPr>
              <a:t>Outcomes</a:t>
            </a:r>
            <a:r>
              <a:rPr dirty="0" sz="1050" spc="5">
                <a:latin typeface="Calibri"/>
                <a:cs typeface="Calibri"/>
              </a:rPr>
              <a:t>.</a:t>
            </a:r>
            <a:r>
              <a:rPr dirty="0" sz="1050" spc="-30">
                <a:latin typeface="Calibri"/>
                <a:cs typeface="Calibri"/>
              </a:rPr>
              <a:t> </a:t>
            </a:r>
            <a:r>
              <a:rPr dirty="0" sz="1050" spc="5">
                <a:latin typeface="Calibri"/>
                <a:cs typeface="Calibri"/>
              </a:rPr>
              <a:t>2016;2:261-270.;</a:t>
            </a:r>
            <a:r>
              <a:rPr dirty="0" sz="1050" spc="-40">
                <a:latin typeface="Calibri"/>
                <a:cs typeface="Calibri"/>
              </a:rPr>
              <a:t> </a:t>
            </a:r>
            <a:r>
              <a:rPr dirty="0" baseline="23809" sz="1050" spc="15">
                <a:latin typeface="Calibri"/>
                <a:cs typeface="Calibri"/>
              </a:rPr>
              <a:t>4</a:t>
            </a:r>
            <a:r>
              <a:rPr dirty="0" baseline="23809" sz="1050" spc="37">
                <a:latin typeface="Calibri"/>
                <a:cs typeface="Calibri"/>
              </a:rPr>
              <a:t> </a:t>
            </a:r>
            <a:r>
              <a:rPr dirty="0" sz="1050" spc="20">
                <a:latin typeface="Calibri"/>
                <a:cs typeface="Calibri"/>
              </a:rPr>
              <a:t>Atwood</a:t>
            </a:r>
            <a:r>
              <a:rPr dirty="0" sz="1050" spc="-80">
                <a:latin typeface="Calibri"/>
                <a:cs typeface="Calibri"/>
              </a:rPr>
              <a:t> </a:t>
            </a:r>
            <a:r>
              <a:rPr dirty="0" sz="1050" spc="25">
                <a:latin typeface="Calibri"/>
                <a:cs typeface="Calibri"/>
              </a:rPr>
              <a:t>M</a:t>
            </a:r>
            <a:r>
              <a:rPr dirty="0" sz="1050" spc="-80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et</a:t>
            </a:r>
            <a:r>
              <a:rPr dirty="0" sz="1050" spc="-5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al.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 i="1">
                <a:latin typeface="Calibri"/>
                <a:cs typeface="Calibri"/>
              </a:rPr>
              <a:t>Can</a:t>
            </a:r>
            <a:r>
              <a:rPr dirty="0" sz="1050" spc="-70" i="1">
                <a:latin typeface="Calibri"/>
                <a:cs typeface="Calibri"/>
              </a:rPr>
              <a:t> </a:t>
            </a:r>
            <a:r>
              <a:rPr dirty="0" sz="1050" spc="5" i="1">
                <a:latin typeface="Calibri"/>
                <a:cs typeface="Calibri"/>
              </a:rPr>
              <a:t>J</a:t>
            </a:r>
            <a:r>
              <a:rPr dirty="0" sz="1050" spc="-40" i="1">
                <a:latin typeface="Calibri"/>
                <a:cs typeface="Calibri"/>
              </a:rPr>
              <a:t> </a:t>
            </a:r>
            <a:r>
              <a:rPr dirty="0" sz="1050" spc="-5" i="1">
                <a:latin typeface="Calibri"/>
                <a:cs typeface="Calibri"/>
              </a:rPr>
              <a:t>Public</a:t>
            </a:r>
            <a:endParaRPr sz="10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dirty="0" sz="1050" spc="5" i="1">
                <a:latin typeface="Calibri"/>
                <a:cs typeface="Calibri"/>
              </a:rPr>
              <a:t>Health</a:t>
            </a:r>
            <a:r>
              <a:rPr dirty="0" sz="1050" spc="5">
                <a:latin typeface="Calibri"/>
                <a:cs typeface="Calibri"/>
              </a:rPr>
              <a:t>.</a:t>
            </a:r>
            <a:r>
              <a:rPr dirty="0" sz="1050" spc="-35">
                <a:latin typeface="Calibri"/>
                <a:cs typeface="Calibri"/>
              </a:rPr>
              <a:t> </a:t>
            </a:r>
            <a:r>
              <a:rPr dirty="0" sz="1050" spc="5">
                <a:latin typeface="Calibri"/>
                <a:cs typeface="Calibri"/>
              </a:rPr>
              <a:t>2018;109:756-768.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80444" y="643445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82200" y="160020"/>
            <a:ext cx="19050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10820" y="6459854"/>
            <a:ext cx="5578475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Calibri"/>
                <a:cs typeface="Calibri"/>
              </a:rPr>
              <a:t>*Differences compare average </a:t>
            </a:r>
            <a:r>
              <a:rPr dirty="0" sz="1050" spc="15">
                <a:latin typeface="Calibri"/>
                <a:cs typeface="Calibri"/>
              </a:rPr>
              <a:t>costs </a:t>
            </a:r>
            <a:r>
              <a:rPr dirty="0" sz="1050" spc="10">
                <a:latin typeface="Calibri"/>
                <a:cs typeface="Calibri"/>
              </a:rPr>
              <a:t>and QALYs </a:t>
            </a:r>
            <a:r>
              <a:rPr dirty="0" sz="1050" spc="25">
                <a:latin typeface="Calibri"/>
                <a:cs typeface="Calibri"/>
              </a:rPr>
              <a:t>of </a:t>
            </a:r>
            <a:r>
              <a:rPr dirty="0" sz="1050" spc="10">
                <a:latin typeface="Calibri"/>
                <a:cs typeface="Calibri"/>
              </a:rPr>
              <a:t>colchicine to</a:t>
            </a:r>
            <a:r>
              <a:rPr dirty="0" sz="1050" spc="-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placebo.</a:t>
            </a:r>
            <a:endParaRPr sz="10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dirty="0" baseline="27777" sz="1050" spc="15">
                <a:latin typeface="Calibri"/>
                <a:cs typeface="Calibri"/>
              </a:rPr>
              <a:t>† </a:t>
            </a:r>
            <a:r>
              <a:rPr dirty="0" sz="1050" spc="5">
                <a:latin typeface="Calibri"/>
                <a:cs typeface="Calibri"/>
              </a:rPr>
              <a:t>Dominant </a:t>
            </a:r>
            <a:r>
              <a:rPr dirty="0" sz="1050" spc="25">
                <a:latin typeface="Calibri"/>
                <a:cs typeface="Calibri"/>
              </a:rPr>
              <a:t>ICERs </a:t>
            </a:r>
            <a:r>
              <a:rPr dirty="0" sz="1050" spc="10">
                <a:latin typeface="Calibri"/>
                <a:cs typeface="Calibri"/>
              </a:rPr>
              <a:t>are not </a:t>
            </a:r>
            <a:r>
              <a:rPr dirty="0" sz="1050" spc="5">
                <a:latin typeface="Calibri"/>
                <a:cs typeface="Calibri"/>
              </a:rPr>
              <a:t>presented </a:t>
            </a:r>
            <a:r>
              <a:rPr dirty="0" sz="1050" spc="10">
                <a:latin typeface="Calibri"/>
                <a:cs typeface="Calibri"/>
              </a:rPr>
              <a:t>and </a:t>
            </a:r>
            <a:r>
              <a:rPr dirty="0" sz="1050">
                <a:latin typeface="Calibri"/>
                <a:cs typeface="Calibri"/>
              </a:rPr>
              <a:t>results </a:t>
            </a:r>
            <a:r>
              <a:rPr dirty="0" sz="1050" spc="20">
                <a:latin typeface="Calibri"/>
                <a:cs typeface="Calibri"/>
              </a:rPr>
              <a:t>from </a:t>
            </a:r>
            <a:r>
              <a:rPr dirty="0" sz="1050" spc="15">
                <a:latin typeface="Calibri"/>
                <a:cs typeface="Calibri"/>
              </a:rPr>
              <a:t>lower </a:t>
            </a:r>
            <a:r>
              <a:rPr dirty="0" sz="1050" spc="20">
                <a:latin typeface="Calibri"/>
                <a:cs typeface="Calibri"/>
              </a:rPr>
              <a:t>costs </a:t>
            </a:r>
            <a:r>
              <a:rPr dirty="0" sz="1050" spc="10">
                <a:latin typeface="Calibri"/>
                <a:cs typeface="Calibri"/>
              </a:rPr>
              <a:t>and </a:t>
            </a:r>
            <a:r>
              <a:rPr dirty="0" sz="1050" spc="-5">
                <a:latin typeface="Calibri"/>
                <a:cs typeface="Calibri"/>
              </a:rPr>
              <a:t>higher </a:t>
            </a:r>
            <a:r>
              <a:rPr dirty="0" sz="1050" spc="10">
                <a:latin typeface="Calibri"/>
                <a:cs typeface="Calibri"/>
              </a:rPr>
              <a:t>QALYs </a:t>
            </a:r>
            <a:r>
              <a:rPr dirty="0" sz="1050" spc="25">
                <a:latin typeface="Calibri"/>
                <a:cs typeface="Calibri"/>
              </a:rPr>
              <a:t>for</a:t>
            </a:r>
            <a:r>
              <a:rPr dirty="0" sz="1050" spc="-6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colchicine.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17920" y="2567939"/>
            <a:ext cx="396240" cy="403860"/>
          </a:xfrm>
          <a:custGeom>
            <a:avLst/>
            <a:gdLst/>
            <a:ahLst/>
            <a:cxnLst/>
            <a:rect l="l" t="t" r="r" b="b"/>
            <a:pathLst>
              <a:path w="396240" h="403860">
                <a:moveTo>
                  <a:pt x="396239" y="205739"/>
                </a:moveTo>
                <a:lnTo>
                  <a:pt x="0" y="205739"/>
                </a:lnTo>
                <a:lnTo>
                  <a:pt x="198119" y="403860"/>
                </a:lnTo>
                <a:lnTo>
                  <a:pt x="396239" y="205739"/>
                </a:lnTo>
                <a:close/>
              </a:path>
              <a:path w="396240" h="403860">
                <a:moveTo>
                  <a:pt x="297179" y="0"/>
                </a:moveTo>
                <a:lnTo>
                  <a:pt x="99059" y="0"/>
                </a:lnTo>
                <a:lnTo>
                  <a:pt x="99059" y="205739"/>
                </a:lnTo>
                <a:lnTo>
                  <a:pt x="297179" y="205739"/>
                </a:lnTo>
                <a:lnTo>
                  <a:pt x="29717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17920" y="2567939"/>
            <a:ext cx="396240" cy="403860"/>
          </a:xfrm>
          <a:custGeom>
            <a:avLst/>
            <a:gdLst/>
            <a:ahLst/>
            <a:cxnLst/>
            <a:rect l="l" t="t" r="r" b="b"/>
            <a:pathLst>
              <a:path w="396240" h="403860">
                <a:moveTo>
                  <a:pt x="396239" y="205739"/>
                </a:moveTo>
                <a:lnTo>
                  <a:pt x="297179" y="205739"/>
                </a:lnTo>
                <a:lnTo>
                  <a:pt x="297179" y="0"/>
                </a:lnTo>
                <a:lnTo>
                  <a:pt x="99059" y="0"/>
                </a:lnTo>
                <a:lnTo>
                  <a:pt x="99059" y="205739"/>
                </a:lnTo>
                <a:lnTo>
                  <a:pt x="0" y="205739"/>
                </a:lnTo>
                <a:lnTo>
                  <a:pt x="198119" y="403860"/>
                </a:lnTo>
                <a:lnTo>
                  <a:pt x="396239" y="205739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79400" y="1122425"/>
          <a:ext cx="11623675" cy="4971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0590"/>
                <a:gridCol w="1136014"/>
                <a:gridCol w="1071879"/>
                <a:gridCol w="1410970"/>
                <a:gridCol w="1167129"/>
                <a:gridCol w="915670"/>
                <a:gridCol w="1281429"/>
                <a:gridCol w="1172209"/>
              </a:tblGrid>
              <a:tr h="289306">
                <a:tc rowSpan="2">
                  <a:txBody>
                    <a:bodyPr/>
                    <a:lstStyle/>
                    <a:p>
                      <a:pPr marL="52069">
                        <a:lnSpc>
                          <a:spcPts val="2050"/>
                        </a:lnSpc>
                      </a:pPr>
                      <a:r>
                        <a:rPr dirty="0" sz="1800" spc="-15" b="1">
                          <a:latin typeface="Calibri"/>
                          <a:cs typeface="Calibri"/>
                        </a:rPr>
                        <a:t>Analysis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71219">
                        <a:lnSpc>
                          <a:spcPts val="2050"/>
                        </a:lnSpc>
                      </a:pPr>
                      <a:r>
                        <a:rPr dirty="0" sz="1800" spc="-25" b="1">
                          <a:latin typeface="Calibri"/>
                          <a:cs typeface="Calibri"/>
                        </a:rPr>
                        <a:t>Average 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cost, CAD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$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636905">
                        <a:lnSpc>
                          <a:spcPts val="2050"/>
                        </a:lnSpc>
                      </a:pPr>
                      <a:r>
                        <a:rPr dirty="0" sz="1800" spc="-25" b="1">
                          <a:latin typeface="Calibri"/>
                          <a:cs typeface="Calibri"/>
                        </a:rPr>
                        <a:t>Average 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QALYs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Gained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340995">
                        <a:lnSpc>
                          <a:spcPts val="2050"/>
                        </a:lnSpc>
                      </a:pPr>
                      <a:r>
                        <a:rPr dirty="0" sz="1800" spc="5" b="1">
                          <a:latin typeface="Calibri"/>
                          <a:cs typeface="Calibri"/>
                        </a:rPr>
                        <a:t>ICER</a:t>
                      </a:r>
                      <a:r>
                        <a:rPr dirty="0" baseline="25462" sz="1800" spc="7">
                          <a:latin typeface="Calibri"/>
                          <a:cs typeface="Calibri"/>
                        </a:rPr>
                        <a:t>†</a:t>
                      </a:r>
                      <a:endParaRPr baseline="25462"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5788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Colchicine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2055"/>
                        </a:lnSpc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Placebo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2055"/>
                        </a:lnSpc>
                      </a:pPr>
                      <a:r>
                        <a:rPr dirty="0" sz="1800" spc="-5" b="1">
                          <a:latin typeface="Calibri"/>
                          <a:cs typeface="Calibri"/>
                        </a:rPr>
                        <a:t>Difference*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Colchicine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Placebo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2055"/>
                        </a:lnSpc>
                      </a:pPr>
                      <a:r>
                        <a:rPr dirty="0" sz="1800" spc="-5" b="1">
                          <a:latin typeface="Calibri"/>
                          <a:cs typeface="Calibri"/>
                        </a:rPr>
                        <a:t>Difference*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296352">
                <a:tc>
                  <a:txBody>
                    <a:bodyPr/>
                    <a:lstStyle/>
                    <a:p>
                      <a:pPr marL="52069">
                        <a:lnSpc>
                          <a:spcPts val="2060"/>
                        </a:lnSpc>
                      </a:pPr>
                      <a:r>
                        <a:rPr dirty="0" u="heavy" sz="18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Base</a:t>
                      </a:r>
                      <a:r>
                        <a:rPr dirty="0" u="heavy" sz="1800" spc="-6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heavy" sz="1800" spc="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case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2069" marR="146685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Primary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endpoints, non-CV</a:t>
                      </a:r>
                      <a:r>
                        <a:rPr dirty="0" sz="1800" spc="-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deaths, 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pneumonia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1st and 2nd (recurrent)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events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$265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060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$502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5134">
                        <a:lnSpc>
                          <a:spcPts val="2060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-$237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763270">
                        <a:lnSpc>
                          <a:spcPct val="100000"/>
                        </a:lnSpc>
                      </a:pPr>
                      <a:r>
                        <a:rPr dirty="0" sz="1800" spc="-15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47%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206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1.34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06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1.30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206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0.04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800" spc="-1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Dominant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5813">
                <a:tc gridSpan="8">
                  <a:txBody>
                    <a:bodyPr/>
                    <a:lstStyle/>
                    <a:p>
                      <a:pPr marL="52069">
                        <a:lnSpc>
                          <a:spcPts val="2125"/>
                        </a:lnSpc>
                      </a:pPr>
                      <a:r>
                        <a:rPr dirty="0" u="heavy" sz="1800" spc="-1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Sensitivity</a:t>
                      </a:r>
                      <a:r>
                        <a:rPr dirty="0" u="heavy" sz="1800" spc="11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heavy" sz="18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analyses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57403">
                <a:tc>
                  <a:txBody>
                    <a:bodyPr/>
                    <a:lstStyle/>
                    <a:p>
                      <a:pPr marL="52069">
                        <a:lnSpc>
                          <a:spcPts val="2075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Base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case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inclusion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all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recurrent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events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2075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$265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075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$494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2075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-$222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2075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1.34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2075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1.30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780">
                        <a:lnSpc>
                          <a:spcPts val="2075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0.04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2075"/>
                        </a:lnSpc>
                      </a:pPr>
                      <a:r>
                        <a:rPr dirty="0" sz="1800" spc="-1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Dominant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36168">
                <a:tc>
                  <a:txBody>
                    <a:bodyPr/>
                    <a:lstStyle/>
                    <a:p>
                      <a:pPr marL="52069">
                        <a:lnSpc>
                          <a:spcPts val="208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Base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case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inclusion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tertiary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800" spc="5">
                          <a:latin typeface="Calibri"/>
                          <a:cs typeface="Calibri"/>
                        </a:rPr>
                        <a:t>endpoint: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all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coronary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revascularizations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2080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$745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080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$855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2080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-$111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208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1.30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208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1.29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780">
                        <a:lnSpc>
                          <a:spcPts val="208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0.01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2080"/>
                        </a:lnSpc>
                      </a:pPr>
                      <a:r>
                        <a:rPr dirty="0" sz="1800" spc="-1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Dominant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14755">
                <a:tc>
                  <a:txBody>
                    <a:bodyPr/>
                    <a:lstStyle/>
                    <a:p>
                      <a:pPr marL="52069">
                        <a:lnSpc>
                          <a:spcPts val="2085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Base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case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inclusion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of: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all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2069" marR="285115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coronary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revascularization and</a:t>
                      </a:r>
                      <a:r>
                        <a:rPr dirty="0" sz="18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all 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recurrent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events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2085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$749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085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$858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-$98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2085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1.30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2085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1.29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780">
                        <a:lnSpc>
                          <a:spcPts val="2085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0.01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2085"/>
                        </a:lnSpc>
                      </a:pPr>
                      <a:r>
                        <a:rPr dirty="0" sz="1800" spc="-1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Dominant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26915" y="415861"/>
            <a:ext cx="3388360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In-Trial </a:t>
            </a:r>
            <a:r>
              <a:rPr dirty="0" spc="-10"/>
              <a:t>(2-year)</a:t>
            </a:r>
            <a:r>
              <a:rPr dirty="0"/>
              <a:t> </a:t>
            </a:r>
            <a:r>
              <a:rPr dirty="0" spc="-15"/>
              <a:t>ICERs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Michelle Samuel</dc:creator>
  <dc:title>PowerPoint Presentation</dc:title>
  <dcterms:created xsi:type="dcterms:W3CDTF">2020-03-29T01:45:07Z</dcterms:created>
  <dcterms:modified xsi:type="dcterms:W3CDTF">2020-03-29T01:45:07Z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2020-03-25T00:00:00Z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2020-03-29T00:00:00Z</vt:filetime>
  </property>
</Properties>
</file>