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17" r:id="rId3"/>
    <p:sldId id="260" r:id="rId4"/>
    <p:sldId id="261" r:id="rId5"/>
    <p:sldId id="342" r:id="rId6"/>
    <p:sldId id="343" r:id="rId7"/>
    <p:sldId id="338" r:id="rId8"/>
    <p:sldId id="264" r:id="rId9"/>
    <p:sldId id="265" r:id="rId10"/>
    <p:sldId id="266" r:id="rId11"/>
    <p:sldId id="330" r:id="rId12"/>
    <p:sldId id="267" r:id="rId13"/>
    <p:sldId id="327" r:id="rId14"/>
    <p:sldId id="328" r:id="rId15"/>
    <p:sldId id="329" r:id="rId16"/>
    <p:sldId id="273" r:id="rId17"/>
    <p:sldId id="344" r:id="rId18"/>
    <p:sldId id="345" r:id="rId19"/>
    <p:sldId id="332" r:id="rId20"/>
    <p:sldId id="275" r:id="rId21"/>
    <p:sldId id="277" r:id="rId22"/>
    <p:sldId id="278" r:id="rId23"/>
    <p:sldId id="331" r:id="rId24"/>
    <p:sldId id="304" r:id="rId25"/>
    <p:sldId id="305" r:id="rId26"/>
    <p:sldId id="306" r:id="rId27"/>
    <p:sldId id="322" r:id="rId28"/>
    <p:sldId id="339" r:id="rId29"/>
    <p:sldId id="340" r:id="rId30"/>
    <p:sldId id="320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1B9"/>
    <a:srgbClr val="1B3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453" autoAdjust="0"/>
  </p:normalViewPr>
  <p:slideViewPr>
    <p:cSldViewPr snapToGrid="0" snapToObjects="1">
      <p:cViewPr>
        <p:scale>
          <a:sx n="100" d="100"/>
          <a:sy n="100" d="100"/>
        </p:scale>
        <p:origin x="-10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defRPr/>
            </a:pPr>
            <a:endParaRPr lang="en-US" sz="2600" b="1" i="1">
              <a:solidFill>
                <a:srgbClr val="DDDDDD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  <a:p>
            <a:pPr algn="ctr"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defRPr/>
            </a:pPr>
            <a:endParaRPr lang="en-US" sz="2600" b="1" i="1">
              <a:solidFill>
                <a:srgbClr val="DDDDDD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20949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4827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2388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741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588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3409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0328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088169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0475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343" y="1427163"/>
            <a:ext cx="8306422" cy="60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i="1" dirty="0">
                <a:cs typeface="Arial"/>
              </a:rPr>
              <a:t>Systematic Review and Meta-Analysis on Management Strategies for </a:t>
            </a:r>
            <a:r>
              <a:rPr lang="en-US" sz="3600" i="1" dirty="0">
                <a:solidFill>
                  <a:srgbClr val="FF0000"/>
                </a:solidFill>
                <a:cs typeface="Arial"/>
              </a:rPr>
              <a:t>Asymptomatic Severe Aortic Stenosis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3340100"/>
            <a:ext cx="7975600" cy="9374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Philippe </a:t>
            </a:r>
            <a:r>
              <a:rPr lang="en-US" sz="3200" dirty="0" err="1" smtClean="0">
                <a:latin typeface="Arial"/>
                <a:cs typeface="Arial"/>
              </a:rPr>
              <a:t>Généreux</a:t>
            </a:r>
            <a:r>
              <a:rPr lang="en-US" sz="3200" dirty="0" smtClean="0">
                <a:latin typeface="Arial"/>
                <a:cs typeface="Arial"/>
              </a:rPr>
              <a:t>, MD</a:t>
            </a:r>
          </a:p>
          <a:p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4400" y="5785366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2E4B"/>
                </a:solidFill>
                <a:latin typeface="Arial" charset="0"/>
                <a:ea typeface="ヒラギノ角ゴ Pro W3"/>
                <a:cs typeface="Arial" charset="0"/>
              </a:rPr>
              <a:t>CRT July 6th 2016</a:t>
            </a:r>
            <a:endParaRPr lang="en-US" b="1" i="1" dirty="0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42" y="3941799"/>
            <a:ext cx="83064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2E4B"/>
              </a:solidFill>
            </a:endParaRPr>
          </a:p>
          <a:p>
            <a:pPr algn="ctr"/>
            <a:r>
              <a:rPr lang="en-US" b="1" dirty="0">
                <a:solidFill>
                  <a:srgbClr val="002E4B"/>
                </a:solidFill>
              </a:rPr>
              <a:t>Associate Professor of Medicine, Interventional Cardiologist, </a:t>
            </a:r>
          </a:p>
          <a:p>
            <a:pPr algn="ctr"/>
            <a:r>
              <a:rPr lang="en-US" b="1" dirty="0" err="1">
                <a:solidFill>
                  <a:srgbClr val="002E4B"/>
                </a:solidFill>
              </a:rPr>
              <a:t>Hôpital</a:t>
            </a:r>
            <a:r>
              <a:rPr lang="en-US" b="1" dirty="0">
                <a:solidFill>
                  <a:srgbClr val="002E4B"/>
                </a:solidFill>
              </a:rPr>
              <a:t> du </a:t>
            </a:r>
            <a:r>
              <a:rPr lang="en-US" b="1" dirty="0" err="1">
                <a:solidFill>
                  <a:srgbClr val="002E4B"/>
                </a:solidFill>
              </a:rPr>
              <a:t>Sacré</a:t>
            </a:r>
            <a:r>
              <a:rPr lang="en-US" b="1" dirty="0">
                <a:solidFill>
                  <a:srgbClr val="002E4B"/>
                </a:solidFill>
              </a:rPr>
              <a:t>-Coeur de Montréal, Québec, Canada</a:t>
            </a:r>
          </a:p>
          <a:p>
            <a:pPr algn="ctr"/>
            <a:r>
              <a:rPr lang="en-US" b="1" dirty="0">
                <a:solidFill>
                  <a:srgbClr val="002E4B"/>
                </a:solidFill>
              </a:rPr>
              <a:t>Director, Angiographic Core Laboratory</a:t>
            </a:r>
          </a:p>
          <a:p>
            <a:pPr algn="ctr"/>
            <a:r>
              <a:rPr lang="en-US" b="1" dirty="0" smtClean="0">
                <a:solidFill>
                  <a:srgbClr val="002E4B"/>
                </a:solidFill>
              </a:rPr>
              <a:t>Cardiovascular </a:t>
            </a:r>
            <a:r>
              <a:rPr lang="en-US" b="1" dirty="0">
                <a:solidFill>
                  <a:srgbClr val="002E4B"/>
                </a:solidFill>
              </a:rPr>
              <a:t>Research Foundation, New York, NY</a:t>
            </a:r>
          </a:p>
          <a:p>
            <a:pPr algn="ctr"/>
            <a:endParaRPr lang="en-US" b="1" dirty="0">
              <a:solidFill>
                <a:srgbClr val="002E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4264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What is the Prognosis of </a:t>
            </a:r>
            <a:r>
              <a:rPr lang="en-US" sz="4800" b="1" dirty="0" err="1" smtClean="0">
                <a:latin typeface="Arial"/>
                <a:cs typeface="Arial"/>
              </a:rPr>
              <a:t>Asx</a:t>
            </a:r>
            <a:r>
              <a:rPr lang="en-US" sz="4800" b="1" dirty="0" smtClean="0">
                <a:latin typeface="Arial"/>
                <a:cs typeface="Arial"/>
              </a:rPr>
              <a:t> Severe AS Patients?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295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40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0985" y="6505708"/>
            <a:ext cx="4286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Généreux</a:t>
            </a:r>
            <a:r>
              <a:rPr lang="de-DE" sz="1400" dirty="0" smtClean="0"/>
              <a:t> et al. J </a:t>
            </a:r>
            <a:r>
              <a:rPr lang="de-DE" sz="1400" dirty="0"/>
              <a:t>Am </a:t>
            </a:r>
            <a:r>
              <a:rPr lang="de-DE" sz="1400" dirty="0" err="1"/>
              <a:t>Coll</a:t>
            </a:r>
            <a:r>
              <a:rPr lang="de-DE" sz="1400" dirty="0"/>
              <a:t> </a:t>
            </a:r>
            <a:r>
              <a:rPr lang="de-DE" sz="1400" dirty="0" err="1"/>
              <a:t>Cardiol</a:t>
            </a:r>
            <a:r>
              <a:rPr lang="de-DE" sz="1400" dirty="0"/>
              <a:t> 2016;67:2263–88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72329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Systematic Review and Meta-Analysis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MEDLINE, </a:t>
            </a:r>
            <a:r>
              <a:rPr lang="en-US" dirty="0" err="1">
                <a:latin typeface="Arial"/>
                <a:cs typeface="Arial"/>
              </a:rPr>
              <a:t>Embase</a:t>
            </a:r>
            <a:r>
              <a:rPr lang="en-US" dirty="0">
                <a:latin typeface="Arial"/>
                <a:cs typeface="Arial"/>
              </a:rPr>
              <a:t>, and Cochrane Central Register of Controlled </a:t>
            </a:r>
            <a:r>
              <a:rPr lang="en-US" dirty="0" smtClean="0">
                <a:latin typeface="Arial"/>
                <a:cs typeface="Arial"/>
              </a:rPr>
              <a:t>Trials</a:t>
            </a:r>
          </a:p>
          <a:p>
            <a:r>
              <a:rPr lang="en-US" dirty="0" smtClean="0">
                <a:latin typeface="Arial"/>
                <a:cs typeface="Arial"/>
              </a:rPr>
              <a:t>Severe AS asymptomatic patients</a:t>
            </a:r>
          </a:p>
          <a:p>
            <a:r>
              <a:rPr lang="en-US" dirty="0" smtClean="0">
                <a:latin typeface="Arial"/>
                <a:cs typeface="Arial"/>
              </a:rPr>
              <a:t>&gt;18 years old and reporting outcomes</a:t>
            </a:r>
          </a:p>
          <a:p>
            <a:r>
              <a:rPr lang="en-US" dirty="0" smtClean="0">
                <a:latin typeface="Arial"/>
                <a:cs typeface="Arial"/>
              </a:rPr>
              <a:t>503 articles</a:t>
            </a:r>
          </a:p>
          <a:p>
            <a:r>
              <a:rPr lang="en-US" dirty="0" smtClean="0">
                <a:latin typeface="Arial"/>
                <a:cs typeface="Arial"/>
              </a:rPr>
              <a:t>27 observational studies pertinent identified</a:t>
            </a:r>
          </a:p>
          <a:p>
            <a:r>
              <a:rPr lang="en-US" i="1" dirty="0">
                <a:solidFill>
                  <a:srgbClr val="FF3300"/>
                </a:solidFill>
                <a:latin typeface="Arial"/>
                <a:cs typeface="Arial"/>
              </a:rPr>
              <a:t>4</a:t>
            </a:r>
            <a:r>
              <a:rPr lang="en-US" i="1" dirty="0" smtClean="0">
                <a:solidFill>
                  <a:srgbClr val="FF3300"/>
                </a:solidFill>
                <a:latin typeface="Arial"/>
                <a:cs typeface="Arial"/>
              </a:rPr>
              <a:t> studies </a:t>
            </a:r>
            <a:r>
              <a:rPr lang="en-US" dirty="0" smtClean="0">
                <a:latin typeface="Arial"/>
                <a:cs typeface="Arial"/>
              </a:rPr>
              <a:t>with observational comparison </a:t>
            </a:r>
            <a:r>
              <a:rPr lang="en-US" i="1" dirty="0" smtClean="0">
                <a:solidFill>
                  <a:srgbClr val="FF3300"/>
                </a:solidFill>
                <a:latin typeface="Arial"/>
                <a:cs typeface="Arial"/>
              </a:rPr>
              <a:t>AVR vs. Medical treatment; N= 2,486 patients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0985" y="6505708"/>
            <a:ext cx="4286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Généreux</a:t>
            </a:r>
            <a:r>
              <a:rPr lang="de-DE" sz="1400" dirty="0" smtClean="0"/>
              <a:t> et al. J </a:t>
            </a:r>
            <a:r>
              <a:rPr lang="de-DE" sz="1400" dirty="0"/>
              <a:t>Am </a:t>
            </a:r>
            <a:r>
              <a:rPr lang="de-DE" sz="1400" dirty="0" err="1"/>
              <a:t>Coll</a:t>
            </a:r>
            <a:r>
              <a:rPr lang="de-DE" sz="1400" dirty="0"/>
              <a:t> </a:t>
            </a:r>
            <a:r>
              <a:rPr lang="de-DE" sz="1400" dirty="0" err="1"/>
              <a:t>Cardiol</a:t>
            </a:r>
            <a:r>
              <a:rPr lang="de-DE" sz="1400" dirty="0"/>
              <a:t> 2016;67:2263–88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95978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8" y="274638"/>
            <a:ext cx="88519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Studies </a:t>
            </a:r>
            <a:r>
              <a:rPr lang="en-US" sz="2800" dirty="0">
                <a:latin typeface="Arial"/>
                <a:cs typeface="Arial"/>
              </a:rPr>
              <a:t>C</a:t>
            </a:r>
            <a:r>
              <a:rPr lang="en-US" sz="2800" b="1" dirty="0" smtClean="0">
                <a:latin typeface="Arial"/>
                <a:cs typeface="Arial"/>
              </a:rPr>
              <a:t>omparing AVR vs. Observation in Asymptomatic </a:t>
            </a:r>
            <a:r>
              <a:rPr lang="en-US" sz="2800" b="1" dirty="0">
                <a:latin typeface="Arial"/>
                <a:cs typeface="Arial"/>
              </a:rPr>
              <a:t>Severe </a:t>
            </a:r>
            <a:r>
              <a:rPr lang="en-US" sz="2800" b="1" dirty="0" smtClean="0">
                <a:latin typeface="Arial"/>
                <a:cs typeface="Arial"/>
              </a:rPr>
              <a:t>AS Patients; </a:t>
            </a:r>
            <a:r>
              <a:rPr lang="en-US" sz="2800" b="1" dirty="0" smtClean="0">
                <a:solidFill>
                  <a:schemeClr val="accent1"/>
                </a:solidFill>
                <a:latin typeface="Arial"/>
                <a:cs typeface="Arial"/>
              </a:rPr>
              <a:t>N=2,486</a:t>
            </a:r>
            <a:endParaRPr lang="en-US" sz="2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724336"/>
              </p:ext>
            </p:extLst>
          </p:nvPr>
        </p:nvGraphicFramePr>
        <p:xfrm>
          <a:off x="177800" y="1536701"/>
          <a:ext cx="8712198" cy="4745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2298700"/>
                <a:gridCol w="1282700"/>
                <a:gridCol w="1168400"/>
                <a:gridCol w="952500"/>
                <a:gridCol w="1574798"/>
              </a:tblGrid>
              <a:tr h="14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Authors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AS definition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Age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Female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Follow-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up (median)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12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Pellikka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et al.1990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Severe AS; </a:t>
                      </a:r>
                      <a:endParaRPr lang="en-US" sz="16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Doppler 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PV 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4m/s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143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30 AVR</a:t>
                      </a:r>
                      <a:endParaRPr lang="en-US" sz="32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113 Medical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72 (mean)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40 to 94 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38%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AVR 21 m Medical</a:t>
                      </a:r>
                      <a:r>
                        <a:rPr lang="en-US" sz="32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 m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48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Pai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et al. 2006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Severe AS </a:t>
                      </a:r>
                      <a:endParaRPr lang="en-US" sz="16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AVA 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&lt;0.8cm</a:t>
                      </a:r>
                      <a:r>
                        <a:rPr lang="en-US" sz="1600" baseline="30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338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99 AVR</a:t>
                      </a:r>
                      <a:endParaRPr lang="en-US" sz="32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239 Medical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71±15</a:t>
                      </a:r>
                      <a:endParaRPr lang="en-US" sz="32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49%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3.5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y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12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Kang et al. 2010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Very severe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AVA 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  <a:sym typeface="Symbol"/>
                        </a:rPr>
                        <a:t>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0.75 cm</a:t>
                      </a:r>
                      <a:r>
                        <a:rPr lang="en-US" sz="1600" baseline="30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AND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PV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4.5 m/s or a </a:t>
                      </a:r>
                      <a:endParaRPr lang="en-US" sz="16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MG 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50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mmHg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197: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102 AVR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95 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Medical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63±12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50%</a:t>
                      </a:r>
                      <a:endParaRPr lang="en-US" sz="32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AVR</a:t>
                      </a:r>
                      <a:r>
                        <a:rPr lang="en-US" sz="3200" u="none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u="none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1265 d</a:t>
                      </a:r>
                      <a:endParaRPr lang="en-US" sz="3200" u="none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Medical</a:t>
                      </a:r>
                      <a:r>
                        <a:rPr lang="en-US" sz="3200" u="none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u="none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1769 d</a:t>
                      </a:r>
                      <a:endParaRPr lang="en-US" sz="3200" u="none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1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Taniguchi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et al. 2015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Severe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AVA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: &lt;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1cm2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MG: &gt;40mmhg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PV: &gt;4m/s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1808: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291 AVR</a:t>
                      </a:r>
                      <a:endParaRPr lang="en-US" sz="1600" baseline="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1517 Medical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AVR </a:t>
                      </a:r>
                      <a:r>
                        <a:rPr lang="en-US" sz="1600" u="none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71.6</a:t>
                      </a:r>
                      <a:r>
                        <a:rPr lang="en-US" sz="1600" u="none" dirty="0">
                          <a:effectLst/>
                          <a:latin typeface="Arial"/>
                          <a:ea typeface="ＭＳ 明朝"/>
                          <a:cs typeface="Arial"/>
                          <a:sym typeface="Symbol"/>
                        </a:rPr>
                        <a:t></a:t>
                      </a:r>
                      <a:r>
                        <a:rPr lang="en-US" sz="1600" u="none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8.7</a:t>
                      </a:r>
                      <a:endParaRPr lang="en-US" sz="3200" u="none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Medical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77.8</a:t>
                      </a:r>
                      <a:r>
                        <a:rPr lang="en-US" sz="1600" u="none" dirty="0">
                          <a:effectLst/>
                          <a:latin typeface="Arial"/>
                          <a:ea typeface="ＭＳ 明朝"/>
                          <a:cs typeface="Arial"/>
                          <a:sym typeface="Symbol"/>
                        </a:rPr>
                        <a:t></a:t>
                      </a:r>
                      <a:r>
                        <a:rPr lang="en-US" sz="1600" u="none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9.4</a:t>
                      </a:r>
                      <a:endParaRPr lang="en-US" sz="3200" u="none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60%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1361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d</a:t>
                      </a:r>
                      <a:endParaRPr lang="en-US" sz="3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90985" y="6505708"/>
            <a:ext cx="4286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Généreux</a:t>
            </a:r>
            <a:r>
              <a:rPr lang="de-DE" sz="1400" dirty="0" smtClean="0"/>
              <a:t> et al. J </a:t>
            </a:r>
            <a:r>
              <a:rPr lang="de-DE" sz="1400" dirty="0"/>
              <a:t>Am </a:t>
            </a:r>
            <a:r>
              <a:rPr lang="de-DE" sz="1400" dirty="0" err="1"/>
              <a:t>Coll</a:t>
            </a:r>
            <a:r>
              <a:rPr lang="de-DE" sz="1400" dirty="0"/>
              <a:t> </a:t>
            </a:r>
            <a:r>
              <a:rPr lang="de-DE" sz="1400" dirty="0" err="1"/>
              <a:t>Cardiol</a:t>
            </a:r>
            <a:r>
              <a:rPr lang="de-DE" sz="1400" dirty="0"/>
              <a:t> 2016;67:2263–88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33929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85" y="155575"/>
            <a:ext cx="8544022" cy="7556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"/>
                <a:cs typeface="Arial"/>
              </a:rPr>
              <a:t>All-Cause Mortality </a:t>
            </a:r>
            <a:r>
              <a:rPr lang="en-US" sz="3600" b="1" dirty="0" smtClean="0">
                <a:latin typeface="Arial"/>
                <a:cs typeface="Arial"/>
              </a:rPr>
              <a:t/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3600" b="1" dirty="0" smtClean="0">
                <a:latin typeface="Arial"/>
                <a:cs typeface="Arial"/>
              </a:rPr>
              <a:t>AVR </a:t>
            </a:r>
            <a:r>
              <a:rPr lang="en-US" sz="3600" b="1" dirty="0">
                <a:latin typeface="Arial"/>
                <a:cs typeface="Arial"/>
              </a:rPr>
              <a:t>vs. Medical Therapy in Asymptomatic Severe </a:t>
            </a:r>
            <a:r>
              <a:rPr lang="en-US" sz="3600" b="1" dirty="0" smtClean="0">
                <a:latin typeface="Arial"/>
                <a:cs typeface="Arial"/>
              </a:rPr>
              <a:t>AS; </a:t>
            </a:r>
            <a:r>
              <a:rPr lang="en-US" dirty="0">
                <a:solidFill>
                  <a:schemeClr val="accent1"/>
                </a:solidFill>
                <a:cs typeface="Arial"/>
              </a:rPr>
              <a:t>N=2,486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0"/>
            <a:ext cx="9085439" cy="22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60400" y="5146020"/>
            <a:ext cx="783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Unadjusted: ~3.5 fold increase in all-cause Mortality</a:t>
            </a:r>
            <a:endParaRPr lang="en-US" sz="24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0985" y="6505708"/>
            <a:ext cx="4286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Généreux</a:t>
            </a:r>
            <a:r>
              <a:rPr lang="de-DE" sz="1400" dirty="0" smtClean="0"/>
              <a:t> et al. J </a:t>
            </a:r>
            <a:r>
              <a:rPr lang="de-DE" sz="1400" dirty="0"/>
              <a:t>Am </a:t>
            </a:r>
            <a:r>
              <a:rPr lang="de-DE" sz="1400" dirty="0" err="1"/>
              <a:t>Coll</a:t>
            </a:r>
            <a:r>
              <a:rPr lang="de-DE" sz="1400" dirty="0"/>
              <a:t> </a:t>
            </a:r>
            <a:r>
              <a:rPr lang="de-DE" sz="1400" dirty="0" err="1"/>
              <a:t>Cardiol</a:t>
            </a:r>
            <a:r>
              <a:rPr lang="de-DE" sz="1400" dirty="0"/>
              <a:t> 2016;67:2263–88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428787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3300"/>
                </a:solidFill>
                <a:latin typeface="Arial"/>
                <a:cs typeface="Arial"/>
              </a:rPr>
              <a:t>All-Cause Mortality </a:t>
            </a:r>
            <a:r>
              <a:rPr lang="en-US" sz="3600" b="1" dirty="0" smtClean="0">
                <a:latin typeface="Arial"/>
                <a:cs typeface="Arial"/>
              </a:rPr>
              <a:t/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3600" b="1" dirty="0" smtClean="0">
                <a:latin typeface="Arial"/>
                <a:cs typeface="Arial"/>
              </a:rPr>
              <a:t>AVR </a:t>
            </a:r>
            <a:r>
              <a:rPr lang="en-US" sz="3600" b="1" dirty="0">
                <a:latin typeface="Arial"/>
                <a:cs typeface="Arial"/>
              </a:rPr>
              <a:t>vs. Medical Therapy in Asymptomatic Severe AS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907197"/>
            <a:ext cx="8966200" cy="1721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0" y="5146020"/>
            <a:ext cx="783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djusted: ~3.7 fold increase in all-cause Mortality</a:t>
            </a:r>
            <a:endParaRPr lang="en-US" sz="24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0985" y="6505708"/>
            <a:ext cx="4286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Généreux</a:t>
            </a:r>
            <a:r>
              <a:rPr lang="de-DE" sz="1400" dirty="0" smtClean="0"/>
              <a:t> et al. J </a:t>
            </a:r>
            <a:r>
              <a:rPr lang="de-DE" sz="1400" dirty="0"/>
              <a:t>Am </a:t>
            </a:r>
            <a:r>
              <a:rPr lang="de-DE" sz="1400" dirty="0" err="1"/>
              <a:t>Coll</a:t>
            </a:r>
            <a:r>
              <a:rPr lang="de-DE" sz="1400" dirty="0"/>
              <a:t> </a:t>
            </a:r>
            <a:r>
              <a:rPr lang="de-DE" sz="1400" dirty="0" err="1"/>
              <a:t>Cardiol</a:t>
            </a:r>
            <a:r>
              <a:rPr lang="de-DE" sz="1400" dirty="0"/>
              <a:t> 2016;67:2263–88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54225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6838"/>
            <a:ext cx="87249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Sudden Death In </a:t>
            </a:r>
            <a:r>
              <a:rPr lang="en-US" sz="3600" b="1" dirty="0" err="1" smtClean="0">
                <a:latin typeface="Arial"/>
                <a:cs typeface="Arial"/>
              </a:rPr>
              <a:t>Asx</a:t>
            </a:r>
            <a:r>
              <a:rPr lang="en-US" sz="3600" b="1" dirty="0" smtClean="0">
                <a:latin typeface="Arial"/>
                <a:cs typeface="Arial"/>
              </a:rPr>
              <a:t> Severe AS</a:t>
            </a:r>
            <a:endParaRPr lang="en-US" sz="3600" b="1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52110"/>
              </p:ext>
            </p:extLst>
          </p:nvPr>
        </p:nvGraphicFramePr>
        <p:xfrm>
          <a:off x="330200" y="927101"/>
          <a:ext cx="8521700" cy="510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/>
                <a:gridCol w="1625600"/>
                <a:gridCol w="1577975"/>
                <a:gridCol w="2130425"/>
              </a:tblGrid>
              <a:tr h="46867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Studies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Sudden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death (n)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Preceded by symptoms (n)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Not preceded by symptoms (n)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Pellikka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et al. 1990 n=143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Rosenheck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et al. 2000; n=128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Amato et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al. 2001; n=66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Lancellotti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et al 2005; n=69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Pellikka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et al. 2005; n=622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Avakian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et al. 2008; n=133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Monin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et al. 2009; n=107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Cioffi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et al.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2009; n=218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Kang et al. 2010; n=197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Lancellotti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et al. 2010; n=163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Rosenheck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et al. 2010; n=113*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Stewart et al. 2010; n=183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Saito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et al. 2012; n=103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1400" b="1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Yingchoncharoen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et al.;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2012; n=79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-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2756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Levy et al. 2014; n=43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243">
                <a:tc gridSpan="4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*6 cardiac deaths occurred: 1 sudden without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 symptoms and 5 cardiac but with patients asymptomatic at the last follow-up</a:t>
                      </a:r>
                      <a:endParaRPr lang="en-US" sz="12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200" y="2806700"/>
            <a:ext cx="86233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~</a:t>
            </a:r>
            <a:r>
              <a:rPr lang="en-US" sz="2800" b="1" i="1" dirty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1</a:t>
            </a:r>
            <a:r>
              <a:rPr lang="en-US" sz="2800" b="1" i="1" dirty="0" smtClean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% </a:t>
            </a:r>
            <a:r>
              <a:rPr lang="en-US" sz="2800" b="1" i="1" dirty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sudden death/year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200" y="3302000"/>
            <a:ext cx="8623300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~Among all the sudden deaths,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73% (32/44) 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had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no classical preceding AS Symptoms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90985" y="6505708"/>
            <a:ext cx="4286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Généreux</a:t>
            </a:r>
            <a:r>
              <a:rPr lang="de-DE" sz="1400" dirty="0" smtClean="0"/>
              <a:t> et al. J </a:t>
            </a:r>
            <a:r>
              <a:rPr lang="de-DE" sz="1400" dirty="0"/>
              <a:t>Am </a:t>
            </a:r>
            <a:r>
              <a:rPr lang="de-DE" sz="1400" dirty="0" err="1"/>
              <a:t>Coll</a:t>
            </a:r>
            <a:r>
              <a:rPr lang="de-DE" sz="1400" dirty="0"/>
              <a:t> </a:t>
            </a:r>
            <a:r>
              <a:rPr lang="de-DE" sz="1400" dirty="0" err="1"/>
              <a:t>Cardiol</a:t>
            </a:r>
            <a:r>
              <a:rPr lang="de-DE" sz="1400" dirty="0"/>
              <a:t> 2016;67:2263–88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86063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995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Predictors of Adverse Events In </a:t>
            </a:r>
            <a:r>
              <a:rPr lang="en-US" b="1" dirty="0" smtClean="0">
                <a:latin typeface="Arial"/>
                <a:cs typeface="Arial"/>
              </a:rPr>
              <a:t>Asymptomatic Severe Aortic Stenosis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54734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/>
                <a:ea typeface="ＭＳ 明朝"/>
                <a:cs typeface="Times New Roman"/>
              </a:rPr>
              <a:t>Predictor </a:t>
            </a:r>
            <a:r>
              <a:rPr lang="en-US" sz="2400" b="1" dirty="0">
                <a:latin typeface="Arial"/>
                <a:ea typeface="ＭＳ 明朝"/>
                <a:cs typeface="Times New Roman"/>
              </a:rPr>
              <a:t>of Adverse Events </a:t>
            </a:r>
            <a:r>
              <a:rPr lang="en-US" sz="2400" b="1" dirty="0" smtClean="0">
                <a:latin typeface="Arial"/>
                <a:ea typeface="ＭＳ 明朝"/>
                <a:cs typeface="Times New Roman"/>
              </a:rPr>
              <a:t>in </a:t>
            </a:r>
            <a:r>
              <a:rPr lang="en-US" sz="2400" b="1" dirty="0">
                <a:latin typeface="Arial"/>
                <a:ea typeface="ＭＳ 明朝"/>
                <a:cs typeface="Times New Roman"/>
              </a:rPr>
              <a:t>Patients with Asymptomatic Severe Aortic Stenosis</a:t>
            </a:r>
            <a:r>
              <a:rPr lang="en-US" dirty="0">
                <a:latin typeface="Cambria"/>
                <a:ea typeface="ＭＳ 明朝"/>
                <a:cs typeface="Times New Roman"/>
              </a:rPr>
              <a:t/>
            </a:r>
            <a:br>
              <a:rPr lang="en-US" dirty="0">
                <a:latin typeface="Cambria"/>
                <a:ea typeface="ＭＳ 明朝"/>
                <a:cs typeface="Times New Roman"/>
              </a:rPr>
            </a:b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65487"/>
              </p:ext>
            </p:extLst>
          </p:nvPr>
        </p:nvGraphicFramePr>
        <p:xfrm>
          <a:off x="342900" y="959387"/>
          <a:ext cx="8661400" cy="514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0"/>
                <a:gridCol w="4000500"/>
              </a:tblGrid>
              <a:tr h="435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Echocardiographic</a:t>
                      </a:r>
                      <a:endParaRPr lang="en-US" sz="320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Stress Imaging</a:t>
                      </a:r>
                      <a:endParaRPr lang="en-US" sz="320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8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Peak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velocity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(&gt;4m/s; &gt;5m/s; &gt;5.5m/s)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Increase in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MG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during exercise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(&gt;18mmhg or &gt;20mmhg)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Rates of progression of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PV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(&gt;0.3m/s/year)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Decrease in LVEF at peak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exercise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0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AVA or IAVA (&lt;0.7cm</a:t>
                      </a:r>
                      <a:r>
                        <a:rPr lang="en-US" sz="1600" baseline="30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or&lt;0.6cm</a:t>
                      </a:r>
                      <a:r>
                        <a:rPr lang="en-US" sz="1600" baseline="30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/m</a:t>
                      </a:r>
                      <a:r>
                        <a:rPr lang="en-US" sz="1600" baseline="30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Exercise induced pulmonary hypertension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best cut-off SPAP &gt;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60mm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Hg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Mean Gradient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Peak VO2 ≤14 mL/kg/min, VE/VCO2 slope &gt;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34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Calcification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severity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Left ventricle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hypertrophy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or LVMI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LVEF or LVEF&lt;50%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LVEDV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Mitral regurgitation 3 or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4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Left atrial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area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LV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strain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Valvuloarterial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impedance (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Zva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) (especially&gt;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4.5)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Low stroke volume (&lt;35cc/m</a:t>
                      </a:r>
                      <a:r>
                        <a:rPr lang="en-US" sz="1600" baseline="300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Pressure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drop / flow slope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90985" y="6505708"/>
            <a:ext cx="4286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Généreux</a:t>
            </a:r>
            <a:r>
              <a:rPr lang="de-DE" sz="1400" dirty="0" smtClean="0"/>
              <a:t> et al. J </a:t>
            </a:r>
            <a:r>
              <a:rPr lang="de-DE" sz="1400" dirty="0"/>
              <a:t>Am </a:t>
            </a:r>
            <a:r>
              <a:rPr lang="de-DE" sz="1400" dirty="0" err="1"/>
              <a:t>Coll</a:t>
            </a:r>
            <a:r>
              <a:rPr lang="de-DE" sz="1400" dirty="0"/>
              <a:t> </a:t>
            </a:r>
            <a:r>
              <a:rPr lang="de-DE" sz="1400" dirty="0" err="1"/>
              <a:t>Cardiol</a:t>
            </a:r>
            <a:r>
              <a:rPr lang="de-DE" sz="1400" dirty="0"/>
              <a:t> 2016;67:2263–88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966606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381814"/>
            <a:ext cx="7769225" cy="755650"/>
          </a:xfrm>
        </p:spPr>
        <p:txBody>
          <a:bodyPr/>
          <a:lstStyle/>
          <a:p>
            <a:r>
              <a:rPr lang="en-US" sz="4000" dirty="0" smtClean="0">
                <a:solidFill>
                  <a:srgbClr val="FF3300"/>
                </a:solidFill>
              </a:rPr>
              <a:t>Stress Test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Severe Asymptomatic AS?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611842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ヒラギノ角ゴ Pro W3" pitchFamily="-111" charset="-128"/>
              </a:rPr>
              <a:t>Disclosure Statement of Financial Interest</a:t>
            </a:r>
            <a:br>
              <a:rPr lang="en-US" sz="2000" dirty="0">
                <a:solidFill>
                  <a:schemeClr val="bg1"/>
                </a:solidFill>
                <a:ea typeface="ヒラギノ角ゴ Pro W3" pitchFamily="-111" charset="-128"/>
              </a:rPr>
            </a:br>
            <a:r>
              <a:rPr lang="en-US" sz="2000" dirty="0">
                <a:solidFill>
                  <a:schemeClr val="bg1"/>
                </a:solidFill>
                <a:ea typeface="ヒラギノ角ゴ Pro W3" pitchFamily="-111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ヒラギノ角ゴ Pro W3" pitchFamily="-111" charset="-128"/>
              </a:rPr>
            </a:br>
            <a:r>
              <a:rPr lang="en-US" sz="2000" dirty="0">
                <a:solidFill>
                  <a:schemeClr val="bg1"/>
                </a:solidFill>
                <a:ea typeface="ヒラギノ角ゴ Pro W3" pitchFamily="-111" charset="-128"/>
              </a:rPr>
              <a:t>Within the past 12 months, I or my spouse/partner have had a financial interest/arrangement or affiliation with the organization(s) listed below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2131"/>
            <a:ext cx="7772400" cy="4114800"/>
          </a:xfrm>
        </p:spPr>
        <p:txBody>
          <a:bodyPr/>
          <a:lstStyle/>
          <a:p>
            <a:r>
              <a:rPr lang="en-US" sz="1800" b="1" dirty="0" smtClean="0"/>
              <a:t>Edwards </a:t>
            </a:r>
            <a:r>
              <a:rPr lang="en-US" sz="1800" b="1" dirty="0" err="1" smtClean="0"/>
              <a:t>LifeSciences</a:t>
            </a:r>
            <a:endParaRPr lang="en-US" sz="1800" b="1" dirty="0" smtClean="0"/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Consultant, Speaker Fees, Proctor</a:t>
            </a:r>
            <a:r>
              <a:rPr lang="en-US" sz="1600" b="1" dirty="0">
                <a:solidFill>
                  <a:srgbClr val="FFFF00"/>
                </a:solidFill>
              </a:rPr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6641"/>
      </p:ext>
    </p:extLst>
  </p:cSld>
  <p:clrMapOvr>
    <a:masterClrMapping/>
  </p:clrMapOvr>
  <p:transition xmlns:p14="http://schemas.microsoft.com/office/powerpoint/2010/main" advClick="0" advTm="2000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2171"/>
              </p:ext>
            </p:extLst>
          </p:nvPr>
        </p:nvGraphicFramePr>
        <p:xfrm>
          <a:off x="368303" y="1123369"/>
          <a:ext cx="8191498" cy="515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797"/>
                <a:gridCol w="1460500"/>
                <a:gridCol w="723900"/>
                <a:gridCol w="698500"/>
                <a:gridCol w="1409700"/>
                <a:gridCol w="749300"/>
                <a:gridCol w="685801"/>
              </a:tblGrid>
              <a:tr h="2583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Studies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Moderate-Severe AS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Severe AS only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8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% Abnormal Stress Test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>
                          <a:effectLst/>
                          <a:latin typeface="Arial"/>
                          <a:ea typeface="ＭＳ 明朝"/>
                          <a:cs typeface="Arial"/>
                        </a:rPr>
                        <a:t>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>
                          <a:effectLst/>
                          <a:latin typeface="Arial"/>
                          <a:ea typeface="ＭＳ 明朝"/>
                          <a:cs typeface="Arial"/>
                        </a:rPr>
                        <a:t>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% Abnormal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Stress Test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>
                          <a:effectLst/>
                          <a:latin typeface="Arial"/>
                          <a:ea typeface="ＭＳ 明朝"/>
                          <a:cs typeface="Arial"/>
                        </a:rPr>
                        <a:t>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Takeda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2001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27%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13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49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Amato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2001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44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66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Alborino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2002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60%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18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Das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2003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29%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19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65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Das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2005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37%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46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125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Lancellotti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2005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38%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26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69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Peidro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2007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66%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67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102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Marechaux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2007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48%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24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50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Lancellotti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2008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47%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128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Lafitte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2009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65%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39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Marechaux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2010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27%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51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186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Rajani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2010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15%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39%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18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Donal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2011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33%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69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207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Levy et al.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2014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Arial"/>
                        </a:rPr>
                        <a:t>28%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12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43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Total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ＭＳ 明朝"/>
                          <a:cs typeface="Arial"/>
                        </a:rPr>
                        <a:t>286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ＭＳ 明朝"/>
                          <a:cs typeface="Arial"/>
                        </a:rPr>
                        <a:t>784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212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434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  <a:tr h="2766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33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% Abnormal Stress test</a:t>
                      </a:r>
                      <a:endParaRPr lang="en-US" sz="1400">
                        <a:solidFill>
                          <a:srgbClr val="FF33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33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Range: 15-66%</a:t>
                      </a:r>
                      <a:endParaRPr lang="en-US" sz="1400">
                        <a:solidFill>
                          <a:srgbClr val="FF33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Pooled: 36.5%</a:t>
                      </a:r>
                      <a:endParaRPr lang="en-US" sz="1400" dirty="0">
                        <a:solidFill>
                          <a:srgbClr val="FF33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Range</a:t>
                      </a:r>
                      <a:r>
                        <a:rPr lang="en-US" sz="1400" b="1" i="1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:</a:t>
                      </a:r>
                      <a:r>
                        <a:rPr lang="en-US" sz="1400" b="1" i="1" baseline="0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28</a:t>
                      </a: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-67%</a:t>
                      </a:r>
                      <a:endParaRPr lang="en-US" sz="1400" dirty="0">
                        <a:solidFill>
                          <a:srgbClr val="FF33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Pooled: 48.8%</a:t>
                      </a:r>
                      <a:endParaRPr lang="en-US" sz="1400" dirty="0">
                        <a:solidFill>
                          <a:srgbClr val="FF33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06403" y="2982843"/>
            <a:ext cx="8191497" cy="15696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Abnormal Stress Test in </a:t>
            </a:r>
            <a:r>
              <a:rPr lang="en-US" sz="3200" b="1" i="1" dirty="0" err="1" smtClean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Asx</a:t>
            </a:r>
            <a:r>
              <a:rPr lang="en-US" sz="3200" b="1" i="1" dirty="0" smtClean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 Severe AS:</a:t>
            </a:r>
            <a:r>
              <a:rPr lang="en-US" sz="3200" b="1" i="1" dirty="0" smtClean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Range</a:t>
            </a:r>
            <a:r>
              <a:rPr lang="en-US" sz="3200" b="1" i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: 26-67%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~50</a:t>
            </a:r>
            <a:r>
              <a:rPr lang="en-US" sz="32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% Abnormal Stress Test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Abnormal Stress Test in </a:t>
            </a:r>
            <a:r>
              <a:rPr lang="en-US" sz="4000" b="1" dirty="0" err="1" smtClean="0">
                <a:latin typeface="Arial"/>
                <a:cs typeface="Arial"/>
              </a:rPr>
              <a:t>Asx</a:t>
            </a:r>
            <a:r>
              <a:rPr lang="en-US" sz="4000" b="1" dirty="0" smtClean="0">
                <a:latin typeface="Arial"/>
                <a:cs typeface="Arial"/>
              </a:rPr>
              <a:t> AS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0985" y="6505708"/>
            <a:ext cx="4286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Généreux</a:t>
            </a:r>
            <a:r>
              <a:rPr lang="de-DE" sz="1400" dirty="0" smtClean="0"/>
              <a:t> et al. J </a:t>
            </a:r>
            <a:r>
              <a:rPr lang="de-DE" sz="1400" dirty="0"/>
              <a:t>Am </a:t>
            </a:r>
            <a:r>
              <a:rPr lang="de-DE" sz="1400" dirty="0" err="1"/>
              <a:t>Coll</a:t>
            </a:r>
            <a:r>
              <a:rPr lang="de-DE" sz="1400" dirty="0"/>
              <a:t> </a:t>
            </a:r>
            <a:r>
              <a:rPr lang="de-DE" sz="1400" dirty="0" err="1"/>
              <a:t>Cardiol</a:t>
            </a:r>
            <a:r>
              <a:rPr lang="de-DE" sz="1400" dirty="0"/>
              <a:t> 2016;67:2263–88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26857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04800"/>
            <a:ext cx="8267700" cy="162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216"/>
          <a:stretch/>
        </p:blipFill>
        <p:spPr>
          <a:xfrm>
            <a:off x="257868" y="2311400"/>
            <a:ext cx="8632132" cy="261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6663" y="6473567"/>
            <a:ext cx="3384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Rafique</a:t>
            </a:r>
            <a:r>
              <a:rPr lang="de-DE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et al. Am J </a:t>
            </a:r>
            <a:r>
              <a:rPr lang="de-DE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Cardiol</a:t>
            </a:r>
            <a:r>
              <a:rPr lang="de-DE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2009;104:972–977</a:t>
            </a:r>
            <a:endParaRPr lang="en-US" sz="1200" dirty="0">
              <a:solidFill>
                <a:srgbClr val="FFFFFF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600" y="5120332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Abnormal stress test associated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with ~8 fold increase in CV Events</a:t>
            </a:r>
          </a:p>
        </p:txBody>
      </p:sp>
    </p:spTree>
    <p:extLst>
      <p:ext uri="{BB962C8B-B14F-4D97-AF65-F5344CB8AC3E}">
        <p14:creationId xmlns:p14="http://schemas.microsoft.com/office/powerpoint/2010/main" val="40980103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04800"/>
            <a:ext cx="8267700" cy="162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044700"/>
            <a:ext cx="8648700" cy="275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600" y="5107632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Abnormal stress test associated with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~6 fold increase in Cardiac Death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6663" y="6473567"/>
            <a:ext cx="3384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Rafique</a:t>
            </a:r>
            <a:r>
              <a:rPr lang="de-DE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et al. Am J </a:t>
            </a:r>
            <a:r>
              <a:rPr lang="de-DE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Cardiol</a:t>
            </a:r>
            <a:r>
              <a:rPr lang="de-DE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2009;104:972–977</a:t>
            </a:r>
            <a:endParaRPr lang="en-US" sz="1200" dirty="0">
              <a:solidFill>
                <a:srgbClr val="FFFFFF"/>
              </a:solidFill>
              <a:latin typeface="Arial"/>
              <a:ea typeface="ヒラギノ角ゴ Pro W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7517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What about the 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“truly”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Asymptomatic Severe AS?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67324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-12700"/>
            <a:ext cx="8585200" cy="3644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6500" y="64870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Lancellotti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et al. J Am </a:t>
            </a: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Coll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Cardiol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2012;59:235–43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400" y="3530600"/>
            <a:ext cx="8763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“Truly” </a:t>
            </a:r>
            <a:r>
              <a:rPr lang="en-US" sz="2400" b="1" i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Asymptomatic Severe AS</a:t>
            </a:r>
            <a:endParaRPr lang="en-US" sz="2000" b="1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E4B"/>
                </a:solidFill>
                <a:latin typeface="Arial"/>
                <a:ea typeface="ヒラギノ角ゴ Pro W3"/>
                <a:cs typeface="Arial"/>
              </a:rPr>
              <a:t>N=150 with </a:t>
            </a:r>
            <a:r>
              <a:rPr lang="en-US" sz="2000" b="1" dirty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AVA &lt;1cm</a:t>
            </a:r>
            <a:r>
              <a:rPr lang="en-US" sz="2000" b="1" baseline="30000" dirty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2 </a:t>
            </a:r>
            <a:r>
              <a:rPr lang="en-US" sz="2000" b="1" dirty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(no gradient criteria)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Exclusion: </a:t>
            </a:r>
            <a:r>
              <a:rPr lang="en-US" sz="2000" b="1" dirty="0">
                <a:solidFill>
                  <a:srgbClr val="002E4B"/>
                </a:solidFill>
                <a:latin typeface="Arial"/>
                <a:ea typeface="ヒラギノ角ゴ Pro W3"/>
                <a:cs typeface="Arial"/>
              </a:rPr>
              <a:t>1) LVEF &lt;55% 2) other moderate-severe valve disease 3) Atrial Fibrillation 4) COPD </a:t>
            </a:r>
            <a:r>
              <a:rPr lang="en-US" sz="2000" b="1" i="1" dirty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5) positive stress test </a:t>
            </a:r>
            <a:r>
              <a:rPr lang="en-US" sz="2000" b="1" dirty="0">
                <a:solidFill>
                  <a:srgbClr val="002E4B"/>
                </a:solidFill>
                <a:latin typeface="Arial"/>
                <a:ea typeface="ヒラギノ角ゴ Pro W3"/>
                <a:cs typeface="Arial"/>
              </a:rPr>
              <a:t>6) incapacity to perform stress test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Endpoint: </a:t>
            </a:r>
            <a:r>
              <a:rPr lang="en-US" sz="2000" b="1" dirty="0">
                <a:solidFill>
                  <a:srgbClr val="002E4B"/>
                </a:solidFill>
                <a:latin typeface="Arial"/>
                <a:ea typeface="ヒラギノ角ゴ Pro W3"/>
                <a:cs typeface="Arial"/>
              </a:rPr>
              <a:t>CV death or need for AVR motivated by the development of symptoms or LVEF&lt;50%)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CC99"/>
                </a:solidFill>
                <a:latin typeface="Arial"/>
                <a:ea typeface="ヒラギノ角ゴ Pro W3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089130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69049"/>
            <a:ext cx="8864600" cy="4525963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Arial"/>
                <a:cs typeface="Arial"/>
              </a:rPr>
              <a:t>51% (76/150) events </a:t>
            </a:r>
            <a:r>
              <a:rPr lang="en-US" sz="2400" dirty="0" smtClean="0">
                <a:latin typeface="Arial"/>
                <a:cs typeface="Arial"/>
              </a:rPr>
              <a:t>at mean follow-up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27 months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6% (9/150) deaths</a:t>
            </a:r>
            <a:r>
              <a:rPr lang="en-US" sz="2400" dirty="0" smtClean="0">
                <a:solidFill>
                  <a:schemeClr val="accent1"/>
                </a:solidFill>
                <a:latin typeface="Arial"/>
                <a:cs typeface="Arial"/>
              </a:rPr>
              <a:t>;</a:t>
            </a:r>
            <a:r>
              <a:rPr lang="en-US" sz="2400" dirty="0" smtClean="0">
                <a:latin typeface="Arial"/>
                <a:cs typeface="Arial"/>
              </a:rPr>
              <a:t> 5.3% (8/150) cardiac deaths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2% (3/150) sudden 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deaths </a:t>
            </a:r>
            <a:r>
              <a:rPr lang="en-US" sz="2400" dirty="0">
                <a:latin typeface="Arial"/>
                <a:cs typeface="Arial"/>
              </a:rPr>
              <a:t>without </a:t>
            </a:r>
            <a:r>
              <a:rPr lang="en-US" sz="2400" dirty="0" smtClean="0">
                <a:latin typeface="Arial"/>
                <a:cs typeface="Arial"/>
              </a:rPr>
              <a:t>preceding symptoms</a:t>
            </a:r>
          </a:p>
          <a:p>
            <a:r>
              <a:rPr lang="en-US" sz="2400" b="1" i="1" dirty="0" smtClean="0">
                <a:latin typeface="Arial"/>
                <a:cs typeface="Arial"/>
              </a:rPr>
              <a:t>70 </a:t>
            </a:r>
            <a:r>
              <a:rPr lang="en-US" sz="2400" b="1" i="1" dirty="0">
                <a:latin typeface="Arial"/>
                <a:cs typeface="Arial"/>
              </a:rPr>
              <a:t>(47%) had indication for AVR:</a:t>
            </a: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Spontaneous symptoms: 58 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Arial"/>
                <a:cs typeface="Arial"/>
              </a:rPr>
              <a:t>83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/>
                <a:cs typeface="Arial"/>
              </a:rPr>
              <a:t>Progressive AS: 2 </a:t>
            </a: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dirty="0">
                <a:latin typeface="Arial"/>
                <a:cs typeface="Arial"/>
              </a:rPr>
              <a:t>3</a:t>
            </a:r>
            <a:r>
              <a:rPr lang="en-US" sz="2000" dirty="0" smtClean="0">
                <a:latin typeface="Arial"/>
                <a:cs typeface="Arial"/>
              </a:rPr>
              <a:t>%</a:t>
            </a:r>
            <a:r>
              <a:rPr lang="en-US" sz="2000" dirty="0">
                <a:latin typeface="Arial"/>
                <a:cs typeface="Arial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/>
                <a:cs typeface="Arial"/>
              </a:rPr>
              <a:t>Positive stress test during follow-up: 8 </a:t>
            </a:r>
            <a:r>
              <a:rPr lang="en-US" sz="2000" dirty="0" smtClean="0">
                <a:latin typeface="Arial"/>
                <a:cs typeface="Arial"/>
              </a:rPr>
              <a:t>(11%</a:t>
            </a:r>
            <a:r>
              <a:rPr lang="en-US" sz="2000" dirty="0">
                <a:latin typeface="Arial"/>
                <a:cs typeface="Arial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LVEF &lt;50%: 2 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%)</a:t>
            </a: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9721"/>
          <a:stretch/>
        </p:blipFill>
        <p:spPr>
          <a:xfrm>
            <a:off x="279400" y="88900"/>
            <a:ext cx="8585200" cy="219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6500" y="64870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Lancellotti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et al. J Am </a:t>
            </a: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Coll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Cardiol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2012;59:235–43</a:t>
            </a:r>
          </a:p>
        </p:txBody>
      </p:sp>
    </p:spTree>
    <p:extLst>
      <p:ext uri="{BB962C8B-B14F-4D97-AF65-F5344CB8AC3E}">
        <p14:creationId xmlns:p14="http://schemas.microsoft.com/office/powerpoint/2010/main" val="19551532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6500" y="65124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Lancellotti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et al. J Am </a:t>
            </a: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Coll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Cardiol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2012;59:235–43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100" y="5628214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LF= indexed stroke volume &lt;35cc/m</a:t>
            </a:r>
            <a:r>
              <a:rPr lang="en-US" b="1" i="1" baseline="300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2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LG= MG &lt;40mmhg</a:t>
            </a: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1808163" y="3921125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6" name="Line 45"/>
          <p:cNvSpPr>
            <a:spLocks noChangeShapeType="1"/>
          </p:cNvSpPr>
          <p:nvPr/>
        </p:nvSpPr>
        <p:spPr bwMode="auto">
          <a:xfrm>
            <a:off x="1804988" y="1276350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7" name="Line 81"/>
          <p:cNvSpPr>
            <a:spLocks noChangeShapeType="1"/>
          </p:cNvSpPr>
          <p:nvPr/>
        </p:nvSpPr>
        <p:spPr bwMode="auto">
          <a:xfrm>
            <a:off x="1895475" y="1276350"/>
            <a:ext cx="0" cy="29924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995898" y="3313113"/>
            <a:ext cx="1865277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NF/LG group (n=46)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174750" y="112395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100%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165475" y="4449763"/>
            <a:ext cx="1992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Follow-up, months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 rot="16200000">
            <a:off x="-220662" y="2360613"/>
            <a:ext cx="2352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Adjusted Incidence of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Cardiac Events, %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085944" y="1422400"/>
            <a:ext cx="992251" cy="33855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p=0.009</a:t>
            </a:r>
          </a:p>
        </p:txBody>
      </p:sp>
      <p:sp>
        <p:nvSpPr>
          <p:cNvPr id="13" name="Line 45"/>
          <p:cNvSpPr>
            <a:spLocks noChangeShapeType="1"/>
          </p:cNvSpPr>
          <p:nvPr/>
        </p:nvSpPr>
        <p:spPr bwMode="auto">
          <a:xfrm>
            <a:off x="1804988" y="1555750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174750" y="140335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90%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187950" y="1849892"/>
            <a:ext cx="1865277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LF/HG group (n=15)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187950" y="2512106"/>
            <a:ext cx="1885264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NF/HG group (n=78)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187950" y="1255713"/>
            <a:ext cx="1835383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LF/LG group (n=11)</a:t>
            </a: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>
            <a:off x="1804988" y="1854200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174750" y="170180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80%</a:t>
            </a:r>
          </a:p>
        </p:txBody>
      </p:sp>
      <p:sp>
        <p:nvSpPr>
          <p:cNvPr id="20" name="Line 45"/>
          <p:cNvSpPr>
            <a:spLocks noChangeShapeType="1"/>
          </p:cNvSpPr>
          <p:nvPr/>
        </p:nvSpPr>
        <p:spPr bwMode="auto">
          <a:xfrm>
            <a:off x="1804988" y="2159000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174750" y="200660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70%</a:t>
            </a:r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1804988" y="2444750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174750" y="229235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60%</a:t>
            </a:r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>
            <a:off x="1804988" y="2736850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1174750" y="258445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50%</a:t>
            </a:r>
          </a:p>
        </p:txBody>
      </p:sp>
      <p:sp>
        <p:nvSpPr>
          <p:cNvPr id="26" name="Line 45"/>
          <p:cNvSpPr>
            <a:spLocks noChangeShapeType="1"/>
          </p:cNvSpPr>
          <p:nvPr/>
        </p:nvSpPr>
        <p:spPr bwMode="auto">
          <a:xfrm>
            <a:off x="1804988" y="3041650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174750" y="288925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40%</a:t>
            </a:r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>
            <a:off x="1804988" y="3322638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1174750" y="3170238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30%</a:t>
            </a:r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>
            <a:off x="1804988" y="3624263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1174750" y="3471863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20%</a:t>
            </a:r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1808163" y="4213225"/>
            <a:ext cx="90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1174750" y="3754438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10%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174750" y="405765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0%</a:t>
            </a:r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>
            <a:off x="1890713" y="4213225"/>
            <a:ext cx="47069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1619250" y="427355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0</a:t>
            </a:r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rot="16200000">
            <a:off x="2540794" y="4239419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297113" y="427355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6</a:t>
            </a:r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 rot="16200000">
            <a:off x="3196431" y="4239419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2952750" y="427355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12</a:t>
            </a:r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 rot="16200000">
            <a:off x="3860006" y="4239419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3616325" y="427355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18</a:t>
            </a: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rot="16200000">
            <a:off x="4547394" y="4239419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4303713" y="427355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24</a:t>
            </a: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rot="16200000">
            <a:off x="5210969" y="4239419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4967288" y="427355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30</a:t>
            </a:r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 rot="16200000">
            <a:off x="5877719" y="4239419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5634038" y="427355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36</a:t>
            </a:r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 rot="16200000">
            <a:off x="6563519" y="4239419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6319838" y="427355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42</a:t>
            </a:r>
          </a:p>
        </p:txBody>
      </p:sp>
      <p:sp>
        <p:nvSpPr>
          <p:cNvPr id="51" name="TextBox 5"/>
          <p:cNvSpPr txBox="1">
            <a:spLocks noChangeArrowheads="1"/>
          </p:cNvSpPr>
          <p:nvPr/>
        </p:nvSpPr>
        <p:spPr bwMode="auto">
          <a:xfrm>
            <a:off x="6846888" y="4597400"/>
            <a:ext cx="1301596" cy="95410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NF/LG group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NF/HG group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LF/HG group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LF/LG group</a:t>
            </a:r>
          </a:p>
        </p:txBody>
      </p:sp>
      <p:sp>
        <p:nvSpPr>
          <p:cNvPr id="52" name="Line 59"/>
          <p:cNvSpPr>
            <a:spLocks noChangeShapeType="1"/>
          </p:cNvSpPr>
          <p:nvPr/>
        </p:nvSpPr>
        <p:spPr bwMode="auto">
          <a:xfrm flipH="1">
            <a:off x="6607175" y="4751388"/>
            <a:ext cx="2667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53" name="Line 60"/>
          <p:cNvSpPr>
            <a:spLocks noChangeShapeType="1"/>
          </p:cNvSpPr>
          <p:nvPr/>
        </p:nvSpPr>
        <p:spPr bwMode="auto">
          <a:xfrm flipH="1">
            <a:off x="6607175" y="4970463"/>
            <a:ext cx="266700" cy="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54" name="Line 61"/>
          <p:cNvSpPr>
            <a:spLocks noChangeShapeType="1"/>
          </p:cNvSpPr>
          <p:nvPr/>
        </p:nvSpPr>
        <p:spPr bwMode="auto">
          <a:xfrm flipH="1">
            <a:off x="6607175" y="5184775"/>
            <a:ext cx="2667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55" name="Line 62"/>
          <p:cNvSpPr>
            <a:spLocks noChangeShapeType="1"/>
          </p:cNvSpPr>
          <p:nvPr/>
        </p:nvSpPr>
        <p:spPr bwMode="auto">
          <a:xfrm flipH="1">
            <a:off x="6607175" y="5378450"/>
            <a:ext cx="2667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56" name="TextBox 5"/>
          <p:cNvSpPr txBox="1">
            <a:spLocks noChangeArrowheads="1"/>
          </p:cNvSpPr>
          <p:nvPr/>
        </p:nvSpPr>
        <p:spPr bwMode="auto">
          <a:xfrm>
            <a:off x="5780694" y="4719638"/>
            <a:ext cx="270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9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2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1</a:t>
            </a:r>
          </a:p>
        </p:txBody>
      </p:sp>
      <p:sp>
        <p:nvSpPr>
          <p:cNvPr id="57" name="TextBox 5"/>
          <p:cNvSpPr txBox="1">
            <a:spLocks noChangeArrowheads="1"/>
          </p:cNvSpPr>
          <p:nvPr/>
        </p:nvSpPr>
        <p:spPr bwMode="auto">
          <a:xfrm>
            <a:off x="4397257" y="4719638"/>
            <a:ext cx="355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21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22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3</a:t>
            </a:r>
          </a:p>
        </p:txBody>
      </p:sp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3063757" y="4719638"/>
            <a:ext cx="355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37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49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8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6</a:t>
            </a:r>
          </a:p>
        </p:txBody>
      </p:sp>
      <p:sp>
        <p:nvSpPr>
          <p:cNvPr id="59" name="TextBox 5"/>
          <p:cNvSpPr txBox="1">
            <a:spLocks noChangeArrowheads="1"/>
          </p:cNvSpPr>
          <p:nvPr/>
        </p:nvSpPr>
        <p:spPr bwMode="auto">
          <a:xfrm>
            <a:off x="1685807" y="4719638"/>
            <a:ext cx="355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46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78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15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11</a:t>
            </a:r>
          </a:p>
        </p:txBody>
      </p:sp>
      <p:sp>
        <p:nvSpPr>
          <p:cNvPr id="60" name="TextBox 5"/>
          <p:cNvSpPr txBox="1">
            <a:spLocks noChangeArrowheads="1"/>
          </p:cNvSpPr>
          <p:nvPr/>
        </p:nvSpPr>
        <p:spPr bwMode="auto">
          <a:xfrm>
            <a:off x="742950" y="4719638"/>
            <a:ext cx="896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2E4B"/>
                </a:solidFill>
                <a:latin typeface="Arial" charset="0"/>
                <a:ea typeface="MS PGothic" pitchFamily="34" charset="-128"/>
                <a:cs typeface="Arial" charset="0"/>
              </a:rPr>
              <a:t>Pts at risk:</a:t>
            </a:r>
          </a:p>
        </p:txBody>
      </p:sp>
      <p:sp>
        <p:nvSpPr>
          <p:cNvPr id="61" name="Freeform 68"/>
          <p:cNvSpPr>
            <a:spLocks/>
          </p:cNvSpPr>
          <p:nvPr/>
        </p:nvSpPr>
        <p:spPr bwMode="auto">
          <a:xfrm>
            <a:off x="2009775" y="1641475"/>
            <a:ext cx="4114800" cy="2555875"/>
          </a:xfrm>
          <a:custGeom>
            <a:avLst/>
            <a:gdLst/>
            <a:ahLst/>
            <a:cxnLst>
              <a:cxn ang="0">
                <a:pos x="0" y="1610"/>
              </a:cxn>
              <a:cxn ang="0">
                <a:pos x="0" y="1560"/>
              </a:cxn>
              <a:cxn ang="0">
                <a:pos x="102" y="1554"/>
              </a:cxn>
              <a:cxn ang="0">
                <a:pos x="108" y="1412"/>
              </a:cxn>
              <a:cxn ang="0">
                <a:pos x="172" y="1409"/>
              </a:cxn>
              <a:cxn ang="0">
                <a:pos x="172" y="1274"/>
              </a:cxn>
              <a:cxn ang="0">
                <a:pos x="244" y="1269"/>
              </a:cxn>
              <a:cxn ang="0">
                <a:pos x="249" y="1206"/>
              </a:cxn>
              <a:cxn ang="0">
                <a:pos x="313" y="1206"/>
              </a:cxn>
              <a:cxn ang="0">
                <a:pos x="316" y="1148"/>
              </a:cxn>
              <a:cxn ang="0">
                <a:pos x="384" y="1145"/>
              </a:cxn>
              <a:cxn ang="0">
                <a:pos x="390" y="1082"/>
              </a:cxn>
              <a:cxn ang="0">
                <a:pos x="457" y="1080"/>
              </a:cxn>
              <a:cxn ang="0">
                <a:pos x="463" y="1005"/>
              </a:cxn>
              <a:cxn ang="0">
                <a:pos x="523" y="999"/>
              </a:cxn>
              <a:cxn ang="0">
                <a:pos x="528" y="918"/>
              </a:cxn>
              <a:cxn ang="0">
                <a:pos x="594" y="915"/>
              </a:cxn>
              <a:cxn ang="0">
                <a:pos x="598" y="858"/>
              </a:cxn>
              <a:cxn ang="0">
                <a:pos x="661" y="855"/>
              </a:cxn>
              <a:cxn ang="0">
                <a:pos x="675" y="815"/>
              </a:cxn>
              <a:cxn ang="0">
                <a:pos x="738" y="813"/>
              </a:cxn>
              <a:cxn ang="0">
                <a:pos x="738" y="752"/>
              </a:cxn>
              <a:cxn ang="0">
                <a:pos x="811" y="750"/>
              </a:cxn>
              <a:cxn ang="0">
                <a:pos x="816" y="642"/>
              </a:cxn>
              <a:cxn ang="0">
                <a:pos x="883" y="642"/>
              </a:cxn>
              <a:cxn ang="0">
                <a:pos x="886" y="587"/>
              </a:cxn>
              <a:cxn ang="0">
                <a:pos x="985" y="579"/>
              </a:cxn>
              <a:cxn ang="0">
                <a:pos x="988" y="500"/>
              </a:cxn>
              <a:cxn ang="0">
                <a:pos x="1081" y="497"/>
              </a:cxn>
              <a:cxn ang="0">
                <a:pos x="1090" y="450"/>
              </a:cxn>
              <a:cxn ang="0">
                <a:pos x="1152" y="447"/>
              </a:cxn>
              <a:cxn ang="0">
                <a:pos x="1162" y="416"/>
              </a:cxn>
              <a:cxn ang="0">
                <a:pos x="1224" y="411"/>
              </a:cxn>
              <a:cxn ang="0">
                <a:pos x="1228" y="363"/>
              </a:cxn>
              <a:cxn ang="0">
                <a:pos x="1294" y="359"/>
              </a:cxn>
              <a:cxn ang="0">
                <a:pos x="1299" y="321"/>
              </a:cxn>
              <a:cxn ang="0">
                <a:pos x="1363" y="317"/>
              </a:cxn>
              <a:cxn ang="0">
                <a:pos x="1371" y="299"/>
              </a:cxn>
              <a:cxn ang="0">
                <a:pos x="1506" y="294"/>
              </a:cxn>
              <a:cxn ang="0">
                <a:pos x="1512" y="268"/>
              </a:cxn>
              <a:cxn ang="0">
                <a:pos x="1646" y="270"/>
              </a:cxn>
              <a:cxn ang="0">
                <a:pos x="1652" y="248"/>
              </a:cxn>
              <a:cxn ang="0">
                <a:pos x="1716" y="242"/>
              </a:cxn>
              <a:cxn ang="0">
                <a:pos x="1724" y="222"/>
              </a:cxn>
              <a:cxn ang="0">
                <a:pos x="1788" y="224"/>
              </a:cxn>
              <a:cxn ang="0">
                <a:pos x="1798" y="180"/>
              </a:cxn>
              <a:cxn ang="0">
                <a:pos x="1860" y="180"/>
              </a:cxn>
              <a:cxn ang="0">
                <a:pos x="1864" y="128"/>
              </a:cxn>
              <a:cxn ang="0">
                <a:pos x="1932" y="128"/>
              </a:cxn>
              <a:cxn ang="0">
                <a:pos x="1934" y="84"/>
              </a:cxn>
              <a:cxn ang="0">
                <a:pos x="2104" y="80"/>
              </a:cxn>
              <a:cxn ang="0">
                <a:pos x="2110" y="42"/>
              </a:cxn>
              <a:cxn ang="0">
                <a:pos x="2422" y="40"/>
              </a:cxn>
              <a:cxn ang="0">
                <a:pos x="2428" y="4"/>
              </a:cxn>
              <a:cxn ang="0">
                <a:pos x="2592" y="0"/>
              </a:cxn>
            </a:cxnLst>
            <a:rect l="0" t="0" r="r" b="b"/>
            <a:pathLst>
              <a:path w="2592" h="1610">
                <a:moveTo>
                  <a:pt x="0" y="1610"/>
                </a:moveTo>
                <a:lnTo>
                  <a:pt x="0" y="1560"/>
                </a:lnTo>
                <a:lnTo>
                  <a:pt x="102" y="1554"/>
                </a:lnTo>
                <a:lnTo>
                  <a:pt x="108" y="1412"/>
                </a:lnTo>
                <a:lnTo>
                  <a:pt x="172" y="1409"/>
                </a:lnTo>
                <a:lnTo>
                  <a:pt x="172" y="1274"/>
                </a:lnTo>
                <a:lnTo>
                  <a:pt x="244" y="1269"/>
                </a:lnTo>
                <a:lnTo>
                  <a:pt x="249" y="1206"/>
                </a:lnTo>
                <a:lnTo>
                  <a:pt x="313" y="1206"/>
                </a:lnTo>
                <a:lnTo>
                  <a:pt x="316" y="1148"/>
                </a:lnTo>
                <a:lnTo>
                  <a:pt x="384" y="1145"/>
                </a:lnTo>
                <a:lnTo>
                  <a:pt x="390" y="1082"/>
                </a:lnTo>
                <a:lnTo>
                  <a:pt x="457" y="1080"/>
                </a:lnTo>
                <a:lnTo>
                  <a:pt x="463" y="1005"/>
                </a:lnTo>
                <a:lnTo>
                  <a:pt x="523" y="999"/>
                </a:lnTo>
                <a:lnTo>
                  <a:pt x="528" y="918"/>
                </a:lnTo>
                <a:lnTo>
                  <a:pt x="594" y="915"/>
                </a:lnTo>
                <a:lnTo>
                  <a:pt x="598" y="858"/>
                </a:lnTo>
                <a:lnTo>
                  <a:pt x="661" y="855"/>
                </a:lnTo>
                <a:lnTo>
                  <a:pt x="675" y="815"/>
                </a:lnTo>
                <a:lnTo>
                  <a:pt x="738" y="813"/>
                </a:lnTo>
                <a:lnTo>
                  <a:pt x="738" y="752"/>
                </a:lnTo>
                <a:lnTo>
                  <a:pt x="811" y="750"/>
                </a:lnTo>
                <a:lnTo>
                  <a:pt x="816" y="642"/>
                </a:lnTo>
                <a:lnTo>
                  <a:pt x="883" y="642"/>
                </a:lnTo>
                <a:lnTo>
                  <a:pt x="886" y="587"/>
                </a:lnTo>
                <a:lnTo>
                  <a:pt x="985" y="579"/>
                </a:lnTo>
                <a:lnTo>
                  <a:pt x="988" y="500"/>
                </a:lnTo>
                <a:lnTo>
                  <a:pt x="1081" y="497"/>
                </a:lnTo>
                <a:lnTo>
                  <a:pt x="1090" y="450"/>
                </a:lnTo>
                <a:lnTo>
                  <a:pt x="1152" y="447"/>
                </a:lnTo>
                <a:lnTo>
                  <a:pt x="1162" y="416"/>
                </a:lnTo>
                <a:lnTo>
                  <a:pt x="1224" y="411"/>
                </a:lnTo>
                <a:lnTo>
                  <a:pt x="1228" y="363"/>
                </a:lnTo>
                <a:lnTo>
                  <a:pt x="1294" y="359"/>
                </a:lnTo>
                <a:lnTo>
                  <a:pt x="1299" y="321"/>
                </a:lnTo>
                <a:lnTo>
                  <a:pt x="1363" y="317"/>
                </a:lnTo>
                <a:lnTo>
                  <a:pt x="1371" y="299"/>
                </a:lnTo>
                <a:lnTo>
                  <a:pt x="1506" y="294"/>
                </a:lnTo>
                <a:lnTo>
                  <a:pt x="1512" y="268"/>
                </a:lnTo>
                <a:lnTo>
                  <a:pt x="1646" y="270"/>
                </a:lnTo>
                <a:lnTo>
                  <a:pt x="1652" y="248"/>
                </a:lnTo>
                <a:lnTo>
                  <a:pt x="1716" y="242"/>
                </a:lnTo>
                <a:lnTo>
                  <a:pt x="1724" y="222"/>
                </a:lnTo>
                <a:lnTo>
                  <a:pt x="1788" y="224"/>
                </a:lnTo>
                <a:lnTo>
                  <a:pt x="1798" y="180"/>
                </a:lnTo>
                <a:lnTo>
                  <a:pt x="1860" y="180"/>
                </a:lnTo>
                <a:lnTo>
                  <a:pt x="1864" y="128"/>
                </a:lnTo>
                <a:lnTo>
                  <a:pt x="1932" y="128"/>
                </a:lnTo>
                <a:lnTo>
                  <a:pt x="1934" y="84"/>
                </a:lnTo>
                <a:lnTo>
                  <a:pt x="2104" y="80"/>
                </a:lnTo>
                <a:lnTo>
                  <a:pt x="2110" y="42"/>
                </a:lnTo>
                <a:lnTo>
                  <a:pt x="2422" y="40"/>
                </a:lnTo>
                <a:lnTo>
                  <a:pt x="2428" y="4"/>
                </a:lnTo>
                <a:lnTo>
                  <a:pt x="2592" y="0"/>
                </a:ln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62" name="Freeform 69"/>
          <p:cNvSpPr>
            <a:spLocks/>
          </p:cNvSpPr>
          <p:nvPr/>
        </p:nvSpPr>
        <p:spPr bwMode="auto">
          <a:xfrm>
            <a:off x="2009775" y="2217738"/>
            <a:ext cx="4090988" cy="1941512"/>
          </a:xfrm>
          <a:custGeom>
            <a:avLst/>
            <a:gdLst/>
            <a:ahLst/>
            <a:cxnLst>
              <a:cxn ang="0">
                <a:pos x="0" y="1223"/>
              </a:cxn>
              <a:cxn ang="0">
                <a:pos x="102" y="1219"/>
              </a:cxn>
              <a:cxn ang="0">
                <a:pos x="105" y="1131"/>
              </a:cxn>
              <a:cxn ang="0">
                <a:pos x="172" y="1127"/>
              </a:cxn>
              <a:cxn ang="0">
                <a:pos x="178" y="1053"/>
              </a:cxn>
              <a:cxn ang="0">
                <a:pos x="243" y="1050"/>
              </a:cxn>
              <a:cxn ang="0">
                <a:pos x="244" y="1011"/>
              </a:cxn>
              <a:cxn ang="0">
                <a:pos x="309" y="1013"/>
              </a:cxn>
              <a:cxn ang="0">
                <a:pos x="318" y="977"/>
              </a:cxn>
              <a:cxn ang="0">
                <a:pos x="382" y="980"/>
              </a:cxn>
              <a:cxn ang="0">
                <a:pos x="388" y="941"/>
              </a:cxn>
              <a:cxn ang="0">
                <a:pos x="453" y="945"/>
              </a:cxn>
              <a:cxn ang="0">
                <a:pos x="457" y="884"/>
              </a:cxn>
              <a:cxn ang="0">
                <a:pos x="522" y="882"/>
              </a:cxn>
              <a:cxn ang="0">
                <a:pos x="526" y="827"/>
              </a:cxn>
              <a:cxn ang="0">
                <a:pos x="595" y="827"/>
              </a:cxn>
              <a:cxn ang="0">
                <a:pos x="600" y="788"/>
              </a:cxn>
              <a:cxn ang="0">
                <a:pos x="664" y="789"/>
              </a:cxn>
              <a:cxn ang="0">
                <a:pos x="669" y="755"/>
              </a:cxn>
              <a:cxn ang="0">
                <a:pos x="738" y="753"/>
              </a:cxn>
              <a:cxn ang="0">
                <a:pos x="739" y="719"/>
              </a:cxn>
              <a:cxn ang="0">
                <a:pos x="810" y="716"/>
              </a:cxn>
              <a:cxn ang="0">
                <a:pos x="813" y="635"/>
              </a:cxn>
              <a:cxn ang="0">
                <a:pos x="879" y="635"/>
              </a:cxn>
              <a:cxn ang="0">
                <a:pos x="883" y="591"/>
              </a:cxn>
              <a:cxn ang="0">
                <a:pos x="978" y="587"/>
              </a:cxn>
              <a:cxn ang="0">
                <a:pos x="979" y="518"/>
              </a:cxn>
              <a:cxn ang="0">
                <a:pos x="1083" y="519"/>
              </a:cxn>
              <a:cxn ang="0">
                <a:pos x="1089" y="479"/>
              </a:cxn>
              <a:cxn ang="0">
                <a:pos x="1152" y="479"/>
              </a:cxn>
              <a:cxn ang="0">
                <a:pos x="1158" y="438"/>
              </a:cxn>
              <a:cxn ang="0">
                <a:pos x="1224" y="440"/>
              </a:cxn>
              <a:cxn ang="0">
                <a:pos x="1224" y="399"/>
              </a:cxn>
              <a:cxn ang="0">
                <a:pos x="1291" y="399"/>
              </a:cxn>
              <a:cxn ang="0">
                <a:pos x="1297" y="357"/>
              </a:cxn>
              <a:cxn ang="0">
                <a:pos x="1368" y="356"/>
              </a:cxn>
              <a:cxn ang="0">
                <a:pos x="1371" y="333"/>
              </a:cxn>
              <a:cxn ang="0">
                <a:pos x="1501" y="336"/>
              </a:cxn>
              <a:cxn ang="0">
                <a:pos x="1507" y="314"/>
              </a:cxn>
              <a:cxn ang="0">
                <a:pos x="1648" y="317"/>
              </a:cxn>
              <a:cxn ang="0">
                <a:pos x="1654" y="287"/>
              </a:cxn>
              <a:cxn ang="0">
                <a:pos x="1717" y="288"/>
              </a:cxn>
              <a:cxn ang="0">
                <a:pos x="1724" y="264"/>
              </a:cxn>
              <a:cxn ang="0">
                <a:pos x="1725" y="264"/>
              </a:cxn>
              <a:cxn ang="0">
                <a:pos x="1788" y="266"/>
              </a:cxn>
              <a:cxn ang="0">
                <a:pos x="1786" y="227"/>
              </a:cxn>
              <a:cxn ang="0">
                <a:pos x="1855" y="228"/>
              </a:cxn>
              <a:cxn ang="0">
                <a:pos x="1858" y="173"/>
              </a:cxn>
              <a:cxn ang="0">
                <a:pos x="1927" y="171"/>
              </a:cxn>
              <a:cxn ang="0">
                <a:pos x="1933" y="116"/>
              </a:cxn>
              <a:cxn ang="0">
                <a:pos x="2103" y="113"/>
              </a:cxn>
              <a:cxn ang="0">
                <a:pos x="2104" y="68"/>
              </a:cxn>
              <a:cxn ang="0">
                <a:pos x="2425" y="63"/>
              </a:cxn>
              <a:cxn ang="0">
                <a:pos x="2424" y="0"/>
              </a:cxn>
              <a:cxn ang="0">
                <a:pos x="2577" y="0"/>
              </a:cxn>
            </a:cxnLst>
            <a:rect l="0" t="0" r="r" b="b"/>
            <a:pathLst>
              <a:path w="2577" h="1223">
                <a:moveTo>
                  <a:pt x="0" y="1223"/>
                </a:moveTo>
                <a:lnTo>
                  <a:pt x="102" y="1219"/>
                </a:lnTo>
                <a:lnTo>
                  <a:pt x="105" y="1131"/>
                </a:lnTo>
                <a:lnTo>
                  <a:pt x="172" y="1127"/>
                </a:lnTo>
                <a:lnTo>
                  <a:pt x="178" y="1053"/>
                </a:lnTo>
                <a:lnTo>
                  <a:pt x="243" y="1050"/>
                </a:lnTo>
                <a:lnTo>
                  <a:pt x="244" y="1011"/>
                </a:lnTo>
                <a:lnTo>
                  <a:pt x="309" y="1013"/>
                </a:lnTo>
                <a:lnTo>
                  <a:pt x="318" y="977"/>
                </a:lnTo>
                <a:lnTo>
                  <a:pt x="382" y="980"/>
                </a:lnTo>
                <a:lnTo>
                  <a:pt x="388" y="941"/>
                </a:lnTo>
                <a:lnTo>
                  <a:pt x="453" y="945"/>
                </a:lnTo>
                <a:lnTo>
                  <a:pt x="457" y="884"/>
                </a:lnTo>
                <a:lnTo>
                  <a:pt x="522" y="882"/>
                </a:lnTo>
                <a:lnTo>
                  <a:pt x="526" y="827"/>
                </a:lnTo>
                <a:lnTo>
                  <a:pt x="595" y="827"/>
                </a:lnTo>
                <a:lnTo>
                  <a:pt x="600" y="788"/>
                </a:lnTo>
                <a:lnTo>
                  <a:pt x="664" y="789"/>
                </a:lnTo>
                <a:lnTo>
                  <a:pt x="669" y="755"/>
                </a:lnTo>
                <a:lnTo>
                  <a:pt x="738" y="753"/>
                </a:lnTo>
                <a:lnTo>
                  <a:pt x="739" y="719"/>
                </a:lnTo>
                <a:lnTo>
                  <a:pt x="810" y="716"/>
                </a:lnTo>
                <a:lnTo>
                  <a:pt x="813" y="635"/>
                </a:lnTo>
                <a:lnTo>
                  <a:pt x="879" y="635"/>
                </a:lnTo>
                <a:lnTo>
                  <a:pt x="883" y="591"/>
                </a:lnTo>
                <a:lnTo>
                  <a:pt x="978" y="587"/>
                </a:lnTo>
                <a:lnTo>
                  <a:pt x="979" y="518"/>
                </a:lnTo>
                <a:lnTo>
                  <a:pt x="1083" y="519"/>
                </a:lnTo>
                <a:lnTo>
                  <a:pt x="1089" y="479"/>
                </a:lnTo>
                <a:lnTo>
                  <a:pt x="1152" y="479"/>
                </a:lnTo>
                <a:lnTo>
                  <a:pt x="1158" y="438"/>
                </a:lnTo>
                <a:lnTo>
                  <a:pt x="1224" y="440"/>
                </a:lnTo>
                <a:lnTo>
                  <a:pt x="1224" y="399"/>
                </a:lnTo>
                <a:lnTo>
                  <a:pt x="1291" y="399"/>
                </a:lnTo>
                <a:lnTo>
                  <a:pt x="1297" y="357"/>
                </a:lnTo>
                <a:lnTo>
                  <a:pt x="1368" y="356"/>
                </a:lnTo>
                <a:lnTo>
                  <a:pt x="1371" y="333"/>
                </a:lnTo>
                <a:lnTo>
                  <a:pt x="1501" y="336"/>
                </a:lnTo>
                <a:lnTo>
                  <a:pt x="1507" y="314"/>
                </a:lnTo>
                <a:lnTo>
                  <a:pt x="1648" y="317"/>
                </a:lnTo>
                <a:lnTo>
                  <a:pt x="1654" y="287"/>
                </a:lnTo>
                <a:lnTo>
                  <a:pt x="1717" y="288"/>
                </a:lnTo>
                <a:lnTo>
                  <a:pt x="1724" y="264"/>
                </a:lnTo>
                <a:lnTo>
                  <a:pt x="1725" y="264"/>
                </a:lnTo>
                <a:lnTo>
                  <a:pt x="1788" y="266"/>
                </a:lnTo>
                <a:lnTo>
                  <a:pt x="1786" y="227"/>
                </a:lnTo>
                <a:lnTo>
                  <a:pt x="1855" y="228"/>
                </a:lnTo>
                <a:lnTo>
                  <a:pt x="1858" y="173"/>
                </a:lnTo>
                <a:lnTo>
                  <a:pt x="1927" y="171"/>
                </a:lnTo>
                <a:lnTo>
                  <a:pt x="1933" y="116"/>
                </a:lnTo>
                <a:lnTo>
                  <a:pt x="2103" y="113"/>
                </a:lnTo>
                <a:lnTo>
                  <a:pt x="2104" y="68"/>
                </a:lnTo>
                <a:lnTo>
                  <a:pt x="2425" y="63"/>
                </a:lnTo>
                <a:lnTo>
                  <a:pt x="2424" y="0"/>
                </a:lnTo>
                <a:lnTo>
                  <a:pt x="2577" y="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63" name="Freeform 70"/>
          <p:cNvSpPr>
            <a:spLocks/>
          </p:cNvSpPr>
          <p:nvPr/>
        </p:nvSpPr>
        <p:spPr bwMode="auto">
          <a:xfrm>
            <a:off x="2116138" y="2320925"/>
            <a:ext cx="3986212" cy="1843088"/>
          </a:xfrm>
          <a:custGeom>
            <a:avLst/>
            <a:gdLst/>
            <a:ahLst/>
            <a:cxnLst>
              <a:cxn ang="0">
                <a:pos x="0" y="1161"/>
              </a:cxn>
              <a:cxn ang="0">
                <a:pos x="35" y="1152"/>
              </a:cxn>
              <a:cxn ang="0">
                <a:pos x="45" y="1074"/>
              </a:cxn>
              <a:cxn ang="0">
                <a:pos x="108" y="1072"/>
              </a:cxn>
              <a:cxn ang="0">
                <a:pos x="120" y="1009"/>
              </a:cxn>
              <a:cxn ang="0">
                <a:pos x="176" y="1003"/>
              </a:cxn>
              <a:cxn ang="0">
                <a:pos x="189" y="970"/>
              </a:cxn>
              <a:cxn ang="0">
                <a:pos x="246" y="969"/>
              </a:cxn>
              <a:cxn ang="0">
                <a:pos x="254" y="943"/>
              </a:cxn>
              <a:cxn ang="0">
                <a:pos x="320" y="937"/>
              </a:cxn>
              <a:cxn ang="0">
                <a:pos x="329" y="906"/>
              </a:cxn>
              <a:cxn ang="0">
                <a:pos x="387" y="897"/>
              </a:cxn>
              <a:cxn ang="0">
                <a:pos x="393" y="858"/>
              </a:cxn>
              <a:cxn ang="0">
                <a:pos x="459" y="852"/>
              </a:cxn>
              <a:cxn ang="0">
                <a:pos x="464" y="808"/>
              </a:cxn>
              <a:cxn ang="0">
                <a:pos x="527" y="799"/>
              </a:cxn>
              <a:cxn ang="0">
                <a:pos x="531" y="763"/>
              </a:cxn>
              <a:cxn ang="0">
                <a:pos x="596" y="756"/>
              </a:cxn>
              <a:cxn ang="0">
                <a:pos x="599" y="742"/>
              </a:cxn>
              <a:cxn ang="0">
                <a:pos x="668" y="736"/>
              </a:cxn>
              <a:cxn ang="0">
                <a:pos x="674" y="691"/>
              </a:cxn>
              <a:cxn ang="0">
                <a:pos x="747" y="687"/>
              </a:cxn>
              <a:cxn ang="0">
                <a:pos x="756" y="618"/>
              </a:cxn>
              <a:cxn ang="0">
                <a:pos x="812" y="610"/>
              </a:cxn>
              <a:cxn ang="0">
                <a:pos x="818" y="574"/>
              </a:cxn>
              <a:cxn ang="0">
                <a:pos x="917" y="567"/>
              </a:cxn>
              <a:cxn ang="0">
                <a:pos x="921" y="510"/>
              </a:cxn>
              <a:cxn ang="0">
                <a:pos x="1020" y="504"/>
              </a:cxn>
              <a:cxn ang="0">
                <a:pos x="1025" y="471"/>
              </a:cxn>
              <a:cxn ang="0">
                <a:pos x="1092" y="468"/>
              </a:cxn>
              <a:cxn ang="0">
                <a:pos x="1091" y="435"/>
              </a:cxn>
              <a:cxn ang="0">
                <a:pos x="1158" y="433"/>
              </a:cxn>
              <a:cxn ang="0">
                <a:pos x="1164" y="396"/>
              </a:cxn>
              <a:cxn ang="0">
                <a:pos x="1229" y="394"/>
              </a:cxn>
              <a:cxn ang="0">
                <a:pos x="1233" y="357"/>
              </a:cxn>
              <a:cxn ang="0">
                <a:pos x="1295" y="355"/>
              </a:cxn>
              <a:cxn ang="0">
                <a:pos x="1305" y="337"/>
              </a:cxn>
              <a:cxn ang="0">
                <a:pos x="1440" y="331"/>
              </a:cxn>
              <a:cxn ang="0">
                <a:pos x="1445" y="318"/>
              </a:cxn>
              <a:cxn ang="0">
                <a:pos x="1577" y="316"/>
              </a:cxn>
              <a:cxn ang="0">
                <a:pos x="1581" y="295"/>
              </a:cxn>
              <a:cxn ang="0">
                <a:pos x="1658" y="294"/>
              </a:cxn>
              <a:cxn ang="0">
                <a:pos x="1662" y="270"/>
              </a:cxn>
              <a:cxn ang="0">
                <a:pos x="1722" y="268"/>
              </a:cxn>
              <a:cxn ang="0">
                <a:pos x="1724" y="220"/>
              </a:cxn>
              <a:cxn ang="0">
                <a:pos x="1794" y="220"/>
              </a:cxn>
              <a:cxn ang="0">
                <a:pos x="1797" y="166"/>
              </a:cxn>
              <a:cxn ang="0">
                <a:pos x="1862" y="166"/>
              </a:cxn>
              <a:cxn ang="0">
                <a:pos x="1866" y="111"/>
              </a:cxn>
              <a:cxn ang="0">
                <a:pos x="2039" y="109"/>
              </a:cxn>
              <a:cxn ang="0">
                <a:pos x="2039" y="66"/>
              </a:cxn>
              <a:cxn ang="0">
                <a:pos x="2357" y="62"/>
              </a:cxn>
              <a:cxn ang="0">
                <a:pos x="2361" y="0"/>
              </a:cxn>
              <a:cxn ang="0">
                <a:pos x="2511" y="0"/>
              </a:cxn>
            </a:cxnLst>
            <a:rect l="0" t="0" r="r" b="b"/>
            <a:pathLst>
              <a:path w="2511" h="1161">
                <a:moveTo>
                  <a:pt x="0" y="1161"/>
                </a:moveTo>
                <a:lnTo>
                  <a:pt x="35" y="1152"/>
                </a:lnTo>
                <a:lnTo>
                  <a:pt x="45" y="1074"/>
                </a:lnTo>
                <a:lnTo>
                  <a:pt x="108" y="1072"/>
                </a:lnTo>
                <a:lnTo>
                  <a:pt x="120" y="1009"/>
                </a:lnTo>
                <a:lnTo>
                  <a:pt x="176" y="1003"/>
                </a:lnTo>
                <a:lnTo>
                  <a:pt x="189" y="970"/>
                </a:lnTo>
                <a:lnTo>
                  <a:pt x="246" y="969"/>
                </a:lnTo>
                <a:lnTo>
                  <a:pt x="254" y="943"/>
                </a:lnTo>
                <a:lnTo>
                  <a:pt x="320" y="937"/>
                </a:lnTo>
                <a:lnTo>
                  <a:pt x="329" y="906"/>
                </a:lnTo>
                <a:lnTo>
                  <a:pt x="387" y="897"/>
                </a:lnTo>
                <a:lnTo>
                  <a:pt x="393" y="858"/>
                </a:lnTo>
                <a:lnTo>
                  <a:pt x="459" y="852"/>
                </a:lnTo>
                <a:lnTo>
                  <a:pt x="464" y="808"/>
                </a:lnTo>
                <a:lnTo>
                  <a:pt x="527" y="799"/>
                </a:lnTo>
                <a:lnTo>
                  <a:pt x="531" y="763"/>
                </a:lnTo>
                <a:lnTo>
                  <a:pt x="596" y="756"/>
                </a:lnTo>
                <a:lnTo>
                  <a:pt x="599" y="742"/>
                </a:lnTo>
                <a:lnTo>
                  <a:pt x="668" y="736"/>
                </a:lnTo>
                <a:lnTo>
                  <a:pt x="674" y="691"/>
                </a:lnTo>
                <a:lnTo>
                  <a:pt x="747" y="687"/>
                </a:lnTo>
                <a:lnTo>
                  <a:pt x="756" y="618"/>
                </a:lnTo>
                <a:lnTo>
                  <a:pt x="812" y="610"/>
                </a:lnTo>
                <a:lnTo>
                  <a:pt x="818" y="574"/>
                </a:lnTo>
                <a:lnTo>
                  <a:pt x="917" y="567"/>
                </a:lnTo>
                <a:lnTo>
                  <a:pt x="921" y="510"/>
                </a:lnTo>
                <a:lnTo>
                  <a:pt x="1020" y="504"/>
                </a:lnTo>
                <a:lnTo>
                  <a:pt x="1025" y="471"/>
                </a:lnTo>
                <a:lnTo>
                  <a:pt x="1092" y="468"/>
                </a:lnTo>
                <a:lnTo>
                  <a:pt x="1091" y="435"/>
                </a:lnTo>
                <a:lnTo>
                  <a:pt x="1158" y="433"/>
                </a:lnTo>
                <a:lnTo>
                  <a:pt x="1164" y="396"/>
                </a:lnTo>
                <a:lnTo>
                  <a:pt x="1229" y="394"/>
                </a:lnTo>
                <a:lnTo>
                  <a:pt x="1233" y="357"/>
                </a:lnTo>
                <a:lnTo>
                  <a:pt x="1295" y="355"/>
                </a:lnTo>
                <a:lnTo>
                  <a:pt x="1305" y="337"/>
                </a:lnTo>
                <a:lnTo>
                  <a:pt x="1440" y="331"/>
                </a:lnTo>
                <a:lnTo>
                  <a:pt x="1445" y="318"/>
                </a:lnTo>
                <a:lnTo>
                  <a:pt x="1577" y="316"/>
                </a:lnTo>
                <a:lnTo>
                  <a:pt x="1581" y="295"/>
                </a:lnTo>
                <a:lnTo>
                  <a:pt x="1658" y="294"/>
                </a:lnTo>
                <a:lnTo>
                  <a:pt x="1662" y="270"/>
                </a:lnTo>
                <a:lnTo>
                  <a:pt x="1722" y="268"/>
                </a:lnTo>
                <a:lnTo>
                  <a:pt x="1724" y="220"/>
                </a:lnTo>
                <a:lnTo>
                  <a:pt x="1794" y="220"/>
                </a:lnTo>
                <a:lnTo>
                  <a:pt x="1797" y="166"/>
                </a:lnTo>
                <a:lnTo>
                  <a:pt x="1862" y="166"/>
                </a:lnTo>
                <a:lnTo>
                  <a:pt x="1866" y="111"/>
                </a:lnTo>
                <a:lnTo>
                  <a:pt x="2039" y="109"/>
                </a:lnTo>
                <a:lnTo>
                  <a:pt x="2039" y="66"/>
                </a:lnTo>
                <a:lnTo>
                  <a:pt x="2357" y="62"/>
                </a:lnTo>
                <a:lnTo>
                  <a:pt x="2361" y="0"/>
                </a:lnTo>
                <a:lnTo>
                  <a:pt x="2511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64" name="Freeform 71"/>
          <p:cNvSpPr>
            <a:spLocks/>
          </p:cNvSpPr>
          <p:nvPr/>
        </p:nvSpPr>
        <p:spPr bwMode="auto">
          <a:xfrm>
            <a:off x="2038350" y="3087688"/>
            <a:ext cx="4086225" cy="1092200"/>
          </a:xfrm>
          <a:custGeom>
            <a:avLst/>
            <a:gdLst/>
            <a:ahLst/>
            <a:cxnLst>
              <a:cxn ang="0">
                <a:pos x="2574" y="0"/>
              </a:cxn>
              <a:cxn ang="0">
                <a:pos x="2406" y="0"/>
              </a:cxn>
              <a:cxn ang="0">
                <a:pos x="2404" y="43"/>
              </a:cxn>
              <a:cxn ang="0">
                <a:pos x="2091" y="48"/>
              </a:cxn>
              <a:cxn ang="0">
                <a:pos x="2085" y="81"/>
              </a:cxn>
              <a:cxn ang="0">
                <a:pos x="1917" y="82"/>
              </a:cxn>
              <a:cxn ang="0">
                <a:pos x="1914" y="124"/>
              </a:cxn>
              <a:cxn ang="0">
                <a:pos x="1848" y="124"/>
              </a:cxn>
              <a:cxn ang="0">
                <a:pos x="1846" y="163"/>
              </a:cxn>
              <a:cxn ang="0">
                <a:pos x="1774" y="160"/>
              </a:cxn>
              <a:cxn ang="0">
                <a:pos x="1771" y="192"/>
              </a:cxn>
              <a:cxn ang="0">
                <a:pos x="1710" y="195"/>
              </a:cxn>
              <a:cxn ang="0">
                <a:pos x="1702" y="208"/>
              </a:cxn>
              <a:cxn ang="0">
                <a:pos x="1630" y="213"/>
              </a:cxn>
              <a:cxn ang="0">
                <a:pos x="1623" y="226"/>
              </a:cxn>
              <a:cxn ang="0">
                <a:pos x="1492" y="223"/>
              </a:cxn>
              <a:cxn ang="0">
                <a:pos x="1483" y="240"/>
              </a:cxn>
              <a:cxn ang="0">
                <a:pos x="1353" y="241"/>
              </a:cxn>
              <a:cxn ang="0">
                <a:pos x="1345" y="255"/>
              </a:cxn>
              <a:cxn ang="0">
                <a:pos x="1284" y="253"/>
              </a:cxn>
              <a:cxn ang="0">
                <a:pos x="1273" y="273"/>
              </a:cxn>
              <a:cxn ang="0">
                <a:pos x="1212" y="276"/>
              </a:cxn>
              <a:cxn ang="0">
                <a:pos x="1203" y="301"/>
              </a:cxn>
              <a:cxn ang="0">
                <a:pos x="1141" y="303"/>
              </a:cxn>
              <a:cxn ang="0">
                <a:pos x="1134" y="325"/>
              </a:cxn>
              <a:cxn ang="0">
                <a:pos x="1074" y="328"/>
              </a:cxn>
              <a:cxn ang="0">
                <a:pos x="1066" y="345"/>
              </a:cxn>
              <a:cxn ang="0">
                <a:pos x="966" y="346"/>
              </a:cxn>
              <a:cxn ang="0">
                <a:pos x="958" y="382"/>
              </a:cxn>
              <a:cxn ang="0">
                <a:pos x="871" y="385"/>
              </a:cxn>
              <a:cxn ang="0">
                <a:pos x="862" y="409"/>
              </a:cxn>
              <a:cxn ang="0">
                <a:pos x="796" y="411"/>
              </a:cxn>
              <a:cxn ang="0">
                <a:pos x="790" y="453"/>
              </a:cxn>
              <a:cxn ang="0">
                <a:pos x="724" y="454"/>
              </a:cxn>
              <a:cxn ang="0">
                <a:pos x="717" y="472"/>
              </a:cxn>
              <a:cxn ang="0">
                <a:pos x="649" y="474"/>
              </a:cxn>
              <a:cxn ang="0">
                <a:pos x="645" y="489"/>
              </a:cxn>
              <a:cxn ang="0">
                <a:pos x="577" y="490"/>
              </a:cxn>
              <a:cxn ang="0">
                <a:pos x="573" y="513"/>
              </a:cxn>
              <a:cxn ang="0">
                <a:pos x="513" y="517"/>
              </a:cxn>
              <a:cxn ang="0">
                <a:pos x="504" y="537"/>
              </a:cxn>
              <a:cxn ang="0">
                <a:pos x="444" y="543"/>
              </a:cxn>
              <a:cxn ang="0">
                <a:pos x="432" y="567"/>
              </a:cxn>
              <a:cxn ang="0">
                <a:pos x="369" y="565"/>
              </a:cxn>
              <a:cxn ang="0">
                <a:pos x="360" y="586"/>
              </a:cxn>
              <a:cxn ang="0">
                <a:pos x="301" y="589"/>
              </a:cxn>
              <a:cxn ang="0">
                <a:pos x="295" y="600"/>
              </a:cxn>
              <a:cxn ang="0">
                <a:pos x="232" y="604"/>
              </a:cxn>
              <a:cxn ang="0">
                <a:pos x="225" y="616"/>
              </a:cxn>
              <a:cxn ang="0">
                <a:pos x="162" y="622"/>
              </a:cxn>
              <a:cxn ang="0">
                <a:pos x="156" y="654"/>
              </a:cxn>
              <a:cxn ang="0">
                <a:pos x="94" y="660"/>
              </a:cxn>
              <a:cxn ang="0">
                <a:pos x="87" y="685"/>
              </a:cxn>
              <a:cxn ang="0">
                <a:pos x="0" y="688"/>
              </a:cxn>
            </a:cxnLst>
            <a:rect l="0" t="0" r="r" b="b"/>
            <a:pathLst>
              <a:path w="2574" h="688">
                <a:moveTo>
                  <a:pt x="2574" y="0"/>
                </a:moveTo>
                <a:lnTo>
                  <a:pt x="2406" y="0"/>
                </a:lnTo>
                <a:lnTo>
                  <a:pt x="2404" y="43"/>
                </a:lnTo>
                <a:lnTo>
                  <a:pt x="2091" y="48"/>
                </a:lnTo>
                <a:lnTo>
                  <a:pt x="2085" y="81"/>
                </a:lnTo>
                <a:lnTo>
                  <a:pt x="1917" y="82"/>
                </a:lnTo>
                <a:lnTo>
                  <a:pt x="1914" y="124"/>
                </a:lnTo>
                <a:lnTo>
                  <a:pt x="1848" y="124"/>
                </a:lnTo>
                <a:lnTo>
                  <a:pt x="1846" y="163"/>
                </a:lnTo>
                <a:lnTo>
                  <a:pt x="1774" y="160"/>
                </a:lnTo>
                <a:lnTo>
                  <a:pt x="1771" y="192"/>
                </a:lnTo>
                <a:lnTo>
                  <a:pt x="1710" y="195"/>
                </a:lnTo>
                <a:lnTo>
                  <a:pt x="1702" y="208"/>
                </a:lnTo>
                <a:lnTo>
                  <a:pt x="1630" y="213"/>
                </a:lnTo>
                <a:lnTo>
                  <a:pt x="1623" y="226"/>
                </a:lnTo>
                <a:lnTo>
                  <a:pt x="1492" y="223"/>
                </a:lnTo>
                <a:lnTo>
                  <a:pt x="1483" y="240"/>
                </a:lnTo>
                <a:lnTo>
                  <a:pt x="1353" y="241"/>
                </a:lnTo>
                <a:lnTo>
                  <a:pt x="1345" y="255"/>
                </a:lnTo>
                <a:lnTo>
                  <a:pt x="1284" y="253"/>
                </a:lnTo>
                <a:lnTo>
                  <a:pt x="1273" y="273"/>
                </a:lnTo>
                <a:lnTo>
                  <a:pt x="1212" y="276"/>
                </a:lnTo>
                <a:lnTo>
                  <a:pt x="1203" y="301"/>
                </a:lnTo>
                <a:lnTo>
                  <a:pt x="1141" y="303"/>
                </a:lnTo>
                <a:lnTo>
                  <a:pt x="1134" y="325"/>
                </a:lnTo>
                <a:lnTo>
                  <a:pt x="1074" y="328"/>
                </a:lnTo>
                <a:lnTo>
                  <a:pt x="1066" y="345"/>
                </a:lnTo>
                <a:lnTo>
                  <a:pt x="966" y="346"/>
                </a:lnTo>
                <a:lnTo>
                  <a:pt x="958" y="382"/>
                </a:lnTo>
                <a:lnTo>
                  <a:pt x="871" y="385"/>
                </a:lnTo>
                <a:lnTo>
                  <a:pt x="862" y="409"/>
                </a:lnTo>
                <a:lnTo>
                  <a:pt x="796" y="411"/>
                </a:lnTo>
                <a:lnTo>
                  <a:pt x="790" y="453"/>
                </a:lnTo>
                <a:lnTo>
                  <a:pt x="724" y="454"/>
                </a:lnTo>
                <a:lnTo>
                  <a:pt x="717" y="472"/>
                </a:lnTo>
                <a:lnTo>
                  <a:pt x="649" y="474"/>
                </a:lnTo>
                <a:lnTo>
                  <a:pt x="645" y="489"/>
                </a:lnTo>
                <a:lnTo>
                  <a:pt x="577" y="490"/>
                </a:lnTo>
                <a:lnTo>
                  <a:pt x="573" y="513"/>
                </a:lnTo>
                <a:lnTo>
                  <a:pt x="513" y="517"/>
                </a:lnTo>
                <a:lnTo>
                  <a:pt x="504" y="537"/>
                </a:lnTo>
                <a:lnTo>
                  <a:pt x="444" y="543"/>
                </a:lnTo>
                <a:lnTo>
                  <a:pt x="432" y="567"/>
                </a:lnTo>
                <a:lnTo>
                  <a:pt x="369" y="565"/>
                </a:lnTo>
                <a:lnTo>
                  <a:pt x="360" y="586"/>
                </a:lnTo>
                <a:lnTo>
                  <a:pt x="301" y="589"/>
                </a:lnTo>
                <a:lnTo>
                  <a:pt x="295" y="600"/>
                </a:lnTo>
                <a:lnTo>
                  <a:pt x="232" y="604"/>
                </a:lnTo>
                <a:lnTo>
                  <a:pt x="225" y="616"/>
                </a:lnTo>
                <a:lnTo>
                  <a:pt x="162" y="622"/>
                </a:lnTo>
                <a:lnTo>
                  <a:pt x="156" y="654"/>
                </a:lnTo>
                <a:lnTo>
                  <a:pt x="94" y="660"/>
                </a:lnTo>
                <a:lnTo>
                  <a:pt x="87" y="685"/>
                </a:lnTo>
                <a:lnTo>
                  <a:pt x="0" y="688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2E4B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7800" y="92075"/>
            <a:ext cx="8762999" cy="755650"/>
          </a:xfrm>
        </p:spPr>
        <p:txBody>
          <a:bodyPr/>
          <a:lstStyle/>
          <a:p>
            <a:r>
              <a:rPr lang="en-US" sz="2800" dirty="0" smtClean="0"/>
              <a:t>Adjusted Incidence of CV events among patients with </a:t>
            </a:r>
            <a:r>
              <a:rPr lang="en-US" sz="2800" dirty="0" smtClean="0">
                <a:solidFill>
                  <a:srgbClr val="FF3300"/>
                </a:solidFill>
              </a:rPr>
              <a:t>Normal Stress Test: n=150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74" name="Right Brace 73"/>
          <p:cNvSpPr/>
          <p:nvPr/>
        </p:nvSpPr>
        <p:spPr bwMode="auto">
          <a:xfrm>
            <a:off x="7010400" y="1282700"/>
            <a:ext cx="381000" cy="1587500"/>
          </a:xfrm>
          <a:prstGeom prst="righ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5" name="Right Brace 74"/>
          <p:cNvSpPr/>
          <p:nvPr/>
        </p:nvSpPr>
        <p:spPr bwMode="auto">
          <a:xfrm>
            <a:off x="7023100" y="2933700"/>
            <a:ext cx="381000" cy="927100"/>
          </a:xfrm>
          <a:prstGeom prst="righ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32700" y="1879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ヒラギノ角ゴ Pro W3"/>
                <a:cs typeface="Arial" charset="0"/>
              </a:rPr>
              <a:t>~70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ヒラギノ角ゴ Pro W3"/>
                <a:cs typeface="Arial" charset="0"/>
              </a:rPr>
              <a:t>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607300" y="32131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ヒラギノ角ゴ Pro W3"/>
                <a:cs typeface="Arial" charset="0"/>
              </a:rPr>
              <a:t>~30%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0200" y="4508500"/>
            <a:ext cx="85852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ヒラギノ角ゴ Pro W3"/>
                <a:cs typeface="Arial" charset="0"/>
              </a:rPr>
              <a:t>Among the subset of patients with Asymptomatic Severe AS AND Normal stress test, ~70% of patients have at least 50% chance to have adverse CV events at 2 years</a:t>
            </a:r>
          </a:p>
        </p:txBody>
      </p:sp>
    </p:spTree>
    <p:extLst>
      <p:ext uri="{BB962C8B-B14F-4D97-AF65-F5344CB8AC3E}">
        <p14:creationId xmlns:p14="http://schemas.microsoft.com/office/powerpoint/2010/main" val="341639295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/>
      <p:bldP spid="77" grpId="0"/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199471"/>
            <a:ext cx="7769225" cy="755650"/>
          </a:xfrm>
        </p:spPr>
        <p:txBody>
          <a:bodyPr/>
          <a:lstStyle/>
          <a:p>
            <a:r>
              <a:rPr lang="en-US" i="1" dirty="0" smtClean="0"/>
              <a:t>Should and could we </a:t>
            </a:r>
            <a:r>
              <a:rPr lang="en-US" i="1" dirty="0" smtClean="0">
                <a:solidFill>
                  <a:schemeClr val="accent1"/>
                </a:solidFill>
              </a:rPr>
              <a:t>recommend</a:t>
            </a:r>
            <a:r>
              <a:rPr lang="en-US" i="1" dirty="0" smtClean="0"/>
              <a:t> an </a:t>
            </a:r>
            <a:r>
              <a:rPr lang="en-US" i="1" dirty="0" smtClean="0">
                <a:solidFill>
                  <a:srgbClr val="FF3300"/>
                </a:solidFill>
              </a:rPr>
              <a:t>early intervention strategy </a:t>
            </a:r>
            <a:r>
              <a:rPr lang="en-US" i="1" dirty="0" smtClean="0"/>
              <a:t>for </a:t>
            </a:r>
            <a:r>
              <a:rPr lang="en-US" i="1" dirty="0" smtClean="0">
                <a:solidFill>
                  <a:srgbClr val="FF3300"/>
                </a:solidFill>
              </a:rPr>
              <a:t>“truly” </a:t>
            </a:r>
            <a:r>
              <a:rPr lang="en-US" i="1" dirty="0" smtClean="0"/>
              <a:t>Asymptomatic Severe Aortic Stenosis patients?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47631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296386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latin typeface="Arial"/>
                <a:cs typeface="Arial"/>
              </a:rPr>
              <a:t>‘</a:t>
            </a:r>
            <a:r>
              <a:rPr lang="en-US" sz="2400" i="1" dirty="0">
                <a:latin typeface="Arial"/>
                <a:cs typeface="Arial"/>
              </a:rPr>
              <a:t>‘Low hospital mortality tends to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justify a policy of accepting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patients for 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operation earlier in the natural progression of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their disability</a:t>
            </a:r>
            <a:r>
              <a:rPr lang="en-US" sz="2400" i="1" dirty="0">
                <a:latin typeface="Arial"/>
                <a:cs typeface="Arial"/>
              </a:rPr>
              <a:t>, because it is </a:t>
            </a:r>
            <a:r>
              <a:rPr lang="en-US" sz="2400" i="1" dirty="0" smtClean="0">
                <a:latin typeface="Arial"/>
                <a:cs typeface="Arial"/>
              </a:rPr>
              <a:t>recognized that </a:t>
            </a:r>
            <a:r>
              <a:rPr lang="en-US" sz="2400" i="1" dirty="0">
                <a:latin typeface="Arial"/>
                <a:cs typeface="Arial"/>
              </a:rPr>
              <a:t>there is 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a definite risk of rapid deterioration or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sudden death 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in the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earlier policy 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of deferring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operation</a:t>
            </a:r>
            <a:r>
              <a:rPr lang="en-US" sz="2400" i="1" dirty="0" smtClean="0">
                <a:latin typeface="Arial"/>
                <a:cs typeface="Arial"/>
              </a:rPr>
              <a:t> patients until  </a:t>
            </a:r>
            <a:r>
              <a:rPr lang="en-US" sz="2400" i="1" dirty="0">
                <a:latin typeface="Arial"/>
                <a:cs typeface="Arial"/>
              </a:rPr>
              <a:t>their disability  had become  definite </a:t>
            </a:r>
            <a:r>
              <a:rPr lang="en-US" sz="2400" i="1" dirty="0" smtClean="0">
                <a:latin typeface="Arial"/>
                <a:cs typeface="Arial"/>
              </a:rPr>
              <a:t>and progressive </a:t>
            </a:r>
            <a:r>
              <a:rPr lang="en-US" sz="2400" i="1" dirty="0">
                <a:latin typeface="Arial"/>
                <a:cs typeface="Arial"/>
              </a:rPr>
              <a:t>and 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until their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cardiac reserve was 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nearly depleted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.”</a:t>
            </a:r>
            <a:endParaRPr lang="en-US" sz="24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000" y="646807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McGoon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DC,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Pestana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C, Moffitt EA. </a:t>
            </a:r>
            <a:r>
              <a:rPr lang="de-DE" sz="14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Arch</a:t>
            </a:r>
            <a:r>
              <a:rPr lang="de-DE" sz="14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Surg.1965;Nov,91:779-86.</a:t>
            </a:r>
            <a:endParaRPr lang="en-US" sz="1400" dirty="0">
              <a:solidFill>
                <a:srgbClr val="FFFFFF"/>
              </a:solidFill>
              <a:latin typeface="Arial"/>
              <a:ea typeface="ヒラギノ角ゴ Pro W3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787" t="16956" r="5712"/>
          <a:stretch/>
        </p:blipFill>
        <p:spPr>
          <a:xfrm>
            <a:off x="1232649" y="342900"/>
            <a:ext cx="7556500" cy="2278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99" y="0"/>
            <a:ext cx="2145692" cy="2480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18" y="14941"/>
            <a:ext cx="2046382" cy="1882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00590" y="1916063"/>
            <a:ext cx="128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1925-1999 </a:t>
            </a:r>
          </a:p>
        </p:txBody>
      </p:sp>
    </p:spTree>
    <p:extLst>
      <p:ext uri="{BB962C8B-B14F-4D97-AF65-F5344CB8AC3E}">
        <p14:creationId xmlns:p14="http://schemas.microsoft.com/office/powerpoint/2010/main" val="940347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964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309" r="21313"/>
          <a:stretch/>
        </p:blipFill>
        <p:spPr>
          <a:xfrm>
            <a:off x="5558117" y="0"/>
            <a:ext cx="3585883" cy="3832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8117" y="3929532"/>
            <a:ext cx="3585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chemeClr val="bg2"/>
                </a:solidFill>
              </a:rPr>
              <a:t>wight C. </a:t>
            </a:r>
            <a:r>
              <a:rPr lang="en-US" dirty="0" err="1" smtClean="0">
                <a:solidFill>
                  <a:schemeClr val="bg2"/>
                </a:solidFill>
              </a:rPr>
              <a:t>McGoon</a:t>
            </a:r>
            <a:r>
              <a:rPr lang="en-US" dirty="0" smtClean="0">
                <a:solidFill>
                  <a:schemeClr val="bg2"/>
                </a:solidFill>
              </a:rPr>
              <a:t>, MD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1925-1999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Mayo Clinic</a:t>
            </a:r>
          </a:p>
          <a:p>
            <a:pPr algn="ctr"/>
            <a:r>
              <a:rPr lang="en-US" i="1" dirty="0" smtClean="0">
                <a:solidFill>
                  <a:schemeClr val="bg2"/>
                </a:solidFill>
              </a:rPr>
              <a:t>“</a:t>
            </a:r>
            <a:r>
              <a:rPr lang="en-US" i="1" dirty="0" err="1" smtClean="0">
                <a:solidFill>
                  <a:schemeClr val="bg2"/>
                </a:solidFill>
              </a:rPr>
              <a:t>McGoon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was an accomplished pianist and sailor. He loved philosophy and was an avid essayist on diverse topics</a:t>
            </a:r>
            <a:r>
              <a:rPr lang="en-US" i="1" dirty="0" smtClean="0">
                <a:solidFill>
                  <a:schemeClr val="bg2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9074218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39997"/>
              </p:ext>
            </p:extLst>
          </p:nvPr>
        </p:nvGraphicFramePr>
        <p:xfrm>
          <a:off x="111182" y="455708"/>
          <a:ext cx="8724900" cy="548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9700"/>
                <a:gridCol w="1041400"/>
                <a:gridCol w="1193800"/>
              </a:tblGrid>
              <a:tr h="227383">
                <a:tc gridSpan="3">
                  <a:txBody>
                    <a:bodyPr/>
                    <a:lstStyle/>
                    <a:p>
                      <a:pPr marL="0" lvl="0" algn="l"/>
                      <a:r>
                        <a:rPr lang="en-US" sz="1600" b="1" dirty="0" smtClean="0">
                          <a:solidFill>
                            <a:schemeClr val="bg2"/>
                          </a:solidFill>
                          <a:effectLst/>
                          <a:latin typeface="Arial"/>
                        </a:rPr>
                        <a:t>Recommendations and Levels of Evidence for Diagnosis, Follow-up, and Timing of Aortic Valve Replacement in Patients With Asymptomatic Severe Aortic</a:t>
                      </a:r>
                      <a:r>
                        <a:rPr lang="en-US" sz="1600" b="1" baseline="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effectLst/>
                          <a:latin typeface="Arial"/>
                        </a:rPr>
                        <a:t>Stenosis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457200" algn="ctr"/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68580" marR="68580" marT="0" marB="0"/>
                </a:tc>
              </a:tr>
              <a:tr h="139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ACC/AHA</a:t>
                      </a:r>
                      <a:endParaRPr lang="en-US" sz="14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ESC/EACTS</a:t>
                      </a:r>
                      <a:endParaRPr lang="en-US" sz="14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3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b="1" i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Indications for </a:t>
                      </a:r>
                      <a:r>
                        <a:rPr lang="en-US" sz="1400" b="1" i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aortic valve replacement</a:t>
                      </a:r>
                      <a:endParaRPr lang="en-US" sz="1400" b="1" i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Left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ventricular ejection fraction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Arial"/>
                          <a:sym typeface="Symbol"/>
                        </a:rPr>
                        <a:t>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50%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</a:rPr>
                        <a:t>I, B</a:t>
                      </a:r>
                      <a:endParaRPr lang="en-US" sz="140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>
                          <a:effectLst/>
                          <a:latin typeface="Arial"/>
                        </a:rPr>
                        <a:t>I,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Undergoing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other cardiac surgery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</a:rPr>
                        <a:t>I, B</a:t>
                      </a:r>
                      <a:endParaRPr lang="en-US" sz="140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>
                          <a:effectLst/>
                          <a:latin typeface="Arial"/>
                        </a:rPr>
                        <a:t>I,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Symptoms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on exercise test clearly related to aortic stenosis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I, B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>
                          <a:effectLst/>
                          <a:latin typeface="Arial"/>
                        </a:rPr>
                        <a:t>I,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Decreased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exercise tolerance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</a:rPr>
                        <a:t>IIa, B</a:t>
                      </a:r>
                      <a:endParaRPr lang="en-US" sz="140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 err="1">
                          <a:effectLst/>
                          <a:latin typeface="Arial"/>
                        </a:rPr>
                        <a:t>IIa</a:t>
                      </a:r>
                      <a:r>
                        <a:rPr lang="en-US" sz="1400" dirty="0">
                          <a:effectLst/>
                          <a:latin typeface="Arial"/>
                        </a:rPr>
                        <a:t>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Exercise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fall in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systolic blood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pressure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IIa, B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 err="1">
                          <a:effectLst/>
                          <a:latin typeface="Arial"/>
                        </a:rPr>
                        <a:t>IIa</a:t>
                      </a:r>
                      <a:r>
                        <a:rPr lang="en-US" sz="1400" dirty="0">
                          <a:effectLst/>
                          <a:latin typeface="Arial"/>
                        </a:rPr>
                        <a:t>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Very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severe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AS (PV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5.0 m/s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[ACC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]; &gt;5.5m/s [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ESC]</a:t>
                      </a:r>
                      <a:r>
                        <a:rPr lang="en-US" sz="14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and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low surgical risk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  <a:latin typeface="Arial"/>
                        </a:rPr>
                        <a:t>IIa</a:t>
                      </a:r>
                      <a:r>
                        <a:rPr lang="en-US" sz="1400" dirty="0">
                          <a:effectLst/>
                          <a:latin typeface="Arial"/>
                        </a:rPr>
                        <a:t>, B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 err="1">
                          <a:effectLst/>
                          <a:latin typeface="Arial"/>
                        </a:rPr>
                        <a:t>IIa</a:t>
                      </a:r>
                      <a:r>
                        <a:rPr lang="en-US" sz="1400" dirty="0">
                          <a:effectLst/>
                          <a:latin typeface="Arial"/>
                        </a:rPr>
                        <a:t>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Rate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of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PV progression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≥0.3 m/s per year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and</a:t>
                      </a:r>
                      <a:r>
                        <a:rPr lang="en-US" sz="14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low</a:t>
                      </a:r>
                      <a:r>
                        <a:rPr lang="en-US" sz="14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surgical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risk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  <a:latin typeface="Arial"/>
                        </a:rPr>
                        <a:t>IIb</a:t>
                      </a:r>
                      <a:r>
                        <a:rPr lang="en-US" sz="1400" dirty="0">
                          <a:effectLst/>
                          <a:latin typeface="Arial"/>
                        </a:rPr>
                        <a:t>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 err="1">
                          <a:effectLst/>
                          <a:latin typeface="Arial"/>
                        </a:rPr>
                        <a:t>IIa</a:t>
                      </a:r>
                      <a:r>
                        <a:rPr lang="en-US" sz="1400" dirty="0">
                          <a:effectLst/>
                          <a:latin typeface="Arial"/>
                        </a:rPr>
                        <a:t>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Repeatedly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markedly elevated natriuretic peptide and low surgical risk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 err="1">
                          <a:effectLst/>
                          <a:latin typeface="Arial"/>
                        </a:rPr>
                        <a:t>IIb</a:t>
                      </a:r>
                      <a:r>
                        <a:rPr lang="en-US" sz="1400" dirty="0">
                          <a:effectLst/>
                          <a:latin typeface="Arial"/>
                        </a:rPr>
                        <a:t>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Increase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of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MG with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exercise by &gt;20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mmHg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and low surgical risk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</a:rPr>
                        <a:t>-</a:t>
                      </a:r>
                      <a:endParaRPr lang="en-US" sz="140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 err="1">
                          <a:effectLst/>
                          <a:latin typeface="Arial"/>
                        </a:rPr>
                        <a:t>IIb</a:t>
                      </a:r>
                      <a:r>
                        <a:rPr lang="en-US" sz="1400" dirty="0">
                          <a:effectLst/>
                          <a:latin typeface="Arial"/>
                        </a:rPr>
                        <a:t>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Excessive LVH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 the absence of hypertension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and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low surgical risk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</a:rPr>
                        <a:t>-</a:t>
                      </a:r>
                      <a:endParaRPr lang="en-US" sz="140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 err="1">
                          <a:effectLst/>
                          <a:latin typeface="Arial"/>
                        </a:rPr>
                        <a:t>IIb</a:t>
                      </a:r>
                      <a:r>
                        <a:rPr lang="en-US" sz="1400" dirty="0">
                          <a:effectLst/>
                          <a:latin typeface="Arial"/>
                        </a:rPr>
                        <a:t>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b="1" i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Diagnostic</a:t>
                      </a:r>
                      <a:endParaRPr lang="en-US" sz="1400" b="1" i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b="1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Transthoracic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echocardiography as the initial diagnostic modality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</a:rPr>
                        <a:t>I, B</a:t>
                      </a:r>
                      <a:endParaRPr lang="en-US" sz="140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>
                          <a:effectLst/>
                          <a:latin typeface="Arial"/>
                        </a:rPr>
                        <a:t>-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Exercise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testing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/>
                        </a:rPr>
                        <a:t>IIa, B</a:t>
                      </a:r>
                      <a:endParaRPr lang="en-US" sz="140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>
                          <a:effectLst/>
                          <a:latin typeface="Arial"/>
                        </a:rPr>
                        <a:t>-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Exercise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echocardiography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effectLst/>
                          <a:latin typeface="Arial"/>
                        </a:rPr>
                        <a:t>IIa</a:t>
                      </a:r>
                      <a:r>
                        <a:rPr lang="en-US" sz="1400" dirty="0" smtClean="0">
                          <a:effectLst/>
                          <a:latin typeface="Arial"/>
                        </a:rPr>
                        <a:t>, B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>
                          <a:effectLst/>
                          <a:latin typeface="Arial"/>
                        </a:rPr>
                        <a:t>-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b="1" i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Follow-up</a:t>
                      </a:r>
                      <a:endParaRPr lang="en-US" sz="1400" b="1" i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Echocardiography </a:t>
                      </a:r>
                      <a:r>
                        <a:rPr lang="en-US" sz="1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every 6-12 months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/>
                        </a:rPr>
                        <a:t>1, C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n-US" sz="1400" dirty="0">
                          <a:effectLst/>
                          <a:latin typeface="Arial"/>
                        </a:rPr>
                        <a:t>-</a:t>
                      </a:r>
                      <a:endParaRPr lang="en-US" sz="14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357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ACC = American College of Cardiology; AHA = American Heart Association; EACTS = European Association for Cardio-Thoracic Surgery; European ESC = European Society of Cardiology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6582" y="1413288"/>
            <a:ext cx="8737600" cy="4165600"/>
            <a:chOff x="114300" y="1485900"/>
            <a:chExt cx="8737600" cy="4165600"/>
          </a:xfrm>
        </p:grpSpPr>
        <p:sp>
          <p:nvSpPr>
            <p:cNvPr id="6" name="Rounded Rectangle 5"/>
            <p:cNvSpPr/>
            <p:nvPr/>
          </p:nvSpPr>
          <p:spPr>
            <a:xfrm>
              <a:off x="114300" y="1485900"/>
              <a:ext cx="8724900" cy="762000"/>
            </a:xfrm>
            <a:prstGeom prst="roundRect">
              <a:avLst/>
            </a:prstGeom>
            <a:solidFill>
              <a:srgbClr val="008000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27000" y="4330700"/>
              <a:ext cx="8724900" cy="304800"/>
            </a:xfrm>
            <a:prstGeom prst="roundRect">
              <a:avLst/>
            </a:prstGeom>
            <a:solidFill>
              <a:srgbClr val="008000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7000" y="5435600"/>
              <a:ext cx="8724900" cy="215900"/>
            </a:xfrm>
            <a:prstGeom prst="roundRect">
              <a:avLst/>
            </a:prstGeom>
            <a:solidFill>
              <a:srgbClr val="008000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9282" y="2226088"/>
            <a:ext cx="8737600" cy="2832100"/>
            <a:chOff x="-190500" y="4343400"/>
            <a:chExt cx="8737600" cy="2832100"/>
          </a:xfrm>
        </p:grpSpPr>
        <p:sp>
          <p:nvSpPr>
            <p:cNvPr id="7" name="Rounded Rectangle 6"/>
            <p:cNvSpPr/>
            <p:nvPr/>
          </p:nvSpPr>
          <p:spPr>
            <a:xfrm>
              <a:off x="-177800" y="4343400"/>
              <a:ext cx="8724900" cy="762000"/>
            </a:xfrm>
            <a:prstGeom prst="roundRect">
              <a:avLst/>
            </a:prstGeom>
            <a:solidFill>
              <a:srgbClr val="FFFF00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-190500" y="6705600"/>
              <a:ext cx="8724900" cy="469900"/>
            </a:xfrm>
            <a:prstGeom prst="roundRect">
              <a:avLst/>
            </a:prstGeom>
            <a:solidFill>
              <a:srgbClr val="FFFF00">
                <a:alpha val="2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69193" y="6364204"/>
            <a:ext cx="4042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Nishimura et al. </a:t>
            </a:r>
            <a:r>
              <a:rPr lang="sv-SE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J </a:t>
            </a:r>
            <a:r>
              <a:rPr lang="sv-SE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Am</a:t>
            </a:r>
            <a:r>
              <a:rPr lang="sv-SE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Coll </a:t>
            </a:r>
            <a:r>
              <a:rPr lang="sv-SE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Cardiol</a:t>
            </a:r>
            <a:r>
              <a:rPr lang="sv-SE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. 2014; 63(22):e57-185</a:t>
            </a:r>
            <a:endParaRPr lang="en-US" sz="1200" dirty="0">
              <a:solidFill>
                <a:srgbClr val="FFFFFF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3310" y="6580104"/>
            <a:ext cx="3599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Vahanian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et al. </a:t>
            </a: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Eur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Heart J. 2012; 33(19):2451-96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882" y="3026188"/>
            <a:ext cx="8699500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3 Class I indications…3 Class </a:t>
            </a:r>
            <a:r>
              <a:rPr lang="en-US" sz="2800" b="1" i="1" dirty="0" err="1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IIa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 indications…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Level of evidence B or C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No Randomized trial</a:t>
            </a:r>
          </a:p>
        </p:txBody>
      </p:sp>
    </p:spTree>
    <p:extLst>
      <p:ext uri="{BB962C8B-B14F-4D97-AF65-F5344CB8AC3E}">
        <p14:creationId xmlns:p14="http://schemas.microsoft.com/office/powerpoint/2010/main" val="223157741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Asymptomatic Severe AS </a:t>
            </a:r>
            <a:r>
              <a:rPr lang="en-US" sz="2800" i="1" dirty="0" smtClean="0">
                <a:solidFill>
                  <a:schemeClr val="accent1"/>
                </a:solidFill>
              </a:rPr>
              <a:t>is frequent, </a:t>
            </a:r>
            <a:r>
              <a:rPr lang="en-US" sz="2800" dirty="0" smtClean="0"/>
              <a:t>representing </a:t>
            </a:r>
            <a:r>
              <a:rPr lang="en-US" sz="2800" i="1" dirty="0" smtClean="0">
                <a:solidFill>
                  <a:schemeClr val="accent1"/>
                </a:solidFill>
              </a:rPr>
              <a:t>~50% of the Severe AS </a:t>
            </a:r>
            <a:r>
              <a:rPr lang="en-US" sz="2800" dirty="0" smtClean="0"/>
              <a:t>referred to echo lab</a:t>
            </a:r>
          </a:p>
          <a:p>
            <a:r>
              <a:rPr lang="en-US" sz="2800" i="1" dirty="0" smtClean="0">
                <a:solidFill>
                  <a:srgbClr val="FF3300"/>
                </a:solidFill>
              </a:rPr>
              <a:t>Stress tests </a:t>
            </a:r>
            <a:r>
              <a:rPr lang="en-US" sz="2800" dirty="0" smtClean="0"/>
              <a:t>are abnormal in </a:t>
            </a:r>
            <a:r>
              <a:rPr lang="en-US" sz="2800" i="1" dirty="0" smtClean="0">
                <a:solidFill>
                  <a:srgbClr val="FF3300"/>
                </a:solidFill>
              </a:rPr>
              <a:t>~50% </a:t>
            </a:r>
            <a:r>
              <a:rPr lang="en-US" sz="2800" dirty="0" smtClean="0"/>
              <a:t>of the patients, and are associated with </a:t>
            </a:r>
            <a:r>
              <a:rPr lang="en-US" sz="2800" i="1" dirty="0" smtClean="0">
                <a:solidFill>
                  <a:srgbClr val="FF3300"/>
                </a:solidFill>
              </a:rPr>
              <a:t>high rates of adverse cardiac events</a:t>
            </a:r>
            <a:r>
              <a:rPr lang="en-US" sz="2800" dirty="0" smtClean="0"/>
              <a:t> at follow-up</a:t>
            </a:r>
          </a:p>
          <a:p>
            <a:r>
              <a:rPr lang="en-US" sz="2800" dirty="0" smtClean="0"/>
              <a:t>Rate of </a:t>
            </a:r>
            <a:r>
              <a:rPr lang="en-US" sz="2800" i="1" dirty="0" smtClean="0">
                <a:solidFill>
                  <a:srgbClr val="FF3300"/>
                </a:solidFill>
              </a:rPr>
              <a:t>sudden death are ~1.0%/year</a:t>
            </a:r>
            <a:r>
              <a:rPr lang="en-US" sz="2800" dirty="0" smtClean="0"/>
              <a:t>, with high proportion of sudden death occurring without preceding symptoms </a:t>
            </a:r>
          </a:p>
        </p:txBody>
      </p:sp>
    </p:spTree>
    <p:extLst>
      <p:ext uri="{BB962C8B-B14F-4D97-AF65-F5344CB8AC3E}">
        <p14:creationId xmlns:p14="http://schemas.microsoft.com/office/powerpoint/2010/main" val="33440864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Better level of evidences (randomized trial) is clearly needed</a:t>
            </a:r>
            <a:r>
              <a:rPr lang="en-US" dirty="0" smtClean="0"/>
              <a:t> to improve level of recommendations and patients care</a:t>
            </a:r>
          </a:p>
        </p:txBody>
      </p:sp>
    </p:spTree>
    <p:extLst>
      <p:ext uri="{BB962C8B-B14F-4D97-AF65-F5344CB8AC3E}">
        <p14:creationId xmlns:p14="http://schemas.microsoft.com/office/powerpoint/2010/main" val="29245121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00" y="160338"/>
            <a:ext cx="8229600" cy="906462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Arial"/>
                <a:cs typeface="Arial"/>
              </a:rPr>
              <a:t>ACC/AHA and ESC/EACTS Guidelines </a:t>
            </a:r>
            <a:endParaRPr lang="en-US" sz="32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00" y="1112838"/>
            <a:ext cx="5295900" cy="52322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Asymptomatic Severe AS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MG≥40mmhg, AVA≤ 1.0 cm2 and EF &gt;50%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2114154"/>
            <a:ext cx="5295900" cy="3048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Exercise Testing 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(ACC/AHA Class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IIa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00" y="2986901"/>
            <a:ext cx="1854200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Limiting Symptoms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   Angina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   Syncope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   Dyspnea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4912009"/>
            <a:ext cx="185420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ACC/AHA Class I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ESC Class 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1600" y="3618080"/>
            <a:ext cx="1905000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Abnormal SBP response (drop or &lt;20mmhg rise)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8600" y="3679398"/>
            <a:ext cx="372110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Increase in MG with exercise by &gt;20 mm Hg </a:t>
            </a:r>
            <a:endParaRPr lang="en-US" sz="1400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8600" y="3009900"/>
            <a:ext cx="3721100" cy="307777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Exercise Imaging 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(ACC/AHA class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IIa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1600" y="2986901"/>
            <a:ext cx="190500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Decrease exercise tolerance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1600" y="4915949"/>
            <a:ext cx="190500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ACC/AHA Class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IIa</a:t>
            </a:r>
            <a:endParaRPr lang="en-US" sz="1400" b="1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ESC Class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IIa</a:t>
            </a:r>
            <a:endParaRPr lang="en-US" sz="1400" b="1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0900" y="1112838"/>
            <a:ext cx="3098800" cy="1600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PV ≥5m/s 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(ACC/AHA)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or ≥5.5m/s 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(ESC): Class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IIa</a:t>
            </a:r>
            <a:endParaRPr lang="en-US" sz="1400" b="1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PV progression≥0.3m/s/year: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ACC/AHA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IIb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 and ESC Class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IIa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Severe LVH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: ESC Class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IIb</a:t>
            </a:r>
            <a:endParaRPr lang="en-US" sz="1400" b="1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Repeatedly markedly elevated BNP: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ESC Class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IIb</a:t>
            </a:r>
            <a:endParaRPr lang="en-US" sz="1400" b="1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9350" y="4912009"/>
            <a:ext cx="190500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ESC Class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IIb</a:t>
            </a:r>
            <a:endParaRPr lang="en-US" sz="1400" b="1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</p:txBody>
      </p:sp>
      <p:cxnSp>
        <p:nvCxnSpPr>
          <p:cNvPr id="22" name="Straight Arrow Connector 21"/>
          <p:cNvCxnSpPr>
            <a:stCxn id="5" idx="2"/>
            <a:endCxn id="6" idx="0"/>
          </p:cNvCxnSpPr>
          <p:nvPr/>
        </p:nvCxnSpPr>
        <p:spPr>
          <a:xfrm>
            <a:off x="3092450" y="1636058"/>
            <a:ext cx="0" cy="478096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0"/>
          </p:cNvCxnSpPr>
          <p:nvPr/>
        </p:nvCxnSpPr>
        <p:spPr>
          <a:xfrm flipH="1">
            <a:off x="1358900" y="2418954"/>
            <a:ext cx="1733550" cy="5679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7" idx="0"/>
          </p:cNvCxnSpPr>
          <p:nvPr/>
        </p:nvCxnSpPr>
        <p:spPr>
          <a:xfrm>
            <a:off x="3092450" y="2418954"/>
            <a:ext cx="501650" cy="5679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14" idx="0"/>
          </p:cNvCxnSpPr>
          <p:nvPr/>
        </p:nvCxnSpPr>
        <p:spPr>
          <a:xfrm>
            <a:off x="3092450" y="2418954"/>
            <a:ext cx="4076700" cy="590946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44600" y="2508587"/>
            <a:ext cx="48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7500" y="2495887"/>
            <a:ext cx="48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94200" y="2508587"/>
            <a:ext cx="48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-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244600" y="3941004"/>
            <a:ext cx="0" cy="96271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05200" y="4356744"/>
            <a:ext cx="0" cy="55123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169150" y="3987172"/>
            <a:ext cx="0" cy="916992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4000" y="5524500"/>
            <a:ext cx="8763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If Stress test and Stress Echo normal: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Clinical and Echo follow-up 6-12 months ACC/AHA Class 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69193" y="6364204"/>
            <a:ext cx="4042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Nishimura et al. </a:t>
            </a:r>
            <a:r>
              <a:rPr lang="sv-SE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J </a:t>
            </a:r>
            <a:r>
              <a:rPr lang="sv-SE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Am</a:t>
            </a:r>
            <a:r>
              <a:rPr lang="sv-SE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Coll </a:t>
            </a:r>
            <a:r>
              <a:rPr lang="sv-SE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Cardiol</a:t>
            </a:r>
            <a:r>
              <a:rPr lang="sv-SE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. 2014; 63(22):e57-185</a:t>
            </a:r>
            <a:endParaRPr lang="en-US" sz="1200" dirty="0">
              <a:solidFill>
                <a:srgbClr val="FFFFFF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3310" y="6580104"/>
            <a:ext cx="3599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Vahanian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et al. </a:t>
            </a:r>
            <a:r>
              <a:rPr lang="en-US" sz="1200" dirty="0" err="1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Eur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 Heart J. 2012; 33(19):2451-96</a:t>
            </a:r>
          </a:p>
        </p:txBody>
      </p:sp>
    </p:spTree>
    <p:extLst>
      <p:ext uri="{BB962C8B-B14F-4D97-AF65-F5344CB8AC3E}">
        <p14:creationId xmlns:p14="http://schemas.microsoft.com/office/powerpoint/2010/main" val="77920155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958"/>
          <a:stretch/>
        </p:blipFill>
        <p:spPr>
          <a:xfrm>
            <a:off x="383241" y="89651"/>
            <a:ext cx="8394700" cy="37808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4821" y="6473727"/>
            <a:ext cx="3797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Lung et al. </a:t>
            </a:r>
            <a:r>
              <a:rPr lang="en-US" sz="1400" dirty="0" err="1" smtClean="0"/>
              <a:t>Eur</a:t>
            </a:r>
            <a:r>
              <a:rPr lang="en-US" sz="1400" dirty="0" smtClean="0"/>
              <a:t> </a:t>
            </a:r>
            <a:r>
              <a:rPr lang="en-US" sz="1400" dirty="0"/>
              <a:t>Heart </a:t>
            </a:r>
            <a:r>
              <a:rPr lang="en-US" sz="1400" dirty="0" smtClean="0"/>
              <a:t>J </a:t>
            </a:r>
            <a:r>
              <a:rPr lang="is-IS" sz="1400" dirty="0" smtClean="0"/>
              <a:t>2003; 24</a:t>
            </a:r>
            <a:r>
              <a:rPr lang="is-IS" sz="1400" dirty="0"/>
              <a:t>, 1231–1243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9529" y="3920303"/>
            <a:ext cx="8919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E4B"/>
                </a:solidFill>
              </a:rPr>
              <a:t>“In severe AS, </a:t>
            </a:r>
            <a:r>
              <a:rPr lang="en-US" sz="2400" b="1" i="1" dirty="0">
                <a:solidFill>
                  <a:srgbClr val="002E4B"/>
                </a:solidFill>
              </a:rPr>
              <a:t>an </a:t>
            </a:r>
            <a:r>
              <a:rPr lang="en-US" sz="2400" b="1" i="1" dirty="0">
                <a:solidFill>
                  <a:schemeClr val="accent1"/>
                </a:solidFill>
              </a:rPr>
              <a:t>exercise test was performed in </a:t>
            </a:r>
            <a:r>
              <a:rPr lang="en-US" sz="2400" b="1" i="1" dirty="0" smtClean="0">
                <a:solidFill>
                  <a:schemeClr val="accent1"/>
                </a:solidFill>
              </a:rPr>
              <a:t>only 5.7</a:t>
            </a:r>
            <a:r>
              <a:rPr lang="en-US" sz="2400" b="1" i="1" dirty="0">
                <a:solidFill>
                  <a:schemeClr val="accent1"/>
                </a:solidFill>
              </a:rPr>
              <a:t>% </a:t>
            </a:r>
            <a:r>
              <a:rPr lang="en-US" sz="2400" b="1" dirty="0">
                <a:solidFill>
                  <a:srgbClr val="002E4B"/>
                </a:solidFill>
              </a:rPr>
              <a:t>of patients with no </a:t>
            </a:r>
            <a:r>
              <a:rPr lang="en-US" sz="2400" b="1" dirty="0" smtClean="0">
                <a:solidFill>
                  <a:srgbClr val="002E4B"/>
                </a:solidFill>
              </a:rPr>
              <a:t>symptoms</a:t>
            </a:r>
            <a:r>
              <a:rPr lang="is-IS" sz="2400" b="1" dirty="0" smtClean="0">
                <a:solidFill>
                  <a:srgbClr val="002E4B"/>
                </a:solidFill>
              </a:rPr>
              <a:t>…”</a:t>
            </a:r>
          </a:p>
          <a:p>
            <a:pPr algn="ctr"/>
            <a:endParaRPr lang="is-IS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“This </a:t>
            </a:r>
            <a:r>
              <a:rPr lang="en-US" sz="2400" b="1" i="1" dirty="0" smtClean="0">
                <a:solidFill>
                  <a:srgbClr val="FF3300"/>
                </a:solidFill>
              </a:rPr>
              <a:t>under-use </a:t>
            </a:r>
            <a:r>
              <a:rPr lang="en-US" sz="2400" b="1" i="1" dirty="0" smtClean="0">
                <a:solidFill>
                  <a:schemeClr val="bg1"/>
                </a:solidFill>
              </a:rPr>
              <a:t>may be explained by an insufficient implementation of the current guidelines and </a:t>
            </a:r>
            <a:r>
              <a:rPr lang="en-US" sz="2400" b="1" i="1" dirty="0" smtClean="0">
                <a:solidFill>
                  <a:srgbClr val="FF3300"/>
                </a:solidFill>
              </a:rPr>
              <a:t>fear of complications or inexperience in exercise testing</a:t>
            </a:r>
            <a:r>
              <a:rPr lang="is-IS" sz="2400" b="1" i="1" dirty="0" smtClean="0">
                <a:solidFill>
                  <a:srgbClr val="FF3300"/>
                </a:solidFill>
              </a:rPr>
              <a:t>…</a:t>
            </a:r>
            <a:r>
              <a:rPr lang="en-US" sz="2400" b="1" i="1" dirty="0" smtClean="0">
                <a:solidFill>
                  <a:schemeClr val="bg1"/>
                </a:solidFill>
              </a:rPr>
              <a:t>”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6426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574800"/>
            <a:ext cx="4635500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Sudden </a:t>
            </a:r>
            <a:r>
              <a:rPr lang="en-US" sz="2800" b="1" dirty="0" smtClean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Death</a:t>
            </a:r>
            <a:endParaRPr lang="en-US" sz="2800" b="1" dirty="0">
              <a:solidFill>
                <a:schemeClr val="accent1"/>
              </a:solidFill>
              <a:latin typeface="Arial"/>
              <a:ea typeface="ヒラギノ角ゴ Pro W3"/>
              <a:cs typeface="Arial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Severe Asymptomatic AS</a:t>
            </a:r>
            <a:endParaRPr lang="en-US" sz="2800" b="1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~</a:t>
            </a:r>
            <a:r>
              <a:rPr lang="en-US" sz="2800" b="1" i="1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1-2%</a:t>
            </a:r>
            <a:r>
              <a:rPr lang="en-US" sz="2800" b="1" i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/year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0900" y="1560731"/>
            <a:ext cx="4394200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Peri</a:t>
            </a:r>
            <a:r>
              <a:rPr lang="en-US" sz="2800" b="1" dirty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-</a:t>
            </a:r>
            <a:r>
              <a:rPr lang="en-US" sz="2800" b="1" dirty="0">
                <a:solidFill>
                  <a:srgbClr val="FF3300"/>
                </a:solidFill>
                <a:ea typeface="ヒラギノ角ゴ Pro W3"/>
                <a:cs typeface="Arial"/>
              </a:rPr>
              <a:t>operative </a:t>
            </a:r>
            <a:r>
              <a:rPr lang="en-US" sz="2800" b="1" dirty="0" smtClean="0">
                <a:solidFill>
                  <a:srgbClr val="FF3300"/>
                </a:solidFill>
                <a:ea typeface="ヒラギノ角ゴ Pro W3"/>
                <a:cs typeface="Arial"/>
              </a:rPr>
              <a:t>Mortality</a:t>
            </a:r>
            <a:r>
              <a:rPr lang="en-US" sz="2800" b="1" dirty="0" smtClean="0">
                <a:solidFill>
                  <a:srgbClr val="FF3300"/>
                </a:solidFill>
                <a:latin typeface="Arial"/>
                <a:ea typeface="ヒラギノ角ゴ Pro W3"/>
                <a:cs typeface="Arial"/>
              </a:rPr>
              <a:t> 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SAVR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~1-</a:t>
            </a:r>
            <a:r>
              <a:rPr lang="en-US" sz="2800" b="1" i="1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5</a:t>
            </a:r>
            <a:r>
              <a:rPr lang="en-US" sz="2800" b="1" i="1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%</a:t>
            </a:r>
            <a:endParaRPr lang="en-US" sz="2800" b="1" i="1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5575"/>
            <a:ext cx="8242299" cy="755650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/>
                <a:cs typeface="Arial"/>
              </a:rPr>
              <a:t>Why Early </a:t>
            </a:r>
            <a:r>
              <a:rPr lang="en-US" sz="3200" b="1" i="1" dirty="0" smtClean="0">
                <a:solidFill>
                  <a:srgbClr val="FF0000"/>
                </a:solidFill>
                <a:latin typeface="Arial"/>
                <a:cs typeface="Arial"/>
              </a:rPr>
              <a:t>SAVR </a:t>
            </a:r>
            <a:r>
              <a:rPr lang="en-US" sz="3200" b="1" dirty="0">
                <a:solidFill>
                  <a:schemeClr val="bg2"/>
                </a:solidFill>
                <a:latin typeface="Arial"/>
                <a:cs typeface="Arial"/>
              </a:rPr>
              <a:t>In Asymptomatic </a:t>
            </a:r>
            <a:r>
              <a:rPr lang="en-US" sz="3200" b="1" dirty="0" smtClean="0">
                <a:solidFill>
                  <a:schemeClr val="bg2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bg2"/>
                </a:solidFill>
                <a:latin typeface="Arial"/>
                <a:cs typeface="Arial"/>
              </a:rPr>
              <a:t>Severe AS </a:t>
            </a:r>
            <a:r>
              <a:rPr lang="en-US" sz="3200" b="1" dirty="0">
                <a:solidFill>
                  <a:schemeClr val="bg2"/>
                </a:solidFill>
                <a:latin typeface="Arial"/>
                <a:cs typeface="Arial"/>
              </a:rPr>
              <a:t>is </a:t>
            </a:r>
            <a:r>
              <a:rPr lang="en-US" sz="3200" b="1" i="1" dirty="0">
                <a:solidFill>
                  <a:srgbClr val="FF0000"/>
                </a:solidFill>
                <a:latin typeface="Arial"/>
                <a:cs typeface="Arial"/>
              </a:rPr>
              <a:t>Rarely </a:t>
            </a:r>
            <a:r>
              <a:rPr lang="en-US" sz="3200" b="1" i="1" dirty="0" smtClean="0">
                <a:solidFill>
                  <a:srgbClr val="FF0000"/>
                </a:solidFill>
                <a:latin typeface="Arial"/>
                <a:cs typeface="Arial"/>
              </a:rPr>
              <a:t>Performed?</a:t>
            </a:r>
            <a:endParaRPr lang="en-US" sz="32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3606800"/>
            <a:ext cx="892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3300"/>
                </a:solidFill>
              </a:rPr>
              <a:t>TAVR may be a better option for Asymptomatic patients</a:t>
            </a:r>
            <a:endParaRPr lang="en-US" sz="2400" b="1" i="1" dirty="0">
              <a:solidFill>
                <a:srgbClr val="FF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013" y="6521716"/>
            <a:ext cx="8584401" cy="246221"/>
          </a:xfrm>
          <a:prstGeom prst="rect">
            <a:avLst/>
          </a:prstGeom>
          <a:solidFill>
            <a:srgbClr val="0C152D"/>
          </a:solidFill>
        </p:spPr>
        <p:txBody>
          <a:bodyPr wrap="none">
            <a:spAutoFit/>
          </a:bodyPr>
          <a:lstStyle/>
          <a:p>
            <a:pPr algn="ctr"/>
            <a:r>
              <a:rPr lang="de-DE" sz="1000" dirty="0" err="1" smtClean="0"/>
              <a:t>Généreux</a:t>
            </a:r>
            <a:r>
              <a:rPr lang="de-DE" sz="1000" dirty="0" smtClean="0"/>
              <a:t> et al. J </a:t>
            </a:r>
            <a:r>
              <a:rPr lang="de-DE" sz="1000" dirty="0"/>
              <a:t>Am </a:t>
            </a:r>
            <a:r>
              <a:rPr lang="de-DE" sz="1000" dirty="0" err="1"/>
              <a:t>Coll</a:t>
            </a:r>
            <a:r>
              <a:rPr lang="de-DE" sz="1000" dirty="0"/>
              <a:t> </a:t>
            </a:r>
            <a:r>
              <a:rPr lang="de-DE" sz="1000" dirty="0" err="1"/>
              <a:t>Cardiol</a:t>
            </a:r>
            <a:r>
              <a:rPr lang="de-DE" sz="1000" dirty="0"/>
              <a:t> 2016;67:2263–</a:t>
            </a:r>
            <a:r>
              <a:rPr lang="de-DE" sz="1000" dirty="0" smtClean="0"/>
              <a:t>88; </a:t>
            </a:r>
            <a:r>
              <a:rPr lang="de-DE" sz="1000" dirty="0" err="1" smtClean="0"/>
              <a:t>Thourani</a:t>
            </a:r>
            <a:r>
              <a:rPr lang="de-DE" sz="1000" dirty="0" smtClean="0"/>
              <a:t> et al. </a:t>
            </a:r>
            <a:r>
              <a:rPr lang="cs-CZ" sz="1000" dirty="0"/>
              <a:t>Lancet 2016; 387: 2218–</a:t>
            </a:r>
            <a:r>
              <a:rPr lang="cs-CZ" sz="1000" dirty="0" smtClean="0"/>
              <a:t>25; </a:t>
            </a:r>
            <a:r>
              <a:rPr lang="en-US" sz="1000" dirty="0" err="1"/>
              <a:t>Thyregod</a:t>
            </a:r>
            <a:r>
              <a:rPr lang="en-US" sz="1000" dirty="0"/>
              <a:t> et al</a:t>
            </a:r>
            <a:r>
              <a:rPr lang="en-US" sz="1000" dirty="0" smtClean="0"/>
              <a:t>. </a:t>
            </a:r>
            <a:r>
              <a:rPr lang="de-DE" sz="1000" dirty="0"/>
              <a:t>J Am </a:t>
            </a:r>
            <a:r>
              <a:rPr lang="de-DE" sz="1000" dirty="0" err="1"/>
              <a:t>Coll</a:t>
            </a:r>
            <a:r>
              <a:rPr lang="de-DE" sz="1000" dirty="0"/>
              <a:t> </a:t>
            </a:r>
            <a:r>
              <a:rPr lang="de-DE" sz="1000" dirty="0" err="1"/>
              <a:t>Cardiol</a:t>
            </a:r>
            <a:r>
              <a:rPr lang="de-DE" sz="1000" dirty="0"/>
              <a:t> 2015;65:2184–94</a:t>
            </a:r>
            <a:r>
              <a:rPr lang="cs-CZ" sz="1000" dirty="0" smtClean="0"/>
              <a:t>  </a:t>
            </a:r>
            <a:r>
              <a:rPr lang="de-DE" sz="1000" dirty="0" smtClean="0"/>
              <a:t> </a:t>
            </a:r>
            <a:endParaRPr lang="en-US" sz="1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43954"/>
              </p:ext>
            </p:extLst>
          </p:nvPr>
        </p:nvGraphicFramePr>
        <p:xfrm>
          <a:off x="4508498" y="4356249"/>
          <a:ext cx="454660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301"/>
                <a:gridCol w="227330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30-day Mortality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PARTNER trial 2A Intermediate PM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5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Sapien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3 TAVR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5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SAVR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52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DE25E"/>
                          </a:solidFill>
                        </a:rPr>
                        <a:t>1.1%</a:t>
                      </a:r>
                      <a:endParaRPr lang="en-US" sz="2000" b="1" dirty="0">
                        <a:solidFill>
                          <a:srgbClr val="FDE25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5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DE25E"/>
                          </a:solidFill>
                        </a:rPr>
                        <a:t>4.0%</a:t>
                      </a:r>
                      <a:endParaRPr lang="en-US" sz="2000" b="1" dirty="0">
                        <a:solidFill>
                          <a:srgbClr val="FDE25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52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77981"/>
              </p:ext>
            </p:extLst>
          </p:nvPr>
        </p:nvGraphicFramePr>
        <p:xfrm>
          <a:off x="101596" y="4368949"/>
          <a:ext cx="4267202" cy="150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4"/>
                <a:gridCol w="1955798"/>
              </a:tblGrid>
              <a:tr h="7075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30-day Mortality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Notion Trial all-comers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5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1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Core Valve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TAVR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5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SAVR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52D"/>
                    </a:solidFill>
                  </a:tcPr>
                </a:tc>
              </a:tr>
              <a:tr h="3931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DE25E"/>
                          </a:solidFill>
                        </a:rPr>
                        <a:t>2.1%</a:t>
                      </a:r>
                      <a:endParaRPr lang="en-US" sz="2000" b="1" dirty="0">
                        <a:solidFill>
                          <a:srgbClr val="FDE25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5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DE25E"/>
                          </a:solidFill>
                        </a:rPr>
                        <a:t>3.7%</a:t>
                      </a:r>
                      <a:endParaRPr lang="en-US" sz="2000" b="1" dirty="0">
                        <a:solidFill>
                          <a:srgbClr val="FDE25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52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1722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500" y="274638"/>
            <a:ext cx="84963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Asymptomatic Severe AS:</a:t>
            </a:r>
            <a:r>
              <a:rPr lang="en-US" b="1" dirty="0" smtClean="0">
                <a:latin typeface="Arial"/>
                <a:cs typeface="Arial"/>
              </a:rPr>
              <a:t> 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Rationale for </a:t>
            </a:r>
            <a:r>
              <a:rPr lang="en-US" b="1" dirty="0" smtClean="0">
                <a:latin typeface="Arial"/>
                <a:cs typeface="Arial"/>
              </a:rPr>
              <a:t>Early AVR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31913"/>
            <a:ext cx="4040188" cy="6397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"/>
                <a:cs typeface="Arial"/>
              </a:rPr>
              <a:t>Pros</a:t>
            </a:r>
            <a:endParaRPr lang="en-US" sz="2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71675"/>
            <a:ext cx="4040188" cy="3951288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>
                <a:latin typeface="Arial"/>
                <a:cs typeface="Arial"/>
              </a:rPr>
              <a:t>Reduce irreversible myocardial damage and subsequent consequences </a:t>
            </a:r>
          </a:p>
          <a:p>
            <a:r>
              <a:rPr lang="en-US" sz="2900" dirty="0" smtClean="0">
                <a:latin typeface="Arial"/>
                <a:cs typeface="Arial"/>
              </a:rPr>
              <a:t>Decreased operative risk for asymptomatic patients</a:t>
            </a:r>
          </a:p>
          <a:p>
            <a:r>
              <a:rPr lang="en-US" sz="2900" dirty="0" smtClean="0">
                <a:latin typeface="Arial"/>
                <a:cs typeface="Arial"/>
              </a:rPr>
              <a:t>AS </a:t>
            </a:r>
            <a:r>
              <a:rPr lang="en-US" sz="2900" dirty="0">
                <a:latin typeface="Arial"/>
                <a:cs typeface="Arial"/>
              </a:rPr>
              <a:t>progression highly </a:t>
            </a:r>
            <a:r>
              <a:rPr lang="en-US" sz="2900" dirty="0" smtClean="0">
                <a:latin typeface="Arial"/>
                <a:cs typeface="Arial"/>
              </a:rPr>
              <a:t>variable; potential for a very rapid deterioration</a:t>
            </a:r>
          </a:p>
          <a:p>
            <a:r>
              <a:rPr lang="en-US" sz="2900" dirty="0" smtClean="0">
                <a:latin typeface="Arial"/>
                <a:cs typeface="Arial"/>
              </a:rPr>
              <a:t>Risk of late (or too late) symptoms reporting</a:t>
            </a:r>
          </a:p>
          <a:p>
            <a:r>
              <a:rPr lang="en-US" sz="2900" dirty="0" smtClean="0">
                <a:latin typeface="Arial"/>
                <a:cs typeface="Arial"/>
              </a:rPr>
              <a:t>Sudden death without preceding symptoms</a:t>
            </a:r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31913"/>
            <a:ext cx="4041775" cy="6397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"/>
                <a:cs typeface="Arial"/>
              </a:rPr>
              <a:t>Cons</a:t>
            </a:r>
            <a:endParaRPr lang="en-US" sz="2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71675"/>
            <a:ext cx="4041775" cy="3951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latin typeface="Arial"/>
                <a:cs typeface="Arial"/>
              </a:rPr>
              <a:t>Mortality potentially low among a specific subset of low-risk and truly asymptomatic patients with normal stress test and stress echo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requent follow-up could potentially identified patients ready for AVR in a timely fashion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Arial"/>
                <a:cs typeface="Arial"/>
              </a:rPr>
              <a:t>Inherent mortality and morbidity of AVR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Arial"/>
                <a:cs typeface="Arial"/>
              </a:rPr>
              <a:t>Long-term complication of AVR (anticoagulation, need for re-op, endocarditis, thrombosis, etc.)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4276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Practical Issues with </a:t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3600" b="1" i="1" dirty="0" smtClean="0">
                <a:solidFill>
                  <a:srgbClr val="FF3300"/>
                </a:solidFill>
                <a:latin typeface="Arial"/>
                <a:cs typeface="Arial"/>
              </a:rPr>
              <a:t>“Watchful Waiting” Strategy</a:t>
            </a:r>
            <a:endParaRPr lang="en-US" sz="3600" b="1" i="1" dirty="0"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/>
                <a:cs typeface="Arial"/>
              </a:rPr>
              <a:t>Clinicians still have a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fear </a:t>
            </a: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of stress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test </a:t>
            </a:r>
            <a:r>
              <a:rPr lang="en-US" sz="2400" dirty="0" smtClean="0">
                <a:latin typeface="Arial"/>
                <a:cs typeface="Arial"/>
              </a:rPr>
              <a:t>with Severe AS patients; low penetration and underused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/>
                <a:cs typeface="Arial"/>
              </a:rPr>
              <a:t>Stress </a:t>
            </a:r>
            <a:r>
              <a:rPr lang="en-US" sz="2400" dirty="0">
                <a:latin typeface="Arial"/>
                <a:cs typeface="Arial"/>
              </a:rPr>
              <a:t>Imaging requires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expertise and specific set-up </a:t>
            </a:r>
            <a:r>
              <a:rPr lang="en-US" sz="2400" dirty="0">
                <a:latin typeface="Arial"/>
                <a:cs typeface="Arial"/>
              </a:rPr>
              <a:t>that most community </a:t>
            </a:r>
            <a:r>
              <a:rPr lang="en-US" sz="2400" dirty="0" smtClean="0">
                <a:latin typeface="Arial"/>
                <a:cs typeface="Arial"/>
              </a:rPr>
              <a:t>hospitals </a:t>
            </a:r>
            <a:r>
              <a:rPr lang="en-US" sz="2400" dirty="0">
                <a:latin typeface="Arial"/>
                <a:cs typeface="Arial"/>
              </a:rPr>
              <a:t>don</a:t>
            </a:r>
            <a:r>
              <a:rPr lang="fr-FR" sz="2400" dirty="0">
                <a:latin typeface="Arial"/>
                <a:cs typeface="Arial"/>
              </a:rPr>
              <a:t>’</a:t>
            </a:r>
            <a:r>
              <a:rPr lang="en-US" sz="2400" dirty="0">
                <a:latin typeface="Arial"/>
                <a:cs typeface="Arial"/>
              </a:rPr>
              <a:t>t </a:t>
            </a:r>
            <a:r>
              <a:rPr lang="en-US" sz="2400" dirty="0" smtClean="0">
                <a:latin typeface="Arial"/>
                <a:cs typeface="Arial"/>
              </a:rPr>
              <a:t>have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/>
                <a:cs typeface="Arial"/>
              </a:rPr>
              <a:t>Sub-optimal follow-up and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lost of follow-up</a:t>
            </a:r>
            <a:r>
              <a:rPr lang="en-US" sz="2400" dirty="0" smtClean="0">
                <a:latin typeface="Arial"/>
                <a:cs typeface="Arial"/>
              </a:rPr>
              <a:t> are frequent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/>
                <a:cs typeface="Arial"/>
              </a:rPr>
              <a:t>Many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sudden deaths </a:t>
            </a:r>
            <a:r>
              <a:rPr lang="en-US" sz="2400" dirty="0" smtClean="0">
                <a:latin typeface="Arial"/>
                <a:cs typeface="Arial"/>
              </a:rPr>
              <a:t>occurred in </a:t>
            </a:r>
            <a:r>
              <a:rPr lang="en-US" sz="2400" dirty="0" err="1" smtClean="0">
                <a:latin typeface="Arial"/>
                <a:cs typeface="Arial"/>
              </a:rPr>
              <a:t>Asx</a:t>
            </a:r>
            <a:r>
              <a:rPr lang="en-US" sz="2400" dirty="0" smtClean="0">
                <a:latin typeface="Arial"/>
                <a:cs typeface="Arial"/>
              </a:rPr>
              <a:t> patients with no Class I indication of AVR and no preceding symptoms</a:t>
            </a:r>
          </a:p>
          <a:p>
            <a:pPr>
              <a:lnSpc>
                <a:spcPct val="90000"/>
              </a:lnSpc>
            </a:pPr>
            <a:r>
              <a:rPr lang="en-US" sz="2400" b="1" i="1" dirty="0" smtClean="0">
                <a:solidFill>
                  <a:srgbClr val="FF3300"/>
                </a:solidFill>
                <a:latin typeface="Arial"/>
                <a:cs typeface="Arial"/>
              </a:rPr>
              <a:t>“Wishful Thinking” </a:t>
            </a:r>
            <a:r>
              <a:rPr lang="en-US" sz="2400" i="1" dirty="0" smtClean="0">
                <a:solidFill>
                  <a:srgbClr val="FF3300"/>
                </a:solidFill>
                <a:latin typeface="Arial"/>
                <a:cs typeface="Arial"/>
              </a:rPr>
              <a:t>Strategy…</a:t>
            </a:r>
            <a:endParaRPr lang="en-US" sz="2400" i="1" dirty="0">
              <a:solidFill>
                <a:srgbClr val="FF33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5522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What is the Prevalence of </a:t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3600" b="1" dirty="0" smtClean="0">
                <a:latin typeface="Arial"/>
                <a:cs typeface="Arial"/>
              </a:rPr>
              <a:t>Asymptomatic Severe AS?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00200"/>
            <a:ext cx="8648700" cy="4525963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~40-50% </a:t>
            </a:r>
            <a:r>
              <a:rPr lang="en-US" b="1" i="1" dirty="0" smtClean="0">
                <a:latin typeface="Arial"/>
                <a:cs typeface="Arial"/>
              </a:rPr>
              <a:t>of all Severe AS from major echo databases </a:t>
            </a:r>
            <a:r>
              <a:rPr lang="en-US" b="1" i="1" baseline="30000" dirty="0" smtClean="0">
                <a:latin typeface="Arial"/>
                <a:cs typeface="Arial"/>
              </a:rPr>
              <a:t>1,2,3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~10-20% are bicuspid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~20-25% have multiple valve disease, clinically significant CAD, prior AVR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Isolated Asymptomatic Severe AS represents ~25-30% </a:t>
            </a:r>
            <a:r>
              <a:rPr lang="en-US" dirty="0" smtClean="0">
                <a:latin typeface="Arial"/>
                <a:cs typeface="Arial"/>
              </a:rPr>
              <a:t>of all Severe AS referred to Echo lab</a:t>
            </a:r>
          </a:p>
          <a:p>
            <a:r>
              <a:rPr lang="en-US" dirty="0" smtClean="0">
                <a:latin typeface="Arial"/>
                <a:cs typeface="Arial"/>
              </a:rPr>
              <a:t>~500,000 patients &gt;65 years old in US</a:t>
            </a:r>
            <a:r>
              <a:rPr lang="en-US" baseline="30000" dirty="0" smtClean="0">
                <a:latin typeface="Arial"/>
                <a:cs typeface="Arial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1668" y="6376600"/>
            <a:ext cx="2808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3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ヒラギノ角ゴ Pro W3"/>
                <a:cs typeface="Arial"/>
              </a:rPr>
              <a:t>Kitai et al. Heart 2011;97:2029e2032.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6395" y="6355834"/>
            <a:ext cx="347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US" sz="1200" baseline="30000" dirty="0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1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Pellikka et al. Circulation. 2005;111:3290-3295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9895" y="6584434"/>
            <a:ext cx="3336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2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Pai et al. </a:t>
            </a:r>
            <a:r>
              <a:rPr lang="is-IS" sz="1200" dirty="0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Ann Thorac Surg 2006;82:2116 –22</a:t>
            </a:r>
            <a:endParaRPr lang="en-US" sz="1200" dirty="0">
              <a:solidFill>
                <a:srgbClr val="FFFFFF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6495" y="6581001"/>
            <a:ext cx="4099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US" sz="1200" baseline="30000" dirty="0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4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Source U.S. Census Bureau, 2014 National Projections.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8534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2713</Words>
  <Application>Microsoft Macintosh PowerPoint</Application>
  <PresentationFormat>On-screen Show (4:3)</PresentationFormat>
  <Paragraphs>543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CRF_2006_background</vt:lpstr>
      <vt:lpstr>Systematic Review and Meta-Analysis on Management Strategies for Asymptomatic Severe Aortic Stenosis</vt:lpstr>
      <vt:lpstr>Disclosure Statement of Financial Interest  Within the past 12 months, I or my spouse/partner have had a financial interest/arrangement or affiliation with the organization(s) listed below</vt:lpstr>
      <vt:lpstr>PowerPoint Presentation</vt:lpstr>
      <vt:lpstr>ACC/AHA and ESC/EACTS Guidelines </vt:lpstr>
      <vt:lpstr>PowerPoint Presentation</vt:lpstr>
      <vt:lpstr>Why Early SAVR In Asymptomatic  Severe AS is Rarely Performed?</vt:lpstr>
      <vt:lpstr>Asymptomatic Severe AS:  Rationale for Early AVR</vt:lpstr>
      <vt:lpstr>Practical Issues with  “Watchful Waiting” Strategy</vt:lpstr>
      <vt:lpstr>What is the Prevalence of  Asymptomatic Severe AS?</vt:lpstr>
      <vt:lpstr>What is the Prognosis of Asx Severe AS Patients?</vt:lpstr>
      <vt:lpstr>PowerPoint Presentation</vt:lpstr>
      <vt:lpstr>Systematic Review and Meta-Analysis</vt:lpstr>
      <vt:lpstr>Studies Comparing AVR vs. Observation in Asymptomatic Severe AS Patients; N=2,486</vt:lpstr>
      <vt:lpstr>All-Cause Mortality  AVR vs. Medical Therapy in Asymptomatic Severe AS; N=2,486</vt:lpstr>
      <vt:lpstr>All-Cause Mortality  AVR vs. Medical Therapy in Asymptomatic Severe AS</vt:lpstr>
      <vt:lpstr>Sudden Death In Asx Severe AS</vt:lpstr>
      <vt:lpstr>Predictors of Adverse Events In Asymptomatic Severe Aortic Stenosis</vt:lpstr>
      <vt:lpstr>Predictor of Adverse Events in Patients with Asymptomatic Severe Aortic Stenosis </vt:lpstr>
      <vt:lpstr>Stress Test  Severe Asymptomatic AS?</vt:lpstr>
      <vt:lpstr>Abnormal Stress Test in Asx AS</vt:lpstr>
      <vt:lpstr>PowerPoint Presentation</vt:lpstr>
      <vt:lpstr>PowerPoint Presentation</vt:lpstr>
      <vt:lpstr>What about the “truly”  Asymptomatic Severe AS?</vt:lpstr>
      <vt:lpstr>PowerPoint Presentation</vt:lpstr>
      <vt:lpstr>PowerPoint Presentation</vt:lpstr>
      <vt:lpstr>Adjusted Incidence of CV events among patients with Normal Stress Test: n=150</vt:lpstr>
      <vt:lpstr>Should and could we recommend an early intervention strategy for “truly” Asymptomatic Severe Aortic Stenosis patients?</vt:lpstr>
      <vt:lpstr>PowerPoint Presentation</vt:lpstr>
      <vt:lpstr>PowerPoint Presentation</vt:lpstr>
      <vt:lpstr>Conclusions</vt:lpstr>
      <vt:lpstr>Conclusions</vt:lpstr>
    </vt:vector>
  </TitlesOfParts>
  <Company>Philippe Genereux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a Strategy of Transcatheter Aortic Valve Replacement Compared to a Strategy of MedicaL Observation in the Treatment of AsYmptomatic Severe Aortic Stenosis: EARLY-TAVR trial  </dc:title>
  <dc:creator>Philippe Genereux</dc:creator>
  <cp:lastModifiedBy>Philippe Genereux</cp:lastModifiedBy>
  <cp:revision>215</cp:revision>
  <dcterms:created xsi:type="dcterms:W3CDTF">2015-10-09T23:24:13Z</dcterms:created>
  <dcterms:modified xsi:type="dcterms:W3CDTF">2016-07-06T10:54:29Z</dcterms:modified>
</cp:coreProperties>
</file>