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notesMasterIdLst>
    <p:notesMasterId r:id="rId18"/>
  </p:notesMasterIdLst>
  <p:sldIdLst>
    <p:sldId id="256" r:id="rId5"/>
    <p:sldId id="327" r:id="rId6"/>
    <p:sldId id="304" r:id="rId7"/>
    <p:sldId id="320" r:id="rId8"/>
    <p:sldId id="289" r:id="rId9"/>
    <p:sldId id="299" r:id="rId10"/>
    <p:sldId id="292" r:id="rId11"/>
    <p:sldId id="294" r:id="rId12"/>
    <p:sldId id="324" r:id="rId13"/>
    <p:sldId id="322" r:id="rId14"/>
    <p:sldId id="323" r:id="rId15"/>
    <p:sldId id="326" r:id="rId16"/>
    <p:sldId id="32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51" autoAdjust="0"/>
  </p:normalViewPr>
  <p:slideViewPr>
    <p:cSldViewPr snapToGrid="0">
      <p:cViewPr varScale="1">
        <p:scale>
          <a:sx n="91" d="100"/>
          <a:sy n="91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ad.mfroot.org\rchhome\users03\M145877\Cardiogenic%20shock%20stages\SCAI%20shock%20revisited%20-%20guideline\SCAI%20shock%20studi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ad.mfroot.org\rchhome\users03\M145877\Cardiogenic%20shock%20stages\SCAI%20shock%20revisited%20-%20guideline\SCAI%20shock%20stud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ad.mfroot.org\rchhome\users03\M145877\Cardiogenic%20shock%20stages\SCAI%20shock%20revisited%20-%20guideline\SCAI%20shock%20stud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ad.mfroot.org\rchhome\users03\M145877\Cardiogenic%20shock%20stages\SCAI%20shock%20revisited%20-%20guideline\SCAI%20shock%20studi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ad.mfroot.org\rchhome\users03\M145877\Cardiogenic%20shock%20stages\SCAI%20shock%20revisited%20-%20guideline\SCAI%20shock%20studi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ad.mfroot.org\rchhome\users03\M145877\Cardiogenic%20shock%20stages\Age%20&amp;%20CS%20-%20Schrage%20&amp;%20Westermann\draft\data_h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636318897637795E-2"/>
          <c:y val="2.3615777194517351E-2"/>
          <c:w val="0.93290534776902889"/>
          <c:h val="0.7247697579469231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prevalence!$B$1</c:f>
              <c:strCache>
                <c:ptCount val="1"/>
                <c:pt idx="0">
                  <c:v>SCAI 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prevalence!$A$2:$A$9</c:f>
              <c:strCache>
                <c:ptCount val="8"/>
                <c:pt idx="0">
                  <c:v>Jentzer, JACC 2019
(n = 10004)</c:v>
                </c:pt>
                <c:pt idx="1">
                  <c:v>Lawler, CCM 2021
(n = 1991)</c:v>
                </c:pt>
                <c:pt idx="2">
                  <c:v>Baran, CCI 2020
(n = 166)</c:v>
                </c:pt>
                <c:pt idx="3">
                  <c:v>Hanson, CCI 2020
(n = 300)</c:v>
                </c:pt>
                <c:pt idx="4">
                  <c:v>Jentzer, EHJ ACC 2021
(n = 934)</c:v>
                </c:pt>
                <c:pt idx="5">
                  <c:v>Schrage, CCI 2020
(n = 1007)</c:v>
                </c:pt>
                <c:pt idx="6">
                  <c:v>Thayer, Circ HF 2020
(n = 1414)</c:v>
                </c:pt>
                <c:pt idx="7">
                  <c:v>Pareek, CCI 2020
(n = 393)</c:v>
                </c:pt>
              </c:strCache>
            </c:strRef>
          </c:cat>
          <c:val>
            <c:numRef>
              <c:f>prevalence!$B$2:$B$9</c:f>
              <c:numCache>
                <c:formatCode>0%</c:formatCode>
                <c:ptCount val="8"/>
                <c:pt idx="0">
                  <c:v>0.46</c:v>
                </c:pt>
                <c:pt idx="1">
                  <c:v>0.33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0.19</c:v>
                </c:pt>
                <c:pt idx="6">
                  <c:v>0</c:v>
                </c:pt>
                <c:pt idx="7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6A-4E3C-8A2C-61EEA3B57978}"/>
            </c:ext>
          </c:extLst>
        </c:ser>
        <c:ser>
          <c:idx val="1"/>
          <c:order val="1"/>
          <c:tx>
            <c:strRef>
              <c:f>prevalence!$C$1</c:f>
              <c:strCache>
                <c:ptCount val="1"/>
                <c:pt idx="0">
                  <c:v>SCAI 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prevalence!$A$2:$A$9</c:f>
              <c:strCache>
                <c:ptCount val="8"/>
                <c:pt idx="0">
                  <c:v>Jentzer, JACC 2019
(n = 10004)</c:v>
                </c:pt>
                <c:pt idx="1">
                  <c:v>Lawler, CCM 2021
(n = 1991)</c:v>
                </c:pt>
                <c:pt idx="2">
                  <c:v>Baran, CCI 2020
(n = 166)</c:v>
                </c:pt>
                <c:pt idx="3">
                  <c:v>Hanson, CCI 2020
(n = 300)</c:v>
                </c:pt>
                <c:pt idx="4">
                  <c:v>Jentzer, EHJ ACC 2021
(n = 934)</c:v>
                </c:pt>
                <c:pt idx="5">
                  <c:v>Schrage, CCI 2020
(n = 1007)</c:v>
                </c:pt>
                <c:pt idx="6">
                  <c:v>Thayer, Circ HF 2020
(n = 1414)</c:v>
                </c:pt>
                <c:pt idx="7">
                  <c:v>Pareek, CCI 2020
(n = 393)</c:v>
                </c:pt>
              </c:strCache>
            </c:strRef>
          </c:cat>
          <c:val>
            <c:numRef>
              <c:f>prevalence!$C$2:$C$9</c:f>
              <c:numCache>
                <c:formatCode>0%</c:formatCode>
                <c:ptCount val="8"/>
                <c:pt idx="0">
                  <c:v>0.3</c:v>
                </c:pt>
                <c:pt idx="1">
                  <c:v>7.0000000000000007E-2</c:v>
                </c:pt>
                <c:pt idx="2">
                  <c:v>0.06</c:v>
                </c:pt>
                <c:pt idx="3">
                  <c:v>0</c:v>
                </c:pt>
                <c:pt idx="4">
                  <c:v>0.41</c:v>
                </c:pt>
                <c:pt idx="5">
                  <c:v>0.04</c:v>
                </c:pt>
                <c:pt idx="6">
                  <c:v>0.03</c:v>
                </c:pt>
                <c:pt idx="7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6A-4E3C-8A2C-61EEA3B57978}"/>
            </c:ext>
          </c:extLst>
        </c:ser>
        <c:ser>
          <c:idx val="2"/>
          <c:order val="2"/>
          <c:tx>
            <c:strRef>
              <c:f>prevalence!$D$1</c:f>
              <c:strCache>
                <c:ptCount val="1"/>
                <c:pt idx="0">
                  <c:v>SCAI C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prevalence!$A$2:$A$9</c:f>
              <c:strCache>
                <c:ptCount val="8"/>
                <c:pt idx="0">
                  <c:v>Jentzer, JACC 2019
(n = 10004)</c:v>
                </c:pt>
                <c:pt idx="1">
                  <c:v>Lawler, CCM 2021
(n = 1991)</c:v>
                </c:pt>
                <c:pt idx="2">
                  <c:v>Baran, CCI 2020
(n = 166)</c:v>
                </c:pt>
                <c:pt idx="3">
                  <c:v>Hanson, CCI 2020
(n = 300)</c:v>
                </c:pt>
                <c:pt idx="4">
                  <c:v>Jentzer, EHJ ACC 2021
(n = 934)</c:v>
                </c:pt>
                <c:pt idx="5">
                  <c:v>Schrage, CCI 2020
(n = 1007)</c:v>
                </c:pt>
                <c:pt idx="6">
                  <c:v>Thayer, Circ HF 2020
(n = 1414)</c:v>
                </c:pt>
                <c:pt idx="7">
                  <c:v>Pareek, CCI 2020
(n = 393)</c:v>
                </c:pt>
              </c:strCache>
            </c:strRef>
          </c:cat>
          <c:val>
            <c:numRef>
              <c:f>prevalence!$D$2:$D$9</c:f>
              <c:numCache>
                <c:formatCode>0%</c:formatCode>
                <c:ptCount val="8"/>
                <c:pt idx="0">
                  <c:v>0.16</c:v>
                </c:pt>
                <c:pt idx="1">
                  <c:v>0.16</c:v>
                </c:pt>
                <c:pt idx="2">
                  <c:v>0.33</c:v>
                </c:pt>
                <c:pt idx="3">
                  <c:v>0.61</c:v>
                </c:pt>
                <c:pt idx="4">
                  <c:v>0.13</c:v>
                </c:pt>
                <c:pt idx="5">
                  <c:v>0.37</c:v>
                </c:pt>
                <c:pt idx="6">
                  <c:v>0.185</c:v>
                </c:pt>
                <c:pt idx="7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6A-4E3C-8A2C-61EEA3B57978}"/>
            </c:ext>
          </c:extLst>
        </c:ser>
        <c:ser>
          <c:idx val="3"/>
          <c:order val="3"/>
          <c:tx>
            <c:strRef>
              <c:f>prevalence!$E$1</c:f>
              <c:strCache>
                <c:ptCount val="1"/>
                <c:pt idx="0">
                  <c:v>SCAI 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prevalence!$A$2:$A$9</c:f>
              <c:strCache>
                <c:ptCount val="8"/>
                <c:pt idx="0">
                  <c:v>Jentzer, JACC 2019
(n = 10004)</c:v>
                </c:pt>
                <c:pt idx="1">
                  <c:v>Lawler, CCM 2021
(n = 1991)</c:v>
                </c:pt>
                <c:pt idx="2">
                  <c:v>Baran, CCI 2020
(n = 166)</c:v>
                </c:pt>
                <c:pt idx="3">
                  <c:v>Hanson, CCI 2020
(n = 300)</c:v>
                </c:pt>
                <c:pt idx="4">
                  <c:v>Jentzer, EHJ ACC 2021
(n = 934)</c:v>
                </c:pt>
                <c:pt idx="5">
                  <c:v>Schrage, CCI 2020
(n = 1007)</c:v>
                </c:pt>
                <c:pt idx="6">
                  <c:v>Thayer, Circ HF 2020
(n = 1414)</c:v>
                </c:pt>
                <c:pt idx="7">
                  <c:v>Pareek, CCI 2020
(n = 393)</c:v>
                </c:pt>
              </c:strCache>
            </c:strRef>
          </c:cat>
          <c:val>
            <c:numRef>
              <c:f>prevalence!$E$2:$E$9</c:f>
              <c:numCache>
                <c:formatCode>0%</c:formatCode>
                <c:ptCount val="8"/>
                <c:pt idx="0">
                  <c:v>7.0000000000000007E-2</c:v>
                </c:pt>
                <c:pt idx="1">
                  <c:v>0.23</c:v>
                </c:pt>
                <c:pt idx="2">
                  <c:v>0.55000000000000004</c:v>
                </c:pt>
                <c:pt idx="3">
                  <c:v>0.08</c:v>
                </c:pt>
                <c:pt idx="4">
                  <c:v>0.38</c:v>
                </c:pt>
                <c:pt idx="5">
                  <c:v>0.22</c:v>
                </c:pt>
                <c:pt idx="6">
                  <c:v>0.53500000000000003</c:v>
                </c:pt>
                <c:pt idx="7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6A-4E3C-8A2C-61EEA3B57978}"/>
            </c:ext>
          </c:extLst>
        </c:ser>
        <c:ser>
          <c:idx val="4"/>
          <c:order val="4"/>
          <c:tx>
            <c:strRef>
              <c:f>prevalence!$F$1</c:f>
              <c:strCache>
                <c:ptCount val="1"/>
                <c:pt idx="0">
                  <c:v>SCAI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prevalence!$A$2:$A$9</c:f>
              <c:strCache>
                <c:ptCount val="8"/>
                <c:pt idx="0">
                  <c:v>Jentzer, JACC 2019
(n = 10004)</c:v>
                </c:pt>
                <c:pt idx="1">
                  <c:v>Lawler, CCM 2021
(n = 1991)</c:v>
                </c:pt>
                <c:pt idx="2">
                  <c:v>Baran, CCI 2020
(n = 166)</c:v>
                </c:pt>
                <c:pt idx="3">
                  <c:v>Hanson, CCI 2020
(n = 300)</c:v>
                </c:pt>
                <c:pt idx="4">
                  <c:v>Jentzer, EHJ ACC 2021
(n = 934)</c:v>
                </c:pt>
                <c:pt idx="5">
                  <c:v>Schrage, CCI 2020
(n = 1007)</c:v>
                </c:pt>
                <c:pt idx="6">
                  <c:v>Thayer, Circ HF 2020
(n = 1414)</c:v>
                </c:pt>
                <c:pt idx="7">
                  <c:v>Pareek, CCI 2020
(n = 393)</c:v>
                </c:pt>
              </c:strCache>
            </c:strRef>
          </c:cat>
          <c:val>
            <c:numRef>
              <c:f>prevalence!$F$2:$F$9</c:f>
              <c:numCache>
                <c:formatCode>0%</c:formatCode>
                <c:ptCount val="8"/>
                <c:pt idx="0">
                  <c:v>0.01</c:v>
                </c:pt>
                <c:pt idx="1">
                  <c:v>0.21</c:v>
                </c:pt>
                <c:pt idx="2">
                  <c:v>0.06</c:v>
                </c:pt>
                <c:pt idx="3">
                  <c:v>0.31</c:v>
                </c:pt>
                <c:pt idx="4">
                  <c:v>0.08</c:v>
                </c:pt>
                <c:pt idx="5">
                  <c:v>0.18</c:v>
                </c:pt>
                <c:pt idx="6">
                  <c:v>0.15</c:v>
                </c:pt>
                <c:pt idx="7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6A-4E3C-8A2C-61EEA3B57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28261167"/>
        <c:axId val="771204815"/>
      </c:barChart>
      <c:catAx>
        <c:axId val="828261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71204815"/>
        <c:crosses val="autoZero"/>
        <c:auto val="1"/>
        <c:lblAlgn val="ctr"/>
        <c:lblOffset val="100"/>
        <c:noMultiLvlLbl val="0"/>
      </c:catAx>
      <c:valAx>
        <c:axId val="77120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28261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68110236220472"/>
          <c:y val="0.94368352400832101"/>
          <c:w val="0.31663779527559055"/>
          <c:h val="5.17965089482890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+mj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mortality!$B$23</c:f>
              <c:strCache>
                <c:ptCount val="1"/>
                <c:pt idx="0">
                  <c:v>SCAI 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mortality!$A$24:$A$30</c:f>
              <c:strCache>
                <c:ptCount val="7"/>
                <c:pt idx="0">
                  <c:v>Jentzer, JACC 2019</c:v>
                </c:pt>
                <c:pt idx="1">
                  <c:v>Lawler, CCM 2021</c:v>
                </c:pt>
                <c:pt idx="2">
                  <c:v>Schrage, CCI 2020</c:v>
                </c:pt>
                <c:pt idx="3">
                  <c:v>Baran, CCI 2020</c:v>
                </c:pt>
                <c:pt idx="4">
                  <c:v>Thayer, Circ HF 2020</c:v>
                </c:pt>
                <c:pt idx="5">
                  <c:v>Hanson, CCI 2020</c:v>
                </c:pt>
                <c:pt idx="6">
                  <c:v>Jentzer, EHJ ACC 2021</c:v>
                </c:pt>
              </c:strCache>
            </c:strRef>
          </c:cat>
          <c:val>
            <c:numRef>
              <c:f>mortality!$B$24:$B$30</c:f>
              <c:numCache>
                <c:formatCode>0.00%</c:formatCode>
                <c:ptCount val="7"/>
                <c:pt idx="0">
                  <c:v>0.03</c:v>
                </c:pt>
                <c:pt idx="1">
                  <c:v>8.0000000000000002E-3</c:v>
                </c:pt>
                <c:pt idx="2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7-4DDC-BC68-62A7FFA3DF32}"/>
            </c:ext>
          </c:extLst>
        </c:ser>
        <c:ser>
          <c:idx val="1"/>
          <c:order val="1"/>
          <c:tx>
            <c:strRef>
              <c:f>mortality!$C$23</c:f>
              <c:strCache>
                <c:ptCount val="1"/>
                <c:pt idx="0">
                  <c:v>SCAI 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mortality!$A$24:$A$30</c:f>
              <c:strCache>
                <c:ptCount val="7"/>
                <c:pt idx="0">
                  <c:v>Jentzer, JACC 2019</c:v>
                </c:pt>
                <c:pt idx="1">
                  <c:v>Lawler, CCM 2021</c:v>
                </c:pt>
                <c:pt idx="2">
                  <c:v>Schrage, CCI 2020</c:v>
                </c:pt>
                <c:pt idx="3">
                  <c:v>Baran, CCI 2020</c:v>
                </c:pt>
                <c:pt idx="4">
                  <c:v>Thayer, Circ HF 2020</c:v>
                </c:pt>
                <c:pt idx="5">
                  <c:v>Hanson, CCI 2020</c:v>
                </c:pt>
                <c:pt idx="6">
                  <c:v>Jentzer, EHJ ACC 2021</c:v>
                </c:pt>
              </c:strCache>
            </c:strRef>
          </c:cat>
          <c:val>
            <c:numRef>
              <c:f>mortality!$C$24:$C$30</c:f>
              <c:numCache>
                <c:formatCode>0.00%</c:formatCode>
                <c:ptCount val="7"/>
                <c:pt idx="0">
                  <c:v>7.0999999999999994E-2</c:v>
                </c:pt>
                <c:pt idx="1">
                  <c:v>2.1999999999999999E-2</c:v>
                </c:pt>
                <c:pt idx="2">
                  <c:v>0.33900000000000002</c:v>
                </c:pt>
                <c:pt idx="3" formatCode="0%">
                  <c:v>0</c:v>
                </c:pt>
                <c:pt idx="4" formatCode="0%">
                  <c:v>0</c:v>
                </c:pt>
                <c:pt idx="6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87-4DDC-BC68-62A7FFA3DF32}"/>
            </c:ext>
          </c:extLst>
        </c:ser>
        <c:ser>
          <c:idx val="2"/>
          <c:order val="2"/>
          <c:tx>
            <c:strRef>
              <c:f>mortality!$D$23</c:f>
              <c:strCache>
                <c:ptCount val="1"/>
                <c:pt idx="0">
                  <c:v>SCAI C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mortality!$A$24:$A$30</c:f>
              <c:strCache>
                <c:ptCount val="7"/>
                <c:pt idx="0">
                  <c:v>Jentzer, JACC 2019</c:v>
                </c:pt>
                <c:pt idx="1">
                  <c:v>Lawler, CCM 2021</c:v>
                </c:pt>
                <c:pt idx="2">
                  <c:v>Schrage, CCI 2020</c:v>
                </c:pt>
                <c:pt idx="3">
                  <c:v>Baran, CCI 2020</c:v>
                </c:pt>
                <c:pt idx="4">
                  <c:v>Thayer, Circ HF 2020</c:v>
                </c:pt>
                <c:pt idx="5">
                  <c:v>Hanson, CCI 2020</c:v>
                </c:pt>
                <c:pt idx="6">
                  <c:v>Jentzer, EHJ ACC 2021</c:v>
                </c:pt>
              </c:strCache>
            </c:strRef>
          </c:cat>
          <c:val>
            <c:numRef>
              <c:f>mortality!$D$24:$D$30</c:f>
              <c:numCache>
                <c:formatCode>0.00%</c:formatCode>
                <c:ptCount val="7"/>
                <c:pt idx="0">
                  <c:v>0.124</c:v>
                </c:pt>
                <c:pt idx="1">
                  <c:v>0.158</c:v>
                </c:pt>
                <c:pt idx="2">
                  <c:v>0.53900000000000003</c:v>
                </c:pt>
                <c:pt idx="3">
                  <c:v>0.34599999999999997</c:v>
                </c:pt>
                <c:pt idx="4">
                  <c:v>0.107</c:v>
                </c:pt>
                <c:pt idx="5" formatCode="0%">
                  <c:v>0.24</c:v>
                </c:pt>
                <c:pt idx="6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87-4DDC-BC68-62A7FFA3DF32}"/>
            </c:ext>
          </c:extLst>
        </c:ser>
        <c:ser>
          <c:idx val="3"/>
          <c:order val="3"/>
          <c:tx>
            <c:strRef>
              <c:f>mortality!$E$23</c:f>
              <c:strCache>
                <c:ptCount val="1"/>
                <c:pt idx="0">
                  <c:v>SCAI 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mortality!$A$24:$A$30</c:f>
              <c:strCache>
                <c:ptCount val="7"/>
                <c:pt idx="0">
                  <c:v>Jentzer, JACC 2019</c:v>
                </c:pt>
                <c:pt idx="1">
                  <c:v>Lawler, CCM 2021</c:v>
                </c:pt>
                <c:pt idx="2">
                  <c:v>Schrage, CCI 2020</c:v>
                </c:pt>
                <c:pt idx="3">
                  <c:v>Baran, CCI 2020</c:v>
                </c:pt>
                <c:pt idx="4">
                  <c:v>Thayer, Circ HF 2020</c:v>
                </c:pt>
                <c:pt idx="5">
                  <c:v>Hanson, CCI 2020</c:v>
                </c:pt>
                <c:pt idx="6">
                  <c:v>Jentzer, EHJ ACC 2021</c:v>
                </c:pt>
              </c:strCache>
            </c:strRef>
          </c:cat>
          <c:val>
            <c:numRef>
              <c:f>mortality!$E$24:$E$30</c:f>
              <c:numCache>
                <c:formatCode>0.00%</c:formatCode>
                <c:ptCount val="7"/>
                <c:pt idx="0">
                  <c:v>0.40400000000000003</c:v>
                </c:pt>
                <c:pt idx="1">
                  <c:v>0.32100000000000001</c:v>
                </c:pt>
                <c:pt idx="2">
                  <c:v>0.67900000000000005</c:v>
                </c:pt>
                <c:pt idx="3">
                  <c:v>0.55800000000000005</c:v>
                </c:pt>
                <c:pt idx="4" formatCode="0%">
                  <c:v>0.33</c:v>
                </c:pt>
                <c:pt idx="5" formatCode="0%">
                  <c:v>0.24</c:v>
                </c:pt>
                <c:pt idx="6">
                  <c:v>0.49199999999999999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87-4DDC-BC68-62A7FFA3DF32}"/>
            </c:ext>
          </c:extLst>
        </c:ser>
        <c:ser>
          <c:idx val="4"/>
          <c:order val="4"/>
          <c:tx>
            <c:strRef>
              <c:f>mortality!$F$23</c:f>
              <c:strCache>
                <c:ptCount val="1"/>
                <c:pt idx="0">
                  <c:v>SCAI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mortality!$A$24:$A$30</c:f>
              <c:strCache>
                <c:ptCount val="7"/>
                <c:pt idx="0">
                  <c:v>Jentzer, JACC 2019</c:v>
                </c:pt>
                <c:pt idx="1">
                  <c:v>Lawler, CCM 2021</c:v>
                </c:pt>
                <c:pt idx="2">
                  <c:v>Schrage, CCI 2020</c:v>
                </c:pt>
                <c:pt idx="3">
                  <c:v>Baran, CCI 2020</c:v>
                </c:pt>
                <c:pt idx="4">
                  <c:v>Thayer, Circ HF 2020</c:v>
                </c:pt>
                <c:pt idx="5">
                  <c:v>Hanson, CCI 2020</c:v>
                </c:pt>
                <c:pt idx="6">
                  <c:v>Jentzer, EHJ ACC 2021</c:v>
                </c:pt>
              </c:strCache>
            </c:strRef>
          </c:cat>
          <c:val>
            <c:numRef>
              <c:f>mortality!$F$24:$F$30</c:f>
              <c:numCache>
                <c:formatCode>0.00%</c:formatCode>
                <c:ptCount val="7"/>
                <c:pt idx="0">
                  <c:v>0.67</c:v>
                </c:pt>
                <c:pt idx="1">
                  <c:v>0.625</c:v>
                </c:pt>
                <c:pt idx="2">
                  <c:v>0.77400000000000002</c:v>
                </c:pt>
                <c:pt idx="3" formatCode="0%">
                  <c:v>0.6</c:v>
                </c:pt>
                <c:pt idx="4">
                  <c:v>0.55200000000000005</c:v>
                </c:pt>
                <c:pt idx="5" formatCode="0%">
                  <c:v>0.42</c:v>
                </c:pt>
                <c:pt idx="6">
                  <c:v>0.69899999999999995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87-4DDC-BC68-62A7FFA3D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46688112"/>
        <c:axId val="1258478912"/>
      </c:barChart>
      <c:catAx>
        <c:axId val="144668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8478912"/>
        <c:crosses val="autoZero"/>
        <c:auto val="1"/>
        <c:lblAlgn val="ctr"/>
        <c:lblOffset val="100"/>
        <c:noMultiLvlLbl val="0"/>
      </c:catAx>
      <c:valAx>
        <c:axId val="1258478912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668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453494254377163"/>
          <c:y val="5.0831707358914929E-2"/>
          <c:w val="0.45117899424289387"/>
          <c:h val="6.62212956450370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mortality!$A$41</c:f>
              <c:strCache>
                <c:ptCount val="1"/>
                <c:pt idx="0">
                  <c:v>Stage 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mortality!$B$40:$C$40</c:f>
              <c:strCache>
                <c:ptCount val="2"/>
                <c:pt idx="0">
                  <c:v>Acute coronary syndrome</c:v>
                </c:pt>
                <c:pt idx="1">
                  <c:v>Heart failure</c:v>
                </c:pt>
              </c:strCache>
            </c:strRef>
          </c:cat>
          <c:val>
            <c:numRef>
              <c:f>mortality!$B$41:$C$41</c:f>
              <c:numCache>
                <c:formatCode>0.00%</c:formatCode>
                <c:ptCount val="2"/>
                <c:pt idx="0">
                  <c:v>2.9399999999999999E-2</c:v>
                </c:pt>
                <c:pt idx="1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31-4CE1-945F-DE15E385673B}"/>
            </c:ext>
          </c:extLst>
        </c:ser>
        <c:ser>
          <c:idx val="1"/>
          <c:order val="1"/>
          <c:tx>
            <c:strRef>
              <c:f>mortality!$A$42</c:f>
              <c:strCache>
                <c:ptCount val="1"/>
                <c:pt idx="0">
                  <c:v>Stage 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mortality!$B$40:$C$40</c:f>
              <c:strCache>
                <c:ptCount val="2"/>
                <c:pt idx="0">
                  <c:v>Acute coronary syndrome</c:v>
                </c:pt>
                <c:pt idx="1">
                  <c:v>Heart failure</c:v>
                </c:pt>
              </c:strCache>
            </c:strRef>
          </c:cat>
          <c:val>
            <c:numRef>
              <c:f>mortality!$B$42:$C$42</c:f>
              <c:numCache>
                <c:formatCode>0.00%</c:formatCode>
                <c:ptCount val="2"/>
                <c:pt idx="0">
                  <c:v>7.3400000000000007E-2</c:v>
                </c:pt>
                <c:pt idx="1">
                  <c:v>8.77E-2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31-4CE1-945F-DE15E385673B}"/>
            </c:ext>
          </c:extLst>
        </c:ser>
        <c:ser>
          <c:idx val="2"/>
          <c:order val="2"/>
          <c:tx>
            <c:strRef>
              <c:f>mortality!$A$43</c:f>
              <c:strCache>
                <c:ptCount val="1"/>
                <c:pt idx="0">
                  <c:v>Stage C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mortality!$B$40:$C$40</c:f>
              <c:strCache>
                <c:ptCount val="2"/>
                <c:pt idx="0">
                  <c:v>Acute coronary syndrome</c:v>
                </c:pt>
                <c:pt idx="1">
                  <c:v>Heart failure</c:v>
                </c:pt>
              </c:strCache>
            </c:strRef>
          </c:cat>
          <c:val>
            <c:numRef>
              <c:f>mortality!$B$43:$C$43</c:f>
              <c:numCache>
                <c:formatCode>0.00%</c:formatCode>
                <c:ptCount val="2"/>
                <c:pt idx="0">
                  <c:v>0.10879999999999999</c:v>
                </c:pt>
                <c:pt idx="1">
                  <c:v>0.1464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31-4CE1-945F-DE15E385673B}"/>
            </c:ext>
          </c:extLst>
        </c:ser>
        <c:ser>
          <c:idx val="3"/>
          <c:order val="3"/>
          <c:tx>
            <c:strRef>
              <c:f>mortality!$A$44</c:f>
              <c:strCache>
                <c:ptCount val="1"/>
                <c:pt idx="0">
                  <c:v>Stage 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mortality!$B$40:$C$40</c:f>
              <c:strCache>
                <c:ptCount val="2"/>
                <c:pt idx="0">
                  <c:v>Acute coronary syndrome</c:v>
                </c:pt>
                <c:pt idx="1">
                  <c:v>Heart failure</c:v>
                </c:pt>
              </c:strCache>
            </c:strRef>
          </c:cat>
          <c:val>
            <c:numRef>
              <c:f>mortality!$B$44:$C$44</c:f>
              <c:numCache>
                <c:formatCode>0.00%</c:formatCode>
                <c:ptCount val="2"/>
                <c:pt idx="0">
                  <c:v>0.41670000000000001</c:v>
                </c:pt>
                <c:pt idx="1">
                  <c:v>0.37040000000000001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31-4CE1-945F-DE15E385673B}"/>
            </c:ext>
          </c:extLst>
        </c:ser>
        <c:ser>
          <c:idx val="4"/>
          <c:order val="4"/>
          <c:tx>
            <c:strRef>
              <c:f>mortality!$A$45</c:f>
              <c:strCache>
                <c:ptCount val="1"/>
                <c:pt idx="0">
                  <c:v>Stage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mortality!$B$40:$C$40</c:f>
              <c:strCache>
                <c:ptCount val="2"/>
                <c:pt idx="0">
                  <c:v>Acute coronary syndrome</c:v>
                </c:pt>
                <c:pt idx="1">
                  <c:v>Heart failure</c:v>
                </c:pt>
              </c:strCache>
            </c:strRef>
          </c:cat>
          <c:val>
            <c:numRef>
              <c:f>mortality!$B$45:$C$45</c:f>
              <c:numCache>
                <c:formatCode>0.00%</c:formatCode>
                <c:ptCount val="2"/>
                <c:pt idx="0">
                  <c:v>0.8</c:v>
                </c:pt>
                <c:pt idx="1">
                  <c:v>0.60709999999999997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31-4CE1-945F-DE15E3856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2887216"/>
        <c:axId val="181386832"/>
      </c:barChart>
      <c:catAx>
        <c:axId val="19288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86832"/>
        <c:crosses val="autoZero"/>
        <c:auto val="1"/>
        <c:lblAlgn val="ctr"/>
        <c:lblOffset val="100"/>
        <c:noMultiLvlLbl val="0"/>
      </c:catAx>
      <c:valAx>
        <c:axId val="181386832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8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mortality!$N$39</c:f>
              <c:strCache>
                <c:ptCount val="1"/>
                <c:pt idx="0">
                  <c:v>No cardiac arrest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mortality!$M$40:$M$44</c:f>
              <c:strCache>
                <c:ptCount val="5"/>
                <c:pt idx="0">
                  <c:v>SCAI A</c:v>
                </c:pt>
                <c:pt idx="1">
                  <c:v>SCAI B</c:v>
                </c:pt>
                <c:pt idx="2">
                  <c:v>SCAI C</c:v>
                </c:pt>
                <c:pt idx="3">
                  <c:v>SCAI D</c:v>
                </c:pt>
                <c:pt idx="4">
                  <c:v>SCAI E</c:v>
                </c:pt>
              </c:strCache>
            </c:strRef>
          </c:cat>
          <c:val>
            <c:numRef>
              <c:f>mortality!$N$40:$N$44</c:f>
              <c:numCache>
                <c:formatCode>0.00%</c:formatCode>
                <c:ptCount val="5"/>
                <c:pt idx="0">
                  <c:v>2.18E-2</c:v>
                </c:pt>
                <c:pt idx="1">
                  <c:v>4.8800000000000003E-2</c:v>
                </c:pt>
                <c:pt idx="2">
                  <c:v>8.1500000000000003E-2</c:v>
                </c:pt>
                <c:pt idx="3">
                  <c:v>0.32290000000000002</c:v>
                </c:pt>
                <c:pt idx="4">
                  <c:v>0.54759999999999998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3-4997-B60F-A46F78562953}"/>
            </c:ext>
          </c:extLst>
        </c:ser>
        <c:ser>
          <c:idx val="1"/>
          <c:order val="1"/>
          <c:tx>
            <c:strRef>
              <c:f>mortality!$O$39</c:f>
              <c:strCache>
                <c:ptCount val="1"/>
                <c:pt idx="0">
                  <c:v>Cardiac arrest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mortality!$M$40:$M$44</c:f>
              <c:strCache>
                <c:ptCount val="5"/>
                <c:pt idx="0">
                  <c:v>SCAI A</c:v>
                </c:pt>
                <c:pt idx="1">
                  <c:v>SCAI B</c:v>
                </c:pt>
                <c:pt idx="2">
                  <c:v>SCAI C</c:v>
                </c:pt>
                <c:pt idx="3">
                  <c:v>SCAI D</c:v>
                </c:pt>
                <c:pt idx="4">
                  <c:v>SCAI E</c:v>
                </c:pt>
              </c:strCache>
            </c:strRef>
          </c:cat>
          <c:val>
            <c:numRef>
              <c:f>mortality!$O$40:$O$44</c:f>
              <c:numCache>
                <c:formatCode>0.00%</c:formatCode>
                <c:ptCount val="5"/>
                <c:pt idx="0">
                  <c:v>0.1394</c:v>
                </c:pt>
                <c:pt idx="1">
                  <c:v>0.26369999999999999</c:v>
                </c:pt>
                <c:pt idx="2">
                  <c:v>0.39729999999999999</c:v>
                </c:pt>
                <c:pt idx="3">
                  <c:v>0.54290000000000005</c:v>
                </c:pt>
                <c:pt idx="4">
                  <c:v>0.77359999999999995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F3-4997-B60F-A46F78562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0614128"/>
        <c:axId val="418317856"/>
      </c:barChart>
      <c:catAx>
        <c:axId val="48061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317856"/>
        <c:crosses val="autoZero"/>
        <c:auto val="1"/>
        <c:lblAlgn val="ctr"/>
        <c:lblOffset val="100"/>
        <c:noMultiLvlLbl val="0"/>
      </c:catAx>
      <c:valAx>
        <c:axId val="418317856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61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mortality!$B$56</c:f>
              <c:strCache>
                <c:ptCount val="1"/>
                <c:pt idx="0">
                  <c:v>SCAI 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mortality!$A$57:$A$59</c:f>
              <c:strCache>
                <c:ptCount val="3"/>
                <c:pt idx="0">
                  <c:v>Jentzer, CCI 2020
(VF CA)</c:v>
                </c:pt>
                <c:pt idx="1">
                  <c:v>Jentzer, CCI 2020
(Non-VF CA)</c:v>
                </c:pt>
                <c:pt idx="2">
                  <c:v>Pareek, CCI 2020
(OHCA)</c:v>
                </c:pt>
              </c:strCache>
            </c:strRef>
          </c:cat>
          <c:val>
            <c:numRef>
              <c:f>mortality!$B$57:$B$59</c:f>
              <c:numCache>
                <c:formatCode>0.00%</c:formatCode>
                <c:ptCount val="3"/>
                <c:pt idx="0">
                  <c:v>8.5099999999999995E-2</c:v>
                </c:pt>
                <c:pt idx="1">
                  <c:v>0.21129999999999999</c:v>
                </c:pt>
                <c:pt idx="2">
                  <c:v>0.28899999999999998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6-4318-8C52-F36EA92C3A92}"/>
            </c:ext>
          </c:extLst>
        </c:ser>
        <c:ser>
          <c:idx val="1"/>
          <c:order val="1"/>
          <c:tx>
            <c:strRef>
              <c:f>mortality!$C$56</c:f>
              <c:strCache>
                <c:ptCount val="1"/>
                <c:pt idx="0">
                  <c:v>SCAI 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mortality!$A$57:$A$59</c:f>
              <c:strCache>
                <c:ptCount val="3"/>
                <c:pt idx="0">
                  <c:v>Jentzer, CCI 2020
(VF CA)</c:v>
                </c:pt>
                <c:pt idx="1">
                  <c:v>Jentzer, CCI 2020
(Non-VF CA)</c:v>
                </c:pt>
                <c:pt idx="2">
                  <c:v>Pareek, CCI 2020
(OHCA)</c:v>
                </c:pt>
              </c:strCache>
            </c:strRef>
          </c:cat>
          <c:val>
            <c:numRef>
              <c:f>mortality!$C$57:$C$59</c:f>
              <c:numCache>
                <c:formatCode>0.00%</c:formatCode>
                <c:ptCount val="3"/>
                <c:pt idx="0">
                  <c:v>0.15429999999999999</c:v>
                </c:pt>
                <c:pt idx="1">
                  <c:v>0.40439999999999998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26-4318-8C52-F36EA92C3A92}"/>
            </c:ext>
          </c:extLst>
        </c:ser>
        <c:ser>
          <c:idx val="2"/>
          <c:order val="2"/>
          <c:tx>
            <c:strRef>
              <c:f>mortality!$D$56</c:f>
              <c:strCache>
                <c:ptCount val="1"/>
                <c:pt idx="0">
                  <c:v>SCAI C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mortality!$A$57:$A$59</c:f>
              <c:strCache>
                <c:ptCount val="3"/>
                <c:pt idx="0">
                  <c:v>Jentzer, CCI 2020
(VF CA)</c:v>
                </c:pt>
                <c:pt idx="1">
                  <c:v>Jentzer, CCI 2020
(Non-VF CA)</c:v>
                </c:pt>
                <c:pt idx="2">
                  <c:v>Pareek, CCI 2020
(OHCA)</c:v>
                </c:pt>
              </c:strCache>
            </c:strRef>
          </c:cat>
          <c:val>
            <c:numRef>
              <c:f>mortality!$D$57:$D$59</c:f>
              <c:numCache>
                <c:formatCode>0.00%</c:formatCode>
                <c:ptCount val="3"/>
                <c:pt idx="0">
                  <c:v>0.28570000000000001</c:v>
                </c:pt>
                <c:pt idx="1">
                  <c:v>0.51400000000000001</c:v>
                </c:pt>
                <c:pt idx="2">
                  <c:v>0.54500000000000004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26-4318-8C52-F36EA92C3A92}"/>
            </c:ext>
          </c:extLst>
        </c:ser>
        <c:ser>
          <c:idx val="3"/>
          <c:order val="3"/>
          <c:tx>
            <c:strRef>
              <c:f>mortality!$E$56</c:f>
              <c:strCache>
                <c:ptCount val="1"/>
                <c:pt idx="0">
                  <c:v>SCAI 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mortality!$A$57:$A$59</c:f>
              <c:strCache>
                <c:ptCount val="3"/>
                <c:pt idx="0">
                  <c:v>Jentzer, CCI 2020
(VF CA)</c:v>
                </c:pt>
                <c:pt idx="1">
                  <c:v>Jentzer, CCI 2020
(Non-VF CA)</c:v>
                </c:pt>
                <c:pt idx="2">
                  <c:v>Pareek, CCI 2020
(OHCA)</c:v>
                </c:pt>
              </c:strCache>
            </c:strRef>
          </c:cat>
          <c:val>
            <c:numRef>
              <c:f>mortality!$E$57:$E$59</c:f>
              <c:numCache>
                <c:formatCode>0.00%</c:formatCode>
                <c:ptCount val="3"/>
                <c:pt idx="0">
                  <c:v>0.4889</c:v>
                </c:pt>
                <c:pt idx="1">
                  <c:v>0.59309999999999996</c:v>
                </c:pt>
                <c:pt idx="2">
                  <c:v>0.59299999999999997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26-4318-8C52-F36EA92C3A92}"/>
            </c:ext>
          </c:extLst>
        </c:ser>
        <c:ser>
          <c:idx val="4"/>
          <c:order val="4"/>
          <c:tx>
            <c:strRef>
              <c:f>mortality!$F$56</c:f>
              <c:strCache>
                <c:ptCount val="1"/>
                <c:pt idx="0">
                  <c:v>SCAI 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mortality!$A$57:$A$59</c:f>
              <c:strCache>
                <c:ptCount val="3"/>
                <c:pt idx="0">
                  <c:v>Jentzer, CCI 2020
(VF CA)</c:v>
                </c:pt>
                <c:pt idx="1">
                  <c:v>Jentzer, CCI 2020
(Non-VF CA)</c:v>
                </c:pt>
                <c:pt idx="2">
                  <c:v>Pareek, CCI 2020
(OHCA)</c:v>
                </c:pt>
              </c:strCache>
            </c:strRef>
          </c:cat>
          <c:val>
            <c:numRef>
              <c:f>mortality!$F$57:$F$59</c:f>
              <c:numCache>
                <c:formatCode>0.00%</c:formatCode>
                <c:ptCount val="3"/>
                <c:pt idx="0">
                  <c:v>0.75</c:v>
                </c:pt>
                <c:pt idx="1">
                  <c:v>0.79310000000000003</c:v>
                </c:pt>
                <c:pt idx="2">
                  <c:v>0.82899999999999996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26-4318-8C52-F36EA92C3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9537840"/>
        <c:axId val="477015552"/>
      </c:barChart>
      <c:catAx>
        <c:axId val="47953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015552"/>
        <c:crosses val="autoZero"/>
        <c:auto val="1"/>
        <c:lblAlgn val="ctr"/>
        <c:lblOffset val="100"/>
        <c:noMultiLvlLbl val="0"/>
      </c:catAx>
      <c:valAx>
        <c:axId val="477015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53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15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717629046369205E-2"/>
          <c:y val="1.3184601924759405E-2"/>
          <c:w val="0.84481441382327205"/>
          <c:h val="0.9433233345831770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[data_hh.xlsx]Tabelle1!$K$3</c:f>
              <c:strCache>
                <c:ptCount val="1"/>
                <c:pt idx="0">
                  <c:v>80+ years</c:v>
                </c:pt>
              </c:strCache>
            </c:strRef>
          </c:tx>
          <c:invertIfNegative val="0"/>
          <c:cat>
            <c:strRef>
              <c:f>[data_hh.xlsx]Tabelle1!$L$2:$O$2</c:f>
              <c:strCache>
                <c:ptCount val="4"/>
                <c:pt idx="0">
                  <c:v>B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</c:strCache>
            </c:strRef>
          </c:cat>
          <c:val>
            <c:numRef>
              <c:f>[data_hh.xlsx]Tabelle1!$L$3:$O$3</c:f>
              <c:numCache>
                <c:formatCode>0.00%</c:formatCode>
                <c:ptCount val="4"/>
                <c:pt idx="0">
                  <c:v>0.61904761904761907</c:v>
                </c:pt>
                <c:pt idx="1">
                  <c:v>0.42063492063492064</c:v>
                </c:pt>
                <c:pt idx="2">
                  <c:v>0.36428571428571427</c:v>
                </c:pt>
                <c:pt idx="3">
                  <c:v>9.6774193548387094E-2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8F-42A4-BA61-330847870AE8}"/>
            </c:ext>
          </c:extLst>
        </c:ser>
        <c:ser>
          <c:idx val="1"/>
          <c:order val="1"/>
          <c:tx>
            <c:strRef>
              <c:f>[data_hh.xlsx]Tabelle1!$K$4</c:f>
              <c:strCache>
                <c:ptCount val="1"/>
                <c:pt idx="0">
                  <c:v>79-79 years</c:v>
                </c:pt>
              </c:strCache>
            </c:strRef>
          </c:tx>
          <c:invertIfNegative val="0"/>
          <c:cat>
            <c:strRef>
              <c:f>[data_hh.xlsx]Tabelle1!$L$2:$O$2</c:f>
              <c:strCache>
                <c:ptCount val="4"/>
                <c:pt idx="0">
                  <c:v>B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</c:strCache>
            </c:strRef>
          </c:cat>
          <c:val>
            <c:numRef>
              <c:f>[data_hh.xlsx]Tabelle1!$L$4:$O$4</c:f>
              <c:numCache>
                <c:formatCode>0.00%</c:formatCode>
                <c:ptCount val="4"/>
                <c:pt idx="0">
                  <c:v>0.7350427350427351</c:v>
                </c:pt>
                <c:pt idx="1">
                  <c:v>0.50714285714285712</c:v>
                </c:pt>
                <c:pt idx="2">
                  <c:v>0.39490445859872614</c:v>
                </c:pt>
                <c:pt idx="3">
                  <c:v>0.19402985074626866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8F-42A4-BA61-330847870AE8}"/>
            </c:ext>
          </c:extLst>
        </c:ser>
        <c:ser>
          <c:idx val="2"/>
          <c:order val="2"/>
          <c:tx>
            <c:strRef>
              <c:f>[data_hh.xlsx]Tabelle1!$K$5</c:f>
              <c:strCache>
                <c:ptCount val="1"/>
                <c:pt idx="0">
                  <c:v>60-69 years</c:v>
                </c:pt>
              </c:strCache>
            </c:strRef>
          </c:tx>
          <c:invertIfNegative val="0"/>
          <c:cat>
            <c:strRef>
              <c:f>[data_hh.xlsx]Tabelle1!$L$2:$O$2</c:f>
              <c:strCache>
                <c:ptCount val="4"/>
                <c:pt idx="0">
                  <c:v>B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</c:strCache>
            </c:strRef>
          </c:cat>
          <c:val>
            <c:numRef>
              <c:f>[data_hh.xlsx]Tabelle1!$L$5:$O$5</c:f>
              <c:numCache>
                <c:formatCode>0.00%</c:formatCode>
                <c:ptCount val="4"/>
                <c:pt idx="0">
                  <c:v>0.8165137614678899</c:v>
                </c:pt>
                <c:pt idx="1">
                  <c:v>0.57999999999999996</c:v>
                </c:pt>
                <c:pt idx="2">
                  <c:v>0.49264705882352944</c:v>
                </c:pt>
                <c:pt idx="3">
                  <c:v>0.25862068965517243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8F-42A4-BA61-330847870AE8}"/>
            </c:ext>
          </c:extLst>
        </c:ser>
        <c:ser>
          <c:idx val="3"/>
          <c:order val="3"/>
          <c:tx>
            <c:strRef>
              <c:f>[data_hh.xlsx]Tabelle1!$K$6</c:f>
              <c:strCache>
                <c:ptCount val="1"/>
                <c:pt idx="0">
                  <c:v>50-59 years</c:v>
                </c:pt>
              </c:strCache>
            </c:strRef>
          </c:tx>
          <c:invertIfNegative val="0"/>
          <c:cat>
            <c:strRef>
              <c:f>[data_hh.xlsx]Tabelle1!$L$2:$O$2</c:f>
              <c:strCache>
                <c:ptCount val="4"/>
                <c:pt idx="0">
                  <c:v>B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</c:strCache>
            </c:strRef>
          </c:cat>
          <c:val>
            <c:numRef>
              <c:f>[data_hh.xlsx]Tabelle1!$L$6:$O$6</c:f>
              <c:numCache>
                <c:formatCode>0.00%</c:formatCode>
                <c:ptCount val="4"/>
                <c:pt idx="0">
                  <c:v>0.84210526315789469</c:v>
                </c:pt>
                <c:pt idx="1">
                  <c:v>0.647887323943662</c:v>
                </c:pt>
                <c:pt idx="2">
                  <c:v>0.55172413793103448</c:v>
                </c:pt>
                <c:pt idx="3">
                  <c:v>0.37931034482758619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8F-42A4-BA61-330847870AE8}"/>
            </c:ext>
          </c:extLst>
        </c:ser>
        <c:ser>
          <c:idx val="4"/>
          <c:order val="4"/>
          <c:tx>
            <c:strRef>
              <c:f>[data_hh.xlsx]Tabelle1!$K$7</c:f>
              <c:strCache>
                <c:ptCount val="1"/>
                <c:pt idx="0">
                  <c:v>&lt;50 years</c:v>
                </c:pt>
              </c:strCache>
            </c:strRef>
          </c:tx>
          <c:invertIfNegative val="0"/>
          <c:cat>
            <c:strRef>
              <c:f>[data_hh.xlsx]Tabelle1!$L$2:$O$2</c:f>
              <c:strCache>
                <c:ptCount val="4"/>
                <c:pt idx="0">
                  <c:v>B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</c:strCache>
            </c:strRef>
          </c:cat>
          <c:val>
            <c:numRef>
              <c:f>[data_hh.xlsx]Tabelle1!$L$7:$O$7</c:f>
              <c:numCache>
                <c:formatCode>0.00%</c:formatCode>
                <c:ptCount val="4"/>
                <c:pt idx="0">
                  <c:v>0.94545454545454544</c:v>
                </c:pt>
                <c:pt idx="1">
                  <c:v>0.75</c:v>
                </c:pt>
                <c:pt idx="2">
                  <c:v>0.68852459016393441</c:v>
                </c:pt>
                <c:pt idx="3">
                  <c:v>0.39473684210526316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8F-42A4-BA61-330847870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5640448"/>
        <c:axId val="165646336"/>
        <c:axId val="165591232"/>
      </c:bar3DChart>
      <c:catAx>
        <c:axId val="165640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5646336"/>
        <c:crosses val="autoZero"/>
        <c:auto val="1"/>
        <c:lblAlgn val="ctr"/>
        <c:lblOffset val="100"/>
        <c:noMultiLvlLbl val="0"/>
      </c:catAx>
      <c:valAx>
        <c:axId val="1656463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65640448"/>
        <c:crosses val="autoZero"/>
        <c:crossBetween val="between"/>
      </c:valAx>
      <c:serAx>
        <c:axId val="165591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65646336"/>
        <c:crosses val="autoZero"/>
      </c:serAx>
    </c:plotArea>
    <c:plotVisOnly val="1"/>
    <c:dispBlanksAs val="gap"/>
    <c:showDLblsOverMax val="0"/>
  </c:chart>
  <c:txPr>
    <a:bodyPr/>
    <a:lstStyle/>
    <a:p>
      <a:pPr>
        <a:defRPr sz="1200" b="1">
          <a:latin typeface="+mj-lt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0.05448</cdr:x>
      <cdr:y>0.88626</cdr:y>
    </cdr:from>
    <cdr:to>
      <cdr:x>0.28138</cdr:x>
      <cdr:y>0.9465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15C9271-031A-474B-BA39-ED443791BDCE}"/>
            </a:ext>
          </a:extLst>
        </cdr:cNvPr>
        <cdr:cNvSpPr txBox="1"/>
      </cdr:nvSpPr>
      <cdr:spPr>
        <a:xfrm xmlns:a="http://schemas.openxmlformats.org/drawingml/2006/main">
          <a:off x="664220" y="4980333"/>
          <a:ext cx="2766365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>
              <a:latin typeface="+mj-lt"/>
              <a:cs typeface="Times New Roman" panose="02020603050405020304" pitchFamily="18" charset="0"/>
            </a:rPr>
            <a:t>CICU</a:t>
          </a:r>
        </a:p>
      </cdr:txBody>
    </cdr:sp>
  </cdr:relSizeAnchor>
  <cdr:relSizeAnchor xmlns:cdr="http://schemas.openxmlformats.org/drawingml/2006/chartDrawing">
    <cdr:from>
      <cdr:x>0.28138</cdr:x>
      <cdr:y>0.88626</cdr:y>
    </cdr:from>
    <cdr:to>
      <cdr:x>0.87627</cdr:x>
      <cdr:y>0.9465</cdr:y>
    </cdr:to>
    <cdr:sp macro="" textlink="">
      <cdr:nvSpPr>
        <cdr:cNvPr id="9" name="TextBox 5">
          <a:extLst xmlns:a="http://schemas.openxmlformats.org/drawingml/2006/main">
            <a:ext uri="{FF2B5EF4-FFF2-40B4-BE49-F238E27FC236}">
              <a16:creationId xmlns:a16="http://schemas.microsoft.com/office/drawing/2014/main" id="{38EDE0EE-7CB2-4391-B1A9-30D447B517D6}"/>
            </a:ext>
          </a:extLst>
        </cdr:cNvPr>
        <cdr:cNvSpPr txBox="1"/>
      </cdr:nvSpPr>
      <cdr:spPr>
        <a:xfrm xmlns:a="http://schemas.openxmlformats.org/drawingml/2006/main">
          <a:off x="3430585" y="4980333"/>
          <a:ext cx="7252899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9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>
              <a:latin typeface="+mj-lt"/>
              <a:cs typeface="Times New Roman" panose="02020603050405020304" pitchFamily="18" charset="0"/>
            </a:rPr>
            <a:t>Cardiogenic Shock</a:t>
          </a:r>
        </a:p>
      </cdr:txBody>
    </cdr:sp>
  </cdr:relSizeAnchor>
  <cdr:relSizeAnchor xmlns:cdr="http://schemas.openxmlformats.org/drawingml/2006/chartDrawing">
    <cdr:from>
      <cdr:x>0.87627</cdr:x>
      <cdr:y>0.88832</cdr:y>
    </cdr:from>
    <cdr:to>
      <cdr:x>0.98671</cdr:x>
      <cdr:y>0.94856</cdr:y>
    </cdr:to>
    <cdr:sp macro="" textlink="">
      <cdr:nvSpPr>
        <cdr:cNvPr id="10" name="TextBox 6">
          <a:extLst xmlns:a="http://schemas.openxmlformats.org/drawingml/2006/main">
            <a:ext uri="{FF2B5EF4-FFF2-40B4-BE49-F238E27FC236}">
              <a16:creationId xmlns:a16="http://schemas.microsoft.com/office/drawing/2014/main" id="{F539C8A3-706A-4FEF-BE4F-C5F4026F7B5C}"/>
            </a:ext>
          </a:extLst>
        </cdr:cNvPr>
        <cdr:cNvSpPr txBox="1"/>
      </cdr:nvSpPr>
      <cdr:spPr>
        <a:xfrm xmlns:a="http://schemas.openxmlformats.org/drawingml/2006/main">
          <a:off x="10683484" y="4991908"/>
          <a:ext cx="1346484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>
              <a:latin typeface="+mj-lt"/>
              <a:cs typeface="Times New Roman" panose="02020603050405020304" pitchFamily="18" charset="0"/>
            </a:rPr>
            <a:t>OHCA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37384-5B84-4A57-B56A-BA981F54405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94065-9A85-4696-BC8D-160D69B3E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8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6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Distribution of SCAI shock stages in each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03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13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2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94065-9A85-4696-BC8D-160D69B3E9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6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5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2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9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1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4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A9E33-23E3-4D65-A7C5-1954105A38C1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AE33-D9DD-4702-AF90-64B664698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2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025F8-CFC5-443F-9C6A-0588B8CE4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4758" y="244540"/>
            <a:ext cx="6889831" cy="317429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SCAI Shock Classification for Mortality Risk Stratification: </a:t>
            </a:r>
            <a:r>
              <a:rPr lang="en-US" dirty="0"/>
              <a:t>Summary of Published Evidence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5F3F8-92A6-4F3F-945D-EF1EC8791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7410" y="3856684"/>
            <a:ext cx="10037179" cy="257884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4600" b="1" dirty="0">
                <a:solidFill>
                  <a:schemeClr val="accent4"/>
                </a:solidFill>
              </a:rPr>
              <a:t>Jacob C. Jentzer, MD FACC FAHA</a:t>
            </a:r>
          </a:p>
          <a:p>
            <a:pPr algn="just"/>
            <a:r>
              <a:rPr lang="en-US" sz="4600" b="1" dirty="0">
                <a:solidFill>
                  <a:schemeClr val="accent4"/>
                </a:solidFill>
              </a:rPr>
              <a:t>Mayo Clinic Department of Cardiovascular Medicine</a:t>
            </a:r>
          </a:p>
          <a:p>
            <a:pPr algn="just"/>
            <a:r>
              <a:rPr lang="en-US" sz="4100" b="1" dirty="0"/>
              <a:t>On behalf of the SCAI Shock Classification Update writing group:</a:t>
            </a:r>
          </a:p>
          <a:p>
            <a:pPr algn="just"/>
            <a:r>
              <a:rPr lang="en-US" sz="3400" dirty="0">
                <a:solidFill>
                  <a:schemeClr val="accent1"/>
                </a:solidFill>
              </a:rPr>
              <a:t>Srihari S. Naidu, David A. Baran, Mir </a:t>
            </a:r>
            <a:r>
              <a:rPr lang="en-US" sz="3400" dirty="0" err="1">
                <a:solidFill>
                  <a:schemeClr val="accent1"/>
                </a:solidFill>
              </a:rPr>
              <a:t>Basir</a:t>
            </a:r>
            <a:r>
              <a:rPr lang="en-US" sz="3400" dirty="0">
                <a:solidFill>
                  <a:schemeClr val="accent1"/>
                </a:solidFill>
              </a:rPr>
              <a:t>, Deborah B. </a:t>
            </a:r>
            <a:r>
              <a:rPr lang="en-US" sz="3400" dirty="0" err="1">
                <a:solidFill>
                  <a:schemeClr val="accent1"/>
                </a:solidFill>
              </a:rPr>
              <a:t>Diercks</a:t>
            </a:r>
            <a:r>
              <a:rPr lang="en-US" sz="3400" dirty="0">
                <a:solidFill>
                  <a:schemeClr val="accent1"/>
                </a:solidFill>
              </a:rPr>
              <a:t>, Cindy L. </a:t>
            </a:r>
            <a:r>
              <a:rPr lang="en-US" sz="3400" dirty="0" err="1">
                <a:solidFill>
                  <a:schemeClr val="accent1"/>
                </a:solidFill>
              </a:rPr>
              <a:t>Grines</a:t>
            </a:r>
            <a:r>
              <a:rPr lang="en-US" sz="3400" dirty="0">
                <a:solidFill>
                  <a:schemeClr val="accent1"/>
                </a:solidFill>
              </a:rPr>
              <a:t>, Shelley Hall, Steven M. </a:t>
            </a:r>
            <a:r>
              <a:rPr lang="en-US" sz="3400" dirty="0" err="1">
                <a:solidFill>
                  <a:schemeClr val="accent1"/>
                </a:solidFill>
              </a:rPr>
              <a:t>Hollenberg</a:t>
            </a:r>
            <a:r>
              <a:rPr lang="en-US" sz="3400" dirty="0">
                <a:solidFill>
                  <a:schemeClr val="accent1"/>
                </a:solidFill>
              </a:rPr>
              <a:t>, Jacob C. Jentzer, </a:t>
            </a:r>
            <a:r>
              <a:rPr lang="en-US" sz="3400" dirty="0" err="1">
                <a:solidFill>
                  <a:schemeClr val="accent1"/>
                </a:solidFill>
              </a:rPr>
              <a:t>Navin</a:t>
            </a:r>
            <a:r>
              <a:rPr lang="en-US" sz="3400" dirty="0">
                <a:solidFill>
                  <a:schemeClr val="accent1"/>
                </a:solidFill>
              </a:rPr>
              <a:t> K. </a:t>
            </a:r>
            <a:r>
              <a:rPr lang="en-US" sz="3400" dirty="0" err="1">
                <a:solidFill>
                  <a:schemeClr val="accent1"/>
                </a:solidFill>
              </a:rPr>
              <a:t>Kapur</a:t>
            </a:r>
            <a:r>
              <a:rPr lang="en-US" sz="3400" dirty="0">
                <a:solidFill>
                  <a:schemeClr val="accent1"/>
                </a:solidFill>
              </a:rPr>
              <a:t>, William Kent, Sunil V. Rao, Mark D. </a:t>
            </a:r>
            <a:r>
              <a:rPr lang="en-US" sz="3400" dirty="0" err="1">
                <a:solidFill>
                  <a:schemeClr val="accent1"/>
                </a:solidFill>
              </a:rPr>
              <a:t>Samsky</a:t>
            </a:r>
            <a:r>
              <a:rPr lang="en-US" sz="3400" dirty="0">
                <a:solidFill>
                  <a:schemeClr val="accent1"/>
                </a:solidFill>
              </a:rPr>
              <a:t>, Holger Thiele, Alexander G. Truesdell, Sean Van </a:t>
            </a:r>
            <a:r>
              <a:rPr lang="en-US" sz="3400" dirty="0" err="1">
                <a:solidFill>
                  <a:schemeClr val="accent1"/>
                </a:solidFill>
              </a:rPr>
              <a:t>Diepen</a:t>
            </a:r>
            <a:r>
              <a:rPr lang="en-US" sz="3400" dirty="0">
                <a:solidFill>
                  <a:schemeClr val="accent1"/>
                </a:solidFill>
              </a:rPr>
              <a:t>, Timothy D. Henry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790F939-DF02-4208-A14A-BEAE15681D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8"/>
            <a:ext cx="4876190" cy="3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63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EC96E36D-32C0-4B6E-8D61-D23035F5FF1F}"/>
              </a:ext>
            </a:extLst>
          </p:cNvPr>
          <p:cNvSpPr txBox="1"/>
          <p:nvPr/>
        </p:nvSpPr>
        <p:spPr>
          <a:xfrm rot="16200000">
            <a:off x="-2097044" y="3578602"/>
            <a:ext cx="4595151" cy="40106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In-hospital mortality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506F597-2952-4B1D-B126-B7449282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2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Incrementally higher short-term mortality at each SCAI shock stage in </a:t>
            </a:r>
            <a:r>
              <a:rPr lang="en-US" b="1" u="sng" dirty="0"/>
              <a:t>cardiac arrest</a:t>
            </a:r>
            <a:r>
              <a:rPr lang="en-US" b="1" dirty="0"/>
              <a:t> patients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DBA019E-0FC2-4FDB-8575-B60EE9253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192646"/>
              </p:ext>
            </p:extLst>
          </p:nvPr>
        </p:nvGraphicFramePr>
        <p:xfrm>
          <a:off x="401063" y="1756022"/>
          <a:ext cx="4572000" cy="404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2A0B29-6708-41D4-BB4D-8ED551DDADAA}"/>
              </a:ext>
            </a:extLst>
          </p:cNvPr>
          <p:cNvSpPr txBox="1"/>
          <p:nvPr/>
        </p:nvSpPr>
        <p:spPr>
          <a:xfrm>
            <a:off x="692841" y="5790667"/>
            <a:ext cx="3988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 &lt;0.05 for cardiac arrest versus no cardiac arrest patients in each SCAI stage</a:t>
            </a:r>
          </a:p>
          <a:p>
            <a:pPr algn="ctr"/>
            <a:r>
              <a:rPr lang="en-US" dirty="0"/>
              <a:t>Jentzer, JACC 2019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A0278C3-A9B8-4202-85B9-16FABB585F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09664"/>
              </p:ext>
            </p:extLst>
          </p:nvPr>
        </p:nvGraphicFramePr>
        <p:xfrm>
          <a:off x="4973062" y="1756021"/>
          <a:ext cx="7192125" cy="4034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250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4838F-AA0A-4C06-8DCC-51E49CBA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Risk modifiers</a:t>
            </a:r>
            <a:r>
              <a:rPr lang="en-US" b="1" dirty="0"/>
              <a:t> associated with </a:t>
            </a:r>
            <a:r>
              <a:rPr lang="en-US" b="1" i="1" dirty="0"/>
              <a:t>lower observed survival</a:t>
            </a:r>
            <a:r>
              <a:rPr lang="en-US" b="1" dirty="0"/>
              <a:t> at each SCAI shock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1BCEF-8581-4707-9CC8-6E8C234B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2" y="1834956"/>
            <a:ext cx="528168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 arrest</a:t>
            </a:r>
          </a:p>
          <a:p>
            <a:pPr lvl="1"/>
            <a:r>
              <a:rPr lang="en-US" sz="2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Location and rhythm</a:t>
            </a:r>
          </a:p>
          <a:p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Older age</a:t>
            </a:r>
          </a:p>
          <a:p>
            <a:r>
              <a:rPr lang="en-US" sz="3200" b="1" dirty="0">
                <a:solidFill>
                  <a:schemeClr val="accent4"/>
                </a:solidFill>
              </a:rPr>
              <a:t>Worsening shock</a:t>
            </a:r>
          </a:p>
          <a:p>
            <a:pPr lvl="1"/>
            <a:r>
              <a:rPr lang="en-US" sz="2800" b="1" dirty="0">
                <a:solidFill>
                  <a:schemeClr val="accent4"/>
                </a:solidFill>
              </a:rPr>
              <a:t>Rising SCAI stage @ 24 hours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Poor hemodynamics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High RAP, low MAP, high HR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Abnormal echocardiography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Low LVEF, low SVI, high E/e’ ratio</a:t>
            </a:r>
          </a:p>
          <a:p>
            <a:r>
              <a:rPr lang="en-US" sz="3200" dirty="0">
                <a:solidFill>
                  <a:schemeClr val="accent3"/>
                </a:solidFill>
              </a:rPr>
              <a:t>Systemic inflammation (SIRS)</a:t>
            </a:r>
          </a:p>
          <a:p>
            <a:r>
              <a:rPr lang="en-US" sz="3200" dirty="0">
                <a:solidFill>
                  <a:schemeClr val="tx2"/>
                </a:solidFill>
              </a:rPr>
              <a:t>Acute kidney injury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B51C5C-423D-4D69-80B4-3F6ABC8AF2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30958"/>
              </p:ext>
            </p:extLst>
          </p:nvPr>
        </p:nvGraphicFramePr>
        <p:xfrm>
          <a:off x="6096000" y="1598327"/>
          <a:ext cx="609600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86E766C-4189-4EA0-B167-1CA18C6459A3}"/>
              </a:ext>
            </a:extLst>
          </p:cNvPr>
          <p:cNvSpPr txBox="1"/>
          <p:nvPr/>
        </p:nvSpPr>
        <p:spPr>
          <a:xfrm rot="16200000">
            <a:off x="4217436" y="4055258"/>
            <a:ext cx="3694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+mj-lt"/>
                <a:cs typeface="Times New Roman" panose="02020603050405020304" pitchFamily="18" charset="0"/>
              </a:rPr>
              <a:t>30-day Survival (%)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FC9291-190D-4DE4-958C-F85CFA86C016}"/>
              </a:ext>
            </a:extLst>
          </p:cNvPr>
          <p:cNvSpPr txBox="1"/>
          <p:nvPr/>
        </p:nvSpPr>
        <p:spPr>
          <a:xfrm>
            <a:off x="9218643" y="1790722"/>
            <a:ext cx="285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Jentzer, EHJ-ACC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296A0-3E5D-4F47-9154-79BD0F669A2F}"/>
              </a:ext>
            </a:extLst>
          </p:cNvPr>
          <p:cNvSpPr txBox="1"/>
          <p:nvPr/>
        </p:nvSpPr>
        <p:spPr>
          <a:xfrm rot="300000">
            <a:off x="7489319" y="6446835"/>
            <a:ext cx="1981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+mj-lt"/>
                <a:cs typeface="Times New Roman" panose="02020603050405020304" pitchFamily="18" charset="0"/>
              </a:rPr>
              <a:t>SCAI Shock Stage</a:t>
            </a:r>
          </a:p>
        </p:txBody>
      </p:sp>
    </p:spTree>
    <p:extLst>
      <p:ext uri="{BB962C8B-B14F-4D97-AF65-F5344CB8AC3E}">
        <p14:creationId xmlns:p14="http://schemas.microsoft.com/office/powerpoint/2010/main" val="509825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1B8D-8568-4915-946D-54FA915A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918DD-2DAA-436D-9157-35E32404D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SCAI shock stages paradigm is effective for mortality risk stratification in a variety of acutely-ill patient populations.</a:t>
            </a:r>
          </a:p>
          <a:p>
            <a:r>
              <a:rPr lang="en-US" sz="3200" dirty="0"/>
              <a:t>Observed mortality is greater at each higher shock stage and varies substantially according to the study definition, population, and concomitant risk factors. </a:t>
            </a:r>
          </a:p>
          <a:p>
            <a:r>
              <a:rPr lang="en-US" sz="3200" dirty="0"/>
              <a:t>These data should inform further modifications of the SCAI shock classification.  </a:t>
            </a:r>
            <a:r>
              <a:rPr lang="en-US" sz="3200" b="1" i="1" dirty="0"/>
              <a:t>A new update to the SCAI shock classification will be presented at SCAI Shock 2021.</a:t>
            </a:r>
          </a:p>
          <a:p>
            <a:pPr lvl="1"/>
            <a:r>
              <a:rPr lang="en-US" sz="2800" b="1" i="1" dirty="0"/>
              <a:t>SCAI Shock will be October 7-8</a:t>
            </a:r>
            <a:r>
              <a:rPr lang="en-US" sz="2800" b="1" i="1" baseline="30000" dirty="0"/>
              <a:t>th</a:t>
            </a:r>
            <a:r>
              <a:rPr lang="en-US" sz="2800" b="1" i="1" dirty="0"/>
              <a:t> 2021 – Save the date!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533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93EF-C316-45E6-B208-493D470EC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8B477-0DC4-4551-844A-DE026B9744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Baran, et al. CCI 2020</a:t>
            </a:r>
          </a:p>
          <a:p>
            <a:r>
              <a:rPr lang="en-US" dirty="0" err="1"/>
              <a:t>Garan</a:t>
            </a:r>
            <a:r>
              <a:rPr lang="en-US" dirty="0"/>
              <a:t>, et al. JACC HF 2020</a:t>
            </a:r>
          </a:p>
          <a:p>
            <a:r>
              <a:rPr lang="en-US" dirty="0"/>
              <a:t>Hanson, et al. CCI 2020</a:t>
            </a:r>
          </a:p>
          <a:p>
            <a:r>
              <a:rPr lang="en-US" dirty="0"/>
              <a:t>Jentzer, et al. JACC 2019</a:t>
            </a:r>
          </a:p>
          <a:p>
            <a:r>
              <a:rPr lang="en-US" dirty="0"/>
              <a:t>Jentzer, et al. AHJ 2020</a:t>
            </a:r>
          </a:p>
          <a:p>
            <a:r>
              <a:rPr lang="en-US" dirty="0"/>
              <a:t>Jentzer, et al. CCI 2020</a:t>
            </a:r>
          </a:p>
          <a:p>
            <a:r>
              <a:rPr lang="en-US" dirty="0"/>
              <a:t>Jentzer, et al. Circ CQO 2020</a:t>
            </a:r>
          </a:p>
          <a:p>
            <a:r>
              <a:rPr lang="en-US" dirty="0"/>
              <a:t>Jentzer, et al. EHJ-ACC 2021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29E519-FECD-45D8-AD0C-EB5BBE028C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Jentzer, et al. JACC Imaging 2021</a:t>
            </a:r>
          </a:p>
          <a:p>
            <a:r>
              <a:rPr lang="en-US" dirty="0"/>
              <a:t>Lawler, et al. CCM 2021</a:t>
            </a:r>
          </a:p>
          <a:p>
            <a:r>
              <a:rPr lang="en-US" dirty="0"/>
              <a:t>Padkins, et al. ESC HF 2020</a:t>
            </a:r>
          </a:p>
          <a:p>
            <a:r>
              <a:rPr lang="en-US" dirty="0"/>
              <a:t>Padkins, et al. CCI 2021</a:t>
            </a:r>
          </a:p>
          <a:p>
            <a:r>
              <a:rPr lang="en-US" dirty="0"/>
              <a:t>Pareek, et al. CCI 2020</a:t>
            </a:r>
          </a:p>
          <a:p>
            <a:r>
              <a:rPr lang="en-US" dirty="0"/>
              <a:t>Schrage, et al. CCI 2020</a:t>
            </a:r>
          </a:p>
          <a:p>
            <a:r>
              <a:rPr lang="en-US" dirty="0"/>
              <a:t>Thayer, et al. Circ HF 2020</a:t>
            </a:r>
          </a:p>
        </p:txBody>
      </p:sp>
    </p:spTree>
    <p:extLst>
      <p:ext uri="{BB962C8B-B14F-4D97-AF65-F5344CB8AC3E}">
        <p14:creationId xmlns:p14="http://schemas.microsoft.com/office/powerpoint/2010/main" val="379269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E922-AD62-4A04-8809-F19D8356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B80B4-526E-4805-B785-F53913991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 have no relevant disclosures or conflicts of interest pertinent to this research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3191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F9E63-EB4F-42D7-99CF-14CBA49C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Background &amp;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923A-3C20-456F-8DA3-4BB21ACAF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Background: </a:t>
            </a:r>
            <a:r>
              <a:rPr lang="en-US" sz="3600" dirty="0"/>
              <a:t>SCAI recently proposed a classification characterizing cardiogenic shock severity. </a:t>
            </a:r>
            <a:r>
              <a:rPr lang="en-US" sz="3600" b="1" i="1" dirty="0"/>
              <a:t>We sought to determine if the SCAI shock stages could provide mortality risk stratification.</a:t>
            </a:r>
          </a:p>
          <a:p>
            <a:r>
              <a:rPr lang="en-US" sz="3600" b="1" dirty="0"/>
              <a:t>Methods: </a:t>
            </a:r>
            <a:r>
              <a:rPr lang="en-US" sz="3600" dirty="0"/>
              <a:t>As part of a SCAI-sponsored consensus update to the SCAI shock classification, PubMed was reviewed for studies examining clinical outcomes as a function of SCAI shock stage in any population.</a:t>
            </a:r>
          </a:p>
        </p:txBody>
      </p:sp>
    </p:spTree>
    <p:extLst>
      <p:ext uri="{BB962C8B-B14F-4D97-AF65-F5344CB8AC3E}">
        <p14:creationId xmlns:p14="http://schemas.microsoft.com/office/powerpoint/2010/main" val="130087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368" y="0"/>
            <a:ext cx="7827264" cy="1219200"/>
          </a:xfrm>
        </p:spPr>
        <p:txBody>
          <a:bodyPr>
            <a:normAutofit/>
          </a:bodyPr>
          <a:lstStyle/>
          <a:p>
            <a:r>
              <a:rPr lang="en-US" sz="4000" b="1" dirty="0"/>
              <a:t>SCAI shock stages classification</a:t>
            </a:r>
            <a:br>
              <a:rPr lang="en-US" sz="4000" b="1" dirty="0"/>
            </a:br>
            <a:r>
              <a:rPr lang="en-US" sz="3600" b="1" dirty="0">
                <a:solidFill>
                  <a:schemeClr val="accent4"/>
                </a:solidFill>
              </a:rPr>
              <a:t>Consensus document – Baran CCI 2019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20" y="1219456"/>
            <a:ext cx="9793148" cy="5533588"/>
          </a:xfrm>
        </p:spPr>
      </p:pic>
      <p:sp>
        <p:nvSpPr>
          <p:cNvPr id="6" name="Rectangle 5"/>
          <p:cNvSpPr/>
          <p:nvPr/>
        </p:nvSpPr>
        <p:spPr>
          <a:xfrm>
            <a:off x="2488551" y="1219200"/>
            <a:ext cx="8485215" cy="3283352"/>
          </a:xfrm>
          <a:prstGeom prst="rect">
            <a:avLst/>
          </a:prstGeom>
          <a:noFill/>
          <a:ln w="635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20366" y="446371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6"/>
                </a:solidFill>
              </a:rPr>
              <a:t>PRESHOCK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8551" y="1673305"/>
            <a:ext cx="84852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chemeClr val="accent5"/>
                </a:solidFill>
              </a:rPr>
              <a:t>SHOCK</a:t>
            </a:r>
          </a:p>
        </p:txBody>
      </p:sp>
      <p:sp>
        <p:nvSpPr>
          <p:cNvPr id="10" name="Down Arrow 9"/>
          <p:cNvSpPr/>
          <p:nvPr/>
        </p:nvSpPr>
        <p:spPr>
          <a:xfrm rot="10800000">
            <a:off x="435984" y="1219200"/>
            <a:ext cx="1600197" cy="5491982"/>
          </a:xfrm>
          <a:prstGeom prst="downArrow">
            <a:avLst/>
          </a:prstGeom>
          <a:gradFill>
            <a:gsLst>
              <a:gs pos="0">
                <a:srgbClr val="00B05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6200000">
            <a:off x="-1530711" y="3459113"/>
            <a:ext cx="55335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SEVERITY</a:t>
            </a:r>
          </a:p>
        </p:txBody>
      </p:sp>
    </p:spTree>
    <p:extLst>
      <p:ext uri="{BB962C8B-B14F-4D97-AF65-F5344CB8AC3E}">
        <p14:creationId xmlns:p14="http://schemas.microsoft.com/office/powerpoint/2010/main" val="45395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8108D-8A9C-4C58-B1BB-0FC05131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We identified </a:t>
            </a:r>
            <a:r>
              <a:rPr lang="en-US" sz="3600" b="1" u="sng" dirty="0"/>
              <a:t>15 manuscripts</a:t>
            </a:r>
            <a:r>
              <a:rPr lang="en-US" sz="3600" b="1" dirty="0"/>
              <a:t> reporting mortality including more than </a:t>
            </a:r>
            <a:r>
              <a:rPr lang="en-US" sz="3600" b="1" u="sng" dirty="0"/>
              <a:t>15,000</a:t>
            </a:r>
            <a:r>
              <a:rPr lang="en-US" sz="3600" b="1" dirty="0"/>
              <a:t> unique critically-ill patients</a:t>
            </a:r>
            <a:br>
              <a:rPr lang="en-US" sz="3600" b="1" u="sng" dirty="0"/>
            </a:br>
            <a:r>
              <a:rPr lang="en-US" sz="3200" b="1" dirty="0">
                <a:solidFill>
                  <a:schemeClr val="accent4"/>
                </a:solidFill>
              </a:rPr>
              <a:t>1 study was prospective, and none were clinical trials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8AF6F1-F05F-4550-8DD9-1936D2731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65995"/>
              </p:ext>
            </p:extLst>
          </p:nvPr>
        </p:nvGraphicFramePr>
        <p:xfrm>
          <a:off x="838200" y="1800520"/>
          <a:ext cx="10515599" cy="4481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4621">
                  <a:extLst>
                    <a:ext uri="{9D8B030D-6E8A-4147-A177-3AD203B41FA5}">
                      <a16:colId xmlns:a16="http://schemas.microsoft.com/office/drawing/2014/main" val="3363353175"/>
                    </a:ext>
                  </a:extLst>
                </a:gridCol>
                <a:gridCol w="1574276">
                  <a:extLst>
                    <a:ext uri="{9D8B030D-6E8A-4147-A177-3AD203B41FA5}">
                      <a16:colId xmlns:a16="http://schemas.microsoft.com/office/drawing/2014/main" val="800432709"/>
                    </a:ext>
                  </a:extLst>
                </a:gridCol>
                <a:gridCol w="2714919">
                  <a:extLst>
                    <a:ext uri="{9D8B030D-6E8A-4147-A177-3AD203B41FA5}">
                      <a16:colId xmlns:a16="http://schemas.microsoft.com/office/drawing/2014/main" val="2477057491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1510325189"/>
                    </a:ext>
                  </a:extLst>
                </a:gridCol>
                <a:gridCol w="2417189">
                  <a:extLst>
                    <a:ext uri="{9D8B030D-6E8A-4147-A177-3AD203B41FA5}">
                      <a16:colId xmlns:a16="http://schemas.microsoft.com/office/drawing/2014/main" val="767481406"/>
                    </a:ext>
                  </a:extLst>
                </a:gridCol>
              </a:tblGrid>
              <a:tr h="2254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Population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Design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Patients (n)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Primary outcome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008287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Jentzer, JACC 2019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CICU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single-center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In-hospital mortality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232575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Jentzer, AHJ 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CICU survivors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Retrospective single-center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9096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Post-discharge survival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6286644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Schrage, CCI 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CS or large MI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Retrospective single-center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30-day survival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660434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Baran, CCI 2020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effectLst/>
                        </a:rPr>
                        <a:t>Prospective</a:t>
                      </a:r>
                      <a:r>
                        <a:rPr lang="en-US" sz="1800" b="1" u="none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single-center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30-day survival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4621869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Thayer, Circ HF 2020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multi-center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In-hospital mortality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9376602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Hanson, CCI 2020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AMICS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multi-center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Survival to discharge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214059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Pareek, CCI 2020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effectLst/>
                        </a:rPr>
                        <a:t>OHCA</a:t>
                      </a:r>
                      <a:endParaRPr lang="en-US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single-center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30-day mortality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55201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Jentzer, EHJ ACC 2021*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two-center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30-day survival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3173140"/>
                  </a:ext>
                </a:extLst>
              </a:tr>
              <a:tr h="464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Lawler, CCM 2021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CICU or 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Retrospective multi-center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1991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In-hospital mortality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3897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488EE85-02CA-4CDD-861A-54B8B53F7C8C}"/>
              </a:ext>
            </a:extLst>
          </p:cNvPr>
          <p:cNvSpPr txBox="1"/>
          <p:nvPr/>
        </p:nvSpPr>
        <p:spPr>
          <a:xfrm>
            <a:off x="725864" y="6372515"/>
            <a:ext cx="1062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This study includes 934 unique CS patients from the Jentzer 2019 study, plus CS patients from Schrage, et al.</a:t>
            </a:r>
          </a:p>
        </p:txBody>
      </p:sp>
    </p:spTree>
    <p:extLst>
      <p:ext uri="{BB962C8B-B14F-4D97-AF65-F5344CB8AC3E}">
        <p14:creationId xmlns:p14="http://schemas.microsoft.com/office/powerpoint/2010/main" val="296284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C97F-DA6C-45FB-BF7C-F703AB6F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Studies examined 7 separate definitions of the SCAI shock stages</a:t>
            </a:r>
            <a:endParaRPr lang="en-US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E8FAB7-999D-4026-A247-9987296DC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315007"/>
              </p:ext>
            </p:extLst>
          </p:nvPr>
        </p:nvGraphicFramePr>
        <p:xfrm>
          <a:off x="778047" y="1955790"/>
          <a:ext cx="10635905" cy="3878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043">
                  <a:extLst>
                    <a:ext uri="{9D8B030D-6E8A-4147-A177-3AD203B41FA5}">
                      <a16:colId xmlns:a16="http://schemas.microsoft.com/office/drawing/2014/main" val="3024283384"/>
                    </a:ext>
                  </a:extLst>
                </a:gridCol>
                <a:gridCol w="874733">
                  <a:extLst>
                    <a:ext uri="{9D8B030D-6E8A-4147-A177-3AD203B41FA5}">
                      <a16:colId xmlns:a16="http://schemas.microsoft.com/office/drawing/2014/main" val="1169938930"/>
                    </a:ext>
                  </a:extLst>
                </a:gridCol>
                <a:gridCol w="1021060">
                  <a:extLst>
                    <a:ext uri="{9D8B030D-6E8A-4147-A177-3AD203B41FA5}">
                      <a16:colId xmlns:a16="http://schemas.microsoft.com/office/drawing/2014/main" val="1036173540"/>
                    </a:ext>
                  </a:extLst>
                </a:gridCol>
                <a:gridCol w="972241">
                  <a:extLst>
                    <a:ext uri="{9D8B030D-6E8A-4147-A177-3AD203B41FA5}">
                      <a16:colId xmlns:a16="http://schemas.microsoft.com/office/drawing/2014/main" val="1377276489"/>
                    </a:ext>
                  </a:extLst>
                </a:gridCol>
                <a:gridCol w="1168987">
                  <a:extLst>
                    <a:ext uri="{9D8B030D-6E8A-4147-A177-3AD203B41FA5}">
                      <a16:colId xmlns:a16="http://schemas.microsoft.com/office/drawing/2014/main" val="4029854851"/>
                    </a:ext>
                  </a:extLst>
                </a:gridCol>
                <a:gridCol w="898784">
                  <a:extLst>
                    <a:ext uri="{9D8B030D-6E8A-4147-A177-3AD203B41FA5}">
                      <a16:colId xmlns:a16="http://schemas.microsoft.com/office/drawing/2014/main" val="1670101223"/>
                    </a:ext>
                  </a:extLst>
                </a:gridCol>
                <a:gridCol w="948245">
                  <a:extLst>
                    <a:ext uri="{9D8B030D-6E8A-4147-A177-3AD203B41FA5}">
                      <a16:colId xmlns:a16="http://schemas.microsoft.com/office/drawing/2014/main" val="2608073181"/>
                    </a:ext>
                  </a:extLst>
                </a:gridCol>
                <a:gridCol w="904391">
                  <a:extLst>
                    <a:ext uri="{9D8B030D-6E8A-4147-A177-3AD203B41FA5}">
                      <a16:colId xmlns:a16="http://schemas.microsoft.com/office/drawing/2014/main" val="2126547957"/>
                    </a:ext>
                  </a:extLst>
                </a:gridCol>
                <a:gridCol w="975628">
                  <a:extLst>
                    <a:ext uri="{9D8B030D-6E8A-4147-A177-3AD203B41FA5}">
                      <a16:colId xmlns:a16="http://schemas.microsoft.com/office/drawing/2014/main" val="3265992189"/>
                    </a:ext>
                  </a:extLst>
                </a:gridCol>
                <a:gridCol w="833154">
                  <a:extLst>
                    <a:ext uri="{9D8B030D-6E8A-4147-A177-3AD203B41FA5}">
                      <a16:colId xmlns:a16="http://schemas.microsoft.com/office/drawing/2014/main" val="3363013851"/>
                    </a:ext>
                  </a:extLst>
                </a:gridCol>
                <a:gridCol w="869639">
                  <a:extLst>
                    <a:ext uri="{9D8B030D-6E8A-4147-A177-3AD203B41FA5}">
                      <a16:colId xmlns:a16="http://schemas.microsoft.com/office/drawing/2014/main" val="2392241283"/>
                    </a:ext>
                  </a:extLst>
                </a:gridCol>
              </a:tblGrid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Study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Dx of 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Physical exam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Vital signs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Vasoactive drugs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CPR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Lactate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Renal function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LFT’s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500680"/>
                  </a:ext>
                </a:extLst>
              </a:tr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Jentzer, JACC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4505921"/>
                  </a:ext>
                </a:extLst>
              </a:tr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Schrage, CCI 2020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9209210"/>
                  </a:ext>
                </a:extLst>
              </a:tr>
              <a:tr h="428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Thayer, Circ HF 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245522"/>
                  </a:ext>
                </a:extLst>
              </a:tr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Hanson, CCI 2020*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4674123"/>
                  </a:ext>
                </a:extLst>
              </a:tr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Pareek, CCI 2020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0331045"/>
                  </a:ext>
                </a:extLst>
              </a:tr>
              <a:tr h="522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Lawler, CCM 2021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 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 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</a:rPr>
                        <a:t>X</a:t>
                      </a:r>
                      <a:endParaRPr lang="en-US" sz="3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+mn-lt"/>
                        </a:rPr>
                        <a:t>X</a:t>
                      </a:r>
                      <a:endParaRPr lang="en-US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66265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8BE1F32-751C-4946-BE71-503DC6E17B6E}"/>
              </a:ext>
            </a:extLst>
          </p:cNvPr>
          <p:cNvSpPr txBox="1"/>
          <p:nvPr/>
        </p:nvSpPr>
        <p:spPr>
          <a:xfrm>
            <a:off x="838200" y="6031147"/>
            <a:ext cx="10445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 The studies by Hanson, et al. and Baran, et al. used physician assignment of SCAI shock stage</a:t>
            </a:r>
          </a:p>
        </p:txBody>
      </p:sp>
    </p:spTree>
    <p:extLst>
      <p:ext uri="{BB962C8B-B14F-4D97-AF65-F5344CB8AC3E}">
        <p14:creationId xmlns:p14="http://schemas.microsoft.com/office/powerpoint/2010/main" val="4180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593DE02-83D7-49F2-8B86-29ED443F99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752696"/>
              </p:ext>
            </p:extLst>
          </p:nvPr>
        </p:nvGraphicFramePr>
        <p:xfrm>
          <a:off x="0" y="1238490"/>
          <a:ext cx="12192000" cy="561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9EB61DF-6D2E-4A57-8D08-55D9FAA0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84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Distribution of SCAI shock stages in each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7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0187D0E-7D0F-4E6E-8167-32576957DF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293551"/>
              </p:ext>
            </p:extLst>
          </p:nvPr>
        </p:nvGraphicFramePr>
        <p:xfrm>
          <a:off x="401063" y="1320295"/>
          <a:ext cx="11451413" cy="553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1">
            <a:extLst>
              <a:ext uri="{FF2B5EF4-FFF2-40B4-BE49-F238E27FC236}">
                <a16:creationId xmlns:a16="http://schemas.microsoft.com/office/drawing/2014/main" id="{EC96E36D-32C0-4B6E-8D61-D23035F5FF1F}"/>
              </a:ext>
            </a:extLst>
          </p:cNvPr>
          <p:cNvSpPr txBox="1"/>
          <p:nvPr/>
        </p:nvSpPr>
        <p:spPr>
          <a:xfrm rot="16200000">
            <a:off x="-2097044" y="3578602"/>
            <a:ext cx="4595151" cy="40106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Short-term (in-hospital or 30-day) mortality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5C9271-031A-474B-BA39-ED443791BDCE}"/>
              </a:ext>
            </a:extLst>
          </p:cNvPr>
          <p:cNvSpPr txBox="1"/>
          <p:nvPr/>
        </p:nvSpPr>
        <p:spPr>
          <a:xfrm>
            <a:off x="995419" y="6517973"/>
            <a:ext cx="3167413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CICU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EDE0EE-7CB2-4391-B1A9-30D447B517D6}"/>
              </a:ext>
            </a:extLst>
          </p:cNvPr>
          <p:cNvSpPr txBox="1"/>
          <p:nvPr/>
        </p:nvSpPr>
        <p:spPr>
          <a:xfrm>
            <a:off x="4162833" y="6517974"/>
            <a:ext cx="7628104" cy="3400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Cardiogenic Shock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506F597-2952-4B1D-B126-B7449282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2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Short-term mortality at each SCAI shock stage for CICU or cardiogenic shock patients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48D3C9-963C-4F38-A0E4-7FD20EDECBFD}"/>
              </a:ext>
            </a:extLst>
          </p:cNvPr>
          <p:cNvSpPr txBox="1"/>
          <p:nvPr/>
        </p:nvSpPr>
        <p:spPr>
          <a:xfrm>
            <a:off x="2303072" y="6148641"/>
            <a:ext cx="6180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No deaths occurred in SCAI stage B patients in these studies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91800-745D-47D9-AED4-DA1DC88DEFE2}"/>
              </a:ext>
            </a:extLst>
          </p:cNvPr>
          <p:cNvSpPr txBox="1"/>
          <p:nvPr/>
        </p:nvSpPr>
        <p:spPr>
          <a:xfrm>
            <a:off x="5895468" y="5270416"/>
            <a:ext cx="40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028C43-F5B6-4EDD-B630-4E411E1BA925}"/>
              </a:ext>
            </a:extLst>
          </p:cNvPr>
          <p:cNvSpPr txBox="1"/>
          <p:nvPr/>
        </p:nvSpPr>
        <p:spPr>
          <a:xfrm>
            <a:off x="7456121" y="5270417"/>
            <a:ext cx="40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09437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878D92-77B9-47EB-887B-4259C6198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709" y="1821778"/>
            <a:ext cx="9182581" cy="4149097"/>
          </a:xfrm>
          <a:prstGeom prst="rect">
            <a:avLst/>
          </a:prstGeom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id="{EC96E36D-32C0-4B6E-8D61-D23035F5FF1F}"/>
              </a:ext>
            </a:extLst>
          </p:cNvPr>
          <p:cNvSpPr txBox="1"/>
          <p:nvPr/>
        </p:nvSpPr>
        <p:spPr>
          <a:xfrm rot="16200000">
            <a:off x="-1184865" y="2897754"/>
            <a:ext cx="2786611" cy="40106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In-hospital mortality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506F597-2952-4B1D-B126-B7449282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2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Association between SCAI stages and mortality was consistent across ACS &amp; HF subgroups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227F768-0180-460E-A455-17BD6C831D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905992"/>
              </p:ext>
            </p:extLst>
          </p:nvPr>
        </p:nvGraphicFramePr>
        <p:xfrm>
          <a:off x="300942" y="1423686"/>
          <a:ext cx="11482086" cy="4375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01D0B2-9294-4B83-8CAD-B12BBB83CA22}"/>
              </a:ext>
            </a:extLst>
          </p:cNvPr>
          <p:cNvSpPr txBox="1"/>
          <p:nvPr/>
        </p:nvSpPr>
        <p:spPr>
          <a:xfrm>
            <a:off x="3395661" y="6012342"/>
            <a:ext cx="540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Jentzer, JACC 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2E6154-9D2D-4C41-85E3-AE1088740D2A}"/>
              </a:ext>
            </a:extLst>
          </p:cNvPr>
          <p:cNvSpPr txBox="1"/>
          <p:nvPr/>
        </p:nvSpPr>
        <p:spPr>
          <a:xfrm>
            <a:off x="3395660" y="6381674"/>
            <a:ext cx="540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Thayer, Circ HF 2020</a:t>
            </a:r>
          </a:p>
        </p:txBody>
      </p:sp>
    </p:spTree>
    <p:extLst>
      <p:ext uri="{BB962C8B-B14F-4D97-AF65-F5344CB8AC3E}">
        <p14:creationId xmlns:p14="http://schemas.microsoft.com/office/powerpoint/2010/main" val="194234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6" grpId="0">
        <p:bldAsOne/>
      </p:bldGraphic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3F69CF06201644B4AFDDA24C9F961A" ma:contentTypeVersion="12" ma:contentTypeDescription="Create a new document." ma:contentTypeScope="" ma:versionID="76ee01313d5e1a60390ca2a8910c6b93">
  <xsd:schema xmlns:xsd="http://www.w3.org/2001/XMLSchema" xmlns:xs="http://www.w3.org/2001/XMLSchema" xmlns:p="http://schemas.microsoft.com/office/2006/metadata/properties" xmlns:ns2="fcaf5f47-fd32-4972-b1c4-f33206db44c3" xmlns:ns3="a47054a0-e060-48ed-b187-af9c5b2a9847" targetNamespace="http://schemas.microsoft.com/office/2006/metadata/properties" ma:root="true" ma:fieldsID="fbce1b5a4109c2eac26df0ac9723b43b" ns2:_="" ns3:_="">
    <xsd:import namespace="fcaf5f47-fd32-4972-b1c4-f33206db44c3"/>
    <xsd:import namespace="a47054a0-e060-48ed-b187-af9c5b2a98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f5f47-fd32-4972-b1c4-f33206db44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054a0-e060-48ed-b187-af9c5b2a984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DBACDE-4AD9-4D05-8899-DD6DB5D9A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af5f47-fd32-4972-b1c4-f33206db44c3"/>
    <ds:schemaRef ds:uri="a47054a0-e060-48ed-b187-af9c5b2a98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CCD6ED-0348-41EB-B3EC-3B8DC346B0E8}">
  <ds:schemaRefs>
    <ds:schemaRef ds:uri="fcaf5f47-fd32-4972-b1c4-f33206db44c3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47054a0-e060-48ed-b187-af9c5b2a9847"/>
  </ds:schemaRefs>
</ds:datastoreItem>
</file>

<file path=customXml/itemProps3.xml><?xml version="1.0" encoding="utf-8"?>
<ds:datastoreItem xmlns:ds="http://schemas.openxmlformats.org/officeDocument/2006/customXml" ds:itemID="{49D63526-2FF5-4061-AB9F-4758A51314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875</Words>
  <Application>Microsoft Office PowerPoint</Application>
  <PresentationFormat>Widescreen</PresentationFormat>
  <Paragraphs>204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SCAI Shock Classification for Mortality Risk Stratification: Summary of Published Evidence</vt:lpstr>
      <vt:lpstr>Disclosures</vt:lpstr>
      <vt:lpstr>Background &amp; Methods</vt:lpstr>
      <vt:lpstr>SCAI shock stages classification Consensus document – Baran CCI 2019</vt:lpstr>
      <vt:lpstr>We identified 15 manuscripts reporting mortality including more than 15,000 unique critically-ill patients 1 study was prospective, and none were clinical trials</vt:lpstr>
      <vt:lpstr>Studies examined 7 separate definitions of the SCAI shock stages</vt:lpstr>
      <vt:lpstr>Distribution of SCAI shock stages in each study</vt:lpstr>
      <vt:lpstr>Short-term mortality at each SCAI shock stage for CICU or cardiogenic shock patients</vt:lpstr>
      <vt:lpstr>Association between SCAI stages and mortality was consistent across ACS &amp; HF subgroups</vt:lpstr>
      <vt:lpstr>Incrementally higher short-term mortality at each SCAI shock stage in cardiac arrest patients</vt:lpstr>
      <vt:lpstr>Risk modifiers associated with lower observed survival at each SCAI shock stage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SCAI shock classification validation studies</dc:title>
  <dc:creator>Jentzer, Jacob C., M.D.</dc:creator>
  <cp:lastModifiedBy>Katy Frame</cp:lastModifiedBy>
  <cp:revision>221</cp:revision>
  <dcterms:created xsi:type="dcterms:W3CDTF">2021-02-01T21:46:26Z</dcterms:created>
  <dcterms:modified xsi:type="dcterms:W3CDTF">2021-04-23T18:53:21Z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0x010100E03F69CF06201644B4AFDDA24C9F961A</vt:lpwstr>
  </property>
</Properties>
</file>