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3469" y="23898"/>
            <a:ext cx="3235960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8819" y="2206170"/>
            <a:ext cx="6886361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jpg"/><Relationship Id="rId4" Type="http://schemas.openxmlformats.org/officeDocument/2006/relationships/image" Target="../media/image22.png"/><Relationship Id="rId5" Type="http://schemas.openxmlformats.org/officeDocument/2006/relationships/image" Target="../media/image23.jpg"/><Relationship Id="rId6" Type="http://schemas.openxmlformats.org/officeDocument/2006/relationships/image" Target="../media/image2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8185" y="2977372"/>
            <a:ext cx="6903720" cy="249872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349375" marR="658495" indent="-676910">
              <a:lnSpc>
                <a:spcPts val="2160"/>
              </a:lnSpc>
              <a:spcBef>
                <a:spcPts val="370"/>
              </a:spcBef>
            </a:pPr>
            <a:r>
              <a:rPr dirty="0" sz="2000" spc="-5" b="1">
                <a:solidFill>
                  <a:srgbClr val="3366FF"/>
                </a:solidFill>
                <a:latin typeface="Arial"/>
                <a:cs typeface="Arial"/>
              </a:rPr>
              <a:t>David </a:t>
            </a:r>
            <a:r>
              <a:rPr dirty="0" sz="2000" b="1">
                <a:solidFill>
                  <a:srgbClr val="3366FF"/>
                </a:solidFill>
                <a:latin typeface="Arial"/>
                <a:cs typeface="Arial"/>
              </a:rPr>
              <a:t>P </a:t>
            </a:r>
            <a:r>
              <a:rPr dirty="0" sz="2000" spc="-5" b="1">
                <a:solidFill>
                  <a:srgbClr val="3366FF"/>
                </a:solidFill>
                <a:latin typeface="Arial"/>
                <a:cs typeface="Arial"/>
              </a:rPr>
              <a:t>Taggart MD (Hons), PhD, FRCS, FESC  Professor of Cardiovascular</a:t>
            </a:r>
            <a:r>
              <a:rPr dirty="0" sz="2000" spc="-45" b="1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3366FF"/>
                </a:solidFill>
                <a:latin typeface="Arial"/>
                <a:cs typeface="Arial"/>
              </a:rPr>
              <a:t>Surgery</a:t>
            </a:r>
            <a:endParaRPr sz="2000">
              <a:latin typeface="Arial"/>
              <a:cs typeface="Arial"/>
            </a:endParaRPr>
          </a:p>
          <a:p>
            <a:pPr marL="1187450">
              <a:lnSpc>
                <a:spcPts val="2130"/>
              </a:lnSpc>
            </a:pPr>
            <a:r>
              <a:rPr dirty="0" sz="2000" spc="-5" b="1">
                <a:solidFill>
                  <a:srgbClr val="3366FF"/>
                </a:solidFill>
                <a:latin typeface="Arial"/>
                <a:cs typeface="Arial"/>
              </a:rPr>
              <a:t>University of Oxford, United</a:t>
            </a:r>
            <a:r>
              <a:rPr dirty="0" sz="2000" spc="-25" b="1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3366FF"/>
                </a:solidFill>
                <a:latin typeface="Arial"/>
                <a:cs typeface="Arial"/>
              </a:rPr>
              <a:t>Kingdom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12065" marR="5080">
              <a:lnSpc>
                <a:spcPts val="2590"/>
              </a:lnSpc>
              <a:spcBef>
                <a:spcPts val="5"/>
              </a:spcBef>
            </a:pPr>
            <a:r>
              <a:rPr dirty="0" sz="2400" spc="-5">
                <a:latin typeface="Arial"/>
                <a:cs typeface="Arial"/>
              </a:rPr>
              <a:t>for the Arterial Revascularization Trial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Investigators  (No </a:t>
            </a:r>
            <a:r>
              <a:rPr dirty="0" sz="2400">
                <a:latin typeface="Arial"/>
                <a:cs typeface="Arial"/>
              </a:rPr>
              <a:t>conflicts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declared)</a:t>
            </a:r>
            <a:endParaRPr sz="2400">
              <a:latin typeface="Arial"/>
              <a:cs typeface="Arial"/>
            </a:endParaRPr>
          </a:p>
          <a:p>
            <a:pPr algn="ctr" marL="13335">
              <a:lnSpc>
                <a:spcPct val="100000"/>
              </a:lnSpc>
              <a:spcBef>
                <a:spcPts val="1525"/>
              </a:spcBef>
            </a:pPr>
            <a:r>
              <a:rPr dirty="0" sz="3200" spc="-10">
                <a:solidFill>
                  <a:srgbClr val="FF0000"/>
                </a:solidFill>
                <a:latin typeface="Arial"/>
                <a:cs typeface="Arial"/>
              </a:rPr>
              <a:t>ESC</a:t>
            </a:r>
            <a:r>
              <a:rPr dirty="0" sz="32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Arial"/>
                <a:cs typeface="Arial"/>
              </a:rPr>
              <a:t>2018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98700" y="5524500"/>
            <a:ext cx="1016305" cy="1320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21400" y="5626100"/>
            <a:ext cx="2785535" cy="965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00" y="5511800"/>
            <a:ext cx="1345218" cy="13452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43400" y="5511799"/>
            <a:ext cx="1128712" cy="13414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58239" y="257433"/>
            <a:ext cx="540575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Arterial Revascularization Trial</a:t>
            </a:r>
            <a:r>
              <a:rPr dirty="0" sz="2400" spc="-90"/>
              <a:t> </a:t>
            </a:r>
            <a:r>
              <a:rPr dirty="0" sz="2400" spc="-5"/>
              <a:t>(ART)</a:t>
            </a:r>
            <a:endParaRPr sz="2400"/>
          </a:p>
        </p:txBody>
      </p:sp>
      <p:sp>
        <p:nvSpPr>
          <p:cNvPr id="8" name="object 8"/>
          <p:cNvSpPr txBox="1"/>
          <p:nvPr/>
        </p:nvSpPr>
        <p:spPr>
          <a:xfrm>
            <a:off x="703916" y="988953"/>
            <a:ext cx="783463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Randomized </a:t>
            </a:r>
            <a:r>
              <a:rPr dirty="0" sz="2400">
                <a:latin typeface="Arial"/>
                <a:cs typeface="Arial"/>
              </a:rPr>
              <a:t>comparison </a:t>
            </a:r>
            <a:r>
              <a:rPr dirty="0" sz="2400" spc="-5">
                <a:latin typeface="Arial"/>
                <a:cs typeface="Arial"/>
              </a:rPr>
              <a:t>of </a:t>
            </a:r>
            <a:r>
              <a:rPr dirty="0" sz="2400">
                <a:solidFill>
                  <a:srgbClr val="3366FF"/>
                </a:solidFill>
                <a:latin typeface="Arial"/>
                <a:cs typeface="Arial"/>
              </a:rPr>
              <a:t>single </a:t>
            </a:r>
            <a:r>
              <a:rPr dirty="0" sz="2400">
                <a:latin typeface="Arial"/>
                <a:cs typeface="Arial"/>
              </a:rPr>
              <a:t>versus </a:t>
            </a:r>
            <a:r>
              <a:rPr dirty="0" sz="2400" spc="-5">
                <a:solidFill>
                  <a:srgbClr val="FF0000"/>
                </a:solidFill>
                <a:latin typeface="Arial"/>
                <a:cs typeface="Arial"/>
              </a:rPr>
              <a:t>bilateral</a:t>
            </a:r>
            <a:r>
              <a:rPr dirty="0" sz="2400" spc="-8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internal  thoracic artery grafts in 3102 CABG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patients: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Major </a:t>
            </a:r>
            <a:r>
              <a:rPr dirty="0" sz="2400">
                <a:latin typeface="Arial"/>
                <a:cs typeface="Arial"/>
              </a:rPr>
              <a:t>cardiovascular </a:t>
            </a:r>
            <a:r>
              <a:rPr dirty="0" sz="2400" spc="-5">
                <a:latin typeface="Arial"/>
                <a:cs typeface="Arial"/>
              </a:rPr>
              <a:t>outcomes at ten </a:t>
            </a:r>
            <a:r>
              <a:rPr dirty="0" sz="2400">
                <a:latin typeface="Arial"/>
                <a:cs typeface="Arial"/>
              </a:rPr>
              <a:t>years </a:t>
            </a:r>
            <a:r>
              <a:rPr dirty="0" sz="2400" spc="-5">
                <a:latin typeface="Arial"/>
                <a:cs typeface="Arial"/>
              </a:rPr>
              <a:t>of follow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up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3206" y="1507272"/>
            <a:ext cx="6564630" cy="3381375"/>
          </a:xfrm>
          <a:custGeom>
            <a:avLst/>
            <a:gdLst/>
            <a:ahLst/>
            <a:cxnLst/>
            <a:rect l="l" t="t" r="r" b="b"/>
            <a:pathLst>
              <a:path w="6564630" h="3381375">
                <a:moveTo>
                  <a:pt x="0" y="3381122"/>
                </a:moveTo>
                <a:lnTo>
                  <a:pt x="5447" y="3381122"/>
                </a:lnTo>
                <a:lnTo>
                  <a:pt x="5447" y="3369660"/>
                </a:lnTo>
                <a:lnTo>
                  <a:pt x="5447" y="3358199"/>
                </a:lnTo>
                <a:lnTo>
                  <a:pt x="5447" y="3335276"/>
                </a:lnTo>
                <a:lnTo>
                  <a:pt x="10895" y="3335276"/>
                </a:lnTo>
                <a:lnTo>
                  <a:pt x="10895" y="3323814"/>
                </a:lnTo>
                <a:lnTo>
                  <a:pt x="16342" y="3323814"/>
                </a:lnTo>
                <a:lnTo>
                  <a:pt x="16342" y="3318084"/>
                </a:lnTo>
                <a:lnTo>
                  <a:pt x="16342" y="3295161"/>
                </a:lnTo>
                <a:lnTo>
                  <a:pt x="16342" y="3283699"/>
                </a:lnTo>
                <a:lnTo>
                  <a:pt x="21790" y="3283699"/>
                </a:lnTo>
                <a:lnTo>
                  <a:pt x="21790" y="3243584"/>
                </a:lnTo>
                <a:lnTo>
                  <a:pt x="38132" y="3243584"/>
                </a:lnTo>
                <a:lnTo>
                  <a:pt x="38132" y="3197739"/>
                </a:lnTo>
                <a:lnTo>
                  <a:pt x="43580" y="3197739"/>
                </a:lnTo>
                <a:lnTo>
                  <a:pt x="43580" y="3192008"/>
                </a:lnTo>
                <a:lnTo>
                  <a:pt x="49027" y="3192008"/>
                </a:lnTo>
                <a:lnTo>
                  <a:pt x="49027" y="3180547"/>
                </a:lnTo>
                <a:lnTo>
                  <a:pt x="54475" y="3180547"/>
                </a:lnTo>
                <a:lnTo>
                  <a:pt x="54475" y="3169085"/>
                </a:lnTo>
                <a:lnTo>
                  <a:pt x="59922" y="3169085"/>
                </a:lnTo>
                <a:lnTo>
                  <a:pt x="59922" y="3157624"/>
                </a:lnTo>
                <a:lnTo>
                  <a:pt x="70817" y="3157624"/>
                </a:lnTo>
                <a:lnTo>
                  <a:pt x="70817" y="3146163"/>
                </a:lnTo>
                <a:lnTo>
                  <a:pt x="81712" y="3146163"/>
                </a:lnTo>
                <a:lnTo>
                  <a:pt x="98055" y="3146163"/>
                </a:lnTo>
                <a:lnTo>
                  <a:pt x="98055" y="3134701"/>
                </a:lnTo>
                <a:lnTo>
                  <a:pt x="103502" y="3134701"/>
                </a:lnTo>
                <a:lnTo>
                  <a:pt x="103502" y="3123239"/>
                </a:lnTo>
                <a:lnTo>
                  <a:pt x="130740" y="3123239"/>
                </a:lnTo>
                <a:lnTo>
                  <a:pt x="130740" y="3117509"/>
                </a:lnTo>
                <a:lnTo>
                  <a:pt x="136188" y="3117509"/>
                </a:lnTo>
                <a:lnTo>
                  <a:pt x="136188" y="3106048"/>
                </a:lnTo>
                <a:lnTo>
                  <a:pt x="147083" y="3106048"/>
                </a:lnTo>
                <a:lnTo>
                  <a:pt x="147083" y="3083124"/>
                </a:lnTo>
                <a:lnTo>
                  <a:pt x="152530" y="3083124"/>
                </a:lnTo>
                <a:lnTo>
                  <a:pt x="152530" y="3071663"/>
                </a:lnTo>
                <a:lnTo>
                  <a:pt x="168873" y="3071663"/>
                </a:lnTo>
                <a:lnTo>
                  <a:pt x="168873" y="3060202"/>
                </a:lnTo>
                <a:lnTo>
                  <a:pt x="168873" y="3054471"/>
                </a:lnTo>
                <a:lnTo>
                  <a:pt x="256033" y="3054471"/>
                </a:lnTo>
                <a:lnTo>
                  <a:pt x="256033" y="3043009"/>
                </a:lnTo>
                <a:lnTo>
                  <a:pt x="473934" y="3043009"/>
                </a:lnTo>
                <a:lnTo>
                  <a:pt x="473934" y="3031548"/>
                </a:lnTo>
                <a:lnTo>
                  <a:pt x="484829" y="3031548"/>
                </a:lnTo>
                <a:lnTo>
                  <a:pt x="484829" y="3020087"/>
                </a:lnTo>
                <a:lnTo>
                  <a:pt x="522962" y="3020087"/>
                </a:lnTo>
                <a:lnTo>
                  <a:pt x="522962" y="3008625"/>
                </a:lnTo>
                <a:lnTo>
                  <a:pt x="615570" y="3008625"/>
                </a:lnTo>
                <a:lnTo>
                  <a:pt x="615570" y="2997164"/>
                </a:lnTo>
                <a:lnTo>
                  <a:pt x="631912" y="2997164"/>
                </a:lnTo>
                <a:lnTo>
                  <a:pt x="631912" y="2985703"/>
                </a:lnTo>
                <a:lnTo>
                  <a:pt x="642808" y="2985703"/>
                </a:lnTo>
                <a:lnTo>
                  <a:pt x="642808" y="2979972"/>
                </a:lnTo>
                <a:lnTo>
                  <a:pt x="664598" y="2979972"/>
                </a:lnTo>
                <a:lnTo>
                  <a:pt x="664598" y="2968510"/>
                </a:lnTo>
                <a:lnTo>
                  <a:pt x="708178" y="2968510"/>
                </a:lnTo>
                <a:lnTo>
                  <a:pt x="708178" y="2957049"/>
                </a:lnTo>
                <a:lnTo>
                  <a:pt x="719073" y="2957049"/>
                </a:lnTo>
                <a:lnTo>
                  <a:pt x="719073" y="2945588"/>
                </a:lnTo>
                <a:lnTo>
                  <a:pt x="768101" y="2945588"/>
                </a:lnTo>
                <a:lnTo>
                  <a:pt x="768101" y="2934126"/>
                </a:lnTo>
                <a:lnTo>
                  <a:pt x="817128" y="2934126"/>
                </a:lnTo>
                <a:lnTo>
                  <a:pt x="817128" y="2922665"/>
                </a:lnTo>
                <a:lnTo>
                  <a:pt x="855261" y="2922665"/>
                </a:lnTo>
                <a:lnTo>
                  <a:pt x="855261" y="2911203"/>
                </a:lnTo>
                <a:lnTo>
                  <a:pt x="898841" y="2911203"/>
                </a:lnTo>
                <a:lnTo>
                  <a:pt x="898841" y="2905473"/>
                </a:lnTo>
                <a:lnTo>
                  <a:pt x="964212" y="2905473"/>
                </a:lnTo>
                <a:lnTo>
                  <a:pt x="964212" y="2894011"/>
                </a:lnTo>
                <a:lnTo>
                  <a:pt x="964212" y="2882550"/>
                </a:lnTo>
                <a:lnTo>
                  <a:pt x="1040477" y="2882550"/>
                </a:lnTo>
                <a:lnTo>
                  <a:pt x="1040477" y="2871088"/>
                </a:lnTo>
                <a:lnTo>
                  <a:pt x="1045924" y="2871088"/>
                </a:lnTo>
                <a:lnTo>
                  <a:pt x="1045924" y="2859627"/>
                </a:lnTo>
                <a:lnTo>
                  <a:pt x="1051372" y="2859627"/>
                </a:lnTo>
                <a:lnTo>
                  <a:pt x="1051372" y="2848165"/>
                </a:lnTo>
                <a:lnTo>
                  <a:pt x="1073162" y="2848165"/>
                </a:lnTo>
                <a:lnTo>
                  <a:pt x="1073162" y="2842435"/>
                </a:lnTo>
                <a:lnTo>
                  <a:pt x="1084057" y="2842435"/>
                </a:lnTo>
                <a:lnTo>
                  <a:pt x="1084057" y="2830973"/>
                </a:lnTo>
                <a:lnTo>
                  <a:pt x="1094952" y="2830973"/>
                </a:lnTo>
                <a:lnTo>
                  <a:pt x="1094952" y="2819512"/>
                </a:lnTo>
                <a:lnTo>
                  <a:pt x="1165770" y="2819512"/>
                </a:lnTo>
                <a:lnTo>
                  <a:pt x="1165770" y="2808050"/>
                </a:lnTo>
                <a:lnTo>
                  <a:pt x="1198455" y="2808050"/>
                </a:lnTo>
                <a:lnTo>
                  <a:pt x="1198455" y="2796589"/>
                </a:lnTo>
                <a:lnTo>
                  <a:pt x="1247483" y="2796589"/>
                </a:lnTo>
                <a:lnTo>
                  <a:pt x="1247483" y="2785127"/>
                </a:lnTo>
                <a:lnTo>
                  <a:pt x="1269273" y="2785127"/>
                </a:lnTo>
                <a:lnTo>
                  <a:pt x="1269273" y="2773666"/>
                </a:lnTo>
                <a:lnTo>
                  <a:pt x="1296510" y="2773666"/>
                </a:lnTo>
                <a:lnTo>
                  <a:pt x="1345538" y="2773666"/>
                </a:lnTo>
                <a:lnTo>
                  <a:pt x="1356433" y="2773666"/>
                </a:lnTo>
                <a:lnTo>
                  <a:pt x="1356433" y="2767935"/>
                </a:lnTo>
                <a:lnTo>
                  <a:pt x="1367328" y="2767935"/>
                </a:lnTo>
                <a:lnTo>
                  <a:pt x="1367328" y="2756474"/>
                </a:lnTo>
                <a:lnTo>
                  <a:pt x="1383671" y="2756474"/>
                </a:lnTo>
                <a:lnTo>
                  <a:pt x="1416356" y="2756474"/>
                </a:lnTo>
                <a:lnTo>
                  <a:pt x="1416356" y="2745012"/>
                </a:lnTo>
                <a:lnTo>
                  <a:pt x="1416356" y="2733551"/>
                </a:lnTo>
                <a:lnTo>
                  <a:pt x="1438146" y="2733551"/>
                </a:lnTo>
                <a:lnTo>
                  <a:pt x="1438146" y="2722090"/>
                </a:lnTo>
                <a:lnTo>
                  <a:pt x="1525307" y="2722090"/>
                </a:lnTo>
                <a:lnTo>
                  <a:pt x="1525307" y="2710628"/>
                </a:lnTo>
                <a:lnTo>
                  <a:pt x="1563440" y="2710628"/>
                </a:lnTo>
                <a:lnTo>
                  <a:pt x="1563440" y="2704897"/>
                </a:lnTo>
                <a:lnTo>
                  <a:pt x="1574334" y="2704897"/>
                </a:lnTo>
                <a:lnTo>
                  <a:pt x="1574334" y="2693436"/>
                </a:lnTo>
                <a:lnTo>
                  <a:pt x="1617915" y="2693436"/>
                </a:lnTo>
                <a:lnTo>
                  <a:pt x="1617915" y="2681975"/>
                </a:lnTo>
                <a:lnTo>
                  <a:pt x="1617915" y="2670513"/>
                </a:lnTo>
                <a:lnTo>
                  <a:pt x="1639705" y="2670513"/>
                </a:lnTo>
                <a:lnTo>
                  <a:pt x="1639705" y="2659052"/>
                </a:lnTo>
                <a:lnTo>
                  <a:pt x="1645152" y="2659052"/>
                </a:lnTo>
                <a:lnTo>
                  <a:pt x="1645152" y="2647590"/>
                </a:lnTo>
                <a:lnTo>
                  <a:pt x="1683285" y="2647590"/>
                </a:lnTo>
                <a:lnTo>
                  <a:pt x="1683285" y="2636129"/>
                </a:lnTo>
                <a:lnTo>
                  <a:pt x="1705075" y="2636129"/>
                </a:lnTo>
                <a:lnTo>
                  <a:pt x="1710522" y="2636129"/>
                </a:lnTo>
                <a:lnTo>
                  <a:pt x="1710522" y="2630398"/>
                </a:lnTo>
                <a:lnTo>
                  <a:pt x="1732313" y="2630398"/>
                </a:lnTo>
                <a:lnTo>
                  <a:pt x="1732313" y="2618937"/>
                </a:lnTo>
                <a:lnTo>
                  <a:pt x="1732313" y="2607475"/>
                </a:lnTo>
                <a:lnTo>
                  <a:pt x="1764998" y="2607475"/>
                </a:lnTo>
                <a:lnTo>
                  <a:pt x="1764998" y="2596014"/>
                </a:lnTo>
                <a:lnTo>
                  <a:pt x="1781340" y="2596014"/>
                </a:lnTo>
                <a:lnTo>
                  <a:pt x="1786788" y="2596014"/>
                </a:lnTo>
                <a:lnTo>
                  <a:pt x="1786788" y="2584552"/>
                </a:lnTo>
                <a:lnTo>
                  <a:pt x="1797683" y="2584552"/>
                </a:lnTo>
                <a:lnTo>
                  <a:pt x="1797683" y="2573091"/>
                </a:lnTo>
                <a:lnTo>
                  <a:pt x="1803130" y="2573091"/>
                </a:lnTo>
                <a:lnTo>
                  <a:pt x="1803130" y="2561630"/>
                </a:lnTo>
                <a:lnTo>
                  <a:pt x="1824920" y="2561630"/>
                </a:lnTo>
                <a:lnTo>
                  <a:pt x="1824920" y="2555899"/>
                </a:lnTo>
                <a:lnTo>
                  <a:pt x="1852158" y="2555899"/>
                </a:lnTo>
                <a:lnTo>
                  <a:pt x="1852158" y="2544437"/>
                </a:lnTo>
                <a:lnTo>
                  <a:pt x="1873948" y="2544437"/>
                </a:lnTo>
                <a:lnTo>
                  <a:pt x="1873948" y="2532976"/>
                </a:lnTo>
                <a:lnTo>
                  <a:pt x="1895738" y="2532976"/>
                </a:lnTo>
                <a:lnTo>
                  <a:pt x="1895738" y="2521515"/>
                </a:lnTo>
                <a:lnTo>
                  <a:pt x="1912081" y="2521515"/>
                </a:lnTo>
                <a:lnTo>
                  <a:pt x="1912081" y="2510053"/>
                </a:lnTo>
                <a:lnTo>
                  <a:pt x="1917528" y="2510053"/>
                </a:lnTo>
                <a:lnTo>
                  <a:pt x="1917528" y="2498592"/>
                </a:lnTo>
                <a:lnTo>
                  <a:pt x="1950214" y="2498592"/>
                </a:lnTo>
                <a:lnTo>
                  <a:pt x="1955661" y="2498592"/>
                </a:lnTo>
                <a:lnTo>
                  <a:pt x="1955661" y="2492861"/>
                </a:lnTo>
                <a:lnTo>
                  <a:pt x="1955661" y="2481400"/>
                </a:lnTo>
                <a:lnTo>
                  <a:pt x="1966556" y="2481400"/>
                </a:lnTo>
                <a:lnTo>
                  <a:pt x="1966556" y="2469938"/>
                </a:lnTo>
                <a:lnTo>
                  <a:pt x="1988347" y="2469938"/>
                </a:lnTo>
                <a:lnTo>
                  <a:pt x="1988347" y="2458477"/>
                </a:lnTo>
                <a:lnTo>
                  <a:pt x="1988347" y="2447015"/>
                </a:lnTo>
                <a:lnTo>
                  <a:pt x="1999241" y="2447015"/>
                </a:lnTo>
                <a:lnTo>
                  <a:pt x="1999241" y="2435554"/>
                </a:lnTo>
                <a:lnTo>
                  <a:pt x="2048269" y="2435554"/>
                </a:lnTo>
                <a:lnTo>
                  <a:pt x="2048269" y="2424092"/>
                </a:lnTo>
                <a:lnTo>
                  <a:pt x="2135429" y="2424092"/>
                </a:lnTo>
                <a:lnTo>
                  <a:pt x="2135429" y="2418362"/>
                </a:lnTo>
                <a:lnTo>
                  <a:pt x="2146324" y="2418362"/>
                </a:lnTo>
                <a:lnTo>
                  <a:pt x="2146324" y="2406900"/>
                </a:lnTo>
                <a:lnTo>
                  <a:pt x="2146324" y="2395439"/>
                </a:lnTo>
                <a:lnTo>
                  <a:pt x="2157220" y="2395439"/>
                </a:lnTo>
                <a:lnTo>
                  <a:pt x="2157220" y="2383977"/>
                </a:lnTo>
                <a:lnTo>
                  <a:pt x="2157220" y="2372516"/>
                </a:lnTo>
                <a:lnTo>
                  <a:pt x="2228037" y="2372516"/>
                </a:lnTo>
                <a:lnTo>
                  <a:pt x="2228037" y="2361054"/>
                </a:lnTo>
                <a:lnTo>
                  <a:pt x="2277065" y="2361054"/>
                </a:lnTo>
                <a:lnTo>
                  <a:pt x="2315198" y="2361054"/>
                </a:lnTo>
                <a:lnTo>
                  <a:pt x="2315198" y="2349593"/>
                </a:lnTo>
                <a:lnTo>
                  <a:pt x="2375121" y="2349593"/>
                </a:lnTo>
                <a:lnTo>
                  <a:pt x="2375121" y="2343862"/>
                </a:lnTo>
                <a:lnTo>
                  <a:pt x="2380568" y="2343862"/>
                </a:lnTo>
                <a:lnTo>
                  <a:pt x="2380568" y="2332401"/>
                </a:lnTo>
                <a:lnTo>
                  <a:pt x="2418701" y="2332401"/>
                </a:lnTo>
                <a:lnTo>
                  <a:pt x="2418701" y="2320939"/>
                </a:lnTo>
                <a:lnTo>
                  <a:pt x="2440491" y="2320939"/>
                </a:lnTo>
                <a:lnTo>
                  <a:pt x="2440491" y="2309478"/>
                </a:lnTo>
                <a:lnTo>
                  <a:pt x="2440491" y="2298017"/>
                </a:lnTo>
                <a:lnTo>
                  <a:pt x="2456833" y="2298017"/>
                </a:lnTo>
                <a:lnTo>
                  <a:pt x="2456833" y="2286555"/>
                </a:lnTo>
                <a:lnTo>
                  <a:pt x="2462281" y="2286555"/>
                </a:lnTo>
                <a:lnTo>
                  <a:pt x="2462281" y="2275094"/>
                </a:lnTo>
                <a:lnTo>
                  <a:pt x="2462281" y="2269363"/>
                </a:lnTo>
                <a:lnTo>
                  <a:pt x="2484071" y="2269363"/>
                </a:lnTo>
                <a:lnTo>
                  <a:pt x="2484071" y="2257902"/>
                </a:lnTo>
                <a:lnTo>
                  <a:pt x="2505861" y="2257902"/>
                </a:lnTo>
                <a:lnTo>
                  <a:pt x="2505861" y="2246440"/>
                </a:lnTo>
                <a:lnTo>
                  <a:pt x="2527651" y="2246440"/>
                </a:lnTo>
                <a:lnTo>
                  <a:pt x="2527651" y="2234979"/>
                </a:lnTo>
                <a:lnTo>
                  <a:pt x="2554889" y="2234979"/>
                </a:lnTo>
                <a:lnTo>
                  <a:pt x="2554889" y="2223517"/>
                </a:lnTo>
                <a:lnTo>
                  <a:pt x="2560336" y="2223517"/>
                </a:lnTo>
                <a:lnTo>
                  <a:pt x="2560336" y="2212056"/>
                </a:lnTo>
                <a:lnTo>
                  <a:pt x="2565784" y="2212056"/>
                </a:lnTo>
                <a:lnTo>
                  <a:pt x="2565784" y="2200594"/>
                </a:lnTo>
                <a:lnTo>
                  <a:pt x="2576679" y="2200594"/>
                </a:lnTo>
                <a:lnTo>
                  <a:pt x="2576679" y="2194864"/>
                </a:lnTo>
                <a:lnTo>
                  <a:pt x="2587574" y="2194864"/>
                </a:lnTo>
                <a:lnTo>
                  <a:pt x="2587574" y="2183402"/>
                </a:lnTo>
                <a:lnTo>
                  <a:pt x="2603917" y="2183402"/>
                </a:lnTo>
                <a:lnTo>
                  <a:pt x="2603917" y="2171941"/>
                </a:lnTo>
                <a:lnTo>
                  <a:pt x="2609364" y="2171941"/>
                </a:lnTo>
                <a:lnTo>
                  <a:pt x="2609364" y="2160479"/>
                </a:lnTo>
                <a:lnTo>
                  <a:pt x="2652944" y="2160479"/>
                </a:lnTo>
                <a:lnTo>
                  <a:pt x="2652944" y="2149018"/>
                </a:lnTo>
                <a:lnTo>
                  <a:pt x="2734657" y="2149018"/>
                </a:lnTo>
                <a:lnTo>
                  <a:pt x="2734657" y="2137557"/>
                </a:lnTo>
                <a:lnTo>
                  <a:pt x="2740105" y="2137557"/>
                </a:lnTo>
                <a:lnTo>
                  <a:pt x="2740105" y="2126095"/>
                </a:lnTo>
                <a:lnTo>
                  <a:pt x="2772790" y="2126095"/>
                </a:lnTo>
                <a:lnTo>
                  <a:pt x="2800028" y="2126095"/>
                </a:lnTo>
                <a:lnTo>
                  <a:pt x="2800028" y="2120364"/>
                </a:lnTo>
                <a:lnTo>
                  <a:pt x="2810923" y="2120364"/>
                </a:lnTo>
                <a:lnTo>
                  <a:pt x="2810923" y="2108903"/>
                </a:lnTo>
                <a:lnTo>
                  <a:pt x="2816370" y="2108903"/>
                </a:lnTo>
                <a:lnTo>
                  <a:pt x="2816370" y="2097442"/>
                </a:lnTo>
                <a:lnTo>
                  <a:pt x="2816370" y="2085980"/>
                </a:lnTo>
                <a:lnTo>
                  <a:pt x="2832713" y="2085980"/>
                </a:lnTo>
                <a:lnTo>
                  <a:pt x="2832713" y="2074519"/>
                </a:lnTo>
                <a:lnTo>
                  <a:pt x="2870845" y="2074519"/>
                </a:lnTo>
                <a:lnTo>
                  <a:pt x="2870845" y="2063057"/>
                </a:lnTo>
                <a:lnTo>
                  <a:pt x="2996139" y="2063057"/>
                </a:lnTo>
                <a:lnTo>
                  <a:pt x="2996139" y="2051596"/>
                </a:lnTo>
                <a:lnTo>
                  <a:pt x="3007034" y="2051596"/>
                </a:lnTo>
                <a:lnTo>
                  <a:pt x="3007034" y="2045865"/>
                </a:lnTo>
                <a:lnTo>
                  <a:pt x="3083299" y="2045865"/>
                </a:lnTo>
                <a:lnTo>
                  <a:pt x="3083299" y="2022942"/>
                </a:lnTo>
                <a:lnTo>
                  <a:pt x="3088746" y="2022942"/>
                </a:lnTo>
                <a:lnTo>
                  <a:pt x="3088746" y="2011481"/>
                </a:lnTo>
                <a:lnTo>
                  <a:pt x="3094194" y="2011481"/>
                </a:lnTo>
                <a:lnTo>
                  <a:pt x="3094194" y="2000019"/>
                </a:lnTo>
                <a:lnTo>
                  <a:pt x="3121432" y="2000019"/>
                </a:lnTo>
                <a:lnTo>
                  <a:pt x="3121432" y="1988558"/>
                </a:lnTo>
                <a:lnTo>
                  <a:pt x="3126879" y="1988558"/>
                </a:lnTo>
                <a:lnTo>
                  <a:pt x="3126879" y="1977096"/>
                </a:lnTo>
                <a:lnTo>
                  <a:pt x="3132327" y="1977096"/>
                </a:lnTo>
                <a:lnTo>
                  <a:pt x="3132327" y="1971366"/>
                </a:lnTo>
                <a:lnTo>
                  <a:pt x="3143222" y="1971366"/>
                </a:lnTo>
                <a:lnTo>
                  <a:pt x="3154117" y="1971366"/>
                </a:lnTo>
                <a:lnTo>
                  <a:pt x="3154117" y="1959904"/>
                </a:lnTo>
                <a:lnTo>
                  <a:pt x="3214040" y="1959904"/>
                </a:lnTo>
                <a:lnTo>
                  <a:pt x="3214040" y="1948443"/>
                </a:lnTo>
                <a:lnTo>
                  <a:pt x="3235830" y="1948443"/>
                </a:lnTo>
                <a:lnTo>
                  <a:pt x="3235830" y="1936981"/>
                </a:lnTo>
                <a:lnTo>
                  <a:pt x="3279410" y="1936981"/>
                </a:lnTo>
                <a:lnTo>
                  <a:pt x="3284857" y="1936981"/>
                </a:lnTo>
                <a:lnTo>
                  <a:pt x="3284857" y="1925520"/>
                </a:lnTo>
                <a:lnTo>
                  <a:pt x="3306647" y="1925520"/>
                </a:lnTo>
                <a:lnTo>
                  <a:pt x="3306647" y="1914059"/>
                </a:lnTo>
                <a:lnTo>
                  <a:pt x="3355675" y="1914059"/>
                </a:lnTo>
                <a:lnTo>
                  <a:pt x="3355675" y="1902597"/>
                </a:lnTo>
                <a:lnTo>
                  <a:pt x="3361123" y="1902597"/>
                </a:lnTo>
                <a:lnTo>
                  <a:pt x="3361123" y="1896866"/>
                </a:lnTo>
                <a:lnTo>
                  <a:pt x="3372018" y="1896866"/>
                </a:lnTo>
                <a:lnTo>
                  <a:pt x="3372018" y="1885405"/>
                </a:lnTo>
                <a:lnTo>
                  <a:pt x="3426493" y="1885405"/>
                </a:lnTo>
                <a:lnTo>
                  <a:pt x="3426493" y="1873944"/>
                </a:lnTo>
                <a:lnTo>
                  <a:pt x="3437388" y="1873944"/>
                </a:lnTo>
                <a:lnTo>
                  <a:pt x="3437388" y="1862482"/>
                </a:lnTo>
                <a:lnTo>
                  <a:pt x="3448283" y="1862482"/>
                </a:lnTo>
                <a:lnTo>
                  <a:pt x="3448283" y="1851021"/>
                </a:lnTo>
                <a:lnTo>
                  <a:pt x="3524549" y="1851021"/>
                </a:lnTo>
                <a:lnTo>
                  <a:pt x="3524549" y="1839559"/>
                </a:lnTo>
                <a:lnTo>
                  <a:pt x="3540891" y="1839559"/>
                </a:lnTo>
                <a:lnTo>
                  <a:pt x="3540891" y="1828098"/>
                </a:lnTo>
                <a:lnTo>
                  <a:pt x="3540891" y="1822367"/>
                </a:lnTo>
                <a:lnTo>
                  <a:pt x="3546339" y="1822367"/>
                </a:lnTo>
                <a:lnTo>
                  <a:pt x="3546339" y="1810906"/>
                </a:lnTo>
                <a:lnTo>
                  <a:pt x="3562681" y="1810906"/>
                </a:lnTo>
                <a:lnTo>
                  <a:pt x="3562681" y="1799444"/>
                </a:lnTo>
                <a:lnTo>
                  <a:pt x="3589919" y="1799444"/>
                </a:lnTo>
                <a:lnTo>
                  <a:pt x="3589919" y="1787983"/>
                </a:lnTo>
                <a:lnTo>
                  <a:pt x="3617156" y="1787983"/>
                </a:lnTo>
                <a:lnTo>
                  <a:pt x="3617156" y="1776521"/>
                </a:lnTo>
                <a:lnTo>
                  <a:pt x="3617156" y="1753599"/>
                </a:lnTo>
                <a:lnTo>
                  <a:pt x="3622604" y="1753599"/>
                </a:lnTo>
                <a:lnTo>
                  <a:pt x="3622604" y="1747868"/>
                </a:lnTo>
                <a:lnTo>
                  <a:pt x="3638947" y="1747868"/>
                </a:lnTo>
                <a:lnTo>
                  <a:pt x="3698869" y="1747868"/>
                </a:lnTo>
                <a:lnTo>
                  <a:pt x="3698869" y="1736406"/>
                </a:lnTo>
                <a:lnTo>
                  <a:pt x="3704317" y="1736406"/>
                </a:lnTo>
                <a:lnTo>
                  <a:pt x="3704317" y="1724945"/>
                </a:lnTo>
                <a:lnTo>
                  <a:pt x="3747897" y="1724945"/>
                </a:lnTo>
                <a:lnTo>
                  <a:pt x="3747897" y="1713483"/>
                </a:lnTo>
                <a:lnTo>
                  <a:pt x="3753345" y="1713483"/>
                </a:lnTo>
                <a:lnTo>
                  <a:pt x="3753345" y="1690561"/>
                </a:lnTo>
                <a:lnTo>
                  <a:pt x="3775135" y="1690561"/>
                </a:lnTo>
                <a:lnTo>
                  <a:pt x="3775135" y="1679099"/>
                </a:lnTo>
                <a:lnTo>
                  <a:pt x="3813267" y="1679099"/>
                </a:lnTo>
                <a:lnTo>
                  <a:pt x="3813267" y="1673368"/>
                </a:lnTo>
                <a:lnTo>
                  <a:pt x="3824162" y="1673368"/>
                </a:lnTo>
                <a:lnTo>
                  <a:pt x="3824162" y="1661907"/>
                </a:lnTo>
                <a:lnTo>
                  <a:pt x="3829610" y="1661907"/>
                </a:lnTo>
                <a:lnTo>
                  <a:pt x="3829610" y="1650446"/>
                </a:lnTo>
                <a:lnTo>
                  <a:pt x="3851400" y="1650446"/>
                </a:lnTo>
                <a:lnTo>
                  <a:pt x="3851400" y="1638984"/>
                </a:lnTo>
                <a:lnTo>
                  <a:pt x="3862295" y="1638984"/>
                </a:lnTo>
                <a:lnTo>
                  <a:pt x="3873190" y="1638984"/>
                </a:lnTo>
                <a:lnTo>
                  <a:pt x="3873190" y="1627523"/>
                </a:lnTo>
                <a:lnTo>
                  <a:pt x="3911323" y="1627523"/>
                </a:lnTo>
                <a:lnTo>
                  <a:pt x="3911323" y="1616061"/>
                </a:lnTo>
                <a:lnTo>
                  <a:pt x="3911323" y="1604600"/>
                </a:lnTo>
                <a:lnTo>
                  <a:pt x="3971246" y="1604600"/>
                </a:lnTo>
                <a:lnTo>
                  <a:pt x="3976693" y="1604600"/>
                </a:lnTo>
                <a:lnTo>
                  <a:pt x="3976693" y="1598869"/>
                </a:lnTo>
                <a:lnTo>
                  <a:pt x="3987588" y="1598869"/>
                </a:lnTo>
                <a:lnTo>
                  <a:pt x="3987588" y="1587408"/>
                </a:lnTo>
                <a:lnTo>
                  <a:pt x="4025721" y="1587408"/>
                </a:lnTo>
                <a:lnTo>
                  <a:pt x="4025721" y="1575946"/>
                </a:lnTo>
                <a:lnTo>
                  <a:pt x="4031168" y="1575946"/>
                </a:lnTo>
                <a:lnTo>
                  <a:pt x="4031168" y="1564485"/>
                </a:lnTo>
                <a:lnTo>
                  <a:pt x="4052959" y="1564485"/>
                </a:lnTo>
                <a:lnTo>
                  <a:pt x="4052959" y="1553024"/>
                </a:lnTo>
                <a:lnTo>
                  <a:pt x="4063854" y="1553024"/>
                </a:lnTo>
                <a:lnTo>
                  <a:pt x="4063854" y="1541562"/>
                </a:lnTo>
                <a:lnTo>
                  <a:pt x="4101987" y="1541562"/>
                </a:lnTo>
                <a:lnTo>
                  <a:pt x="4101987" y="1530101"/>
                </a:lnTo>
                <a:lnTo>
                  <a:pt x="4107434" y="1530101"/>
                </a:lnTo>
                <a:lnTo>
                  <a:pt x="4107434" y="1518639"/>
                </a:lnTo>
                <a:lnTo>
                  <a:pt x="4123776" y="1518639"/>
                </a:lnTo>
                <a:lnTo>
                  <a:pt x="4123776" y="1512909"/>
                </a:lnTo>
                <a:lnTo>
                  <a:pt x="4129224" y="1512909"/>
                </a:lnTo>
                <a:lnTo>
                  <a:pt x="4129224" y="1501447"/>
                </a:lnTo>
                <a:lnTo>
                  <a:pt x="4129224" y="1489986"/>
                </a:lnTo>
                <a:lnTo>
                  <a:pt x="4156461" y="1489986"/>
                </a:lnTo>
                <a:lnTo>
                  <a:pt x="4156461" y="1478524"/>
                </a:lnTo>
                <a:lnTo>
                  <a:pt x="4161909" y="1478524"/>
                </a:lnTo>
                <a:lnTo>
                  <a:pt x="4161909" y="1467063"/>
                </a:lnTo>
                <a:lnTo>
                  <a:pt x="4178252" y="1467063"/>
                </a:lnTo>
                <a:lnTo>
                  <a:pt x="4178252" y="1455601"/>
                </a:lnTo>
                <a:lnTo>
                  <a:pt x="4183699" y="1455601"/>
                </a:lnTo>
                <a:lnTo>
                  <a:pt x="4183699" y="1444140"/>
                </a:lnTo>
                <a:lnTo>
                  <a:pt x="4238174" y="1444140"/>
                </a:lnTo>
                <a:lnTo>
                  <a:pt x="4238174" y="1438409"/>
                </a:lnTo>
                <a:lnTo>
                  <a:pt x="4243622" y="1438409"/>
                </a:lnTo>
                <a:lnTo>
                  <a:pt x="4243622" y="1426948"/>
                </a:lnTo>
                <a:lnTo>
                  <a:pt x="4276307" y="1426948"/>
                </a:lnTo>
                <a:lnTo>
                  <a:pt x="4276307" y="1415486"/>
                </a:lnTo>
                <a:lnTo>
                  <a:pt x="4308992" y="1415486"/>
                </a:lnTo>
                <a:lnTo>
                  <a:pt x="4308992" y="1392564"/>
                </a:lnTo>
                <a:lnTo>
                  <a:pt x="4330782" y="1392564"/>
                </a:lnTo>
                <a:lnTo>
                  <a:pt x="4330782" y="1381102"/>
                </a:lnTo>
                <a:lnTo>
                  <a:pt x="4352572" y="1381102"/>
                </a:lnTo>
                <a:lnTo>
                  <a:pt x="4352572" y="1369641"/>
                </a:lnTo>
                <a:lnTo>
                  <a:pt x="4368915" y="1369641"/>
                </a:lnTo>
                <a:lnTo>
                  <a:pt x="4368915" y="1358179"/>
                </a:lnTo>
                <a:lnTo>
                  <a:pt x="4385258" y="1358179"/>
                </a:lnTo>
                <a:lnTo>
                  <a:pt x="4385258" y="1352448"/>
                </a:lnTo>
                <a:lnTo>
                  <a:pt x="4396153" y="1352448"/>
                </a:lnTo>
                <a:lnTo>
                  <a:pt x="4396153" y="1340987"/>
                </a:lnTo>
                <a:lnTo>
                  <a:pt x="4434285" y="1340987"/>
                </a:lnTo>
                <a:lnTo>
                  <a:pt x="4434285" y="1329526"/>
                </a:lnTo>
                <a:lnTo>
                  <a:pt x="4439733" y="1329526"/>
                </a:lnTo>
                <a:lnTo>
                  <a:pt x="4439733" y="1318064"/>
                </a:lnTo>
                <a:lnTo>
                  <a:pt x="4472418" y="1318064"/>
                </a:lnTo>
                <a:lnTo>
                  <a:pt x="4488761" y="1318064"/>
                </a:lnTo>
                <a:lnTo>
                  <a:pt x="4488761" y="1306603"/>
                </a:lnTo>
                <a:lnTo>
                  <a:pt x="4494208" y="1306603"/>
                </a:lnTo>
                <a:lnTo>
                  <a:pt x="4494208" y="1295141"/>
                </a:lnTo>
                <a:lnTo>
                  <a:pt x="4499656" y="1295141"/>
                </a:lnTo>
                <a:lnTo>
                  <a:pt x="4499656" y="1283680"/>
                </a:lnTo>
                <a:lnTo>
                  <a:pt x="4515998" y="1283680"/>
                </a:lnTo>
                <a:lnTo>
                  <a:pt x="4515998" y="1277949"/>
                </a:lnTo>
                <a:lnTo>
                  <a:pt x="4543236" y="1277949"/>
                </a:lnTo>
                <a:lnTo>
                  <a:pt x="4543236" y="1266488"/>
                </a:lnTo>
                <a:lnTo>
                  <a:pt x="4548683" y="1266488"/>
                </a:lnTo>
                <a:lnTo>
                  <a:pt x="4548683" y="1255026"/>
                </a:lnTo>
                <a:lnTo>
                  <a:pt x="4570473" y="1255026"/>
                </a:lnTo>
                <a:lnTo>
                  <a:pt x="4570473" y="1243565"/>
                </a:lnTo>
                <a:lnTo>
                  <a:pt x="4581369" y="1243565"/>
                </a:lnTo>
                <a:lnTo>
                  <a:pt x="4581369" y="1232103"/>
                </a:lnTo>
                <a:lnTo>
                  <a:pt x="4586816" y="1232103"/>
                </a:lnTo>
                <a:lnTo>
                  <a:pt x="4586816" y="1220642"/>
                </a:lnTo>
                <a:lnTo>
                  <a:pt x="4592264" y="1220642"/>
                </a:lnTo>
                <a:lnTo>
                  <a:pt x="4592264" y="1209181"/>
                </a:lnTo>
                <a:lnTo>
                  <a:pt x="4630396" y="1209181"/>
                </a:lnTo>
                <a:lnTo>
                  <a:pt x="4630396" y="1197719"/>
                </a:lnTo>
                <a:lnTo>
                  <a:pt x="4668529" y="1197719"/>
                </a:lnTo>
                <a:lnTo>
                  <a:pt x="4668529" y="1191988"/>
                </a:lnTo>
                <a:lnTo>
                  <a:pt x="4679424" y="1191988"/>
                </a:lnTo>
                <a:lnTo>
                  <a:pt x="4679424" y="1180527"/>
                </a:lnTo>
                <a:lnTo>
                  <a:pt x="4690319" y="1180527"/>
                </a:lnTo>
                <a:lnTo>
                  <a:pt x="4690319" y="1169066"/>
                </a:lnTo>
                <a:lnTo>
                  <a:pt x="4712109" y="1169066"/>
                </a:lnTo>
                <a:lnTo>
                  <a:pt x="4712109" y="1157604"/>
                </a:lnTo>
                <a:lnTo>
                  <a:pt x="4750242" y="1157604"/>
                </a:lnTo>
                <a:lnTo>
                  <a:pt x="4750242" y="1146143"/>
                </a:lnTo>
                <a:lnTo>
                  <a:pt x="4755689" y="1146143"/>
                </a:lnTo>
                <a:lnTo>
                  <a:pt x="4788375" y="1146143"/>
                </a:lnTo>
                <a:lnTo>
                  <a:pt x="4788375" y="1134681"/>
                </a:lnTo>
                <a:lnTo>
                  <a:pt x="4810165" y="1134681"/>
                </a:lnTo>
                <a:lnTo>
                  <a:pt x="4810165" y="1123220"/>
                </a:lnTo>
                <a:lnTo>
                  <a:pt x="4831955" y="1123220"/>
                </a:lnTo>
                <a:lnTo>
                  <a:pt x="4831955" y="1117489"/>
                </a:lnTo>
                <a:lnTo>
                  <a:pt x="4848298" y="1117489"/>
                </a:lnTo>
                <a:lnTo>
                  <a:pt x="4848298" y="1083105"/>
                </a:lnTo>
                <a:lnTo>
                  <a:pt x="4859192" y="1083105"/>
                </a:lnTo>
                <a:lnTo>
                  <a:pt x="4859192" y="1071643"/>
                </a:lnTo>
                <a:lnTo>
                  <a:pt x="4859192" y="1060182"/>
                </a:lnTo>
                <a:lnTo>
                  <a:pt x="4875535" y="1060182"/>
                </a:lnTo>
                <a:lnTo>
                  <a:pt x="4875535" y="1048721"/>
                </a:lnTo>
                <a:lnTo>
                  <a:pt x="4902773" y="1048721"/>
                </a:lnTo>
                <a:lnTo>
                  <a:pt x="4902773" y="1037259"/>
                </a:lnTo>
                <a:lnTo>
                  <a:pt x="4962695" y="1037259"/>
                </a:lnTo>
                <a:lnTo>
                  <a:pt x="4962695" y="1031528"/>
                </a:lnTo>
                <a:lnTo>
                  <a:pt x="5017171" y="1031528"/>
                </a:lnTo>
                <a:lnTo>
                  <a:pt x="5017171" y="1020067"/>
                </a:lnTo>
                <a:lnTo>
                  <a:pt x="5022618" y="1020067"/>
                </a:lnTo>
                <a:lnTo>
                  <a:pt x="5022618" y="1008606"/>
                </a:lnTo>
                <a:lnTo>
                  <a:pt x="5071646" y="1008606"/>
                </a:lnTo>
                <a:lnTo>
                  <a:pt x="5087988" y="1008606"/>
                </a:lnTo>
                <a:lnTo>
                  <a:pt x="5087988" y="997144"/>
                </a:lnTo>
                <a:lnTo>
                  <a:pt x="5104331" y="997144"/>
                </a:lnTo>
                <a:lnTo>
                  <a:pt x="5104331" y="985683"/>
                </a:lnTo>
                <a:lnTo>
                  <a:pt x="5115226" y="985683"/>
                </a:lnTo>
                <a:lnTo>
                  <a:pt x="5115226" y="974221"/>
                </a:lnTo>
                <a:lnTo>
                  <a:pt x="5137016" y="974221"/>
                </a:lnTo>
                <a:lnTo>
                  <a:pt x="5137016" y="962760"/>
                </a:lnTo>
                <a:lnTo>
                  <a:pt x="5142464" y="962760"/>
                </a:lnTo>
                <a:lnTo>
                  <a:pt x="5142464" y="951298"/>
                </a:lnTo>
                <a:lnTo>
                  <a:pt x="5164253" y="951298"/>
                </a:lnTo>
                <a:lnTo>
                  <a:pt x="5164253" y="945568"/>
                </a:lnTo>
                <a:lnTo>
                  <a:pt x="5180597" y="945568"/>
                </a:lnTo>
                <a:lnTo>
                  <a:pt x="5180597" y="934106"/>
                </a:lnTo>
                <a:lnTo>
                  <a:pt x="5218729" y="934106"/>
                </a:lnTo>
                <a:lnTo>
                  <a:pt x="5218729" y="922645"/>
                </a:lnTo>
                <a:lnTo>
                  <a:pt x="5235072" y="922645"/>
                </a:lnTo>
                <a:lnTo>
                  <a:pt x="5235072" y="911183"/>
                </a:lnTo>
                <a:lnTo>
                  <a:pt x="5235072" y="899722"/>
                </a:lnTo>
                <a:lnTo>
                  <a:pt x="5240519" y="899722"/>
                </a:lnTo>
                <a:lnTo>
                  <a:pt x="5240519" y="888260"/>
                </a:lnTo>
                <a:lnTo>
                  <a:pt x="5245967" y="888260"/>
                </a:lnTo>
                <a:lnTo>
                  <a:pt x="5245967" y="876799"/>
                </a:lnTo>
                <a:lnTo>
                  <a:pt x="5251414" y="876799"/>
                </a:lnTo>
                <a:lnTo>
                  <a:pt x="5251414" y="865338"/>
                </a:lnTo>
                <a:lnTo>
                  <a:pt x="5256862" y="865338"/>
                </a:lnTo>
                <a:lnTo>
                  <a:pt x="5256862" y="859607"/>
                </a:lnTo>
                <a:lnTo>
                  <a:pt x="5267757" y="859607"/>
                </a:lnTo>
                <a:lnTo>
                  <a:pt x="5267757" y="848145"/>
                </a:lnTo>
                <a:lnTo>
                  <a:pt x="5278652" y="848145"/>
                </a:lnTo>
                <a:lnTo>
                  <a:pt x="5289547" y="848145"/>
                </a:lnTo>
                <a:lnTo>
                  <a:pt x="5289547" y="836684"/>
                </a:lnTo>
                <a:lnTo>
                  <a:pt x="5294994" y="836684"/>
                </a:lnTo>
                <a:lnTo>
                  <a:pt x="5294994" y="825223"/>
                </a:lnTo>
                <a:lnTo>
                  <a:pt x="5311337" y="825223"/>
                </a:lnTo>
                <a:lnTo>
                  <a:pt x="5311337" y="813761"/>
                </a:lnTo>
                <a:lnTo>
                  <a:pt x="5420287" y="813761"/>
                </a:lnTo>
                <a:lnTo>
                  <a:pt x="5420287" y="802300"/>
                </a:lnTo>
                <a:lnTo>
                  <a:pt x="5436630" y="802300"/>
                </a:lnTo>
                <a:lnTo>
                  <a:pt x="5436630" y="790838"/>
                </a:lnTo>
                <a:lnTo>
                  <a:pt x="5447525" y="790838"/>
                </a:lnTo>
                <a:lnTo>
                  <a:pt x="5447525" y="779377"/>
                </a:lnTo>
                <a:lnTo>
                  <a:pt x="5452973" y="779377"/>
                </a:lnTo>
                <a:lnTo>
                  <a:pt x="5452973" y="773646"/>
                </a:lnTo>
                <a:lnTo>
                  <a:pt x="5480210" y="773646"/>
                </a:lnTo>
                <a:lnTo>
                  <a:pt x="5480210" y="762185"/>
                </a:lnTo>
                <a:lnTo>
                  <a:pt x="5491106" y="762185"/>
                </a:lnTo>
                <a:lnTo>
                  <a:pt x="5491106" y="750723"/>
                </a:lnTo>
                <a:lnTo>
                  <a:pt x="5512896" y="750723"/>
                </a:lnTo>
                <a:lnTo>
                  <a:pt x="5512896" y="739262"/>
                </a:lnTo>
                <a:lnTo>
                  <a:pt x="5534686" y="739262"/>
                </a:lnTo>
                <a:lnTo>
                  <a:pt x="5534686" y="727800"/>
                </a:lnTo>
                <a:lnTo>
                  <a:pt x="5561923" y="727800"/>
                </a:lnTo>
                <a:lnTo>
                  <a:pt x="5561923" y="716339"/>
                </a:lnTo>
                <a:lnTo>
                  <a:pt x="5594609" y="716339"/>
                </a:lnTo>
                <a:lnTo>
                  <a:pt x="5594609" y="704878"/>
                </a:lnTo>
                <a:lnTo>
                  <a:pt x="5621846" y="704878"/>
                </a:lnTo>
                <a:lnTo>
                  <a:pt x="5621846" y="693416"/>
                </a:lnTo>
                <a:lnTo>
                  <a:pt x="5638189" y="693416"/>
                </a:lnTo>
                <a:lnTo>
                  <a:pt x="5638189" y="687685"/>
                </a:lnTo>
                <a:lnTo>
                  <a:pt x="5643636" y="687685"/>
                </a:lnTo>
                <a:lnTo>
                  <a:pt x="5643636" y="676224"/>
                </a:lnTo>
                <a:lnTo>
                  <a:pt x="5670874" y="676224"/>
                </a:lnTo>
                <a:lnTo>
                  <a:pt x="5670874" y="664763"/>
                </a:lnTo>
                <a:lnTo>
                  <a:pt x="5670874" y="653301"/>
                </a:lnTo>
                <a:lnTo>
                  <a:pt x="5676321" y="653301"/>
                </a:lnTo>
                <a:lnTo>
                  <a:pt x="5676321" y="641840"/>
                </a:lnTo>
                <a:lnTo>
                  <a:pt x="5681769" y="641840"/>
                </a:lnTo>
                <a:lnTo>
                  <a:pt x="5681769" y="630378"/>
                </a:lnTo>
                <a:lnTo>
                  <a:pt x="5687216" y="630378"/>
                </a:lnTo>
                <a:lnTo>
                  <a:pt x="5687216" y="607455"/>
                </a:lnTo>
                <a:lnTo>
                  <a:pt x="5714454" y="607455"/>
                </a:lnTo>
                <a:lnTo>
                  <a:pt x="5714454" y="601725"/>
                </a:lnTo>
                <a:lnTo>
                  <a:pt x="5714454" y="590263"/>
                </a:lnTo>
                <a:lnTo>
                  <a:pt x="5752587" y="590263"/>
                </a:lnTo>
                <a:lnTo>
                  <a:pt x="5752587" y="578802"/>
                </a:lnTo>
                <a:lnTo>
                  <a:pt x="5790719" y="578802"/>
                </a:lnTo>
                <a:lnTo>
                  <a:pt x="5790719" y="567340"/>
                </a:lnTo>
                <a:lnTo>
                  <a:pt x="5807062" y="567340"/>
                </a:lnTo>
                <a:lnTo>
                  <a:pt x="5807062" y="555879"/>
                </a:lnTo>
                <a:lnTo>
                  <a:pt x="5807062" y="532956"/>
                </a:lnTo>
                <a:lnTo>
                  <a:pt x="5828852" y="532956"/>
                </a:lnTo>
                <a:lnTo>
                  <a:pt x="5828852" y="521495"/>
                </a:lnTo>
                <a:lnTo>
                  <a:pt x="5845195" y="521495"/>
                </a:lnTo>
                <a:lnTo>
                  <a:pt x="5856090" y="521495"/>
                </a:lnTo>
                <a:lnTo>
                  <a:pt x="5856090" y="510033"/>
                </a:lnTo>
                <a:lnTo>
                  <a:pt x="5861537" y="510033"/>
                </a:lnTo>
                <a:lnTo>
                  <a:pt x="5861537" y="492841"/>
                </a:lnTo>
                <a:lnTo>
                  <a:pt x="5866985" y="492841"/>
                </a:lnTo>
                <a:lnTo>
                  <a:pt x="5866985" y="481380"/>
                </a:lnTo>
                <a:lnTo>
                  <a:pt x="5883327" y="481380"/>
                </a:lnTo>
                <a:lnTo>
                  <a:pt x="5883327" y="469918"/>
                </a:lnTo>
                <a:lnTo>
                  <a:pt x="5888775" y="469918"/>
                </a:lnTo>
                <a:lnTo>
                  <a:pt x="5888775" y="458457"/>
                </a:lnTo>
                <a:lnTo>
                  <a:pt x="5894222" y="458457"/>
                </a:lnTo>
                <a:lnTo>
                  <a:pt x="5894222" y="446995"/>
                </a:lnTo>
                <a:lnTo>
                  <a:pt x="5894222" y="435534"/>
                </a:lnTo>
                <a:lnTo>
                  <a:pt x="5899670" y="435534"/>
                </a:lnTo>
                <a:lnTo>
                  <a:pt x="5905118" y="435534"/>
                </a:lnTo>
                <a:lnTo>
                  <a:pt x="5926908" y="435534"/>
                </a:lnTo>
                <a:lnTo>
                  <a:pt x="5926908" y="424072"/>
                </a:lnTo>
                <a:lnTo>
                  <a:pt x="5943250" y="424072"/>
                </a:lnTo>
                <a:lnTo>
                  <a:pt x="5943250" y="418342"/>
                </a:lnTo>
                <a:lnTo>
                  <a:pt x="5948698" y="418342"/>
                </a:lnTo>
                <a:lnTo>
                  <a:pt x="5948698" y="406880"/>
                </a:lnTo>
                <a:lnTo>
                  <a:pt x="5948698" y="395419"/>
                </a:lnTo>
                <a:lnTo>
                  <a:pt x="5954145" y="395419"/>
                </a:lnTo>
                <a:lnTo>
                  <a:pt x="5954145" y="383957"/>
                </a:lnTo>
                <a:lnTo>
                  <a:pt x="5959593" y="383957"/>
                </a:lnTo>
                <a:lnTo>
                  <a:pt x="5959593" y="372496"/>
                </a:lnTo>
                <a:lnTo>
                  <a:pt x="5965040" y="372496"/>
                </a:lnTo>
                <a:lnTo>
                  <a:pt x="5975935" y="372496"/>
                </a:lnTo>
                <a:lnTo>
                  <a:pt x="5975935" y="361035"/>
                </a:lnTo>
                <a:lnTo>
                  <a:pt x="5986830" y="361035"/>
                </a:lnTo>
                <a:lnTo>
                  <a:pt x="5986830" y="349573"/>
                </a:lnTo>
                <a:lnTo>
                  <a:pt x="5992278" y="349573"/>
                </a:lnTo>
                <a:lnTo>
                  <a:pt x="5992278" y="338112"/>
                </a:lnTo>
                <a:lnTo>
                  <a:pt x="6003173" y="338112"/>
                </a:lnTo>
                <a:lnTo>
                  <a:pt x="6003173" y="326650"/>
                </a:lnTo>
                <a:lnTo>
                  <a:pt x="6052201" y="326650"/>
                </a:lnTo>
                <a:lnTo>
                  <a:pt x="6052201" y="320920"/>
                </a:lnTo>
                <a:lnTo>
                  <a:pt x="6057648" y="320920"/>
                </a:lnTo>
                <a:lnTo>
                  <a:pt x="6057648" y="309458"/>
                </a:lnTo>
                <a:lnTo>
                  <a:pt x="6063096" y="309458"/>
                </a:lnTo>
                <a:lnTo>
                  <a:pt x="6063096" y="297997"/>
                </a:lnTo>
                <a:lnTo>
                  <a:pt x="6068543" y="297997"/>
                </a:lnTo>
                <a:lnTo>
                  <a:pt x="6068543" y="286535"/>
                </a:lnTo>
                <a:lnTo>
                  <a:pt x="6073991" y="286535"/>
                </a:lnTo>
                <a:lnTo>
                  <a:pt x="6073991" y="275074"/>
                </a:lnTo>
                <a:lnTo>
                  <a:pt x="6084886" y="275074"/>
                </a:lnTo>
                <a:lnTo>
                  <a:pt x="6090333" y="275074"/>
                </a:lnTo>
                <a:lnTo>
                  <a:pt x="6090333" y="252151"/>
                </a:lnTo>
                <a:lnTo>
                  <a:pt x="6101228" y="252151"/>
                </a:lnTo>
                <a:lnTo>
                  <a:pt x="6101228" y="240690"/>
                </a:lnTo>
                <a:lnTo>
                  <a:pt x="6112124" y="240690"/>
                </a:lnTo>
                <a:lnTo>
                  <a:pt x="6112124" y="234959"/>
                </a:lnTo>
                <a:lnTo>
                  <a:pt x="6128466" y="234959"/>
                </a:lnTo>
                <a:lnTo>
                  <a:pt x="6128466" y="223497"/>
                </a:lnTo>
                <a:lnTo>
                  <a:pt x="6133914" y="223497"/>
                </a:lnTo>
                <a:lnTo>
                  <a:pt x="6144808" y="223497"/>
                </a:lnTo>
                <a:lnTo>
                  <a:pt x="6144808" y="212036"/>
                </a:lnTo>
                <a:lnTo>
                  <a:pt x="6161151" y="212036"/>
                </a:lnTo>
                <a:lnTo>
                  <a:pt x="6161151" y="200575"/>
                </a:lnTo>
                <a:lnTo>
                  <a:pt x="6166598" y="200575"/>
                </a:lnTo>
                <a:lnTo>
                  <a:pt x="6172046" y="200575"/>
                </a:lnTo>
                <a:lnTo>
                  <a:pt x="6172046" y="189113"/>
                </a:lnTo>
                <a:lnTo>
                  <a:pt x="6177494" y="189113"/>
                </a:lnTo>
                <a:lnTo>
                  <a:pt x="6182941" y="189113"/>
                </a:lnTo>
                <a:lnTo>
                  <a:pt x="6193836" y="189113"/>
                </a:lnTo>
                <a:lnTo>
                  <a:pt x="6199284" y="189113"/>
                </a:lnTo>
                <a:lnTo>
                  <a:pt x="6204731" y="189113"/>
                </a:lnTo>
                <a:lnTo>
                  <a:pt x="6210179" y="189113"/>
                </a:lnTo>
                <a:lnTo>
                  <a:pt x="6215627" y="189113"/>
                </a:lnTo>
                <a:lnTo>
                  <a:pt x="6221074" y="189113"/>
                </a:lnTo>
                <a:lnTo>
                  <a:pt x="6221074" y="177652"/>
                </a:lnTo>
                <a:lnTo>
                  <a:pt x="6221074" y="166190"/>
                </a:lnTo>
                <a:lnTo>
                  <a:pt x="6226521" y="166190"/>
                </a:lnTo>
                <a:lnTo>
                  <a:pt x="6231969" y="166190"/>
                </a:lnTo>
                <a:lnTo>
                  <a:pt x="6231969" y="154729"/>
                </a:lnTo>
                <a:lnTo>
                  <a:pt x="6237417" y="154729"/>
                </a:lnTo>
                <a:lnTo>
                  <a:pt x="6242864" y="154729"/>
                </a:lnTo>
                <a:lnTo>
                  <a:pt x="6248311" y="154729"/>
                </a:lnTo>
                <a:lnTo>
                  <a:pt x="6248311" y="143267"/>
                </a:lnTo>
                <a:lnTo>
                  <a:pt x="6253759" y="143267"/>
                </a:lnTo>
                <a:lnTo>
                  <a:pt x="6259207" y="143267"/>
                </a:lnTo>
                <a:lnTo>
                  <a:pt x="6259207" y="131806"/>
                </a:lnTo>
                <a:lnTo>
                  <a:pt x="6259207" y="131806"/>
                </a:lnTo>
                <a:lnTo>
                  <a:pt x="6264654" y="131806"/>
                </a:lnTo>
                <a:lnTo>
                  <a:pt x="6275549" y="131806"/>
                </a:lnTo>
                <a:lnTo>
                  <a:pt x="6280997" y="131806"/>
                </a:lnTo>
                <a:lnTo>
                  <a:pt x="6286444" y="131806"/>
                </a:lnTo>
                <a:lnTo>
                  <a:pt x="6297339" y="131806"/>
                </a:lnTo>
                <a:lnTo>
                  <a:pt x="6302787" y="131806"/>
                </a:lnTo>
                <a:lnTo>
                  <a:pt x="6302787" y="120344"/>
                </a:lnTo>
                <a:lnTo>
                  <a:pt x="6308234" y="120344"/>
                </a:lnTo>
                <a:lnTo>
                  <a:pt x="6313682" y="120344"/>
                </a:lnTo>
                <a:lnTo>
                  <a:pt x="6319129" y="120344"/>
                </a:lnTo>
                <a:lnTo>
                  <a:pt x="6324577" y="120344"/>
                </a:lnTo>
                <a:lnTo>
                  <a:pt x="6330024" y="120344"/>
                </a:lnTo>
                <a:lnTo>
                  <a:pt x="6335472" y="120344"/>
                </a:lnTo>
                <a:lnTo>
                  <a:pt x="6340920" y="120344"/>
                </a:lnTo>
                <a:lnTo>
                  <a:pt x="6346367" y="120344"/>
                </a:lnTo>
                <a:lnTo>
                  <a:pt x="6351814" y="120344"/>
                </a:lnTo>
                <a:lnTo>
                  <a:pt x="6351814" y="108883"/>
                </a:lnTo>
                <a:lnTo>
                  <a:pt x="6357262" y="108883"/>
                </a:lnTo>
                <a:lnTo>
                  <a:pt x="6362710" y="108883"/>
                </a:lnTo>
                <a:lnTo>
                  <a:pt x="6368157" y="108883"/>
                </a:lnTo>
                <a:lnTo>
                  <a:pt x="6373604" y="108883"/>
                </a:lnTo>
                <a:lnTo>
                  <a:pt x="6379052" y="108883"/>
                </a:lnTo>
                <a:lnTo>
                  <a:pt x="6384500" y="108883"/>
                </a:lnTo>
                <a:lnTo>
                  <a:pt x="6384500" y="97422"/>
                </a:lnTo>
                <a:lnTo>
                  <a:pt x="6389947" y="97422"/>
                </a:lnTo>
                <a:lnTo>
                  <a:pt x="6395395" y="97422"/>
                </a:lnTo>
                <a:lnTo>
                  <a:pt x="6395395" y="85960"/>
                </a:lnTo>
                <a:lnTo>
                  <a:pt x="6400842" y="85960"/>
                </a:lnTo>
                <a:lnTo>
                  <a:pt x="6406290" y="85960"/>
                </a:lnTo>
                <a:lnTo>
                  <a:pt x="6406290" y="74499"/>
                </a:lnTo>
                <a:lnTo>
                  <a:pt x="6411737" y="74499"/>
                </a:lnTo>
                <a:lnTo>
                  <a:pt x="6417185" y="74499"/>
                </a:lnTo>
                <a:lnTo>
                  <a:pt x="6422632" y="74499"/>
                </a:lnTo>
                <a:lnTo>
                  <a:pt x="6428080" y="74499"/>
                </a:lnTo>
                <a:lnTo>
                  <a:pt x="6433527" y="74499"/>
                </a:lnTo>
                <a:lnTo>
                  <a:pt x="6438975" y="74499"/>
                </a:lnTo>
                <a:lnTo>
                  <a:pt x="6438975" y="63037"/>
                </a:lnTo>
                <a:lnTo>
                  <a:pt x="6438975" y="63037"/>
                </a:lnTo>
                <a:lnTo>
                  <a:pt x="6444423" y="63037"/>
                </a:lnTo>
                <a:lnTo>
                  <a:pt x="6449870" y="63037"/>
                </a:lnTo>
                <a:lnTo>
                  <a:pt x="6455317" y="63037"/>
                </a:lnTo>
                <a:lnTo>
                  <a:pt x="6460765" y="63037"/>
                </a:lnTo>
                <a:lnTo>
                  <a:pt x="6466213" y="63037"/>
                </a:lnTo>
                <a:lnTo>
                  <a:pt x="6471660" y="63037"/>
                </a:lnTo>
                <a:lnTo>
                  <a:pt x="6477107" y="63037"/>
                </a:lnTo>
                <a:lnTo>
                  <a:pt x="6482555" y="63037"/>
                </a:lnTo>
                <a:lnTo>
                  <a:pt x="6488003" y="63037"/>
                </a:lnTo>
                <a:lnTo>
                  <a:pt x="6493450" y="63037"/>
                </a:lnTo>
                <a:lnTo>
                  <a:pt x="6504345" y="63037"/>
                </a:lnTo>
                <a:lnTo>
                  <a:pt x="6509793" y="63037"/>
                </a:lnTo>
                <a:lnTo>
                  <a:pt x="6515240" y="63037"/>
                </a:lnTo>
                <a:lnTo>
                  <a:pt x="6515240" y="40115"/>
                </a:lnTo>
                <a:lnTo>
                  <a:pt x="6515240" y="28653"/>
                </a:lnTo>
                <a:lnTo>
                  <a:pt x="6515240" y="11461"/>
                </a:lnTo>
                <a:lnTo>
                  <a:pt x="6520688" y="11461"/>
                </a:lnTo>
                <a:lnTo>
                  <a:pt x="6526135" y="11461"/>
                </a:lnTo>
                <a:lnTo>
                  <a:pt x="6526135" y="0"/>
                </a:lnTo>
                <a:lnTo>
                  <a:pt x="6531583" y="0"/>
                </a:lnTo>
                <a:lnTo>
                  <a:pt x="6537030" y="0"/>
                </a:lnTo>
                <a:lnTo>
                  <a:pt x="6542478" y="0"/>
                </a:lnTo>
                <a:lnTo>
                  <a:pt x="6547926" y="0"/>
                </a:lnTo>
                <a:lnTo>
                  <a:pt x="6553373" y="0"/>
                </a:lnTo>
                <a:lnTo>
                  <a:pt x="6558820" y="0"/>
                </a:lnTo>
                <a:lnTo>
                  <a:pt x="6564268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83206" y="1375967"/>
            <a:ext cx="6564630" cy="3512820"/>
          </a:xfrm>
          <a:custGeom>
            <a:avLst/>
            <a:gdLst/>
            <a:ahLst/>
            <a:cxnLst/>
            <a:rect l="l" t="t" r="r" b="b"/>
            <a:pathLst>
              <a:path w="6564630" h="3512820">
                <a:moveTo>
                  <a:pt x="0" y="3512428"/>
                </a:moveTo>
                <a:lnTo>
                  <a:pt x="0" y="3500968"/>
                </a:lnTo>
                <a:lnTo>
                  <a:pt x="0" y="3489508"/>
                </a:lnTo>
                <a:lnTo>
                  <a:pt x="5447" y="3489508"/>
                </a:lnTo>
                <a:lnTo>
                  <a:pt x="5447" y="3437939"/>
                </a:lnTo>
                <a:lnTo>
                  <a:pt x="10895" y="3437939"/>
                </a:lnTo>
                <a:lnTo>
                  <a:pt x="10895" y="3426479"/>
                </a:lnTo>
                <a:lnTo>
                  <a:pt x="10895" y="3415019"/>
                </a:lnTo>
                <a:lnTo>
                  <a:pt x="16342" y="3415019"/>
                </a:lnTo>
                <a:lnTo>
                  <a:pt x="16342" y="3403560"/>
                </a:lnTo>
                <a:lnTo>
                  <a:pt x="16342" y="3397830"/>
                </a:lnTo>
                <a:lnTo>
                  <a:pt x="21790" y="3397830"/>
                </a:lnTo>
                <a:lnTo>
                  <a:pt x="21790" y="3386370"/>
                </a:lnTo>
                <a:lnTo>
                  <a:pt x="27237" y="3386370"/>
                </a:lnTo>
                <a:lnTo>
                  <a:pt x="27237" y="3374910"/>
                </a:lnTo>
                <a:lnTo>
                  <a:pt x="32685" y="3374910"/>
                </a:lnTo>
                <a:lnTo>
                  <a:pt x="32685" y="3363450"/>
                </a:lnTo>
                <a:lnTo>
                  <a:pt x="38132" y="3363450"/>
                </a:lnTo>
                <a:lnTo>
                  <a:pt x="38132" y="3351991"/>
                </a:lnTo>
                <a:lnTo>
                  <a:pt x="38132" y="3340531"/>
                </a:lnTo>
                <a:lnTo>
                  <a:pt x="43580" y="3340531"/>
                </a:lnTo>
                <a:lnTo>
                  <a:pt x="43580" y="3334801"/>
                </a:lnTo>
                <a:lnTo>
                  <a:pt x="49027" y="3334801"/>
                </a:lnTo>
                <a:lnTo>
                  <a:pt x="49027" y="3323341"/>
                </a:lnTo>
                <a:lnTo>
                  <a:pt x="54475" y="3323341"/>
                </a:lnTo>
                <a:lnTo>
                  <a:pt x="54475" y="3288962"/>
                </a:lnTo>
                <a:lnTo>
                  <a:pt x="59922" y="3288962"/>
                </a:lnTo>
                <a:lnTo>
                  <a:pt x="59922" y="3277502"/>
                </a:lnTo>
                <a:lnTo>
                  <a:pt x="87160" y="3277502"/>
                </a:lnTo>
                <a:lnTo>
                  <a:pt x="87160" y="3271772"/>
                </a:lnTo>
                <a:lnTo>
                  <a:pt x="92607" y="3271772"/>
                </a:lnTo>
                <a:lnTo>
                  <a:pt x="92607" y="3260312"/>
                </a:lnTo>
                <a:lnTo>
                  <a:pt x="98055" y="3260312"/>
                </a:lnTo>
                <a:lnTo>
                  <a:pt x="98055" y="3248852"/>
                </a:lnTo>
                <a:lnTo>
                  <a:pt x="103502" y="3248852"/>
                </a:lnTo>
                <a:lnTo>
                  <a:pt x="108950" y="3248852"/>
                </a:lnTo>
                <a:lnTo>
                  <a:pt x="108950" y="3237393"/>
                </a:lnTo>
                <a:lnTo>
                  <a:pt x="114398" y="3237393"/>
                </a:lnTo>
                <a:lnTo>
                  <a:pt x="114398" y="3225933"/>
                </a:lnTo>
                <a:lnTo>
                  <a:pt x="119845" y="3225933"/>
                </a:lnTo>
                <a:lnTo>
                  <a:pt x="119845" y="3214473"/>
                </a:lnTo>
                <a:lnTo>
                  <a:pt x="119845" y="3208743"/>
                </a:lnTo>
                <a:lnTo>
                  <a:pt x="196110" y="3208743"/>
                </a:lnTo>
                <a:lnTo>
                  <a:pt x="196110" y="3197284"/>
                </a:lnTo>
                <a:lnTo>
                  <a:pt x="207005" y="3197284"/>
                </a:lnTo>
                <a:lnTo>
                  <a:pt x="207005" y="3185823"/>
                </a:lnTo>
                <a:lnTo>
                  <a:pt x="217901" y="3185823"/>
                </a:lnTo>
                <a:lnTo>
                  <a:pt x="217901" y="3174364"/>
                </a:lnTo>
                <a:lnTo>
                  <a:pt x="272376" y="3174364"/>
                </a:lnTo>
                <a:lnTo>
                  <a:pt x="272376" y="3162904"/>
                </a:lnTo>
                <a:lnTo>
                  <a:pt x="343194" y="3162904"/>
                </a:lnTo>
                <a:lnTo>
                  <a:pt x="343194" y="3151444"/>
                </a:lnTo>
                <a:lnTo>
                  <a:pt x="479382" y="3151444"/>
                </a:lnTo>
                <a:lnTo>
                  <a:pt x="479382" y="3145714"/>
                </a:lnTo>
                <a:lnTo>
                  <a:pt x="555647" y="3145714"/>
                </a:lnTo>
                <a:lnTo>
                  <a:pt x="555647" y="3134254"/>
                </a:lnTo>
                <a:lnTo>
                  <a:pt x="571990" y="3134254"/>
                </a:lnTo>
                <a:lnTo>
                  <a:pt x="588332" y="3134254"/>
                </a:lnTo>
                <a:lnTo>
                  <a:pt x="588332" y="3122795"/>
                </a:lnTo>
                <a:lnTo>
                  <a:pt x="588332" y="3111335"/>
                </a:lnTo>
                <a:lnTo>
                  <a:pt x="615570" y="3111335"/>
                </a:lnTo>
                <a:lnTo>
                  <a:pt x="615570" y="3099875"/>
                </a:lnTo>
                <a:lnTo>
                  <a:pt x="680940" y="3099875"/>
                </a:lnTo>
                <a:lnTo>
                  <a:pt x="680940" y="3088415"/>
                </a:lnTo>
                <a:lnTo>
                  <a:pt x="729968" y="3088415"/>
                </a:lnTo>
                <a:lnTo>
                  <a:pt x="729968" y="3082685"/>
                </a:lnTo>
                <a:lnTo>
                  <a:pt x="746311" y="3082685"/>
                </a:lnTo>
                <a:lnTo>
                  <a:pt x="746311" y="3071226"/>
                </a:lnTo>
                <a:lnTo>
                  <a:pt x="822576" y="3071226"/>
                </a:lnTo>
                <a:lnTo>
                  <a:pt x="822576" y="3059766"/>
                </a:lnTo>
                <a:lnTo>
                  <a:pt x="887946" y="3059766"/>
                </a:lnTo>
                <a:lnTo>
                  <a:pt x="887946" y="3048306"/>
                </a:lnTo>
                <a:lnTo>
                  <a:pt x="898841" y="3048306"/>
                </a:lnTo>
                <a:lnTo>
                  <a:pt x="898841" y="3036846"/>
                </a:lnTo>
                <a:lnTo>
                  <a:pt x="904289" y="3036846"/>
                </a:lnTo>
                <a:lnTo>
                  <a:pt x="904289" y="3025386"/>
                </a:lnTo>
                <a:lnTo>
                  <a:pt x="904289" y="3013926"/>
                </a:lnTo>
                <a:lnTo>
                  <a:pt x="915184" y="3013926"/>
                </a:lnTo>
                <a:lnTo>
                  <a:pt x="915184" y="3008197"/>
                </a:lnTo>
                <a:lnTo>
                  <a:pt x="991449" y="3008197"/>
                </a:lnTo>
                <a:lnTo>
                  <a:pt x="991449" y="2996737"/>
                </a:lnTo>
                <a:lnTo>
                  <a:pt x="996897" y="2996737"/>
                </a:lnTo>
                <a:lnTo>
                  <a:pt x="996897" y="2985277"/>
                </a:lnTo>
                <a:lnTo>
                  <a:pt x="1002344" y="2985277"/>
                </a:lnTo>
                <a:lnTo>
                  <a:pt x="1002344" y="2973817"/>
                </a:lnTo>
                <a:lnTo>
                  <a:pt x="1035029" y="2973817"/>
                </a:lnTo>
                <a:lnTo>
                  <a:pt x="1035029" y="2950898"/>
                </a:lnTo>
                <a:lnTo>
                  <a:pt x="1078610" y="2950898"/>
                </a:lnTo>
                <a:lnTo>
                  <a:pt x="1078610" y="2945168"/>
                </a:lnTo>
                <a:lnTo>
                  <a:pt x="1078610" y="2933708"/>
                </a:lnTo>
                <a:lnTo>
                  <a:pt x="1100400" y="2933708"/>
                </a:lnTo>
                <a:lnTo>
                  <a:pt x="1100400" y="2922248"/>
                </a:lnTo>
                <a:lnTo>
                  <a:pt x="1116742" y="2922248"/>
                </a:lnTo>
                <a:lnTo>
                  <a:pt x="1116742" y="2910788"/>
                </a:lnTo>
                <a:lnTo>
                  <a:pt x="1138532" y="2910788"/>
                </a:lnTo>
                <a:lnTo>
                  <a:pt x="1138532" y="2899328"/>
                </a:lnTo>
                <a:lnTo>
                  <a:pt x="1138532" y="2887869"/>
                </a:lnTo>
                <a:lnTo>
                  <a:pt x="1176665" y="2887869"/>
                </a:lnTo>
                <a:lnTo>
                  <a:pt x="1176665" y="2882139"/>
                </a:lnTo>
                <a:lnTo>
                  <a:pt x="1285615" y="2882139"/>
                </a:lnTo>
                <a:lnTo>
                  <a:pt x="1285615" y="2870679"/>
                </a:lnTo>
                <a:lnTo>
                  <a:pt x="1301958" y="2870679"/>
                </a:lnTo>
                <a:lnTo>
                  <a:pt x="1301958" y="2847759"/>
                </a:lnTo>
                <a:lnTo>
                  <a:pt x="1345538" y="2847759"/>
                </a:lnTo>
                <a:lnTo>
                  <a:pt x="1345538" y="2836300"/>
                </a:lnTo>
                <a:lnTo>
                  <a:pt x="1400013" y="2836300"/>
                </a:lnTo>
                <a:lnTo>
                  <a:pt x="1400013" y="2824840"/>
                </a:lnTo>
                <a:lnTo>
                  <a:pt x="1427251" y="2824840"/>
                </a:lnTo>
                <a:lnTo>
                  <a:pt x="1427251" y="2819110"/>
                </a:lnTo>
                <a:lnTo>
                  <a:pt x="1454489" y="2819110"/>
                </a:lnTo>
                <a:lnTo>
                  <a:pt x="1454489" y="2807650"/>
                </a:lnTo>
                <a:lnTo>
                  <a:pt x="1476279" y="2807650"/>
                </a:lnTo>
                <a:lnTo>
                  <a:pt x="1487174" y="2807650"/>
                </a:lnTo>
                <a:lnTo>
                  <a:pt x="1487174" y="2796191"/>
                </a:lnTo>
                <a:lnTo>
                  <a:pt x="1492621" y="2796191"/>
                </a:lnTo>
                <a:lnTo>
                  <a:pt x="1492621" y="2784731"/>
                </a:lnTo>
                <a:lnTo>
                  <a:pt x="1557992" y="2784731"/>
                </a:lnTo>
                <a:lnTo>
                  <a:pt x="1557992" y="2761811"/>
                </a:lnTo>
                <a:lnTo>
                  <a:pt x="1557992" y="2756081"/>
                </a:lnTo>
                <a:lnTo>
                  <a:pt x="1563440" y="2756081"/>
                </a:lnTo>
                <a:lnTo>
                  <a:pt x="1563440" y="2744621"/>
                </a:lnTo>
                <a:lnTo>
                  <a:pt x="1568887" y="2744621"/>
                </a:lnTo>
                <a:lnTo>
                  <a:pt x="1601572" y="2744621"/>
                </a:lnTo>
                <a:lnTo>
                  <a:pt x="1601572" y="2733161"/>
                </a:lnTo>
                <a:lnTo>
                  <a:pt x="1607019" y="2733161"/>
                </a:lnTo>
                <a:lnTo>
                  <a:pt x="1607019" y="2710242"/>
                </a:lnTo>
                <a:lnTo>
                  <a:pt x="1661495" y="2710242"/>
                </a:lnTo>
                <a:lnTo>
                  <a:pt x="1661495" y="2698782"/>
                </a:lnTo>
                <a:lnTo>
                  <a:pt x="1732313" y="2698782"/>
                </a:lnTo>
                <a:lnTo>
                  <a:pt x="1732313" y="2693052"/>
                </a:lnTo>
                <a:lnTo>
                  <a:pt x="1743208" y="2693052"/>
                </a:lnTo>
                <a:lnTo>
                  <a:pt x="1743208" y="2681593"/>
                </a:lnTo>
                <a:lnTo>
                  <a:pt x="1797683" y="2681593"/>
                </a:lnTo>
                <a:lnTo>
                  <a:pt x="1797683" y="2670133"/>
                </a:lnTo>
                <a:lnTo>
                  <a:pt x="1803130" y="2670133"/>
                </a:lnTo>
                <a:lnTo>
                  <a:pt x="1803130" y="2658673"/>
                </a:lnTo>
                <a:lnTo>
                  <a:pt x="1835816" y="2658673"/>
                </a:lnTo>
                <a:lnTo>
                  <a:pt x="1835816" y="2647213"/>
                </a:lnTo>
                <a:lnTo>
                  <a:pt x="1890291" y="2647213"/>
                </a:lnTo>
                <a:lnTo>
                  <a:pt x="1890291" y="2635753"/>
                </a:lnTo>
                <a:lnTo>
                  <a:pt x="1895738" y="2635753"/>
                </a:lnTo>
                <a:lnTo>
                  <a:pt x="1895738" y="2624293"/>
                </a:lnTo>
                <a:lnTo>
                  <a:pt x="1961109" y="2624293"/>
                </a:lnTo>
                <a:lnTo>
                  <a:pt x="1961109" y="2618563"/>
                </a:lnTo>
                <a:lnTo>
                  <a:pt x="2037374" y="2618563"/>
                </a:lnTo>
                <a:lnTo>
                  <a:pt x="2037374" y="2607104"/>
                </a:lnTo>
                <a:lnTo>
                  <a:pt x="2037374" y="2595644"/>
                </a:lnTo>
                <a:lnTo>
                  <a:pt x="2075507" y="2595644"/>
                </a:lnTo>
                <a:lnTo>
                  <a:pt x="2075507" y="2584184"/>
                </a:lnTo>
                <a:lnTo>
                  <a:pt x="2080954" y="2584184"/>
                </a:lnTo>
                <a:lnTo>
                  <a:pt x="2080954" y="2572724"/>
                </a:lnTo>
                <a:lnTo>
                  <a:pt x="2097297" y="2572724"/>
                </a:lnTo>
                <a:lnTo>
                  <a:pt x="2097297" y="2561265"/>
                </a:lnTo>
                <a:lnTo>
                  <a:pt x="2113639" y="2561265"/>
                </a:lnTo>
                <a:lnTo>
                  <a:pt x="2113639" y="2555535"/>
                </a:lnTo>
                <a:lnTo>
                  <a:pt x="2124534" y="2555535"/>
                </a:lnTo>
                <a:lnTo>
                  <a:pt x="2140877" y="2555535"/>
                </a:lnTo>
                <a:lnTo>
                  <a:pt x="2140877" y="2544075"/>
                </a:lnTo>
                <a:lnTo>
                  <a:pt x="2151772" y="2544075"/>
                </a:lnTo>
                <a:lnTo>
                  <a:pt x="2151772" y="2532615"/>
                </a:lnTo>
                <a:lnTo>
                  <a:pt x="2162667" y="2532615"/>
                </a:lnTo>
                <a:lnTo>
                  <a:pt x="2162667" y="2521155"/>
                </a:lnTo>
                <a:lnTo>
                  <a:pt x="2244380" y="2521155"/>
                </a:lnTo>
                <a:lnTo>
                  <a:pt x="2244380" y="2509695"/>
                </a:lnTo>
                <a:lnTo>
                  <a:pt x="2244380" y="2498235"/>
                </a:lnTo>
                <a:lnTo>
                  <a:pt x="2282513" y="2498235"/>
                </a:lnTo>
                <a:lnTo>
                  <a:pt x="2282513" y="2481046"/>
                </a:lnTo>
                <a:lnTo>
                  <a:pt x="2287960" y="2481046"/>
                </a:lnTo>
                <a:lnTo>
                  <a:pt x="2287960" y="2469586"/>
                </a:lnTo>
                <a:lnTo>
                  <a:pt x="2320645" y="2469586"/>
                </a:lnTo>
                <a:lnTo>
                  <a:pt x="2320645" y="2458126"/>
                </a:lnTo>
                <a:lnTo>
                  <a:pt x="2347883" y="2458126"/>
                </a:lnTo>
                <a:lnTo>
                  <a:pt x="2347883" y="2446667"/>
                </a:lnTo>
                <a:lnTo>
                  <a:pt x="2375121" y="2446667"/>
                </a:lnTo>
                <a:lnTo>
                  <a:pt x="2375121" y="2435207"/>
                </a:lnTo>
                <a:lnTo>
                  <a:pt x="2391463" y="2435207"/>
                </a:lnTo>
                <a:lnTo>
                  <a:pt x="2391463" y="2429477"/>
                </a:lnTo>
                <a:lnTo>
                  <a:pt x="2402358" y="2429477"/>
                </a:lnTo>
                <a:lnTo>
                  <a:pt x="2402358" y="2418017"/>
                </a:lnTo>
                <a:lnTo>
                  <a:pt x="2456833" y="2418017"/>
                </a:lnTo>
                <a:lnTo>
                  <a:pt x="2456833" y="2395098"/>
                </a:lnTo>
                <a:lnTo>
                  <a:pt x="2478624" y="2395098"/>
                </a:lnTo>
                <a:lnTo>
                  <a:pt x="2478624" y="2383638"/>
                </a:lnTo>
                <a:lnTo>
                  <a:pt x="2505861" y="2383638"/>
                </a:lnTo>
                <a:lnTo>
                  <a:pt x="2505861" y="2372178"/>
                </a:lnTo>
                <a:lnTo>
                  <a:pt x="2560336" y="2372178"/>
                </a:lnTo>
                <a:lnTo>
                  <a:pt x="2560336" y="2360718"/>
                </a:lnTo>
                <a:lnTo>
                  <a:pt x="2571232" y="2360718"/>
                </a:lnTo>
                <a:lnTo>
                  <a:pt x="2571232" y="2354988"/>
                </a:lnTo>
                <a:lnTo>
                  <a:pt x="2593022" y="2354988"/>
                </a:lnTo>
                <a:lnTo>
                  <a:pt x="2593022" y="2343528"/>
                </a:lnTo>
                <a:lnTo>
                  <a:pt x="2614812" y="2343528"/>
                </a:lnTo>
                <a:lnTo>
                  <a:pt x="2614812" y="2332068"/>
                </a:lnTo>
                <a:lnTo>
                  <a:pt x="2642049" y="2332068"/>
                </a:lnTo>
                <a:lnTo>
                  <a:pt x="2642049" y="2320609"/>
                </a:lnTo>
                <a:lnTo>
                  <a:pt x="2712867" y="2320609"/>
                </a:lnTo>
                <a:lnTo>
                  <a:pt x="2712867" y="2309149"/>
                </a:lnTo>
                <a:lnTo>
                  <a:pt x="2745552" y="2309149"/>
                </a:lnTo>
                <a:lnTo>
                  <a:pt x="2745552" y="2297689"/>
                </a:lnTo>
                <a:lnTo>
                  <a:pt x="2751000" y="2297689"/>
                </a:lnTo>
                <a:lnTo>
                  <a:pt x="2751000" y="2291959"/>
                </a:lnTo>
                <a:lnTo>
                  <a:pt x="2772790" y="2291959"/>
                </a:lnTo>
                <a:lnTo>
                  <a:pt x="2772790" y="2280500"/>
                </a:lnTo>
                <a:lnTo>
                  <a:pt x="2783685" y="2280500"/>
                </a:lnTo>
                <a:lnTo>
                  <a:pt x="2783685" y="2269040"/>
                </a:lnTo>
                <a:lnTo>
                  <a:pt x="2876293" y="2269040"/>
                </a:lnTo>
                <a:lnTo>
                  <a:pt x="2876293" y="2246120"/>
                </a:lnTo>
                <a:lnTo>
                  <a:pt x="2919873" y="2246120"/>
                </a:lnTo>
                <a:lnTo>
                  <a:pt x="2919873" y="2234660"/>
                </a:lnTo>
                <a:lnTo>
                  <a:pt x="2947111" y="2234660"/>
                </a:lnTo>
                <a:lnTo>
                  <a:pt x="2947111" y="2228930"/>
                </a:lnTo>
                <a:lnTo>
                  <a:pt x="2985243" y="2228930"/>
                </a:lnTo>
                <a:lnTo>
                  <a:pt x="2985243" y="2217470"/>
                </a:lnTo>
                <a:lnTo>
                  <a:pt x="3039719" y="2217470"/>
                </a:lnTo>
                <a:lnTo>
                  <a:pt x="3039719" y="2206011"/>
                </a:lnTo>
                <a:lnTo>
                  <a:pt x="3045167" y="2206011"/>
                </a:lnTo>
                <a:lnTo>
                  <a:pt x="3045167" y="2183091"/>
                </a:lnTo>
                <a:lnTo>
                  <a:pt x="3061509" y="2183091"/>
                </a:lnTo>
                <a:lnTo>
                  <a:pt x="3061509" y="2171631"/>
                </a:lnTo>
                <a:lnTo>
                  <a:pt x="3094194" y="2171631"/>
                </a:lnTo>
                <a:lnTo>
                  <a:pt x="3094194" y="2160172"/>
                </a:lnTo>
                <a:lnTo>
                  <a:pt x="3110537" y="2160172"/>
                </a:lnTo>
                <a:lnTo>
                  <a:pt x="3110537" y="2154442"/>
                </a:lnTo>
                <a:lnTo>
                  <a:pt x="3121432" y="2154442"/>
                </a:lnTo>
                <a:lnTo>
                  <a:pt x="3175907" y="2154442"/>
                </a:lnTo>
                <a:lnTo>
                  <a:pt x="3175907" y="2142982"/>
                </a:lnTo>
                <a:lnTo>
                  <a:pt x="3181354" y="2142982"/>
                </a:lnTo>
                <a:lnTo>
                  <a:pt x="3181354" y="2131522"/>
                </a:lnTo>
                <a:lnTo>
                  <a:pt x="3219487" y="2131522"/>
                </a:lnTo>
                <a:lnTo>
                  <a:pt x="3219487" y="2120062"/>
                </a:lnTo>
                <a:lnTo>
                  <a:pt x="3230382" y="2120062"/>
                </a:lnTo>
                <a:lnTo>
                  <a:pt x="3230382" y="2108602"/>
                </a:lnTo>
                <a:lnTo>
                  <a:pt x="3235830" y="2108602"/>
                </a:lnTo>
                <a:lnTo>
                  <a:pt x="3235830" y="2097143"/>
                </a:lnTo>
                <a:lnTo>
                  <a:pt x="3246725" y="2097143"/>
                </a:lnTo>
                <a:lnTo>
                  <a:pt x="3246725" y="2079953"/>
                </a:lnTo>
                <a:lnTo>
                  <a:pt x="3263067" y="2079953"/>
                </a:lnTo>
                <a:lnTo>
                  <a:pt x="3263067" y="2068493"/>
                </a:lnTo>
                <a:lnTo>
                  <a:pt x="3284857" y="2068493"/>
                </a:lnTo>
                <a:lnTo>
                  <a:pt x="3284857" y="2057033"/>
                </a:lnTo>
                <a:lnTo>
                  <a:pt x="3284857" y="2045574"/>
                </a:lnTo>
                <a:lnTo>
                  <a:pt x="3290305" y="2045574"/>
                </a:lnTo>
                <a:lnTo>
                  <a:pt x="3290305" y="2034114"/>
                </a:lnTo>
                <a:lnTo>
                  <a:pt x="3290305" y="2028384"/>
                </a:lnTo>
                <a:lnTo>
                  <a:pt x="3339333" y="2028384"/>
                </a:lnTo>
                <a:lnTo>
                  <a:pt x="3339333" y="2016924"/>
                </a:lnTo>
                <a:lnTo>
                  <a:pt x="3355675" y="2016924"/>
                </a:lnTo>
                <a:lnTo>
                  <a:pt x="3355675" y="2005464"/>
                </a:lnTo>
                <a:lnTo>
                  <a:pt x="3393808" y="2005464"/>
                </a:lnTo>
                <a:lnTo>
                  <a:pt x="3399255" y="2005464"/>
                </a:lnTo>
                <a:lnTo>
                  <a:pt x="3399255" y="1994005"/>
                </a:lnTo>
                <a:lnTo>
                  <a:pt x="3404703" y="1994005"/>
                </a:lnTo>
                <a:lnTo>
                  <a:pt x="3404703" y="1982545"/>
                </a:lnTo>
                <a:lnTo>
                  <a:pt x="3415598" y="1982545"/>
                </a:lnTo>
                <a:lnTo>
                  <a:pt x="3415598" y="1971085"/>
                </a:lnTo>
                <a:lnTo>
                  <a:pt x="3421046" y="1971085"/>
                </a:lnTo>
                <a:lnTo>
                  <a:pt x="3421046" y="1965355"/>
                </a:lnTo>
                <a:lnTo>
                  <a:pt x="3426493" y="1965355"/>
                </a:lnTo>
                <a:lnTo>
                  <a:pt x="3529996" y="1965355"/>
                </a:lnTo>
                <a:lnTo>
                  <a:pt x="3540891" y="1965355"/>
                </a:lnTo>
                <a:lnTo>
                  <a:pt x="3540891" y="1953895"/>
                </a:lnTo>
                <a:lnTo>
                  <a:pt x="3573577" y="1953895"/>
                </a:lnTo>
                <a:lnTo>
                  <a:pt x="3573577" y="1930976"/>
                </a:lnTo>
                <a:lnTo>
                  <a:pt x="3595366" y="1930976"/>
                </a:lnTo>
                <a:lnTo>
                  <a:pt x="3595366" y="1919516"/>
                </a:lnTo>
                <a:lnTo>
                  <a:pt x="3606261" y="1919516"/>
                </a:lnTo>
                <a:lnTo>
                  <a:pt x="3606261" y="1908056"/>
                </a:lnTo>
                <a:lnTo>
                  <a:pt x="3617156" y="1908056"/>
                </a:lnTo>
                <a:lnTo>
                  <a:pt x="3617156" y="1896596"/>
                </a:lnTo>
                <a:lnTo>
                  <a:pt x="3628051" y="1896596"/>
                </a:lnTo>
                <a:lnTo>
                  <a:pt x="3628051" y="1890866"/>
                </a:lnTo>
                <a:lnTo>
                  <a:pt x="3638947" y="1890866"/>
                </a:lnTo>
                <a:lnTo>
                  <a:pt x="3638947" y="1879407"/>
                </a:lnTo>
                <a:lnTo>
                  <a:pt x="3638947" y="1867947"/>
                </a:lnTo>
                <a:lnTo>
                  <a:pt x="3660737" y="1867947"/>
                </a:lnTo>
                <a:lnTo>
                  <a:pt x="3660737" y="1856487"/>
                </a:lnTo>
                <a:lnTo>
                  <a:pt x="3698869" y="1856487"/>
                </a:lnTo>
                <a:lnTo>
                  <a:pt x="3698869" y="1845027"/>
                </a:lnTo>
                <a:lnTo>
                  <a:pt x="3737002" y="1845027"/>
                </a:lnTo>
                <a:lnTo>
                  <a:pt x="3737002" y="1833567"/>
                </a:lnTo>
                <a:lnTo>
                  <a:pt x="3747897" y="1833567"/>
                </a:lnTo>
                <a:lnTo>
                  <a:pt x="3747897" y="1827837"/>
                </a:lnTo>
                <a:lnTo>
                  <a:pt x="3786030" y="1827837"/>
                </a:lnTo>
                <a:lnTo>
                  <a:pt x="3786030" y="1816378"/>
                </a:lnTo>
                <a:lnTo>
                  <a:pt x="3791477" y="1816378"/>
                </a:lnTo>
                <a:lnTo>
                  <a:pt x="3791477" y="1804918"/>
                </a:lnTo>
                <a:lnTo>
                  <a:pt x="3840505" y="1804918"/>
                </a:lnTo>
                <a:lnTo>
                  <a:pt x="3840505" y="1793458"/>
                </a:lnTo>
                <a:lnTo>
                  <a:pt x="3873190" y="1793458"/>
                </a:lnTo>
                <a:lnTo>
                  <a:pt x="3873190" y="1781998"/>
                </a:lnTo>
                <a:lnTo>
                  <a:pt x="3889533" y="1781998"/>
                </a:lnTo>
                <a:lnTo>
                  <a:pt x="3889533" y="1770538"/>
                </a:lnTo>
                <a:lnTo>
                  <a:pt x="3900428" y="1770538"/>
                </a:lnTo>
                <a:lnTo>
                  <a:pt x="3900428" y="1759079"/>
                </a:lnTo>
                <a:lnTo>
                  <a:pt x="3927665" y="1759079"/>
                </a:lnTo>
                <a:lnTo>
                  <a:pt x="3927665" y="1753349"/>
                </a:lnTo>
                <a:lnTo>
                  <a:pt x="3938560" y="1753349"/>
                </a:lnTo>
                <a:lnTo>
                  <a:pt x="3938560" y="1741889"/>
                </a:lnTo>
                <a:lnTo>
                  <a:pt x="3944008" y="1741889"/>
                </a:lnTo>
                <a:lnTo>
                  <a:pt x="3965798" y="1741889"/>
                </a:lnTo>
                <a:lnTo>
                  <a:pt x="3971246" y="1741889"/>
                </a:lnTo>
                <a:lnTo>
                  <a:pt x="3971246" y="1730429"/>
                </a:lnTo>
                <a:lnTo>
                  <a:pt x="3976693" y="1730429"/>
                </a:lnTo>
                <a:lnTo>
                  <a:pt x="3976693" y="1718969"/>
                </a:lnTo>
                <a:lnTo>
                  <a:pt x="3982141" y="1718969"/>
                </a:lnTo>
                <a:lnTo>
                  <a:pt x="3982141" y="1707510"/>
                </a:lnTo>
                <a:lnTo>
                  <a:pt x="4009378" y="1707510"/>
                </a:lnTo>
                <a:lnTo>
                  <a:pt x="4009378" y="1678860"/>
                </a:lnTo>
                <a:lnTo>
                  <a:pt x="4025721" y="1678860"/>
                </a:lnTo>
                <a:lnTo>
                  <a:pt x="4036616" y="1678860"/>
                </a:lnTo>
                <a:lnTo>
                  <a:pt x="4036616" y="1667400"/>
                </a:lnTo>
                <a:lnTo>
                  <a:pt x="4058406" y="1667400"/>
                </a:lnTo>
                <a:lnTo>
                  <a:pt x="4058406" y="1655940"/>
                </a:lnTo>
                <a:lnTo>
                  <a:pt x="4085644" y="1655940"/>
                </a:lnTo>
                <a:lnTo>
                  <a:pt x="4085644" y="1644481"/>
                </a:lnTo>
                <a:lnTo>
                  <a:pt x="4107434" y="1644481"/>
                </a:lnTo>
                <a:lnTo>
                  <a:pt x="4107434" y="1633021"/>
                </a:lnTo>
                <a:lnTo>
                  <a:pt x="4129224" y="1633021"/>
                </a:lnTo>
                <a:lnTo>
                  <a:pt x="4129224" y="1621561"/>
                </a:lnTo>
                <a:lnTo>
                  <a:pt x="4172804" y="1621561"/>
                </a:lnTo>
                <a:lnTo>
                  <a:pt x="4172804" y="1615831"/>
                </a:lnTo>
                <a:lnTo>
                  <a:pt x="4178252" y="1615831"/>
                </a:lnTo>
                <a:lnTo>
                  <a:pt x="4178252" y="1604371"/>
                </a:lnTo>
                <a:lnTo>
                  <a:pt x="4189147" y="1604371"/>
                </a:lnTo>
                <a:lnTo>
                  <a:pt x="4189147" y="1592911"/>
                </a:lnTo>
                <a:lnTo>
                  <a:pt x="4194594" y="1592911"/>
                </a:lnTo>
                <a:lnTo>
                  <a:pt x="4194594" y="1581452"/>
                </a:lnTo>
                <a:lnTo>
                  <a:pt x="4200042" y="1581452"/>
                </a:lnTo>
                <a:lnTo>
                  <a:pt x="4200042" y="1569992"/>
                </a:lnTo>
                <a:lnTo>
                  <a:pt x="4205490" y="1569992"/>
                </a:lnTo>
                <a:lnTo>
                  <a:pt x="4205490" y="1558532"/>
                </a:lnTo>
                <a:lnTo>
                  <a:pt x="4227279" y="1558532"/>
                </a:lnTo>
                <a:lnTo>
                  <a:pt x="4292650" y="1558532"/>
                </a:lnTo>
                <a:lnTo>
                  <a:pt x="4292650" y="1547072"/>
                </a:lnTo>
                <a:lnTo>
                  <a:pt x="4292650" y="1541343"/>
                </a:lnTo>
                <a:lnTo>
                  <a:pt x="4298097" y="1541343"/>
                </a:lnTo>
                <a:lnTo>
                  <a:pt x="4298097" y="1529883"/>
                </a:lnTo>
                <a:lnTo>
                  <a:pt x="4303545" y="1529883"/>
                </a:lnTo>
                <a:lnTo>
                  <a:pt x="4303545" y="1518423"/>
                </a:lnTo>
                <a:lnTo>
                  <a:pt x="4352572" y="1518423"/>
                </a:lnTo>
                <a:lnTo>
                  <a:pt x="4352572" y="1506963"/>
                </a:lnTo>
                <a:lnTo>
                  <a:pt x="4379810" y="1506963"/>
                </a:lnTo>
                <a:lnTo>
                  <a:pt x="4379810" y="1495503"/>
                </a:lnTo>
                <a:lnTo>
                  <a:pt x="4385258" y="1495503"/>
                </a:lnTo>
                <a:lnTo>
                  <a:pt x="4385258" y="1484044"/>
                </a:lnTo>
                <a:lnTo>
                  <a:pt x="4412495" y="1484044"/>
                </a:lnTo>
                <a:lnTo>
                  <a:pt x="4412495" y="1472584"/>
                </a:lnTo>
                <a:lnTo>
                  <a:pt x="4445180" y="1472584"/>
                </a:lnTo>
                <a:lnTo>
                  <a:pt x="4445180" y="1466854"/>
                </a:lnTo>
                <a:lnTo>
                  <a:pt x="4450628" y="1466854"/>
                </a:lnTo>
                <a:lnTo>
                  <a:pt x="4450628" y="1455394"/>
                </a:lnTo>
                <a:lnTo>
                  <a:pt x="4456075" y="1455394"/>
                </a:lnTo>
                <a:lnTo>
                  <a:pt x="4456075" y="1443934"/>
                </a:lnTo>
                <a:lnTo>
                  <a:pt x="4466970" y="1443934"/>
                </a:lnTo>
                <a:lnTo>
                  <a:pt x="4466970" y="1432474"/>
                </a:lnTo>
                <a:lnTo>
                  <a:pt x="4477866" y="1432474"/>
                </a:lnTo>
                <a:lnTo>
                  <a:pt x="4477866" y="1421015"/>
                </a:lnTo>
                <a:lnTo>
                  <a:pt x="4477866" y="1409555"/>
                </a:lnTo>
                <a:lnTo>
                  <a:pt x="4483313" y="1409555"/>
                </a:lnTo>
                <a:lnTo>
                  <a:pt x="4483313" y="1398095"/>
                </a:lnTo>
                <a:lnTo>
                  <a:pt x="4515998" y="1398095"/>
                </a:lnTo>
                <a:lnTo>
                  <a:pt x="4515998" y="1392365"/>
                </a:lnTo>
                <a:lnTo>
                  <a:pt x="4559579" y="1392365"/>
                </a:lnTo>
                <a:lnTo>
                  <a:pt x="4559579" y="1380905"/>
                </a:lnTo>
                <a:lnTo>
                  <a:pt x="4581369" y="1380905"/>
                </a:lnTo>
                <a:lnTo>
                  <a:pt x="4581369" y="1357986"/>
                </a:lnTo>
                <a:lnTo>
                  <a:pt x="4592264" y="1357986"/>
                </a:lnTo>
                <a:lnTo>
                  <a:pt x="4592264" y="1346526"/>
                </a:lnTo>
                <a:lnTo>
                  <a:pt x="4597711" y="1346526"/>
                </a:lnTo>
                <a:lnTo>
                  <a:pt x="4608606" y="1346526"/>
                </a:lnTo>
                <a:lnTo>
                  <a:pt x="4608606" y="1335066"/>
                </a:lnTo>
                <a:lnTo>
                  <a:pt x="4624949" y="1335066"/>
                </a:lnTo>
                <a:lnTo>
                  <a:pt x="4624949" y="1323606"/>
                </a:lnTo>
                <a:lnTo>
                  <a:pt x="4635844" y="1323606"/>
                </a:lnTo>
                <a:lnTo>
                  <a:pt x="4635844" y="1317876"/>
                </a:lnTo>
                <a:lnTo>
                  <a:pt x="4673976" y="1317876"/>
                </a:lnTo>
                <a:lnTo>
                  <a:pt x="4673976" y="1306417"/>
                </a:lnTo>
                <a:lnTo>
                  <a:pt x="4673976" y="1294957"/>
                </a:lnTo>
                <a:lnTo>
                  <a:pt x="4717557" y="1294957"/>
                </a:lnTo>
                <a:lnTo>
                  <a:pt x="4717557" y="1283497"/>
                </a:lnTo>
                <a:lnTo>
                  <a:pt x="4728452" y="1283497"/>
                </a:lnTo>
                <a:lnTo>
                  <a:pt x="4728452" y="1272037"/>
                </a:lnTo>
                <a:lnTo>
                  <a:pt x="4733899" y="1272037"/>
                </a:lnTo>
                <a:lnTo>
                  <a:pt x="4733899" y="1260577"/>
                </a:lnTo>
                <a:lnTo>
                  <a:pt x="4755689" y="1260577"/>
                </a:lnTo>
                <a:lnTo>
                  <a:pt x="4755689" y="1249118"/>
                </a:lnTo>
                <a:lnTo>
                  <a:pt x="4766585" y="1249118"/>
                </a:lnTo>
                <a:lnTo>
                  <a:pt x="4766585" y="1243388"/>
                </a:lnTo>
                <a:lnTo>
                  <a:pt x="4777479" y="1243388"/>
                </a:lnTo>
                <a:lnTo>
                  <a:pt x="4777479" y="1231928"/>
                </a:lnTo>
                <a:lnTo>
                  <a:pt x="4782927" y="1231928"/>
                </a:lnTo>
                <a:lnTo>
                  <a:pt x="4848298" y="1231928"/>
                </a:lnTo>
                <a:lnTo>
                  <a:pt x="4848298" y="1220468"/>
                </a:lnTo>
                <a:lnTo>
                  <a:pt x="4848298" y="1209008"/>
                </a:lnTo>
                <a:lnTo>
                  <a:pt x="4859192" y="1209008"/>
                </a:lnTo>
                <a:lnTo>
                  <a:pt x="4859192" y="1197548"/>
                </a:lnTo>
                <a:lnTo>
                  <a:pt x="4870088" y="1197548"/>
                </a:lnTo>
                <a:lnTo>
                  <a:pt x="4870088" y="1186089"/>
                </a:lnTo>
                <a:lnTo>
                  <a:pt x="4870088" y="1174629"/>
                </a:lnTo>
                <a:lnTo>
                  <a:pt x="4908220" y="1174629"/>
                </a:lnTo>
                <a:lnTo>
                  <a:pt x="4908220" y="1168899"/>
                </a:lnTo>
                <a:lnTo>
                  <a:pt x="4913668" y="1168899"/>
                </a:lnTo>
                <a:lnTo>
                  <a:pt x="4913668" y="1157439"/>
                </a:lnTo>
                <a:lnTo>
                  <a:pt x="4924563" y="1157439"/>
                </a:lnTo>
                <a:lnTo>
                  <a:pt x="4924563" y="1145979"/>
                </a:lnTo>
                <a:lnTo>
                  <a:pt x="4930010" y="1145979"/>
                </a:lnTo>
                <a:lnTo>
                  <a:pt x="4930010" y="1134520"/>
                </a:lnTo>
                <a:lnTo>
                  <a:pt x="4946353" y="1134520"/>
                </a:lnTo>
                <a:lnTo>
                  <a:pt x="4946353" y="1123060"/>
                </a:lnTo>
                <a:lnTo>
                  <a:pt x="4951801" y="1123060"/>
                </a:lnTo>
                <a:lnTo>
                  <a:pt x="4951801" y="1111600"/>
                </a:lnTo>
                <a:lnTo>
                  <a:pt x="4951801" y="1100140"/>
                </a:lnTo>
                <a:lnTo>
                  <a:pt x="4968143" y="1100140"/>
                </a:lnTo>
                <a:lnTo>
                  <a:pt x="4968143" y="1088680"/>
                </a:lnTo>
                <a:lnTo>
                  <a:pt x="4973591" y="1088680"/>
                </a:lnTo>
                <a:lnTo>
                  <a:pt x="4973591" y="1082951"/>
                </a:lnTo>
                <a:lnTo>
                  <a:pt x="5028066" y="1082951"/>
                </a:lnTo>
                <a:lnTo>
                  <a:pt x="5028066" y="1071491"/>
                </a:lnTo>
                <a:lnTo>
                  <a:pt x="5038961" y="1071491"/>
                </a:lnTo>
                <a:lnTo>
                  <a:pt x="5038961" y="1060031"/>
                </a:lnTo>
                <a:lnTo>
                  <a:pt x="5060750" y="1060031"/>
                </a:lnTo>
                <a:lnTo>
                  <a:pt x="5060750" y="1048571"/>
                </a:lnTo>
                <a:lnTo>
                  <a:pt x="5066198" y="1048571"/>
                </a:lnTo>
                <a:lnTo>
                  <a:pt x="5066198" y="1037111"/>
                </a:lnTo>
                <a:lnTo>
                  <a:pt x="5077094" y="1037111"/>
                </a:lnTo>
                <a:lnTo>
                  <a:pt x="5077094" y="1025652"/>
                </a:lnTo>
                <a:lnTo>
                  <a:pt x="5082541" y="1025652"/>
                </a:lnTo>
                <a:lnTo>
                  <a:pt x="5082541" y="1014192"/>
                </a:lnTo>
                <a:lnTo>
                  <a:pt x="5087988" y="1014192"/>
                </a:lnTo>
                <a:lnTo>
                  <a:pt x="5093436" y="1014192"/>
                </a:lnTo>
                <a:lnTo>
                  <a:pt x="5093436" y="1008462"/>
                </a:lnTo>
                <a:lnTo>
                  <a:pt x="5137016" y="1008462"/>
                </a:lnTo>
                <a:lnTo>
                  <a:pt x="5137016" y="997002"/>
                </a:lnTo>
                <a:lnTo>
                  <a:pt x="5147911" y="997002"/>
                </a:lnTo>
                <a:lnTo>
                  <a:pt x="5147911" y="985542"/>
                </a:lnTo>
                <a:lnTo>
                  <a:pt x="5207834" y="985542"/>
                </a:lnTo>
                <a:lnTo>
                  <a:pt x="5207834" y="974082"/>
                </a:lnTo>
                <a:lnTo>
                  <a:pt x="5224177" y="974082"/>
                </a:lnTo>
                <a:lnTo>
                  <a:pt x="5224177" y="962623"/>
                </a:lnTo>
                <a:lnTo>
                  <a:pt x="5235072" y="962623"/>
                </a:lnTo>
                <a:lnTo>
                  <a:pt x="5245967" y="962623"/>
                </a:lnTo>
                <a:lnTo>
                  <a:pt x="5245967" y="951163"/>
                </a:lnTo>
                <a:lnTo>
                  <a:pt x="5245967" y="939703"/>
                </a:lnTo>
                <a:lnTo>
                  <a:pt x="5256862" y="939703"/>
                </a:lnTo>
                <a:lnTo>
                  <a:pt x="5256862" y="933973"/>
                </a:lnTo>
                <a:lnTo>
                  <a:pt x="5284100" y="933973"/>
                </a:lnTo>
                <a:lnTo>
                  <a:pt x="5284100" y="922513"/>
                </a:lnTo>
                <a:lnTo>
                  <a:pt x="5327680" y="922513"/>
                </a:lnTo>
                <a:lnTo>
                  <a:pt x="5327680" y="911053"/>
                </a:lnTo>
                <a:lnTo>
                  <a:pt x="5349470" y="911053"/>
                </a:lnTo>
                <a:lnTo>
                  <a:pt x="5349470" y="899594"/>
                </a:lnTo>
                <a:lnTo>
                  <a:pt x="5365812" y="899594"/>
                </a:lnTo>
                <a:lnTo>
                  <a:pt x="5365812" y="888134"/>
                </a:lnTo>
                <a:lnTo>
                  <a:pt x="5371260" y="888134"/>
                </a:lnTo>
                <a:lnTo>
                  <a:pt x="5371260" y="876674"/>
                </a:lnTo>
                <a:lnTo>
                  <a:pt x="5376707" y="876674"/>
                </a:lnTo>
                <a:lnTo>
                  <a:pt x="5376707" y="865214"/>
                </a:lnTo>
                <a:lnTo>
                  <a:pt x="5409393" y="865214"/>
                </a:lnTo>
                <a:lnTo>
                  <a:pt x="5409393" y="853754"/>
                </a:lnTo>
                <a:lnTo>
                  <a:pt x="5414840" y="853754"/>
                </a:lnTo>
                <a:lnTo>
                  <a:pt x="5414840" y="848025"/>
                </a:lnTo>
                <a:lnTo>
                  <a:pt x="5425735" y="848025"/>
                </a:lnTo>
                <a:lnTo>
                  <a:pt x="5425735" y="836565"/>
                </a:lnTo>
                <a:lnTo>
                  <a:pt x="5431183" y="836565"/>
                </a:lnTo>
                <a:lnTo>
                  <a:pt x="5431183" y="825105"/>
                </a:lnTo>
                <a:lnTo>
                  <a:pt x="5463868" y="825105"/>
                </a:lnTo>
                <a:lnTo>
                  <a:pt x="5463868" y="813645"/>
                </a:lnTo>
                <a:lnTo>
                  <a:pt x="5469315" y="813645"/>
                </a:lnTo>
                <a:lnTo>
                  <a:pt x="5469315" y="802186"/>
                </a:lnTo>
                <a:lnTo>
                  <a:pt x="5474763" y="802186"/>
                </a:lnTo>
                <a:lnTo>
                  <a:pt x="5474763" y="790726"/>
                </a:lnTo>
                <a:lnTo>
                  <a:pt x="5523790" y="790726"/>
                </a:lnTo>
                <a:lnTo>
                  <a:pt x="5523790" y="779266"/>
                </a:lnTo>
                <a:lnTo>
                  <a:pt x="5523790" y="773536"/>
                </a:lnTo>
                <a:lnTo>
                  <a:pt x="5540133" y="773536"/>
                </a:lnTo>
                <a:lnTo>
                  <a:pt x="5540133" y="762076"/>
                </a:lnTo>
                <a:lnTo>
                  <a:pt x="5540133" y="750616"/>
                </a:lnTo>
                <a:lnTo>
                  <a:pt x="5545581" y="750616"/>
                </a:lnTo>
                <a:lnTo>
                  <a:pt x="5545581" y="739157"/>
                </a:lnTo>
                <a:lnTo>
                  <a:pt x="5551028" y="739157"/>
                </a:lnTo>
                <a:lnTo>
                  <a:pt x="5551028" y="727697"/>
                </a:lnTo>
                <a:lnTo>
                  <a:pt x="5572818" y="727697"/>
                </a:lnTo>
                <a:lnTo>
                  <a:pt x="5572818" y="716237"/>
                </a:lnTo>
                <a:lnTo>
                  <a:pt x="5578266" y="716237"/>
                </a:lnTo>
                <a:lnTo>
                  <a:pt x="5578266" y="704777"/>
                </a:lnTo>
                <a:lnTo>
                  <a:pt x="5583713" y="704777"/>
                </a:lnTo>
                <a:lnTo>
                  <a:pt x="5583713" y="693317"/>
                </a:lnTo>
                <a:lnTo>
                  <a:pt x="5594609" y="693317"/>
                </a:lnTo>
                <a:lnTo>
                  <a:pt x="5594609" y="687587"/>
                </a:lnTo>
                <a:lnTo>
                  <a:pt x="5610951" y="687587"/>
                </a:lnTo>
                <a:lnTo>
                  <a:pt x="5610951" y="676128"/>
                </a:lnTo>
                <a:lnTo>
                  <a:pt x="5632741" y="676128"/>
                </a:lnTo>
                <a:lnTo>
                  <a:pt x="5632741" y="664668"/>
                </a:lnTo>
                <a:lnTo>
                  <a:pt x="5638189" y="664668"/>
                </a:lnTo>
                <a:lnTo>
                  <a:pt x="5638189" y="653208"/>
                </a:lnTo>
                <a:lnTo>
                  <a:pt x="5654531" y="653208"/>
                </a:lnTo>
                <a:lnTo>
                  <a:pt x="5654531" y="641748"/>
                </a:lnTo>
                <a:lnTo>
                  <a:pt x="5665426" y="641748"/>
                </a:lnTo>
                <a:lnTo>
                  <a:pt x="5665426" y="630288"/>
                </a:lnTo>
                <a:lnTo>
                  <a:pt x="5676321" y="630288"/>
                </a:lnTo>
                <a:lnTo>
                  <a:pt x="5676321" y="618829"/>
                </a:lnTo>
                <a:lnTo>
                  <a:pt x="5687216" y="618829"/>
                </a:lnTo>
                <a:lnTo>
                  <a:pt x="5687216" y="613099"/>
                </a:lnTo>
                <a:lnTo>
                  <a:pt x="5692664" y="613099"/>
                </a:lnTo>
                <a:lnTo>
                  <a:pt x="5692664" y="601639"/>
                </a:lnTo>
                <a:lnTo>
                  <a:pt x="5692664" y="590179"/>
                </a:lnTo>
                <a:lnTo>
                  <a:pt x="5703559" y="590179"/>
                </a:lnTo>
                <a:lnTo>
                  <a:pt x="5703559" y="578719"/>
                </a:lnTo>
                <a:lnTo>
                  <a:pt x="5709006" y="578719"/>
                </a:lnTo>
                <a:lnTo>
                  <a:pt x="5709006" y="567260"/>
                </a:lnTo>
                <a:lnTo>
                  <a:pt x="5714454" y="567260"/>
                </a:lnTo>
                <a:lnTo>
                  <a:pt x="5714454" y="555800"/>
                </a:lnTo>
                <a:lnTo>
                  <a:pt x="5730796" y="555800"/>
                </a:lnTo>
                <a:lnTo>
                  <a:pt x="5730796" y="544340"/>
                </a:lnTo>
                <a:lnTo>
                  <a:pt x="5747139" y="544340"/>
                </a:lnTo>
                <a:lnTo>
                  <a:pt x="5747139" y="532880"/>
                </a:lnTo>
                <a:lnTo>
                  <a:pt x="5768929" y="532880"/>
                </a:lnTo>
                <a:lnTo>
                  <a:pt x="5768929" y="527150"/>
                </a:lnTo>
                <a:lnTo>
                  <a:pt x="5790719" y="527150"/>
                </a:lnTo>
                <a:lnTo>
                  <a:pt x="5790719" y="515690"/>
                </a:lnTo>
                <a:lnTo>
                  <a:pt x="5796167" y="515690"/>
                </a:lnTo>
                <a:lnTo>
                  <a:pt x="5796167" y="504231"/>
                </a:lnTo>
                <a:lnTo>
                  <a:pt x="5801615" y="504231"/>
                </a:lnTo>
                <a:lnTo>
                  <a:pt x="5801615" y="492771"/>
                </a:lnTo>
                <a:lnTo>
                  <a:pt x="5845195" y="492771"/>
                </a:lnTo>
                <a:lnTo>
                  <a:pt x="5845195" y="481311"/>
                </a:lnTo>
                <a:lnTo>
                  <a:pt x="5850642" y="481311"/>
                </a:lnTo>
                <a:lnTo>
                  <a:pt x="5850642" y="469851"/>
                </a:lnTo>
                <a:lnTo>
                  <a:pt x="5856090" y="469851"/>
                </a:lnTo>
                <a:lnTo>
                  <a:pt x="5856090" y="458392"/>
                </a:lnTo>
                <a:lnTo>
                  <a:pt x="5877880" y="458392"/>
                </a:lnTo>
                <a:lnTo>
                  <a:pt x="5877880" y="452662"/>
                </a:lnTo>
                <a:lnTo>
                  <a:pt x="5883327" y="452662"/>
                </a:lnTo>
                <a:lnTo>
                  <a:pt x="5932355" y="452662"/>
                </a:lnTo>
                <a:lnTo>
                  <a:pt x="5932355" y="441202"/>
                </a:lnTo>
                <a:lnTo>
                  <a:pt x="5948698" y="441202"/>
                </a:lnTo>
                <a:lnTo>
                  <a:pt x="5948698" y="429742"/>
                </a:lnTo>
                <a:lnTo>
                  <a:pt x="5954145" y="429742"/>
                </a:lnTo>
                <a:lnTo>
                  <a:pt x="5954145" y="418282"/>
                </a:lnTo>
                <a:lnTo>
                  <a:pt x="5959593" y="418282"/>
                </a:lnTo>
                <a:lnTo>
                  <a:pt x="5959593" y="406822"/>
                </a:lnTo>
                <a:lnTo>
                  <a:pt x="5970488" y="406822"/>
                </a:lnTo>
                <a:lnTo>
                  <a:pt x="5970488" y="395363"/>
                </a:lnTo>
                <a:lnTo>
                  <a:pt x="6003173" y="395363"/>
                </a:lnTo>
                <a:lnTo>
                  <a:pt x="6008621" y="395363"/>
                </a:lnTo>
                <a:lnTo>
                  <a:pt x="6008621" y="383903"/>
                </a:lnTo>
                <a:lnTo>
                  <a:pt x="6041305" y="383903"/>
                </a:lnTo>
                <a:lnTo>
                  <a:pt x="6041305" y="372443"/>
                </a:lnTo>
                <a:lnTo>
                  <a:pt x="6063096" y="372443"/>
                </a:lnTo>
                <a:lnTo>
                  <a:pt x="6063096" y="366713"/>
                </a:lnTo>
                <a:lnTo>
                  <a:pt x="6063096" y="355253"/>
                </a:lnTo>
                <a:lnTo>
                  <a:pt x="6073991" y="355253"/>
                </a:lnTo>
                <a:lnTo>
                  <a:pt x="6073991" y="343794"/>
                </a:lnTo>
                <a:lnTo>
                  <a:pt x="6123018" y="343794"/>
                </a:lnTo>
                <a:lnTo>
                  <a:pt x="6123018" y="332334"/>
                </a:lnTo>
                <a:lnTo>
                  <a:pt x="6128466" y="332334"/>
                </a:lnTo>
                <a:lnTo>
                  <a:pt x="6128466" y="320874"/>
                </a:lnTo>
                <a:lnTo>
                  <a:pt x="6133914" y="320874"/>
                </a:lnTo>
                <a:lnTo>
                  <a:pt x="6133914" y="309414"/>
                </a:lnTo>
                <a:lnTo>
                  <a:pt x="6139361" y="309414"/>
                </a:lnTo>
                <a:lnTo>
                  <a:pt x="6139361" y="297954"/>
                </a:lnTo>
                <a:lnTo>
                  <a:pt x="6150256" y="297954"/>
                </a:lnTo>
                <a:lnTo>
                  <a:pt x="6150256" y="286495"/>
                </a:lnTo>
                <a:lnTo>
                  <a:pt x="6161151" y="286495"/>
                </a:lnTo>
                <a:lnTo>
                  <a:pt x="6161151" y="280765"/>
                </a:lnTo>
                <a:lnTo>
                  <a:pt x="6166598" y="280765"/>
                </a:lnTo>
                <a:lnTo>
                  <a:pt x="6172046" y="280765"/>
                </a:lnTo>
                <a:lnTo>
                  <a:pt x="6172046" y="269305"/>
                </a:lnTo>
                <a:lnTo>
                  <a:pt x="6172046" y="257845"/>
                </a:lnTo>
                <a:lnTo>
                  <a:pt x="6177494" y="257845"/>
                </a:lnTo>
                <a:lnTo>
                  <a:pt x="6193836" y="257845"/>
                </a:lnTo>
                <a:lnTo>
                  <a:pt x="6193836" y="246385"/>
                </a:lnTo>
                <a:lnTo>
                  <a:pt x="6204731" y="246385"/>
                </a:lnTo>
                <a:lnTo>
                  <a:pt x="6215627" y="246385"/>
                </a:lnTo>
                <a:lnTo>
                  <a:pt x="6221074" y="246385"/>
                </a:lnTo>
                <a:lnTo>
                  <a:pt x="6221074" y="234925"/>
                </a:lnTo>
                <a:lnTo>
                  <a:pt x="6231969" y="234925"/>
                </a:lnTo>
                <a:lnTo>
                  <a:pt x="6237417" y="234925"/>
                </a:lnTo>
                <a:lnTo>
                  <a:pt x="6242864" y="234925"/>
                </a:lnTo>
                <a:lnTo>
                  <a:pt x="6242864" y="223466"/>
                </a:lnTo>
                <a:lnTo>
                  <a:pt x="6242864" y="212006"/>
                </a:lnTo>
                <a:lnTo>
                  <a:pt x="6253759" y="212006"/>
                </a:lnTo>
                <a:lnTo>
                  <a:pt x="6253759" y="200546"/>
                </a:lnTo>
                <a:lnTo>
                  <a:pt x="6259207" y="200546"/>
                </a:lnTo>
                <a:lnTo>
                  <a:pt x="6264654" y="200546"/>
                </a:lnTo>
                <a:lnTo>
                  <a:pt x="6264654" y="189086"/>
                </a:lnTo>
                <a:lnTo>
                  <a:pt x="6264654" y="189086"/>
                </a:lnTo>
                <a:lnTo>
                  <a:pt x="6270101" y="189086"/>
                </a:lnTo>
                <a:lnTo>
                  <a:pt x="6275549" y="189086"/>
                </a:lnTo>
                <a:lnTo>
                  <a:pt x="6280997" y="189086"/>
                </a:lnTo>
                <a:lnTo>
                  <a:pt x="6280997" y="177626"/>
                </a:lnTo>
                <a:lnTo>
                  <a:pt x="6286444" y="177626"/>
                </a:lnTo>
                <a:lnTo>
                  <a:pt x="6291892" y="177626"/>
                </a:lnTo>
                <a:lnTo>
                  <a:pt x="6297339" y="177626"/>
                </a:lnTo>
                <a:lnTo>
                  <a:pt x="6308234" y="177626"/>
                </a:lnTo>
                <a:lnTo>
                  <a:pt x="6313682" y="177626"/>
                </a:lnTo>
                <a:lnTo>
                  <a:pt x="6313682" y="171897"/>
                </a:lnTo>
                <a:lnTo>
                  <a:pt x="6319129" y="171897"/>
                </a:lnTo>
                <a:lnTo>
                  <a:pt x="6319129" y="160437"/>
                </a:lnTo>
                <a:lnTo>
                  <a:pt x="6324577" y="160437"/>
                </a:lnTo>
                <a:lnTo>
                  <a:pt x="6324577" y="160437"/>
                </a:lnTo>
                <a:lnTo>
                  <a:pt x="6330024" y="160437"/>
                </a:lnTo>
                <a:lnTo>
                  <a:pt x="6335472" y="160437"/>
                </a:lnTo>
                <a:lnTo>
                  <a:pt x="6340920" y="160437"/>
                </a:lnTo>
                <a:lnTo>
                  <a:pt x="6346367" y="160437"/>
                </a:lnTo>
                <a:lnTo>
                  <a:pt x="6357262" y="160437"/>
                </a:lnTo>
                <a:lnTo>
                  <a:pt x="6362710" y="160437"/>
                </a:lnTo>
                <a:lnTo>
                  <a:pt x="6362710" y="148977"/>
                </a:lnTo>
                <a:lnTo>
                  <a:pt x="6368157" y="148977"/>
                </a:lnTo>
                <a:lnTo>
                  <a:pt x="6373604" y="148977"/>
                </a:lnTo>
                <a:lnTo>
                  <a:pt x="6379052" y="148977"/>
                </a:lnTo>
                <a:lnTo>
                  <a:pt x="6384500" y="148977"/>
                </a:lnTo>
                <a:lnTo>
                  <a:pt x="6389947" y="148977"/>
                </a:lnTo>
                <a:lnTo>
                  <a:pt x="6395395" y="148977"/>
                </a:lnTo>
                <a:lnTo>
                  <a:pt x="6395395" y="137517"/>
                </a:lnTo>
                <a:lnTo>
                  <a:pt x="6395395" y="126057"/>
                </a:lnTo>
                <a:lnTo>
                  <a:pt x="6400842" y="126057"/>
                </a:lnTo>
                <a:lnTo>
                  <a:pt x="6400842" y="114598"/>
                </a:lnTo>
                <a:lnTo>
                  <a:pt x="6406290" y="114598"/>
                </a:lnTo>
                <a:lnTo>
                  <a:pt x="6417185" y="114598"/>
                </a:lnTo>
                <a:lnTo>
                  <a:pt x="6422632" y="114598"/>
                </a:lnTo>
                <a:lnTo>
                  <a:pt x="6422632" y="103138"/>
                </a:lnTo>
                <a:lnTo>
                  <a:pt x="6422632" y="91678"/>
                </a:lnTo>
                <a:lnTo>
                  <a:pt x="6428080" y="91678"/>
                </a:lnTo>
                <a:lnTo>
                  <a:pt x="6433527" y="91678"/>
                </a:lnTo>
                <a:lnTo>
                  <a:pt x="6438975" y="91678"/>
                </a:lnTo>
                <a:lnTo>
                  <a:pt x="6444423" y="91678"/>
                </a:lnTo>
                <a:lnTo>
                  <a:pt x="6444423" y="74488"/>
                </a:lnTo>
                <a:lnTo>
                  <a:pt x="6449870" y="74488"/>
                </a:lnTo>
                <a:lnTo>
                  <a:pt x="6455317" y="74488"/>
                </a:lnTo>
                <a:lnTo>
                  <a:pt x="6460765" y="74488"/>
                </a:lnTo>
                <a:lnTo>
                  <a:pt x="6466213" y="74488"/>
                </a:lnTo>
                <a:lnTo>
                  <a:pt x="6466213" y="51569"/>
                </a:lnTo>
                <a:lnTo>
                  <a:pt x="6471660" y="51569"/>
                </a:lnTo>
                <a:lnTo>
                  <a:pt x="6477107" y="51569"/>
                </a:lnTo>
                <a:lnTo>
                  <a:pt x="6482555" y="51569"/>
                </a:lnTo>
                <a:lnTo>
                  <a:pt x="6488003" y="51569"/>
                </a:lnTo>
                <a:lnTo>
                  <a:pt x="6493450" y="51569"/>
                </a:lnTo>
                <a:lnTo>
                  <a:pt x="6498898" y="51569"/>
                </a:lnTo>
                <a:lnTo>
                  <a:pt x="6498898" y="40109"/>
                </a:lnTo>
                <a:lnTo>
                  <a:pt x="6504345" y="40109"/>
                </a:lnTo>
                <a:lnTo>
                  <a:pt x="6509793" y="40109"/>
                </a:lnTo>
                <a:lnTo>
                  <a:pt x="6515240" y="40109"/>
                </a:lnTo>
                <a:lnTo>
                  <a:pt x="6515240" y="28649"/>
                </a:lnTo>
                <a:lnTo>
                  <a:pt x="6520688" y="28649"/>
                </a:lnTo>
                <a:lnTo>
                  <a:pt x="6526135" y="28649"/>
                </a:lnTo>
                <a:lnTo>
                  <a:pt x="6531583" y="28649"/>
                </a:lnTo>
                <a:lnTo>
                  <a:pt x="6537030" y="28649"/>
                </a:lnTo>
                <a:lnTo>
                  <a:pt x="6542478" y="28649"/>
                </a:lnTo>
                <a:lnTo>
                  <a:pt x="6547926" y="28649"/>
                </a:lnTo>
                <a:lnTo>
                  <a:pt x="6553373" y="28649"/>
                </a:lnTo>
                <a:lnTo>
                  <a:pt x="6553373" y="17189"/>
                </a:lnTo>
                <a:lnTo>
                  <a:pt x="6558820" y="17189"/>
                </a:lnTo>
                <a:lnTo>
                  <a:pt x="6558820" y="0"/>
                </a:lnTo>
                <a:lnTo>
                  <a:pt x="6564268" y="0"/>
                </a:lnTo>
              </a:path>
            </a:pathLst>
          </a:custGeom>
          <a:ln w="28575">
            <a:solidFill>
              <a:srgbClr val="007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35631" y="694498"/>
            <a:ext cx="0" cy="4343400"/>
          </a:xfrm>
          <a:custGeom>
            <a:avLst/>
            <a:gdLst/>
            <a:ahLst/>
            <a:cxnLst/>
            <a:rect l="l" t="t" r="r" b="b"/>
            <a:pathLst>
              <a:path w="0" h="4343400">
                <a:moveTo>
                  <a:pt x="0" y="0"/>
                </a:moveTo>
                <a:lnTo>
                  <a:pt x="0" y="4343108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47653" y="4888395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97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47653" y="4076686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97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47653" y="3261994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97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59668" y="3107701"/>
            <a:ext cx="282575" cy="1957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 marL="98425">
              <a:lnSpc>
                <a:spcPct val="100000"/>
              </a:lnSpc>
              <a:spcBef>
                <a:spcPts val="1689"/>
              </a:spcBef>
            </a:pPr>
            <a:r>
              <a:rPr dirty="0" sz="200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 marL="98425">
              <a:lnSpc>
                <a:spcPct val="100000"/>
              </a:lnSpc>
              <a:spcBef>
                <a:spcPts val="1714"/>
              </a:spcBef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7653" y="2441333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97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59668" y="2287040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47653" y="1626641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97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459668" y="1472347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20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47653" y="814933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97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459668" y="657655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25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71462" y="1489003"/>
            <a:ext cx="279400" cy="23374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2000" spc="-5">
                <a:latin typeface="Calibri"/>
                <a:cs typeface="Calibri"/>
              </a:rPr>
              <a:t>Patients Who Died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(%)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97188" y="5972553"/>
            <a:ext cx="539750" cy="554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8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1481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080"/>
              </a:lnSpc>
            </a:pPr>
            <a:r>
              <a:rPr dirty="0" sz="2000" spc="-5">
                <a:latin typeface="Calibri"/>
                <a:cs typeface="Calibri"/>
              </a:rPr>
              <a:t>1484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11176" y="5972553"/>
            <a:ext cx="539750" cy="554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8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1417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080"/>
              </a:lnSpc>
            </a:pPr>
            <a:r>
              <a:rPr dirty="0" sz="2000" spc="-5">
                <a:latin typeface="Calibri"/>
                <a:cs typeface="Calibri"/>
              </a:rPr>
              <a:t>1432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25166" y="5972553"/>
            <a:ext cx="539750" cy="554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8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1359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080"/>
              </a:lnSpc>
            </a:pPr>
            <a:r>
              <a:rPr dirty="0" sz="2000" spc="-5">
                <a:latin typeface="Calibri"/>
                <a:cs typeface="Calibri"/>
              </a:rPr>
              <a:t>1370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36316" y="5972553"/>
            <a:ext cx="539750" cy="554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8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1283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080"/>
              </a:lnSpc>
            </a:pPr>
            <a:r>
              <a:rPr dirty="0" sz="2000" spc="-5">
                <a:latin typeface="Calibri"/>
                <a:cs typeface="Calibri"/>
              </a:rPr>
              <a:t>1283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98551" y="5972553"/>
            <a:ext cx="411480" cy="554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8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882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080"/>
              </a:lnSpc>
            </a:pPr>
            <a:r>
              <a:rPr dirty="0" sz="2000" spc="-5">
                <a:latin typeface="Calibri"/>
                <a:cs typeface="Calibri"/>
              </a:rPr>
              <a:t>894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3523" y="5703973"/>
            <a:ext cx="2072639" cy="822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55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No. at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risk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1939"/>
              </a:lnSpc>
              <a:tabLst>
                <a:tab pos="1544955" algn="l"/>
              </a:tabLst>
            </a:pPr>
            <a:r>
              <a:rPr dirty="0" sz="2000" spc="-5">
                <a:latin typeface="Calibri"/>
                <a:cs typeface="Calibri"/>
              </a:rPr>
              <a:t>Bilatera</a:t>
            </a:r>
            <a:r>
              <a:rPr dirty="0" sz="2000">
                <a:latin typeface="Calibri"/>
                <a:cs typeface="Calibri"/>
              </a:rPr>
              <a:t>l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graf</a:t>
            </a:r>
            <a:r>
              <a:rPr dirty="0" sz="2000">
                <a:latin typeface="Calibri"/>
                <a:cs typeface="Calibri"/>
              </a:rPr>
              <a:t>t	</a:t>
            </a:r>
            <a:r>
              <a:rPr dirty="0" sz="2000" spc="-5">
                <a:latin typeface="Calibri"/>
                <a:cs typeface="Calibri"/>
              </a:rPr>
              <a:t>1548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080"/>
              </a:lnSpc>
              <a:tabLst>
                <a:tab pos="1544955" algn="l"/>
              </a:tabLst>
            </a:pPr>
            <a:r>
              <a:rPr dirty="0" sz="2000" spc="-5">
                <a:latin typeface="Calibri"/>
                <a:cs typeface="Calibri"/>
              </a:rPr>
              <a:t>Singl</a:t>
            </a:r>
            <a:r>
              <a:rPr dirty="0" sz="2000">
                <a:latin typeface="Calibri"/>
                <a:cs typeface="Calibri"/>
              </a:rPr>
              <a:t>e </a:t>
            </a:r>
            <a:r>
              <a:rPr dirty="0" sz="2000" spc="-5">
                <a:latin typeface="Calibri"/>
                <a:cs typeface="Calibri"/>
              </a:rPr>
              <a:t>graf</a:t>
            </a:r>
            <a:r>
              <a:rPr dirty="0" sz="2000">
                <a:latin typeface="Calibri"/>
                <a:cs typeface="Calibri"/>
              </a:rPr>
              <a:t>t	</a:t>
            </a:r>
            <a:r>
              <a:rPr dirty="0" sz="2000" spc="-5">
                <a:latin typeface="Calibri"/>
                <a:cs typeface="Calibri"/>
              </a:rPr>
              <a:t>1554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35631" y="5037606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 h="0">
                <a:moveTo>
                  <a:pt x="0" y="0"/>
                </a:moveTo>
                <a:lnTo>
                  <a:pt x="685941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83207" y="5037606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4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916585" y="5151892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97195" y="5037606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4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27735" y="5151892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08347" y="5037606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4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922335" y="5037606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4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233486" y="5037606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4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166864" y="5151892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547473" y="5037606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4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8421255" y="5151892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30060" y="5151892"/>
            <a:ext cx="3415665" cy="557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4230">
              <a:lnSpc>
                <a:spcPts val="2095"/>
              </a:lnSpc>
              <a:spcBef>
                <a:spcPts val="100"/>
              </a:spcBef>
              <a:tabLst>
                <a:tab pos="2138045" algn="l"/>
              </a:tabLst>
            </a:pPr>
            <a:r>
              <a:rPr dirty="0" sz="2000">
                <a:latin typeface="Calibri"/>
                <a:cs typeface="Calibri"/>
              </a:rPr>
              <a:t>4	6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095"/>
              </a:lnSpc>
            </a:pPr>
            <a:r>
              <a:rPr dirty="0" sz="2000" spc="-5">
                <a:latin typeface="Calibri"/>
                <a:cs typeface="Calibri"/>
              </a:rPr>
              <a:t>Time from randomisation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(years)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56475" y="2358661"/>
            <a:ext cx="91122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1940" marR="5080" indent="-26987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0000"/>
                </a:solidFill>
                <a:latin typeface="Calibri"/>
                <a:cs typeface="Calibri"/>
              </a:rPr>
              <a:t>Bilateral  ITA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79115" y="1376852"/>
            <a:ext cx="65341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3670" marR="5080" indent="-14160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0070C0"/>
                </a:solidFill>
                <a:latin typeface="Calibri"/>
                <a:cs typeface="Calibri"/>
              </a:rPr>
              <a:t>Single  </a:t>
            </a:r>
            <a:r>
              <a:rPr dirty="0" sz="2000" spc="-5" b="1">
                <a:solidFill>
                  <a:srgbClr val="3366FF"/>
                </a:solidFill>
                <a:latin typeface="Calibri"/>
                <a:cs typeface="Calibri"/>
              </a:rPr>
              <a:t>ITA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09484" y="232833"/>
            <a:ext cx="6746240" cy="462280"/>
          </a:xfrm>
          <a:custGeom>
            <a:avLst/>
            <a:gdLst/>
            <a:ahLst/>
            <a:cxnLst/>
            <a:rect l="l" t="t" r="r" b="b"/>
            <a:pathLst>
              <a:path w="6746240" h="462280">
                <a:moveTo>
                  <a:pt x="0" y="0"/>
                </a:moveTo>
                <a:lnTo>
                  <a:pt x="6746108" y="0"/>
                </a:lnTo>
                <a:lnTo>
                  <a:pt x="6746108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solidFill>
            <a:srgbClr val="FFE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09484" y="232833"/>
            <a:ext cx="6746240" cy="462280"/>
          </a:xfrm>
          <a:custGeom>
            <a:avLst/>
            <a:gdLst/>
            <a:ahLst/>
            <a:cxnLst/>
            <a:rect l="l" t="t" r="r" b="b"/>
            <a:pathLst>
              <a:path w="6746240" h="462280">
                <a:moveTo>
                  <a:pt x="0" y="0"/>
                </a:moveTo>
                <a:lnTo>
                  <a:pt x="6746108" y="0"/>
                </a:lnTo>
                <a:lnTo>
                  <a:pt x="6746108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1559083" y="257433"/>
            <a:ext cx="66471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latin typeface="Arial"/>
                <a:cs typeface="Arial"/>
              </a:rPr>
              <a:t>MORTALITY AT 10 YEARS (</a:t>
            </a:r>
            <a:r>
              <a:rPr dirty="0" sz="2400" spc="-5"/>
              <a:t>Intention To</a:t>
            </a:r>
            <a:r>
              <a:rPr dirty="0" sz="2400" spc="-45"/>
              <a:t> </a:t>
            </a:r>
            <a:r>
              <a:rPr dirty="0" sz="2400" spc="0"/>
              <a:t>Treat</a:t>
            </a:r>
            <a:r>
              <a:rPr dirty="0" sz="2400" spc="0" b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42575" y="1729947"/>
            <a:ext cx="318198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HR (95% CI) </a:t>
            </a:r>
            <a:r>
              <a:rPr dirty="0" sz="2000" b="1">
                <a:latin typeface="Calibri"/>
                <a:cs typeface="Calibri"/>
              </a:rPr>
              <a:t>= </a:t>
            </a:r>
            <a:r>
              <a:rPr dirty="0" sz="2000" spc="-5" b="1">
                <a:latin typeface="Calibri"/>
                <a:cs typeface="Calibri"/>
              </a:rPr>
              <a:t>0.96 (0.82,</a:t>
            </a:r>
            <a:r>
              <a:rPr dirty="0" sz="2000" spc="-8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1.12)</a:t>
            </a:r>
            <a:endParaRPr sz="2000">
              <a:latin typeface="Calibri"/>
              <a:cs typeface="Calibri"/>
            </a:endParaRPr>
          </a:p>
          <a:p>
            <a:pPr algn="ctr" marL="5080">
              <a:lnSpc>
                <a:spcPct val="100000"/>
              </a:lnSpc>
            </a:pPr>
            <a:r>
              <a:rPr dirty="0" sz="2000" b="1">
                <a:latin typeface="Calibri"/>
                <a:cs typeface="Calibri"/>
              </a:rPr>
              <a:t>p =</a:t>
            </a:r>
            <a:r>
              <a:rPr dirty="0" sz="2000" spc="-2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0.62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16575" y="1704528"/>
            <a:ext cx="6831330" cy="3090545"/>
          </a:xfrm>
          <a:custGeom>
            <a:avLst/>
            <a:gdLst/>
            <a:ahLst/>
            <a:cxnLst/>
            <a:rect l="l" t="t" r="r" b="b"/>
            <a:pathLst>
              <a:path w="6831330" h="3090545">
                <a:moveTo>
                  <a:pt x="0" y="3089963"/>
                </a:moveTo>
                <a:lnTo>
                  <a:pt x="0" y="3078476"/>
                </a:lnTo>
                <a:lnTo>
                  <a:pt x="0" y="3066989"/>
                </a:lnTo>
                <a:lnTo>
                  <a:pt x="5669" y="3066989"/>
                </a:lnTo>
                <a:lnTo>
                  <a:pt x="5669" y="3021042"/>
                </a:lnTo>
                <a:lnTo>
                  <a:pt x="11338" y="3021042"/>
                </a:lnTo>
                <a:lnTo>
                  <a:pt x="11338" y="3003811"/>
                </a:lnTo>
                <a:lnTo>
                  <a:pt x="17007" y="3003811"/>
                </a:lnTo>
                <a:lnTo>
                  <a:pt x="17007" y="2992324"/>
                </a:lnTo>
                <a:lnTo>
                  <a:pt x="17007" y="2980838"/>
                </a:lnTo>
                <a:lnTo>
                  <a:pt x="17007" y="2975094"/>
                </a:lnTo>
                <a:lnTo>
                  <a:pt x="22676" y="2975094"/>
                </a:lnTo>
                <a:lnTo>
                  <a:pt x="22676" y="2952121"/>
                </a:lnTo>
                <a:lnTo>
                  <a:pt x="22676" y="2940634"/>
                </a:lnTo>
                <a:lnTo>
                  <a:pt x="39683" y="2940634"/>
                </a:lnTo>
                <a:lnTo>
                  <a:pt x="39683" y="2906173"/>
                </a:lnTo>
                <a:lnTo>
                  <a:pt x="45352" y="2906173"/>
                </a:lnTo>
                <a:lnTo>
                  <a:pt x="45352" y="2894686"/>
                </a:lnTo>
                <a:lnTo>
                  <a:pt x="51021" y="2894686"/>
                </a:lnTo>
                <a:lnTo>
                  <a:pt x="51021" y="2883199"/>
                </a:lnTo>
                <a:lnTo>
                  <a:pt x="56690" y="2883199"/>
                </a:lnTo>
                <a:lnTo>
                  <a:pt x="56690" y="2877456"/>
                </a:lnTo>
                <a:lnTo>
                  <a:pt x="62359" y="2877456"/>
                </a:lnTo>
                <a:lnTo>
                  <a:pt x="62359" y="2865969"/>
                </a:lnTo>
                <a:lnTo>
                  <a:pt x="73698" y="2865969"/>
                </a:lnTo>
                <a:lnTo>
                  <a:pt x="73698" y="2854482"/>
                </a:lnTo>
                <a:lnTo>
                  <a:pt x="90705" y="2854482"/>
                </a:lnTo>
                <a:lnTo>
                  <a:pt x="90705" y="2848739"/>
                </a:lnTo>
                <a:lnTo>
                  <a:pt x="102043" y="2848739"/>
                </a:lnTo>
                <a:lnTo>
                  <a:pt x="102043" y="2837252"/>
                </a:lnTo>
                <a:lnTo>
                  <a:pt x="107712" y="2837252"/>
                </a:lnTo>
                <a:lnTo>
                  <a:pt x="107712" y="2825765"/>
                </a:lnTo>
                <a:lnTo>
                  <a:pt x="136058" y="2825765"/>
                </a:lnTo>
                <a:lnTo>
                  <a:pt x="136058" y="2820022"/>
                </a:lnTo>
                <a:lnTo>
                  <a:pt x="153065" y="2820022"/>
                </a:lnTo>
                <a:lnTo>
                  <a:pt x="153065" y="2797048"/>
                </a:lnTo>
                <a:lnTo>
                  <a:pt x="158734" y="2797048"/>
                </a:lnTo>
                <a:lnTo>
                  <a:pt x="158734" y="2791305"/>
                </a:lnTo>
                <a:lnTo>
                  <a:pt x="175741" y="2791305"/>
                </a:lnTo>
                <a:lnTo>
                  <a:pt x="175741" y="2779818"/>
                </a:lnTo>
                <a:lnTo>
                  <a:pt x="175741" y="2768331"/>
                </a:lnTo>
                <a:lnTo>
                  <a:pt x="215425" y="2768331"/>
                </a:lnTo>
                <a:lnTo>
                  <a:pt x="215425" y="2762588"/>
                </a:lnTo>
                <a:lnTo>
                  <a:pt x="493210" y="2762588"/>
                </a:lnTo>
                <a:lnTo>
                  <a:pt x="493210" y="2751101"/>
                </a:lnTo>
                <a:lnTo>
                  <a:pt x="504548" y="2751101"/>
                </a:lnTo>
                <a:lnTo>
                  <a:pt x="504548" y="2739614"/>
                </a:lnTo>
                <a:lnTo>
                  <a:pt x="544232" y="2739614"/>
                </a:lnTo>
                <a:lnTo>
                  <a:pt x="544232" y="2733870"/>
                </a:lnTo>
                <a:lnTo>
                  <a:pt x="640606" y="2733870"/>
                </a:lnTo>
                <a:lnTo>
                  <a:pt x="640606" y="2722384"/>
                </a:lnTo>
                <a:lnTo>
                  <a:pt x="668952" y="2722384"/>
                </a:lnTo>
                <a:lnTo>
                  <a:pt x="668952" y="2710897"/>
                </a:lnTo>
                <a:lnTo>
                  <a:pt x="691628" y="2710897"/>
                </a:lnTo>
                <a:lnTo>
                  <a:pt x="691628" y="2699410"/>
                </a:lnTo>
                <a:lnTo>
                  <a:pt x="708636" y="2699410"/>
                </a:lnTo>
                <a:lnTo>
                  <a:pt x="708636" y="2693666"/>
                </a:lnTo>
                <a:lnTo>
                  <a:pt x="799341" y="2693666"/>
                </a:lnTo>
                <a:lnTo>
                  <a:pt x="799341" y="2682179"/>
                </a:lnTo>
                <a:lnTo>
                  <a:pt x="850363" y="2682179"/>
                </a:lnTo>
                <a:lnTo>
                  <a:pt x="850363" y="2670692"/>
                </a:lnTo>
                <a:lnTo>
                  <a:pt x="890046" y="2670692"/>
                </a:lnTo>
                <a:lnTo>
                  <a:pt x="890046" y="2664949"/>
                </a:lnTo>
                <a:lnTo>
                  <a:pt x="1003428" y="2664949"/>
                </a:lnTo>
                <a:lnTo>
                  <a:pt x="1003428" y="2653463"/>
                </a:lnTo>
                <a:lnTo>
                  <a:pt x="1037443" y="2653463"/>
                </a:lnTo>
                <a:lnTo>
                  <a:pt x="1037443" y="2641976"/>
                </a:lnTo>
                <a:lnTo>
                  <a:pt x="1082795" y="2641976"/>
                </a:lnTo>
                <a:lnTo>
                  <a:pt x="1082795" y="2636232"/>
                </a:lnTo>
                <a:lnTo>
                  <a:pt x="1088464" y="2636232"/>
                </a:lnTo>
                <a:lnTo>
                  <a:pt x="1088464" y="2624745"/>
                </a:lnTo>
                <a:lnTo>
                  <a:pt x="1094133" y="2624745"/>
                </a:lnTo>
                <a:lnTo>
                  <a:pt x="1094133" y="2613258"/>
                </a:lnTo>
                <a:lnTo>
                  <a:pt x="1116810" y="2613258"/>
                </a:lnTo>
                <a:lnTo>
                  <a:pt x="1116810" y="2607515"/>
                </a:lnTo>
                <a:lnTo>
                  <a:pt x="1128148" y="2607515"/>
                </a:lnTo>
                <a:lnTo>
                  <a:pt x="1128148" y="2596028"/>
                </a:lnTo>
                <a:lnTo>
                  <a:pt x="1139486" y="2596028"/>
                </a:lnTo>
                <a:lnTo>
                  <a:pt x="1139486" y="2584541"/>
                </a:lnTo>
                <a:lnTo>
                  <a:pt x="1213184" y="2584541"/>
                </a:lnTo>
                <a:lnTo>
                  <a:pt x="1213184" y="2578798"/>
                </a:lnTo>
                <a:lnTo>
                  <a:pt x="1247199" y="2578798"/>
                </a:lnTo>
                <a:lnTo>
                  <a:pt x="1247199" y="2567311"/>
                </a:lnTo>
                <a:lnTo>
                  <a:pt x="1298221" y="2567311"/>
                </a:lnTo>
                <a:lnTo>
                  <a:pt x="1298221" y="2555824"/>
                </a:lnTo>
                <a:lnTo>
                  <a:pt x="1337904" y="2555824"/>
                </a:lnTo>
                <a:lnTo>
                  <a:pt x="1337904" y="2550081"/>
                </a:lnTo>
                <a:lnTo>
                  <a:pt x="1349242" y="2550081"/>
                </a:lnTo>
                <a:lnTo>
                  <a:pt x="1400264" y="2550081"/>
                </a:lnTo>
                <a:lnTo>
                  <a:pt x="1422941" y="2550081"/>
                </a:lnTo>
                <a:lnTo>
                  <a:pt x="1422941" y="2538594"/>
                </a:lnTo>
                <a:lnTo>
                  <a:pt x="1439948" y="2538594"/>
                </a:lnTo>
                <a:lnTo>
                  <a:pt x="1473962" y="2538594"/>
                </a:lnTo>
                <a:lnTo>
                  <a:pt x="1473962" y="2527107"/>
                </a:lnTo>
                <a:lnTo>
                  <a:pt x="1473962" y="2515620"/>
                </a:lnTo>
                <a:lnTo>
                  <a:pt x="1496639" y="2515620"/>
                </a:lnTo>
                <a:lnTo>
                  <a:pt x="1496639" y="2509877"/>
                </a:lnTo>
                <a:lnTo>
                  <a:pt x="1621358" y="2509877"/>
                </a:lnTo>
                <a:lnTo>
                  <a:pt x="1621358" y="2486903"/>
                </a:lnTo>
                <a:lnTo>
                  <a:pt x="1621358" y="2481159"/>
                </a:lnTo>
                <a:lnTo>
                  <a:pt x="1627028" y="2481159"/>
                </a:lnTo>
                <a:lnTo>
                  <a:pt x="1627028" y="2469673"/>
                </a:lnTo>
                <a:lnTo>
                  <a:pt x="1632697" y="2469673"/>
                </a:lnTo>
                <a:lnTo>
                  <a:pt x="1638366" y="2469673"/>
                </a:lnTo>
                <a:lnTo>
                  <a:pt x="1638366" y="2458186"/>
                </a:lnTo>
                <a:lnTo>
                  <a:pt x="1683719" y="2458186"/>
                </a:lnTo>
                <a:lnTo>
                  <a:pt x="1683719" y="2452443"/>
                </a:lnTo>
                <a:lnTo>
                  <a:pt x="1683719" y="2440956"/>
                </a:lnTo>
                <a:lnTo>
                  <a:pt x="1712064" y="2440956"/>
                </a:lnTo>
                <a:lnTo>
                  <a:pt x="1712064" y="2429469"/>
                </a:lnTo>
                <a:lnTo>
                  <a:pt x="1774424" y="2429469"/>
                </a:lnTo>
                <a:lnTo>
                  <a:pt x="1780093" y="2429469"/>
                </a:lnTo>
                <a:lnTo>
                  <a:pt x="1780093" y="2423725"/>
                </a:lnTo>
                <a:lnTo>
                  <a:pt x="1802769" y="2423725"/>
                </a:lnTo>
                <a:lnTo>
                  <a:pt x="1802769" y="2412238"/>
                </a:lnTo>
                <a:lnTo>
                  <a:pt x="1802769" y="2400752"/>
                </a:lnTo>
                <a:lnTo>
                  <a:pt x="1836784" y="2400752"/>
                </a:lnTo>
                <a:lnTo>
                  <a:pt x="1836784" y="2395008"/>
                </a:lnTo>
                <a:lnTo>
                  <a:pt x="1853791" y="2395008"/>
                </a:lnTo>
                <a:lnTo>
                  <a:pt x="1870798" y="2395008"/>
                </a:lnTo>
                <a:lnTo>
                  <a:pt x="1870798" y="2383521"/>
                </a:lnTo>
                <a:lnTo>
                  <a:pt x="1876467" y="2383521"/>
                </a:lnTo>
                <a:lnTo>
                  <a:pt x="1876467" y="2372034"/>
                </a:lnTo>
                <a:lnTo>
                  <a:pt x="1899144" y="2372034"/>
                </a:lnTo>
                <a:lnTo>
                  <a:pt x="1899144" y="2360548"/>
                </a:lnTo>
                <a:lnTo>
                  <a:pt x="1927489" y="2360548"/>
                </a:lnTo>
                <a:lnTo>
                  <a:pt x="1927489" y="2354804"/>
                </a:lnTo>
                <a:lnTo>
                  <a:pt x="1950166" y="2354804"/>
                </a:lnTo>
                <a:lnTo>
                  <a:pt x="1950166" y="2343318"/>
                </a:lnTo>
                <a:lnTo>
                  <a:pt x="1972842" y="2343318"/>
                </a:lnTo>
                <a:lnTo>
                  <a:pt x="1972842" y="2326087"/>
                </a:lnTo>
                <a:lnTo>
                  <a:pt x="1995518" y="2326087"/>
                </a:lnTo>
                <a:lnTo>
                  <a:pt x="1995518" y="2314600"/>
                </a:lnTo>
                <a:lnTo>
                  <a:pt x="2029533" y="2314600"/>
                </a:lnTo>
                <a:lnTo>
                  <a:pt x="2035202" y="2314600"/>
                </a:lnTo>
                <a:lnTo>
                  <a:pt x="2035202" y="2303113"/>
                </a:lnTo>
                <a:lnTo>
                  <a:pt x="2035202" y="2297370"/>
                </a:lnTo>
                <a:lnTo>
                  <a:pt x="2046540" y="2297370"/>
                </a:lnTo>
                <a:lnTo>
                  <a:pt x="2046540" y="2285883"/>
                </a:lnTo>
                <a:lnTo>
                  <a:pt x="2069216" y="2285883"/>
                </a:lnTo>
                <a:lnTo>
                  <a:pt x="2069216" y="2274396"/>
                </a:lnTo>
                <a:lnTo>
                  <a:pt x="2069216" y="2268653"/>
                </a:lnTo>
                <a:lnTo>
                  <a:pt x="2080554" y="2268653"/>
                </a:lnTo>
                <a:lnTo>
                  <a:pt x="2080554" y="2257166"/>
                </a:lnTo>
                <a:lnTo>
                  <a:pt x="2120238" y="2257166"/>
                </a:lnTo>
                <a:lnTo>
                  <a:pt x="2120238" y="2245679"/>
                </a:lnTo>
                <a:lnTo>
                  <a:pt x="2131577" y="2245679"/>
                </a:lnTo>
                <a:lnTo>
                  <a:pt x="2131577" y="2239936"/>
                </a:lnTo>
                <a:lnTo>
                  <a:pt x="2165591" y="2239936"/>
                </a:lnTo>
                <a:lnTo>
                  <a:pt x="2165591" y="2228449"/>
                </a:lnTo>
                <a:lnTo>
                  <a:pt x="2222282" y="2228449"/>
                </a:lnTo>
                <a:lnTo>
                  <a:pt x="2222282" y="2216962"/>
                </a:lnTo>
                <a:lnTo>
                  <a:pt x="2233620" y="2216962"/>
                </a:lnTo>
                <a:lnTo>
                  <a:pt x="2233620" y="2205475"/>
                </a:lnTo>
                <a:lnTo>
                  <a:pt x="2233620" y="2199732"/>
                </a:lnTo>
                <a:lnTo>
                  <a:pt x="2239289" y="2199732"/>
                </a:lnTo>
                <a:lnTo>
                  <a:pt x="2239289" y="2188245"/>
                </a:lnTo>
                <a:lnTo>
                  <a:pt x="2244958" y="2188245"/>
                </a:lnTo>
                <a:lnTo>
                  <a:pt x="2244958" y="2176758"/>
                </a:lnTo>
                <a:lnTo>
                  <a:pt x="2244958" y="2171014"/>
                </a:lnTo>
                <a:lnTo>
                  <a:pt x="2318656" y="2171014"/>
                </a:lnTo>
                <a:lnTo>
                  <a:pt x="2318656" y="2159528"/>
                </a:lnTo>
                <a:lnTo>
                  <a:pt x="2369678" y="2159528"/>
                </a:lnTo>
                <a:lnTo>
                  <a:pt x="2375347" y="2159528"/>
                </a:lnTo>
                <a:lnTo>
                  <a:pt x="2375347" y="2148041"/>
                </a:lnTo>
                <a:lnTo>
                  <a:pt x="2409362" y="2148041"/>
                </a:lnTo>
                <a:lnTo>
                  <a:pt x="2409362" y="2142298"/>
                </a:lnTo>
                <a:lnTo>
                  <a:pt x="2415031" y="2142298"/>
                </a:lnTo>
                <a:lnTo>
                  <a:pt x="2415031" y="2130811"/>
                </a:lnTo>
                <a:lnTo>
                  <a:pt x="2471722" y="2130811"/>
                </a:lnTo>
                <a:lnTo>
                  <a:pt x="2471722" y="2113580"/>
                </a:lnTo>
                <a:lnTo>
                  <a:pt x="2477391" y="2113580"/>
                </a:lnTo>
                <a:lnTo>
                  <a:pt x="2477391" y="2102093"/>
                </a:lnTo>
                <a:lnTo>
                  <a:pt x="2517074" y="2102093"/>
                </a:lnTo>
                <a:lnTo>
                  <a:pt x="2517074" y="2090607"/>
                </a:lnTo>
                <a:lnTo>
                  <a:pt x="2539751" y="2090607"/>
                </a:lnTo>
                <a:lnTo>
                  <a:pt x="2539751" y="2079120"/>
                </a:lnTo>
                <a:lnTo>
                  <a:pt x="2556758" y="2079120"/>
                </a:lnTo>
                <a:lnTo>
                  <a:pt x="2556758" y="2073376"/>
                </a:lnTo>
                <a:lnTo>
                  <a:pt x="2585104" y="2073376"/>
                </a:lnTo>
                <a:lnTo>
                  <a:pt x="2585104" y="2061889"/>
                </a:lnTo>
                <a:lnTo>
                  <a:pt x="2607780" y="2061889"/>
                </a:lnTo>
                <a:lnTo>
                  <a:pt x="2607780" y="2050403"/>
                </a:lnTo>
                <a:lnTo>
                  <a:pt x="2630456" y="2050403"/>
                </a:lnTo>
                <a:lnTo>
                  <a:pt x="2630456" y="2044659"/>
                </a:lnTo>
                <a:lnTo>
                  <a:pt x="2658802" y="2044659"/>
                </a:lnTo>
                <a:lnTo>
                  <a:pt x="2658802" y="2033172"/>
                </a:lnTo>
                <a:lnTo>
                  <a:pt x="2670140" y="2033172"/>
                </a:lnTo>
                <a:lnTo>
                  <a:pt x="2670140" y="2021686"/>
                </a:lnTo>
                <a:lnTo>
                  <a:pt x="2681478" y="2021686"/>
                </a:lnTo>
                <a:lnTo>
                  <a:pt x="2681478" y="2015942"/>
                </a:lnTo>
                <a:lnTo>
                  <a:pt x="2692816" y="2015942"/>
                </a:lnTo>
                <a:lnTo>
                  <a:pt x="2692816" y="2004455"/>
                </a:lnTo>
                <a:lnTo>
                  <a:pt x="2709823" y="2004455"/>
                </a:lnTo>
                <a:lnTo>
                  <a:pt x="2709823" y="1992968"/>
                </a:lnTo>
                <a:lnTo>
                  <a:pt x="2715492" y="1992968"/>
                </a:lnTo>
                <a:lnTo>
                  <a:pt x="2715492" y="1987225"/>
                </a:lnTo>
                <a:lnTo>
                  <a:pt x="2845881" y="1987225"/>
                </a:lnTo>
                <a:lnTo>
                  <a:pt x="2845881" y="1975738"/>
                </a:lnTo>
                <a:lnTo>
                  <a:pt x="2851550" y="1975738"/>
                </a:lnTo>
                <a:lnTo>
                  <a:pt x="2851550" y="1964251"/>
                </a:lnTo>
                <a:lnTo>
                  <a:pt x="2885565" y="1964251"/>
                </a:lnTo>
                <a:lnTo>
                  <a:pt x="2925249" y="1964251"/>
                </a:lnTo>
                <a:lnTo>
                  <a:pt x="2925249" y="1958508"/>
                </a:lnTo>
                <a:lnTo>
                  <a:pt x="2930918" y="1958508"/>
                </a:lnTo>
                <a:lnTo>
                  <a:pt x="2930918" y="1947021"/>
                </a:lnTo>
                <a:lnTo>
                  <a:pt x="2930918" y="1935534"/>
                </a:lnTo>
                <a:lnTo>
                  <a:pt x="2987609" y="1935534"/>
                </a:lnTo>
                <a:lnTo>
                  <a:pt x="2987609" y="1924047"/>
                </a:lnTo>
                <a:lnTo>
                  <a:pt x="2993278" y="1924047"/>
                </a:lnTo>
                <a:lnTo>
                  <a:pt x="2993278" y="1918304"/>
                </a:lnTo>
                <a:lnTo>
                  <a:pt x="3117998" y="1918304"/>
                </a:lnTo>
                <a:lnTo>
                  <a:pt x="3117998" y="1906817"/>
                </a:lnTo>
                <a:lnTo>
                  <a:pt x="3129336" y="1906817"/>
                </a:lnTo>
                <a:lnTo>
                  <a:pt x="3129336" y="1895330"/>
                </a:lnTo>
                <a:lnTo>
                  <a:pt x="3186027" y="1895330"/>
                </a:lnTo>
                <a:lnTo>
                  <a:pt x="3186027" y="1889587"/>
                </a:lnTo>
                <a:lnTo>
                  <a:pt x="3208703" y="1889587"/>
                </a:lnTo>
                <a:lnTo>
                  <a:pt x="3208703" y="1878100"/>
                </a:lnTo>
                <a:lnTo>
                  <a:pt x="3214372" y="1878100"/>
                </a:lnTo>
                <a:lnTo>
                  <a:pt x="3214372" y="1866613"/>
                </a:lnTo>
                <a:lnTo>
                  <a:pt x="3220041" y="1866613"/>
                </a:lnTo>
                <a:lnTo>
                  <a:pt x="3220041" y="1860869"/>
                </a:lnTo>
                <a:lnTo>
                  <a:pt x="3254056" y="1860869"/>
                </a:lnTo>
                <a:lnTo>
                  <a:pt x="3254056" y="1849383"/>
                </a:lnTo>
                <a:lnTo>
                  <a:pt x="3259725" y="1849383"/>
                </a:lnTo>
                <a:lnTo>
                  <a:pt x="3259725" y="1837896"/>
                </a:lnTo>
                <a:lnTo>
                  <a:pt x="3271063" y="1837896"/>
                </a:lnTo>
                <a:lnTo>
                  <a:pt x="3282401" y="1837896"/>
                </a:lnTo>
                <a:lnTo>
                  <a:pt x="3282401" y="1832153"/>
                </a:lnTo>
                <a:lnTo>
                  <a:pt x="3344761" y="1832153"/>
                </a:lnTo>
                <a:lnTo>
                  <a:pt x="3344761" y="1820666"/>
                </a:lnTo>
                <a:lnTo>
                  <a:pt x="3361769" y="1820666"/>
                </a:lnTo>
                <a:lnTo>
                  <a:pt x="3361769" y="1809179"/>
                </a:lnTo>
                <a:lnTo>
                  <a:pt x="3367438" y="1809179"/>
                </a:lnTo>
                <a:lnTo>
                  <a:pt x="3367438" y="1797692"/>
                </a:lnTo>
                <a:lnTo>
                  <a:pt x="3395783" y="1797692"/>
                </a:lnTo>
                <a:lnTo>
                  <a:pt x="3395783" y="1791948"/>
                </a:lnTo>
                <a:lnTo>
                  <a:pt x="3412790" y="1791948"/>
                </a:lnTo>
                <a:lnTo>
                  <a:pt x="3418459" y="1791948"/>
                </a:lnTo>
                <a:lnTo>
                  <a:pt x="3418459" y="1780462"/>
                </a:lnTo>
                <a:lnTo>
                  <a:pt x="3441136" y="1780462"/>
                </a:lnTo>
                <a:lnTo>
                  <a:pt x="3441136" y="1768975"/>
                </a:lnTo>
                <a:lnTo>
                  <a:pt x="3492157" y="1768975"/>
                </a:lnTo>
                <a:lnTo>
                  <a:pt x="3492157" y="1763231"/>
                </a:lnTo>
                <a:lnTo>
                  <a:pt x="3509165" y="1763231"/>
                </a:lnTo>
                <a:lnTo>
                  <a:pt x="3509165" y="1751744"/>
                </a:lnTo>
                <a:lnTo>
                  <a:pt x="3565856" y="1751744"/>
                </a:lnTo>
                <a:lnTo>
                  <a:pt x="3565856" y="1740258"/>
                </a:lnTo>
                <a:lnTo>
                  <a:pt x="3577194" y="1740258"/>
                </a:lnTo>
                <a:lnTo>
                  <a:pt x="3577194" y="1734514"/>
                </a:lnTo>
                <a:lnTo>
                  <a:pt x="3588532" y="1734514"/>
                </a:lnTo>
                <a:lnTo>
                  <a:pt x="3588532" y="1723027"/>
                </a:lnTo>
                <a:lnTo>
                  <a:pt x="3667899" y="1723027"/>
                </a:lnTo>
                <a:lnTo>
                  <a:pt x="3667899" y="1711541"/>
                </a:lnTo>
                <a:lnTo>
                  <a:pt x="3684907" y="1711541"/>
                </a:lnTo>
                <a:lnTo>
                  <a:pt x="3684907" y="1700054"/>
                </a:lnTo>
                <a:lnTo>
                  <a:pt x="3684907" y="1682823"/>
                </a:lnTo>
                <a:lnTo>
                  <a:pt x="3690576" y="1682823"/>
                </a:lnTo>
                <a:lnTo>
                  <a:pt x="3690576" y="1671336"/>
                </a:lnTo>
                <a:lnTo>
                  <a:pt x="3707583" y="1671336"/>
                </a:lnTo>
                <a:lnTo>
                  <a:pt x="3707583" y="1665593"/>
                </a:lnTo>
                <a:lnTo>
                  <a:pt x="3735928" y="1665593"/>
                </a:lnTo>
                <a:lnTo>
                  <a:pt x="3735928" y="1654106"/>
                </a:lnTo>
                <a:lnTo>
                  <a:pt x="3764274" y="1654106"/>
                </a:lnTo>
                <a:lnTo>
                  <a:pt x="3764274" y="1642620"/>
                </a:lnTo>
                <a:lnTo>
                  <a:pt x="3764274" y="1625389"/>
                </a:lnTo>
                <a:lnTo>
                  <a:pt x="3809626" y="1625389"/>
                </a:lnTo>
                <a:lnTo>
                  <a:pt x="3809626" y="1613902"/>
                </a:lnTo>
                <a:lnTo>
                  <a:pt x="3849310" y="1613902"/>
                </a:lnTo>
                <a:lnTo>
                  <a:pt x="3854979" y="1613902"/>
                </a:lnTo>
                <a:lnTo>
                  <a:pt x="3854979" y="1608159"/>
                </a:lnTo>
                <a:lnTo>
                  <a:pt x="3906001" y="1608159"/>
                </a:lnTo>
                <a:lnTo>
                  <a:pt x="3906001" y="1596672"/>
                </a:lnTo>
                <a:lnTo>
                  <a:pt x="3928677" y="1596672"/>
                </a:lnTo>
                <a:lnTo>
                  <a:pt x="3928677" y="1585185"/>
                </a:lnTo>
                <a:lnTo>
                  <a:pt x="3940015" y="1585185"/>
                </a:lnTo>
                <a:lnTo>
                  <a:pt x="3940015" y="1573698"/>
                </a:lnTo>
                <a:lnTo>
                  <a:pt x="3968361" y="1573698"/>
                </a:lnTo>
                <a:lnTo>
                  <a:pt x="3968361" y="1567955"/>
                </a:lnTo>
                <a:lnTo>
                  <a:pt x="3979699" y="1567955"/>
                </a:lnTo>
                <a:lnTo>
                  <a:pt x="3979699" y="1556468"/>
                </a:lnTo>
                <a:lnTo>
                  <a:pt x="3985368" y="1556468"/>
                </a:lnTo>
                <a:lnTo>
                  <a:pt x="3985368" y="1544981"/>
                </a:lnTo>
                <a:lnTo>
                  <a:pt x="3996706" y="1544981"/>
                </a:lnTo>
                <a:lnTo>
                  <a:pt x="3996706" y="1539238"/>
                </a:lnTo>
                <a:lnTo>
                  <a:pt x="4008045" y="1539238"/>
                </a:lnTo>
                <a:lnTo>
                  <a:pt x="4008045" y="1527751"/>
                </a:lnTo>
                <a:lnTo>
                  <a:pt x="4019383" y="1527751"/>
                </a:lnTo>
                <a:lnTo>
                  <a:pt x="4030721" y="1527751"/>
                </a:lnTo>
                <a:lnTo>
                  <a:pt x="4030721" y="1516264"/>
                </a:lnTo>
                <a:lnTo>
                  <a:pt x="4047728" y="1516264"/>
                </a:lnTo>
                <a:lnTo>
                  <a:pt x="4047728" y="1510521"/>
                </a:lnTo>
                <a:lnTo>
                  <a:pt x="4070404" y="1510521"/>
                </a:lnTo>
                <a:lnTo>
                  <a:pt x="4070404" y="1499034"/>
                </a:lnTo>
                <a:lnTo>
                  <a:pt x="4070404" y="1487547"/>
                </a:lnTo>
                <a:lnTo>
                  <a:pt x="4132764" y="1487547"/>
                </a:lnTo>
                <a:lnTo>
                  <a:pt x="4138434" y="1487547"/>
                </a:lnTo>
                <a:lnTo>
                  <a:pt x="4138434" y="1476060"/>
                </a:lnTo>
                <a:lnTo>
                  <a:pt x="4144103" y="1476060"/>
                </a:lnTo>
                <a:lnTo>
                  <a:pt x="4144103" y="1470317"/>
                </a:lnTo>
                <a:lnTo>
                  <a:pt x="4189455" y="1470317"/>
                </a:lnTo>
                <a:lnTo>
                  <a:pt x="4189455" y="1458830"/>
                </a:lnTo>
                <a:lnTo>
                  <a:pt x="4217801" y="1458830"/>
                </a:lnTo>
                <a:lnTo>
                  <a:pt x="4217801" y="1447343"/>
                </a:lnTo>
                <a:lnTo>
                  <a:pt x="4229139" y="1447343"/>
                </a:lnTo>
                <a:lnTo>
                  <a:pt x="4229139" y="1441599"/>
                </a:lnTo>
                <a:lnTo>
                  <a:pt x="4268822" y="1441599"/>
                </a:lnTo>
                <a:lnTo>
                  <a:pt x="4268822" y="1430113"/>
                </a:lnTo>
                <a:lnTo>
                  <a:pt x="4274491" y="1430113"/>
                </a:lnTo>
                <a:lnTo>
                  <a:pt x="4274491" y="1418626"/>
                </a:lnTo>
                <a:lnTo>
                  <a:pt x="4297168" y="1418626"/>
                </a:lnTo>
                <a:lnTo>
                  <a:pt x="4297168" y="1412882"/>
                </a:lnTo>
                <a:lnTo>
                  <a:pt x="4325513" y="1412882"/>
                </a:lnTo>
                <a:lnTo>
                  <a:pt x="4325513" y="1401396"/>
                </a:lnTo>
                <a:lnTo>
                  <a:pt x="4331182" y="1401396"/>
                </a:lnTo>
                <a:lnTo>
                  <a:pt x="4331182" y="1389909"/>
                </a:lnTo>
                <a:lnTo>
                  <a:pt x="4342521" y="1389909"/>
                </a:lnTo>
                <a:lnTo>
                  <a:pt x="4342521" y="1378422"/>
                </a:lnTo>
                <a:lnTo>
                  <a:pt x="4348190" y="1378422"/>
                </a:lnTo>
                <a:lnTo>
                  <a:pt x="4348190" y="1372678"/>
                </a:lnTo>
                <a:lnTo>
                  <a:pt x="4353859" y="1372678"/>
                </a:lnTo>
                <a:lnTo>
                  <a:pt x="4353859" y="1361192"/>
                </a:lnTo>
                <a:lnTo>
                  <a:pt x="4370866" y="1361192"/>
                </a:lnTo>
                <a:lnTo>
                  <a:pt x="4370866" y="1349705"/>
                </a:lnTo>
                <a:lnTo>
                  <a:pt x="4399211" y="1349705"/>
                </a:lnTo>
                <a:lnTo>
                  <a:pt x="4410549" y="1349705"/>
                </a:lnTo>
                <a:lnTo>
                  <a:pt x="4410549" y="1343961"/>
                </a:lnTo>
                <a:lnTo>
                  <a:pt x="4416219" y="1343961"/>
                </a:lnTo>
                <a:lnTo>
                  <a:pt x="4416219" y="1332474"/>
                </a:lnTo>
                <a:lnTo>
                  <a:pt x="4450233" y="1332474"/>
                </a:lnTo>
                <a:lnTo>
                  <a:pt x="4450233" y="1320987"/>
                </a:lnTo>
                <a:lnTo>
                  <a:pt x="4467241" y="1320987"/>
                </a:lnTo>
                <a:lnTo>
                  <a:pt x="4467241" y="1315244"/>
                </a:lnTo>
                <a:lnTo>
                  <a:pt x="4484248" y="1315244"/>
                </a:lnTo>
                <a:lnTo>
                  <a:pt x="4484248" y="1303757"/>
                </a:lnTo>
                <a:lnTo>
                  <a:pt x="4506924" y="1303757"/>
                </a:lnTo>
                <a:lnTo>
                  <a:pt x="4506924" y="1292270"/>
                </a:lnTo>
                <a:lnTo>
                  <a:pt x="4529600" y="1292270"/>
                </a:lnTo>
                <a:lnTo>
                  <a:pt x="4529600" y="1280784"/>
                </a:lnTo>
                <a:lnTo>
                  <a:pt x="4563615" y="1280784"/>
                </a:lnTo>
                <a:lnTo>
                  <a:pt x="4563615" y="1275040"/>
                </a:lnTo>
                <a:lnTo>
                  <a:pt x="4574953" y="1275040"/>
                </a:lnTo>
                <a:lnTo>
                  <a:pt x="4574953" y="1263553"/>
                </a:lnTo>
                <a:lnTo>
                  <a:pt x="4614637" y="1263553"/>
                </a:lnTo>
                <a:lnTo>
                  <a:pt x="4614637" y="1252066"/>
                </a:lnTo>
                <a:lnTo>
                  <a:pt x="4620306" y="1252066"/>
                </a:lnTo>
                <a:lnTo>
                  <a:pt x="4620306" y="1246323"/>
                </a:lnTo>
                <a:lnTo>
                  <a:pt x="4654320" y="1246323"/>
                </a:lnTo>
                <a:lnTo>
                  <a:pt x="4671328" y="1246323"/>
                </a:lnTo>
                <a:lnTo>
                  <a:pt x="4671328" y="1234836"/>
                </a:lnTo>
                <a:lnTo>
                  <a:pt x="4676997" y="1234836"/>
                </a:lnTo>
                <a:lnTo>
                  <a:pt x="4676997" y="1223349"/>
                </a:lnTo>
                <a:lnTo>
                  <a:pt x="4682666" y="1223349"/>
                </a:lnTo>
                <a:lnTo>
                  <a:pt x="4682666" y="1217606"/>
                </a:lnTo>
                <a:lnTo>
                  <a:pt x="4699673" y="1217606"/>
                </a:lnTo>
                <a:lnTo>
                  <a:pt x="4699673" y="1206119"/>
                </a:lnTo>
                <a:lnTo>
                  <a:pt x="4728019" y="1206119"/>
                </a:lnTo>
                <a:lnTo>
                  <a:pt x="4728019" y="1194632"/>
                </a:lnTo>
                <a:lnTo>
                  <a:pt x="4733687" y="1194632"/>
                </a:lnTo>
                <a:lnTo>
                  <a:pt x="4733687" y="1183145"/>
                </a:lnTo>
                <a:lnTo>
                  <a:pt x="4756364" y="1183145"/>
                </a:lnTo>
                <a:lnTo>
                  <a:pt x="4756364" y="1177402"/>
                </a:lnTo>
                <a:lnTo>
                  <a:pt x="4767702" y="1177402"/>
                </a:lnTo>
                <a:lnTo>
                  <a:pt x="4767702" y="1165915"/>
                </a:lnTo>
                <a:lnTo>
                  <a:pt x="4767702" y="1154428"/>
                </a:lnTo>
                <a:lnTo>
                  <a:pt x="4773371" y="1154428"/>
                </a:lnTo>
                <a:lnTo>
                  <a:pt x="4773371" y="1148685"/>
                </a:lnTo>
                <a:lnTo>
                  <a:pt x="4779041" y="1148685"/>
                </a:lnTo>
                <a:lnTo>
                  <a:pt x="4779041" y="1137198"/>
                </a:lnTo>
                <a:lnTo>
                  <a:pt x="4818724" y="1137198"/>
                </a:lnTo>
                <a:lnTo>
                  <a:pt x="4818724" y="1125711"/>
                </a:lnTo>
                <a:lnTo>
                  <a:pt x="4858408" y="1125711"/>
                </a:lnTo>
                <a:lnTo>
                  <a:pt x="4858408" y="1119968"/>
                </a:lnTo>
                <a:lnTo>
                  <a:pt x="4864076" y="1119968"/>
                </a:lnTo>
                <a:lnTo>
                  <a:pt x="4864076" y="1108481"/>
                </a:lnTo>
                <a:lnTo>
                  <a:pt x="4869746" y="1108481"/>
                </a:lnTo>
                <a:lnTo>
                  <a:pt x="4869746" y="1096994"/>
                </a:lnTo>
                <a:lnTo>
                  <a:pt x="4881084" y="1096994"/>
                </a:lnTo>
                <a:lnTo>
                  <a:pt x="4881084" y="1085507"/>
                </a:lnTo>
                <a:lnTo>
                  <a:pt x="4903760" y="1085507"/>
                </a:lnTo>
                <a:lnTo>
                  <a:pt x="4903760" y="1079764"/>
                </a:lnTo>
                <a:lnTo>
                  <a:pt x="4943444" y="1079764"/>
                </a:lnTo>
                <a:lnTo>
                  <a:pt x="4943444" y="1068277"/>
                </a:lnTo>
                <a:lnTo>
                  <a:pt x="4949113" y="1068277"/>
                </a:lnTo>
                <a:lnTo>
                  <a:pt x="4983127" y="1068277"/>
                </a:lnTo>
                <a:lnTo>
                  <a:pt x="4983127" y="1056790"/>
                </a:lnTo>
                <a:lnTo>
                  <a:pt x="5005803" y="1056790"/>
                </a:lnTo>
                <a:lnTo>
                  <a:pt x="5005803" y="1051047"/>
                </a:lnTo>
                <a:lnTo>
                  <a:pt x="5045487" y="1051047"/>
                </a:lnTo>
                <a:lnTo>
                  <a:pt x="5045487" y="1039560"/>
                </a:lnTo>
                <a:lnTo>
                  <a:pt x="5045487" y="1016586"/>
                </a:lnTo>
                <a:lnTo>
                  <a:pt x="5056826" y="1016586"/>
                </a:lnTo>
                <a:lnTo>
                  <a:pt x="5056826" y="1010842"/>
                </a:lnTo>
                <a:lnTo>
                  <a:pt x="5056826" y="999356"/>
                </a:lnTo>
                <a:lnTo>
                  <a:pt x="5068164" y="999356"/>
                </a:lnTo>
                <a:lnTo>
                  <a:pt x="5068164" y="987869"/>
                </a:lnTo>
                <a:lnTo>
                  <a:pt x="5073833" y="987869"/>
                </a:lnTo>
                <a:lnTo>
                  <a:pt x="5073833" y="982125"/>
                </a:lnTo>
                <a:lnTo>
                  <a:pt x="5102178" y="982125"/>
                </a:lnTo>
                <a:lnTo>
                  <a:pt x="5102178" y="970639"/>
                </a:lnTo>
                <a:lnTo>
                  <a:pt x="5107848" y="970639"/>
                </a:lnTo>
                <a:lnTo>
                  <a:pt x="5107848" y="959152"/>
                </a:lnTo>
                <a:lnTo>
                  <a:pt x="5164538" y="959152"/>
                </a:lnTo>
                <a:lnTo>
                  <a:pt x="5164538" y="953408"/>
                </a:lnTo>
                <a:lnTo>
                  <a:pt x="5175877" y="953408"/>
                </a:lnTo>
                <a:lnTo>
                  <a:pt x="5175877" y="941921"/>
                </a:lnTo>
                <a:lnTo>
                  <a:pt x="5221229" y="941921"/>
                </a:lnTo>
                <a:lnTo>
                  <a:pt x="5221229" y="930435"/>
                </a:lnTo>
                <a:lnTo>
                  <a:pt x="5226898" y="930435"/>
                </a:lnTo>
                <a:lnTo>
                  <a:pt x="5226898" y="918948"/>
                </a:lnTo>
                <a:lnTo>
                  <a:pt x="5277920" y="918948"/>
                </a:lnTo>
                <a:lnTo>
                  <a:pt x="5289258" y="918948"/>
                </a:lnTo>
                <a:lnTo>
                  <a:pt x="5289258" y="913204"/>
                </a:lnTo>
                <a:lnTo>
                  <a:pt x="5294928" y="913204"/>
                </a:lnTo>
                <a:lnTo>
                  <a:pt x="5294928" y="901718"/>
                </a:lnTo>
                <a:lnTo>
                  <a:pt x="5311934" y="901718"/>
                </a:lnTo>
                <a:lnTo>
                  <a:pt x="5311934" y="890231"/>
                </a:lnTo>
                <a:lnTo>
                  <a:pt x="5323272" y="890231"/>
                </a:lnTo>
                <a:lnTo>
                  <a:pt x="5323272" y="884487"/>
                </a:lnTo>
                <a:lnTo>
                  <a:pt x="5345949" y="884487"/>
                </a:lnTo>
                <a:lnTo>
                  <a:pt x="5345949" y="873000"/>
                </a:lnTo>
                <a:lnTo>
                  <a:pt x="5351618" y="873000"/>
                </a:lnTo>
                <a:lnTo>
                  <a:pt x="5351618" y="861513"/>
                </a:lnTo>
                <a:lnTo>
                  <a:pt x="5430985" y="861513"/>
                </a:lnTo>
                <a:lnTo>
                  <a:pt x="5430985" y="850027"/>
                </a:lnTo>
                <a:lnTo>
                  <a:pt x="5447993" y="850027"/>
                </a:lnTo>
                <a:lnTo>
                  <a:pt x="5447993" y="844283"/>
                </a:lnTo>
                <a:lnTo>
                  <a:pt x="5447993" y="832796"/>
                </a:lnTo>
                <a:lnTo>
                  <a:pt x="5453661" y="832796"/>
                </a:lnTo>
                <a:lnTo>
                  <a:pt x="5453661" y="821309"/>
                </a:lnTo>
                <a:lnTo>
                  <a:pt x="5459331" y="821309"/>
                </a:lnTo>
                <a:lnTo>
                  <a:pt x="5459331" y="804079"/>
                </a:lnTo>
                <a:lnTo>
                  <a:pt x="5465000" y="804079"/>
                </a:lnTo>
                <a:lnTo>
                  <a:pt x="5470669" y="804079"/>
                </a:lnTo>
                <a:lnTo>
                  <a:pt x="5470669" y="792592"/>
                </a:lnTo>
                <a:lnTo>
                  <a:pt x="5482007" y="792592"/>
                </a:lnTo>
                <a:lnTo>
                  <a:pt x="5482007" y="781106"/>
                </a:lnTo>
                <a:lnTo>
                  <a:pt x="5493345" y="781106"/>
                </a:lnTo>
                <a:lnTo>
                  <a:pt x="5510352" y="781106"/>
                </a:lnTo>
                <a:lnTo>
                  <a:pt x="5510352" y="775362"/>
                </a:lnTo>
                <a:lnTo>
                  <a:pt x="5527360" y="775362"/>
                </a:lnTo>
                <a:lnTo>
                  <a:pt x="5527360" y="763875"/>
                </a:lnTo>
                <a:lnTo>
                  <a:pt x="5669087" y="763875"/>
                </a:lnTo>
                <a:lnTo>
                  <a:pt x="5669087" y="752388"/>
                </a:lnTo>
                <a:lnTo>
                  <a:pt x="5674756" y="752388"/>
                </a:lnTo>
                <a:lnTo>
                  <a:pt x="5674756" y="746645"/>
                </a:lnTo>
                <a:lnTo>
                  <a:pt x="5714440" y="746645"/>
                </a:lnTo>
                <a:lnTo>
                  <a:pt x="5714440" y="735158"/>
                </a:lnTo>
                <a:lnTo>
                  <a:pt x="5748454" y="735158"/>
                </a:lnTo>
                <a:lnTo>
                  <a:pt x="5748454" y="723671"/>
                </a:lnTo>
                <a:lnTo>
                  <a:pt x="5759792" y="723671"/>
                </a:lnTo>
                <a:lnTo>
                  <a:pt x="5759792" y="712184"/>
                </a:lnTo>
                <a:lnTo>
                  <a:pt x="5765462" y="712184"/>
                </a:lnTo>
                <a:lnTo>
                  <a:pt x="5765462" y="706441"/>
                </a:lnTo>
                <a:lnTo>
                  <a:pt x="5788138" y="706441"/>
                </a:lnTo>
                <a:lnTo>
                  <a:pt x="5788138" y="694954"/>
                </a:lnTo>
                <a:lnTo>
                  <a:pt x="5822152" y="694954"/>
                </a:lnTo>
                <a:lnTo>
                  <a:pt x="5822152" y="683467"/>
                </a:lnTo>
                <a:lnTo>
                  <a:pt x="5839160" y="683467"/>
                </a:lnTo>
                <a:lnTo>
                  <a:pt x="5839160" y="677724"/>
                </a:lnTo>
                <a:lnTo>
                  <a:pt x="5850498" y="677724"/>
                </a:lnTo>
                <a:lnTo>
                  <a:pt x="5850498" y="666237"/>
                </a:lnTo>
                <a:lnTo>
                  <a:pt x="5867505" y="666237"/>
                </a:lnTo>
                <a:lnTo>
                  <a:pt x="5867505" y="654750"/>
                </a:lnTo>
                <a:lnTo>
                  <a:pt x="5873175" y="654750"/>
                </a:lnTo>
                <a:lnTo>
                  <a:pt x="5873175" y="649007"/>
                </a:lnTo>
                <a:lnTo>
                  <a:pt x="5901519" y="649007"/>
                </a:lnTo>
                <a:lnTo>
                  <a:pt x="5901519" y="637520"/>
                </a:lnTo>
                <a:lnTo>
                  <a:pt x="5901519" y="626033"/>
                </a:lnTo>
                <a:lnTo>
                  <a:pt x="5907189" y="626033"/>
                </a:lnTo>
                <a:lnTo>
                  <a:pt x="5907189" y="614546"/>
                </a:lnTo>
                <a:lnTo>
                  <a:pt x="5912858" y="614546"/>
                </a:lnTo>
                <a:lnTo>
                  <a:pt x="5912858" y="608803"/>
                </a:lnTo>
                <a:lnTo>
                  <a:pt x="5918527" y="608803"/>
                </a:lnTo>
                <a:lnTo>
                  <a:pt x="5918527" y="597316"/>
                </a:lnTo>
                <a:lnTo>
                  <a:pt x="5924196" y="597316"/>
                </a:lnTo>
                <a:lnTo>
                  <a:pt x="5924196" y="585829"/>
                </a:lnTo>
                <a:lnTo>
                  <a:pt x="5946872" y="585829"/>
                </a:lnTo>
                <a:lnTo>
                  <a:pt x="5946872" y="580086"/>
                </a:lnTo>
                <a:lnTo>
                  <a:pt x="5946872" y="568599"/>
                </a:lnTo>
                <a:lnTo>
                  <a:pt x="5980887" y="568599"/>
                </a:lnTo>
                <a:lnTo>
                  <a:pt x="5980887" y="557112"/>
                </a:lnTo>
                <a:lnTo>
                  <a:pt x="6026240" y="557112"/>
                </a:lnTo>
                <a:lnTo>
                  <a:pt x="6026240" y="545625"/>
                </a:lnTo>
                <a:lnTo>
                  <a:pt x="6043247" y="545625"/>
                </a:lnTo>
                <a:lnTo>
                  <a:pt x="6043247" y="539882"/>
                </a:lnTo>
                <a:lnTo>
                  <a:pt x="6043247" y="528395"/>
                </a:lnTo>
                <a:lnTo>
                  <a:pt x="6065923" y="528395"/>
                </a:lnTo>
                <a:lnTo>
                  <a:pt x="6065923" y="516908"/>
                </a:lnTo>
                <a:lnTo>
                  <a:pt x="6082931" y="516908"/>
                </a:lnTo>
                <a:lnTo>
                  <a:pt x="6094269" y="516908"/>
                </a:lnTo>
                <a:lnTo>
                  <a:pt x="6094269" y="499678"/>
                </a:lnTo>
                <a:lnTo>
                  <a:pt x="6099937" y="499678"/>
                </a:lnTo>
                <a:lnTo>
                  <a:pt x="6099937" y="476704"/>
                </a:lnTo>
                <a:lnTo>
                  <a:pt x="6105607" y="476704"/>
                </a:lnTo>
                <a:lnTo>
                  <a:pt x="6105607" y="470960"/>
                </a:lnTo>
                <a:lnTo>
                  <a:pt x="6122614" y="470960"/>
                </a:lnTo>
                <a:lnTo>
                  <a:pt x="6122614" y="459474"/>
                </a:lnTo>
                <a:lnTo>
                  <a:pt x="6133952" y="459474"/>
                </a:lnTo>
                <a:lnTo>
                  <a:pt x="6133952" y="447987"/>
                </a:lnTo>
                <a:lnTo>
                  <a:pt x="6133952" y="442243"/>
                </a:lnTo>
                <a:lnTo>
                  <a:pt x="6139621" y="442243"/>
                </a:lnTo>
                <a:lnTo>
                  <a:pt x="6145290" y="442243"/>
                </a:lnTo>
                <a:lnTo>
                  <a:pt x="6167967" y="442243"/>
                </a:lnTo>
                <a:lnTo>
                  <a:pt x="6167967" y="430757"/>
                </a:lnTo>
                <a:lnTo>
                  <a:pt x="6173636" y="430757"/>
                </a:lnTo>
                <a:lnTo>
                  <a:pt x="6173636" y="419270"/>
                </a:lnTo>
                <a:lnTo>
                  <a:pt x="6184974" y="419270"/>
                </a:lnTo>
                <a:lnTo>
                  <a:pt x="6184974" y="407783"/>
                </a:lnTo>
                <a:lnTo>
                  <a:pt x="6190643" y="407783"/>
                </a:lnTo>
                <a:lnTo>
                  <a:pt x="6190643" y="402039"/>
                </a:lnTo>
                <a:lnTo>
                  <a:pt x="6190643" y="390553"/>
                </a:lnTo>
                <a:lnTo>
                  <a:pt x="6201982" y="390553"/>
                </a:lnTo>
                <a:lnTo>
                  <a:pt x="6201982" y="373322"/>
                </a:lnTo>
                <a:lnTo>
                  <a:pt x="6207650" y="373322"/>
                </a:lnTo>
                <a:lnTo>
                  <a:pt x="6218988" y="373322"/>
                </a:lnTo>
                <a:lnTo>
                  <a:pt x="6218988" y="361835"/>
                </a:lnTo>
                <a:lnTo>
                  <a:pt x="6235996" y="361835"/>
                </a:lnTo>
                <a:lnTo>
                  <a:pt x="6235996" y="350348"/>
                </a:lnTo>
                <a:lnTo>
                  <a:pt x="6247334" y="350348"/>
                </a:lnTo>
                <a:lnTo>
                  <a:pt x="6247334" y="338862"/>
                </a:lnTo>
                <a:lnTo>
                  <a:pt x="6298356" y="338862"/>
                </a:lnTo>
                <a:lnTo>
                  <a:pt x="6298356" y="333118"/>
                </a:lnTo>
                <a:lnTo>
                  <a:pt x="6304025" y="333118"/>
                </a:lnTo>
                <a:lnTo>
                  <a:pt x="6304025" y="321631"/>
                </a:lnTo>
                <a:lnTo>
                  <a:pt x="6315363" y="321631"/>
                </a:lnTo>
                <a:lnTo>
                  <a:pt x="6315363" y="310145"/>
                </a:lnTo>
                <a:lnTo>
                  <a:pt x="6321032" y="310145"/>
                </a:lnTo>
                <a:lnTo>
                  <a:pt x="6321032" y="304401"/>
                </a:lnTo>
                <a:lnTo>
                  <a:pt x="6332371" y="304401"/>
                </a:lnTo>
                <a:lnTo>
                  <a:pt x="6338039" y="304401"/>
                </a:lnTo>
                <a:lnTo>
                  <a:pt x="6338039" y="281427"/>
                </a:lnTo>
                <a:lnTo>
                  <a:pt x="6349377" y="281427"/>
                </a:lnTo>
                <a:lnTo>
                  <a:pt x="6349377" y="269941"/>
                </a:lnTo>
                <a:lnTo>
                  <a:pt x="6360716" y="269941"/>
                </a:lnTo>
                <a:lnTo>
                  <a:pt x="6360716" y="264197"/>
                </a:lnTo>
                <a:lnTo>
                  <a:pt x="6377723" y="264197"/>
                </a:lnTo>
                <a:lnTo>
                  <a:pt x="6377723" y="252710"/>
                </a:lnTo>
                <a:lnTo>
                  <a:pt x="6394730" y="252710"/>
                </a:lnTo>
                <a:lnTo>
                  <a:pt x="6394730" y="241223"/>
                </a:lnTo>
                <a:lnTo>
                  <a:pt x="6411738" y="241223"/>
                </a:lnTo>
                <a:lnTo>
                  <a:pt x="6411738" y="229737"/>
                </a:lnTo>
                <a:lnTo>
                  <a:pt x="6417406" y="229737"/>
                </a:lnTo>
                <a:lnTo>
                  <a:pt x="6423076" y="229737"/>
                </a:lnTo>
                <a:lnTo>
                  <a:pt x="6423076" y="223993"/>
                </a:lnTo>
                <a:lnTo>
                  <a:pt x="6428744" y="223993"/>
                </a:lnTo>
                <a:lnTo>
                  <a:pt x="6434414" y="223993"/>
                </a:lnTo>
                <a:lnTo>
                  <a:pt x="6445752" y="223993"/>
                </a:lnTo>
                <a:lnTo>
                  <a:pt x="6451421" y="223993"/>
                </a:lnTo>
                <a:lnTo>
                  <a:pt x="6457090" y="223993"/>
                </a:lnTo>
                <a:lnTo>
                  <a:pt x="6462759" y="223993"/>
                </a:lnTo>
                <a:lnTo>
                  <a:pt x="6468428" y="223993"/>
                </a:lnTo>
                <a:lnTo>
                  <a:pt x="6474098" y="223993"/>
                </a:lnTo>
                <a:lnTo>
                  <a:pt x="6474098" y="201019"/>
                </a:lnTo>
                <a:lnTo>
                  <a:pt x="6479766" y="201019"/>
                </a:lnTo>
                <a:lnTo>
                  <a:pt x="6485436" y="201019"/>
                </a:lnTo>
                <a:lnTo>
                  <a:pt x="6485436" y="195276"/>
                </a:lnTo>
                <a:lnTo>
                  <a:pt x="6491105" y="195276"/>
                </a:lnTo>
                <a:lnTo>
                  <a:pt x="6496774" y="195276"/>
                </a:lnTo>
                <a:lnTo>
                  <a:pt x="6496774" y="183789"/>
                </a:lnTo>
                <a:lnTo>
                  <a:pt x="6502443" y="183789"/>
                </a:lnTo>
                <a:lnTo>
                  <a:pt x="6502443" y="172302"/>
                </a:lnTo>
                <a:lnTo>
                  <a:pt x="6508112" y="172302"/>
                </a:lnTo>
                <a:lnTo>
                  <a:pt x="6513781" y="172302"/>
                </a:lnTo>
                <a:lnTo>
                  <a:pt x="6513781" y="160815"/>
                </a:lnTo>
                <a:lnTo>
                  <a:pt x="6519450" y="160815"/>
                </a:lnTo>
                <a:lnTo>
                  <a:pt x="6519450" y="149329"/>
                </a:lnTo>
                <a:lnTo>
                  <a:pt x="6530789" y="149329"/>
                </a:lnTo>
                <a:lnTo>
                  <a:pt x="6536457" y="149329"/>
                </a:lnTo>
                <a:lnTo>
                  <a:pt x="6542127" y="149329"/>
                </a:lnTo>
                <a:lnTo>
                  <a:pt x="6553465" y="149329"/>
                </a:lnTo>
                <a:lnTo>
                  <a:pt x="6559133" y="149329"/>
                </a:lnTo>
                <a:lnTo>
                  <a:pt x="6559133" y="143585"/>
                </a:lnTo>
                <a:lnTo>
                  <a:pt x="6564803" y="143585"/>
                </a:lnTo>
                <a:lnTo>
                  <a:pt x="6570472" y="143585"/>
                </a:lnTo>
                <a:lnTo>
                  <a:pt x="6576141" y="143585"/>
                </a:lnTo>
                <a:lnTo>
                  <a:pt x="6576141" y="132098"/>
                </a:lnTo>
                <a:lnTo>
                  <a:pt x="6576141" y="132098"/>
                </a:lnTo>
                <a:lnTo>
                  <a:pt x="6581810" y="132098"/>
                </a:lnTo>
                <a:lnTo>
                  <a:pt x="6587479" y="132098"/>
                </a:lnTo>
                <a:lnTo>
                  <a:pt x="6593148" y="132098"/>
                </a:lnTo>
                <a:lnTo>
                  <a:pt x="6598817" y="132098"/>
                </a:lnTo>
                <a:lnTo>
                  <a:pt x="6604486" y="132098"/>
                </a:lnTo>
                <a:lnTo>
                  <a:pt x="6610156" y="132098"/>
                </a:lnTo>
                <a:lnTo>
                  <a:pt x="6610156" y="120612"/>
                </a:lnTo>
                <a:lnTo>
                  <a:pt x="6615825" y="120612"/>
                </a:lnTo>
                <a:lnTo>
                  <a:pt x="6621494" y="120612"/>
                </a:lnTo>
                <a:lnTo>
                  <a:pt x="6627163" y="120612"/>
                </a:lnTo>
                <a:lnTo>
                  <a:pt x="6632832" y="120612"/>
                </a:lnTo>
                <a:lnTo>
                  <a:pt x="6638501" y="120612"/>
                </a:lnTo>
                <a:lnTo>
                  <a:pt x="6644170" y="120612"/>
                </a:lnTo>
                <a:lnTo>
                  <a:pt x="6644170" y="109125"/>
                </a:lnTo>
                <a:lnTo>
                  <a:pt x="6649840" y="109125"/>
                </a:lnTo>
                <a:lnTo>
                  <a:pt x="6655508" y="109125"/>
                </a:lnTo>
                <a:lnTo>
                  <a:pt x="6655508" y="97638"/>
                </a:lnTo>
                <a:lnTo>
                  <a:pt x="6655508" y="91894"/>
                </a:lnTo>
                <a:lnTo>
                  <a:pt x="6661178" y="91894"/>
                </a:lnTo>
                <a:lnTo>
                  <a:pt x="6666846" y="91894"/>
                </a:lnTo>
                <a:lnTo>
                  <a:pt x="6666846" y="80408"/>
                </a:lnTo>
                <a:lnTo>
                  <a:pt x="6672516" y="80408"/>
                </a:lnTo>
                <a:lnTo>
                  <a:pt x="6678184" y="80408"/>
                </a:lnTo>
                <a:lnTo>
                  <a:pt x="6683854" y="80408"/>
                </a:lnTo>
                <a:lnTo>
                  <a:pt x="6689523" y="80408"/>
                </a:lnTo>
                <a:lnTo>
                  <a:pt x="6695192" y="80408"/>
                </a:lnTo>
                <a:lnTo>
                  <a:pt x="6700861" y="80408"/>
                </a:lnTo>
                <a:lnTo>
                  <a:pt x="6700861" y="68921"/>
                </a:lnTo>
                <a:lnTo>
                  <a:pt x="6706530" y="68921"/>
                </a:lnTo>
                <a:lnTo>
                  <a:pt x="6712199" y="68921"/>
                </a:lnTo>
                <a:lnTo>
                  <a:pt x="6717868" y="68921"/>
                </a:lnTo>
                <a:lnTo>
                  <a:pt x="6723537" y="68921"/>
                </a:lnTo>
                <a:lnTo>
                  <a:pt x="6729207" y="68921"/>
                </a:lnTo>
                <a:lnTo>
                  <a:pt x="6734875" y="68921"/>
                </a:lnTo>
                <a:lnTo>
                  <a:pt x="6740545" y="68921"/>
                </a:lnTo>
                <a:lnTo>
                  <a:pt x="6746213" y="68921"/>
                </a:lnTo>
                <a:lnTo>
                  <a:pt x="6751883" y="68921"/>
                </a:lnTo>
                <a:lnTo>
                  <a:pt x="6757552" y="68921"/>
                </a:lnTo>
                <a:lnTo>
                  <a:pt x="6763221" y="68921"/>
                </a:lnTo>
                <a:lnTo>
                  <a:pt x="6763221" y="57434"/>
                </a:lnTo>
                <a:lnTo>
                  <a:pt x="6768890" y="57434"/>
                </a:lnTo>
                <a:lnTo>
                  <a:pt x="6774559" y="57434"/>
                </a:lnTo>
                <a:lnTo>
                  <a:pt x="6780228" y="57434"/>
                </a:lnTo>
                <a:lnTo>
                  <a:pt x="6780228" y="34460"/>
                </a:lnTo>
                <a:lnTo>
                  <a:pt x="6780228" y="22973"/>
                </a:lnTo>
                <a:lnTo>
                  <a:pt x="6780228" y="11486"/>
                </a:lnTo>
                <a:lnTo>
                  <a:pt x="6785897" y="11486"/>
                </a:lnTo>
                <a:lnTo>
                  <a:pt x="6791567" y="11486"/>
                </a:lnTo>
                <a:lnTo>
                  <a:pt x="6797235" y="11486"/>
                </a:lnTo>
                <a:lnTo>
                  <a:pt x="6802905" y="11486"/>
                </a:lnTo>
                <a:lnTo>
                  <a:pt x="6808574" y="11486"/>
                </a:lnTo>
                <a:lnTo>
                  <a:pt x="6814243" y="11486"/>
                </a:lnTo>
                <a:lnTo>
                  <a:pt x="6819912" y="11486"/>
                </a:lnTo>
                <a:lnTo>
                  <a:pt x="6819912" y="0"/>
                </a:lnTo>
                <a:lnTo>
                  <a:pt x="6825581" y="0"/>
                </a:lnTo>
                <a:lnTo>
                  <a:pt x="683125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16575" y="968680"/>
            <a:ext cx="6831330" cy="3825875"/>
          </a:xfrm>
          <a:custGeom>
            <a:avLst/>
            <a:gdLst/>
            <a:ahLst/>
            <a:cxnLst/>
            <a:rect l="l" t="t" r="r" b="b"/>
            <a:pathLst>
              <a:path w="6831330" h="3825875">
                <a:moveTo>
                  <a:pt x="0" y="3825811"/>
                </a:moveTo>
                <a:lnTo>
                  <a:pt x="5669" y="3825811"/>
                </a:lnTo>
                <a:lnTo>
                  <a:pt x="5669" y="3797089"/>
                </a:lnTo>
                <a:lnTo>
                  <a:pt x="5669" y="3785600"/>
                </a:lnTo>
                <a:lnTo>
                  <a:pt x="11338" y="3785600"/>
                </a:lnTo>
                <a:lnTo>
                  <a:pt x="11338" y="3774111"/>
                </a:lnTo>
                <a:lnTo>
                  <a:pt x="17007" y="3774111"/>
                </a:lnTo>
                <a:lnTo>
                  <a:pt x="17007" y="3751133"/>
                </a:lnTo>
                <a:lnTo>
                  <a:pt x="17007" y="3739644"/>
                </a:lnTo>
                <a:lnTo>
                  <a:pt x="22676" y="3739644"/>
                </a:lnTo>
                <a:lnTo>
                  <a:pt x="22676" y="3728155"/>
                </a:lnTo>
                <a:lnTo>
                  <a:pt x="28345" y="3728155"/>
                </a:lnTo>
                <a:lnTo>
                  <a:pt x="28345" y="3710922"/>
                </a:lnTo>
                <a:lnTo>
                  <a:pt x="34014" y="3710922"/>
                </a:lnTo>
                <a:lnTo>
                  <a:pt x="34014" y="3699433"/>
                </a:lnTo>
                <a:lnTo>
                  <a:pt x="39683" y="3699433"/>
                </a:lnTo>
                <a:lnTo>
                  <a:pt x="39683" y="3687944"/>
                </a:lnTo>
                <a:lnTo>
                  <a:pt x="39683" y="3676455"/>
                </a:lnTo>
                <a:lnTo>
                  <a:pt x="45352" y="3676455"/>
                </a:lnTo>
                <a:lnTo>
                  <a:pt x="45352" y="3664966"/>
                </a:lnTo>
                <a:lnTo>
                  <a:pt x="51021" y="3664966"/>
                </a:lnTo>
                <a:lnTo>
                  <a:pt x="51021" y="3653477"/>
                </a:lnTo>
                <a:lnTo>
                  <a:pt x="56690" y="3653477"/>
                </a:lnTo>
                <a:lnTo>
                  <a:pt x="56690" y="3613266"/>
                </a:lnTo>
                <a:lnTo>
                  <a:pt x="62359" y="3613266"/>
                </a:lnTo>
                <a:lnTo>
                  <a:pt x="62359" y="3601777"/>
                </a:lnTo>
                <a:lnTo>
                  <a:pt x="85036" y="3601777"/>
                </a:lnTo>
                <a:lnTo>
                  <a:pt x="102043" y="3601777"/>
                </a:lnTo>
                <a:lnTo>
                  <a:pt x="102043" y="3590288"/>
                </a:lnTo>
                <a:lnTo>
                  <a:pt x="113381" y="3590288"/>
                </a:lnTo>
                <a:lnTo>
                  <a:pt x="113381" y="3578799"/>
                </a:lnTo>
                <a:lnTo>
                  <a:pt x="119050" y="3578799"/>
                </a:lnTo>
                <a:lnTo>
                  <a:pt x="119050" y="3567310"/>
                </a:lnTo>
                <a:lnTo>
                  <a:pt x="124719" y="3567310"/>
                </a:lnTo>
                <a:lnTo>
                  <a:pt x="124719" y="3555821"/>
                </a:lnTo>
                <a:lnTo>
                  <a:pt x="141727" y="3555821"/>
                </a:lnTo>
                <a:lnTo>
                  <a:pt x="141727" y="3538588"/>
                </a:lnTo>
                <a:lnTo>
                  <a:pt x="204087" y="3538588"/>
                </a:lnTo>
                <a:lnTo>
                  <a:pt x="204087" y="3527099"/>
                </a:lnTo>
                <a:lnTo>
                  <a:pt x="226763" y="3527099"/>
                </a:lnTo>
                <a:lnTo>
                  <a:pt x="226763" y="3515610"/>
                </a:lnTo>
                <a:lnTo>
                  <a:pt x="266447" y="3515610"/>
                </a:lnTo>
                <a:lnTo>
                  <a:pt x="266447" y="3504121"/>
                </a:lnTo>
                <a:lnTo>
                  <a:pt x="283454" y="3504121"/>
                </a:lnTo>
                <a:lnTo>
                  <a:pt x="283454" y="3492632"/>
                </a:lnTo>
                <a:lnTo>
                  <a:pt x="357152" y="3492632"/>
                </a:lnTo>
                <a:lnTo>
                  <a:pt x="357152" y="3481143"/>
                </a:lnTo>
                <a:lnTo>
                  <a:pt x="498879" y="3481143"/>
                </a:lnTo>
                <a:lnTo>
                  <a:pt x="498879" y="3469654"/>
                </a:lnTo>
                <a:lnTo>
                  <a:pt x="612261" y="3469654"/>
                </a:lnTo>
                <a:lnTo>
                  <a:pt x="612261" y="3452421"/>
                </a:lnTo>
                <a:lnTo>
                  <a:pt x="612261" y="3440932"/>
                </a:lnTo>
                <a:lnTo>
                  <a:pt x="640606" y="3440932"/>
                </a:lnTo>
                <a:lnTo>
                  <a:pt x="640606" y="3429443"/>
                </a:lnTo>
                <a:lnTo>
                  <a:pt x="657614" y="3429443"/>
                </a:lnTo>
                <a:lnTo>
                  <a:pt x="657614" y="3417954"/>
                </a:lnTo>
                <a:lnTo>
                  <a:pt x="736981" y="3417954"/>
                </a:lnTo>
                <a:lnTo>
                  <a:pt x="736981" y="3406465"/>
                </a:lnTo>
                <a:lnTo>
                  <a:pt x="748319" y="3406465"/>
                </a:lnTo>
                <a:lnTo>
                  <a:pt x="748319" y="3394976"/>
                </a:lnTo>
                <a:lnTo>
                  <a:pt x="759657" y="3394976"/>
                </a:lnTo>
                <a:lnTo>
                  <a:pt x="759657" y="3383488"/>
                </a:lnTo>
                <a:lnTo>
                  <a:pt x="776664" y="3383488"/>
                </a:lnTo>
                <a:lnTo>
                  <a:pt x="776664" y="3371999"/>
                </a:lnTo>
                <a:lnTo>
                  <a:pt x="856032" y="3371999"/>
                </a:lnTo>
                <a:lnTo>
                  <a:pt x="856032" y="3354765"/>
                </a:lnTo>
                <a:lnTo>
                  <a:pt x="924061" y="3354765"/>
                </a:lnTo>
                <a:lnTo>
                  <a:pt x="924061" y="3343276"/>
                </a:lnTo>
                <a:lnTo>
                  <a:pt x="935399" y="3343276"/>
                </a:lnTo>
                <a:lnTo>
                  <a:pt x="935399" y="3331787"/>
                </a:lnTo>
                <a:lnTo>
                  <a:pt x="935399" y="3320298"/>
                </a:lnTo>
                <a:lnTo>
                  <a:pt x="941068" y="3320298"/>
                </a:lnTo>
                <a:lnTo>
                  <a:pt x="941068" y="3308810"/>
                </a:lnTo>
                <a:lnTo>
                  <a:pt x="941068" y="3297321"/>
                </a:lnTo>
                <a:lnTo>
                  <a:pt x="952406" y="3297321"/>
                </a:lnTo>
                <a:lnTo>
                  <a:pt x="952406" y="3285831"/>
                </a:lnTo>
                <a:lnTo>
                  <a:pt x="1031773" y="3285831"/>
                </a:lnTo>
                <a:lnTo>
                  <a:pt x="1031773" y="3268598"/>
                </a:lnTo>
                <a:lnTo>
                  <a:pt x="1043112" y="3268598"/>
                </a:lnTo>
                <a:lnTo>
                  <a:pt x="1043112" y="3257109"/>
                </a:lnTo>
                <a:lnTo>
                  <a:pt x="1077126" y="3257109"/>
                </a:lnTo>
                <a:lnTo>
                  <a:pt x="1077126" y="3234132"/>
                </a:lnTo>
                <a:lnTo>
                  <a:pt x="1122479" y="3234132"/>
                </a:lnTo>
                <a:lnTo>
                  <a:pt x="1122479" y="3222643"/>
                </a:lnTo>
                <a:lnTo>
                  <a:pt x="1122479" y="3211153"/>
                </a:lnTo>
                <a:lnTo>
                  <a:pt x="1145155" y="3211153"/>
                </a:lnTo>
                <a:lnTo>
                  <a:pt x="1145155" y="3199665"/>
                </a:lnTo>
                <a:lnTo>
                  <a:pt x="1162162" y="3199665"/>
                </a:lnTo>
                <a:lnTo>
                  <a:pt x="1162162" y="3182431"/>
                </a:lnTo>
                <a:lnTo>
                  <a:pt x="1184839" y="3182431"/>
                </a:lnTo>
                <a:lnTo>
                  <a:pt x="1184839" y="3170942"/>
                </a:lnTo>
                <a:lnTo>
                  <a:pt x="1184839" y="3159454"/>
                </a:lnTo>
                <a:lnTo>
                  <a:pt x="1224522" y="3159454"/>
                </a:lnTo>
                <a:lnTo>
                  <a:pt x="1224522" y="3147965"/>
                </a:lnTo>
                <a:lnTo>
                  <a:pt x="1354911" y="3147965"/>
                </a:lnTo>
                <a:lnTo>
                  <a:pt x="1354911" y="3124987"/>
                </a:lnTo>
                <a:lnTo>
                  <a:pt x="1400264" y="3124987"/>
                </a:lnTo>
                <a:lnTo>
                  <a:pt x="1400264" y="3113498"/>
                </a:lnTo>
                <a:lnTo>
                  <a:pt x="1411602" y="3113498"/>
                </a:lnTo>
                <a:lnTo>
                  <a:pt x="1411602" y="3096264"/>
                </a:lnTo>
                <a:lnTo>
                  <a:pt x="1456955" y="3096264"/>
                </a:lnTo>
                <a:lnTo>
                  <a:pt x="1456955" y="3084776"/>
                </a:lnTo>
                <a:lnTo>
                  <a:pt x="1485301" y="3084776"/>
                </a:lnTo>
                <a:lnTo>
                  <a:pt x="1485301" y="3073287"/>
                </a:lnTo>
                <a:lnTo>
                  <a:pt x="1513646" y="3073287"/>
                </a:lnTo>
                <a:lnTo>
                  <a:pt x="1513646" y="3061797"/>
                </a:lnTo>
                <a:lnTo>
                  <a:pt x="1536322" y="3061797"/>
                </a:lnTo>
                <a:lnTo>
                  <a:pt x="1547660" y="3061797"/>
                </a:lnTo>
                <a:lnTo>
                  <a:pt x="1547660" y="3050309"/>
                </a:lnTo>
                <a:lnTo>
                  <a:pt x="1553330" y="3050309"/>
                </a:lnTo>
                <a:lnTo>
                  <a:pt x="1553330" y="3038820"/>
                </a:lnTo>
                <a:lnTo>
                  <a:pt x="1627028" y="3038820"/>
                </a:lnTo>
                <a:lnTo>
                  <a:pt x="1627028" y="3027331"/>
                </a:lnTo>
                <a:lnTo>
                  <a:pt x="1666711" y="3027331"/>
                </a:lnTo>
                <a:lnTo>
                  <a:pt x="1666711" y="3010098"/>
                </a:lnTo>
                <a:lnTo>
                  <a:pt x="1672380" y="3010098"/>
                </a:lnTo>
                <a:lnTo>
                  <a:pt x="1672380" y="2998609"/>
                </a:lnTo>
                <a:lnTo>
                  <a:pt x="1706395" y="2998609"/>
                </a:lnTo>
                <a:lnTo>
                  <a:pt x="1706395" y="2987119"/>
                </a:lnTo>
                <a:lnTo>
                  <a:pt x="1729071" y="2987119"/>
                </a:lnTo>
                <a:lnTo>
                  <a:pt x="1729071" y="2975631"/>
                </a:lnTo>
                <a:lnTo>
                  <a:pt x="1751747" y="2975631"/>
                </a:lnTo>
                <a:lnTo>
                  <a:pt x="1751747" y="2964142"/>
                </a:lnTo>
                <a:lnTo>
                  <a:pt x="1802769" y="2964142"/>
                </a:lnTo>
                <a:lnTo>
                  <a:pt x="1802769" y="2952653"/>
                </a:lnTo>
                <a:lnTo>
                  <a:pt x="1814108" y="2952653"/>
                </a:lnTo>
                <a:lnTo>
                  <a:pt x="1814108" y="2941164"/>
                </a:lnTo>
                <a:lnTo>
                  <a:pt x="1859460" y="2941164"/>
                </a:lnTo>
                <a:lnTo>
                  <a:pt x="1859460" y="2923931"/>
                </a:lnTo>
                <a:lnTo>
                  <a:pt x="1870798" y="2923931"/>
                </a:lnTo>
                <a:lnTo>
                  <a:pt x="1870798" y="2912441"/>
                </a:lnTo>
                <a:lnTo>
                  <a:pt x="1876467" y="2912441"/>
                </a:lnTo>
                <a:lnTo>
                  <a:pt x="1876467" y="2900953"/>
                </a:lnTo>
                <a:lnTo>
                  <a:pt x="1910482" y="2900953"/>
                </a:lnTo>
                <a:lnTo>
                  <a:pt x="1910482" y="2889464"/>
                </a:lnTo>
                <a:lnTo>
                  <a:pt x="1967173" y="2889464"/>
                </a:lnTo>
                <a:lnTo>
                  <a:pt x="1967173" y="2877975"/>
                </a:lnTo>
                <a:lnTo>
                  <a:pt x="1989849" y="2877975"/>
                </a:lnTo>
                <a:lnTo>
                  <a:pt x="1989849" y="2866486"/>
                </a:lnTo>
                <a:lnTo>
                  <a:pt x="2040871" y="2866486"/>
                </a:lnTo>
                <a:lnTo>
                  <a:pt x="2040871" y="2854997"/>
                </a:lnTo>
                <a:lnTo>
                  <a:pt x="2120238" y="2854997"/>
                </a:lnTo>
                <a:lnTo>
                  <a:pt x="2120238" y="2837763"/>
                </a:lnTo>
                <a:lnTo>
                  <a:pt x="2159922" y="2837763"/>
                </a:lnTo>
                <a:lnTo>
                  <a:pt x="2159922" y="2826275"/>
                </a:lnTo>
                <a:lnTo>
                  <a:pt x="2182598" y="2826275"/>
                </a:lnTo>
                <a:lnTo>
                  <a:pt x="2182598" y="2814786"/>
                </a:lnTo>
                <a:lnTo>
                  <a:pt x="2199605" y="2814786"/>
                </a:lnTo>
                <a:lnTo>
                  <a:pt x="2199605" y="2803297"/>
                </a:lnTo>
                <a:lnTo>
                  <a:pt x="2210944" y="2803297"/>
                </a:lnTo>
                <a:lnTo>
                  <a:pt x="2227951" y="2803297"/>
                </a:lnTo>
                <a:lnTo>
                  <a:pt x="2227951" y="2791808"/>
                </a:lnTo>
                <a:lnTo>
                  <a:pt x="2250627" y="2791808"/>
                </a:lnTo>
                <a:lnTo>
                  <a:pt x="2250627" y="2780319"/>
                </a:lnTo>
                <a:lnTo>
                  <a:pt x="2335664" y="2780319"/>
                </a:lnTo>
                <a:lnTo>
                  <a:pt x="2335664" y="2768830"/>
                </a:lnTo>
                <a:lnTo>
                  <a:pt x="2335664" y="2751597"/>
                </a:lnTo>
                <a:lnTo>
                  <a:pt x="2375347" y="2751597"/>
                </a:lnTo>
                <a:lnTo>
                  <a:pt x="2375347" y="2740108"/>
                </a:lnTo>
                <a:lnTo>
                  <a:pt x="2381016" y="2740108"/>
                </a:lnTo>
                <a:lnTo>
                  <a:pt x="2381016" y="2728619"/>
                </a:lnTo>
                <a:lnTo>
                  <a:pt x="2443376" y="2728619"/>
                </a:lnTo>
                <a:lnTo>
                  <a:pt x="2443376" y="2717130"/>
                </a:lnTo>
                <a:lnTo>
                  <a:pt x="2488729" y="2717130"/>
                </a:lnTo>
                <a:lnTo>
                  <a:pt x="2488729" y="2705641"/>
                </a:lnTo>
                <a:lnTo>
                  <a:pt x="2500067" y="2705641"/>
                </a:lnTo>
                <a:lnTo>
                  <a:pt x="2500067" y="2694152"/>
                </a:lnTo>
                <a:lnTo>
                  <a:pt x="2539751" y="2694152"/>
                </a:lnTo>
                <a:lnTo>
                  <a:pt x="2539751" y="2682663"/>
                </a:lnTo>
                <a:lnTo>
                  <a:pt x="2556758" y="2682663"/>
                </a:lnTo>
                <a:lnTo>
                  <a:pt x="2556758" y="2653941"/>
                </a:lnTo>
                <a:lnTo>
                  <a:pt x="2562427" y="2653941"/>
                </a:lnTo>
                <a:lnTo>
                  <a:pt x="2562427" y="2642452"/>
                </a:lnTo>
                <a:lnTo>
                  <a:pt x="2579434" y="2642452"/>
                </a:lnTo>
                <a:lnTo>
                  <a:pt x="2579434" y="2630963"/>
                </a:lnTo>
                <a:lnTo>
                  <a:pt x="2607780" y="2630963"/>
                </a:lnTo>
                <a:lnTo>
                  <a:pt x="2607780" y="2619474"/>
                </a:lnTo>
                <a:lnTo>
                  <a:pt x="2664471" y="2619474"/>
                </a:lnTo>
                <a:lnTo>
                  <a:pt x="2664471" y="2607985"/>
                </a:lnTo>
                <a:lnTo>
                  <a:pt x="2664471" y="2596496"/>
                </a:lnTo>
                <a:lnTo>
                  <a:pt x="2675809" y="2596496"/>
                </a:lnTo>
                <a:lnTo>
                  <a:pt x="2675809" y="2579263"/>
                </a:lnTo>
                <a:lnTo>
                  <a:pt x="2698485" y="2579263"/>
                </a:lnTo>
                <a:lnTo>
                  <a:pt x="2698485" y="2567774"/>
                </a:lnTo>
                <a:lnTo>
                  <a:pt x="2721162" y="2567774"/>
                </a:lnTo>
                <a:lnTo>
                  <a:pt x="2721162" y="2556285"/>
                </a:lnTo>
                <a:lnTo>
                  <a:pt x="2749507" y="2556285"/>
                </a:lnTo>
                <a:lnTo>
                  <a:pt x="2749507" y="2544796"/>
                </a:lnTo>
                <a:lnTo>
                  <a:pt x="2760845" y="2544796"/>
                </a:lnTo>
                <a:lnTo>
                  <a:pt x="2760845" y="2533307"/>
                </a:lnTo>
                <a:lnTo>
                  <a:pt x="2823205" y="2533307"/>
                </a:lnTo>
                <a:lnTo>
                  <a:pt x="2823205" y="2521818"/>
                </a:lnTo>
                <a:lnTo>
                  <a:pt x="2857219" y="2521818"/>
                </a:lnTo>
                <a:lnTo>
                  <a:pt x="2857219" y="2510329"/>
                </a:lnTo>
                <a:lnTo>
                  <a:pt x="2862889" y="2510329"/>
                </a:lnTo>
                <a:lnTo>
                  <a:pt x="2862889" y="2493096"/>
                </a:lnTo>
                <a:lnTo>
                  <a:pt x="2885565" y="2493096"/>
                </a:lnTo>
                <a:lnTo>
                  <a:pt x="2885565" y="2481607"/>
                </a:lnTo>
                <a:lnTo>
                  <a:pt x="2896903" y="2481607"/>
                </a:lnTo>
                <a:lnTo>
                  <a:pt x="2896903" y="2470118"/>
                </a:lnTo>
                <a:lnTo>
                  <a:pt x="2913911" y="2470118"/>
                </a:lnTo>
                <a:lnTo>
                  <a:pt x="2913911" y="2458629"/>
                </a:lnTo>
                <a:lnTo>
                  <a:pt x="2947925" y="2458629"/>
                </a:lnTo>
                <a:lnTo>
                  <a:pt x="2947925" y="2447140"/>
                </a:lnTo>
                <a:lnTo>
                  <a:pt x="2993278" y="2447140"/>
                </a:lnTo>
                <a:lnTo>
                  <a:pt x="2993278" y="2435651"/>
                </a:lnTo>
                <a:lnTo>
                  <a:pt x="3038630" y="2435651"/>
                </a:lnTo>
                <a:lnTo>
                  <a:pt x="3038630" y="2418418"/>
                </a:lnTo>
                <a:lnTo>
                  <a:pt x="3066976" y="2418418"/>
                </a:lnTo>
                <a:lnTo>
                  <a:pt x="3066976" y="2406929"/>
                </a:lnTo>
                <a:lnTo>
                  <a:pt x="3106659" y="2406929"/>
                </a:lnTo>
                <a:lnTo>
                  <a:pt x="3106659" y="2395440"/>
                </a:lnTo>
                <a:lnTo>
                  <a:pt x="3163350" y="2395440"/>
                </a:lnTo>
                <a:lnTo>
                  <a:pt x="3163350" y="2383951"/>
                </a:lnTo>
                <a:lnTo>
                  <a:pt x="3169019" y="2383951"/>
                </a:lnTo>
                <a:lnTo>
                  <a:pt x="3169019" y="2360973"/>
                </a:lnTo>
                <a:lnTo>
                  <a:pt x="3220041" y="2360973"/>
                </a:lnTo>
                <a:lnTo>
                  <a:pt x="3220041" y="2349484"/>
                </a:lnTo>
                <a:lnTo>
                  <a:pt x="3237049" y="2349484"/>
                </a:lnTo>
                <a:lnTo>
                  <a:pt x="3237049" y="2332251"/>
                </a:lnTo>
                <a:lnTo>
                  <a:pt x="3248387" y="2332251"/>
                </a:lnTo>
                <a:lnTo>
                  <a:pt x="3305077" y="2332251"/>
                </a:lnTo>
                <a:lnTo>
                  <a:pt x="3305077" y="2320762"/>
                </a:lnTo>
                <a:lnTo>
                  <a:pt x="3310746" y="2320762"/>
                </a:lnTo>
                <a:lnTo>
                  <a:pt x="3310746" y="2309273"/>
                </a:lnTo>
                <a:lnTo>
                  <a:pt x="3350430" y="2309273"/>
                </a:lnTo>
                <a:lnTo>
                  <a:pt x="3350430" y="2297784"/>
                </a:lnTo>
                <a:lnTo>
                  <a:pt x="3367438" y="2297784"/>
                </a:lnTo>
                <a:lnTo>
                  <a:pt x="3367438" y="2286295"/>
                </a:lnTo>
                <a:lnTo>
                  <a:pt x="3378776" y="2286295"/>
                </a:lnTo>
                <a:lnTo>
                  <a:pt x="3378776" y="2263317"/>
                </a:lnTo>
                <a:lnTo>
                  <a:pt x="3418459" y="2263317"/>
                </a:lnTo>
                <a:lnTo>
                  <a:pt x="3418459" y="2246084"/>
                </a:lnTo>
                <a:lnTo>
                  <a:pt x="3418459" y="2234595"/>
                </a:lnTo>
                <a:lnTo>
                  <a:pt x="3424128" y="2234595"/>
                </a:lnTo>
                <a:lnTo>
                  <a:pt x="3424128" y="2223106"/>
                </a:lnTo>
                <a:lnTo>
                  <a:pt x="3424128" y="2211617"/>
                </a:lnTo>
                <a:lnTo>
                  <a:pt x="3475150" y="2211617"/>
                </a:lnTo>
                <a:lnTo>
                  <a:pt x="3475150" y="2200128"/>
                </a:lnTo>
                <a:lnTo>
                  <a:pt x="3492157" y="2200128"/>
                </a:lnTo>
                <a:lnTo>
                  <a:pt x="3492157" y="2188639"/>
                </a:lnTo>
                <a:lnTo>
                  <a:pt x="3497827" y="2188639"/>
                </a:lnTo>
                <a:lnTo>
                  <a:pt x="3497827" y="2177151"/>
                </a:lnTo>
                <a:lnTo>
                  <a:pt x="3531841" y="2177151"/>
                </a:lnTo>
                <a:lnTo>
                  <a:pt x="3537510" y="2177151"/>
                </a:lnTo>
                <a:lnTo>
                  <a:pt x="3537510" y="2159917"/>
                </a:lnTo>
                <a:lnTo>
                  <a:pt x="3543179" y="2159917"/>
                </a:lnTo>
                <a:lnTo>
                  <a:pt x="3543179" y="2148428"/>
                </a:lnTo>
                <a:lnTo>
                  <a:pt x="3554517" y="2148428"/>
                </a:lnTo>
                <a:lnTo>
                  <a:pt x="3554517" y="2136939"/>
                </a:lnTo>
                <a:lnTo>
                  <a:pt x="3560187" y="2136939"/>
                </a:lnTo>
                <a:lnTo>
                  <a:pt x="3560187" y="2125450"/>
                </a:lnTo>
                <a:lnTo>
                  <a:pt x="3565856" y="2125450"/>
                </a:lnTo>
                <a:lnTo>
                  <a:pt x="3673568" y="2125450"/>
                </a:lnTo>
                <a:lnTo>
                  <a:pt x="3718921" y="2125450"/>
                </a:lnTo>
                <a:lnTo>
                  <a:pt x="3718921" y="2102473"/>
                </a:lnTo>
                <a:lnTo>
                  <a:pt x="3741597" y="2102473"/>
                </a:lnTo>
                <a:lnTo>
                  <a:pt x="3741597" y="2090983"/>
                </a:lnTo>
                <a:lnTo>
                  <a:pt x="3752935" y="2090983"/>
                </a:lnTo>
                <a:lnTo>
                  <a:pt x="3752935" y="2073750"/>
                </a:lnTo>
                <a:lnTo>
                  <a:pt x="3764274" y="2073750"/>
                </a:lnTo>
                <a:lnTo>
                  <a:pt x="3764274" y="2062261"/>
                </a:lnTo>
                <a:lnTo>
                  <a:pt x="3775612" y="2062261"/>
                </a:lnTo>
                <a:lnTo>
                  <a:pt x="3775612" y="2050772"/>
                </a:lnTo>
                <a:lnTo>
                  <a:pt x="3786950" y="2050772"/>
                </a:lnTo>
                <a:lnTo>
                  <a:pt x="3786950" y="2039283"/>
                </a:lnTo>
                <a:lnTo>
                  <a:pt x="3786950" y="2027795"/>
                </a:lnTo>
                <a:lnTo>
                  <a:pt x="3849310" y="2027795"/>
                </a:lnTo>
                <a:lnTo>
                  <a:pt x="3849310" y="2016305"/>
                </a:lnTo>
                <a:lnTo>
                  <a:pt x="3849310" y="1999072"/>
                </a:lnTo>
                <a:lnTo>
                  <a:pt x="3888994" y="1999072"/>
                </a:lnTo>
                <a:lnTo>
                  <a:pt x="3888994" y="1987583"/>
                </a:lnTo>
                <a:lnTo>
                  <a:pt x="3900332" y="1987583"/>
                </a:lnTo>
                <a:lnTo>
                  <a:pt x="3900332" y="1976094"/>
                </a:lnTo>
                <a:lnTo>
                  <a:pt x="3906001" y="1976094"/>
                </a:lnTo>
                <a:lnTo>
                  <a:pt x="3906001" y="1964605"/>
                </a:lnTo>
                <a:lnTo>
                  <a:pt x="3945684" y="1964605"/>
                </a:lnTo>
                <a:lnTo>
                  <a:pt x="3945684" y="1953117"/>
                </a:lnTo>
                <a:lnTo>
                  <a:pt x="4030721" y="1953117"/>
                </a:lnTo>
                <a:lnTo>
                  <a:pt x="4030721" y="1941627"/>
                </a:lnTo>
                <a:lnTo>
                  <a:pt x="4059066" y="1941627"/>
                </a:lnTo>
                <a:lnTo>
                  <a:pt x="4059066" y="1930139"/>
                </a:lnTo>
                <a:lnTo>
                  <a:pt x="4087411" y="1930139"/>
                </a:lnTo>
                <a:lnTo>
                  <a:pt x="4087411" y="1912905"/>
                </a:lnTo>
                <a:lnTo>
                  <a:pt x="4098750" y="1912905"/>
                </a:lnTo>
                <a:lnTo>
                  <a:pt x="4098750" y="1901416"/>
                </a:lnTo>
                <a:lnTo>
                  <a:pt x="4104419" y="1901416"/>
                </a:lnTo>
                <a:lnTo>
                  <a:pt x="4127095" y="1901416"/>
                </a:lnTo>
                <a:lnTo>
                  <a:pt x="4132764" y="1901416"/>
                </a:lnTo>
                <a:lnTo>
                  <a:pt x="4132764" y="1889927"/>
                </a:lnTo>
                <a:lnTo>
                  <a:pt x="4138434" y="1889927"/>
                </a:lnTo>
                <a:lnTo>
                  <a:pt x="4138434" y="1878439"/>
                </a:lnTo>
                <a:lnTo>
                  <a:pt x="4172448" y="1878439"/>
                </a:lnTo>
                <a:lnTo>
                  <a:pt x="4172448" y="1838227"/>
                </a:lnTo>
                <a:lnTo>
                  <a:pt x="4195124" y="1838227"/>
                </a:lnTo>
                <a:lnTo>
                  <a:pt x="4195124" y="1826738"/>
                </a:lnTo>
                <a:lnTo>
                  <a:pt x="4200793" y="1826738"/>
                </a:lnTo>
                <a:lnTo>
                  <a:pt x="4200793" y="1815249"/>
                </a:lnTo>
                <a:lnTo>
                  <a:pt x="4223470" y="1815249"/>
                </a:lnTo>
                <a:lnTo>
                  <a:pt x="4223470" y="1803761"/>
                </a:lnTo>
                <a:lnTo>
                  <a:pt x="4251815" y="1803761"/>
                </a:lnTo>
                <a:lnTo>
                  <a:pt x="4251815" y="1792271"/>
                </a:lnTo>
                <a:lnTo>
                  <a:pt x="4274491" y="1792271"/>
                </a:lnTo>
                <a:lnTo>
                  <a:pt x="4274491" y="1780783"/>
                </a:lnTo>
                <a:lnTo>
                  <a:pt x="4291499" y="1780783"/>
                </a:lnTo>
                <a:lnTo>
                  <a:pt x="4291499" y="1763549"/>
                </a:lnTo>
                <a:lnTo>
                  <a:pt x="4297168" y="1763549"/>
                </a:lnTo>
                <a:lnTo>
                  <a:pt x="4297168" y="1752060"/>
                </a:lnTo>
                <a:lnTo>
                  <a:pt x="4297168" y="1740571"/>
                </a:lnTo>
                <a:lnTo>
                  <a:pt x="4348190" y="1740571"/>
                </a:lnTo>
                <a:lnTo>
                  <a:pt x="4348190" y="1729083"/>
                </a:lnTo>
                <a:lnTo>
                  <a:pt x="4359528" y="1729083"/>
                </a:lnTo>
                <a:lnTo>
                  <a:pt x="4359528" y="1717593"/>
                </a:lnTo>
                <a:lnTo>
                  <a:pt x="4365197" y="1717593"/>
                </a:lnTo>
                <a:lnTo>
                  <a:pt x="4365197" y="1706105"/>
                </a:lnTo>
                <a:lnTo>
                  <a:pt x="4376535" y="1706105"/>
                </a:lnTo>
                <a:lnTo>
                  <a:pt x="4376535" y="1694616"/>
                </a:lnTo>
                <a:lnTo>
                  <a:pt x="4467241" y="1694616"/>
                </a:lnTo>
                <a:lnTo>
                  <a:pt x="4467241" y="1677382"/>
                </a:lnTo>
                <a:lnTo>
                  <a:pt x="4472910" y="1677382"/>
                </a:lnTo>
                <a:lnTo>
                  <a:pt x="4472910" y="1665893"/>
                </a:lnTo>
                <a:lnTo>
                  <a:pt x="4478579" y="1665893"/>
                </a:lnTo>
                <a:lnTo>
                  <a:pt x="4478579" y="1654405"/>
                </a:lnTo>
                <a:lnTo>
                  <a:pt x="4484248" y="1654405"/>
                </a:lnTo>
                <a:lnTo>
                  <a:pt x="4484248" y="1642915"/>
                </a:lnTo>
                <a:lnTo>
                  <a:pt x="4529600" y="1642915"/>
                </a:lnTo>
                <a:lnTo>
                  <a:pt x="4529600" y="1631427"/>
                </a:lnTo>
                <a:lnTo>
                  <a:pt x="4546608" y="1631427"/>
                </a:lnTo>
                <a:lnTo>
                  <a:pt x="4546608" y="1619938"/>
                </a:lnTo>
                <a:lnTo>
                  <a:pt x="4557946" y="1619938"/>
                </a:lnTo>
                <a:lnTo>
                  <a:pt x="4557946" y="1602704"/>
                </a:lnTo>
                <a:lnTo>
                  <a:pt x="4563615" y="1602704"/>
                </a:lnTo>
                <a:lnTo>
                  <a:pt x="4563615" y="1591215"/>
                </a:lnTo>
                <a:lnTo>
                  <a:pt x="4591960" y="1591215"/>
                </a:lnTo>
                <a:lnTo>
                  <a:pt x="4591960" y="1579727"/>
                </a:lnTo>
                <a:lnTo>
                  <a:pt x="4625975" y="1579727"/>
                </a:lnTo>
                <a:lnTo>
                  <a:pt x="4625975" y="1568237"/>
                </a:lnTo>
                <a:lnTo>
                  <a:pt x="4631644" y="1568237"/>
                </a:lnTo>
                <a:lnTo>
                  <a:pt x="4631644" y="1556749"/>
                </a:lnTo>
                <a:lnTo>
                  <a:pt x="4637313" y="1556749"/>
                </a:lnTo>
                <a:lnTo>
                  <a:pt x="4637313" y="1545260"/>
                </a:lnTo>
                <a:lnTo>
                  <a:pt x="4648651" y="1545260"/>
                </a:lnTo>
                <a:lnTo>
                  <a:pt x="4648651" y="1528026"/>
                </a:lnTo>
                <a:lnTo>
                  <a:pt x="4659989" y="1528026"/>
                </a:lnTo>
                <a:lnTo>
                  <a:pt x="4659989" y="1516537"/>
                </a:lnTo>
                <a:lnTo>
                  <a:pt x="4659989" y="1505049"/>
                </a:lnTo>
                <a:lnTo>
                  <a:pt x="4665659" y="1505049"/>
                </a:lnTo>
                <a:lnTo>
                  <a:pt x="4665659" y="1493559"/>
                </a:lnTo>
                <a:lnTo>
                  <a:pt x="4699673" y="1493559"/>
                </a:lnTo>
                <a:lnTo>
                  <a:pt x="4699673" y="1482071"/>
                </a:lnTo>
                <a:lnTo>
                  <a:pt x="4745026" y="1482071"/>
                </a:lnTo>
                <a:lnTo>
                  <a:pt x="4745026" y="1470582"/>
                </a:lnTo>
                <a:lnTo>
                  <a:pt x="4767702" y="1470582"/>
                </a:lnTo>
                <a:lnTo>
                  <a:pt x="4767702" y="1453348"/>
                </a:lnTo>
                <a:lnTo>
                  <a:pt x="4779041" y="1453348"/>
                </a:lnTo>
                <a:lnTo>
                  <a:pt x="4779041" y="1441859"/>
                </a:lnTo>
                <a:lnTo>
                  <a:pt x="4784709" y="1441859"/>
                </a:lnTo>
                <a:lnTo>
                  <a:pt x="4796047" y="1441859"/>
                </a:lnTo>
                <a:lnTo>
                  <a:pt x="4796047" y="1430371"/>
                </a:lnTo>
                <a:lnTo>
                  <a:pt x="4813055" y="1430371"/>
                </a:lnTo>
                <a:lnTo>
                  <a:pt x="4813055" y="1418881"/>
                </a:lnTo>
                <a:lnTo>
                  <a:pt x="4824393" y="1418881"/>
                </a:lnTo>
                <a:lnTo>
                  <a:pt x="4824393" y="1407393"/>
                </a:lnTo>
                <a:lnTo>
                  <a:pt x="4864076" y="1407393"/>
                </a:lnTo>
                <a:lnTo>
                  <a:pt x="4864076" y="1395904"/>
                </a:lnTo>
                <a:lnTo>
                  <a:pt x="4909429" y="1395904"/>
                </a:lnTo>
                <a:lnTo>
                  <a:pt x="4909429" y="1378670"/>
                </a:lnTo>
                <a:lnTo>
                  <a:pt x="4920768" y="1378670"/>
                </a:lnTo>
                <a:lnTo>
                  <a:pt x="4920768" y="1367181"/>
                </a:lnTo>
                <a:lnTo>
                  <a:pt x="4926436" y="1367181"/>
                </a:lnTo>
                <a:lnTo>
                  <a:pt x="4926436" y="1355693"/>
                </a:lnTo>
                <a:lnTo>
                  <a:pt x="4949113" y="1355693"/>
                </a:lnTo>
                <a:lnTo>
                  <a:pt x="4949113" y="1344203"/>
                </a:lnTo>
                <a:lnTo>
                  <a:pt x="4960451" y="1344203"/>
                </a:lnTo>
                <a:lnTo>
                  <a:pt x="4960451" y="1332715"/>
                </a:lnTo>
                <a:lnTo>
                  <a:pt x="4971789" y="1332715"/>
                </a:lnTo>
                <a:lnTo>
                  <a:pt x="4971789" y="1321226"/>
                </a:lnTo>
                <a:lnTo>
                  <a:pt x="4977459" y="1321226"/>
                </a:lnTo>
                <a:lnTo>
                  <a:pt x="5028480" y="1321226"/>
                </a:lnTo>
                <a:lnTo>
                  <a:pt x="5028480" y="1303992"/>
                </a:lnTo>
                <a:lnTo>
                  <a:pt x="5045487" y="1303992"/>
                </a:lnTo>
                <a:lnTo>
                  <a:pt x="5045487" y="1292503"/>
                </a:lnTo>
                <a:lnTo>
                  <a:pt x="5045487" y="1281015"/>
                </a:lnTo>
                <a:lnTo>
                  <a:pt x="5056826" y="1281015"/>
                </a:lnTo>
                <a:lnTo>
                  <a:pt x="5056826" y="1269525"/>
                </a:lnTo>
                <a:lnTo>
                  <a:pt x="5068164" y="1269525"/>
                </a:lnTo>
                <a:lnTo>
                  <a:pt x="5068164" y="1258037"/>
                </a:lnTo>
                <a:lnTo>
                  <a:pt x="5113516" y="1258037"/>
                </a:lnTo>
                <a:lnTo>
                  <a:pt x="5113516" y="1246548"/>
                </a:lnTo>
                <a:lnTo>
                  <a:pt x="5124854" y="1246548"/>
                </a:lnTo>
                <a:lnTo>
                  <a:pt x="5124854" y="1229314"/>
                </a:lnTo>
                <a:lnTo>
                  <a:pt x="5130524" y="1229314"/>
                </a:lnTo>
                <a:lnTo>
                  <a:pt x="5130524" y="1217825"/>
                </a:lnTo>
                <a:lnTo>
                  <a:pt x="5147531" y="1217825"/>
                </a:lnTo>
                <a:lnTo>
                  <a:pt x="5147531" y="1206337"/>
                </a:lnTo>
                <a:lnTo>
                  <a:pt x="5153200" y="1206337"/>
                </a:lnTo>
                <a:lnTo>
                  <a:pt x="5153200" y="1194847"/>
                </a:lnTo>
                <a:lnTo>
                  <a:pt x="5153200" y="1183359"/>
                </a:lnTo>
                <a:lnTo>
                  <a:pt x="5170207" y="1183359"/>
                </a:lnTo>
                <a:lnTo>
                  <a:pt x="5170207" y="1171870"/>
                </a:lnTo>
                <a:lnTo>
                  <a:pt x="5232567" y="1171870"/>
                </a:lnTo>
                <a:lnTo>
                  <a:pt x="5232567" y="1154636"/>
                </a:lnTo>
                <a:lnTo>
                  <a:pt x="5243905" y="1154636"/>
                </a:lnTo>
                <a:lnTo>
                  <a:pt x="5243905" y="1143147"/>
                </a:lnTo>
                <a:lnTo>
                  <a:pt x="5266582" y="1143147"/>
                </a:lnTo>
                <a:lnTo>
                  <a:pt x="5266582" y="1131659"/>
                </a:lnTo>
                <a:lnTo>
                  <a:pt x="5272251" y="1131659"/>
                </a:lnTo>
                <a:lnTo>
                  <a:pt x="5272251" y="1120169"/>
                </a:lnTo>
                <a:lnTo>
                  <a:pt x="5283589" y="1120169"/>
                </a:lnTo>
                <a:lnTo>
                  <a:pt x="5283589" y="1108681"/>
                </a:lnTo>
                <a:lnTo>
                  <a:pt x="5294928" y="1108681"/>
                </a:lnTo>
                <a:lnTo>
                  <a:pt x="5300596" y="1108681"/>
                </a:lnTo>
                <a:lnTo>
                  <a:pt x="5300596" y="1097192"/>
                </a:lnTo>
                <a:lnTo>
                  <a:pt x="5345949" y="1097192"/>
                </a:lnTo>
                <a:lnTo>
                  <a:pt x="5345949" y="1079958"/>
                </a:lnTo>
                <a:lnTo>
                  <a:pt x="5357287" y="1079958"/>
                </a:lnTo>
                <a:lnTo>
                  <a:pt x="5357287" y="1068469"/>
                </a:lnTo>
                <a:lnTo>
                  <a:pt x="5374294" y="1068469"/>
                </a:lnTo>
                <a:lnTo>
                  <a:pt x="5374294" y="1056981"/>
                </a:lnTo>
                <a:lnTo>
                  <a:pt x="5391302" y="1056981"/>
                </a:lnTo>
                <a:lnTo>
                  <a:pt x="5391302" y="1045491"/>
                </a:lnTo>
                <a:lnTo>
                  <a:pt x="5419647" y="1045491"/>
                </a:lnTo>
                <a:lnTo>
                  <a:pt x="5419647" y="1034003"/>
                </a:lnTo>
                <a:lnTo>
                  <a:pt x="5436655" y="1034003"/>
                </a:lnTo>
                <a:lnTo>
                  <a:pt x="5436655" y="1022514"/>
                </a:lnTo>
                <a:lnTo>
                  <a:pt x="5447993" y="1022514"/>
                </a:lnTo>
                <a:lnTo>
                  <a:pt x="5459331" y="1022514"/>
                </a:lnTo>
                <a:lnTo>
                  <a:pt x="5459331" y="1005280"/>
                </a:lnTo>
                <a:lnTo>
                  <a:pt x="5465000" y="1005280"/>
                </a:lnTo>
                <a:lnTo>
                  <a:pt x="5465000" y="993791"/>
                </a:lnTo>
                <a:lnTo>
                  <a:pt x="5470669" y="993791"/>
                </a:lnTo>
                <a:lnTo>
                  <a:pt x="5470669" y="982303"/>
                </a:lnTo>
                <a:lnTo>
                  <a:pt x="5499014" y="982303"/>
                </a:lnTo>
                <a:lnTo>
                  <a:pt x="5499014" y="970813"/>
                </a:lnTo>
                <a:lnTo>
                  <a:pt x="5544367" y="970813"/>
                </a:lnTo>
                <a:lnTo>
                  <a:pt x="5544367" y="959325"/>
                </a:lnTo>
                <a:lnTo>
                  <a:pt x="5567044" y="959325"/>
                </a:lnTo>
                <a:lnTo>
                  <a:pt x="5567044" y="942091"/>
                </a:lnTo>
                <a:lnTo>
                  <a:pt x="5584051" y="942091"/>
                </a:lnTo>
                <a:lnTo>
                  <a:pt x="5584051" y="930602"/>
                </a:lnTo>
                <a:lnTo>
                  <a:pt x="5589720" y="930602"/>
                </a:lnTo>
                <a:lnTo>
                  <a:pt x="5589720" y="919113"/>
                </a:lnTo>
                <a:lnTo>
                  <a:pt x="5595389" y="919113"/>
                </a:lnTo>
                <a:lnTo>
                  <a:pt x="5595389" y="907625"/>
                </a:lnTo>
                <a:lnTo>
                  <a:pt x="5629403" y="907625"/>
                </a:lnTo>
                <a:lnTo>
                  <a:pt x="5629403" y="896135"/>
                </a:lnTo>
                <a:lnTo>
                  <a:pt x="5635073" y="896135"/>
                </a:lnTo>
                <a:lnTo>
                  <a:pt x="5635073" y="884647"/>
                </a:lnTo>
                <a:lnTo>
                  <a:pt x="5646411" y="884647"/>
                </a:lnTo>
                <a:lnTo>
                  <a:pt x="5646411" y="867413"/>
                </a:lnTo>
                <a:lnTo>
                  <a:pt x="5652080" y="867413"/>
                </a:lnTo>
                <a:lnTo>
                  <a:pt x="5652080" y="855924"/>
                </a:lnTo>
                <a:lnTo>
                  <a:pt x="5657749" y="855924"/>
                </a:lnTo>
                <a:lnTo>
                  <a:pt x="5657749" y="844435"/>
                </a:lnTo>
                <a:lnTo>
                  <a:pt x="5686094" y="844435"/>
                </a:lnTo>
                <a:lnTo>
                  <a:pt x="5686094" y="832947"/>
                </a:lnTo>
                <a:lnTo>
                  <a:pt x="5691763" y="832947"/>
                </a:lnTo>
                <a:lnTo>
                  <a:pt x="5691763" y="821457"/>
                </a:lnTo>
                <a:lnTo>
                  <a:pt x="5697433" y="821457"/>
                </a:lnTo>
                <a:lnTo>
                  <a:pt x="5697433" y="809969"/>
                </a:lnTo>
                <a:lnTo>
                  <a:pt x="5703101" y="809969"/>
                </a:lnTo>
                <a:lnTo>
                  <a:pt x="5703101" y="792735"/>
                </a:lnTo>
                <a:lnTo>
                  <a:pt x="5737116" y="792735"/>
                </a:lnTo>
                <a:lnTo>
                  <a:pt x="5737116" y="781246"/>
                </a:lnTo>
                <a:lnTo>
                  <a:pt x="5765462" y="781246"/>
                </a:lnTo>
                <a:lnTo>
                  <a:pt x="5765462" y="769757"/>
                </a:lnTo>
                <a:lnTo>
                  <a:pt x="5771130" y="769757"/>
                </a:lnTo>
                <a:lnTo>
                  <a:pt x="5771130" y="758269"/>
                </a:lnTo>
                <a:lnTo>
                  <a:pt x="5776800" y="758269"/>
                </a:lnTo>
                <a:lnTo>
                  <a:pt x="5776800" y="746779"/>
                </a:lnTo>
                <a:lnTo>
                  <a:pt x="5799476" y="746779"/>
                </a:lnTo>
                <a:lnTo>
                  <a:pt x="5799476" y="735291"/>
                </a:lnTo>
                <a:lnTo>
                  <a:pt x="5805145" y="735291"/>
                </a:lnTo>
                <a:lnTo>
                  <a:pt x="5805145" y="718057"/>
                </a:lnTo>
                <a:lnTo>
                  <a:pt x="5810814" y="718057"/>
                </a:lnTo>
                <a:lnTo>
                  <a:pt x="5810814" y="706568"/>
                </a:lnTo>
                <a:lnTo>
                  <a:pt x="5822152" y="706568"/>
                </a:lnTo>
                <a:lnTo>
                  <a:pt x="5822152" y="695079"/>
                </a:lnTo>
                <a:lnTo>
                  <a:pt x="5861836" y="695079"/>
                </a:lnTo>
                <a:lnTo>
                  <a:pt x="5861836" y="683591"/>
                </a:lnTo>
                <a:lnTo>
                  <a:pt x="5884513" y="683591"/>
                </a:lnTo>
                <a:lnTo>
                  <a:pt x="5884513" y="672101"/>
                </a:lnTo>
                <a:lnTo>
                  <a:pt x="5895851" y="672101"/>
                </a:lnTo>
                <a:lnTo>
                  <a:pt x="5895851" y="654868"/>
                </a:lnTo>
                <a:lnTo>
                  <a:pt x="5907189" y="654868"/>
                </a:lnTo>
                <a:lnTo>
                  <a:pt x="5907189" y="643379"/>
                </a:lnTo>
                <a:lnTo>
                  <a:pt x="5918527" y="643379"/>
                </a:lnTo>
                <a:lnTo>
                  <a:pt x="5918527" y="631890"/>
                </a:lnTo>
                <a:lnTo>
                  <a:pt x="5918527" y="620401"/>
                </a:lnTo>
                <a:lnTo>
                  <a:pt x="5924196" y="620401"/>
                </a:lnTo>
                <a:lnTo>
                  <a:pt x="5924196" y="608912"/>
                </a:lnTo>
                <a:lnTo>
                  <a:pt x="5935534" y="608912"/>
                </a:lnTo>
                <a:lnTo>
                  <a:pt x="5935534" y="597423"/>
                </a:lnTo>
                <a:lnTo>
                  <a:pt x="5941203" y="597423"/>
                </a:lnTo>
                <a:lnTo>
                  <a:pt x="5941203" y="580190"/>
                </a:lnTo>
                <a:lnTo>
                  <a:pt x="5946872" y="580190"/>
                </a:lnTo>
                <a:lnTo>
                  <a:pt x="5946872" y="568701"/>
                </a:lnTo>
                <a:lnTo>
                  <a:pt x="5963880" y="568701"/>
                </a:lnTo>
                <a:lnTo>
                  <a:pt x="5963880" y="557212"/>
                </a:lnTo>
                <a:lnTo>
                  <a:pt x="5986556" y="557212"/>
                </a:lnTo>
                <a:lnTo>
                  <a:pt x="5986556" y="545723"/>
                </a:lnTo>
                <a:lnTo>
                  <a:pt x="6003563" y="545723"/>
                </a:lnTo>
                <a:lnTo>
                  <a:pt x="6003563" y="534234"/>
                </a:lnTo>
                <a:lnTo>
                  <a:pt x="6026240" y="534234"/>
                </a:lnTo>
                <a:lnTo>
                  <a:pt x="6026240" y="517001"/>
                </a:lnTo>
                <a:lnTo>
                  <a:pt x="6031909" y="517001"/>
                </a:lnTo>
                <a:lnTo>
                  <a:pt x="6031909" y="505512"/>
                </a:lnTo>
                <a:lnTo>
                  <a:pt x="6037578" y="505512"/>
                </a:lnTo>
                <a:lnTo>
                  <a:pt x="6037578" y="494023"/>
                </a:lnTo>
                <a:lnTo>
                  <a:pt x="6043247" y="494023"/>
                </a:lnTo>
                <a:lnTo>
                  <a:pt x="6043247" y="482534"/>
                </a:lnTo>
                <a:lnTo>
                  <a:pt x="6082931" y="482534"/>
                </a:lnTo>
                <a:lnTo>
                  <a:pt x="6082931" y="471045"/>
                </a:lnTo>
                <a:lnTo>
                  <a:pt x="6088599" y="471045"/>
                </a:lnTo>
                <a:lnTo>
                  <a:pt x="6088599" y="459556"/>
                </a:lnTo>
                <a:lnTo>
                  <a:pt x="6116945" y="459556"/>
                </a:lnTo>
                <a:lnTo>
                  <a:pt x="6116945" y="442323"/>
                </a:lnTo>
                <a:lnTo>
                  <a:pt x="6122614" y="442323"/>
                </a:lnTo>
                <a:lnTo>
                  <a:pt x="6128283" y="442323"/>
                </a:lnTo>
                <a:lnTo>
                  <a:pt x="6128283" y="430834"/>
                </a:lnTo>
                <a:lnTo>
                  <a:pt x="6190643" y="430834"/>
                </a:lnTo>
                <a:lnTo>
                  <a:pt x="6190643" y="419345"/>
                </a:lnTo>
                <a:lnTo>
                  <a:pt x="6196312" y="419345"/>
                </a:lnTo>
                <a:lnTo>
                  <a:pt x="6196312" y="407856"/>
                </a:lnTo>
                <a:lnTo>
                  <a:pt x="6196312" y="396367"/>
                </a:lnTo>
                <a:lnTo>
                  <a:pt x="6213320" y="396367"/>
                </a:lnTo>
                <a:lnTo>
                  <a:pt x="6213320" y="384878"/>
                </a:lnTo>
                <a:lnTo>
                  <a:pt x="6230326" y="384878"/>
                </a:lnTo>
                <a:lnTo>
                  <a:pt x="6230326" y="367645"/>
                </a:lnTo>
                <a:lnTo>
                  <a:pt x="6247334" y="367645"/>
                </a:lnTo>
                <a:lnTo>
                  <a:pt x="6253003" y="367645"/>
                </a:lnTo>
                <a:lnTo>
                  <a:pt x="6253003" y="356156"/>
                </a:lnTo>
                <a:lnTo>
                  <a:pt x="6287017" y="356156"/>
                </a:lnTo>
                <a:lnTo>
                  <a:pt x="6287017" y="344667"/>
                </a:lnTo>
                <a:lnTo>
                  <a:pt x="6309694" y="344667"/>
                </a:lnTo>
                <a:lnTo>
                  <a:pt x="6309694" y="333178"/>
                </a:lnTo>
                <a:lnTo>
                  <a:pt x="6309694" y="321689"/>
                </a:lnTo>
                <a:lnTo>
                  <a:pt x="6321032" y="321689"/>
                </a:lnTo>
                <a:lnTo>
                  <a:pt x="6321032" y="304456"/>
                </a:lnTo>
                <a:lnTo>
                  <a:pt x="6372054" y="304456"/>
                </a:lnTo>
                <a:lnTo>
                  <a:pt x="6372054" y="292967"/>
                </a:lnTo>
                <a:lnTo>
                  <a:pt x="6377723" y="292967"/>
                </a:lnTo>
                <a:lnTo>
                  <a:pt x="6377723" y="281478"/>
                </a:lnTo>
                <a:lnTo>
                  <a:pt x="6383392" y="281478"/>
                </a:lnTo>
                <a:lnTo>
                  <a:pt x="6383392" y="269989"/>
                </a:lnTo>
                <a:lnTo>
                  <a:pt x="6389061" y="269989"/>
                </a:lnTo>
                <a:lnTo>
                  <a:pt x="6389061" y="258500"/>
                </a:lnTo>
                <a:lnTo>
                  <a:pt x="6400400" y="258500"/>
                </a:lnTo>
                <a:lnTo>
                  <a:pt x="6400400" y="241267"/>
                </a:lnTo>
                <a:lnTo>
                  <a:pt x="6411738" y="241267"/>
                </a:lnTo>
                <a:lnTo>
                  <a:pt x="6411738" y="229778"/>
                </a:lnTo>
                <a:lnTo>
                  <a:pt x="6417406" y="229778"/>
                </a:lnTo>
                <a:lnTo>
                  <a:pt x="6423076" y="229778"/>
                </a:lnTo>
                <a:lnTo>
                  <a:pt x="6423076" y="218289"/>
                </a:lnTo>
                <a:lnTo>
                  <a:pt x="6423076" y="206800"/>
                </a:lnTo>
                <a:lnTo>
                  <a:pt x="6428744" y="206800"/>
                </a:lnTo>
                <a:lnTo>
                  <a:pt x="6434414" y="206800"/>
                </a:lnTo>
                <a:lnTo>
                  <a:pt x="6445752" y="206800"/>
                </a:lnTo>
                <a:lnTo>
                  <a:pt x="6445752" y="195311"/>
                </a:lnTo>
                <a:lnTo>
                  <a:pt x="6451421" y="195311"/>
                </a:lnTo>
                <a:lnTo>
                  <a:pt x="6457090" y="195311"/>
                </a:lnTo>
                <a:lnTo>
                  <a:pt x="6468428" y="195311"/>
                </a:lnTo>
                <a:lnTo>
                  <a:pt x="6474098" y="195311"/>
                </a:lnTo>
                <a:lnTo>
                  <a:pt x="6485436" y="195311"/>
                </a:lnTo>
                <a:lnTo>
                  <a:pt x="6491105" y="195311"/>
                </a:lnTo>
                <a:lnTo>
                  <a:pt x="6496774" y="195311"/>
                </a:lnTo>
                <a:lnTo>
                  <a:pt x="6496774" y="178078"/>
                </a:lnTo>
                <a:lnTo>
                  <a:pt x="6508112" y="178078"/>
                </a:lnTo>
                <a:lnTo>
                  <a:pt x="6508112" y="166589"/>
                </a:lnTo>
                <a:lnTo>
                  <a:pt x="6513781" y="166589"/>
                </a:lnTo>
                <a:lnTo>
                  <a:pt x="6519450" y="166589"/>
                </a:lnTo>
                <a:lnTo>
                  <a:pt x="6525119" y="166589"/>
                </a:lnTo>
                <a:lnTo>
                  <a:pt x="6530789" y="166589"/>
                </a:lnTo>
                <a:lnTo>
                  <a:pt x="6536457" y="166589"/>
                </a:lnTo>
                <a:lnTo>
                  <a:pt x="6536457" y="155100"/>
                </a:lnTo>
                <a:lnTo>
                  <a:pt x="6542127" y="155100"/>
                </a:lnTo>
                <a:lnTo>
                  <a:pt x="6547795" y="155100"/>
                </a:lnTo>
                <a:lnTo>
                  <a:pt x="6553465" y="155100"/>
                </a:lnTo>
                <a:lnTo>
                  <a:pt x="6564803" y="155100"/>
                </a:lnTo>
                <a:lnTo>
                  <a:pt x="6570472" y="155100"/>
                </a:lnTo>
                <a:lnTo>
                  <a:pt x="6570472" y="143611"/>
                </a:lnTo>
                <a:lnTo>
                  <a:pt x="6576141" y="143611"/>
                </a:lnTo>
                <a:lnTo>
                  <a:pt x="6581810" y="143611"/>
                </a:lnTo>
                <a:lnTo>
                  <a:pt x="6587479" y="143611"/>
                </a:lnTo>
                <a:lnTo>
                  <a:pt x="6593148" y="143611"/>
                </a:lnTo>
                <a:lnTo>
                  <a:pt x="6598817" y="143611"/>
                </a:lnTo>
                <a:lnTo>
                  <a:pt x="6604486" y="143611"/>
                </a:lnTo>
                <a:lnTo>
                  <a:pt x="6610156" y="143611"/>
                </a:lnTo>
                <a:lnTo>
                  <a:pt x="6615825" y="143611"/>
                </a:lnTo>
                <a:lnTo>
                  <a:pt x="6621494" y="143611"/>
                </a:lnTo>
                <a:lnTo>
                  <a:pt x="6621494" y="126378"/>
                </a:lnTo>
                <a:lnTo>
                  <a:pt x="6627163" y="126378"/>
                </a:lnTo>
                <a:lnTo>
                  <a:pt x="6632832" y="126378"/>
                </a:lnTo>
                <a:lnTo>
                  <a:pt x="6638501" y="126378"/>
                </a:lnTo>
                <a:lnTo>
                  <a:pt x="6644170" y="126378"/>
                </a:lnTo>
                <a:lnTo>
                  <a:pt x="6649840" y="126378"/>
                </a:lnTo>
                <a:lnTo>
                  <a:pt x="6655508" y="126378"/>
                </a:lnTo>
                <a:lnTo>
                  <a:pt x="6655508" y="114889"/>
                </a:lnTo>
                <a:lnTo>
                  <a:pt x="6661178" y="114889"/>
                </a:lnTo>
                <a:lnTo>
                  <a:pt x="6661178" y="103400"/>
                </a:lnTo>
                <a:lnTo>
                  <a:pt x="6666846" y="103400"/>
                </a:lnTo>
                <a:lnTo>
                  <a:pt x="6678184" y="103400"/>
                </a:lnTo>
                <a:lnTo>
                  <a:pt x="6683854" y="103400"/>
                </a:lnTo>
                <a:lnTo>
                  <a:pt x="6683854" y="86166"/>
                </a:lnTo>
                <a:lnTo>
                  <a:pt x="6683854" y="74677"/>
                </a:lnTo>
                <a:lnTo>
                  <a:pt x="6689523" y="74677"/>
                </a:lnTo>
                <a:lnTo>
                  <a:pt x="6695192" y="74677"/>
                </a:lnTo>
                <a:lnTo>
                  <a:pt x="6700861" y="74677"/>
                </a:lnTo>
                <a:lnTo>
                  <a:pt x="6706530" y="74677"/>
                </a:lnTo>
                <a:lnTo>
                  <a:pt x="6706530" y="63189"/>
                </a:lnTo>
                <a:lnTo>
                  <a:pt x="6706530" y="63189"/>
                </a:lnTo>
                <a:lnTo>
                  <a:pt x="6712199" y="63189"/>
                </a:lnTo>
                <a:lnTo>
                  <a:pt x="6717868" y="63189"/>
                </a:lnTo>
                <a:lnTo>
                  <a:pt x="6723537" y="63189"/>
                </a:lnTo>
                <a:lnTo>
                  <a:pt x="6729207" y="63189"/>
                </a:lnTo>
                <a:lnTo>
                  <a:pt x="6729207" y="34466"/>
                </a:lnTo>
                <a:lnTo>
                  <a:pt x="6729207" y="34466"/>
                </a:lnTo>
                <a:lnTo>
                  <a:pt x="6734875" y="34466"/>
                </a:lnTo>
                <a:lnTo>
                  <a:pt x="6740545" y="34466"/>
                </a:lnTo>
                <a:lnTo>
                  <a:pt x="6746213" y="34466"/>
                </a:lnTo>
                <a:lnTo>
                  <a:pt x="6751883" y="34466"/>
                </a:lnTo>
                <a:lnTo>
                  <a:pt x="6757552" y="34466"/>
                </a:lnTo>
                <a:lnTo>
                  <a:pt x="6763221" y="34466"/>
                </a:lnTo>
                <a:lnTo>
                  <a:pt x="6768890" y="34466"/>
                </a:lnTo>
                <a:lnTo>
                  <a:pt x="6774559" y="34466"/>
                </a:lnTo>
                <a:lnTo>
                  <a:pt x="6780228" y="34466"/>
                </a:lnTo>
                <a:lnTo>
                  <a:pt x="6780228" y="17233"/>
                </a:lnTo>
                <a:lnTo>
                  <a:pt x="6780228" y="17233"/>
                </a:lnTo>
                <a:lnTo>
                  <a:pt x="6785897" y="17233"/>
                </a:lnTo>
                <a:lnTo>
                  <a:pt x="6791567" y="17233"/>
                </a:lnTo>
                <a:lnTo>
                  <a:pt x="6797235" y="17233"/>
                </a:lnTo>
                <a:lnTo>
                  <a:pt x="6802905" y="17233"/>
                </a:lnTo>
                <a:lnTo>
                  <a:pt x="6808574" y="17233"/>
                </a:lnTo>
                <a:lnTo>
                  <a:pt x="6814243" y="17233"/>
                </a:lnTo>
                <a:lnTo>
                  <a:pt x="6819912" y="17233"/>
                </a:lnTo>
                <a:lnTo>
                  <a:pt x="6825581" y="17233"/>
                </a:lnTo>
                <a:lnTo>
                  <a:pt x="6825581" y="0"/>
                </a:lnTo>
                <a:lnTo>
                  <a:pt x="6831250" y="0"/>
                </a:lnTo>
              </a:path>
            </a:pathLst>
          </a:custGeom>
          <a:ln w="28575">
            <a:solidFill>
              <a:srgbClr val="007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62998" y="561870"/>
            <a:ext cx="0" cy="4382770"/>
          </a:xfrm>
          <a:custGeom>
            <a:avLst/>
            <a:gdLst/>
            <a:ahLst/>
            <a:cxnLst/>
            <a:rect l="l" t="t" r="r" b="b"/>
            <a:pathLst>
              <a:path w="0" h="4382770">
                <a:moveTo>
                  <a:pt x="0" y="438218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71442" y="4794491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155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71442" y="3980871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155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90398" y="3823291"/>
            <a:ext cx="154305" cy="1147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71442" y="3164260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155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72260" y="3009671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71442" y="2341665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155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72260" y="2187076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71442" y="1525053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155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72260" y="1370464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20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71442" y="711433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155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72260" y="553853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25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9563" y="1384870"/>
            <a:ext cx="279400" cy="23374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2000" spc="-5">
                <a:latin typeface="Calibri"/>
                <a:cs typeface="Calibri"/>
              </a:rPr>
              <a:t>Patients Who Died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(%)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592853" y="5925723"/>
          <a:ext cx="7331075" cy="542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0915"/>
                <a:gridCol w="1365885"/>
                <a:gridCol w="1367154"/>
                <a:gridCol w="1365885"/>
                <a:gridCol w="1391285"/>
                <a:gridCol w="869315"/>
              </a:tblGrid>
              <a:tr h="270510">
                <a:tc>
                  <a:txBody>
                    <a:bodyPr/>
                    <a:lstStyle/>
                    <a:p>
                      <a:pPr marL="31750">
                        <a:lnSpc>
                          <a:spcPts val="203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1690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8465">
                        <a:lnSpc>
                          <a:spcPts val="203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1632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8465">
                        <a:lnSpc>
                          <a:spcPts val="203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1567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6559">
                        <a:lnSpc>
                          <a:spcPts val="203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1510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7780">
                        <a:lnSpc>
                          <a:spcPts val="203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1430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ts val="203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998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70510">
                <a:tc>
                  <a:txBody>
                    <a:bodyPr/>
                    <a:lstStyle/>
                    <a:p>
                      <a:pPr marL="31750">
                        <a:lnSpc>
                          <a:spcPts val="178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1330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8465">
                        <a:lnSpc>
                          <a:spcPts val="178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1270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8465">
                        <a:lnSpc>
                          <a:spcPts val="178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1222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6559">
                        <a:lnSpc>
                          <a:spcPts val="178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1163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7780">
                        <a:lnSpc>
                          <a:spcPts val="178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1081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ts val="178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750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291727" y="5543261"/>
            <a:ext cx="1072515" cy="89281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 indent="2540">
              <a:lnSpc>
                <a:spcPts val="2310"/>
              </a:lnSpc>
              <a:spcBef>
                <a:spcPts val="250"/>
              </a:spcBef>
            </a:pPr>
            <a:r>
              <a:rPr dirty="0" sz="2000" spc="-5">
                <a:latin typeface="Calibri"/>
                <a:cs typeface="Calibri"/>
              </a:rPr>
              <a:t>No. at</a:t>
            </a:r>
            <a:r>
              <a:rPr dirty="0" sz="2000" spc="-9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risk  MAG</a:t>
            </a:r>
            <a:endParaRPr sz="2000">
              <a:latin typeface="Calibri"/>
              <a:cs typeface="Calibri"/>
            </a:endParaRPr>
          </a:p>
          <a:p>
            <a:pPr marL="15240">
              <a:lnSpc>
                <a:spcPts val="2055"/>
              </a:lnSpc>
            </a:pPr>
            <a:r>
              <a:rPr dirty="0" sz="2000" spc="-5">
                <a:latin typeface="Calibri"/>
                <a:cs typeface="Calibri"/>
              </a:rPr>
              <a:t>SAG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2998" y="4944054"/>
            <a:ext cx="7138670" cy="0"/>
          </a:xfrm>
          <a:custGeom>
            <a:avLst/>
            <a:gdLst/>
            <a:ahLst/>
            <a:cxnLst/>
            <a:rect l="l" t="t" r="r" b="b"/>
            <a:pathLst>
              <a:path w="7138670" h="0">
                <a:moveTo>
                  <a:pt x="0" y="0"/>
                </a:moveTo>
                <a:lnTo>
                  <a:pt x="71384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16576" y="494405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71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747761" y="5058678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84007" y="494405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71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112238" y="5058678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48485" y="494405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71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15917" y="494405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71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280395" y="494405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71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211579" y="5058678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647825" y="494405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871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8516989" y="5058678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32871" y="5058678"/>
            <a:ext cx="3001645" cy="558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59130">
              <a:lnSpc>
                <a:spcPts val="2095"/>
              </a:lnSpc>
              <a:spcBef>
                <a:spcPts val="100"/>
              </a:spcBef>
              <a:tabLst>
                <a:tab pos="2026285" algn="l"/>
              </a:tabLst>
            </a:pPr>
            <a:r>
              <a:rPr dirty="0" sz="2000">
                <a:latin typeface="Calibri"/>
                <a:cs typeface="Calibri"/>
              </a:rPr>
              <a:t>4	6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095"/>
              </a:lnSpc>
            </a:pPr>
            <a:r>
              <a:rPr dirty="0" sz="2000" spc="-5">
                <a:latin typeface="Calibri"/>
                <a:cs typeface="Calibri"/>
              </a:rPr>
              <a:t>Time from enrolment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(years)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75505" y="2976767"/>
            <a:ext cx="177927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6420" marR="5080" indent="-55435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0000"/>
                </a:solidFill>
                <a:latin typeface="Calibri"/>
                <a:cs typeface="Calibri"/>
              </a:rPr>
              <a:t>Multiple</a:t>
            </a:r>
            <a:r>
              <a:rPr dirty="0" sz="20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0000"/>
                </a:solidFill>
                <a:latin typeface="Calibri"/>
                <a:cs typeface="Calibri"/>
              </a:rPr>
              <a:t>Arterial  Grafts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69806" y="1319614"/>
            <a:ext cx="150749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3234" marR="5080" indent="-47117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3366FF"/>
                </a:solidFill>
                <a:latin typeface="Calibri"/>
                <a:cs typeface="Calibri"/>
              </a:rPr>
              <a:t>Single</a:t>
            </a:r>
            <a:r>
              <a:rPr dirty="0" sz="2000" spc="-95" b="1">
                <a:solidFill>
                  <a:srgbClr val="3366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3366FF"/>
                </a:solidFill>
                <a:latin typeface="Calibri"/>
                <a:cs typeface="Calibri"/>
              </a:rPr>
              <a:t>Arterial  Graft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1977386" y="232833"/>
            <a:ext cx="5761355" cy="462280"/>
          </a:xfrm>
          <a:prstGeom prst="rect"/>
          <a:solidFill>
            <a:srgbClr val="FFEFA3"/>
          </a:solidFill>
          <a:ln w="25400">
            <a:solidFill>
              <a:srgbClr val="0000FF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290"/>
              </a:spcBef>
            </a:pPr>
            <a:r>
              <a:rPr dirty="0" sz="2400" spc="-5" b="0">
                <a:latin typeface="Arial"/>
                <a:cs typeface="Arial"/>
              </a:rPr>
              <a:t>MORTALITY AT 10 YEARS </a:t>
            </a:r>
            <a:r>
              <a:rPr dirty="0" sz="2400" spc="5" b="0">
                <a:latin typeface="Arial"/>
                <a:cs typeface="Arial"/>
              </a:rPr>
              <a:t>(</a:t>
            </a:r>
            <a:r>
              <a:rPr dirty="0" sz="2400" spc="5"/>
              <a:t>As</a:t>
            </a:r>
            <a:r>
              <a:rPr dirty="0" sz="2400" spc="-60"/>
              <a:t> </a:t>
            </a:r>
            <a:r>
              <a:rPr dirty="0" sz="2400" spc="-5"/>
              <a:t>Treated</a:t>
            </a:r>
            <a:r>
              <a:rPr dirty="0" sz="2400" spc="-5" b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63132" y="2081283"/>
            <a:ext cx="31819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HR (95% CI) </a:t>
            </a:r>
            <a:r>
              <a:rPr dirty="0" sz="2000" b="1">
                <a:latin typeface="Calibri"/>
                <a:cs typeface="Calibri"/>
              </a:rPr>
              <a:t>= </a:t>
            </a:r>
            <a:r>
              <a:rPr dirty="0" sz="2000" spc="-5" b="1">
                <a:latin typeface="Calibri"/>
                <a:cs typeface="Calibri"/>
              </a:rPr>
              <a:t>0.81 (0.68,</a:t>
            </a:r>
            <a:r>
              <a:rPr dirty="0" sz="2000" spc="-8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0.95)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7422" y="1424100"/>
            <a:ext cx="6541134" cy="3514725"/>
          </a:xfrm>
          <a:custGeom>
            <a:avLst/>
            <a:gdLst/>
            <a:ahLst/>
            <a:cxnLst/>
            <a:rect l="l" t="t" r="r" b="b"/>
            <a:pathLst>
              <a:path w="6541134" h="3514725">
                <a:moveTo>
                  <a:pt x="0" y="3514576"/>
                </a:moveTo>
                <a:lnTo>
                  <a:pt x="0" y="3497003"/>
                </a:lnTo>
                <a:lnTo>
                  <a:pt x="0" y="3350562"/>
                </a:lnTo>
                <a:lnTo>
                  <a:pt x="0" y="3268555"/>
                </a:lnTo>
                <a:lnTo>
                  <a:pt x="5427" y="3268555"/>
                </a:lnTo>
                <a:lnTo>
                  <a:pt x="5427" y="3198264"/>
                </a:lnTo>
                <a:lnTo>
                  <a:pt x="10855" y="3198264"/>
                </a:lnTo>
                <a:lnTo>
                  <a:pt x="10855" y="3145545"/>
                </a:lnTo>
                <a:lnTo>
                  <a:pt x="16283" y="3145545"/>
                </a:lnTo>
                <a:lnTo>
                  <a:pt x="16283" y="3133830"/>
                </a:lnTo>
                <a:lnTo>
                  <a:pt x="16283" y="3116257"/>
                </a:lnTo>
                <a:lnTo>
                  <a:pt x="21711" y="3116257"/>
                </a:lnTo>
                <a:lnTo>
                  <a:pt x="21711" y="3069396"/>
                </a:lnTo>
                <a:lnTo>
                  <a:pt x="37995" y="3069396"/>
                </a:lnTo>
                <a:lnTo>
                  <a:pt x="37995" y="3051823"/>
                </a:lnTo>
                <a:lnTo>
                  <a:pt x="37995" y="3045965"/>
                </a:lnTo>
                <a:lnTo>
                  <a:pt x="43423" y="3045965"/>
                </a:lnTo>
                <a:lnTo>
                  <a:pt x="43423" y="3034250"/>
                </a:lnTo>
                <a:lnTo>
                  <a:pt x="48851" y="3034250"/>
                </a:lnTo>
                <a:lnTo>
                  <a:pt x="48851" y="3028393"/>
                </a:lnTo>
                <a:lnTo>
                  <a:pt x="54279" y="3028393"/>
                </a:lnTo>
                <a:lnTo>
                  <a:pt x="54279" y="3016677"/>
                </a:lnTo>
                <a:lnTo>
                  <a:pt x="70563" y="3016677"/>
                </a:lnTo>
                <a:lnTo>
                  <a:pt x="70563" y="3010820"/>
                </a:lnTo>
                <a:lnTo>
                  <a:pt x="75991" y="3010820"/>
                </a:lnTo>
                <a:lnTo>
                  <a:pt x="75991" y="2999105"/>
                </a:lnTo>
                <a:lnTo>
                  <a:pt x="81419" y="2999105"/>
                </a:lnTo>
                <a:lnTo>
                  <a:pt x="86847" y="2999105"/>
                </a:lnTo>
                <a:lnTo>
                  <a:pt x="86847" y="2993247"/>
                </a:lnTo>
                <a:lnTo>
                  <a:pt x="86847" y="2981532"/>
                </a:lnTo>
                <a:lnTo>
                  <a:pt x="97703" y="2981532"/>
                </a:lnTo>
                <a:lnTo>
                  <a:pt x="97703" y="2963959"/>
                </a:lnTo>
                <a:lnTo>
                  <a:pt x="103131" y="2963959"/>
                </a:lnTo>
                <a:lnTo>
                  <a:pt x="103131" y="2952244"/>
                </a:lnTo>
                <a:lnTo>
                  <a:pt x="130270" y="2952244"/>
                </a:lnTo>
                <a:lnTo>
                  <a:pt x="130270" y="2946386"/>
                </a:lnTo>
                <a:lnTo>
                  <a:pt x="146554" y="2946386"/>
                </a:lnTo>
                <a:lnTo>
                  <a:pt x="146554" y="2928813"/>
                </a:lnTo>
                <a:lnTo>
                  <a:pt x="151982" y="2928813"/>
                </a:lnTo>
                <a:lnTo>
                  <a:pt x="151982" y="2917098"/>
                </a:lnTo>
                <a:lnTo>
                  <a:pt x="168266" y="2917098"/>
                </a:lnTo>
                <a:lnTo>
                  <a:pt x="168266" y="2911240"/>
                </a:lnTo>
                <a:lnTo>
                  <a:pt x="168266" y="2893667"/>
                </a:lnTo>
                <a:lnTo>
                  <a:pt x="179122" y="2893667"/>
                </a:lnTo>
                <a:lnTo>
                  <a:pt x="179122" y="2881952"/>
                </a:lnTo>
                <a:lnTo>
                  <a:pt x="227973" y="2881952"/>
                </a:lnTo>
                <a:lnTo>
                  <a:pt x="227973" y="2876094"/>
                </a:lnTo>
                <a:lnTo>
                  <a:pt x="255113" y="2876094"/>
                </a:lnTo>
                <a:lnTo>
                  <a:pt x="255113" y="2864379"/>
                </a:lnTo>
                <a:lnTo>
                  <a:pt x="320249" y="2864379"/>
                </a:lnTo>
                <a:lnTo>
                  <a:pt x="320249" y="2858521"/>
                </a:lnTo>
                <a:lnTo>
                  <a:pt x="341960" y="2858521"/>
                </a:lnTo>
                <a:lnTo>
                  <a:pt x="341960" y="2846806"/>
                </a:lnTo>
                <a:lnTo>
                  <a:pt x="450519" y="2846806"/>
                </a:lnTo>
                <a:lnTo>
                  <a:pt x="450519" y="2835091"/>
                </a:lnTo>
                <a:lnTo>
                  <a:pt x="472231" y="2835091"/>
                </a:lnTo>
                <a:lnTo>
                  <a:pt x="472231" y="2829233"/>
                </a:lnTo>
                <a:lnTo>
                  <a:pt x="483087" y="2829233"/>
                </a:lnTo>
                <a:lnTo>
                  <a:pt x="483087" y="2817518"/>
                </a:lnTo>
                <a:lnTo>
                  <a:pt x="493943" y="2817518"/>
                </a:lnTo>
                <a:lnTo>
                  <a:pt x="493943" y="2811660"/>
                </a:lnTo>
                <a:lnTo>
                  <a:pt x="510227" y="2811660"/>
                </a:lnTo>
                <a:lnTo>
                  <a:pt x="510227" y="2799945"/>
                </a:lnTo>
                <a:lnTo>
                  <a:pt x="521083" y="2799945"/>
                </a:lnTo>
                <a:lnTo>
                  <a:pt x="521083" y="2794088"/>
                </a:lnTo>
                <a:lnTo>
                  <a:pt x="613358" y="2794088"/>
                </a:lnTo>
                <a:lnTo>
                  <a:pt x="613358" y="2782372"/>
                </a:lnTo>
                <a:lnTo>
                  <a:pt x="629642" y="2782372"/>
                </a:lnTo>
                <a:lnTo>
                  <a:pt x="629642" y="2776515"/>
                </a:lnTo>
                <a:lnTo>
                  <a:pt x="640498" y="2776515"/>
                </a:lnTo>
                <a:lnTo>
                  <a:pt x="640498" y="2764800"/>
                </a:lnTo>
                <a:lnTo>
                  <a:pt x="662210" y="2764800"/>
                </a:lnTo>
                <a:lnTo>
                  <a:pt x="662210" y="2758942"/>
                </a:lnTo>
                <a:lnTo>
                  <a:pt x="705633" y="2758942"/>
                </a:lnTo>
                <a:lnTo>
                  <a:pt x="705633" y="2747227"/>
                </a:lnTo>
                <a:lnTo>
                  <a:pt x="716489" y="2747227"/>
                </a:lnTo>
                <a:lnTo>
                  <a:pt x="716489" y="2741369"/>
                </a:lnTo>
                <a:lnTo>
                  <a:pt x="765341" y="2741369"/>
                </a:lnTo>
                <a:lnTo>
                  <a:pt x="765341" y="2729654"/>
                </a:lnTo>
                <a:lnTo>
                  <a:pt x="852188" y="2729654"/>
                </a:lnTo>
                <a:lnTo>
                  <a:pt x="852188" y="2717939"/>
                </a:lnTo>
                <a:lnTo>
                  <a:pt x="890184" y="2717939"/>
                </a:lnTo>
                <a:lnTo>
                  <a:pt x="890184" y="2712081"/>
                </a:lnTo>
                <a:lnTo>
                  <a:pt x="895611" y="2712081"/>
                </a:lnTo>
                <a:lnTo>
                  <a:pt x="895611" y="2700366"/>
                </a:lnTo>
                <a:lnTo>
                  <a:pt x="960747" y="2700366"/>
                </a:lnTo>
                <a:lnTo>
                  <a:pt x="960747" y="2694508"/>
                </a:lnTo>
                <a:lnTo>
                  <a:pt x="971603" y="2694508"/>
                </a:lnTo>
                <a:lnTo>
                  <a:pt x="971603" y="2682793"/>
                </a:lnTo>
                <a:lnTo>
                  <a:pt x="1036738" y="2682793"/>
                </a:lnTo>
                <a:lnTo>
                  <a:pt x="1036738" y="2676935"/>
                </a:lnTo>
                <a:lnTo>
                  <a:pt x="1042166" y="2676935"/>
                </a:lnTo>
                <a:lnTo>
                  <a:pt x="1042166" y="2665220"/>
                </a:lnTo>
                <a:lnTo>
                  <a:pt x="1047594" y="2665220"/>
                </a:lnTo>
                <a:lnTo>
                  <a:pt x="1047594" y="2659362"/>
                </a:lnTo>
                <a:lnTo>
                  <a:pt x="1069306" y="2659362"/>
                </a:lnTo>
                <a:lnTo>
                  <a:pt x="1069306" y="2647647"/>
                </a:lnTo>
                <a:lnTo>
                  <a:pt x="1080162" y="2647647"/>
                </a:lnTo>
                <a:lnTo>
                  <a:pt x="1080162" y="2641789"/>
                </a:lnTo>
                <a:lnTo>
                  <a:pt x="1091018" y="2641789"/>
                </a:lnTo>
                <a:lnTo>
                  <a:pt x="1091018" y="2630074"/>
                </a:lnTo>
                <a:lnTo>
                  <a:pt x="1118158" y="2630074"/>
                </a:lnTo>
                <a:lnTo>
                  <a:pt x="1118158" y="2624216"/>
                </a:lnTo>
                <a:lnTo>
                  <a:pt x="1161581" y="2624216"/>
                </a:lnTo>
                <a:lnTo>
                  <a:pt x="1161581" y="2612501"/>
                </a:lnTo>
                <a:lnTo>
                  <a:pt x="1194149" y="2612501"/>
                </a:lnTo>
                <a:lnTo>
                  <a:pt x="1194149" y="2600786"/>
                </a:lnTo>
                <a:lnTo>
                  <a:pt x="1243000" y="2600786"/>
                </a:lnTo>
                <a:lnTo>
                  <a:pt x="1243000" y="2594928"/>
                </a:lnTo>
                <a:lnTo>
                  <a:pt x="1264712" y="2594928"/>
                </a:lnTo>
                <a:lnTo>
                  <a:pt x="1264712" y="2583213"/>
                </a:lnTo>
                <a:lnTo>
                  <a:pt x="1291852" y="2583213"/>
                </a:lnTo>
                <a:lnTo>
                  <a:pt x="1335276" y="2583213"/>
                </a:lnTo>
                <a:lnTo>
                  <a:pt x="1335276" y="2577355"/>
                </a:lnTo>
                <a:lnTo>
                  <a:pt x="1340704" y="2577355"/>
                </a:lnTo>
                <a:lnTo>
                  <a:pt x="1351560" y="2577355"/>
                </a:lnTo>
                <a:lnTo>
                  <a:pt x="1351560" y="2565640"/>
                </a:lnTo>
                <a:lnTo>
                  <a:pt x="1356988" y="2565640"/>
                </a:lnTo>
                <a:lnTo>
                  <a:pt x="1356988" y="2559783"/>
                </a:lnTo>
                <a:lnTo>
                  <a:pt x="1362416" y="2559783"/>
                </a:lnTo>
                <a:lnTo>
                  <a:pt x="1362416" y="2548067"/>
                </a:lnTo>
                <a:lnTo>
                  <a:pt x="1378699" y="2548067"/>
                </a:lnTo>
                <a:lnTo>
                  <a:pt x="1411267" y="2548067"/>
                </a:lnTo>
                <a:lnTo>
                  <a:pt x="1411267" y="2542210"/>
                </a:lnTo>
                <a:lnTo>
                  <a:pt x="1411267" y="2530495"/>
                </a:lnTo>
                <a:lnTo>
                  <a:pt x="1432979" y="2530495"/>
                </a:lnTo>
                <a:lnTo>
                  <a:pt x="1432979" y="2524637"/>
                </a:lnTo>
                <a:lnTo>
                  <a:pt x="1519826" y="2524637"/>
                </a:lnTo>
                <a:lnTo>
                  <a:pt x="1519826" y="2512922"/>
                </a:lnTo>
                <a:lnTo>
                  <a:pt x="1546966" y="2512922"/>
                </a:lnTo>
                <a:lnTo>
                  <a:pt x="1546966" y="2507064"/>
                </a:lnTo>
                <a:lnTo>
                  <a:pt x="1552394" y="2507064"/>
                </a:lnTo>
                <a:lnTo>
                  <a:pt x="1552394" y="2483633"/>
                </a:lnTo>
                <a:lnTo>
                  <a:pt x="1557822" y="2483633"/>
                </a:lnTo>
                <a:lnTo>
                  <a:pt x="1557822" y="2477776"/>
                </a:lnTo>
                <a:lnTo>
                  <a:pt x="1568677" y="2477776"/>
                </a:lnTo>
                <a:lnTo>
                  <a:pt x="1568677" y="2466061"/>
                </a:lnTo>
                <a:lnTo>
                  <a:pt x="1590389" y="2466061"/>
                </a:lnTo>
                <a:lnTo>
                  <a:pt x="1590389" y="2460203"/>
                </a:lnTo>
                <a:lnTo>
                  <a:pt x="1612101" y="2460203"/>
                </a:lnTo>
                <a:lnTo>
                  <a:pt x="1612101" y="2442630"/>
                </a:lnTo>
                <a:lnTo>
                  <a:pt x="1612101" y="2430915"/>
                </a:lnTo>
                <a:lnTo>
                  <a:pt x="1628385" y="2430915"/>
                </a:lnTo>
                <a:lnTo>
                  <a:pt x="1628385" y="2425057"/>
                </a:lnTo>
                <a:lnTo>
                  <a:pt x="1639241" y="2425057"/>
                </a:lnTo>
                <a:lnTo>
                  <a:pt x="1639241" y="2413342"/>
                </a:lnTo>
                <a:lnTo>
                  <a:pt x="1677237" y="2413342"/>
                </a:lnTo>
                <a:lnTo>
                  <a:pt x="1677237" y="2407484"/>
                </a:lnTo>
                <a:lnTo>
                  <a:pt x="1698949" y="2407484"/>
                </a:lnTo>
                <a:lnTo>
                  <a:pt x="1704376" y="2407484"/>
                </a:lnTo>
                <a:lnTo>
                  <a:pt x="1704376" y="2395769"/>
                </a:lnTo>
                <a:lnTo>
                  <a:pt x="1726088" y="2395769"/>
                </a:lnTo>
                <a:lnTo>
                  <a:pt x="1726088" y="2384054"/>
                </a:lnTo>
                <a:lnTo>
                  <a:pt x="1758656" y="2384054"/>
                </a:lnTo>
                <a:lnTo>
                  <a:pt x="1758656" y="2378196"/>
                </a:lnTo>
                <a:lnTo>
                  <a:pt x="1758656" y="2366481"/>
                </a:lnTo>
                <a:lnTo>
                  <a:pt x="1774940" y="2366481"/>
                </a:lnTo>
                <a:lnTo>
                  <a:pt x="1780368" y="2366481"/>
                </a:lnTo>
                <a:lnTo>
                  <a:pt x="1780368" y="2360623"/>
                </a:lnTo>
                <a:lnTo>
                  <a:pt x="1791223" y="2360623"/>
                </a:lnTo>
                <a:lnTo>
                  <a:pt x="1791223" y="2348908"/>
                </a:lnTo>
                <a:lnTo>
                  <a:pt x="1796651" y="2348908"/>
                </a:lnTo>
                <a:lnTo>
                  <a:pt x="1796651" y="2343050"/>
                </a:lnTo>
                <a:lnTo>
                  <a:pt x="1818363" y="2343050"/>
                </a:lnTo>
                <a:lnTo>
                  <a:pt x="1818363" y="2331335"/>
                </a:lnTo>
                <a:lnTo>
                  <a:pt x="1845503" y="2331335"/>
                </a:lnTo>
                <a:lnTo>
                  <a:pt x="1845503" y="2325478"/>
                </a:lnTo>
                <a:lnTo>
                  <a:pt x="1867215" y="2325478"/>
                </a:lnTo>
                <a:lnTo>
                  <a:pt x="1867215" y="2313762"/>
                </a:lnTo>
                <a:lnTo>
                  <a:pt x="1888927" y="2313762"/>
                </a:lnTo>
                <a:lnTo>
                  <a:pt x="1888927" y="2307905"/>
                </a:lnTo>
                <a:lnTo>
                  <a:pt x="1910639" y="2307905"/>
                </a:lnTo>
                <a:lnTo>
                  <a:pt x="1910639" y="2296189"/>
                </a:lnTo>
                <a:lnTo>
                  <a:pt x="1916067" y="2296189"/>
                </a:lnTo>
                <a:lnTo>
                  <a:pt x="1916067" y="2284474"/>
                </a:lnTo>
                <a:lnTo>
                  <a:pt x="1948634" y="2284474"/>
                </a:lnTo>
                <a:lnTo>
                  <a:pt x="1948634" y="2278617"/>
                </a:lnTo>
                <a:lnTo>
                  <a:pt x="1948634" y="2266901"/>
                </a:lnTo>
                <a:lnTo>
                  <a:pt x="1954062" y="2266901"/>
                </a:lnTo>
                <a:lnTo>
                  <a:pt x="1954062" y="2261044"/>
                </a:lnTo>
                <a:lnTo>
                  <a:pt x="1954062" y="2249328"/>
                </a:lnTo>
                <a:lnTo>
                  <a:pt x="1959490" y="2249328"/>
                </a:lnTo>
                <a:lnTo>
                  <a:pt x="1959490" y="2243471"/>
                </a:lnTo>
                <a:lnTo>
                  <a:pt x="1981202" y="2243471"/>
                </a:lnTo>
                <a:lnTo>
                  <a:pt x="1981202" y="2231755"/>
                </a:lnTo>
                <a:lnTo>
                  <a:pt x="1981202" y="2225898"/>
                </a:lnTo>
                <a:lnTo>
                  <a:pt x="1992058" y="2225898"/>
                </a:lnTo>
                <a:lnTo>
                  <a:pt x="1992058" y="2214182"/>
                </a:lnTo>
                <a:lnTo>
                  <a:pt x="1992058" y="2208325"/>
                </a:lnTo>
                <a:lnTo>
                  <a:pt x="2040909" y="2208325"/>
                </a:lnTo>
                <a:lnTo>
                  <a:pt x="2040909" y="2196610"/>
                </a:lnTo>
                <a:lnTo>
                  <a:pt x="2127756" y="2196610"/>
                </a:lnTo>
                <a:lnTo>
                  <a:pt x="2127756" y="2190752"/>
                </a:lnTo>
                <a:lnTo>
                  <a:pt x="2138612" y="2190752"/>
                </a:lnTo>
                <a:lnTo>
                  <a:pt x="2138612" y="2179037"/>
                </a:lnTo>
                <a:lnTo>
                  <a:pt x="2154896" y="2179037"/>
                </a:lnTo>
                <a:lnTo>
                  <a:pt x="2154896" y="2167321"/>
                </a:lnTo>
                <a:lnTo>
                  <a:pt x="2220032" y="2167321"/>
                </a:lnTo>
                <a:lnTo>
                  <a:pt x="2220032" y="2161464"/>
                </a:lnTo>
                <a:lnTo>
                  <a:pt x="2268883" y="2161464"/>
                </a:lnTo>
                <a:lnTo>
                  <a:pt x="2306879" y="2161464"/>
                </a:lnTo>
                <a:lnTo>
                  <a:pt x="2306879" y="2149749"/>
                </a:lnTo>
                <a:lnTo>
                  <a:pt x="2306879" y="2143891"/>
                </a:lnTo>
                <a:lnTo>
                  <a:pt x="2366586" y="2143891"/>
                </a:lnTo>
                <a:lnTo>
                  <a:pt x="2366586" y="2132176"/>
                </a:lnTo>
                <a:lnTo>
                  <a:pt x="2372014" y="2132176"/>
                </a:lnTo>
                <a:lnTo>
                  <a:pt x="2372014" y="2126318"/>
                </a:lnTo>
                <a:lnTo>
                  <a:pt x="2410010" y="2126318"/>
                </a:lnTo>
                <a:lnTo>
                  <a:pt x="2410010" y="2114603"/>
                </a:lnTo>
                <a:lnTo>
                  <a:pt x="2426294" y="2114603"/>
                </a:lnTo>
                <a:lnTo>
                  <a:pt x="2426294" y="2108745"/>
                </a:lnTo>
                <a:lnTo>
                  <a:pt x="2431722" y="2108745"/>
                </a:lnTo>
                <a:lnTo>
                  <a:pt x="2431722" y="2097030"/>
                </a:lnTo>
                <a:lnTo>
                  <a:pt x="2431722" y="2091173"/>
                </a:lnTo>
                <a:lnTo>
                  <a:pt x="2453434" y="2091173"/>
                </a:lnTo>
                <a:lnTo>
                  <a:pt x="2453434" y="2079457"/>
                </a:lnTo>
                <a:lnTo>
                  <a:pt x="2453434" y="2067742"/>
                </a:lnTo>
                <a:lnTo>
                  <a:pt x="2496857" y="2067742"/>
                </a:lnTo>
                <a:lnTo>
                  <a:pt x="2496857" y="2061884"/>
                </a:lnTo>
                <a:lnTo>
                  <a:pt x="2518569" y="2061884"/>
                </a:lnTo>
                <a:lnTo>
                  <a:pt x="2518569" y="2050169"/>
                </a:lnTo>
                <a:lnTo>
                  <a:pt x="2518569" y="2044311"/>
                </a:lnTo>
                <a:lnTo>
                  <a:pt x="2529425" y="2044311"/>
                </a:lnTo>
                <a:lnTo>
                  <a:pt x="2529425" y="2032596"/>
                </a:lnTo>
                <a:lnTo>
                  <a:pt x="2545709" y="2032596"/>
                </a:lnTo>
                <a:lnTo>
                  <a:pt x="2545709" y="2026738"/>
                </a:lnTo>
                <a:lnTo>
                  <a:pt x="2551137" y="2026738"/>
                </a:lnTo>
                <a:lnTo>
                  <a:pt x="2551137" y="2015023"/>
                </a:lnTo>
                <a:lnTo>
                  <a:pt x="2556565" y="2015023"/>
                </a:lnTo>
                <a:lnTo>
                  <a:pt x="2556565" y="2009166"/>
                </a:lnTo>
                <a:lnTo>
                  <a:pt x="2578277" y="2009166"/>
                </a:lnTo>
                <a:lnTo>
                  <a:pt x="2578277" y="1997450"/>
                </a:lnTo>
                <a:lnTo>
                  <a:pt x="2594561" y="1997450"/>
                </a:lnTo>
                <a:lnTo>
                  <a:pt x="2594561" y="1991593"/>
                </a:lnTo>
                <a:lnTo>
                  <a:pt x="2599988" y="1991593"/>
                </a:lnTo>
                <a:lnTo>
                  <a:pt x="2599988" y="1979877"/>
                </a:lnTo>
                <a:lnTo>
                  <a:pt x="2605416" y="1979877"/>
                </a:lnTo>
                <a:lnTo>
                  <a:pt x="2605416" y="1968162"/>
                </a:lnTo>
                <a:lnTo>
                  <a:pt x="2643412" y="1968162"/>
                </a:lnTo>
                <a:lnTo>
                  <a:pt x="2643412" y="1962304"/>
                </a:lnTo>
                <a:lnTo>
                  <a:pt x="2659696" y="1962304"/>
                </a:lnTo>
                <a:lnTo>
                  <a:pt x="2659696" y="1950589"/>
                </a:lnTo>
                <a:lnTo>
                  <a:pt x="2724831" y="1950589"/>
                </a:lnTo>
                <a:lnTo>
                  <a:pt x="2724831" y="1944732"/>
                </a:lnTo>
                <a:lnTo>
                  <a:pt x="2730259" y="1944732"/>
                </a:lnTo>
                <a:lnTo>
                  <a:pt x="2730259" y="1933016"/>
                </a:lnTo>
                <a:lnTo>
                  <a:pt x="2746543" y="1933016"/>
                </a:lnTo>
                <a:lnTo>
                  <a:pt x="2746543" y="1927159"/>
                </a:lnTo>
                <a:lnTo>
                  <a:pt x="2751971" y="1927159"/>
                </a:lnTo>
                <a:lnTo>
                  <a:pt x="2751971" y="1915444"/>
                </a:lnTo>
                <a:lnTo>
                  <a:pt x="2762827" y="1915444"/>
                </a:lnTo>
                <a:lnTo>
                  <a:pt x="2800823" y="1915444"/>
                </a:lnTo>
                <a:lnTo>
                  <a:pt x="2800823" y="1909586"/>
                </a:lnTo>
                <a:lnTo>
                  <a:pt x="2806251" y="1909586"/>
                </a:lnTo>
                <a:lnTo>
                  <a:pt x="2806251" y="1897871"/>
                </a:lnTo>
                <a:lnTo>
                  <a:pt x="2806251" y="1892013"/>
                </a:lnTo>
                <a:lnTo>
                  <a:pt x="2822535" y="1892013"/>
                </a:lnTo>
                <a:lnTo>
                  <a:pt x="2822535" y="1880298"/>
                </a:lnTo>
                <a:lnTo>
                  <a:pt x="2941949" y="1880298"/>
                </a:lnTo>
                <a:lnTo>
                  <a:pt x="2941949" y="1868583"/>
                </a:lnTo>
                <a:lnTo>
                  <a:pt x="2996229" y="1868583"/>
                </a:lnTo>
                <a:lnTo>
                  <a:pt x="2996229" y="1862725"/>
                </a:lnTo>
                <a:lnTo>
                  <a:pt x="3072220" y="1862725"/>
                </a:lnTo>
                <a:lnTo>
                  <a:pt x="3072220" y="1851010"/>
                </a:lnTo>
                <a:lnTo>
                  <a:pt x="3077648" y="1851010"/>
                </a:lnTo>
                <a:lnTo>
                  <a:pt x="3077648" y="1845152"/>
                </a:lnTo>
                <a:lnTo>
                  <a:pt x="3083076" y="1845152"/>
                </a:lnTo>
                <a:lnTo>
                  <a:pt x="3083076" y="1833437"/>
                </a:lnTo>
                <a:lnTo>
                  <a:pt x="3110216" y="1833437"/>
                </a:lnTo>
                <a:lnTo>
                  <a:pt x="3110216" y="1827579"/>
                </a:lnTo>
                <a:lnTo>
                  <a:pt x="3115644" y="1827579"/>
                </a:lnTo>
                <a:lnTo>
                  <a:pt x="3115644" y="1815864"/>
                </a:lnTo>
                <a:lnTo>
                  <a:pt x="3121072" y="1815864"/>
                </a:lnTo>
                <a:lnTo>
                  <a:pt x="3121072" y="1810006"/>
                </a:lnTo>
                <a:lnTo>
                  <a:pt x="3131928" y="1810006"/>
                </a:lnTo>
                <a:lnTo>
                  <a:pt x="3142784" y="1810006"/>
                </a:lnTo>
                <a:lnTo>
                  <a:pt x="3142784" y="1798291"/>
                </a:lnTo>
                <a:lnTo>
                  <a:pt x="3202491" y="1798291"/>
                </a:lnTo>
                <a:lnTo>
                  <a:pt x="3202491" y="1792433"/>
                </a:lnTo>
                <a:lnTo>
                  <a:pt x="3202491" y="1780718"/>
                </a:lnTo>
                <a:lnTo>
                  <a:pt x="3224203" y="1780718"/>
                </a:lnTo>
                <a:lnTo>
                  <a:pt x="3224203" y="1769003"/>
                </a:lnTo>
                <a:lnTo>
                  <a:pt x="3251343" y="1769003"/>
                </a:lnTo>
                <a:lnTo>
                  <a:pt x="3251343" y="1763145"/>
                </a:lnTo>
                <a:lnTo>
                  <a:pt x="3267626" y="1763145"/>
                </a:lnTo>
                <a:lnTo>
                  <a:pt x="3294766" y="1763145"/>
                </a:lnTo>
                <a:lnTo>
                  <a:pt x="3294766" y="1751430"/>
                </a:lnTo>
                <a:lnTo>
                  <a:pt x="3311050" y="1751430"/>
                </a:lnTo>
                <a:lnTo>
                  <a:pt x="3311050" y="1745572"/>
                </a:lnTo>
                <a:lnTo>
                  <a:pt x="3321906" y="1745572"/>
                </a:lnTo>
                <a:lnTo>
                  <a:pt x="3321906" y="1733857"/>
                </a:lnTo>
                <a:lnTo>
                  <a:pt x="3343618" y="1733857"/>
                </a:lnTo>
                <a:lnTo>
                  <a:pt x="3343618" y="1728000"/>
                </a:lnTo>
                <a:lnTo>
                  <a:pt x="3349046" y="1728000"/>
                </a:lnTo>
                <a:lnTo>
                  <a:pt x="3349046" y="1716284"/>
                </a:lnTo>
                <a:lnTo>
                  <a:pt x="3359902" y="1716284"/>
                </a:lnTo>
                <a:lnTo>
                  <a:pt x="3359902" y="1710427"/>
                </a:lnTo>
                <a:lnTo>
                  <a:pt x="3392470" y="1710427"/>
                </a:lnTo>
                <a:lnTo>
                  <a:pt x="3392470" y="1698711"/>
                </a:lnTo>
                <a:lnTo>
                  <a:pt x="3408753" y="1698711"/>
                </a:lnTo>
                <a:lnTo>
                  <a:pt x="3408753" y="1686996"/>
                </a:lnTo>
                <a:lnTo>
                  <a:pt x="3414181" y="1686996"/>
                </a:lnTo>
                <a:lnTo>
                  <a:pt x="3414181" y="1681138"/>
                </a:lnTo>
                <a:lnTo>
                  <a:pt x="3419609" y="1681138"/>
                </a:lnTo>
                <a:lnTo>
                  <a:pt x="3419609" y="1669423"/>
                </a:lnTo>
                <a:lnTo>
                  <a:pt x="3425037" y="1669423"/>
                </a:lnTo>
                <a:lnTo>
                  <a:pt x="3425037" y="1663565"/>
                </a:lnTo>
                <a:lnTo>
                  <a:pt x="3435893" y="1663565"/>
                </a:lnTo>
                <a:lnTo>
                  <a:pt x="3435893" y="1651850"/>
                </a:lnTo>
                <a:lnTo>
                  <a:pt x="3441321" y="1651850"/>
                </a:lnTo>
                <a:lnTo>
                  <a:pt x="3441321" y="1645993"/>
                </a:lnTo>
                <a:lnTo>
                  <a:pt x="3511884" y="1645993"/>
                </a:lnTo>
                <a:lnTo>
                  <a:pt x="3511884" y="1634277"/>
                </a:lnTo>
                <a:lnTo>
                  <a:pt x="3528168" y="1634277"/>
                </a:lnTo>
                <a:lnTo>
                  <a:pt x="3528168" y="1628420"/>
                </a:lnTo>
                <a:lnTo>
                  <a:pt x="3533596" y="1628420"/>
                </a:lnTo>
                <a:lnTo>
                  <a:pt x="3533596" y="1616705"/>
                </a:lnTo>
                <a:lnTo>
                  <a:pt x="3549880" y="1616705"/>
                </a:lnTo>
                <a:lnTo>
                  <a:pt x="3549880" y="1610847"/>
                </a:lnTo>
                <a:lnTo>
                  <a:pt x="3577020" y="1610847"/>
                </a:lnTo>
                <a:lnTo>
                  <a:pt x="3577020" y="1599132"/>
                </a:lnTo>
                <a:lnTo>
                  <a:pt x="3604159" y="1599132"/>
                </a:lnTo>
                <a:lnTo>
                  <a:pt x="3604159" y="1587416"/>
                </a:lnTo>
                <a:lnTo>
                  <a:pt x="3604159" y="1581559"/>
                </a:lnTo>
                <a:lnTo>
                  <a:pt x="3625871" y="1581559"/>
                </a:lnTo>
                <a:lnTo>
                  <a:pt x="3663867" y="1581559"/>
                </a:lnTo>
                <a:lnTo>
                  <a:pt x="3663867" y="1569844"/>
                </a:lnTo>
                <a:lnTo>
                  <a:pt x="3685579" y="1569844"/>
                </a:lnTo>
                <a:lnTo>
                  <a:pt x="3691007" y="1569844"/>
                </a:lnTo>
                <a:lnTo>
                  <a:pt x="3691007" y="1563986"/>
                </a:lnTo>
                <a:lnTo>
                  <a:pt x="3734430" y="1563986"/>
                </a:lnTo>
                <a:lnTo>
                  <a:pt x="3734430" y="1552271"/>
                </a:lnTo>
                <a:lnTo>
                  <a:pt x="3739858" y="1552271"/>
                </a:lnTo>
                <a:lnTo>
                  <a:pt x="3739858" y="1534698"/>
                </a:lnTo>
                <a:lnTo>
                  <a:pt x="3750714" y="1534698"/>
                </a:lnTo>
                <a:lnTo>
                  <a:pt x="3750714" y="1528840"/>
                </a:lnTo>
                <a:lnTo>
                  <a:pt x="3761570" y="1528840"/>
                </a:lnTo>
                <a:lnTo>
                  <a:pt x="3761570" y="1517125"/>
                </a:lnTo>
                <a:lnTo>
                  <a:pt x="3799566" y="1517125"/>
                </a:lnTo>
                <a:lnTo>
                  <a:pt x="3799566" y="1505410"/>
                </a:lnTo>
                <a:lnTo>
                  <a:pt x="3810422" y="1505410"/>
                </a:lnTo>
                <a:lnTo>
                  <a:pt x="3810422" y="1499552"/>
                </a:lnTo>
                <a:lnTo>
                  <a:pt x="3815850" y="1499552"/>
                </a:lnTo>
                <a:lnTo>
                  <a:pt x="3815850" y="1487837"/>
                </a:lnTo>
                <a:lnTo>
                  <a:pt x="3837561" y="1487837"/>
                </a:lnTo>
                <a:lnTo>
                  <a:pt x="3837561" y="1481979"/>
                </a:lnTo>
                <a:lnTo>
                  <a:pt x="3848417" y="1481979"/>
                </a:lnTo>
                <a:lnTo>
                  <a:pt x="3859273" y="1481979"/>
                </a:lnTo>
                <a:lnTo>
                  <a:pt x="3859273" y="1470264"/>
                </a:lnTo>
                <a:lnTo>
                  <a:pt x="3897269" y="1470264"/>
                </a:lnTo>
                <a:lnTo>
                  <a:pt x="3897269" y="1464406"/>
                </a:lnTo>
                <a:lnTo>
                  <a:pt x="3897269" y="1452691"/>
                </a:lnTo>
                <a:lnTo>
                  <a:pt x="3935265" y="1452691"/>
                </a:lnTo>
                <a:lnTo>
                  <a:pt x="3935265" y="1446833"/>
                </a:lnTo>
                <a:lnTo>
                  <a:pt x="3956977" y="1446833"/>
                </a:lnTo>
                <a:lnTo>
                  <a:pt x="3962405" y="1446833"/>
                </a:lnTo>
                <a:lnTo>
                  <a:pt x="3962405" y="1435118"/>
                </a:lnTo>
                <a:lnTo>
                  <a:pt x="3962405" y="1429260"/>
                </a:lnTo>
                <a:lnTo>
                  <a:pt x="3967832" y="1429260"/>
                </a:lnTo>
                <a:lnTo>
                  <a:pt x="3967832" y="1417545"/>
                </a:lnTo>
                <a:lnTo>
                  <a:pt x="3973260" y="1417545"/>
                </a:lnTo>
                <a:lnTo>
                  <a:pt x="3973260" y="1405830"/>
                </a:lnTo>
                <a:lnTo>
                  <a:pt x="3978688" y="1405830"/>
                </a:lnTo>
                <a:lnTo>
                  <a:pt x="3978688" y="1399972"/>
                </a:lnTo>
                <a:lnTo>
                  <a:pt x="4016684" y="1399972"/>
                </a:lnTo>
                <a:lnTo>
                  <a:pt x="4016684" y="1388257"/>
                </a:lnTo>
                <a:lnTo>
                  <a:pt x="4038396" y="1388257"/>
                </a:lnTo>
                <a:lnTo>
                  <a:pt x="4038396" y="1370684"/>
                </a:lnTo>
                <a:lnTo>
                  <a:pt x="4049252" y="1370684"/>
                </a:lnTo>
                <a:lnTo>
                  <a:pt x="4049252" y="1364827"/>
                </a:lnTo>
                <a:lnTo>
                  <a:pt x="4070963" y="1364827"/>
                </a:lnTo>
                <a:lnTo>
                  <a:pt x="4070963" y="1353111"/>
                </a:lnTo>
                <a:lnTo>
                  <a:pt x="4087247" y="1353111"/>
                </a:lnTo>
                <a:lnTo>
                  <a:pt x="4087247" y="1347254"/>
                </a:lnTo>
                <a:lnTo>
                  <a:pt x="4092675" y="1347254"/>
                </a:lnTo>
                <a:lnTo>
                  <a:pt x="4092675" y="1335538"/>
                </a:lnTo>
                <a:lnTo>
                  <a:pt x="4103531" y="1335538"/>
                </a:lnTo>
                <a:lnTo>
                  <a:pt x="4103531" y="1323823"/>
                </a:lnTo>
                <a:lnTo>
                  <a:pt x="4103531" y="1317966"/>
                </a:lnTo>
                <a:lnTo>
                  <a:pt x="4108959" y="1317966"/>
                </a:lnTo>
                <a:lnTo>
                  <a:pt x="4108959" y="1306250"/>
                </a:lnTo>
                <a:lnTo>
                  <a:pt x="4114387" y="1306250"/>
                </a:lnTo>
                <a:lnTo>
                  <a:pt x="4114387" y="1300393"/>
                </a:lnTo>
                <a:lnTo>
                  <a:pt x="4114387" y="1288678"/>
                </a:lnTo>
                <a:lnTo>
                  <a:pt x="4141527" y="1288678"/>
                </a:lnTo>
                <a:lnTo>
                  <a:pt x="4141527" y="1282820"/>
                </a:lnTo>
                <a:lnTo>
                  <a:pt x="4146955" y="1282820"/>
                </a:lnTo>
                <a:lnTo>
                  <a:pt x="4146955" y="1271105"/>
                </a:lnTo>
                <a:lnTo>
                  <a:pt x="4163238" y="1271105"/>
                </a:lnTo>
                <a:lnTo>
                  <a:pt x="4163238" y="1265247"/>
                </a:lnTo>
                <a:lnTo>
                  <a:pt x="4168666" y="1265247"/>
                </a:lnTo>
                <a:lnTo>
                  <a:pt x="4168666" y="1253532"/>
                </a:lnTo>
                <a:lnTo>
                  <a:pt x="4222946" y="1253532"/>
                </a:lnTo>
                <a:lnTo>
                  <a:pt x="4222946" y="1241816"/>
                </a:lnTo>
                <a:lnTo>
                  <a:pt x="4228374" y="1241816"/>
                </a:lnTo>
                <a:lnTo>
                  <a:pt x="4228374" y="1235959"/>
                </a:lnTo>
                <a:lnTo>
                  <a:pt x="4260942" y="1235959"/>
                </a:lnTo>
                <a:lnTo>
                  <a:pt x="4260942" y="1224243"/>
                </a:lnTo>
                <a:lnTo>
                  <a:pt x="4293510" y="1224243"/>
                </a:lnTo>
                <a:lnTo>
                  <a:pt x="4293510" y="1206671"/>
                </a:lnTo>
                <a:lnTo>
                  <a:pt x="4315221" y="1206671"/>
                </a:lnTo>
                <a:lnTo>
                  <a:pt x="4315221" y="1200813"/>
                </a:lnTo>
                <a:lnTo>
                  <a:pt x="4320649" y="1200813"/>
                </a:lnTo>
                <a:lnTo>
                  <a:pt x="4320649" y="1189098"/>
                </a:lnTo>
                <a:lnTo>
                  <a:pt x="4336933" y="1189098"/>
                </a:lnTo>
                <a:lnTo>
                  <a:pt x="4336933" y="1183240"/>
                </a:lnTo>
                <a:lnTo>
                  <a:pt x="4353217" y="1183240"/>
                </a:lnTo>
                <a:lnTo>
                  <a:pt x="4353217" y="1171525"/>
                </a:lnTo>
                <a:lnTo>
                  <a:pt x="4369501" y="1171525"/>
                </a:lnTo>
                <a:lnTo>
                  <a:pt x="4369501" y="1159810"/>
                </a:lnTo>
                <a:lnTo>
                  <a:pt x="4380357" y="1159810"/>
                </a:lnTo>
                <a:lnTo>
                  <a:pt x="4380357" y="1153952"/>
                </a:lnTo>
                <a:lnTo>
                  <a:pt x="4418352" y="1153952"/>
                </a:lnTo>
                <a:lnTo>
                  <a:pt x="4418352" y="1142237"/>
                </a:lnTo>
                <a:lnTo>
                  <a:pt x="4456348" y="1142237"/>
                </a:lnTo>
                <a:lnTo>
                  <a:pt x="4472632" y="1142237"/>
                </a:lnTo>
                <a:lnTo>
                  <a:pt x="4478060" y="1142237"/>
                </a:lnTo>
                <a:lnTo>
                  <a:pt x="4478060" y="1136379"/>
                </a:lnTo>
                <a:lnTo>
                  <a:pt x="4483488" y="1136379"/>
                </a:lnTo>
                <a:lnTo>
                  <a:pt x="4483488" y="1124664"/>
                </a:lnTo>
                <a:lnTo>
                  <a:pt x="4499772" y="1124664"/>
                </a:lnTo>
                <a:lnTo>
                  <a:pt x="4499772" y="1118806"/>
                </a:lnTo>
                <a:lnTo>
                  <a:pt x="4510627" y="1118806"/>
                </a:lnTo>
                <a:lnTo>
                  <a:pt x="4510627" y="1107091"/>
                </a:lnTo>
                <a:lnTo>
                  <a:pt x="4526912" y="1107091"/>
                </a:lnTo>
                <a:lnTo>
                  <a:pt x="4526912" y="1101233"/>
                </a:lnTo>
                <a:lnTo>
                  <a:pt x="4526912" y="1089518"/>
                </a:lnTo>
                <a:lnTo>
                  <a:pt x="4532339" y="1089518"/>
                </a:lnTo>
                <a:lnTo>
                  <a:pt x="4532339" y="1077803"/>
                </a:lnTo>
                <a:lnTo>
                  <a:pt x="4564907" y="1077803"/>
                </a:lnTo>
                <a:lnTo>
                  <a:pt x="4564907" y="1071945"/>
                </a:lnTo>
                <a:lnTo>
                  <a:pt x="4570335" y="1071945"/>
                </a:lnTo>
                <a:lnTo>
                  <a:pt x="4570335" y="1060230"/>
                </a:lnTo>
                <a:lnTo>
                  <a:pt x="4575763" y="1060230"/>
                </a:lnTo>
                <a:lnTo>
                  <a:pt x="4575763" y="1054372"/>
                </a:lnTo>
                <a:lnTo>
                  <a:pt x="4613758" y="1054372"/>
                </a:lnTo>
                <a:lnTo>
                  <a:pt x="4613758" y="1042657"/>
                </a:lnTo>
                <a:lnTo>
                  <a:pt x="4651754" y="1042657"/>
                </a:lnTo>
                <a:lnTo>
                  <a:pt x="4651754" y="1036799"/>
                </a:lnTo>
                <a:lnTo>
                  <a:pt x="4662610" y="1036799"/>
                </a:lnTo>
                <a:lnTo>
                  <a:pt x="4662610" y="1025084"/>
                </a:lnTo>
                <a:lnTo>
                  <a:pt x="4673466" y="1025084"/>
                </a:lnTo>
                <a:lnTo>
                  <a:pt x="4673466" y="1019227"/>
                </a:lnTo>
                <a:lnTo>
                  <a:pt x="4695178" y="1019227"/>
                </a:lnTo>
                <a:lnTo>
                  <a:pt x="4695178" y="1007511"/>
                </a:lnTo>
                <a:lnTo>
                  <a:pt x="4738602" y="1007511"/>
                </a:lnTo>
                <a:lnTo>
                  <a:pt x="4771170" y="1007511"/>
                </a:lnTo>
                <a:lnTo>
                  <a:pt x="4771170" y="995796"/>
                </a:lnTo>
                <a:lnTo>
                  <a:pt x="4792881" y="995796"/>
                </a:lnTo>
                <a:lnTo>
                  <a:pt x="4792881" y="989938"/>
                </a:lnTo>
                <a:lnTo>
                  <a:pt x="4814592" y="989938"/>
                </a:lnTo>
                <a:lnTo>
                  <a:pt x="4814592" y="978223"/>
                </a:lnTo>
                <a:lnTo>
                  <a:pt x="4830877" y="978223"/>
                </a:lnTo>
                <a:lnTo>
                  <a:pt x="4830877" y="954793"/>
                </a:lnTo>
                <a:lnTo>
                  <a:pt x="4841733" y="954793"/>
                </a:lnTo>
                <a:lnTo>
                  <a:pt x="4841733" y="943077"/>
                </a:lnTo>
                <a:lnTo>
                  <a:pt x="4841733" y="931362"/>
                </a:lnTo>
                <a:lnTo>
                  <a:pt x="4852589" y="931362"/>
                </a:lnTo>
                <a:lnTo>
                  <a:pt x="4852589" y="925505"/>
                </a:lnTo>
                <a:lnTo>
                  <a:pt x="4858016" y="925505"/>
                </a:lnTo>
                <a:lnTo>
                  <a:pt x="4858016" y="913789"/>
                </a:lnTo>
                <a:lnTo>
                  <a:pt x="4885156" y="913789"/>
                </a:lnTo>
                <a:lnTo>
                  <a:pt x="4885156" y="907932"/>
                </a:lnTo>
                <a:lnTo>
                  <a:pt x="4944864" y="907932"/>
                </a:lnTo>
                <a:lnTo>
                  <a:pt x="4944864" y="896216"/>
                </a:lnTo>
                <a:lnTo>
                  <a:pt x="4961148" y="896216"/>
                </a:lnTo>
                <a:lnTo>
                  <a:pt x="4961148" y="890359"/>
                </a:lnTo>
                <a:lnTo>
                  <a:pt x="4999143" y="890359"/>
                </a:lnTo>
                <a:lnTo>
                  <a:pt x="4999143" y="878644"/>
                </a:lnTo>
                <a:lnTo>
                  <a:pt x="5004571" y="878644"/>
                </a:lnTo>
                <a:lnTo>
                  <a:pt x="5004571" y="872786"/>
                </a:lnTo>
                <a:lnTo>
                  <a:pt x="5037139" y="872786"/>
                </a:lnTo>
                <a:lnTo>
                  <a:pt x="5037139" y="861071"/>
                </a:lnTo>
                <a:lnTo>
                  <a:pt x="5053423" y="861071"/>
                </a:lnTo>
                <a:lnTo>
                  <a:pt x="5069706" y="861071"/>
                </a:lnTo>
                <a:lnTo>
                  <a:pt x="5069706" y="849356"/>
                </a:lnTo>
                <a:lnTo>
                  <a:pt x="5085991" y="849356"/>
                </a:lnTo>
                <a:lnTo>
                  <a:pt x="5085991" y="843498"/>
                </a:lnTo>
                <a:lnTo>
                  <a:pt x="5096847" y="843498"/>
                </a:lnTo>
                <a:lnTo>
                  <a:pt x="5096847" y="831783"/>
                </a:lnTo>
                <a:lnTo>
                  <a:pt x="5107702" y="831783"/>
                </a:lnTo>
                <a:lnTo>
                  <a:pt x="5107702" y="825925"/>
                </a:lnTo>
                <a:lnTo>
                  <a:pt x="5118558" y="825925"/>
                </a:lnTo>
                <a:lnTo>
                  <a:pt x="5118558" y="814210"/>
                </a:lnTo>
                <a:lnTo>
                  <a:pt x="5123986" y="814210"/>
                </a:lnTo>
                <a:lnTo>
                  <a:pt x="5123986" y="808352"/>
                </a:lnTo>
                <a:lnTo>
                  <a:pt x="5145698" y="808352"/>
                </a:lnTo>
                <a:lnTo>
                  <a:pt x="5145698" y="796637"/>
                </a:lnTo>
                <a:lnTo>
                  <a:pt x="5161982" y="796637"/>
                </a:lnTo>
                <a:lnTo>
                  <a:pt x="5161982" y="790779"/>
                </a:lnTo>
                <a:lnTo>
                  <a:pt x="5216261" y="790779"/>
                </a:lnTo>
                <a:lnTo>
                  <a:pt x="5216261" y="779064"/>
                </a:lnTo>
                <a:lnTo>
                  <a:pt x="5221689" y="779064"/>
                </a:lnTo>
                <a:lnTo>
                  <a:pt x="5221689" y="767349"/>
                </a:lnTo>
                <a:lnTo>
                  <a:pt x="5227117" y="767349"/>
                </a:lnTo>
                <a:lnTo>
                  <a:pt x="5227117" y="761491"/>
                </a:lnTo>
                <a:lnTo>
                  <a:pt x="5232545" y="761491"/>
                </a:lnTo>
                <a:lnTo>
                  <a:pt x="5232545" y="743918"/>
                </a:lnTo>
                <a:lnTo>
                  <a:pt x="5237973" y="743918"/>
                </a:lnTo>
                <a:lnTo>
                  <a:pt x="5237973" y="732203"/>
                </a:lnTo>
                <a:lnTo>
                  <a:pt x="5248829" y="732203"/>
                </a:lnTo>
                <a:lnTo>
                  <a:pt x="5248829" y="726345"/>
                </a:lnTo>
                <a:lnTo>
                  <a:pt x="5259685" y="726345"/>
                </a:lnTo>
                <a:lnTo>
                  <a:pt x="5270541" y="726345"/>
                </a:lnTo>
                <a:lnTo>
                  <a:pt x="5270541" y="714630"/>
                </a:lnTo>
                <a:lnTo>
                  <a:pt x="5275969" y="714630"/>
                </a:lnTo>
                <a:lnTo>
                  <a:pt x="5275969" y="702915"/>
                </a:lnTo>
                <a:lnTo>
                  <a:pt x="5275969" y="697057"/>
                </a:lnTo>
                <a:lnTo>
                  <a:pt x="5292252" y="697057"/>
                </a:lnTo>
                <a:lnTo>
                  <a:pt x="5292252" y="685342"/>
                </a:lnTo>
                <a:lnTo>
                  <a:pt x="5368244" y="685342"/>
                </a:lnTo>
                <a:lnTo>
                  <a:pt x="5368244" y="679484"/>
                </a:lnTo>
                <a:lnTo>
                  <a:pt x="5395383" y="679484"/>
                </a:lnTo>
                <a:lnTo>
                  <a:pt x="5395383" y="667769"/>
                </a:lnTo>
                <a:lnTo>
                  <a:pt x="5400812" y="667769"/>
                </a:lnTo>
                <a:lnTo>
                  <a:pt x="5400812" y="661911"/>
                </a:lnTo>
                <a:lnTo>
                  <a:pt x="5417095" y="661911"/>
                </a:lnTo>
                <a:lnTo>
                  <a:pt x="5417095" y="650196"/>
                </a:lnTo>
                <a:lnTo>
                  <a:pt x="5427951" y="650196"/>
                </a:lnTo>
                <a:lnTo>
                  <a:pt x="5427951" y="644339"/>
                </a:lnTo>
                <a:lnTo>
                  <a:pt x="5460519" y="644339"/>
                </a:lnTo>
                <a:lnTo>
                  <a:pt x="5460519" y="632623"/>
                </a:lnTo>
                <a:lnTo>
                  <a:pt x="5471375" y="632623"/>
                </a:lnTo>
                <a:lnTo>
                  <a:pt x="5471375" y="620908"/>
                </a:lnTo>
                <a:lnTo>
                  <a:pt x="5493087" y="620908"/>
                </a:lnTo>
                <a:lnTo>
                  <a:pt x="5493087" y="615050"/>
                </a:lnTo>
                <a:lnTo>
                  <a:pt x="5541938" y="615050"/>
                </a:lnTo>
                <a:lnTo>
                  <a:pt x="5541938" y="603335"/>
                </a:lnTo>
                <a:lnTo>
                  <a:pt x="5574506" y="603335"/>
                </a:lnTo>
                <a:lnTo>
                  <a:pt x="5574506" y="597477"/>
                </a:lnTo>
                <a:lnTo>
                  <a:pt x="5601646" y="597477"/>
                </a:lnTo>
                <a:lnTo>
                  <a:pt x="5601646" y="585762"/>
                </a:lnTo>
                <a:lnTo>
                  <a:pt x="5617929" y="585762"/>
                </a:lnTo>
                <a:lnTo>
                  <a:pt x="5617929" y="579905"/>
                </a:lnTo>
                <a:lnTo>
                  <a:pt x="5623358" y="579905"/>
                </a:lnTo>
                <a:lnTo>
                  <a:pt x="5623358" y="568189"/>
                </a:lnTo>
                <a:lnTo>
                  <a:pt x="5650497" y="568189"/>
                </a:lnTo>
                <a:lnTo>
                  <a:pt x="5650497" y="556474"/>
                </a:lnTo>
                <a:lnTo>
                  <a:pt x="5650497" y="550616"/>
                </a:lnTo>
                <a:lnTo>
                  <a:pt x="5655926" y="550616"/>
                </a:lnTo>
                <a:lnTo>
                  <a:pt x="5655926" y="538901"/>
                </a:lnTo>
                <a:lnTo>
                  <a:pt x="5666782" y="538901"/>
                </a:lnTo>
                <a:lnTo>
                  <a:pt x="5666782" y="521328"/>
                </a:lnTo>
                <a:lnTo>
                  <a:pt x="5693921" y="521328"/>
                </a:lnTo>
                <a:lnTo>
                  <a:pt x="5693921" y="515471"/>
                </a:lnTo>
                <a:lnTo>
                  <a:pt x="5693921" y="503755"/>
                </a:lnTo>
                <a:lnTo>
                  <a:pt x="5737345" y="503755"/>
                </a:lnTo>
                <a:lnTo>
                  <a:pt x="5737345" y="492040"/>
                </a:lnTo>
                <a:lnTo>
                  <a:pt x="5753628" y="492040"/>
                </a:lnTo>
                <a:lnTo>
                  <a:pt x="5753628" y="486183"/>
                </a:lnTo>
                <a:lnTo>
                  <a:pt x="5764484" y="486183"/>
                </a:lnTo>
                <a:lnTo>
                  <a:pt x="5764484" y="474467"/>
                </a:lnTo>
                <a:lnTo>
                  <a:pt x="5786196" y="474467"/>
                </a:lnTo>
                <a:lnTo>
                  <a:pt x="5786196" y="468610"/>
                </a:lnTo>
                <a:lnTo>
                  <a:pt x="5786196" y="451037"/>
                </a:lnTo>
                <a:lnTo>
                  <a:pt x="5791624" y="451037"/>
                </a:lnTo>
                <a:lnTo>
                  <a:pt x="5791624" y="439322"/>
                </a:lnTo>
                <a:lnTo>
                  <a:pt x="5807908" y="439322"/>
                </a:lnTo>
                <a:lnTo>
                  <a:pt x="5807908" y="433464"/>
                </a:lnTo>
                <a:lnTo>
                  <a:pt x="5835048" y="433464"/>
                </a:lnTo>
                <a:lnTo>
                  <a:pt x="5835048" y="421749"/>
                </a:lnTo>
                <a:lnTo>
                  <a:pt x="5840476" y="421749"/>
                </a:lnTo>
                <a:lnTo>
                  <a:pt x="5840476" y="410033"/>
                </a:lnTo>
                <a:lnTo>
                  <a:pt x="5862187" y="410033"/>
                </a:lnTo>
                <a:lnTo>
                  <a:pt x="5862187" y="404176"/>
                </a:lnTo>
                <a:lnTo>
                  <a:pt x="5867616" y="404176"/>
                </a:lnTo>
                <a:lnTo>
                  <a:pt x="5867616" y="392461"/>
                </a:lnTo>
                <a:lnTo>
                  <a:pt x="5873043" y="392461"/>
                </a:lnTo>
                <a:lnTo>
                  <a:pt x="5873043" y="386603"/>
                </a:lnTo>
                <a:lnTo>
                  <a:pt x="5878472" y="386603"/>
                </a:lnTo>
                <a:lnTo>
                  <a:pt x="5883899" y="386603"/>
                </a:lnTo>
                <a:lnTo>
                  <a:pt x="5905611" y="386603"/>
                </a:lnTo>
                <a:lnTo>
                  <a:pt x="5905611" y="374888"/>
                </a:lnTo>
                <a:lnTo>
                  <a:pt x="5921895" y="374888"/>
                </a:lnTo>
                <a:lnTo>
                  <a:pt x="5921895" y="369030"/>
                </a:lnTo>
                <a:lnTo>
                  <a:pt x="5927323" y="369030"/>
                </a:lnTo>
                <a:lnTo>
                  <a:pt x="5927323" y="357315"/>
                </a:lnTo>
                <a:lnTo>
                  <a:pt x="5927323" y="345599"/>
                </a:lnTo>
                <a:lnTo>
                  <a:pt x="5932751" y="345599"/>
                </a:lnTo>
                <a:lnTo>
                  <a:pt x="5932751" y="339742"/>
                </a:lnTo>
                <a:lnTo>
                  <a:pt x="5938179" y="339742"/>
                </a:lnTo>
                <a:lnTo>
                  <a:pt x="5938179" y="328027"/>
                </a:lnTo>
                <a:lnTo>
                  <a:pt x="5943606" y="328027"/>
                </a:lnTo>
                <a:lnTo>
                  <a:pt x="5959891" y="328027"/>
                </a:lnTo>
                <a:lnTo>
                  <a:pt x="5959891" y="322169"/>
                </a:lnTo>
                <a:lnTo>
                  <a:pt x="5965318" y="322169"/>
                </a:lnTo>
                <a:lnTo>
                  <a:pt x="5965318" y="310454"/>
                </a:lnTo>
                <a:lnTo>
                  <a:pt x="5965318" y="304596"/>
                </a:lnTo>
                <a:lnTo>
                  <a:pt x="5981603" y="304596"/>
                </a:lnTo>
                <a:lnTo>
                  <a:pt x="5981603" y="292881"/>
                </a:lnTo>
                <a:lnTo>
                  <a:pt x="6030454" y="292881"/>
                </a:lnTo>
                <a:lnTo>
                  <a:pt x="6030454" y="275308"/>
                </a:lnTo>
                <a:lnTo>
                  <a:pt x="6035882" y="275308"/>
                </a:lnTo>
                <a:lnTo>
                  <a:pt x="6035882" y="263593"/>
                </a:lnTo>
                <a:lnTo>
                  <a:pt x="6041310" y="263593"/>
                </a:lnTo>
                <a:lnTo>
                  <a:pt x="6041310" y="257735"/>
                </a:lnTo>
                <a:lnTo>
                  <a:pt x="6052166" y="257735"/>
                </a:lnTo>
                <a:lnTo>
                  <a:pt x="6052166" y="246020"/>
                </a:lnTo>
                <a:lnTo>
                  <a:pt x="6063022" y="246020"/>
                </a:lnTo>
                <a:lnTo>
                  <a:pt x="6068450" y="246020"/>
                </a:lnTo>
                <a:lnTo>
                  <a:pt x="6068450" y="228447"/>
                </a:lnTo>
                <a:lnTo>
                  <a:pt x="6079306" y="228447"/>
                </a:lnTo>
                <a:lnTo>
                  <a:pt x="6079306" y="216732"/>
                </a:lnTo>
                <a:lnTo>
                  <a:pt x="6090161" y="216732"/>
                </a:lnTo>
                <a:lnTo>
                  <a:pt x="6090161" y="210874"/>
                </a:lnTo>
                <a:lnTo>
                  <a:pt x="6111873" y="210874"/>
                </a:lnTo>
                <a:lnTo>
                  <a:pt x="6122729" y="210874"/>
                </a:lnTo>
                <a:lnTo>
                  <a:pt x="6122729" y="199159"/>
                </a:lnTo>
                <a:lnTo>
                  <a:pt x="6139013" y="199159"/>
                </a:lnTo>
                <a:lnTo>
                  <a:pt x="6144441" y="199159"/>
                </a:lnTo>
                <a:lnTo>
                  <a:pt x="6149869" y="199159"/>
                </a:lnTo>
                <a:lnTo>
                  <a:pt x="6149869" y="193301"/>
                </a:lnTo>
                <a:lnTo>
                  <a:pt x="6155297" y="193301"/>
                </a:lnTo>
                <a:lnTo>
                  <a:pt x="6155297" y="181586"/>
                </a:lnTo>
                <a:lnTo>
                  <a:pt x="6160725" y="181586"/>
                </a:lnTo>
                <a:lnTo>
                  <a:pt x="6171581" y="181586"/>
                </a:lnTo>
                <a:lnTo>
                  <a:pt x="6177009" y="181586"/>
                </a:lnTo>
                <a:lnTo>
                  <a:pt x="6182437" y="181586"/>
                </a:lnTo>
                <a:lnTo>
                  <a:pt x="6187864" y="181586"/>
                </a:lnTo>
                <a:lnTo>
                  <a:pt x="6193293" y="181586"/>
                </a:lnTo>
                <a:lnTo>
                  <a:pt x="6198720" y="181586"/>
                </a:lnTo>
                <a:lnTo>
                  <a:pt x="6198720" y="175728"/>
                </a:lnTo>
                <a:lnTo>
                  <a:pt x="6198720" y="164013"/>
                </a:lnTo>
                <a:lnTo>
                  <a:pt x="6204149" y="164013"/>
                </a:lnTo>
                <a:lnTo>
                  <a:pt x="6209576" y="164013"/>
                </a:lnTo>
                <a:lnTo>
                  <a:pt x="6209576" y="152298"/>
                </a:lnTo>
                <a:lnTo>
                  <a:pt x="6215005" y="152298"/>
                </a:lnTo>
                <a:lnTo>
                  <a:pt x="6220432" y="152298"/>
                </a:lnTo>
                <a:lnTo>
                  <a:pt x="6225861" y="152298"/>
                </a:lnTo>
                <a:lnTo>
                  <a:pt x="6225861" y="146440"/>
                </a:lnTo>
                <a:lnTo>
                  <a:pt x="6231288" y="146440"/>
                </a:lnTo>
                <a:lnTo>
                  <a:pt x="6236716" y="146440"/>
                </a:lnTo>
                <a:lnTo>
                  <a:pt x="6236716" y="134725"/>
                </a:lnTo>
                <a:lnTo>
                  <a:pt x="6236716" y="134725"/>
                </a:lnTo>
                <a:lnTo>
                  <a:pt x="6242144" y="134725"/>
                </a:lnTo>
                <a:lnTo>
                  <a:pt x="6247572" y="134725"/>
                </a:lnTo>
                <a:lnTo>
                  <a:pt x="6247572" y="123010"/>
                </a:lnTo>
                <a:lnTo>
                  <a:pt x="6253000" y="123010"/>
                </a:lnTo>
                <a:lnTo>
                  <a:pt x="6258428" y="123010"/>
                </a:lnTo>
                <a:lnTo>
                  <a:pt x="6263856" y="123010"/>
                </a:lnTo>
                <a:lnTo>
                  <a:pt x="6269284" y="123010"/>
                </a:lnTo>
                <a:lnTo>
                  <a:pt x="6269284" y="117152"/>
                </a:lnTo>
                <a:lnTo>
                  <a:pt x="6274712" y="117152"/>
                </a:lnTo>
                <a:lnTo>
                  <a:pt x="6280139" y="117152"/>
                </a:lnTo>
                <a:lnTo>
                  <a:pt x="6280139" y="105437"/>
                </a:lnTo>
                <a:lnTo>
                  <a:pt x="6285568" y="105437"/>
                </a:lnTo>
                <a:lnTo>
                  <a:pt x="6290995" y="105437"/>
                </a:lnTo>
                <a:lnTo>
                  <a:pt x="6296424" y="105437"/>
                </a:lnTo>
                <a:lnTo>
                  <a:pt x="6301851" y="105437"/>
                </a:lnTo>
                <a:lnTo>
                  <a:pt x="6307280" y="105437"/>
                </a:lnTo>
                <a:lnTo>
                  <a:pt x="6312707" y="105437"/>
                </a:lnTo>
                <a:lnTo>
                  <a:pt x="6318136" y="105437"/>
                </a:lnTo>
                <a:lnTo>
                  <a:pt x="6323563" y="105437"/>
                </a:lnTo>
                <a:lnTo>
                  <a:pt x="6328991" y="105437"/>
                </a:lnTo>
                <a:lnTo>
                  <a:pt x="6328991" y="93721"/>
                </a:lnTo>
                <a:lnTo>
                  <a:pt x="6334419" y="93721"/>
                </a:lnTo>
                <a:lnTo>
                  <a:pt x="6339847" y="93721"/>
                </a:lnTo>
                <a:lnTo>
                  <a:pt x="6345275" y="93721"/>
                </a:lnTo>
                <a:lnTo>
                  <a:pt x="6350703" y="93721"/>
                </a:lnTo>
                <a:lnTo>
                  <a:pt x="6356131" y="93721"/>
                </a:lnTo>
                <a:lnTo>
                  <a:pt x="6361559" y="93721"/>
                </a:lnTo>
                <a:lnTo>
                  <a:pt x="6361559" y="87864"/>
                </a:lnTo>
                <a:lnTo>
                  <a:pt x="6366987" y="87864"/>
                </a:lnTo>
                <a:lnTo>
                  <a:pt x="6372415" y="87864"/>
                </a:lnTo>
                <a:lnTo>
                  <a:pt x="6372415" y="76149"/>
                </a:lnTo>
                <a:lnTo>
                  <a:pt x="6377843" y="76149"/>
                </a:lnTo>
                <a:lnTo>
                  <a:pt x="6383271" y="76149"/>
                </a:lnTo>
                <a:lnTo>
                  <a:pt x="6388699" y="76149"/>
                </a:lnTo>
                <a:lnTo>
                  <a:pt x="6394127" y="76149"/>
                </a:lnTo>
                <a:lnTo>
                  <a:pt x="6399555" y="76149"/>
                </a:lnTo>
                <a:lnTo>
                  <a:pt x="6404983" y="76149"/>
                </a:lnTo>
                <a:lnTo>
                  <a:pt x="6410411" y="76149"/>
                </a:lnTo>
                <a:lnTo>
                  <a:pt x="6415839" y="76149"/>
                </a:lnTo>
                <a:lnTo>
                  <a:pt x="6415839" y="64433"/>
                </a:lnTo>
                <a:lnTo>
                  <a:pt x="6421266" y="64433"/>
                </a:lnTo>
                <a:lnTo>
                  <a:pt x="6426695" y="64433"/>
                </a:lnTo>
                <a:lnTo>
                  <a:pt x="6432122" y="64433"/>
                </a:lnTo>
                <a:lnTo>
                  <a:pt x="6432122" y="58576"/>
                </a:lnTo>
                <a:lnTo>
                  <a:pt x="6437551" y="58576"/>
                </a:lnTo>
                <a:lnTo>
                  <a:pt x="6442978" y="58576"/>
                </a:lnTo>
                <a:lnTo>
                  <a:pt x="6448407" y="58576"/>
                </a:lnTo>
                <a:lnTo>
                  <a:pt x="6453834" y="58576"/>
                </a:lnTo>
                <a:lnTo>
                  <a:pt x="6459262" y="58576"/>
                </a:lnTo>
                <a:lnTo>
                  <a:pt x="6464690" y="58576"/>
                </a:lnTo>
                <a:lnTo>
                  <a:pt x="6470118" y="58576"/>
                </a:lnTo>
                <a:lnTo>
                  <a:pt x="6470118" y="46860"/>
                </a:lnTo>
                <a:lnTo>
                  <a:pt x="6470118" y="46860"/>
                </a:lnTo>
                <a:lnTo>
                  <a:pt x="6480974" y="46860"/>
                </a:lnTo>
                <a:lnTo>
                  <a:pt x="6486402" y="46860"/>
                </a:lnTo>
                <a:lnTo>
                  <a:pt x="6491830" y="46860"/>
                </a:lnTo>
                <a:lnTo>
                  <a:pt x="6491830" y="23430"/>
                </a:lnTo>
                <a:lnTo>
                  <a:pt x="6491830" y="11715"/>
                </a:lnTo>
                <a:lnTo>
                  <a:pt x="6491830" y="0"/>
                </a:lnTo>
                <a:lnTo>
                  <a:pt x="6497258" y="0"/>
                </a:lnTo>
                <a:lnTo>
                  <a:pt x="6502686" y="0"/>
                </a:lnTo>
                <a:lnTo>
                  <a:pt x="6508114" y="0"/>
                </a:lnTo>
                <a:lnTo>
                  <a:pt x="6513541" y="0"/>
                </a:lnTo>
                <a:lnTo>
                  <a:pt x="6518970" y="0"/>
                </a:lnTo>
                <a:lnTo>
                  <a:pt x="6524397" y="0"/>
                </a:lnTo>
                <a:lnTo>
                  <a:pt x="6529826" y="0"/>
                </a:lnTo>
                <a:lnTo>
                  <a:pt x="6535253" y="0"/>
                </a:lnTo>
                <a:lnTo>
                  <a:pt x="6540682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97422" y="1082404"/>
            <a:ext cx="6541134" cy="3856354"/>
          </a:xfrm>
          <a:custGeom>
            <a:avLst/>
            <a:gdLst/>
            <a:ahLst/>
            <a:cxnLst/>
            <a:rect l="l" t="t" r="r" b="b"/>
            <a:pathLst>
              <a:path w="6541134" h="3856354">
                <a:moveTo>
                  <a:pt x="0" y="3856271"/>
                </a:moveTo>
                <a:lnTo>
                  <a:pt x="0" y="3809386"/>
                </a:lnTo>
                <a:lnTo>
                  <a:pt x="0" y="3668732"/>
                </a:lnTo>
                <a:lnTo>
                  <a:pt x="0" y="3586683"/>
                </a:lnTo>
                <a:lnTo>
                  <a:pt x="5427" y="3586683"/>
                </a:lnTo>
                <a:lnTo>
                  <a:pt x="5427" y="3498774"/>
                </a:lnTo>
                <a:lnTo>
                  <a:pt x="10855" y="3498774"/>
                </a:lnTo>
                <a:lnTo>
                  <a:pt x="10855" y="3434308"/>
                </a:lnTo>
                <a:lnTo>
                  <a:pt x="16283" y="3434308"/>
                </a:lnTo>
                <a:lnTo>
                  <a:pt x="16283" y="3399144"/>
                </a:lnTo>
                <a:lnTo>
                  <a:pt x="21711" y="3399144"/>
                </a:lnTo>
                <a:lnTo>
                  <a:pt x="21711" y="3387423"/>
                </a:lnTo>
                <a:lnTo>
                  <a:pt x="21711" y="3381563"/>
                </a:lnTo>
                <a:lnTo>
                  <a:pt x="27139" y="3381563"/>
                </a:lnTo>
                <a:lnTo>
                  <a:pt x="27139" y="3369841"/>
                </a:lnTo>
                <a:lnTo>
                  <a:pt x="27139" y="3363981"/>
                </a:lnTo>
                <a:lnTo>
                  <a:pt x="32567" y="3363981"/>
                </a:lnTo>
                <a:lnTo>
                  <a:pt x="32567" y="3352260"/>
                </a:lnTo>
                <a:lnTo>
                  <a:pt x="37995" y="3352260"/>
                </a:lnTo>
                <a:lnTo>
                  <a:pt x="37995" y="3346399"/>
                </a:lnTo>
                <a:lnTo>
                  <a:pt x="37995" y="3334678"/>
                </a:lnTo>
                <a:lnTo>
                  <a:pt x="43423" y="3334678"/>
                </a:lnTo>
                <a:lnTo>
                  <a:pt x="43423" y="3328817"/>
                </a:lnTo>
                <a:lnTo>
                  <a:pt x="43423" y="3317096"/>
                </a:lnTo>
                <a:lnTo>
                  <a:pt x="48851" y="3317096"/>
                </a:lnTo>
                <a:lnTo>
                  <a:pt x="48851" y="3311235"/>
                </a:lnTo>
                <a:lnTo>
                  <a:pt x="54279" y="3311235"/>
                </a:lnTo>
                <a:lnTo>
                  <a:pt x="54279" y="3299514"/>
                </a:lnTo>
                <a:lnTo>
                  <a:pt x="54279" y="3293654"/>
                </a:lnTo>
                <a:lnTo>
                  <a:pt x="59707" y="3293654"/>
                </a:lnTo>
                <a:lnTo>
                  <a:pt x="59707" y="3281933"/>
                </a:lnTo>
                <a:lnTo>
                  <a:pt x="81419" y="3281933"/>
                </a:lnTo>
                <a:lnTo>
                  <a:pt x="81419" y="3276072"/>
                </a:lnTo>
                <a:lnTo>
                  <a:pt x="81419" y="3264351"/>
                </a:lnTo>
                <a:lnTo>
                  <a:pt x="86847" y="3264351"/>
                </a:lnTo>
                <a:lnTo>
                  <a:pt x="86847" y="3246769"/>
                </a:lnTo>
                <a:lnTo>
                  <a:pt x="92275" y="3246769"/>
                </a:lnTo>
                <a:lnTo>
                  <a:pt x="92275" y="3235048"/>
                </a:lnTo>
                <a:lnTo>
                  <a:pt x="97703" y="3235048"/>
                </a:lnTo>
                <a:lnTo>
                  <a:pt x="97703" y="3229187"/>
                </a:lnTo>
                <a:lnTo>
                  <a:pt x="103131" y="3229187"/>
                </a:lnTo>
                <a:lnTo>
                  <a:pt x="108559" y="3229187"/>
                </a:lnTo>
                <a:lnTo>
                  <a:pt x="108559" y="3217466"/>
                </a:lnTo>
                <a:lnTo>
                  <a:pt x="119414" y="3217466"/>
                </a:lnTo>
                <a:lnTo>
                  <a:pt x="119414" y="3211606"/>
                </a:lnTo>
                <a:lnTo>
                  <a:pt x="119414" y="3199884"/>
                </a:lnTo>
                <a:lnTo>
                  <a:pt x="146554" y="3199884"/>
                </a:lnTo>
                <a:lnTo>
                  <a:pt x="146554" y="3194024"/>
                </a:lnTo>
                <a:lnTo>
                  <a:pt x="206262" y="3194024"/>
                </a:lnTo>
                <a:lnTo>
                  <a:pt x="206262" y="3182302"/>
                </a:lnTo>
                <a:lnTo>
                  <a:pt x="233401" y="3182302"/>
                </a:lnTo>
                <a:lnTo>
                  <a:pt x="233401" y="3176442"/>
                </a:lnTo>
                <a:lnTo>
                  <a:pt x="238829" y="3176442"/>
                </a:lnTo>
                <a:lnTo>
                  <a:pt x="238829" y="3164720"/>
                </a:lnTo>
                <a:lnTo>
                  <a:pt x="271397" y="3164720"/>
                </a:lnTo>
                <a:lnTo>
                  <a:pt x="271397" y="3158860"/>
                </a:lnTo>
                <a:lnTo>
                  <a:pt x="303965" y="3158860"/>
                </a:lnTo>
                <a:lnTo>
                  <a:pt x="303965" y="3141278"/>
                </a:lnTo>
                <a:lnTo>
                  <a:pt x="341960" y="3141278"/>
                </a:lnTo>
                <a:lnTo>
                  <a:pt x="341960" y="3129557"/>
                </a:lnTo>
                <a:lnTo>
                  <a:pt x="401668" y="3129557"/>
                </a:lnTo>
                <a:lnTo>
                  <a:pt x="401668" y="3117836"/>
                </a:lnTo>
                <a:lnTo>
                  <a:pt x="455947" y="3117836"/>
                </a:lnTo>
                <a:lnTo>
                  <a:pt x="455947" y="3111975"/>
                </a:lnTo>
                <a:lnTo>
                  <a:pt x="455947" y="3100254"/>
                </a:lnTo>
                <a:lnTo>
                  <a:pt x="477659" y="3100254"/>
                </a:lnTo>
                <a:lnTo>
                  <a:pt x="477659" y="3094393"/>
                </a:lnTo>
                <a:lnTo>
                  <a:pt x="483087" y="3094393"/>
                </a:lnTo>
                <a:lnTo>
                  <a:pt x="483087" y="3082672"/>
                </a:lnTo>
                <a:lnTo>
                  <a:pt x="526511" y="3082672"/>
                </a:lnTo>
                <a:lnTo>
                  <a:pt x="526511" y="3076812"/>
                </a:lnTo>
                <a:lnTo>
                  <a:pt x="553651" y="3076812"/>
                </a:lnTo>
                <a:lnTo>
                  <a:pt x="553651" y="3065090"/>
                </a:lnTo>
                <a:lnTo>
                  <a:pt x="564507" y="3065090"/>
                </a:lnTo>
                <a:lnTo>
                  <a:pt x="564507" y="3059230"/>
                </a:lnTo>
                <a:lnTo>
                  <a:pt x="569934" y="3059230"/>
                </a:lnTo>
                <a:lnTo>
                  <a:pt x="569934" y="3047509"/>
                </a:lnTo>
                <a:lnTo>
                  <a:pt x="613358" y="3047509"/>
                </a:lnTo>
                <a:lnTo>
                  <a:pt x="613358" y="3041648"/>
                </a:lnTo>
                <a:lnTo>
                  <a:pt x="645926" y="3041648"/>
                </a:lnTo>
                <a:lnTo>
                  <a:pt x="645926" y="3029927"/>
                </a:lnTo>
                <a:lnTo>
                  <a:pt x="651354" y="3029927"/>
                </a:lnTo>
                <a:lnTo>
                  <a:pt x="651354" y="3024066"/>
                </a:lnTo>
                <a:lnTo>
                  <a:pt x="662210" y="3024066"/>
                </a:lnTo>
                <a:lnTo>
                  <a:pt x="662210" y="3012345"/>
                </a:lnTo>
                <a:lnTo>
                  <a:pt x="678494" y="3012345"/>
                </a:lnTo>
                <a:lnTo>
                  <a:pt x="678494" y="3006485"/>
                </a:lnTo>
                <a:lnTo>
                  <a:pt x="700205" y="3006485"/>
                </a:lnTo>
                <a:lnTo>
                  <a:pt x="700205" y="2994763"/>
                </a:lnTo>
                <a:lnTo>
                  <a:pt x="727345" y="2994763"/>
                </a:lnTo>
                <a:lnTo>
                  <a:pt x="727345" y="2988903"/>
                </a:lnTo>
                <a:lnTo>
                  <a:pt x="743629" y="2988903"/>
                </a:lnTo>
                <a:lnTo>
                  <a:pt x="743629" y="2977181"/>
                </a:lnTo>
                <a:lnTo>
                  <a:pt x="819620" y="2977181"/>
                </a:lnTo>
                <a:lnTo>
                  <a:pt x="819620" y="2965460"/>
                </a:lnTo>
                <a:lnTo>
                  <a:pt x="884756" y="2965460"/>
                </a:lnTo>
                <a:lnTo>
                  <a:pt x="884756" y="2959600"/>
                </a:lnTo>
                <a:lnTo>
                  <a:pt x="895611" y="2959600"/>
                </a:lnTo>
                <a:lnTo>
                  <a:pt x="895611" y="2947879"/>
                </a:lnTo>
                <a:lnTo>
                  <a:pt x="901039" y="2947879"/>
                </a:lnTo>
                <a:lnTo>
                  <a:pt x="901039" y="2942018"/>
                </a:lnTo>
                <a:lnTo>
                  <a:pt x="901039" y="2930297"/>
                </a:lnTo>
                <a:lnTo>
                  <a:pt x="911895" y="2930297"/>
                </a:lnTo>
                <a:lnTo>
                  <a:pt x="911895" y="2924436"/>
                </a:lnTo>
                <a:lnTo>
                  <a:pt x="987887" y="2924436"/>
                </a:lnTo>
                <a:lnTo>
                  <a:pt x="987887" y="2912715"/>
                </a:lnTo>
                <a:lnTo>
                  <a:pt x="993315" y="2912715"/>
                </a:lnTo>
                <a:lnTo>
                  <a:pt x="993315" y="2906854"/>
                </a:lnTo>
                <a:lnTo>
                  <a:pt x="998743" y="2906854"/>
                </a:lnTo>
                <a:lnTo>
                  <a:pt x="998743" y="2895133"/>
                </a:lnTo>
                <a:lnTo>
                  <a:pt x="1020454" y="2895133"/>
                </a:lnTo>
                <a:lnTo>
                  <a:pt x="1020454" y="2889272"/>
                </a:lnTo>
                <a:lnTo>
                  <a:pt x="1031310" y="2889272"/>
                </a:lnTo>
                <a:lnTo>
                  <a:pt x="1031310" y="2877551"/>
                </a:lnTo>
                <a:lnTo>
                  <a:pt x="1074734" y="2877551"/>
                </a:lnTo>
                <a:lnTo>
                  <a:pt x="1074734" y="2871691"/>
                </a:lnTo>
                <a:lnTo>
                  <a:pt x="1096446" y="2871691"/>
                </a:lnTo>
                <a:lnTo>
                  <a:pt x="1096446" y="2859970"/>
                </a:lnTo>
                <a:lnTo>
                  <a:pt x="1112730" y="2859970"/>
                </a:lnTo>
                <a:lnTo>
                  <a:pt x="1112730" y="2854109"/>
                </a:lnTo>
                <a:lnTo>
                  <a:pt x="1134441" y="2854109"/>
                </a:lnTo>
                <a:lnTo>
                  <a:pt x="1134441" y="2842388"/>
                </a:lnTo>
                <a:lnTo>
                  <a:pt x="1134441" y="2836527"/>
                </a:lnTo>
                <a:lnTo>
                  <a:pt x="1172437" y="2836527"/>
                </a:lnTo>
                <a:lnTo>
                  <a:pt x="1172437" y="2824806"/>
                </a:lnTo>
                <a:lnTo>
                  <a:pt x="1183293" y="2824806"/>
                </a:lnTo>
                <a:lnTo>
                  <a:pt x="1183293" y="2813085"/>
                </a:lnTo>
                <a:lnTo>
                  <a:pt x="1226717" y="2813085"/>
                </a:lnTo>
                <a:lnTo>
                  <a:pt x="1226717" y="2807224"/>
                </a:lnTo>
                <a:lnTo>
                  <a:pt x="1280996" y="2807224"/>
                </a:lnTo>
                <a:lnTo>
                  <a:pt x="1280996" y="2795503"/>
                </a:lnTo>
                <a:lnTo>
                  <a:pt x="1297280" y="2795503"/>
                </a:lnTo>
                <a:lnTo>
                  <a:pt x="1297280" y="2777922"/>
                </a:lnTo>
                <a:lnTo>
                  <a:pt x="1394983" y="2777922"/>
                </a:lnTo>
                <a:lnTo>
                  <a:pt x="1394983" y="2772061"/>
                </a:lnTo>
                <a:lnTo>
                  <a:pt x="1416695" y="2772061"/>
                </a:lnTo>
                <a:lnTo>
                  <a:pt x="1416695" y="2760340"/>
                </a:lnTo>
                <a:lnTo>
                  <a:pt x="1422123" y="2760340"/>
                </a:lnTo>
                <a:lnTo>
                  <a:pt x="1422123" y="2754479"/>
                </a:lnTo>
                <a:lnTo>
                  <a:pt x="1449263" y="2754479"/>
                </a:lnTo>
                <a:lnTo>
                  <a:pt x="1449263" y="2742758"/>
                </a:lnTo>
                <a:lnTo>
                  <a:pt x="1454691" y="2742758"/>
                </a:lnTo>
                <a:lnTo>
                  <a:pt x="1454691" y="2736897"/>
                </a:lnTo>
                <a:lnTo>
                  <a:pt x="1470974" y="2736897"/>
                </a:lnTo>
                <a:lnTo>
                  <a:pt x="1481830" y="2736897"/>
                </a:lnTo>
                <a:lnTo>
                  <a:pt x="1481830" y="2725176"/>
                </a:lnTo>
                <a:lnTo>
                  <a:pt x="1487258" y="2725176"/>
                </a:lnTo>
                <a:lnTo>
                  <a:pt x="1487258" y="2719315"/>
                </a:lnTo>
                <a:lnTo>
                  <a:pt x="1503542" y="2719315"/>
                </a:lnTo>
                <a:lnTo>
                  <a:pt x="1503542" y="2707594"/>
                </a:lnTo>
                <a:lnTo>
                  <a:pt x="1503542" y="2701734"/>
                </a:lnTo>
                <a:lnTo>
                  <a:pt x="1552394" y="2701734"/>
                </a:lnTo>
                <a:lnTo>
                  <a:pt x="1552394" y="2660709"/>
                </a:lnTo>
                <a:lnTo>
                  <a:pt x="1563249" y="2660709"/>
                </a:lnTo>
                <a:lnTo>
                  <a:pt x="1595817" y="2660709"/>
                </a:lnTo>
                <a:lnTo>
                  <a:pt x="1595817" y="2654849"/>
                </a:lnTo>
                <a:lnTo>
                  <a:pt x="1601245" y="2654849"/>
                </a:lnTo>
                <a:lnTo>
                  <a:pt x="1601245" y="2637267"/>
                </a:lnTo>
                <a:lnTo>
                  <a:pt x="1655525" y="2637267"/>
                </a:lnTo>
                <a:lnTo>
                  <a:pt x="1655525" y="2625546"/>
                </a:lnTo>
                <a:lnTo>
                  <a:pt x="1655525" y="2619685"/>
                </a:lnTo>
                <a:lnTo>
                  <a:pt x="1726088" y="2619685"/>
                </a:lnTo>
                <a:lnTo>
                  <a:pt x="1726088" y="2607964"/>
                </a:lnTo>
                <a:lnTo>
                  <a:pt x="1736944" y="2607964"/>
                </a:lnTo>
                <a:lnTo>
                  <a:pt x="1736944" y="2602104"/>
                </a:lnTo>
                <a:lnTo>
                  <a:pt x="1785796" y="2602104"/>
                </a:lnTo>
                <a:lnTo>
                  <a:pt x="1785796" y="2590382"/>
                </a:lnTo>
                <a:lnTo>
                  <a:pt x="1796651" y="2590382"/>
                </a:lnTo>
                <a:lnTo>
                  <a:pt x="1796651" y="2584522"/>
                </a:lnTo>
                <a:lnTo>
                  <a:pt x="1802079" y="2584522"/>
                </a:lnTo>
                <a:lnTo>
                  <a:pt x="1802079" y="2572801"/>
                </a:lnTo>
                <a:lnTo>
                  <a:pt x="1829219" y="2572801"/>
                </a:lnTo>
                <a:lnTo>
                  <a:pt x="1829219" y="2566940"/>
                </a:lnTo>
                <a:lnTo>
                  <a:pt x="1861787" y="2566940"/>
                </a:lnTo>
                <a:lnTo>
                  <a:pt x="1861787" y="2555219"/>
                </a:lnTo>
                <a:lnTo>
                  <a:pt x="1883499" y="2555219"/>
                </a:lnTo>
                <a:lnTo>
                  <a:pt x="1883499" y="2549358"/>
                </a:lnTo>
                <a:lnTo>
                  <a:pt x="1888927" y="2549358"/>
                </a:lnTo>
                <a:lnTo>
                  <a:pt x="1888927" y="2537637"/>
                </a:lnTo>
                <a:lnTo>
                  <a:pt x="1894355" y="2537637"/>
                </a:lnTo>
                <a:lnTo>
                  <a:pt x="1894355" y="2525916"/>
                </a:lnTo>
                <a:lnTo>
                  <a:pt x="1954062" y="2525916"/>
                </a:lnTo>
                <a:lnTo>
                  <a:pt x="1954062" y="2520055"/>
                </a:lnTo>
                <a:lnTo>
                  <a:pt x="2030053" y="2520055"/>
                </a:lnTo>
                <a:lnTo>
                  <a:pt x="2030053" y="2508334"/>
                </a:lnTo>
                <a:lnTo>
                  <a:pt x="2068049" y="2508334"/>
                </a:lnTo>
                <a:lnTo>
                  <a:pt x="2068049" y="2502473"/>
                </a:lnTo>
                <a:lnTo>
                  <a:pt x="2073477" y="2502473"/>
                </a:lnTo>
                <a:lnTo>
                  <a:pt x="2073477" y="2490752"/>
                </a:lnTo>
                <a:lnTo>
                  <a:pt x="2089761" y="2490752"/>
                </a:lnTo>
                <a:lnTo>
                  <a:pt x="2089761" y="2484892"/>
                </a:lnTo>
                <a:lnTo>
                  <a:pt x="2106045" y="2484892"/>
                </a:lnTo>
                <a:lnTo>
                  <a:pt x="2106045" y="2473170"/>
                </a:lnTo>
                <a:lnTo>
                  <a:pt x="2116901" y="2473170"/>
                </a:lnTo>
                <a:lnTo>
                  <a:pt x="2133184" y="2473170"/>
                </a:lnTo>
                <a:lnTo>
                  <a:pt x="2133184" y="2467310"/>
                </a:lnTo>
                <a:lnTo>
                  <a:pt x="2144040" y="2467310"/>
                </a:lnTo>
                <a:lnTo>
                  <a:pt x="2144040" y="2455588"/>
                </a:lnTo>
                <a:lnTo>
                  <a:pt x="2154896" y="2455588"/>
                </a:lnTo>
                <a:lnTo>
                  <a:pt x="2154896" y="2449728"/>
                </a:lnTo>
                <a:lnTo>
                  <a:pt x="2192892" y="2449728"/>
                </a:lnTo>
                <a:lnTo>
                  <a:pt x="2192892" y="2438007"/>
                </a:lnTo>
                <a:lnTo>
                  <a:pt x="2236316" y="2438007"/>
                </a:lnTo>
                <a:lnTo>
                  <a:pt x="2236316" y="2432146"/>
                </a:lnTo>
                <a:lnTo>
                  <a:pt x="2236316" y="2420425"/>
                </a:lnTo>
                <a:lnTo>
                  <a:pt x="2247172" y="2420425"/>
                </a:lnTo>
                <a:lnTo>
                  <a:pt x="2247172" y="2414565"/>
                </a:lnTo>
                <a:lnTo>
                  <a:pt x="2274311" y="2414565"/>
                </a:lnTo>
                <a:lnTo>
                  <a:pt x="2274311" y="2391122"/>
                </a:lnTo>
                <a:lnTo>
                  <a:pt x="2279739" y="2391122"/>
                </a:lnTo>
                <a:lnTo>
                  <a:pt x="2279739" y="2385261"/>
                </a:lnTo>
                <a:lnTo>
                  <a:pt x="2312307" y="2385261"/>
                </a:lnTo>
                <a:lnTo>
                  <a:pt x="2312307" y="2373540"/>
                </a:lnTo>
                <a:lnTo>
                  <a:pt x="2328591" y="2373540"/>
                </a:lnTo>
                <a:lnTo>
                  <a:pt x="2328591" y="2367680"/>
                </a:lnTo>
                <a:lnTo>
                  <a:pt x="2339447" y="2367680"/>
                </a:lnTo>
                <a:lnTo>
                  <a:pt x="2339447" y="2355959"/>
                </a:lnTo>
                <a:lnTo>
                  <a:pt x="2366586" y="2355959"/>
                </a:lnTo>
                <a:lnTo>
                  <a:pt x="2366586" y="2350098"/>
                </a:lnTo>
                <a:lnTo>
                  <a:pt x="2399154" y="2350098"/>
                </a:lnTo>
                <a:lnTo>
                  <a:pt x="2399154" y="2338377"/>
                </a:lnTo>
                <a:lnTo>
                  <a:pt x="2448006" y="2338377"/>
                </a:lnTo>
                <a:lnTo>
                  <a:pt x="2448006" y="2320795"/>
                </a:lnTo>
                <a:lnTo>
                  <a:pt x="2469718" y="2320795"/>
                </a:lnTo>
                <a:lnTo>
                  <a:pt x="2469718" y="2314934"/>
                </a:lnTo>
                <a:lnTo>
                  <a:pt x="2502285" y="2314934"/>
                </a:lnTo>
                <a:lnTo>
                  <a:pt x="2502285" y="2303213"/>
                </a:lnTo>
                <a:lnTo>
                  <a:pt x="2507713" y="2303213"/>
                </a:lnTo>
                <a:lnTo>
                  <a:pt x="2507713" y="2297352"/>
                </a:lnTo>
                <a:lnTo>
                  <a:pt x="2523997" y="2297352"/>
                </a:lnTo>
                <a:lnTo>
                  <a:pt x="2523997" y="2285631"/>
                </a:lnTo>
                <a:lnTo>
                  <a:pt x="2561993" y="2285631"/>
                </a:lnTo>
                <a:lnTo>
                  <a:pt x="2561993" y="2273910"/>
                </a:lnTo>
                <a:lnTo>
                  <a:pt x="2583705" y="2273910"/>
                </a:lnTo>
                <a:lnTo>
                  <a:pt x="2583705" y="2268050"/>
                </a:lnTo>
                <a:lnTo>
                  <a:pt x="2605416" y="2268050"/>
                </a:lnTo>
                <a:lnTo>
                  <a:pt x="2605416" y="2256329"/>
                </a:lnTo>
                <a:lnTo>
                  <a:pt x="2632556" y="2256329"/>
                </a:lnTo>
                <a:lnTo>
                  <a:pt x="2632556" y="2250468"/>
                </a:lnTo>
                <a:lnTo>
                  <a:pt x="2659696" y="2250468"/>
                </a:lnTo>
                <a:lnTo>
                  <a:pt x="2659696" y="2238747"/>
                </a:lnTo>
                <a:lnTo>
                  <a:pt x="2703119" y="2238747"/>
                </a:lnTo>
                <a:lnTo>
                  <a:pt x="2703119" y="2232886"/>
                </a:lnTo>
                <a:lnTo>
                  <a:pt x="2703119" y="2221165"/>
                </a:lnTo>
                <a:lnTo>
                  <a:pt x="2730259" y="2221165"/>
                </a:lnTo>
                <a:lnTo>
                  <a:pt x="2730259" y="2215304"/>
                </a:lnTo>
                <a:lnTo>
                  <a:pt x="2735687" y="2215304"/>
                </a:lnTo>
                <a:lnTo>
                  <a:pt x="2735687" y="2203583"/>
                </a:lnTo>
                <a:lnTo>
                  <a:pt x="2762827" y="2203583"/>
                </a:lnTo>
                <a:lnTo>
                  <a:pt x="2762827" y="2197722"/>
                </a:lnTo>
                <a:lnTo>
                  <a:pt x="2822535" y="2197722"/>
                </a:lnTo>
                <a:lnTo>
                  <a:pt x="2822535" y="2186001"/>
                </a:lnTo>
                <a:lnTo>
                  <a:pt x="2865958" y="2186001"/>
                </a:lnTo>
                <a:lnTo>
                  <a:pt x="2865958" y="2168420"/>
                </a:lnTo>
                <a:lnTo>
                  <a:pt x="2871386" y="2168420"/>
                </a:lnTo>
                <a:lnTo>
                  <a:pt x="2871386" y="2162559"/>
                </a:lnTo>
                <a:lnTo>
                  <a:pt x="2893098" y="2162559"/>
                </a:lnTo>
                <a:lnTo>
                  <a:pt x="2893098" y="2150838"/>
                </a:lnTo>
                <a:lnTo>
                  <a:pt x="2903954" y="2150838"/>
                </a:lnTo>
                <a:lnTo>
                  <a:pt x="2903954" y="2139117"/>
                </a:lnTo>
                <a:lnTo>
                  <a:pt x="2969089" y="2139117"/>
                </a:lnTo>
                <a:lnTo>
                  <a:pt x="2969089" y="2133256"/>
                </a:lnTo>
                <a:lnTo>
                  <a:pt x="2974517" y="2133256"/>
                </a:lnTo>
                <a:lnTo>
                  <a:pt x="2974517" y="2121535"/>
                </a:lnTo>
                <a:lnTo>
                  <a:pt x="2979945" y="2121535"/>
                </a:lnTo>
                <a:lnTo>
                  <a:pt x="2979945" y="2115674"/>
                </a:lnTo>
                <a:lnTo>
                  <a:pt x="3001657" y="2115674"/>
                </a:lnTo>
                <a:lnTo>
                  <a:pt x="3001657" y="2103953"/>
                </a:lnTo>
                <a:lnTo>
                  <a:pt x="3028797" y="2103953"/>
                </a:lnTo>
                <a:lnTo>
                  <a:pt x="3028797" y="2098092"/>
                </a:lnTo>
                <a:lnTo>
                  <a:pt x="3034225" y="2098092"/>
                </a:lnTo>
                <a:lnTo>
                  <a:pt x="3034225" y="2080511"/>
                </a:lnTo>
                <a:lnTo>
                  <a:pt x="3034225" y="2068789"/>
                </a:lnTo>
                <a:lnTo>
                  <a:pt x="3072220" y="2068789"/>
                </a:lnTo>
                <a:lnTo>
                  <a:pt x="3072220" y="2062929"/>
                </a:lnTo>
                <a:lnTo>
                  <a:pt x="3099360" y="2062929"/>
                </a:lnTo>
                <a:lnTo>
                  <a:pt x="3099360" y="2051208"/>
                </a:lnTo>
                <a:lnTo>
                  <a:pt x="3110216" y="2051208"/>
                </a:lnTo>
                <a:lnTo>
                  <a:pt x="3207919" y="2051208"/>
                </a:lnTo>
                <a:lnTo>
                  <a:pt x="3207919" y="2045347"/>
                </a:lnTo>
                <a:lnTo>
                  <a:pt x="3218775" y="2045347"/>
                </a:lnTo>
                <a:lnTo>
                  <a:pt x="3218775" y="2033626"/>
                </a:lnTo>
                <a:lnTo>
                  <a:pt x="3224203" y="2033626"/>
                </a:lnTo>
                <a:lnTo>
                  <a:pt x="3224203" y="2027765"/>
                </a:lnTo>
                <a:lnTo>
                  <a:pt x="3235059" y="2027765"/>
                </a:lnTo>
                <a:lnTo>
                  <a:pt x="3235059" y="2016044"/>
                </a:lnTo>
                <a:lnTo>
                  <a:pt x="3235059" y="2004323"/>
                </a:lnTo>
                <a:lnTo>
                  <a:pt x="3251343" y="2004323"/>
                </a:lnTo>
                <a:lnTo>
                  <a:pt x="3251343" y="1998462"/>
                </a:lnTo>
                <a:lnTo>
                  <a:pt x="3273054" y="1998462"/>
                </a:lnTo>
                <a:lnTo>
                  <a:pt x="3273054" y="1986741"/>
                </a:lnTo>
                <a:lnTo>
                  <a:pt x="3273054" y="1980880"/>
                </a:lnTo>
                <a:lnTo>
                  <a:pt x="3278482" y="1980880"/>
                </a:lnTo>
                <a:lnTo>
                  <a:pt x="3278482" y="1969159"/>
                </a:lnTo>
                <a:lnTo>
                  <a:pt x="3321906" y="1969159"/>
                </a:lnTo>
                <a:lnTo>
                  <a:pt x="3321906" y="1963299"/>
                </a:lnTo>
                <a:lnTo>
                  <a:pt x="3327334" y="1963299"/>
                </a:lnTo>
                <a:lnTo>
                  <a:pt x="3327334" y="1951578"/>
                </a:lnTo>
                <a:lnTo>
                  <a:pt x="3343618" y="1951578"/>
                </a:lnTo>
                <a:lnTo>
                  <a:pt x="3343618" y="1945717"/>
                </a:lnTo>
                <a:lnTo>
                  <a:pt x="3381614" y="1945717"/>
                </a:lnTo>
                <a:lnTo>
                  <a:pt x="3403325" y="1945717"/>
                </a:lnTo>
                <a:lnTo>
                  <a:pt x="3403325" y="1933996"/>
                </a:lnTo>
                <a:lnTo>
                  <a:pt x="3408753" y="1933996"/>
                </a:lnTo>
                <a:lnTo>
                  <a:pt x="3408753" y="1928135"/>
                </a:lnTo>
                <a:lnTo>
                  <a:pt x="3408753" y="1916414"/>
                </a:lnTo>
                <a:lnTo>
                  <a:pt x="3414181" y="1916414"/>
                </a:lnTo>
                <a:lnTo>
                  <a:pt x="3517312" y="1916414"/>
                </a:lnTo>
                <a:lnTo>
                  <a:pt x="3522740" y="1916414"/>
                </a:lnTo>
                <a:lnTo>
                  <a:pt x="3522740" y="1910553"/>
                </a:lnTo>
                <a:lnTo>
                  <a:pt x="3528168" y="1910553"/>
                </a:lnTo>
                <a:lnTo>
                  <a:pt x="3528168" y="1898832"/>
                </a:lnTo>
                <a:lnTo>
                  <a:pt x="3533596" y="1898832"/>
                </a:lnTo>
                <a:lnTo>
                  <a:pt x="3533596" y="1887111"/>
                </a:lnTo>
                <a:lnTo>
                  <a:pt x="3598731" y="1887111"/>
                </a:lnTo>
                <a:lnTo>
                  <a:pt x="3598731" y="1881250"/>
                </a:lnTo>
                <a:lnTo>
                  <a:pt x="3604159" y="1881250"/>
                </a:lnTo>
                <a:lnTo>
                  <a:pt x="3604159" y="1869529"/>
                </a:lnTo>
                <a:lnTo>
                  <a:pt x="3609587" y="1869529"/>
                </a:lnTo>
                <a:lnTo>
                  <a:pt x="3609587" y="1851947"/>
                </a:lnTo>
                <a:lnTo>
                  <a:pt x="3615015" y="1851947"/>
                </a:lnTo>
                <a:lnTo>
                  <a:pt x="3615015" y="1846087"/>
                </a:lnTo>
                <a:lnTo>
                  <a:pt x="3625871" y="1846087"/>
                </a:lnTo>
                <a:lnTo>
                  <a:pt x="3625871" y="1834366"/>
                </a:lnTo>
                <a:lnTo>
                  <a:pt x="3625871" y="1828505"/>
                </a:lnTo>
                <a:lnTo>
                  <a:pt x="3647583" y="1828505"/>
                </a:lnTo>
                <a:lnTo>
                  <a:pt x="3647583" y="1816784"/>
                </a:lnTo>
                <a:lnTo>
                  <a:pt x="3685579" y="1816784"/>
                </a:lnTo>
                <a:lnTo>
                  <a:pt x="3685579" y="1810923"/>
                </a:lnTo>
                <a:lnTo>
                  <a:pt x="3701863" y="1810923"/>
                </a:lnTo>
                <a:lnTo>
                  <a:pt x="3701863" y="1799202"/>
                </a:lnTo>
                <a:lnTo>
                  <a:pt x="3712719" y="1799202"/>
                </a:lnTo>
                <a:lnTo>
                  <a:pt x="3712719" y="1793341"/>
                </a:lnTo>
                <a:lnTo>
                  <a:pt x="3723575" y="1793341"/>
                </a:lnTo>
                <a:lnTo>
                  <a:pt x="3723575" y="1781620"/>
                </a:lnTo>
                <a:lnTo>
                  <a:pt x="3734430" y="1781620"/>
                </a:lnTo>
                <a:lnTo>
                  <a:pt x="3734430" y="1769899"/>
                </a:lnTo>
                <a:lnTo>
                  <a:pt x="3756142" y="1769899"/>
                </a:lnTo>
                <a:lnTo>
                  <a:pt x="3756142" y="1764038"/>
                </a:lnTo>
                <a:lnTo>
                  <a:pt x="3772426" y="1764038"/>
                </a:lnTo>
                <a:lnTo>
                  <a:pt x="3772426" y="1752317"/>
                </a:lnTo>
                <a:lnTo>
                  <a:pt x="3777854" y="1752317"/>
                </a:lnTo>
                <a:lnTo>
                  <a:pt x="3777854" y="1746457"/>
                </a:lnTo>
                <a:lnTo>
                  <a:pt x="3788710" y="1746457"/>
                </a:lnTo>
                <a:lnTo>
                  <a:pt x="3788710" y="1734736"/>
                </a:lnTo>
                <a:lnTo>
                  <a:pt x="3826705" y="1734736"/>
                </a:lnTo>
                <a:lnTo>
                  <a:pt x="3826705" y="1728875"/>
                </a:lnTo>
                <a:lnTo>
                  <a:pt x="3859273" y="1728875"/>
                </a:lnTo>
                <a:lnTo>
                  <a:pt x="3859273" y="1717154"/>
                </a:lnTo>
                <a:lnTo>
                  <a:pt x="3886413" y="1717154"/>
                </a:lnTo>
                <a:lnTo>
                  <a:pt x="3886413" y="1699572"/>
                </a:lnTo>
                <a:lnTo>
                  <a:pt x="3913553" y="1699572"/>
                </a:lnTo>
                <a:lnTo>
                  <a:pt x="3913553" y="1693711"/>
                </a:lnTo>
                <a:lnTo>
                  <a:pt x="3924409" y="1693711"/>
                </a:lnTo>
                <a:lnTo>
                  <a:pt x="3924409" y="1681990"/>
                </a:lnTo>
                <a:lnTo>
                  <a:pt x="3929837" y="1681990"/>
                </a:lnTo>
                <a:lnTo>
                  <a:pt x="3951549" y="1681990"/>
                </a:lnTo>
                <a:lnTo>
                  <a:pt x="3956977" y="1681990"/>
                </a:lnTo>
                <a:lnTo>
                  <a:pt x="3956977" y="1676129"/>
                </a:lnTo>
                <a:lnTo>
                  <a:pt x="3962405" y="1676129"/>
                </a:lnTo>
                <a:lnTo>
                  <a:pt x="3962405" y="1664408"/>
                </a:lnTo>
                <a:lnTo>
                  <a:pt x="3967832" y="1664408"/>
                </a:lnTo>
                <a:lnTo>
                  <a:pt x="3967832" y="1652687"/>
                </a:lnTo>
                <a:lnTo>
                  <a:pt x="3994972" y="1652687"/>
                </a:lnTo>
                <a:lnTo>
                  <a:pt x="3994972" y="1635105"/>
                </a:lnTo>
                <a:lnTo>
                  <a:pt x="4011256" y="1635105"/>
                </a:lnTo>
                <a:lnTo>
                  <a:pt x="4022112" y="1635105"/>
                </a:lnTo>
                <a:lnTo>
                  <a:pt x="4022112" y="1629245"/>
                </a:lnTo>
                <a:lnTo>
                  <a:pt x="4032968" y="1629245"/>
                </a:lnTo>
                <a:lnTo>
                  <a:pt x="4032968" y="1617524"/>
                </a:lnTo>
                <a:lnTo>
                  <a:pt x="4043824" y="1617524"/>
                </a:lnTo>
                <a:lnTo>
                  <a:pt x="4043824" y="1611663"/>
                </a:lnTo>
                <a:lnTo>
                  <a:pt x="4070963" y="1611663"/>
                </a:lnTo>
                <a:lnTo>
                  <a:pt x="4070963" y="1599942"/>
                </a:lnTo>
                <a:lnTo>
                  <a:pt x="4092675" y="1599942"/>
                </a:lnTo>
                <a:lnTo>
                  <a:pt x="4092675" y="1594081"/>
                </a:lnTo>
                <a:lnTo>
                  <a:pt x="4114387" y="1594081"/>
                </a:lnTo>
                <a:lnTo>
                  <a:pt x="4114387" y="1582360"/>
                </a:lnTo>
                <a:lnTo>
                  <a:pt x="4114387" y="1576499"/>
                </a:lnTo>
                <a:lnTo>
                  <a:pt x="4157810" y="1576499"/>
                </a:lnTo>
                <a:lnTo>
                  <a:pt x="4157810" y="1564778"/>
                </a:lnTo>
                <a:lnTo>
                  <a:pt x="4163238" y="1564778"/>
                </a:lnTo>
                <a:lnTo>
                  <a:pt x="4163238" y="1553057"/>
                </a:lnTo>
                <a:lnTo>
                  <a:pt x="4174094" y="1553057"/>
                </a:lnTo>
                <a:lnTo>
                  <a:pt x="4174094" y="1547196"/>
                </a:lnTo>
                <a:lnTo>
                  <a:pt x="4179522" y="1547196"/>
                </a:lnTo>
                <a:lnTo>
                  <a:pt x="4179522" y="1535475"/>
                </a:lnTo>
                <a:lnTo>
                  <a:pt x="4184950" y="1535475"/>
                </a:lnTo>
                <a:lnTo>
                  <a:pt x="4184950" y="1529615"/>
                </a:lnTo>
                <a:lnTo>
                  <a:pt x="4190378" y="1529615"/>
                </a:lnTo>
                <a:lnTo>
                  <a:pt x="4190378" y="1517894"/>
                </a:lnTo>
                <a:lnTo>
                  <a:pt x="4201234" y="1517894"/>
                </a:lnTo>
                <a:lnTo>
                  <a:pt x="4201234" y="1512033"/>
                </a:lnTo>
                <a:lnTo>
                  <a:pt x="4212090" y="1512033"/>
                </a:lnTo>
                <a:lnTo>
                  <a:pt x="4277226" y="1512033"/>
                </a:lnTo>
                <a:lnTo>
                  <a:pt x="4277226" y="1500312"/>
                </a:lnTo>
                <a:lnTo>
                  <a:pt x="4282654" y="1500312"/>
                </a:lnTo>
                <a:lnTo>
                  <a:pt x="4282654" y="1494451"/>
                </a:lnTo>
                <a:lnTo>
                  <a:pt x="4288082" y="1494451"/>
                </a:lnTo>
                <a:lnTo>
                  <a:pt x="4288082" y="1482730"/>
                </a:lnTo>
                <a:lnTo>
                  <a:pt x="4336933" y="1482730"/>
                </a:lnTo>
                <a:lnTo>
                  <a:pt x="4336933" y="1476869"/>
                </a:lnTo>
                <a:lnTo>
                  <a:pt x="4358645" y="1476869"/>
                </a:lnTo>
                <a:lnTo>
                  <a:pt x="4358645" y="1465148"/>
                </a:lnTo>
                <a:lnTo>
                  <a:pt x="4364073" y="1465148"/>
                </a:lnTo>
                <a:lnTo>
                  <a:pt x="4364073" y="1453427"/>
                </a:lnTo>
                <a:lnTo>
                  <a:pt x="4369501" y="1453427"/>
                </a:lnTo>
                <a:lnTo>
                  <a:pt x="4369501" y="1447566"/>
                </a:lnTo>
                <a:lnTo>
                  <a:pt x="4380357" y="1447566"/>
                </a:lnTo>
                <a:lnTo>
                  <a:pt x="4380357" y="1435845"/>
                </a:lnTo>
                <a:lnTo>
                  <a:pt x="4396640" y="1435845"/>
                </a:lnTo>
                <a:lnTo>
                  <a:pt x="4396640" y="1429985"/>
                </a:lnTo>
                <a:lnTo>
                  <a:pt x="4418352" y="1429985"/>
                </a:lnTo>
                <a:lnTo>
                  <a:pt x="4418352" y="1418263"/>
                </a:lnTo>
                <a:lnTo>
                  <a:pt x="4429208" y="1418263"/>
                </a:lnTo>
                <a:lnTo>
                  <a:pt x="4429208" y="1412403"/>
                </a:lnTo>
                <a:lnTo>
                  <a:pt x="4429208" y="1400682"/>
                </a:lnTo>
                <a:lnTo>
                  <a:pt x="4434636" y="1400682"/>
                </a:lnTo>
                <a:lnTo>
                  <a:pt x="4434636" y="1383100"/>
                </a:lnTo>
                <a:lnTo>
                  <a:pt x="4450920" y="1383100"/>
                </a:lnTo>
                <a:lnTo>
                  <a:pt x="4450920" y="1371379"/>
                </a:lnTo>
                <a:lnTo>
                  <a:pt x="4461776" y="1371379"/>
                </a:lnTo>
                <a:lnTo>
                  <a:pt x="4461776" y="1365518"/>
                </a:lnTo>
                <a:lnTo>
                  <a:pt x="4483488" y="1365518"/>
                </a:lnTo>
                <a:lnTo>
                  <a:pt x="4483488" y="1353797"/>
                </a:lnTo>
                <a:lnTo>
                  <a:pt x="4488916" y="1353797"/>
                </a:lnTo>
                <a:lnTo>
                  <a:pt x="4488916" y="1347936"/>
                </a:lnTo>
                <a:lnTo>
                  <a:pt x="4543195" y="1347936"/>
                </a:lnTo>
                <a:lnTo>
                  <a:pt x="4543195" y="1336215"/>
                </a:lnTo>
                <a:lnTo>
                  <a:pt x="4554051" y="1336215"/>
                </a:lnTo>
                <a:lnTo>
                  <a:pt x="4554051" y="1330354"/>
                </a:lnTo>
                <a:lnTo>
                  <a:pt x="4564907" y="1330354"/>
                </a:lnTo>
                <a:lnTo>
                  <a:pt x="4564907" y="1312773"/>
                </a:lnTo>
                <a:lnTo>
                  <a:pt x="4575763" y="1312773"/>
                </a:lnTo>
                <a:lnTo>
                  <a:pt x="4575763" y="1301052"/>
                </a:lnTo>
                <a:lnTo>
                  <a:pt x="4581191" y="1301052"/>
                </a:lnTo>
                <a:lnTo>
                  <a:pt x="4592047" y="1301052"/>
                </a:lnTo>
                <a:lnTo>
                  <a:pt x="4592047" y="1295191"/>
                </a:lnTo>
                <a:lnTo>
                  <a:pt x="4608331" y="1295191"/>
                </a:lnTo>
                <a:lnTo>
                  <a:pt x="4608331" y="1283470"/>
                </a:lnTo>
                <a:lnTo>
                  <a:pt x="4619187" y="1283470"/>
                </a:lnTo>
                <a:lnTo>
                  <a:pt x="4619187" y="1271749"/>
                </a:lnTo>
                <a:lnTo>
                  <a:pt x="4657182" y="1271749"/>
                </a:lnTo>
                <a:lnTo>
                  <a:pt x="4657182" y="1265888"/>
                </a:lnTo>
                <a:lnTo>
                  <a:pt x="4657182" y="1254167"/>
                </a:lnTo>
                <a:lnTo>
                  <a:pt x="4700606" y="1254167"/>
                </a:lnTo>
                <a:lnTo>
                  <a:pt x="4700606" y="1248306"/>
                </a:lnTo>
                <a:lnTo>
                  <a:pt x="4711462" y="1248306"/>
                </a:lnTo>
                <a:lnTo>
                  <a:pt x="4711462" y="1236585"/>
                </a:lnTo>
                <a:lnTo>
                  <a:pt x="4716890" y="1236585"/>
                </a:lnTo>
                <a:lnTo>
                  <a:pt x="4716890" y="1230724"/>
                </a:lnTo>
                <a:lnTo>
                  <a:pt x="4738602" y="1230724"/>
                </a:lnTo>
                <a:lnTo>
                  <a:pt x="4738602" y="1219003"/>
                </a:lnTo>
                <a:lnTo>
                  <a:pt x="4749458" y="1219003"/>
                </a:lnTo>
                <a:lnTo>
                  <a:pt x="4749458" y="1213143"/>
                </a:lnTo>
                <a:lnTo>
                  <a:pt x="4760314" y="1213143"/>
                </a:lnTo>
                <a:lnTo>
                  <a:pt x="4760314" y="1201421"/>
                </a:lnTo>
                <a:lnTo>
                  <a:pt x="4765741" y="1201421"/>
                </a:lnTo>
                <a:lnTo>
                  <a:pt x="4776597" y="1201421"/>
                </a:lnTo>
                <a:lnTo>
                  <a:pt x="4776597" y="1183840"/>
                </a:lnTo>
                <a:lnTo>
                  <a:pt x="4803737" y="1183840"/>
                </a:lnTo>
                <a:lnTo>
                  <a:pt x="4803737" y="1172118"/>
                </a:lnTo>
                <a:lnTo>
                  <a:pt x="4803737" y="1166258"/>
                </a:lnTo>
                <a:lnTo>
                  <a:pt x="4809165" y="1166258"/>
                </a:lnTo>
                <a:lnTo>
                  <a:pt x="4809165" y="1154537"/>
                </a:lnTo>
                <a:lnTo>
                  <a:pt x="4830877" y="1154537"/>
                </a:lnTo>
                <a:lnTo>
                  <a:pt x="4830877" y="1148676"/>
                </a:lnTo>
                <a:lnTo>
                  <a:pt x="4830877" y="1136955"/>
                </a:lnTo>
                <a:lnTo>
                  <a:pt x="4830877" y="1131094"/>
                </a:lnTo>
                <a:lnTo>
                  <a:pt x="4852589" y="1131094"/>
                </a:lnTo>
                <a:lnTo>
                  <a:pt x="4852589" y="1119373"/>
                </a:lnTo>
                <a:lnTo>
                  <a:pt x="4852589" y="1113512"/>
                </a:lnTo>
                <a:lnTo>
                  <a:pt x="4868872" y="1113512"/>
                </a:lnTo>
                <a:lnTo>
                  <a:pt x="4868872" y="1101791"/>
                </a:lnTo>
                <a:lnTo>
                  <a:pt x="4890584" y="1101791"/>
                </a:lnTo>
                <a:lnTo>
                  <a:pt x="4890584" y="1090070"/>
                </a:lnTo>
                <a:lnTo>
                  <a:pt x="4896012" y="1090070"/>
                </a:lnTo>
                <a:lnTo>
                  <a:pt x="4896012" y="1084210"/>
                </a:lnTo>
                <a:lnTo>
                  <a:pt x="4906868" y="1084210"/>
                </a:lnTo>
                <a:lnTo>
                  <a:pt x="4906868" y="1072488"/>
                </a:lnTo>
                <a:lnTo>
                  <a:pt x="4912296" y="1072488"/>
                </a:lnTo>
                <a:lnTo>
                  <a:pt x="4912296" y="1066628"/>
                </a:lnTo>
                <a:lnTo>
                  <a:pt x="4928580" y="1066628"/>
                </a:lnTo>
                <a:lnTo>
                  <a:pt x="4928580" y="1054907"/>
                </a:lnTo>
                <a:lnTo>
                  <a:pt x="4934008" y="1054907"/>
                </a:lnTo>
                <a:lnTo>
                  <a:pt x="4934008" y="1049046"/>
                </a:lnTo>
                <a:lnTo>
                  <a:pt x="4934008" y="1037325"/>
                </a:lnTo>
                <a:lnTo>
                  <a:pt x="4950292" y="1037325"/>
                </a:lnTo>
                <a:lnTo>
                  <a:pt x="4950292" y="1031464"/>
                </a:lnTo>
                <a:lnTo>
                  <a:pt x="4955719" y="1031464"/>
                </a:lnTo>
                <a:lnTo>
                  <a:pt x="4955719" y="1019743"/>
                </a:lnTo>
                <a:lnTo>
                  <a:pt x="4977431" y="1019743"/>
                </a:lnTo>
                <a:lnTo>
                  <a:pt x="4977431" y="1008022"/>
                </a:lnTo>
                <a:lnTo>
                  <a:pt x="4993715" y="1008022"/>
                </a:lnTo>
                <a:lnTo>
                  <a:pt x="4993715" y="1002161"/>
                </a:lnTo>
                <a:lnTo>
                  <a:pt x="5009999" y="1002161"/>
                </a:lnTo>
                <a:lnTo>
                  <a:pt x="5009999" y="990440"/>
                </a:lnTo>
                <a:lnTo>
                  <a:pt x="5020855" y="990440"/>
                </a:lnTo>
                <a:lnTo>
                  <a:pt x="5020855" y="984579"/>
                </a:lnTo>
                <a:lnTo>
                  <a:pt x="5042567" y="984579"/>
                </a:lnTo>
                <a:lnTo>
                  <a:pt x="5042567" y="972858"/>
                </a:lnTo>
                <a:lnTo>
                  <a:pt x="5047994" y="972858"/>
                </a:lnTo>
                <a:lnTo>
                  <a:pt x="5047994" y="966998"/>
                </a:lnTo>
                <a:lnTo>
                  <a:pt x="5058850" y="966998"/>
                </a:lnTo>
                <a:lnTo>
                  <a:pt x="5058850" y="955276"/>
                </a:lnTo>
                <a:lnTo>
                  <a:pt x="5064279" y="955276"/>
                </a:lnTo>
                <a:lnTo>
                  <a:pt x="5064279" y="949416"/>
                </a:lnTo>
                <a:lnTo>
                  <a:pt x="5069706" y="949416"/>
                </a:lnTo>
                <a:lnTo>
                  <a:pt x="5075135" y="949416"/>
                </a:lnTo>
                <a:lnTo>
                  <a:pt x="5075135" y="937695"/>
                </a:lnTo>
                <a:lnTo>
                  <a:pt x="5113130" y="937695"/>
                </a:lnTo>
                <a:lnTo>
                  <a:pt x="5113130" y="931834"/>
                </a:lnTo>
                <a:lnTo>
                  <a:pt x="5118558" y="931834"/>
                </a:lnTo>
                <a:lnTo>
                  <a:pt x="5118558" y="920113"/>
                </a:lnTo>
                <a:lnTo>
                  <a:pt x="5129414" y="920113"/>
                </a:lnTo>
                <a:lnTo>
                  <a:pt x="5129414" y="908392"/>
                </a:lnTo>
                <a:lnTo>
                  <a:pt x="5189122" y="908392"/>
                </a:lnTo>
                <a:lnTo>
                  <a:pt x="5189122" y="902531"/>
                </a:lnTo>
                <a:lnTo>
                  <a:pt x="5205405" y="902531"/>
                </a:lnTo>
                <a:lnTo>
                  <a:pt x="5205405" y="890810"/>
                </a:lnTo>
                <a:lnTo>
                  <a:pt x="5216261" y="890810"/>
                </a:lnTo>
                <a:lnTo>
                  <a:pt x="5227117" y="890810"/>
                </a:lnTo>
                <a:lnTo>
                  <a:pt x="5227117" y="884949"/>
                </a:lnTo>
                <a:lnTo>
                  <a:pt x="5227117" y="873228"/>
                </a:lnTo>
                <a:lnTo>
                  <a:pt x="5232545" y="873228"/>
                </a:lnTo>
                <a:lnTo>
                  <a:pt x="5232545" y="867367"/>
                </a:lnTo>
                <a:lnTo>
                  <a:pt x="5237973" y="867367"/>
                </a:lnTo>
                <a:lnTo>
                  <a:pt x="5237973" y="855646"/>
                </a:lnTo>
                <a:lnTo>
                  <a:pt x="5265113" y="855646"/>
                </a:lnTo>
                <a:lnTo>
                  <a:pt x="5265113" y="838065"/>
                </a:lnTo>
                <a:lnTo>
                  <a:pt x="5292252" y="838065"/>
                </a:lnTo>
                <a:lnTo>
                  <a:pt x="5292252" y="826343"/>
                </a:lnTo>
                <a:lnTo>
                  <a:pt x="5308537" y="826343"/>
                </a:lnTo>
                <a:lnTo>
                  <a:pt x="5308537" y="820483"/>
                </a:lnTo>
                <a:lnTo>
                  <a:pt x="5330249" y="820483"/>
                </a:lnTo>
                <a:lnTo>
                  <a:pt x="5330249" y="808761"/>
                </a:lnTo>
                <a:lnTo>
                  <a:pt x="5335676" y="808761"/>
                </a:lnTo>
                <a:lnTo>
                  <a:pt x="5335676" y="802901"/>
                </a:lnTo>
                <a:lnTo>
                  <a:pt x="5346532" y="802901"/>
                </a:lnTo>
                <a:lnTo>
                  <a:pt x="5346532" y="785319"/>
                </a:lnTo>
                <a:lnTo>
                  <a:pt x="5351960" y="785319"/>
                </a:lnTo>
                <a:lnTo>
                  <a:pt x="5351960" y="773598"/>
                </a:lnTo>
                <a:lnTo>
                  <a:pt x="5357388" y="773598"/>
                </a:lnTo>
                <a:lnTo>
                  <a:pt x="5357388" y="761877"/>
                </a:lnTo>
                <a:lnTo>
                  <a:pt x="5389956" y="761877"/>
                </a:lnTo>
                <a:lnTo>
                  <a:pt x="5389956" y="756016"/>
                </a:lnTo>
                <a:lnTo>
                  <a:pt x="5395383" y="756016"/>
                </a:lnTo>
                <a:lnTo>
                  <a:pt x="5395383" y="744295"/>
                </a:lnTo>
                <a:lnTo>
                  <a:pt x="5411668" y="744295"/>
                </a:lnTo>
                <a:lnTo>
                  <a:pt x="5411668" y="738434"/>
                </a:lnTo>
                <a:lnTo>
                  <a:pt x="5438807" y="738434"/>
                </a:lnTo>
                <a:lnTo>
                  <a:pt x="5438807" y="726713"/>
                </a:lnTo>
                <a:lnTo>
                  <a:pt x="5444235" y="726713"/>
                </a:lnTo>
                <a:lnTo>
                  <a:pt x="5444235" y="709132"/>
                </a:lnTo>
                <a:lnTo>
                  <a:pt x="5449663" y="709132"/>
                </a:lnTo>
                <a:lnTo>
                  <a:pt x="5449663" y="703271"/>
                </a:lnTo>
                <a:lnTo>
                  <a:pt x="5455091" y="703271"/>
                </a:lnTo>
                <a:lnTo>
                  <a:pt x="5455091" y="679828"/>
                </a:lnTo>
                <a:lnTo>
                  <a:pt x="5460519" y="679828"/>
                </a:lnTo>
                <a:lnTo>
                  <a:pt x="5460519" y="673968"/>
                </a:lnTo>
                <a:lnTo>
                  <a:pt x="5520227" y="673968"/>
                </a:lnTo>
                <a:lnTo>
                  <a:pt x="5520227" y="662247"/>
                </a:lnTo>
                <a:lnTo>
                  <a:pt x="5520227" y="656386"/>
                </a:lnTo>
                <a:lnTo>
                  <a:pt x="5525654" y="656386"/>
                </a:lnTo>
                <a:lnTo>
                  <a:pt x="5525654" y="644665"/>
                </a:lnTo>
                <a:lnTo>
                  <a:pt x="5558222" y="644665"/>
                </a:lnTo>
                <a:lnTo>
                  <a:pt x="5558222" y="638804"/>
                </a:lnTo>
                <a:lnTo>
                  <a:pt x="5563650" y="638804"/>
                </a:lnTo>
                <a:lnTo>
                  <a:pt x="5563650" y="627083"/>
                </a:lnTo>
                <a:lnTo>
                  <a:pt x="5569078" y="627083"/>
                </a:lnTo>
                <a:lnTo>
                  <a:pt x="5569078" y="621223"/>
                </a:lnTo>
                <a:lnTo>
                  <a:pt x="5569078" y="609501"/>
                </a:lnTo>
                <a:lnTo>
                  <a:pt x="5574506" y="609501"/>
                </a:lnTo>
                <a:lnTo>
                  <a:pt x="5574506" y="597780"/>
                </a:lnTo>
                <a:lnTo>
                  <a:pt x="5590790" y="597780"/>
                </a:lnTo>
                <a:lnTo>
                  <a:pt x="5590790" y="591919"/>
                </a:lnTo>
                <a:lnTo>
                  <a:pt x="5607074" y="591919"/>
                </a:lnTo>
                <a:lnTo>
                  <a:pt x="5607074" y="580198"/>
                </a:lnTo>
                <a:lnTo>
                  <a:pt x="5617929" y="580198"/>
                </a:lnTo>
                <a:lnTo>
                  <a:pt x="5617929" y="574338"/>
                </a:lnTo>
                <a:lnTo>
                  <a:pt x="5634214" y="574338"/>
                </a:lnTo>
                <a:lnTo>
                  <a:pt x="5634214" y="562617"/>
                </a:lnTo>
                <a:lnTo>
                  <a:pt x="5645070" y="562617"/>
                </a:lnTo>
                <a:lnTo>
                  <a:pt x="5645070" y="556756"/>
                </a:lnTo>
                <a:lnTo>
                  <a:pt x="5666782" y="556756"/>
                </a:lnTo>
                <a:lnTo>
                  <a:pt x="5666782" y="545035"/>
                </a:lnTo>
                <a:lnTo>
                  <a:pt x="5672209" y="545035"/>
                </a:lnTo>
                <a:lnTo>
                  <a:pt x="5672209" y="539174"/>
                </a:lnTo>
                <a:lnTo>
                  <a:pt x="5672209" y="527453"/>
                </a:lnTo>
                <a:lnTo>
                  <a:pt x="5683065" y="527453"/>
                </a:lnTo>
                <a:lnTo>
                  <a:pt x="5683065" y="515732"/>
                </a:lnTo>
                <a:lnTo>
                  <a:pt x="5683065" y="509871"/>
                </a:lnTo>
                <a:lnTo>
                  <a:pt x="5693921" y="509871"/>
                </a:lnTo>
                <a:lnTo>
                  <a:pt x="5693921" y="498150"/>
                </a:lnTo>
                <a:lnTo>
                  <a:pt x="5710205" y="498150"/>
                </a:lnTo>
                <a:lnTo>
                  <a:pt x="5710205" y="492289"/>
                </a:lnTo>
                <a:lnTo>
                  <a:pt x="5726489" y="492289"/>
                </a:lnTo>
                <a:lnTo>
                  <a:pt x="5726489" y="480568"/>
                </a:lnTo>
                <a:lnTo>
                  <a:pt x="5748201" y="480568"/>
                </a:lnTo>
                <a:lnTo>
                  <a:pt x="5748201" y="474708"/>
                </a:lnTo>
                <a:lnTo>
                  <a:pt x="5769912" y="474708"/>
                </a:lnTo>
                <a:lnTo>
                  <a:pt x="5769912" y="462986"/>
                </a:lnTo>
                <a:lnTo>
                  <a:pt x="5775340" y="462986"/>
                </a:lnTo>
                <a:lnTo>
                  <a:pt x="5775340" y="457126"/>
                </a:lnTo>
                <a:lnTo>
                  <a:pt x="5780768" y="457126"/>
                </a:lnTo>
                <a:lnTo>
                  <a:pt x="5780768" y="445405"/>
                </a:lnTo>
                <a:lnTo>
                  <a:pt x="5786196" y="445405"/>
                </a:lnTo>
                <a:lnTo>
                  <a:pt x="5786196" y="433683"/>
                </a:lnTo>
                <a:lnTo>
                  <a:pt x="5824192" y="433683"/>
                </a:lnTo>
                <a:lnTo>
                  <a:pt x="5824192" y="427823"/>
                </a:lnTo>
                <a:lnTo>
                  <a:pt x="5829620" y="427823"/>
                </a:lnTo>
                <a:lnTo>
                  <a:pt x="5829620" y="416102"/>
                </a:lnTo>
                <a:lnTo>
                  <a:pt x="5856760" y="416102"/>
                </a:lnTo>
                <a:lnTo>
                  <a:pt x="5856760" y="410241"/>
                </a:lnTo>
                <a:lnTo>
                  <a:pt x="5856760" y="398520"/>
                </a:lnTo>
                <a:lnTo>
                  <a:pt x="5862187" y="398520"/>
                </a:lnTo>
                <a:lnTo>
                  <a:pt x="5911039" y="398520"/>
                </a:lnTo>
                <a:lnTo>
                  <a:pt x="5911039" y="392659"/>
                </a:lnTo>
                <a:lnTo>
                  <a:pt x="5927323" y="392659"/>
                </a:lnTo>
                <a:lnTo>
                  <a:pt x="5927323" y="380938"/>
                </a:lnTo>
                <a:lnTo>
                  <a:pt x="5932751" y="380938"/>
                </a:lnTo>
                <a:lnTo>
                  <a:pt x="5932751" y="375078"/>
                </a:lnTo>
                <a:lnTo>
                  <a:pt x="5938179" y="375078"/>
                </a:lnTo>
                <a:lnTo>
                  <a:pt x="5938179" y="363356"/>
                </a:lnTo>
                <a:lnTo>
                  <a:pt x="5949035" y="363356"/>
                </a:lnTo>
                <a:lnTo>
                  <a:pt x="5981603" y="363356"/>
                </a:lnTo>
                <a:lnTo>
                  <a:pt x="5987030" y="363356"/>
                </a:lnTo>
                <a:lnTo>
                  <a:pt x="6008742" y="363356"/>
                </a:lnTo>
                <a:lnTo>
                  <a:pt x="6008742" y="351635"/>
                </a:lnTo>
                <a:lnTo>
                  <a:pt x="6019598" y="351635"/>
                </a:lnTo>
                <a:lnTo>
                  <a:pt x="6019598" y="345775"/>
                </a:lnTo>
                <a:lnTo>
                  <a:pt x="6030454" y="345775"/>
                </a:lnTo>
                <a:lnTo>
                  <a:pt x="6030454" y="334053"/>
                </a:lnTo>
                <a:lnTo>
                  <a:pt x="6041310" y="334053"/>
                </a:lnTo>
                <a:lnTo>
                  <a:pt x="6041310" y="328193"/>
                </a:lnTo>
                <a:lnTo>
                  <a:pt x="6041310" y="316472"/>
                </a:lnTo>
                <a:lnTo>
                  <a:pt x="6052166" y="316472"/>
                </a:lnTo>
                <a:lnTo>
                  <a:pt x="6052166" y="310611"/>
                </a:lnTo>
                <a:lnTo>
                  <a:pt x="6101017" y="310611"/>
                </a:lnTo>
                <a:lnTo>
                  <a:pt x="6101017" y="298890"/>
                </a:lnTo>
                <a:lnTo>
                  <a:pt x="6106445" y="298890"/>
                </a:lnTo>
                <a:lnTo>
                  <a:pt x="6106445" y="287169"/>
                </a:lnTo>
                <a:lnTo>
                  <a:pt x="6111873" y="287169"/>
                </a:lnTo>
                <a:lnTo>
                  <a:pt x="6111873" y="281308"/>
                </a:lnTo>
                <a:lnTo>
                  <a:pt x="6117301" y="281308"/>
                </a:lnTo>
                <a:lnTo>
                  <a:pt x="6117301" y="269587"/>
                </a:lnTo>
                <a:lnTo>
                  <a:pt x="6128157" y="269587"/>
                </a:lnTo>
                <a:lnTo>
                  <a:pt x="6128157" y="263726"/>
                </a:lnTo>
                <a:lnTo>
                  <a:pt x="6139013" y="263726"/>
                </a:lnTo>
                <a:lnTo>
                  <a:pt x="6139013" y="252005"/>
                </a:lnTo>
                <a:lnTo>
                  <a:pt x="6144441" y="252005"/>
                </a:lnTo>
                <a:lnTo>
                  <a:pt x="6149869" y="252005"/>
                </a:lnTo>
                <a:lnTo>
                  <a:pt x="6149869" y="246144"/>
                </a:lnTo>
                <a:lnTo>
                  <a:pt x="6171581" y="246144"/>
                </a:lnTo>
                <a:lnTo>
                  <a:pt x="6182437" y="246144"/>
                </a:lnTo>
                <a:lnTo>
                  <a:pt x="6182437" y="234423"/>
                </a:lnTo>
                <a:lnTo>
                  <a:pt x="6193293" y="234423"/>
                </a:lnTo>
                <a:lnTo>
                  <a:pt x="6198720" y="234423"/>
                </a:lnTo>
                <a:lnTo>
                  <a:pt x="6198720" y="222702"/>
                </a:lnTo>
                <a:lnTo>
                  <a:pt x="6209576" y="222702"/>
                </a:lnTo>
                <a:lnTo>
                  <a:pt x="6215005" y="222702"/>
                </a:lnTo>
                <a:lnTo>
                  <a:pt x="6220432" y="222702"/>
                </a:lnTo>
                <a:lnTo>
                  <a:pt x="6220432" y="216841"/>
                </a:lnTo>
                <a:lnTo>
                  <a:pt x="6220432" y="205120"/>
                </a:lnTo>
                <a:lnTo>
                  <a:pt x="6231288" y="205120"/>
                </a:lnTo>
                <a:lnTo>
                  <a:pt x="6231288" y="187539"/>
                </a:lnTo>
                <a:lnTo>
                  <a:pt x="6236716" y="187539"/>
                </a:lnTo>
                <a:lnTo>
                  <a:pt x="6242144" y="187539"/>
                </a:lnTo>
                <a:lnTo>
                  <a:pt x="6242144" y="169957"/>
                </a:lnTo>
                <a:lnTo>
                  <a:pt x="6242144" y="169957"/>
                </a:lnTo>
                <a:lnTo>
                  <a:pt x="6247572" y="169957"/>
                </a:lnTo>
                <a:lnTo>
                  <a:pt x="6253000" y="169957"/>
                </a:lnTo>
                <a:lnTo>
                  <a:pt x="6258428" y="169957"/>
                </a:lnTo>
                <a:lnTo>
                  <a:pt x="6258428" y="158236"/>
                </a:lnTo>
                <a:lnTo>
                  <a:pt x="6258428" y="152375"/>
                </a:lnTo>
                <a:lnTo>
                  <a:pt x="6263856" y="152375"/>
                </a:lnTo>
                <a:lnTo>
                  <a:pt x="6269284" y="152375"/>
                </a:lnTo>
                <a:lnTo>
                  <a:pt x="6274712" y="152375"/>
                </a:lnTo>
                <a:lnTo>
                  <a:pt x="6285568" y="152375"/>
                </a:lnTo>
                <a:lnTo>
                  <a:pt x="6290995" y="152375"/>
                </a:lnTo>
                <a:lnTo>
                  <a:pt x="6290995" y="140654"/>
                </a:lnTo>
                <a:lnTo>
                  <a:pt x="6296424" y="140654"/>
                </a:lnTo>
                <a:lnTo>
                  <a:pt x="6296424" y="134793"/>
                </a:lnTo>
                <a:lnTo>
                  <a:pt x="6301851" y="134793"/>
                </a:lnTo>
                <a:lnTo>
                  <a:pt x="6301851" y="134793"/>
                </a:lnTo>
                <a:lnTo>
                  <a:pt x="6307280" y="134793"/>
                </a:lnTo>
                <a:lnTo>
                  <a:pt x="6312707" y="134793"/>
                </a:lnTo>
                <a:lnTo>
                  <a:pt x="6312707" y="123072"/>
                </a:lnTo>
                <a:lnTo>
                  <a:pt x="6312707" y="123072"/>
                </a:lnTo>
                <a:lnTo>
                  <a:pt x="6318136" y="123072"/>
                </a:lnTo>
                <a:lnTo>
                  <a:pt x="6323563" y="123072"/>
                </a:lnTo>
                <a:lnTo>
                  <a:pt x="6334419" y="123072"/>
                </a:lnTo>
                <a:lnTo>
                  <a:pt x="6339847" y="123072"/>
                </a:lnTo>
                <a:lnTo>
                  <a:pt x="6339847" y="111351"/>
                </a:lnTo>
                <a:lnTo>
                  <a:pt x="6345275" y="111351"/>
                </a:lnTo>
                <a:lnTo>
                  <a:pt x="6350703" y="111351"/>
                </a:lnTo>
                <a:lnTo>
                  <a:pt x="6356131" y="111351"/>
                </a:lnTo>
                <a:lnTo>
                  <a:pt x="6361559" y="111351"/>
                </a:lnTo>
                <a:lnTo>
                  <a:pt x="6366987" y="111351"/>
                </a:lnTo>
                <a:lnTo>
                  <a:pt x="6372415" y="111351"/>
                </a:lnTo>
                <a:lnTo>
                  <a:pt x="6372415" y="105490"/>
                </a:lnTo>
                <a:lnTo>
                  <a:pt x="6372415" y="93769"/>
                </a:lnTo>
                <a:lnTo>
                  <a:pt x="6377843" y="93769"/>
                </a:lnTo>
                <a:lnTo>
                  <a:pt x="6383271" y="93769"/>
                </a:lnTo>
                <a:lnTo>
                  <a:pt x="6394127" y="93769"/>
                </a:lnTo>
                <a:lnTo>
                  <a:pt x="6399555" y="93769"/>
                </a:lnTo>
                <a:lnTo>
                  <a:pt x="6399555" y="82048"/>
                </a:lnTo>
                <a:lnTo>
                  <a:pt x="6399555" y="76187"/>
                </a:lnTo>
                <a:lnTo>
                  <a:pt x="6404983" y="76187"/>
                </a:lnTo>
                <a:lnTo>
                  <a:pt x="6410411" y="76187"/>
                </a:lnTo>
                <a:lnTo>
                  <a:pt x="6415839" y="76187"/>
                </a:lnTo>
                <a:lnTo>
                  <a:pt x="6421266" y="76187"/>
                </a:lnTo>
                <a:lnTo>
                  <a:pt x="6421266" y="64466"/>
                </a:lnTo>
                <a:lnTo>
                  <a:pt x="6421266" y="64466"/>
                </a:lnTo>
                <a:lnTo>
                  <a:pt x="6426695" y="64466"/>
                </a:lnTo>
                <a:lnTo>
                  <a:pt x="6432122" y="64466"/>
                </a:lnTo>
                <a:lnTo>
                  <a:pt x="6437551" y="64466"/>
                </a:lnTo>
                <a:lnTo>
                  <a:pt x="6442978" y="64466"/>
                </a:lnTo>
                <a:lnTo>
                  <a:pt x="6442978" y="52745"/>
                </a:lnTo>
                <a:lnTo>
                  <a:pt x="6448407" y="52745"/>
                </a:lnTo>
                <a:lnTo>
                  <a:pt x="6453834" y="52745"/>
                </a:lnTo>
                <a:lnTo>
                  <a:pt x="6459262" y="52745"/>
                </a:lnTo>
                <a:lnTo>
                  <a:pt x="6464690" y="52745"/>
                </a:lnTo>
                <a:lnTo>
                  <a:pt x="6470118" y="52745"/>
                </a:lnTo>
                <a:lnTo>
                  <a:pt x="6475546" y="52745"/>
                </a:lnTo>
                <a:lnTo>
                  <a:pt x="6475546" y="41024"/>
                </a:lnTo>
                <a:lnTo>
                  <a:pt x="6480974" y="41024"/>
                </a:lnTo>
                <a:lnTo>
                  <a:pt x="6486402" y="41024"/>
                </a:lnTo>
                <a:lnTo>
                  <a:pt x="6491830" y="41024"/>
                </a:lnTo>
                <a:lnTo>
                  <a:pt x="6491830" y="29302"/>
                </a:lnTo>
                <a:lnTo>
                  <a:pt x="6491830" y="29302"/>
                </a:lnTo>
                <a:lnTo>
                  <a:pt x="6497258" y="29302"/>
                </a:lnTo>
                <a:lnTo>
                  <a:pt x="6502686" y="29302"/>
                </a:lnTo>
                <a:lnTo>
                  <a:pt x="6508114" y="29302"/>
                </a:lnTo>
                <a:lnTo>
                  <a:pt x="6513541" y="29302"/>
                </a:lnTo>
                <a:lnTo>
                  <a:pt x="6513541" y="23442"/>
                </a:lnTo>
                <a:lnTo>
                  <a:pt x="6518970" y="23442"/>
                </a:lnTo>
                <a:lnTo>
                  <a:pt x="6524397" y="23442"/>
                </a:lnTo>
                <a:lnTo>
                  <a:pt x="6529826" y="23442"/>
                </a:lnTo>
                <a:lnTo>
                  <a:pt x="6529826" y="11721"/>
                </a:lnTo>
                <a:lnTo>
                  <a:pt x="6535253" y="11721"/>
                </a:lnTo>
                <a:lnTo>
                  <a:pt x="6535253" y="0"/>
                </a:lnTo>
                <a:lnTo>
                  <a:pt x="6540682" y="0"/>
                </a:lnTo>
              </a:path>
            </a:pathLst>
          </a:custGeom>
          <a:ln w="28575">
            <a:solidFill>
              <a:srgbClr val="007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50377" y="694498"/>
            <a:ext cx="0" cy="4396740"/>
          </a:xfrm>
          <a:custGeom>
            <a:avLst/>
            <a:gdLst/>
            <a:ahLst/>
            <a:cxnLst/>
            <a:rect l="l" t="t" r="r" b="b"/>
            <a:pathLst>
              <a:path w="0" h="4396740">
                <a:moveTo>
                  <a:pt x="0" y="0"/>
                </a:moveTo>
                <a:lnTo>
                  <a:pt x="0" y="43967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62716" y="4938676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66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62716" y="4243082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66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62716" y="3550540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66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62716" y="2857998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66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75719" y="2700906"/>
            <a:ext cx="282575" cy="2411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15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000" spc="-5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Times New Roman"/>
              <a:cs typeface="Times New Roman"/>
            </a:endParaRPr>
          </a:p>
          <a:p>
            <a:pPr algn="ctr" marL="97790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Times New Roman"/>
              <a:cs typeface="Times New Roman"/>
            </a:endParaRPr>
          </a:p>
          <a:p>
            <a:pPr algn="ctr" marL="97790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62716" y="2162404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66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75719" y="2005313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20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62716" y="1469862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66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475719" y="1312771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25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62716" y="774269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766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475719" y="614126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30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89586" y="1458222"/>
            <a:ext cx="279400" cy="24555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2000" spc="-5">
                <a:latin typeface="Calibri"/>
                <a:cs typeface="Calibri"/>
              </a:rPr>
              <a:t>Patients With Event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(%)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07356" y="6047686"/>
            <a:ext cx="53975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1435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dirty="0" sz="2000" spc="-5">
                <a:latin typeface="Calibri"/>
                <a:cs typeface="Calibri"/>
              </a:rPr>
              <a:t>1427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16623" y="6047686"/>
            <a:ext cx="53975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1362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dirty="0" sz="2000" spc="-5">
                <a:latin typeface="Calibri"/>
                <a:cs typeface="Calibri"/>
              </a:rPr>
              <a:t>1366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25891" y="6047686"/>
            <a:ext cx="53975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1299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dirty="0" sz="2000" spc="-5">
                <a:latin typeface="Calibri"/>
                <a:cs typeface="Calibri"/>
              </a:rPr>
              <a:t>1296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32330" y="6047686"/>
            <a:ext cx="53975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1214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dirty="0" sz="2000" spc="-5">
                <a:latin typeface="Calibri"/>
                <a:cs typeface="Calibri"/>
              </a:rPr>
              <a:t>1194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89670" y="6047686"/>
            <a:ext cx="41148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830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dirty="0" sz="2000" spc="-5">
                <a:latin typeface="Calibri"/>
                <a:cs typeface="Calibri"/>
              </a:rPr>
              <a:t>821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1080" y="5773109"/>
            <a:ext cx="2069464" cy="840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ts val="228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No. at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risk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005"/>
              </a:lnSpc>
            </a:pPr>
            <a:r>
              <a:rPr dirty="0" sz="2000" spc="-5">
                <a:latin typeface="Calibri"/>
                <a:cs typeface="Calibri"/>
              </a:rPr>
              <a:t>Bilateral graft </a:t>
            </a:r>
            <a:r>
              <a:rPr dirty="0" sz="2000" spc="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1548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25"/>
              </a:lnSpc>
              <a:tabLst>
                <a:tab pos="1542415" algn="l"/>
              </a:tabLst>
            </a:pPr>
            <a:r>
              <a:rPr dirty="0" sz="2000" spc="-5">
                <a:latin typeface="Calibri"/>
                <a:cs typeface="Calibri"/>
              </a:rPr>
              <a:t>Singl</a:t>
            </a:r>
            <a:r>
              <a:rPr dirty="0" sz="2000">
                <a:latin typeface="Calibri"/>
                <a:cs typeface="Calibri"/>
              </a:rPr>
              <a:t>e </a:t>
            </a:r>
            <a:r>
              <a:rPr dirty="0" sz="2000" spc="-5">
                <a:latin typeface="Calibri"/>
                <a:cs typeface="Calibri"/>
              </a:rPr>
              <a:t>graf</a:t>
            </a:r>
            <a:r>
              <a:rPr dirty="0" sz="2000">
                <a:latin typeface="Calibri"/>
                <a:cs typeface="Calibri"/>
              </a:rPr>
              <a:t>t	</a:t>
            </a:r>
            <a:r>
              <a:rPr dirty="0" baseline="1388" sz="3000" spc="-7">
                <a:latin typeface="Calibri"/>
                <a:cs typeface="Calibri"/>
              </a:rPr>
              <a:t>1554</a:t>
            </a:r>
            <a:endParaRPr baseline="1388" sz="3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850376" y="5091218"/>
            <a:ext cx="6835140" cy="0"/>
          </a:xfrm>
          <a:custGeom>
            <a:avLst/>
            <a:gdLst/>
            <a:ahLst/>
            <a:cxnLst/>
            <a:rect l="l" t="t" r="r" b="b"/>
            <a:pathLst>
              <a:path w="6835140" h="0">
                <a:moveTo>
                  <a:pt x="0" y="0"/>
                </a:moveTo>
                <a:lnTo>
                  <a:pt x="683477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97423" y="5091218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930995" y="5208702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06690" y="5091218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237433" y="5208702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13130" y="5091218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922397" y="5091218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228837" y="5091218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162409" y="5208702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538103" y="5091218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8412293" y="5208702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37954" y="5208702"/>
            <a:ext cx="3415665" cy="562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1055">
              <a:lnSpc>
                <a:spcPts val="2115"/>
              </a:lnSpc>
              <a:spcBef>
                <a:spcPts val="100"/>
              </a:spcBef>
              <a:tabLst>
                <a:tab pos="2130425" algn="l"/>
              </a:tabLst>
            </a:pPr>
            <a:r>
              <a:rPr dirty="0" sz="2000">
                <a:latin typeface="Calibri"/>
                <a:cs typeface="Calibri"/>
              </a:rPr>
              <a:t>4	6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15"/>
              </a:lnSpc>
            </a:pPr>
            <a:r>
              <a:rPr dirty="0" sz="2000" spc="-5">
                <a:latin typeface="Calibri"/>
                <a:cs typeface="Calibri"/>
              </a:rPr>
              <a:t>Time from randomisation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(years)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31605" y="232833"/>
            <a:ext cx="7988934" cy="462280"/>
          </a:xfrm>
          <a:custGeom>
            <a:avLst/>
            <a:gdLst/>
            <a:ahLst/>
            <a:cxnLst/>
            <a:rect l="l" t="t" r="r" b="b"/>
            <a:pathLst>
              <a:path w="7988934" h="462280">
                <a:moveTo>
                  <a:pt x="0" y="0"/>
                </a:moveTo>
                <a:lnTo>
                  <a:pt x="7988485" y="0"/>
                </a:lnTo>
                <a:lnTo>
                  <a:pt x="7988485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solidFill>
            <a:srgbClr val="FFE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31605" y="232833"/>
            <a:ext cx="7988934" cy="462280"/>
          </a:xfrm>
          <a:custGeom>
            <a:avLst/>
            <a:gdLst/>
            <a:ahLst/>
            <a:cxnLst/>
            <a:rect l="l" t="t" r="r" b="b"/>
            <a:pathLst>
              <a:path w="7988934" h="462280">
                <a:moveTo>
                  <a:pt x="0" y="0"/>
                </a:moveTo>
                <a:lnTo>
                  <a:pt x="7988485" y="0"/>
                </a:lnTo>
                <a:lnTo>
                  <a:pt x="7988485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592718" y="257433"/>
            <a:ext cx="78663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latin typeface="Arial"/>
                <a:cs typeface="Arial"/>
              </a:rPr>
              <a:t>DEATH, MI, STROKE AT 10 YEARS </a:t>
            </a:r>
            <a:r>
              <a:rPr dirty="0" sz="2400" b="0">
                <a:latin typeface="Arial"/>
                <a:cs typeface="Arial"/>
              </a:rPr>
              <a:t>(</a:t>
            </a:r>
            <a:r>
              <a:rPr dirty="0" sz="2400"/>
              <a:t>Intention </a:t>
            </a:r>
            <a:r>
              <a:rPr dirty="0" sz="2400" spc="-5"/>
              <a:t>To</a:t>
            </a:r>
            <a:r>
              <a:rPr dirty="0" sz="2400" spc="-55"/>
              <a:t> </a:t>
            </a:r>
            <a:r>
              <a:rPr dirty="0" sz="2400" spc="0"/>
              <a:t>Treat</a:t>
            </a:r>
            <a:r>
              <a:rPr dirty="0" sz="2400" spc="0" b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901426" y="1053448"/>
            <a:ext cx="65341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3670" marR="5080" indent="-14160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0070C0"/>
                </a:solidFill>
                <a:latin typeface="Calibri"/>
                <a:cs typeface="Calibri"/>
              </a:rPr>
              <a:t>Single  ITA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450399" y="2141151"/>
            <a:ext cx="91122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1940" marR="5080" indent="-26987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0000"/>
                </a:solidFill>
                <a:latin typeface="Calibri"/>
                <a:cs typeface="Calibri"/>
              </a:rPr>
              <a:t>Bilateral  ITA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15965" y="1693633"/>
            <a:ext cx="318198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HR (95% CI) </a:t>
            </a:r>
            <a:r>
              <a:rPr dirty="0" sz="2000" b="1">
                <a:latin typeface="Calibri"/>
                <a:cs typeface="Calibri"/>
              </a:rPr>
              <a:t>= </a:t>
            </a:r>
            <a:r>
              <a:rPr dirty="0" sz="2000" spc="-5" b="1">
                <a:latin typeface="Calibri"/>
                <a:cs typeface="Calibri"/>
              </a:rPr>
              <a:t>0.90 (0.78,</a:t>
            </a:r>
            <a:r>
              <a:rPr dirty="0" sz="2000" spc="-8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1.03)</a:t>
            </a:r>
            <a:endParaRPr sz="2000">
              <a:latin typeface="Calibri"/>
              <a:cs typeface="Calibri"/>
            </a:endParaRPr>
          </a:p>
          <a:p>
            <a:pPr algn="ctr" marL="5080">
              <a:lnSpc>
                <a:spcPct val="100000"/>
              </a:lnSpc>
            </a:pPr>
            <a:r>
              <a:rPr dirty="0" sz="2000" b="1">
                <a:latin typeface="Calibri"/>
                <a:cs typeface="Calibri"/>
              </a:rPr>
              <a:t>p =</a:t>
            </a:r>
            <a:r>
              <a:rPr dirty="0" sz="2000" spc="-2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0.12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80235" y="1557107"/>
            <a:ext cx="6865620" cy="3307715"/>
          </a:xfrm>
          <a:custGeom>
            <a:avLst/>
            <a:gdLst/>
            <a:ahLst/>
            <a:cxnLst/>
            <a:rect l="l" t="t" r="r" b="b"/>
            <a:pathLst>
              <a:path w="6865620" h="3307715">
                <a:moveTo>
                  <a:pt x="0" y="3307649"/>
                </a:moveTo>
                <a:lnTo>
                  <a:pt x="0" y="3284314"/>
                </a:lnTo>
                <a:lnTo>
                  <a:pt x="0" y="3167642"/>
                </a:lnTo>
                <a:lnTo>
                  <a:pt x="0" y="3115140"/>
                </a:lnTo>
                <a:lnTo>
                  <a:pt x="5697" y="3115140"/>
                </a:lnTo>
                <a:lnTo>
                  <a:pt x="5697" y="3068471"/>
                </a:lnTo>
                <a:lnTo>
                  <a:pt x="5697" y="3050970"/>
                </a:lnTo>
                <a:lnTo>
                  <a:pt x="11394" y="3050970"/>
                </a:lnTo>
                <a:lnTo>
                  <a:pt x="11394" y="2980967"/>
                </a:lnTo>
                <a:lnTo>
                  <a:pt x="17091" y="2980967"/>
                </a:lnTo>
                <a:lnTo>
                  <a:pt x="17091" y="2969300"/>
                </a:lnTo>
                <a:lnTo>
                  <a:pt x="17091" y="2963466"/>
                </a:lnTo>
                <a:lnTo>
                  <a:pt x="22788" y="2963466"/>
                </a:lnTo>
                <a:lnTo>
                  <a:pt x="22788" y="2951799"/>
                </a:lnTo>
                <a:lnTo>
                  <a:pt x="22788" y="2940132"/>
                </a:lnTo>
                <a:lnTo>
                  <a:pt x="39880" y="2940132"/>
                </a:lnTo>
                <a:lnTo>
                  <a:pt x="39880" y="2922631"/>
                </a:lnTo>
                <a:lnTo>
                  <a:pt x="39880" y="2910964"/>
                </a:lnTo>
                <a:lnTo>
                  <a:pt x="45577" y="2910964"/>
                </a:lnTo>
                <a:lnTo>
                  <a:pt x="45577" y="2905131"/>
                </a:lnTo>
                <a:lnTo>
                  <a:pt x="51274" y="2905131"/>
                </a:lnTo>
                <a:lnTo>
                  <a:pt x="51274" y="2899297"/>
                </a:lnTo>
                <a:lnTo>
                  <a:pt x="56972" y="2899297"/>
                </a:lnTo>
                <a:lnTo>
                  <a:pt x="56972" y="2887630"/>
                </a:lnTo>
                <a:lnTo>
                  <a:pt x="62669" y="2887630"/>
                </a:lnTo>
                <a:lnTo>
                  <a:pt x="62669" y="2881796"/>
                </a:lnTo>
                <a:lnTo>
                  <a:pt x="74063" y="2881796"/>
                </a:lnTo>
                <a:lnTo>
                  <a:pt x="74063" y="2870129"/>
                </a:lnTo>
                <a:lnTo>
                  <a:pt x="79760" y="2870129"/>
                </a:lnTo>
                <a:lnTo>
                  <a:pt x="79760" y="2864295"/>
                </a:lnTo>
                <a:lnTo>
                  <a:pt x="91155" y="2864295"/>
                </a:lnTo>
                <a:lnTo>
                  <a:pt x="91155" y="2858462"/>
                </a:lnTo>
                <a:lnTo>
                  <a:pt x="91155" y="2846795"/>
                </a:lnTo>
                <a:lnTo>
                  <a:pt x="102549" y="2846795"/>
                </a:lnTo>
                <a:lnTo>
                  <a:pt x="102549" y="2840961"/>
                </a:lnTo>
                <a:lnTo>
                  <a:pt x="108246" y="2840961"/>
                </a:lnTo>
                <a:lnTo>
                  <a:pt x="108246" y="2829294"/>
                </a:lnTo>
                <a:lnTo>
                  <a:pt x="136732" y="2829294"/>
                </a:lnTo>
                <a:lnTo>
                  <a:pt x="136732" y="2823460"/>
                </a:lnTo>
                <a:lnTo>
                  <a:pt x="153824" y="2823460"/>
                </a:lnTo>
                <a:lnTo>
                  <a:pt x="153824" y="2805959"/>
                </a:lnTo>
                <a:lnTo>
                  <a:pt x="159521" y="2805959"/>
                </a:lnTo>
                <a:lnTo>
                  <a:pt x="159521" y="2800126"/>
                </a:lnTo>
                <a:lnTo>
                  <a:pt x="176613" y="2800126"/>
                </a:lnTo>
                <a:lnTo>
                  <a:pt x="176613" y="2788459"/>
                </a:lnTo>
                <a:lnTo>
                  <a:pt x="176613" y="2776791"/>
                </a:lnTo>
                <a:lnTo>
                  <a:pt x="216493" y="2776791"/>
                </a:lnTo>
                <a:lnTo>
                  <a:pt x="216493" y="2765124"/>
                </a:lnTo>
                <a:lnTo>
                  <a:pt x="239282" y="2765124"/>
                </a:lnTo>
                <a:lnTo>
                  <a:pt x="239282" y="2759291"/>
                </a:lnTo>
                <a:lnTo>
                  <a:pt x="336135" y="2759291"/>
                </a:lnTo>
                <a:lnTo>
                  <a:pt x="336135" y="2747623"/>
                </a:lnTo>
                <a:lnTo>
                  <a:pt x="358923" y="2747623"/>
                </a:lnTo>
                <a:lnTo>
                  <a:pt x="358923" y="2741790"/>
                </a:lnTo>
                <a:lnTo>
                  <a:pt x="472868" y="2741790"/>
                </a:lnTo>
                <a:lnTo>
                  <a:pt x="472868" y="2735956"/>
                </a:lnTo>
                <a:lnTo>
                  <a:pt x="478565" y="2735956"/>
                </a:lnTo>
                <a:lnTo>
                  <a:pt x="478565" y="2724289"/>
                </a:lnTo>
                <a:lnTo>
                  <a:pt x="495656" y="2724289"/>
                </a:lnTo>
                <a:lnTo>
                  <a:pt x="495656" y="2718455"/>
                </a:lnTo>
                <a:lnTo>
                  <a:pt x="507051" y="2718455"/>
                </a:lnTo>
                <a:lnTo>
                  <a:pt x="507051" y="2706788"/>
                </a:lnTo>
                <a:lnTo>
                  <a:pt x="535537" y="2706788"/>
                </a:lnTo>
                <a:lnTo>
                  <a:pt x="535537" y="2700955"/>
                </a:lnTo>
                <a:lnTo>
                  <a:pt x="546931" y="2700955"/>
                </a:lnTo>
                <a:lnTo>
                  <a:pt x="546931" y="2695121"/>
                </a:lnTo>
                <a:lnTo>
                  <a:pt x="643783" y="2695121"/>
                </a:lnTo>
                <a:lnTo>
                  <a:pt x="643783" y="2683454"/>
                </a:lnTo>
                <a:lnTo>
                  <a:pt x="672270" y="2683454"/>
                </a:lnTo>
                <a:lnTo>
                  <a:pt x="672270" y="2677620"/>
                </a:lnTo>
                <a:lnTo>
                  <a:pt x="695058" y="2677620"/>
                </a:lnTo>
                <a:lnTo>
                  <a:pt x="695058" y="2665953"/>
                </a:lnTo>
                <a:lnTo>
                  <a:pt x="695058" y="2660119"/>
                </a:lnTo>
                <a:lnTo>
                  <a:pt x="712150" y="2660119"/>
                </a:lnTo>
                <a:lnTo>
                  <a:pt x="712150" y="2654286"/>
                </a:lnTo>
                <a:lnTo>
                  <a:pt x="740636" y="2654286"/>
                </a:lnTo>
                <a:lnTo>
                  <a:pt x="740636" y="2642619"/>
                </a:lnTo>
                <a:lnTo>
                  <a:pt x="803305" y="2642619"/>
                </a:lnTo>
                <a:lnTo>
                  <a:pt x="803305" y="2636785"/>
                </a:lnTo>
                <a:lnTo>
                  <a:pt x="894461" y="2636785"/>
                </a:lnTo>
                <a:lnTo>
                  <a:pt x="894461" y="2625118"/>
                </a:lnTo>
                <a:lnTo>
                  <a:pt x="934341" y="2625118"/>
                </a:lnTo>
                <a:lnTo>
                  <a:pt x="934341" y="2619284"/>
                </a:lnTo>
                <a:lnTo>
                  <a:pt x="1019799" y="2619284"/>
                </a:lnTo>
                <a:lnTo>
                  <a:pt x="1019799" y="2613451"/>
                </a:lnTo>
                <a:lnTo>
                  <a:pt x="1042588" y="2613451"/>
                </a:lnTo>
                <a:lnTo>
                  <a:pt x="1042588" y="2601784"/>
                </a:lnTo>
                <a:lnTo>
                  <a:pt x="1088165" y="2601784"/>
                </a:lnTo>
                <a:lnTo>
                  <a:pt x="1088165" y="2595950"/>
                </a:lnTo>
                <a:lnTo>
                  <a:pt x="1093863" y="2595950"/>
                </a:lnTo>
                <a:lnTo>
                  <a:pt x="1093863" y="2584283"/>
                </a:lnTo>
                <a:lnTo>
                  <a:pt x="1099560" y="2584283"/>
                </a:lnTo>
                <a:lnTo>
                  <a:pt x="1099560" y="2578449"/>
                </a:lnTo>
                <a:lnTo>
                  <a:pt x="1122349" y="2578449"/>
                </a:lnTo>
                <a:lnTo>
                  <a:pt x="1122349" y="2572616"/>
                </a:lnTo>
                <a:lnTo>
                  <a:pt x="1133743" y="2572616"/>
                </a:lnTo>
                <a:lnTo>
                  <a:pt x="1133743" y="2560948"/>
                </a:lnTo>
                <a:lnTo>
                  <a:pt x="1145138" y="2560948"/>
                </a:lnTo>
                <a:lnTo>
                  <a:pt x="1145138" y="2555115"/>
                </a:lnTo>
                <a:lnTo>
                  <a:pt x="1173624" y="2555115"/>
                </a:lnTo>
                <a:lnTo>
                  <a:pt x="1173624" y="2543448"/>
                </a:lnTo>
                <a:lnTo>
                  <a:pt x="1219201" y="2543448"/>
                </a:lnTo>
                <a:lnTo>
                  <a:pt x="1219201" y="2537614"/>
                </a:lnTo>
                <a:lnTo>
                  <a:pt x="1253384" y="2537614"/>
                </a:lnTo>
                <a:lnTo>
                  <a:pt x="1253384" y="2531780"/>
                </a:lnTo>
                <a:lnTo>
                  <a:pt x="1304659" y="2531780"/>
                </a:lnTo>
                <a:lnTo>
                  <a:pt x="1304659" y="2520113"/>
                </a:lnTo>
                <a:lnTo>
                  <a:pt x="1344540" y="2520113"/>
                </a:lnTo>
                <a:lnTo>
                  <a:pt x="1344540" y="2514280"/>
                </a:lnTo>
                <a:lnTo>
                  <a:pt x="1355934" y="2514280"/>
                </a:lnTo>
                <a:lnTo>
                  <a:pt x="1401512" y="2514280"/>
                </a:lnTo>
                <a:lnTo>
                  <a:pt x="1401512" y="2502612"/>
                </a:lnTo>
                <a:lnTo>
                  <a:pt x="1407209" y="2502612"/>
                </a:lnTo>
                <a:lnTo>
                  <a:pt x="1424301" y="2502612"/>
                </a:lnTo>
                <a:lnTo>
                  <a:pt x="1424301" y="2496779"/>
                </a:lnTo>
                <a:lnTo>
                  <a:pt x="1429998" y="2496779"/>
                </a:lnTo>
                <a:lnTo>
                  <a:pt x="1429998" y="2490945"/>
                </a:lnTo>
                <a:lnTo>
                  <a:pt x="1447089" y="2490945"/>
                </a:lnTo>
                <a:lnTo>
                  <a:pt x="1481272" y="2490945"/>
                </a:lnTo>
                <a:lnTo>
                  <a:pt x="1481272" y="2479278"/>
                </a:lnTo>
                <a:lnTo>
                  <a:pt x="1481272" y="2473444"/>
                </a:lnTo>
                <a:lnTo>
                  <a:pt x="1504061" y="2473444"/>
                </a:lnTo>
                <a:lnTo>
                  <a:pt x="1504061" y="2461777"/>
                </a:lnTo>
                <a:lnTo>
                  <a:pt x="1623703" y="2461777"/>
                </a:lnTo>
                <a:lnTo>
                  <a:pt x="1623703" y="2455944"/>
                </a:lnTo>
                <a:lnTo>
                  <a:pt x="1629400" y="2455944"/>
                </a:lnTo>
                <a:lnTo>
                  <a:pt x="1629400" y="2438443"/>
                </a:lnTo>
                <a:lnTo>
                  <a:pt x="1629400" y="2432609"/>
                </a:lnTo>
                <a:lnTo>
                  <a:pt x="1629400" y="2415108"/>
                </a:lnTo>
                <a:lnTo>
                  <a:pt x="1635097" y="2415108"/>
                </a:lnTo>
                <a:lnTo>
                  <a:pt x="1635097" y="2403441"/>
                </a:lnTo>
                <a:lnTo>
                  <a:pt x="1640794" y="2403441"/>
                </a:lnTo>
                <a:lnTo>
                  <a:pt x="1646491" y="2403441"/>
                </a:lnTo>
                <a:lnTo>
                  <a:pt x="1646491" y="2397608"/>
                </a:lnTo>
                <a:lnTo>
                  <a:pt x="1669280" y="2397608"/>
                </a:lnTo>
                <a:lnTo>
                  <a:pt x="1669280" y="2391774"/>
                </a:lnTo>
                <a:lnTo>
                  <a:pt x="1692069" y="2391774"/>
                </a:lnTo>
                <a:lnTo>
                  <a:pt x="1692069" y="2374273"/>
                </a:lnTo>
                <a:lnTo>
                  <a:pt x="1692069" y="2362606"/>
                </a:lnTo>
                <a:lnTo>
                  <a:pt x="1709160" y="2362606"/>
                </a:lnTo>
                <a:lnTo>
                  <a:pt x="1709160" y="2356773"/>
                </a:lnTo>
                <a:lnTo>
                  <a:pt x="1720555" y="2356773"/>
                </a:lnTo>
                <a:lnTo>
                  <a:pt x="1720555" y="2350939"/>
                </a:lnTo>
                <a:lnTo>
                  <a:pt x="1737647" y="2350939"/>
                </a:lnTo>
                <a:lnTo>
                  <a:pt x="1737647" y="2339272"/>
                </a:lnTo>
                <a:lnTo>
                  <a:pt x="1783224" y="2339272"/>
                </a:lnTo>
                <a:lnTo>
                  <a:pt x="1788922" y="2339272"/>
                </a:lnTo>
                <a:lnTo>
                  <a:pt x="1788922" y="2333438"/>
                </a:lnTo>
                <a:lnTo>
                  <a:pt x="1811710" y="2333438"/>
                </a:lnTo>
                <a:lnTo>
                  <a:pt x="1811710" y="2321771"/>
                </a:lnTo>
                <a:lnTo>
                  <a:pt x="1845894" y="2321771"/>
                </a:lnTo>
                <a:lnTo>
                  <a:pt x="1845894" y="2315937"/>
                </a:lnTo>
                <a:lnTo>
                  <a:pt x="1845894" y="2310104"/>
                </a:lnTo>
                <a:lnTo>
                  <a:pt x="1862985" y="2310104"/>
                </a:lnTo>
                <a:lnTo>
                  <a:pt x="1880077" y="2310104"/>
                </a:lnTo>
                <a:lnTo>
                  <a:pt x="1880077" y="2298437"/>
                </a:lnTo>
                <a:lnTo>
                  <a:pt x="1885774" y="2298437"/>
                </a:lnTo>
                <a:lnTo>
                  <a:pt x="1885774" y="2292603"/>
                </a:lnTo>
                <a:lnTo>
                  <a:pt x="1908563" y="2292603"/>
                </a:lnTo>
                <a:lnTo>
                  <a:pt x="1908563" y="2280936"/>
                </a:lnTo>
                <a:lnTo>
                  <a:pt x="1937049" y="2280936"/>
                </a:lnTo>
                <a:lnTo>
                  <a:pt x="1937049" y="2275102"/>
                </a:lnTo>
                <a:lnTo>
                  <a:pt x="1959837" y="2275102"/>
                </a:lnTo>
                <a:lnTo>
                  <a:pt x="1959837" y="2269269"/>
                </a:lnTo>
                <a:lnTo>
                  <a:pt x="1982626" y="2269269"/>
                </a:lnTo>
                <a:lnTo>
                  <a:pt x="1982626" y="2251768"/>
                </a:lnTo>
                <a:lnTo>
                  <a:pt x="2005415" y="2251768"/>
                </a:lnTo>
                <a:lnTo>
                  <a:pt x="2005415" y="2240101"/>
                </a:lnTo>
                <a:lnTo>
                  <a:pt x="2011113" y="2240101"/>
                </a:lnTo>
                <a:lnTo>
                  <a:pt x="2011113" y="2234267"/>
                </a:lnTo>
                <a:lnTo>
                  <a:pt x="2045296" y="2234267"/>
                </a:lnTo>
                <a:lnTo>
                  <a:pt x="2045296" y="2228433"/>
                </a:lnTo>
                <a:lnTo>
                  <a:pt x="2045296" y="2216766"/>
                </a:lnTo>
                <a:lnTo>
                  <a:pt x="2050993" y="2216766"/>
                </a:lnTo>
                <a:lnTo>
                  <a:pt x="2050993" y="2210933"/>
                </a:lnTo>
                <a:lnTo>
                  <a:pt x="2050993" y="2199265"/>
                </a:lnTo>
                <a:lnTo>
                  <a:pt x="2056690" y="2199265"/>
                </a:lnTo>
                <a:lnTo>
                  <a:pt x="2056690" y="2193432"/>
                </a:lnTo>
                <a:lnTo>
                  <a:pt x="2079479" y="2193432"/>
                </a:lnTo>
                <a:lnTo>
                  <a:pt x="2079479" y="2187598"/>
                </a:lnTo>
                <a:lnTo>
                  <a:pt x="2079479" y="2175931"/>
                </a:lnTo>
                <a:lnTo>
                  <a:pt x="2090873" y="2175931"/>
                </a:lnTo>
                <a:lnTo>
                  <a:pt x="2090873" y="2170097"/>
                </a:lnTo>
                <a:lnTo>
                  <a:pt x="2090873" y="2158430"/>
                </a:lnTo>
                <a:lnTo>
                  <a:pt x="2130754" y="2158430"/>
                </a:lnTo>
                <a:lnTo>
                  <a:pt x="2130754" y="2152597"/>
                </a:lnTo>
                <a:lnTo>
                  <a:pt x="2142148" y="2152597"/>
                </a:lnTo>
                <a:lnTo>
                  <a:pt x="2142148" y="2146763"/>
                </a:lnTo>
                <a:lnTo>
                  <a:pt x="2176331" y="2146763"/>
                </a:lnTo>
                <a:lnTo>
                  <a:pt x="2176331" y="2135096"/>
                </a:lnTo>
                <a:lnTo>
                  <a:pt x="2233303" y="2135096"/>
                </a:lnTo>
                <a:lnTo>
                  <a:pt x="2233303" y="2129262"/>
                </a:lnTo>
                <a:lnTo>
                  <a:pt x="2244698" y="2129262"/>
                </a:lnTo>
                <a:lnTo>
                  <a:pt x="2244698" y="2117595"/>
                </a:lnTo>
                <a:lnTo>
                  <a:pt x="2250395" y="2117595"/>
                </a:lnTo>
                <a:lnTo>
                  <a:pt x="2250395" y="2111761"/>
                </a:lnTo>
                <a:lnTo>
                  <a:pt x="2261790" y="2111761"/>
                </a:lnTo>
                <a:lnTo>
                  <a:pt x="2261790" y="2100094"/>
                </a:lnTo>
                <a:lnTo>
                  <a:pt x="2301670" y="2100094"/>
                </a:lnTo>
                <a:lnTo>
                  <a:pt x="2301670" y="2094261"/>
                </a:lnTo>
                <a:lnTo>
                  <a:pt x="2330156" y="2094261"/>
                </a:lnTo>
                <a:lnTo>
                  <a:pt x="2330156" y="2088427"/>
                </a:lnTo>
                <a:lnTo>
                  <a:pt x="2358642" y="2088427"/>
                </a:lnTo>
                <a:lnTo>
                  <a:pt x="2358642" y="2076760"/>
                </a:lnTo>
                <a:lnTo>
                  <a:pt x="2381431" y="2076760"/>
                </a:lnTo>
                <a:lnTo>
                  <a:pt x="2387128" y="2076760"/>
                </a:lnTo>
                <a:lnTo>
                  <a:pt x="2387128" y="2070926"/>
                </a:lnTo>
                <a:lnTo>
                  <a:pt x="2421311" y="2070926"/>
                </a:lnTo>
                <a:lnTo>
                  <a:pt x="2421311" y="2059259"/>
                </a:lnTo>
                <a:lnTo>
                  <a:pt x="2421311" y="2053426"/>
                </a:lnTo>
                <a:lnTo>
                  <a:pt x="2427008" y="2053426"/>
                </a:lnTo>
                <a:lnTo>
                  <a:pt x="2427008" y="2047592"/>
                </a:lnTo>
                <a:lnTo>
                  <a:pt x="2483980" y="2047592"/>
                </a:lnTo>
                <a:lnTo>
                  <a:pt x="2483980" y="2030091"/>
                </a:lnTo>
                <a:lnTo>
                  <a:pt x="2489678" y="2030091"/>
                </a:lnTo>
                <a:lnTo>
                  <a:pt x="2489678" y="2018424"/>
                </a:lnTo>
                <a:lnTo>
                  <a:pt x="2518163" y="2018424"/>
                </a:lnTo>
                <a:lnTo>
                  <a:pt x="2518163" y="2012590"/>
                </a:lnTo>
                <a:lnTo>
                  <a:pt x="2529558" y="2012590"/>
                </a:lnTo>
                <a:lnTo>
                  <a:pt x="2529558" y="2006757"/>
                </a:lnTo>
                <a:lnTo>
                  <a:pt x="2546650" y="2006757"/>
                </a:lnTo>
                <a:lnTo>
                  <a:pt x="2546650" y="1995090"/>
                </a:lnTo>
                <a:lnTo>
                  <a:pt x="2552347" y="1995090"/>
                </a:lnTo>
                <a:lnTo>
                  <a:pt x="2552347" y="1989256"/>
                </a:lnTo>
                <a:lnTo>
                  <a:pt x="2569439" y="1989256"/>
                </a:lnTo>
                <a:lnTo>
                  <a:pt x="2569439" y="1977589"/>
                </a:lnTo>
                <a:lnTo>
                  <a:pt x="2620713" y="1977589"/>
                </a:lnTo>
                <a:lnTo>
                  <a:pt x="2620713" y="1971755"/>
                </a:lnTo>
                <a:lnTo>
                  <a:pt x="2643502" y="1971755"/>
                </a:lnTo>
                <a:lnTo>
                  <a:pt x="2643502" y="1965922"/>
                </a:lnTo>
                <a:lnTo>
                  <a:pt x="2643502" y="1954254"/>
                </a:lnTo>
                <a:lnTo>
                  <a:pt x="2654897" y="1954254"/>
                </a:lnTo>
                <a:lnTo>
                  <a:pt x="2654897" y="1948421"/>
                </a:lnTo>
                <a:lnTo>
                  <a:pt x="2671988" y="1948421"/>
                </a:lnTo>
                <a:lnTo>
                  <a:pt x="2671988" y="1936754"/>
                </a:lnTo>
                <a:lnTo>
                  <a:pt x="2683382" y="1936754"/>
                </a:lnTo>
                <a:lnTo>
                  <a:pt x="2683382" y="1930920"/>
                </a:lnTo>
                <a:lnTo>
                  <a:pt x="2706171" y="1930920"/>
                </a:lnTo>
                <a:lnTo>
                  <a:pt x="2706171" y="1919253"/>
                </a:lnTo>
                <a:lnTo>
                  <a:pt x="2723263" y="1919253"/>
                </a:lnTo>
                <a:lnTo>
                  <a:pt x="2723263" y="1913419"/>
                </a:lnTo>
                <a:lnTo>
                  <a:pt x="2728960" y="1913419"/>
                </a:lnTo>
                <a:lnTo>
                  <a:pt x="2728960" y="1907586"/>
                </a:lnTo>
                <a:lnTo>
                  <a:pt x="2734657" y="1907586"/>
                </a:lnTo>
                <a:lnTo>
                  <a:pt x="2734657" y="1895918"/>
                </a:lnTo>
                <a:lnTo>
                  <a:pt x="2791629" y="1895918"/>
                </a:lnTo>
                <a:lnTo>
                  <a:pt x="2791629" y="1890085"/>
                </a:lnTo>
                <a:lnTo>
                  <a:pt x="2791629" y="1878418"/>
                </a:lnTo>
                <a:lnTo>
                  <a:pt x="2859996" y="1878418"/>
                </a:lnTo>
                <a:lnTo>
                  <a:pt x="2859996" y="1872584"/>
                </a:lnTo>
                <a:lnTo>
                  <a:pt x="2865693" y="1872584"/>
                </a:lnTo>
                <a:lnTo>
                  <a:pt x="2865693" y="1866750"/>
                </a:lnTo>
                <a:lnTo>
                  <a:pt x="2882785" y="1866750"/>
                </a:lnTo>
                <a:lnTo>
                  <a:pt x="2882785" y="1855083"/>
                </a:lnTo>
                <a:lnTo>
                  <a:pt x="2888482" y="1855083"/>
                </a:lnTo>
                <a:lnTo>
                  <a:pt x="2888482" y="1849250"/>
                </a:lnTo>
                <a:lnTo>
                  <a:pt x="2899876" y="1849250"/>
                </a:lnTo>
                <a:lnTo>
                  <a:pt x="2939757" y="1849250"/>
                </a:lnTo>
                <a:lnTo>
                  <a:pt x="2939757" y="1837582"/>
                </a:lnTo>
                <a:lnTo>
                  <a:pt x="2945454" y="1837582"/>
                </a:lnTo>
                <a:lnTo>
                  <a:pt x="2945454" y="1831749"/>
                </a:lnTo>
                <a:lnTo>
                  <a:pt x="2945454" y="1825915"/>
                </a:lnTo>
                <a:lnTo>
                  <a:pt x="3008123" y="1825915"/>
                </a:lnTo>
                <a:lnTo>
                  <a:pt x="3008123" y="1814248"/>
                </a:lnTo>
                <a:lnTo>
                  <a:pt x="3013820" y="1814248"/>
                </a:lnTo>
                <a:lnTo>
                  <a:pt x="3013820" y="1808415"/>
                </a:lnTo>
                <a:lnTo>
                  <a:pt x="3087884" y="1808415"/>
                </a:lnTo>
                <a:lnTo>
                  <a:pt x="3087884" y="1796747"/>
                </a:lnTo>
                <a:lnTo>
                  <a:pt x="3127764" y="1796747"/>
                </a:lnTo>
                <a:lnTo>
                  <a:pt x="3127764" y="1790914"/>
                </a:lnTo>
                <a:lnTo>
                  <a:pt x="3144856" y="1790914"/>
                </a:lnTo>
                <a:lnTo>
                  <a:pt x="3144856" y="1785080"/>
                </a:lnTo>
                <a:lnTo>
                  <a:pt x="3150553" y="1785080"/>
                </a:lnTo>
                <a:lnTo>
                  <a:pt x="3150553" y="1773413"/>
                </a:lnTo>
                <a:lnTo>
                  <a:pt x="3230314" y="1773413"/>
                </a:lnTo>
                <a:lnTo>
                  <a:pt x="3230314" y="1767579"/>
                </a:lnTo>
                <a:lnTo>
                  <a:pt x="3236011" y="1767579"/>
                </a:lnTo>
                <a:lnTo>
                  <a:pt x="3236011" y="1755912"/>
                </a:lnTo>
                <a:lnTo>
                  <a:pt x="3270195" y="1755912"/>
                </a:lnTo>
                <a:lnTo>
                  <a:pt x="3270195" y="1750079"/>
                </a:lnTo>
                <a:lnTo>
                  <a:pt x="3275892" y="1750079"/>
                </a:lnTo>
                <a:lnTo>
                  <a:pt x="3275892" y="1738411"/>
                </a:lnTo>
                <a:lnTo>
                  <a:pt x="3287286" y="1738411"/>
                </a:lnTo>
                <a:lnTo>
                  <a:pt x="3298681" y="1738411"/>
                </a:lnTo>
                <a:lnTo>
                  <a:pt x="3298681" y="1732578"/>
                </a:lnTo>
                <a:lnTo>
                  <a:pt x="3361350" y="1732578"/>
                </a:lnTo>
                <a:lnTo>
                  <a:pt x="3361350" y="1726744"/>
                </a:lnTo>
                <a:lnTo>
                  <a:pt x="3361350" y="1715077"/>
                </a:lnTo>
                <a:lnTo>
                  <a:pt x="3378442" y="1715077"/>
                </a:lnTo>
                <a:lnTo>
                  <a:pt x="3378442" y="1709243"/>
                </a:lnTo>
                <a:lnTo>
                  <a:pt x="3384138" y="1709243"/>
                </a:lnTo>
                <a:lnTo>
                  <a:pt x="3384138" y="1697576"/>
                </a:lnTo>
                <a:lnTo>
                  <a:pt x="3395533" y="1697576"/>
                </a:lnTo>
                <a:lnTo>
                  <a:pt x="3395533" y="1691743"/>
                </a:lnTo>
                <a:lnTo>
                  <a:pt x="3412625" y="1691743"/>
                </a:lnTo>
                <a:lnTo>
                  <a:pt x="3412625" y="1685909"/>
                </a:lnTo>
                <a:lnTo>
                  <a:pt x="3412625" y="1674242"/>
                </a:lnTo>
                <a:lnTo>
                  <a:pt x="3429716" y="1674242"/>
                </a:lnTo>
                <a:lnTo>
                  <a:pt x="3458202" y="1674242"/>
                </a:lnTo>
                <a:lnTo>
                  <a:pt x="3458202" y="1668408"/>
                </a:lnTo>
                <a:lnTo>
                  <a:pt x="3486688" y="1668408"/>
                </a:lnTo>
                <a:lnTo>
                  <a:pt x="3486688" y="1656741"/>
                </a:lnTo>
                <a:lnTo>
                  <a:pt x="3509477" y="1656741"/>
                </a:lnTo>
                <a:lnTo>
                  <a:pt x="3509477" y="1650907"/>
                </a:lnTo>
                <a:lnTo>
                  <a:pt x="3526569" y="1650907"/>
                </a:lnTo>
                <a:lnTo>
                  <a:pt x="3526569" y="1645074"/>
                </a:lnTo>
                <a:lnTo>
                  <a:pt x="3560752" y="1645074"/>
                </a:lnTo>
                <a:lnTo>
                  <a:pt x="3560752" y="1633407"/>
                </a:lnTo>
                <a:lnTo>
                  <a:pt x="3577843" y="1633407"/>
                </a:lnTo>
                <a:lnTo>
                  <a:pt x="3577843" y="1627573"/>
                </a:lnTo>
                <a:lnTo>
                  <a:pt x="3583541" y="1627573"/>
                </a:lnTo>
                <a:lnTo>
                  <a:pt x="3583541" y="1615906"/>
                </a:lnTo>
                <a:lnTo>
                  <a:pt x="3589238" y="1615906"/>
                </a:lnTo>
                <a:lnTo>
                  <a:pt x="3589238" y="1610072"/>
                </a:lnTo>
                <a:lnTo>
                  <a:pt x="3594935" y="1610072"/>
                </a:lnTo>
                <a:lnTo>
                  <a:pt x="3594935" y="1604239"/>
                </a:lnTo>
                <a:lnTo>
                  <a:pt x="3606330" y="1604239"/>
                </a:lnTo>
                <a:lnTo>
                  <a:pt x="3606330" y="1592571"/>
                </a:lnTo>
                <a:lnTo>
                  <a:pt x="3612027" y="1592571"/>
                </a:lnTo>
                <a:lnTo>
                  <a:pt x="3612027" y="1586738"/>
                </a:lnTo>
                <a:lnTo>
                  <a:pt x="3686090" y="1586738"/>
                </a:lnTo>
                <a:lnTo>
                  <a:pt x="3686090" y="1575071"/>
                </a:lnTo>
                <a:lnTo>
                  <a:pt x="3703182" y="1575071"/>
                </a:lnTo>
                <a:lnTo>
                  <a:pt x="3703182" y="1569237"/>
                </a:lnTo>
                <a:lnTo>
                  <a:pt x="3703182" y="1557570"/>
                </a:lnTo>
                <a:lnTo>
                  <a:pt x="3708879" y="1557570"/>
                </a:lnTo>
                <a:lnTo>
                  <a:pt x="3708879" y="1551736"/>
                </a:lnTo>
                <a:lnTo>
                  <a:pt x="3725971" y="1551736"/>
                </a:lnTo>
                <a:lnTo>
                  <a:pt x="3725971" y="1545903"/>
                </a:lnTo>
                <a:lnTo>
                  <a:pt x="3754457" y="1545903"/>
                </a:lnTo>
                <a:lnTo>
                  <a:pt x="3754457" y="1534236"/>
                </a:lnTo>
                <a:lnTo>
                  <a:pt x="3782943" y="1534236"/>
                </a:lnTo>
                <a:lnTo>
                  <a:pt x="3782943" y="1528402"/>
                </a:lnTo>
                <a:lnTo>
                  <a:pt x="3782943" y="1516735"/>
                </a:lnTo>
                <a:lnTo>
                  <a:pt x="3828520" y="1516735"/>
                </a:lnTo>
                <a:lnTo>
                  <a:pt x="3828520" y="1510901"/>
                </a:lnTo>
                <a:lnTo>
                  <a:pt x="3845612" y="1510901"/>
                </a:lnTo>
                <a:lnTo>
                  <a:pt x="3845612" y="1505068"/>
                </a:lnTo>
                <a:lnTo>
                  <a:pt x="3868401" y="1505068"/>
                </a:lnTo>
                <a:lnTo>
                  <a:pt x="3874098" y="1505068"/>
                </a:lnTo>
                <a:lnTo>
                  <a:pt x="3874098" y="1493400"/>
                </a:lnTo>
                <a:lnTo>
                  <a:pt x="3925373" y="1493400"/>
                </a:lnTo>
                <a:lnTo>
                  <a:pt x="3925373" y="1487567"/>
                </a:lnTo>
                <a:lnTo>
                  <a:pt x="3936767" y="1487567"/>
                </a:lnTo>
                <a:lnTo>
                  <a:pt x="3936767" y="1475900"/>
                </a:lnTo>
                <a:lnTo>
                  <a:pt x="3942464" y="1475900"/>
                </a:lnTo>
                <a:lnTo>
                  <a:pt x="3942464" y="1470066"/>
                </a:lnTo>
                <a:lnTo>
                  <a:pt x="3948162" y="1470066"/>
                </a:lnTo>
                <a:lnTo>
                  <a:pt x="3948162" y="1464232"/>
                </a:lnTo>
                <a:lnTo>
                  <a:pt x="3959556" y="1464232"/>
                </a:lnTo>
                <a:lnTo>
                  <a:pt x="3959556" y="1452565"/>
                </a:lnTo>
                <a:lnTo>
                  <a:pt x="3988042" y="1452565"/>
                </a:lnTo>
                <a:lnTo>
                  <a:pt x="3988042" y="1446732"/>
                </a:lnTo>
                <a:lnTo>
                  <a:pt x="3999437" y="1446732"/>
                </a:lnTo>
                <a:lnTo>
                  <a:pt x="3999437" y="1435064"/>
                </a:lnTo>
                <a:lnTo>
                  <a:pt x="4005134" y="1435064"/>
                </a:lnTo>
                <a:lnTo>
                  <a:pt x="4005134" y="1429231"/>
                </a:lnTo>
                <a:lnTo>
                  <a:pt x="4016528" y="1429231"/>
                </a:lnTo>
                <a:lnTo>
                  <a:pt x="4016528" y="1417564"/>
                </a:lnTo>
                <a:lnTo>
                  <a:pt x="4027922" y="1417564"/>
                </a:lnTo>
                <a:lnTo>
                  <a:pt x="4027922" y="1411730"/>
                </a:lnTo>
                <a:lnTo>
                  <a:pt x="4039317" y="1411730"/>
                </a:lnTo>
                <a:lnTo>
                  <a:pt x="4050711" y="1411730"/>
                </a:lnTo>
                <a:lnTo>
                  <a:pt x="4050711" y="1405896"/>
                </a:lnTo>
                <a:lnTo>
                  <a:pt x="4090592" y="1405896"/>
                </a:lnTo>
                <a:lnTo>
                  <a:pt x="4090592" y="1394229"/>
                </a:lnTo>
                <a:lnTo>
                  <a:pt x="4090592" y="1388396"/>
                </a:lnTo>
                <a:lnTo>
                  <a:pt x="4130472" y="1388396"/>
                </a:lnTo>
                <a:lnTo>
                  <a:pt x="4130472" y="1376728"/>
                </a:lnTo>
                <a:lnTo>
                  <a:pt x="4153261" y="1376728"/>
                </a:lnTo>
                <a:lnTo>
                  <a:pt x="4158958" y="1376728"/>
                </a:lnTo>
                <a:lnTo>
                  <a:pt x="4158958" y="1370895"/>
                </a:lnTo>
                <a:lnTo>
                  <a:pt x="4158958" y="1365061"/>
                </a:lnTo>
                <a:lnTo>
                  <a:pt x="4164656" y="1365061"/>
                </a:lnTo>
                <a:lnTo>
                  <a:pt x="4164656" y="1353394"/>
                </a:lnTo>
                <a:lnTo>
                  <a:pt x="4164656" y="1347560"/>
                </a:lnTo>
                <a:lnTo>
                  <a:pt x="4210233" y="1347560"/>
                </a:lnTo>
                <a:lnTo>
                  <a:pt x="4238719" y="1347560"/>
                </a:lnTo>
                <a:lnTo>
                  <a:pt x="4238719" y="1330060"/>
                </a:lnTo>
                <a:lnTo>
                  <a:pt x="4250114" y="1330060"/>
                </a:lnTo>
                <a:lnTo>
                  <a:pt x="4250114" y="1318392"/>
                </a:lnTo>
                <a:lnTo>
                  <a:pt x="4272902" y="1318392"/>
                </a:lnTo>
                <a:lnTo>
                  <a:pt x="4272902" y="1312559"/>
                </a:lnTo>
                <a:lnTo>
                  <a:pt x="4289994" y="1312559"/>
                </a:lnTo>
                <a:lnTo>
                  <a:pt x="4289994" y="1306725"/>
                </a:lnTo>
                <a:lnTo>
                  <a:pt x="4295691" y="1306725"/>
                </a:lnTo>
                <a:lnTo>
                  <a:pt x="4295691" y="1295058"/>
                </a:lnTo>
                <a:lnTo>
                  <a:pt x="4307086" y="1295058"/>
                </a:lnTo>
                <a:lnTo>
                  <a:pt x="4307086" y="1289224"/>
                </a:lnTo>
                <a:lnTo>
                  <a:pt x="4318480" y="1289224"/>
                </a:lnTo>
                <a:lnTo>
                  <a:pt x="4318480" y="1277557"/>
                </a:lnTo>
                <a:lnTo>
                  <a:pt x="4346966" y="1277557"/>
                </a:lnTo>
                <a:lnTo>
                  <a:pt x="4346966" y="1271724"/>
                </a:lnTo>
                <a:lnTo>
                  <a:pt x="4352663" y="1271724"/>
                </a:lnTo>
                <a:lnTo>
                  <a:pt x="4352663" y="1265890"/>
                </a:lnTo>
                <a:lnTo>
                  <a:pt x="4364058" y="1265890"/>
                </a:lnTo>
                <a:lnTo>
                  <a:pt x="4364058" y="1254223"/>
                </a:lnTo>
                <a:lnTo>
                  <a:pt x="4369755" y="1254223"/>
                </a:lnTo>
                <a:lnTo>
                  <a:pt x="4369755" y="1248389"/>
                </a:lnTo>
                <a:lnTo>
                  <a:pt x="4375452" y="1248389"/>
                </a:lnTo>
                <a:lnTo>
                  <a:pt x="4375452" y="1236722"/>
                </a:lnTo>
                <a:lnTo>
                  <a:pt x="4392544" y="1236722"/>
                </a:lnTo>
                <a:lnTo>
                  <a:pt x="4392544" y="1230888"/>
                </a:lnTo>
                <a:lnTo>
                  <a:pt x="4421029" y="1230888"/>
                </a:lnTo>
                <a:lnTo>
                  <a:pt x="4432424" y="1230888"/>
                </a:lnTo>
                <a:lnTo>
                  <a:pt x="4432424" y="1219221"/>
                </a:lnTo>
                <a:lnTo>
                  <a:pt x="4438121" y="1219221"/>
                </a:lnTo>
                <a:lnTo>
                  <a:pt x="4438121" y="1213388"/>
                </a:lnTo>
                <a:lnTo>
                  <a:pt x="4472305" y="1213388"/>
                </a:lnTo>
                <a:lnTo>
                  <a:pt x="4472305" y="1207554"/>
                </a:lnTo>
                <a:lnTo>
                  <a:pt x="4506488" y="1207554"/>
                </a:lnTo>
                <a:lnTo>
                  <a:pt x="4506488" y="1195887"/>
                </a:lnTo>
                <a:lnTo>
                  <a:pt x="4529276" y="1195887"/>
                </a:lnTo>
                <a:lnTo>
                  <a:pt x="4529276" y="1190053"/>
                </a:lnTo>
                <a:lnTo>
                  <a:pt x="4534974" y="1190053"/>
                </a:lnTo>
                <a:lnTo>
                  <a:pt x="4534974" y="1178386"/>
                </a:lnTo>
                <a:lnTo>
                  <a:pt x="4552065" y="1178386"/>
                </a:lnTo>
                <a:lnTo>
                  <a:pt x="4552065" y="1172553"/>
                </a:lnTo>
                <a:lnTo>
                  <a:pt x="4586248" y="1172553"/>
                </a:lnTo>
                <a:lnTo>
                  <a:pt x="4586248" y="1160885"/>
                </a:lnTo>
                <a:lnTo>
                  <a:pt x="4597643" y="1160885"/>
                </a:lnTo>
                <a:lnTo>
                  <a:pt x="4597643" y="1155052"/>
                </a:lnTo>
                <a:lnTo>
                  <a:pt x="4637523" y="1155052"/>
                </a:lnTo>
                <a:lnTo>
                  <a:pt x="4637523" y="1149218"/>
                </a:lnTo>
                <a:lnTo>
                  <a:pt x="4637523" y="1137551"/>
                </a:lnTo>
                <a:lnTo>
                  <a:pt x="4677404" y="1137551"/>
                </a:lnTo>
                <a:lnTo>
                  <a:pt x="4694495" y="1137551"/>
                </a:lnTo>
                <a:lnTo>
                  <a:pt x="4700193" y="1137551"/>
                </a:lnTo>
                <a:lnTo>
                  <a:pt x="4700193" y="1131717"/>
                </a:lnTo>
                <a:lnTo>
                  <a:pt x="4705890" y="1131717"/>
                </a:lnTo>
                <a:lnTo>
                  <a:pt x="4705890" y="1120050"/>
                </a:lnTo>
                <a:lnTo>
                  <a:pt x="4722982" y="1120050"/>
                </a:lnTo>
                <a:lnTo>
                  <a:pt x="4722982" y="1114217"/>
                </a:lnTo>
                <a:lnTo>
                  <a:pt x="4734376" y="1114217"/>
                </a:lnTo>
                <a:lnTo>
                  <a:pt x="4734376" y="1108383"/>
                </a:lnTo>
                <a:lnTo>
                  <a:pt x="4751467" y="1108383"/>
                </a:lnTo>
                <a:lnTo>
                  <a:pt x="4751467" y="1096716"/>
                </a:lnTo>
                <a:lnTo>
                  <a:pt x="4751467" y="1090882"/>
                </a:lnTo>
                <a:lnTo>
                  <a:pt x="4757165" y="1090882"/>
                </a:lnTo>
                <a:lnTo>
                  <a:pt x="4757165" y="1079215"/>
                </a:lnTo>
                <a:lnTo>
                  <a:pt x="4779953" y="1079215"/>
                </a:lnTo>
                <a:lnTo>
                  <a:pt x="4779953" y="1073381"/>
                </a:lnTo>
                <a:lnTo>
                  <a:pt x="4791348" y="1073381"/>
                </a:lnTo>
                <a:lnTo>
                  <a:pt x="4791348" y="1061714"/>
                </a:lnTo>
                <a:lnTo>
                  <a:pt x="4791348" y="1055881"/>
                </a:lnTo>
                <a:lnTo>
                  <a:pt x="4797045" y="1055881"/>
                </a:lnTo>
                <a:lnTo>
                  <a:pt x="4797045" y="1050047"/>
                </a:lnTo>
                <a:lnTo>
                  <a:pt x="4802743" y="1050047"/>
                </a:lnTo>
                <a:lnTo>
                  <a:pt x="4802743" y="1038380"/>
                </a:lnTo>
                <a:lnTo>
                  <a:pt x="4842622" y="1038380"/>
                </a:lnTo>
                <a:lnTo>
                  <a:pt x="4842622" y="1032546"/>
                </a:lnTo>
                <a:lnTo>
                  <a:pt x="4882503" y="1032546"/>
                </a:lnTo>
                <a:lnTo>
                  <a:pt x="4882503" y="1020879"/>
                </a:lnTo>
                <a:lnTo>
                  <a:pt x="4888200" y="1020879"/>
                </a:lnTo>
                <a:lnTo>
                  <a:pt x="4888200" y="1015045"/>
                </a:lnTo>
                <a:lnTo>
                  <a:pt x="4893897" y="1015045"/>
                </a:lnTo>
                <a:lnTo>
                  <a:pt x="4893897" y="1009212"/>
                </a:lnTo>
                <a:lnTo>
                  <a:pt x="4905292" y="1009212"/>
                </a:lnTo>
                <a:lnTo>
                  <a:pt x="4905292" y="997545"/>
                </a:lnTo>
                <a:lnTo>
                  <a:pt x="4928081" y="997545"/>
                </a:lnTo>
                <a:lnTo>
                  <a:pt x="4928081" y="991711"/>
                </a:lnTo>
                <a:lnTo>
                  <a:pt x="4973659" y="991711"/>
                </a:lnTo>
                <a:lnTo>
                  <a:pt x="5007842" y="991711"/>
                </a:lnTo>
                <a:lnTo>
                  <a:pt x="5007842" y="980044"/>
                </a:lnTo>
                <a:lnTo>
                  <a:pt x="5030630" y="980044"/>
                </a:lnTo>
                <a:lnTo>
                  <a:pt x="5030630" y="974210"/>
                </a:lnTo>
                <a:lnTo>
                  <a:pt x="5042025" y="974210"/>
                </a:lnTo>
                <a:lnTo>
                  <a:pt x="5042025" y="962543"/>
                </a:lnTo>
                <a:lnTo>
                  <a:pt x="5070511" y="962543"/>
                </a:lnTo>
                <a:lnTo>
                  <a:pt x="5070511" y="956709"/>
                </a:lnTo>
                <a:lnTo>
                  <a:pt x="5070511" y="939209"/>
                </a:lnTo>
                <a:lnTo>
                  <a:pt x="5081905" y="939209"/>
                </a:lnTo>
                <a:lnTo>
                  <a:pt x="5081905" y="933375"/>
                </a:lnTo>
                <a:lnTo>
                  <a:pt x="5081905" y="921708"/>
                </a:lnTo>
                <a:lnTo>
                  <a:pt x="5093300" y="921708"/>
                </a:lnTo>
                <a:lnTo>
                  <a:pt x="5093300" y="915874"/>
                </a:lnTo>
                <a:lnTo>
                  <a:pt x="5093300" y="910041"/>
                </a:lnTo>
                <a:lnTo>
                  <a:pt x="5098997" y="910041"/>
                </a:lnTo>
                <a:lnTo>
                  <a:pt x="5098997" y="898373"/>
                </a:lnTo>
                <a:lnTo>
                  <a:pt x="5127483" y="898373"/>
                </a:lnTo>
                <a:lnTo>
                  <a:pt x="5127483" y="892540"/>
                </a:lnTo>
                <a:lnTo>
                  <a:pt x="5133180" y="892540"/>
                </a:lnTo>
                <a:lnTo>
                  <a:pt x="5133180" y="880873"/>
                </a:lnTo>
                <a:lnTo>
                  <a:pt x="5190152" y="880873"/>
                </a:lnTo>
                <a:lnTo>
                  <a:pt x="5190152" y="875039"/>
                </a:lnTo>
                <a:lnTo>
                  <a:pt x="5201547" y="875039"/>
                </a:lnTo>
                <a:lnTo>
                  <a:pt x="5201547" y="863372"/>
                </a:lnTo>
                <a:lnTo>
                  <a:pt x="5241427" y="863372"/>
                </a:lnTo>
                <a:lnTo>
                  <a:pt x="5241427" y="857538"/>
                </a:lnTo>
                <a:lnTo>
                  <a:pt x="5247124" y="857538"/>
                </a:lnTo>
                <a:lnTo>
                  <a:pt x="5247124" y="851705"/>
                </a:lnTo>
                <a:lnTo>
                  <a:pt x="5252821" y="851705"/>
                </a:lnTo>
                <a:lnTo>
                  <a:pt x="5252821" y="840037"/>
                </a:lnTo>
                <a:lnTo>
                  <a:pt x="5287005" y="840037"/>
                </a:lnTo>
                <a:lnTo>
                  <a:pt x="5287005" y="834204"/>
                </a:lnTo>
                <a:lnTo>
                  <a:pt x="5304096" y="834204"/>
                </a:lnTo>
                <a:lnTo>
                  <a:pt x="5315490" y="834204"/>
                </a:lnTo>
                <a:lnTo>
                  <a:pt x="5315490" y="822537"/>
                </a:lnTo>
                <a:lnTo>
                  <a:pt x="5321188" y="822537"/>
                </a:lnTo>
                <a:lnTo>
                  <a:pt x="5321188" y="816703"/>
                </a:lnTo>
                <a:lnTo>
                  <a:pt x="5338280" y="816703"/>
                </a:lnTo>
                <a:lnTo>
                  <a:pt x="5338280" y="805036"/>
                </a:lnTo>
                <a:lnTo>
                  <a:pt x="5349674" y="805036"/>
                </a:lnTo>
                <a:lnTo>
                  <a:pt x="5349674" y="799202"/>
                </a:lnTo>
                <a:lnTo>
                  <a:pt x="5361068" y="799202"/>
                </a:lnTo>
                <a:lnTo>
                  <a:pt x="5361068" y="793369"/>
                </a:lnTo>
                <a:lnTo>
                  <a:pt x="5372463" y="793369"/>
                </a:lnTo>
                <a:lnTo>
                  <a:pt x="5372463" y="781701"/>
                </a:lnTo>
                <a:lnTo>
                  <a:pt x="5378160" y="781701"/>
                </a:lnTo>
                <a:lnTo>
                  <a:pt x="5378160" y="775868"/>
                </a:lnTo>
                <a:lnTo>
                  <a:pt x="5475012" y="775868"/>
                </a:lnTo>
                <a:lnTo>
                  <a:pt x="5475012" y="764201"/>
                </a:lnTo>
                <a:lnTo>
                  <a:pt x="5480710" y="764201"/>
                </a:lnTo>
                <a:lnTo>
                  <a:pt x="5480710" y="758367"/>
                </a:lnTo>
                <a:lnTo>
                  <a:pt x="5486407" y="758367"/>
                </a:lnTo>
                <a:lnTo>
                  <a:pt x="5486407" y="740866"/>
                </a:lnTo>
                <a:lnTo>
                  <a:pt x="5492104" y="740866"/>
                </a:lnTo>
                <a:lnTo>
                  <a:pt x="5492104" y="735033"/>
                </a:lnTo>
                <a:lnTo>
                  <a:pt x="5497801" y="735033"/>
                </a:lnTo>
                <a:lnTo>
                  <a:pt x="5497801" y="723365"/>
                </a:lnTo>
                <a:lnTo>
                  <a:pt x="5509196" y="723365"/>
                </a:lnTo>
                <a:lnTo>
                  <a:pt x="5509196" y="717532"/>
                </a:lnTo>
                <a:lnTo>
                  <a:pt x="5520590" y="717532"/>
                </a:lnTo>
                <a:lnTo>
                  <a:pt x="5537681" y="717532"/>
                </a:lnTo>
                <a:lnTo>
                  <a:pt x="5537681" y="705865"/>
                </a:lnTo>
                <a:lnTo>
                  <a:pt x="5537681" y="700031"/>
                </a:lnTo>
                <a:lnTo>
                  <a:pt x="5554773" y="700031"/>
                </a:lnTo>
                <a:lnTo>
                  <a:pt x="5554773" y="694197"/>
                </a:lnTo>
                <a:lnTo>
                  <a:pt x="5611745" y="694197"/>
                </a:lnTo>
                <a:lnTo>
                  <a:pt x="5611745" y="682530"/>
                </a:lnTo>
                <a:lnTo>
                  <a:pt x="5634534" y="682530"/>
                </a:lnTo>
                <a:lnTo>
                  <a:pt x="5634534" y="676697"/>
                </a:lnTo>
                <a:lnTo>
                  <a:pt x="5663020" y="676697"/>
                </a:lnTo>
                <a:lnTo>
                  <a:pt x="5663020" y="665029"/>
                </a:lnTo>
                <a:lnTo>
                  <a:pt x="5697203" y="665029"/>
                </a:lnTo>
                <a:lnTo>
                  <a:pt x="5697203" y="659196"/>
                </a:lnTo>
                <a:lnTo>
                  <a:pt x="5708597" y="659196"/>
                </a:lnTo>
                <a:lnTo>
                  <a:pt x="5708597" y="647529"/>
                </a:lnTo>
                <a:lnTo>
                  <a:pt x="5714295" y="647529"/>
                </a:lnTo>
                <a:lnTo>
                  <a:pt x="5714295" y="641695"/>
                </a:lnTo>
                <a:lnTo>
                  <a:pt x="5731387" y="641695"/>
                </a:lnTo>
                <a:lnTo>
                  <a:pt x="5731387" y="635862"/>
                </a:lnTo>
                <a:lnTo>
                  <a:pt x="5742781" y="635862"/>
                </a:lnTo>
                <a:lnTo>
                  <a:pt x="5742781" y="624194"/>
                </a:lnTo>
                <a:lnTo>
                  <a:pt x="5794056" y="624194"/>
                </a:lnTo>
                <a:lnTo>
                  <a:pt x="5794056" y="618361"/>
                </a:lnTo>
                <a:lnTo>
                  <a:pt x="5816844" y="618361"/>
                </a:lnTo>
                <a:lnTo>
                  <a:pt x="5816844" y="606694"/>
                </a:lnTo>
                <a:lnTo>
                  <a:pt x="5851027" y="606694"/>
                </a:lnTo>
                <a:lnTo>
                  <a:pt x="5851027" y="600860"/>
                </a:lnTo>
                <a:lnTo>
                  <a:pt x="5868119" y="600860"/>
                </a:lnTo>
                <a:lnTo>
                  <a:pt x="5868119" y="589193"/>
                </a:lnTo>
                <a:lnTo>
                  <a:pt x="5879514" y="589193"/>
                </a:lnTo>
                <a:lnTo>
                  <a:pt x="5879514" y="583359"/>
                </a:lnTo>
                <a:lnTo>
                  <a:pt x="5885211" y="583359"/>
                </a:lnTo>
                <a:lnTo>
                  <a:pt x="5885211" y="577526"/>
                </a:lnTo>
                <a:lnTo>
                  <a:pt x="5896605" y="577526"/>
                </a:lnTo>
                <a:lnTo>
                  <a:pt x="5896605" y="565858"/>
                </a:lnTo>
                <a:lnTo>
                  <a:pt x="5902303" y="565858"/>
                </a:lnTo>
                <a:lnTo>
                  <a:pt x="5902303" y="560025"/>
                </a:lnTo>
                <a:lnTo>
                  <a:pt x="5930788" y="560025"/>
                </a:lnTo>
                <a:lnTo>
                  <a:pt x="5930788" y="548358"/>
                </a:lnTo>
                <a:lnTo>
                  <a:pt x="5930788" y="542524"/>
                </a:lnTo>
                <a:lnTo>
                  <a:pt x="5936486" y="542524"/>
                </a:lnTo>
                <a:lnTo>
                  <a:pt x="5936486" y="530857"/>
                </a:lnTo>
                <a:lnTo>
                  <a:pt x="5947880" y="530857"/>
                </a:lnTo>
                <a:lnTo>
                  <a:pt x="5947880" y="525023"/>
                </a:lnTo>
                <a:lnTo>
                  <a:pt x="5953578" y="525023"/>
                </a:lnTo>
                <a:lnTo>
                  <a:pt x="5953578" y="519190"/>
                </a:lnTo>
                <a:lnTo>
                  <a:pt x="5976366" y="519190"/>
                </a:lnTo>
                <a:lnTo>
                  <a:pt x="5976366" y="507522"/>
                </a:lnTo>
                <a:lnTo>
                  <a:pt x="5976366" y="501689"/>
                </a:lnTo>
                <a:lnTo>
                  <a:pt x="6010549" y="501689"/>
                </a:lnTo>
                <a:lnTo>
                  <a:pt x="6010549" y="490022"/>
                </a:lnTo>
                <a:lnTo>
                  <a:pt x="6021944" y="490022"/>
                </a:lnTo>
                <a:lnTo>
                  <a:pt x="6021944" y="484188"/>
                </a:lnTo>
                <a:lnTo>
                  <a:pt x="6039035" y="484188"/>
                </a:lnTo>
                <a:lnTo>
                  <a:pt x="6039035" y="472521"/>
                </a:lnTo>
                <a:lnTo>
                  <a:pt x="6050430" y="472521"/>
                </a:lnTo>
                <a:lnTo>
                  <a:pt x="6050430" y="466687"/>
                </a:lnTo>
                <a:lnTo>
                  <a:pt x="6073219" y="466687"/>
                </a:lnTo>
                <a:lnTo>
                  <a:pt x="6073219" y="460854"/>
                </a:lnTo>
                <a:lnTo>
                  <a:pt x="6073219" y="449186"/>
                </a:lnTo>
                <a:lnTo>
                  <a:pt x="6078916" y="449186"/>
                </a:lnTo>
                <a:lnTo>
                  <a:pt x="6078916" y="443353"/>
                </a:lnTo>
                <a:lnTo>
                  <a:pt x="6096008" y="443353"/>
                </a:lnTo>
                <a:lnTo>
                  <a:pt x="6096008" y="431686"/>
                </a:lnTo>
                <a:lnTo>
                  <a:pt x="6124494" y="431686"/>
                </a:lnTo>
                <a:lnTo>
                  <a:pt x="6124494" y="425852"/>
                </a:lnTo>
                <a:lnTo>
                  <a:pt x="6130191" y="425852"/>
                </a:lnTo>
                <a:lnTo>
                  <a:pt x="6130191" y="414185"/>
                </a:lnTo>
                <a:lnTo>
                  <a:pt x="6152980" y="414185"/>
                </a:lnTo>
                <a:lnTo>
                  <a:pt x="6152980" y="408351"/>
                </a:lnTo>
                <a:lnTo>
                  <a:pt x="6164374" y="408351"/>
                </a:lnTo>
                <a:lnTo>
                  <a:pt x="6164374" y="402518"/>
                </a:lnTo>
                <a:lnTo>
                  <a:pt x="6170072" y="402518"/>
                </a:lnTo>
                <a:lnTo>
                  <a:pt x="6175768" y="402518"/>
                </a:lnTo>
                <a:lnTo>
                  <a:pt x="6198557" y="402518"/>
                </a:lnTo>
                <a:lnTo>
                  <a:pt x="6198557" y="390850"/>
                </a:lnTo>
                <a:lnTo>
                  <a:pt x="6204255" y="390850"/>
                </a:lnTo>
                <a:lnTo>
                  <a:pt x="6204255" y="385017"/>
                </a:lnTo>
                <a:lnTo>
                  <a:pt x="6215649" y="385017"/>
                </a:lnTo>
                <a:lnTo>
                  <a:pt x="6215649" y="373350"/>
                </a:lnTo>
                <a:lnTo>
                  <a:pt x="6221346" y="373350"/>
                </a:lnTo>
                <a:lnTo>
                  <a:pt x="6221346" y="367516"/>
                </a:lnTo>
                <a:lnTo>
                  <a:pt x="6221346" y="355849"/>
                </a:lnTo>
                <a:lnTo>
                  <a:pt x="6232741" y="355849"/>
                </a:lnTo>
                <a:lnTo>
                  <a:pt x="6232741" y="344182"/>
                </a:lnTo>
                <a:lnTo>
                  <a:pt x="6238438" y="344182"/>
                </a:lnTo>
                <a:lnTo>
                  <a:pt x="6255529" y="344182"/>
                </a:lnTo>
                <a:lnTo>
                  <a:pt x="6255529" y="332514"/>
                </a:lnTo>
                <a:lnTo>
                  <a:pt x="6278318" y="332514"/>
                </a:lnTo>
                <a:lnTo>
                  <a:pt x="6278318" y="326681"/>
                </a:lnTo>
                <a:lnTo>
                  <a:pt x="6329593" y="326681"/>
                </a:lnTo>
                <a:lnTo>
                  <a:pt x="6329593" y="309180"/>
                </a:lnTo>
                <a:lnTo>
                  <a:pt x="6335290" y="309180"/>
                </a:lnTo>
                <a:lnTo>
                  <a:pt x="6335290" y="297513"/>
                </a:lnTo>
                <a:lnTo>
                  <a:pt x="6352381" y="297513"/>
                </a:lnTo>
                <a:lnTo>
                  <a:pt x="6352381" y="291679"/>
                </a:lnTo>
                <a:lnTo>
                  <a:pt x="6363776" y="291679"/>
                </a:lnTo>
                <a:lnTo>
                  <a:pt x="6369473" y="291679"/>
                </a:lnTo>
                <a:lnTo>
                  <a:pt x="6369473" y="274179"/>
                </a:lnTo>
                <a:lnTo>
                  <a:pt x="6380868" y="274179"/>
                </a:lnTo>
                <a:lnTo>
                  <a:pt x="6380868" y="268345"/>
                </a:lnTo>
                <a:lnTo>
                  <a:pt x="6392262" y="268345"/>
                </a:lnTo>
                <a:lnTo>
                  <a:pt x="6392262" y="256678"/>
                </a:lnTo>
                <a:lnTo>
                  <a:pt x="6426445" y="256678"/>
                </a:lnTo>
                <a:lnTo>
                  <a:pt x="6426445" y="250844"/>
                </a:lnTo>
                <a:lnTo>
                  <a:pt x="6443537" y="250844"/>
                </a:lnTo>
                <a:lnTo>
                  <a:pt x="6449234" y="250844"/>
                </a:lnTo>
                <a:lnTo>
                  <a:pt x="6460628" y="250844"/>
                </a:lnTo>
                <a:lnTo>
                  <a:pt x="6460628" y="239177"/>
                </a:lnTo>
                <a:lnTo>
                  <a:pt x="6466326" y="239177"/>
                </a:lnTo>
                <a:lnTo>
                  <a:pt x="6477720" y="239177"/>
                </a:lnTo>
                <a:lnTo>
                  <a:pt x="6483418" y="239177"/>
                </a:lnTo>
                <a:lnTo>
                  <a:pt x="6489115" y="239177"/>
                </a:lnTo>
                <a:lnTo>
                  <a:pt x="6489115" y="233343"/>
                </a:lnTo>
                <a:lnTo>
                  <a:pt x="6494812" y="233343"/>
                </a:lnTo>
                <a:lnTo>
                  <a:pt x="6500509" y="233343"/>
                </a:lnTo>
                <a:lnTo>
                  <a:pt x="6506206" y="233343"/>
                </a:lnTo>
                <a:lnTo>
                  <a:pt x="6506206" y="215843"/>
                </a:lnTo>
                <a:lnTo>
                  <a:pt x="6511903" y="215843"/>
                </a:lnTo>
                <a:lnTo>
                  <a:pt x="6517601" y="215843"/>
                </a:lnTo>
                <a:lnTo>
                  <a:pt x="6517601" y="210009"/>
                </a:lnTo>
                <a:lnTo>
                  <a:pt x="6523298" y="210009"/>
                </a:lnTo>
                <a:lnTo>
                  <a:pt x="6528995" y="210009"/>
                </a:lnTo>
                <a:lnTo>
                  <a:pt x="6528995" y="198342"/>
                </a:lnTo>
                <a:lnTo>
                  <a:pt x="6534692" y="198342"/>
                </a:lnTo>
                <a:lnTo>
                  <a:pt x="6534692" y="192508"/>
                </a:lnTo>
                <a:lnTo>
                  <a:pt x="6540389" y="192508"/>
                </a:lnTo>
                <a:lnTo>
                  <a:pt x="6546087" y="192508"/>
                </a:lnTo>
                <a:lnTo>
                  <a:pt x="6546087" y="180841"/>
                </a:lnTo>
                <a:lnTo>
                  <a:pt x="6551784" y="180841"/>
                </a:lnTo>
                <a:lnTo>
                  <a:pt x="6551784" y="163340"/>
                </a:lnTo>
                <a:lnTo>
                  <a:pt x="6557481" y="163340"/>
                </a:lnTo>
                <a:lnTo>
                  <a:pt x="6557481" y="157507"/>
                </a:lnTo>
                <a:lnTo>
                  <a:pt x="6563179" y="157507"/>
                </a:lnTo>
                <a:lnTo>
                  <a:pt x="6574572" y="157507"/>
                </a:lnTo>
                <a:lnTo>
                  <a:pt x="6580270" y="157507"/>
                </a:lnTo>
                <a:lnTo>
                  <a:pt x="6580270" y="145839"/>
                </a:lnTo>
                <a:lnTo>
                  <a:pt x="6585967" y="145839"/>
                </a:lnTo>
                <a:lnTo>
                  <a:pt x="6591664" y="145839"/>
                </a:lnTo>
                <a:lnTo>
                  <a:pt x="6591664" y="140006"/>
                </a:lnTo>
                <a:lnTo>
                  <a:pt x="6597362" y="140006"/>
                </a:lnTo>
                <a:lnTo>
                  <a:pt x="6603058" y="140006"/>
                </a:lnTo>
                <a:lnTo>
                  <a:pt x="6608756" y="140006"/>
                </a:lnTo>
                <a:lnTo>
                  <a:pt x="6608756" y="128339"/>
                </a:lnTo>
                <a:lnTo>
                  <a:pt x="6608756" y="128339"/>
                </a:lnTo>
                <a:lnTo>
                  <a:pt x="6614453" y="128339"/>
                </a:lnTo>
                <a:lnTo>
                  <a:pt x="6620150" y="128339"/>
                </a:lnTo>
                <a:lnTo>
                  <a:pt x="6625848" y="128339"/>
                </a:lnTo>
                <a:lnTo>
                  <a:pt x="6625848" y="122505"/>
                </a:lnTo>
                <a:lnTo>
                  <a:pt x="6625848" y="122505"/>
                </a:lnTo>
                <a:lnTo>
                  <a:pt x="6631545" y="122505"/>
                </a:lnTo>
                <a:lnTo>
                  <a:pt x="6637242" y="122505"/>
                </a:lnTo>
                <a:lnTo>
                  <a:pt x="6642939" y="122505"/>
                </a:lnTo>
                <a:lnTo>
                  <a:pt x="6642939" y="110838"/>
                </a:lnTo>
                <a:lnTo>
                  <a:pt x="6648636" y="110838"/>
                </a:lnTo>
                <a:lnTo>
                  <a:pt x="6654333" y="110838"/>
                </a:lnTo>
                <a:lnTo>
                  <a:pt x="6660031" y="110838"/>
                </a:lnTo>
                <a:lnTo>
                  <a:pt x="6665728" y="110838"/>
                </a:lnTo>
                <a:lnTo>
                  <a:pt x="6671425" y="110838"/>
                </a:lnTo>
                <a:lnTo>
                  <a:pt x="6677122" y="110838"/>
                </a:lnTo>
                <a:lnTo>
                  <a:pt x="6677122" y="105004"/>
                </a:lnTo>
                <a:lnTo>
                  <a:pt x="6682819" y="105004"/>
                </a:lnTo>
                <a:lnTo>
                  <a:pt x="6688517" y="105004"/>
                </a:lnTo>
                <a:lnTo>
                  <a:pt x="6688517" y="93337"/>
                </a:lnTo>
                <a:lnTo>
                  <a:pt x="6688517" y="87503"/>
                </a:lnTo>
                <a:lnTo>
                  <a:pt x="6694214" y="87503"/>
                </a:lnTo>
                <a:lnTo>
                  <a:pt x="6699911" y="87503"/>
                </a:lnTo>
                <a:lnTo>
                  <a:pt x="6705609" y="87503"/>
                </a:lnTo>
                <a:lnTo>
                  <a:pt x="6711305" y="87503"/>
                </a:lnTo>
                <a:lnTo>
                  <a:pt x="6717002" y="87503"/>
                </a:lnTo>
                <a:lnTo>
                  <a:pt x="6722700" y="87503"/>
                </a:lnTo>
                <a:lnTo>
                  <a:pt x="6728397" y="87503"/>
                </a:lnTo>
                <a:lnTo>
                  <a:pt x="6734094" y="87503"/>
                </a:lnTo>
                <a:lnTo>
                  <a:pt x="6734094" y="87503"/>
                </a:lnTo>
                <a:lnTo>
                  <a:pt x="6734094" y="75836"/>
                </a:lnTo>
                <a:lnTo>
                  <a:pt x="6739792" y="75836"/>
                </a:lnTo>
                <a:lnTo>
                  <a:pt x="6745489" y="75836"/>
                </a:lnTo>
                <a:lnTo>
                  <a:pt x="6751186" y="75836"/>
                </a:lnTo>
                <a:lnTo>
                  <a:pt x="6751186" y="64169"/>
                </a:lnTo>
                <a:lnTo>
                  <a:pt x="6756883" y="64169"/>
                </a:lnTo>
                <a:lnTo>
                  <a:pt x="6762580" y="64169"/>
                </a:lnTo>
                <a:lnTo>
                  <a:pt x="6768278" y="64169"/>
                </a:lnTo>
                <a:lnTo>
                  <a:pt x="6773975" y="64169"/>
                </a:lnTo>
                <a:lnTo>
                  <a:pt x="6779672" y="64169"/>
                </a:lnTo>
                <a:lnTo>
                  <a:pt x="6785369" y="64169"/>
                </a:lnTo>
                <a:lnTo>
                  <a:pt x="6791066" y="64169"/>
                </a:lnTo>
                <a:lnTo>
                  <a:pt x="6791066" y="58335"/>
                </a:lnTo>
                <a:lnTo>
                  <a:pt x="6796764" y="58335"/>
                </a:lnTo>
                <a:lnTo>
                  <a:pt x="6796764" y="46668"/>
                </a:lnTo>
                <a:lnTo>
                  <a:pt x="6802461" y="46668"/>
                </a:lnTo>
                <a:lnTo>
                  <a:pt x="6808158" y="46668"/>
                </a:lnTo>
                <a:lnTo>
                  <a:pt x="6813855" y="46668"/>
                </a:lnTo>
                <a:lnTo>
                  <a:pt x="6813855" y="29167"/>
                </a:lnTo>
                <a:lnTo>
                  <a:pt x="6813855" y="17500"/>
                </a:lnTo>
                <a:lnTo>
                  <a:pt x="6813855" y="11667"/>
                </a:lnTo>
                <a:lnTo>
                  <a:pt x="6819552" y="11667"/>
                </a:lnTo>
                <a:lnTo>
                  <a:pt x="6825249" y="11667"/>
                </a:lnTo>
                <a:lnTo>
                  <a:pt x="6830947" y="11667"/>
                </a:lnTo>
                <a:lnTo>
                  <a:pt x="6836644" y="11667"/>
                </a:lnTo>
                <a:lnTo>
                  <a:pt x="6842341" y="11667"/>
                </a:lnTo>
                <a:lnTo>
                  <a:pt x="6848039" y="11667"/>
                </a:lnTo>
                <a:lnTo>
                  <a:pt x="6853736" y="11667"/>
                </a:lnTo>
                <a:lnTo>
                  <a:pt x="6853736" y="0"/>
                </a:lnTo>
                <a:lnTo>
                  <a:pt x="6859433" y="0"/>
                </a:lnTo>
                <a:lnTo>
                  <a:pt x="686513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80235" y="822074"/>
            <a:ext cx="6865620" cy="4043045"/>
          </a:xfrm>
          <a:custGeom>
            <a:avLst/>
            <a:gdLst/>
            <a:ahLst/>
            <a:cxnLst/>
            <a:rect l="l" t="t" r="r" b="b"/>
            <a:pathLst>
              <a:path w="6865620" h="4043045">
                <a:moveTo>
                  <a:pt x="0" y="4042682"/>
                </a:moveTo>
                <a:lnTo>
                  <a:pt x="0" y="4001847"/>
                </a:lnTo>
                <a:lnTo>
                  <a:pt x="0" y="3821005"/>
                </a:lnTo>
                <a:lnTo>
                  <a:pt x="0" y="3698500"/>
                </a:lnTo>
                <a:lnTo>
                  <a:pt x="5697" y="3698500"/>
                </a:lnTo>
                <a:lnTo>
                  <a:pt x="5697" y="3605162"/>
                </a:lnTo>
                <a:lnTo>
                  <a:pt x="11394" y="3605162"/>
                </a:lnTo>
                <a:lnTo>
                  <a:pt x="11394" y="3575994"/>
                </a:lnTo>
                <a:lnTo>
                  <a:pt x="11394" y="3564327"/>
                </a:lnTo>
                <a:lnTo>
                  <a:pt x="17091" y="3564327"/>
                </a:lnTo>
                <a:lnTo>
                  <a:pt x="17091" y="3529325"/>
                </a:lnTo>
                <a:lnTo>
                  <a:pt x="17091" y="3523492"/>
                </a:lnTo>
                <a:lnTo>
                  <a:pt x="22788" y="3523492"/>
                </a:lnTo>
                <a:lnTo>
                  <a:pt x="22788" y="3511825"/>
                </a:lnTo>
                <a:lnTo>
                  <a:pt x="22788" y="3500157"/>
                </a:lnTo>
                <a:lnTo>
                  <a:pt x="28486" y="3500157"/>
                </a:lnTo>
                <a:lnTo>
                  <a:pt x="28486" y="3488490"/>
                </a:lnTo>
                <a:lnTo>
                  <a:pt x="28486" y="3482657"/>
                </a:lnTo>
                <a:lnTo>
                  <a:pt x="34183" y="3482657"/>
                </a:lnTo>
                <a:lnTo>
                  <a:pt x="34183" y="3470989"/>
                </a:lnTo>
                <a:lnTo>
                  <a:pt x="39880" y="3470989"/>
                </a:lnTo>
                <a:lnTo>
                  <a:pt x="39880" y="3459322"/>
                </a:lnTo>
                <a:lnTo>
                  <a:pt x="39880" y="3447655"/>
                </a:lnTo>
                <a:lnTo>
                  <a:pt x="45577" y="3447655"/>
                </a:lnTo>
                <a:lnTo>
                  <a:pt x="45577" y="3435988"/>
                </a:lnTo>
                <a:lnTo>
                  <a:pt x="45577" y="3430154"/>
                </a:lnTo>
                <a:lnTo>
                  <a:pt x="51274" y="3430154"/>
                </a:lnTo>
                <a:lnTo>
                  <a:pt x="51274" y="3418487"/>
                </a:lnTo>
                <a:lnTo>
                  <a:pt x="56972" y="3418487"/>
                </a:lnTo>
                <a:lnTo>
                  <a:pt x="56972" y="3406820"/>
                </a:lnTo>
                <a:lnTo>
                  <a:pt x="56972" y="3395153"/>
                </a:lnTo>
                <a:lnTo>
                  <a:pt x="85458" y="3395153"/>
                </a:lnTo>
                <a:lnTo>
                  <a:pt x="85458" y="3383485"/>
                </a:lnTo>
                <a:lnTo>
                  <a:pt x="85458" y="3377652"/>
                </a:lnTo>
                <a:lnTo>
                  <a:pt x="91155" y="3377652"/>
                </a:lnTo>
                <a:lnTo>
                  <a:pt x="91155" y="3354317"/>
                </a:lnTo>
                <a:lnTo>
                  <a:pt x="102549" y="3354317"/>
                </a:lnTo>
                <a:lnTo>
                  <a:pt x="102549" y="3342650"/>
                </a:lnTo>
                <a:lnTo>
                  <a:pt x="102549" y="3336817"/>
                </a:lnTo>
                <a:lnTo>
                  <a:pt x="113944" y="3336817"/>
                </a:lnTo>
                <a:lnTo>
                  <a:pt x="113944" y="3325149"/>
                </a:lnTo>
                <a:lnTo>
                  <a:pt x="125338" y="3325149"/>
                </a:lnTo>
                <a:lnTo>
                  <a:pt x="125338" y="3313482"/>
                </a:lnTo>
                <a:lnTo>
                  <a:pt x="153824" y="3313482"/>
                </a:lnTo>
                <a:lnTo>
                  <a:pt x="153824" y="3301815"/>
                </a:lnTo>
                <a:lnTo>
                  <a:pt x="188007" y="3301815"/>
                </a:lnTo>
                <a:lnTo>
                  <a:pt x="188007" y="3290148"/>
                </a:lnTo>
                <a:lnTo>
                  <a:pt x="244979" y="3290148"/>
                </a:lnTo>
                <a:lnTo>
                  <a:pt x="244979" y="3284314"/>
                </a:lnTo>
                <a:lnTo>
                  <a:pt x="250676" y="3284314"/>
                </a:lnTo>
                <a:lnTo>
                  <a:pt x="250676" y="3272647"/>
                </a:lnTo>
                <a:lnTo>
                  <a:pt x="267768" y="3272647"/>
                </a:lnTo>
                <a:lnTo>
                  <a:pt x="267768" y="3260980"/>
                </a:lnTo>
                <a:lnTo>
                  <a:pt x="284860" y="3260980"/>
                </a:lnTo>
                <a:lnTo>
                  <a:pt x="284860" y="3249313"/>
                </a:lnTo>
                <a:lnTo>
                  <a:pt x="319043" y="3249313"/>
                </a:lnTo>
                <a:lnTo>
                  <a:pt x="319043" y="3231812"/>
                </a:lnTo>
                <a:lnTo>
                  <a:pt x="358923" y="3231812"/>
                </a:lnTo>
                <a:lnTo>
                  <a:pt x="358923" y="3220145"/>
                </a:lnTo>
                <a:lnTo>
                  <a:pt x="421593" y="3220145"/>
                </a:lnTo>
                <a:lnTo>
                  <a:pt x="421593" y="3208477"/>
                </a:lnTo>
                <a:lnTo>
                  <a:pt x="478565" y="3208477"/>
                </a:lnTo>
                <a:lnTo>
                  <a:pt x="478565" y="3196810"/>
                </a:lnTo>
                <a:lnTo>
                  <a:pt x="501353" y="3196810"/>
                </a:lnTo>
                <a:lnTo>
                  <a:pt x="501353" y="3190977"/>
                </a:lnTo>
                <a:lnTo>
                  <a:pt x="507051" y="3190977"/>
                </a:lnTo>
                <a:lnTo>
                  <a:pt x="507051" y="3179309"/>
                </a:lnTo>
                <a:lnTo>
                  <a:pt x="552628" y="3179309"/>
                </a:lnTo>
                <a:lnTo>
                  <a:pt x="552628" y="3167642"/>
                </a:lnTo>
                <a:lnTo>
                  <a:pt x="592509" y="3167642"/>
                </a:lnTo>
                <a:lnTo>
                  <a:pt x="592509" y="3155975"/>
                </a:lnTo>
                <a:lnTo>
                  <a:pt x="598206" y="3155975"/>
                </a:lnTo>
                <a:lnTo>
                  <a:pt x="598206" y="3144308"/>
                </a:lnTo>
                <a:lnTo>
                  <a:pt x="643783" y="3144308"/>
                </a:lnTo>
                <a:lnTo>
                  <a:pt x="643783" y="3138474"/>
                </a:lnTo>
                <a:lnTo>
                  <a:pt x="660875" y="3138474"/>
                </a:lnTo>
                <a:lnTo>
                  <a:pt x="660875" y="3126807"/>
                </a:lnTo>
                <a:lnTo>
                  <a:pt x="677967" y="3126807"/>
                </a:lnTo>
                <a:lnTo>
                  <a:pt x="677967" y="3115140"/>
                </a:lnTo>
                <a:lnTo>
                  <a:pt x="683664" y="3115140"/>
                </a:lnTo>
                <a:lnTo>
                  <a:pt x="683664" y="3103473"/>
                </a:lnTo>
                <a:lnTo>
                  <a:pt x="734939" y="3103473"/>
                </a:lnTo>
                <a:lnTo>
                  <a:pt x="734939" y="3097639"/>
                </a:lnTo>
                <a:lnTo>
                  <a:pt x="752030" y="3097639"/>
                </a:lnTo>
                <a:lnTo>
                  <a:pt x="752030" y="3085972"/>
                </a:lnTo>
                <a:lnTo>
                  <a:pt x="763425" y="3085972"/>
                </a:lnTo>
                <a:lnTo>
                  <a:pt x="763425" y="3074305"/>
                </a:lnTo>
                <a:lnTo>
                  <a:pt x="780516" y="3074305"/>
                </a:lnTo>
                <a:lnTo>
                  <a:pt x="780516" y="3062638"/>
                </a:lnTo>
                <a:lnTo>
                  <a:pt x="860277" y="3062638"/>
                </a:lnTo>
                <a:lnTo>
                  <a:pt x="860277" y="3050970"/>
                </a:lnTo>
                <a:lnTo>
                  <a:pt x="928644" y="3050970"/>
                </a:lnTo>
                <a:lnTo>
                  <a:pt x="928644" y="3045137"/>
                </a:lnTo>
                <a:lnTo>
                  <a:pt x="940038" y="3045137"/>
                </a:lnTo>
                <a:lnTo>
                  <a:pt x="940038" y="3033470"/>
                </a:lnTo>
                <a:lnTo>
                  <a:pt x="940038" y="3021802"/>
                </a:lnTo>
                <a:lnTo>
                  <a:pt x="945735" y="3021802"/>
                </a:lnTo>
                <a:lnTo>
                  <a:pt x="945735" y="3010135"/>
                </a:lnTo>
                <a:lnTo>
                  <a:pt x="945735" y="2998468"/>
                </a:lnTo>
                <a:lnTo>
                  <a:pt x="957130" y="2998468"/>
                </a:lnTo>
                <a:lnTo>
                  <a:pt x="957130" y="2992634"/>
                </a:lnTo>
                <a:lnTo>
                  <a:pt x="1036891" y="2992634"/>
                </a:lnTo>
                <a:lnTo>
                  <a:pt x="1036891" y="2980967"/>
                </a:lnTo>
                <a:lnTo>
                  <a:pt x="1048285" y="2980967"/>
                </a:lnTo>
                <a:lnTo>
                  <a:pt x="1048285" y="2969300"/>
                </a:lnTo>
                <a:lnTo>
                  <a:pt x="1071074" y="2969300"/>
                </a:lnTo>
                <a:lnTo>
                  <a:pt x="1071074" y="2957633"/>
                </a:lnTo>
                <a:lnTo>
                  <a:pt x="1082468" y="2957633"/>
                </a:lnTo>
                <a:lnTo>
                  <a:pt x="1082468" y="2951799"/>
                </a:lnTo>
                <a:lnTo>
                  <a:pt x="1128046" y="2951799"/>
                </a:lnTo>
                <a:lnTo>
                  <a:pt x="1128046" y="2940132"/>
                </a:lnTo>
                <a:lnTo>
                  <a:pt x="1150835" y="2940132"/>
                </a:lnTo>
                <a:lnTo>
                  <a:pt x="1150835" y="2928465"/>
                </a:lnTo>
                <a:lnTo>
                  <a:pt x="1167926" y="2928465"/>
                </a:lnTo>
                <a:lnTo>
                  <a:pt x="1167926" y="2916798"/>
                </a:lnTo>
                <a:lnTo>
                  <a:pt x="1190715" y="2916798"/>
                </a:lnTo>
                <a:lnTo>
                  <a:pt x="1190715" y="2905130"/>
                </a:lnTo>
                <a:lnTo>
                  <a:pt x="1190715" y="2899297"/>
                </a:lnTo>
                <a:lnTo>
                  <a:pt x="1230596" y="2899297"/>
                </a:lnTo>
                <a:lnTo>
                  <a:pt x="1230596" y="2887630"/>
                </a:lnTo>
                <a:lnTo>
                  <a:pt x="1241990" y="2887630"/>
                </a:lnTo>
                <a:lnTo>
                  <a:pt x="1241990" y="2875962"/>
                </a:lnTo>
                <a:lnTo>
                  <a:pt x="1287568" y="2875962"/>
                </a:lnTo>
                <a:lnTo>
                  <a:pt x="1287568" y="2864295"/>
                </a:lnTo>
                <a:lnTo>
                  <a:pt x="1361631" y="2864295"/>
                </a:lnTo>
                <a:lnTo>
                  <a:pt x="1361631" y="2846794"/>
                </a:lnTo>
                <a:lnTo>
                  <a:pt x="1418603" y="2846794"/>
                </a:lnTo>
                <a:lnTo>
                  <a:pt x="1418603" y="2835127"/>
                </a:lnTo>
                <a:lnTo>
                  <a:pt x="1464181" y="2835127"/>
                </a:lnTo>
                <a:lnTo>
                  <a:pt x="1464181" y="2823460"/>
                </a:lnTo>
                <a:lnTo>
                  <a:pt x="1486970" y="2823460"/>
                </a:lnTo>
                <a:lnTo>
                  <a:pt x="1486970" y="2811793"/>
                </a:lnTo>
                <a:lnTo>
                  <a:pt x="1492667" y="2811793"/>
                </a:lnTo>
                <a:lnTo>
                  <a:pt x="1492667" y="2805959"/>
                </a:lnTo>
                <a:lnTo>
                  <a:pt x="1521153" y="2805959"/>
                </a:lnTo>
                <a:lnTo>
                  <a:pt x="1521153" y="2794292"/>
                </a:lnTo>
                <a:lnTo>
                  <a:pt x="1526850" y="2794292"/>
                </a:lnTo>
                <a:lnTo>
                  <a:pt x="1526850" y="2782625"/>
                </a:lnTo>
                <a:lnTo>
                  <a:pt x="1543942" y="2782625"/>
                </a:lnTo>
                <a:lnTo>
                  <a:pt x="1555336" y="2782625"/>
                </a:lnTo>
                <a:lnTo>
                  <a:pt x="1555336" y="2770958"/>
                </a:lnTo>
                <a:lnTo>
                  <a:pt x="1561033" y="2770958"/>
                </a:lnTo>
                <a:lnTo>
                  <a:pt x="1561033" y="2759290"/>
                </a:lnTo>
                <a:lnTo>
                  <a:pt x="1578125" y="2759290"/>
                </a:lnTo>
                <a:lnTo>
                  <a:pt x="1578125" y="2753457"/>
                </a:lnTo>
                <a:lnTo>
                  <a:pt x="1578125" y="2741790"/>
                </a:lnTo>
                <a:lnTo>
                  <a:pt x="1629400" y="2741790"/>
                </a:lnTo>
                <a:lnTo>
                  <a:pt x="1629400" y="2730123"/>
                </a:lnTo>
                <a:lnTo>
                  <a:pt x="1674977" y="2730123"/>
                </a:lnTo>
                <a:lnTo>
                  <a:pt x="1674977" y="2718455"/>
                </a:lnTo>
                <a:lnTo>
                  <a:pt x="1680675" y="2718455"/>
                </a:lnTo>
                <a:lnTo>
                  <a:pt x="1680675" y="2706788"/>
                </a:lnTo>
                <a:lnTo>
                  <a:pt x="1737647" y="2706788"/>
                </a:lnTo>
                <a:lnTo>
                  <a:pt x="1737647" y="2700955"/>
                </a:lnTo>
                <a:lnTo>
                  <a:pt x="1760436" y="2700955"/>
                </a:lnTo>
                <a:lnTo>
                  <a:pt x="1760436" y="2689287"/>
                </a:lnTo>
                <a:lnTo>
                  <a:pt x="1811710" y="2689287"/>
                </a:lnTo>
                <a:lnTo>
                  <a:pt x="1811710" y="2677620"/>
                </a:lnTo>
                <a:lnTo>
                  <a:pt x="1823105" y="2677620"/>
                </a:lnTo>
                <a:lnTo>
                  <a:pt x="1823105" y="2665953"/>
                </a:lnTo>
                <a:lnTo>
                  <a:pt x="1868683" y="2665953"/>
                </a:lnTo>
                <a:lnTo>
                  <a:pt x="1868683" y="2660119"/>
                </a:lnTo>
                <a:lnTo>
                  <a:pt x="1874379" y="2660119"/>
                </a:lnTo>
                <a:lnTo>
                  <a:pt x="1874379" y="2648452"/>
                </a:lnTo>
                <a:lnTo>
                  <a:pt x="1885774" y="2648452"/>
                </a:lnTo>
                <a:lnTo>
                  <a:pt x="1885774" y="2636785"/>
                </a:lnTo>
                <a:lnTo>
                  <a:pt x="1891471" y="2636785"/>
                </a:lnTo>
                <a:lnTo>
                  <a:pt x="1891471" y="2625118"/>
                </a:lnTo>
                <a:lnTo>
                  <a:pt x="1919957" y="2625118"/>
                </a:lnTo>
                <a:lnTo>
                  <a:pt x="1919957" y="2613451"/>
                </a:lnTo>
                <a:lnTo>
                  <a:pt x="1954140" y="2613451"/>
                </a:lnTo>
                <a:lnTo>
                  <a:pt x="1954140" y="2607617"/>
                </a:lnTo>
                <a:lnTo>
                  <a:pt x="1976929" y="2607617"/>
                </a:lnTo>
                <a:lnTo>
                  <a:pt x="1976929" y="2595950"/>
                </a:lnTo>
                <a:lnTo>
                  <a:pt x="1988324" y="2595950"/>
                </a:lnTo>
                <a:lnTo>
                  <a:pt x="1988324" y="2584283"/>
                </a:lnTo>
                <a:lnTo>
                  <a:pt x="2050993" y="2584283"/>
                </a:lnTo>
                <a:lnTo>
                  <a:pt x="2050993" y="2572615"/>
                </a:lnTo>
                <a:lnTo>
                  <a:pt x="2170634" y="2572615"/>
                </a:lnTo>
                <a:lnTo>
                  <a:pt x="2170634" y="2560948"/>
                </a:lnTo>
                <a:lnTo>
                  <a:pt x="2193423" y="2560948"/>
                </a:lnTo>
                <a:lnTo>
                  <a:pt x="2193423" y="2555115"/>
                </a:lnTo>
                <a:lnTo>
                  <a:pt x="2210515" y="2555115"/>
                </a:lnTo>
                <a:lnTo>
                  <a:pt x="2210515" y="2543447"/>
                </a:lnTo>
                <a:lnTo>
                  <a:pt x="2221909" y="2543447"/>
                </a:lnTo>
                <a:lnTo>
                  <a:pt x="2239001" y="2543447"/>
                </a:lnTo>
                <a:lnTo>
                  <a:pt x="2239001" y="2531780"/>
                </a:lnTo>
                <a:lnTo>
                  <a:pt x="2261790" y="2531780"/>
                </a:lnTo>
                <a:lnTo>
                  <a:pt x="2261790" y="2520113"/>
                </a:lnTo>
                <a:lnTo>
                  <a:pt x="2347248" y="2520113"/>
                </a:lnTo>
                <a:lnTo>
                  <a:pt x="2347248" y="2514279"/>
                </a:lnTo>
                <a:lnTo>
                  <a:pt x="2347248" y="2502612"/>
                </a:lnTo>
                <a:lnTo>
                  <a:pt x="2387128" y="2502612"/>
                </a:lnTo>
                <a:lnTo>
                  <a:pt x="2387128" y="2490945"/>
                </a:lnTo>
                <a:lnTo>
                  <a:pt x="2392825" y="2490945"/>
                </a:lnTo>
                <a:lnTo>
                  <a:pt x="2392825" y="2479278"/>
                </a:lnTo>
                <a:lnTo>
                  <a:pt x="2444100" y="2479278"/>
                </a:lnTo>
                <a:lnTo>
                  <a:pt x="2444100" y="2467611"/>
                </a:lnTo>
                <a:lnTo>
                  <a:pt x="2455494" y="2467611"/>
                </a:lnTo>
                <a:lnTo>
                  <a:pt x="2455494" y="2461777"/>
                </a:lnTo>
                <a:lnTo>
                  <a:pt x="2552347" y="2461777"/>
                </a:lnTo>
                <a:lnTo>
                  <a:pt x="2552347" y="2450110"/>
                </a:lnTo>
                <a:lnTo>
                  <a:pt x="2569439" y="2450110"/>
                </a:lnTo>
                <a:lnTo>
                  <a:pt x="2569439" y="2438443"/>
                </a:lnTo>
                <a:lnTo>
                  <a:pt x="2575136" y="2438443"/>
                </a:lnTo>
                <a:lnTo>
                  <a:pt x="2575136" y="2426776"/>
                </a:lnTo>
                <a:lnTo>
                  <a:pt x="2592227" y="2426776"/>
                </a:lnTo>
                <a:lnTo>
                  <a:pt x="2592227" y="2415108"/>
                </a:lnTo>
                <a:lnTo>
                  <a:pt x="2626410" y="2415108"/>
                </a:lnTo>
                <a:lnTo>
                  <a:pt x="2626410" y="2409275"/>
                </a:lnTo>
                <a:lnTo>
                  <a:pt x="2632108" y="2409275"/>
                </a:lnTo>
                <a:lnTo>
                  <a:pt x="2632108" y="2397608"/>
                </a:lnTo>
                <a:lnTo>
                  <a:pt x="2649199" y="2397608"/>
                </a:lnTo>
                <a:lnTo>
                  <a:pt x="2649199" y="2385940"/>
                </a:lnTo>
                <a:lnTo>
                  <a:pt x="2677685" y="2385940"/>
                </a:lnTo>
                <a:lnTo>
                  <a:pt x="2677685" y="2374273"/>
                </a:lnTo>
                <a:lnTo>
                  <a:pt x="2689080" y="2374273"/>
                </a:lnTo>
                <a:lnTo>
                  <a:pt x="2689080" y="2368440"/>
                </a:lnTo>
                <a:lnTo>
                  <a:pt x="2711869" y="2368440"/>
                </a:lnTo>
                <a:lnTo>
                  <a:pt x="2711869" y="2356773"/>
                </a:lnTo>
                <a:lnTo>
                  <a:pt x="2734657" y="2356773"/>
                </a:lnTo>
                <a:lnTo>
                  <a:pt x="2734657" y="2345105"/>
                </a:lnTo>
                <a:lnTo>
                  <a:pt x="2763143" y="2345105"/>
                </a:lnTo>
                <a:lnTo>
                  <a:pt x="2763143" y="2333438"/>
                </a:lnTo>
                <a:lnTo>
                  <a:pt x="2774538" y="2333438"/>
                </a:lnTo>
                <a:lnTo>
                  <a:pt x="2774538" y="2321771"/>
                </a:lnTo>
                <a:lnTo>
                  <a:pt x="2837207" y="2321771"/>
                </a:lnTo>
                <a:lnTo>
                  <a:pt x="2837207" y="2315937"/>
                </a:lnTo>
                <a:lnTo>
                  <a:pt x="2837207" y="2304270"/>
                </a:lnTo>
                <a:lnTo>
                  <a:pt x="2865693" y="2304270"/>
                </a:lnTo>
                <a:lnTo>
                  <a:pt x="2865693" y="2292603"/>
                </a:lnTo>
                <a:lnTo>
                  <a:pt x="2871390" y="2292603"/>
                </a:lnTo>
                <a:lnTo>
                  <a:pt x="2871390" y="2280936"/>
                </a:lnTo>
                <a:lnTo>
                  <a:pt x="2899876" y="2280936"/>
                </a:lnTo>
                <a:lnTo>
                  <a:pt x="2899876" y="2269269"/>
                </a:lnTo>
                <a:lnTo>
                  <a:pt x="2962546" y="2269269"/>
                </a:lnTo>
                <a:lnTo>
                  <a:pt x="2962546" y="2251768"/>
                </a:lnTo>
                <a:lnTo>
                  <a:pt x="3008123" y="2251768"/>
                </a:lnTo>
                <a:lnTo>
                  <a:pt x="3008123" y="2240101"/>
                </a:lnTo>
                <a:lnTo>
                  <a:pt x="3036609" y="2240101"/>
                </a:lnTo>
                <a:lnTo>
                  <a:pt x="3036609" y="2228433"/>
                </a:lnTo>
                <a:lnTo>
                  <a:pt x="3048004" y="2228433"/>
                </a:lnTo>
                <a:lnTo>
                  <a:pt x="3048004" y="2216766"/>
                </a:lnTo>
                <a:lnTo>
                  <a:pt x="3116370" y="2216766"/>
                </a:lnTo>
                <a:lnTo>
                  <a:pt x="3116370" y="2210933"/>
                </a:lnTo>
                <a:lnTo>
                  <a:pt x="3122067" y="2210933"/>
                </a:lnTo>
                <a:lnTo>
                  <a:pt x="3122067" y="2199265"/>
                </a:lnTo>
                <a:lnTo>
                  <a:pt x="3179039" y="2199265"/>
                </a:lnTo>
                <a:lnTo>
                  <a:pt x="3179039" y="2187598"/>
                </a:lnTo>
                <a:lnTo>
                  <a:pt x="3184736" y="2187598"/>
                </a:lnTo>
                <a:lnTo>
                  <a:pt x="3184736" y="2170097"/>
                </a:lnTo>
                <a:lnTo>
                  <a:pt x="3184736" y="2158430"/>
                </a:lnTo>
                <a:lnTo>
                  <a:pt x="3224617" y="2158430"/>
                </a:lnTo>
                <a:lnTo>
                  <a:pt x="3224617" y="2146763"/>
                </a:lnTo>
                <a:lnTo>
                  <a:pt x="3253103" y="2146763"/>
                </a:lnTo>
                <a:lnTo>
                  <a:pt x="3253103" y="2135096"/>
                </a:lnTo>
                <a:lnTo>
                  <a:pt x="3264497" y="2135096"/>
                </a:lnTo>
                <a:lnTo>
                  <a:pt x="3367047" y="2135096"/>
                </a:lnTo>
                <a:lnTo>
                  <a:pt x="3367047" y="2123429"/>
                </a:lnTo>
                <a:lnTo>
                  <a:pt x="3384138" y="2123429"/>
                </a:lnTo>
                <a:lnTo>
                  <a:pt x="3384138" y="2117595"/>
                </a:lnTo>
                <a:lnTo>
                  <a:pt x="3395533" y="2117595"/>
                </a:lnTo>
                <a:lnTo>
                  <a:pt x="3395533" y="2105928"/>
                </a:lnTo>
                <a:lnTo>
                  <a:pt x="3435413" y="2105928"/>
                </a:lnTo>
                <a:lnTo>
                  <a:pt x="3435413" y="2094261"/>
                </a:lnTo>
                <a:lnTo>
                  <a:pt x="3435413" y="2082593"/>
                </a:lnTo>
                <a:lnTo>
                  <a:pt x="3441111" y="2082593"/>
                </a:lnTo>
                <a:lnTo>
                  <a:pt x="3441111" y="2070926"/>
                </a:lnTo>
                <a:lnTo>
                  <a:pt x="3475294" y="2070926"/>
                </a:lnTo>
                <a:lnTo>
                  <a:pt x="3475294" y="2065093"/>
                </a:lnTo>
                <a:lnTo>
                  <a:pt x="3486688" y="2065093"/>
                </a:lnTo>
                <a:lnTo>
                  <a:pt x="3486688" y="2053425"/>
                </a:lnTo>
                <a:lnTo>
                  <a:pt x="3492385" y="2053425"/>
                </a:lnTo>
                <a:lnTo>
                  <a:pt x="3492385" y="2041758"/>
                </a:lnTo>
                <a:lnTo>
                  <a:pt x="3509477" y="2041758"/>
                </a:lnTo>
                <a:lnTo>
                  <a:pt x="3509477" y="2030091"/>
                </a:lnTo>
                <a:lnTo>
                  <a:pt x="3515174" y="2030091"/>
                </a:lnTo>
                <a:lnTo>
                  <a:pt x="3515174" y="2024257"/>
                </a:lnTo>
                <a:lnTo>
                  <a:pt x="3549357" y="2024257"/>
                </a:lnTo>
                <a:lnTo>
                  <a:pt x="3572146" y="2024257"/>
                </a:lnTo>
                <a:lnTo>
                  <a:pt x="3572146" y="2012590"/>
                </a:lnTo>
                <a:lnTo>
                  <a:pt x="3577843" y="2012590"/>
                </a:lnTo>
                <a:lnTo>
                  <a:pt x="3577843" y="2000923"/>
                </a:lnTo>
                <a:lnTo>
                  <a:pt x="3577843" y="1989256"/>
                </a:lnTo>
                <a:lnTo>
                  <a:pt x="3583541" y="1989256"/>
                </a:lnTo>
                <a:lnTo>
                  <a:pt x="3691788" y="1989256"/>
                </a:lnTo>
                <a:lnTo>
                  <a:pt x="3697485" y="1989256"/>
                </a:lnTo>
                <a:lnTo>
                  <a:pt x="3697485" y="1977589"/>
                </a:lnTo>
                <a:lnTo>
                  <a:pt x="3708879" y="1977589"/>
                </a:lnTo>
                <a:lnTo>
                  <a:pt x="3708879" y="1971755"/>
                </a:lnTo>
                <a:lnTo>
                  <a:pt x="3782943" y="1971755"/>
                </a:lnTo>
                <a:lnTo>
                  <a:pt x="3782943" y="1960088"/>
                </a:lnTo>
                <a:lnTo>
                  <a:pt x="3788640" y="1960088"/>
                </a:lnTo>
                <a:lnTo>
                  <a:pt x="3788640" y="1936754"/>
                </a:lnTo>
                <a:lnTo>
                  <a:pt x="3794337" y="1936754"/>
                </a:lnTo>
                <a:lnTo>
                  <a:pt x="3794337" y="1925086"/>
                </a:lnTo>
                <a:lnTo>
                  <a:pt x="3805732" y="1925086"/>
                </a:lnTo>
                <a:lnTo>
                  <a:pt x="3805732" y="1919253"/>
                </a:lnTo>
                <a:lnTo>
                  <a:pt x="3805732" y="1907586"/>
                </a:lnTo>
                <a:lnTo>
                  <a:pt x="3868401" y="1907586"/>
                </a:lnTo>
                <a:lnTo>
                  <a:pt x="3868401" y="1895918"/>
                </a:lnTo>
                <a:lnTo>
                  <a:pt x="3885492" y="1895918"/>
                </a:lnTo>
                <a:lnTo>
                  <a:pt x="3885492" y="1884251"/>
                </a:lnTo>
                <a:lnTo>
                  <a:pt x="3896887" y="1884251"/>
                </a:lnTo>
                <a:lnTo>
                  <a:pt x="3896887" y="1872584"/>
                </a:lnTo>
                <a:lnTo>
                  <a:pt x="3908281" y="1872584"/>
                </a:lnTo>
                <a:lnTo>
                  <a:pt x="3908281" y="1866750"/>
                </a:lnTo>
                <a:lnTo>
                  <a:pt x="3919676" y="1866750"/>
                </a:lnTo>
                <a:lnTo>
                  <a:pt x="3919676" y="1855083"/>
                </a:lnTo>
                <a:lnTo>
                  <a:pt x="3925373" y="1855083"/>
                </a:lnTo>
                <a:lnTo>
                  <a:pt x="3925373" y="1843416"/>
                </a:lnTo>
                <a:lnTo>
                  <a:pt x="3965253" y="1843416"/>
                </a:lnTo>
                <a:lnTo>
                  <a:pt x="3965253" y="1831749"/>
                </a:lnTo>
                <a:lnTo>
                  <a:pt x="3976648" y="1831749"/>
                </a:lnTo>
                <a:lnTo>
                  <a:pt x="3976648" y="1820082"/>
                </a:lnTo>
                <a:lnTo>
                  <a:pt x="4050711" y="1820082"/>
                </a:lnTo>
                <a:lnTo>
                  <a:pt x="4050711" y="1814248"/>
                </a:lnTo>
                <a:lnTo>
                  <a:pt x="4079197" y="1814248"/>
                </a:lnTo>
                <a:lnTo>
                  <a:pt x="4079197" y="1790914"/>
                </a:lnTo>
                <a:lnTo>
                  <a:pt x="4107683" y="1790914"/>
                </a:lnTo>
                <a:lnTo>
                  <a:pt x="4107683" y="1779246"/>
                </a:lnTo>
                <a:lnTo>
                  <a:pt x="4119078" y="1779246"/>
                </a:lnTo>
                <a:lnTo>
                  <a:pt x="4119078" y="1767579"/>
                </a:lnTo>
                <a:lnTo>
                  <a:pt x="4124775" y="1767579"/>
                </a:lnTo>
                <a:lnTo>
                  <a:pt x="4147564" y="1767579"/>
                </a:lnTo>
                <a:lnTo>
                  <a:pt x="4153261" y="1767579"/>
                </a:lnTo>
                <a:lnTo>
                  <a:pt x="4153261" y="1761746"/>
                </a:lnTo>
                <a:lnTo>
                  <a:pt x="4158958" y="1761746"/>
                </a:lnTo>
                <a:lnTo>
                  <a:pt x="4158958" y="1750078"/>
                </a:lnTo>
                <a:lnTo>
                  <a:pt x="4176050" y="1750078"/>
                </a:lnTo>
                <a:lnTo>
                  <a:pt x="4176050" y="1738411"/>
                </a:lnTo>
                <a:lnTo>
                  <a:pt x="4193141" y="1738411"/>
                </a:lnTo>
                <a:lnTo>
                  <a:pt x="4193141" y="1715077"/>
                </a:lnTo>
                <a:lnTo>
                  <a:pt x="4215930" y="1715077"/>
                </a:lnTo>
                <a:lnTo>
                  <a:pt x="4215930" y="1709243"/>
                </a:lnTo>
                <a:lnTo>
                  <a:pt x="4221628" y="1709243"/>
                </a:lnTo>
                <a:lnTo>
                  <a:pt x="4221628" y="1697576"/>
                </a:lnTo>
                <a:lnTo>
                  <a:pt x="4233022" y="1697576"/>
                </a:lnTo>
                <a:lnTo>
                  <a:pt x="4233022" y="1685909"/>
                </a:lnTo>
                <a:lnTo>
                  <a:pt x="4244416" y="1685909"/>
                </a:lnTo>
                <a:lnTo>
                  <a:pt x="4244416" y="1674242"/>
                </a:lnTo>
                <a:lnTo>
                  <a:pt x="4272902" y="1674242"/>
                </a:lnTo>
                <a:lnTo>
                  <a:pt x="4272902" y="1662574"/>
                </a:lnTo>
                <a:lnTo>
                  <a:pt x="4295691" y="1662574"/>
                </a:lnTo>
                <a:lnTo>
                  <a:pt x="4295691" y="1656741"/>
                </a:lnTo>
                <a:lnTo>
                  <a:pt x="4307086" y="1656741"/>
                </a:lnTo>
                <a:lnTo>
                  <a:pt x="4307086" y="1645074"/>
                </a:lnTo>
                <a:lnTo>
                  <a:pt x="4312783" y="1645074"/>
                </a:lnTo>
                <a:lnTo>
                  <a:pt x="4312783" y="1633406"/>
                </a:lnTo>
                <a:lnTo>
                  <a:pt x="4318480" y="1633406"/>
                </a:lnTo>
                <a:lnTo>
                  <a:pt x="4318480" y="1604239"/>
                </a:lnTo>
                <a:lnTo>
                  <a:pt x="4369755" y="1604239"/>
                </a:lnTo>
                <a:lnTo>
                  <a:pt x="4369755" y="1592571"/>
                </a:lnTo>
                <a:lnTo>
                  <a:pt x="4381149" y="1592571"/>
                </a:lnTo>
                <a:lnTo>
                  <a:pt x="4381149" y="1580904"/>
                </a:lnTo>
                <a:lnTo>
                  <a:pt x="4386846" y="1580904"/>
                </a:lnTo>
                <a:lnTo>
                  <a:pt x="4386846" y="1569237"/>
                </a:lnTo>
                <a:lnTo>
                  <a:pt x="4398241" y="1569237"/>
                </a:lnTo>
                <a:lnTo>
                  <a:pt x="4398241" y="1557570"/>
                </a:lnTo>
                <a:lnTo>
                  <a:pt x="4409635" y="1557570"/>
                </a:lnTo>
                <a:lnTo>
                  <a:pt x="4409635" y="1551736"/>
                </a:lnTo>
                <a:lnTo>
                  <a:pt x="4489396" y="1551736"/>
                </a:lnTo>
                <a:lnTo>
                  <a:pt x="4489396" y="1540069"/>
                </a:lnTo>
                <a:lnTo>
                  <a:pt x="4495093" y="1540069"/>
                </a:lnTo>
                <a:lnTo>
                  <a:pt x="4495093" y="1528402"/>
                </a:lnTo>
                <a:lnTo>
                  <a:pt x="4500790" y="1528402"/>
                </a:lnTo>
                <a:lnTo>
                  <a:pt x="4500790" y="1516735"/>
                </a:lnTo>
                <a:lnTo>
                  <a:pt x="4506488" y="1516735"/>
                </a:lnTo>
                <a:lnTo>
                  <a:pt x="4506488" y="1505067"/>
                </a:lnTo>
                <a:lnTo>
                  <a:pt x="4552065" y="1505067"/>
                </a:lnTo>
                <a:lnTo>
                  <a:pt x="4552065" y="1499234"/>
                </a:lnTo>
                <a:lnTo>
                  <a:pt x="4569157" y="1499234"/>
                </a:lnTo>
                <a:lnTo>
                  <a:pt x="4569157" y="1487567"/>
                </a:lnTo>
                <a:lnTo>
                  <a:pt x="4574854" y="1487567"/>
                </a:lnTo>
                <a:lnTo>
                  <a:pt x="4574854" y="1475899"/>
                </a:lnTo>
                <a:lnTo>
                  <a:pt x="4580551" y="1475899"/>
                </a:lnTo>
                <a:lnTo>
                  <a:pt x="4580551" y="1464232"/>
                </a:lnTo>
                <a:lnTo>
                  <a:pt x="4586248" y="1464232"/>
                </a:lnTo>
                <a:lnTo>
                  <a:pt x="4586248" y="1452565"/>
                </a:lnTo>
                <a:lnTo>
                  <a:pt x="4614735" y="1452565"/>
                </a:lnTo>
                <a:lnTo>
                  <a:pt x="4614735" y="1446731"/>
                </a:lnTo>
                <a:lnTo>
                  <a:pt x="4648918" y="1446731"/>
                </a:lnTo>
                <a:lnTo>
                  <a:pt x="4648918" y="1435064"/>
                </a:lnTo>
                <a:lnTo>
                  <a:pt x="4648918" y="1423397"/>
                </a:lnTo>
                <a:lnTo>
                  <a:pt x="4654615" y="1423397"/>
                </a:lnTo>
                <a:lnTo>
                  <a:pt x="4654615" y="1400063"/>
                </a:lnTo>
                <a:lnTo>
                  <a:pt x="4671707" y="1400063"/>
                </a:lnTo>
                <a:lnTo>
                  <a:pt x="4671707" y="1394229"/>
                </a:lnTo>
                <a:lnTo>
                  <a:pt x="4683101" y="1394229"/>
                </a:lnTo>
                <a:lnTo>
                  <a:pt x="4683101" y="1382562"/>
                </a:lnTo>
                <a:lnTo>
                  <a:pt x="4705890" y="1382562"/>
                </a:lnTo>
                <a:lnTo>
                  <a:pt x="4705890" y="1370895"/>
                </a:lnTo>
                <a:lnTo>
                  <a:pt x="4711587" y="1370895"/>
                </a:lnTo>
                <a:lnTo>
                  <a:pt x="4711587" y="1359227"/>
                </a:lnTo>
                <a:lnTo>
                  <a:pt x="4768559" y="1359227"/>
                </a:lnTo>
                <a:lnTo>
                  <a:pt x="4768559" y="1347560"/>
                </a:lnTo>
                <a:lnTo>
                  <a:pt x="4791348" y="1347560"/>
                </a:lnTo>
                <a:lnTo>
                  <a:pt x="4791348" y="1341727"/>
                </a:lnTo>
                <a:lnTo>
                  <a:pt x="4802743" y="1341727"/>
                </a:lnTo>
                <a:lnTo>
                  <a:pt x="4802743" y="1330059"/>
                </a:lnTo>
                <a:lnTo>
                  <a:pt x="4808439" y="1330059"/>
                </a:lnTo>
                <a:lnTo>
                  <a:pt x="4819834" y="1330059"/>
                </a:lnTo>
                <a:lnTo>
                  <a:pt x="4819834" y="1318392"/>
                </a:lnTo>
                <a:lnTo>
                  <a:pt x="4836926" y="1318392"/>
                </a:lnTo>
                <a:lnTo>
                  <a:pt x="4836926" y="1306725"/>
                </a:lnTo>
                <a:lnTo>
                  <a:pt x="4848320" y="1306725"/>
                </a:lnTo>
                <a:lnTo>
                  <a:pt x="4848320" y="1295058"/>
                </a:lnTo>
                <a:lnTo>
                  <a:pt x="4888200" y="1295058"/>
                </a:lnTo>
                <a:lnTo>
                  <a:pt x="4888200" y="1289224"/>
                </a:lnTo>
                <a:lnTo>
                  <a:pt x="4933778" y="1289224"/>
                </a:lnTo>
                <a:lnTo>
                  <a:pt x="4933778" y="1277557"/>
                </a:lnTo>
                <a:lnTo>
                  <a:pt x="4945173" y="1277557"/>
                </a:lnTo>
                <a:lnTo>
                  <a:pt x="4945173" y="1265890"/>
                </a:lnTo>
                <a:lnTo>
                  <a:pt x="4950869" y="1265890"/>
                </a:lnTo>
                <a:lnTo>
                  <a:pt x="4950869" y="1254223"/>
                </a:lnTo>
                <a:lnTo>
                  <a:pt x="4973659" y="1254223"/>
                </a:lnTo>
                <a:lnTo>
                  <a:pt x="4973659" y="1242555"/>
                </a:lnTo>
                <a:lnTo>
                  <a:pt x="4985053" y="1242555"/>
                </a:lnTo>
                <a:lnTo>
                  <a:pt x="4985053" y="1236722"/>
                </a:lnTo>
                <a:lnTo>
                  <a:pt x="4996447" y="1236722"/>
                </a:lnTo>
                <a:lnTo>
                  <a:pt x="4996447" y="1225055"/>
                </a:lnTo>
                <a:lnTo>
                  <a:pt x="5002144" y="1225055"/>
                </a:lnTo>
                <a:lnTo>
                  <a:pt x="5013539" y="1225055"/>
                </a:lnTo>
                <a:lnTo>
                  <a:pt x="5013539" y="1201720"/>
                </a:lnTo>
                <a:lnTo>
                  <a:pt x="5042025" y="1201720"/>
                </a:lnTo>
                <a:lnTo>
                  <a:pt x="5042025" y="1190053"/>
                </a:lnTo>
                <a:lnTo>
                  <a:pt x="5047722" y="1190053"/>
                </a:lnTo>
                <a:lnTo>
                  <a:pt x="5047722" y="1178386"/>
                </a:lnTo>
                <a:lnTo>
                  <a:pt x="5053420" y="1178386"/>
                </a:lnTo>
                <a:lnTo>
                  <a:pt x="5053420" y="1172552"/>
                </a:lnTo>
                <a:lnTo>
                  <a:pt x="5070511" y="1172552"/>
                </a:lnTo>
                <a:lnTo>
                  <a:pt x="5070511" y="1160885"/>
                </a:lnTo>
                <a:lnTo>
                  <a:pt x="5070511" y="1137551"/>
                </a:lnTo>
                <a:lnTo>
                  <a:pt x="5093300" y="1137551"/>
                </a:lnTo>
                <a:lnTo>
                  <a:pt x="5093300" y="1125884"/>
                </a:lnTo>
                <a:lnTo>
                  <a:pt x="5110391" y="1125884"/>
                </a:lnTo>
                <a:lnTo>
                  <a:pt x="5110391" y="1120050"/>
                </a:lnTo>
                <a:lnTo>
                  <a:pt x="5138877" y="1120050"/>
                </a:lnTo>
                <a:lnTo>
                  <a:pt x="5138877" y="1108383"/>
                </a:lnTo>
                <a:lnTo>
                  <a:pt x="5150272" y="1108383"/>
                </a:lnTo>
                <a:lnTo>
                  <a:pt x="5150272" y="1096716"/>
                </a:lnTo>
                <a:lnTo>
                  <a:pt x="5155969" y="1096716"/>
                </a:lnTo>
                <a:lnTo>
                  <a:pt x="5155969" y="1085048"/>
                </a:lnTo>
                <a:lnTo>
                  <a:pt x="5173060" y="1085048"/>
                </a:lnTo>
                <a:lnTo>
                  <a:pt x="5173060" y="1073381"/>
                </a:lnTo>
                <a:lnTo>
                  <a:pt x="5178758" y="1073381"/>
                </a:lnTo>
                <a:lnTo>
                  <a:pt x="5178758" y="1067548"/>
                </a:lnTo>
                <a:lnTo>
                  <a:pt x="5178758" y="1055880"/>
                </a:lnTo>
                <a:lnTo>
                  <a:pt x="5195850" y="1055880"/>
                </a:lnTo>
                <a:lnTo>
                  <a:pt x="5195850" y="1044213"/>
                </a:lnTo>
                <a:lnTo>
                  <a:pt x="5224335" y="1044213"/>
                </a:lnTo>
                <a:lnTo>
                  <a:pt x="5224335" y="1032546"/>
                </a:lnTo>
                <a:lnTo>
                  <a:pt x="5258519" y="1032546"/>
                </a:lnTo>
                <a:lnTo>
                  <a:pt x="5258519" y="1020879"/>
                </a:lnTo>
                <a:lnTo>
                  <a:pt x="5269913" y="1020879"/>
                </a:lnTo>
                <a:lnTo>
                  <a:pt x="5269913" y="1015045"/>
                </a:lnTo>
                <a:lnTo>
                  <a:pt x="5292702" y="1015045"/>
                </a:lnTo>
                <a:lnTo>
                  <a:pt x="5292702" y="1003378"/>
                </a:lnTo>
                <a:lnTo>
                  <a:pt x="5298399" y="1003378"/>
                </a:lnTo>
                <a:lnTo>
                  <a:pt x="5298399" y="991711"/>
                </a:lnTo>
                <a:lnTo>
                  <a:pt x="5309793" y="991711"/>
                </a:lnTo>
                <a:lnTo>
                  <a:pt x="5309793" y="980044"/>
                </a:lnTo>
                <a:lnTo>
                  <a:pt x="5321188" y="980044"/>
                </a:lnTo>
                <a:lnTo>
                  <a:pt x="5326885" y="980044"/>
                </a:lnTo>
                <a:lnTo>
                  <a:pt x="5326885" y="968376"/>
                </a:lnTo>
                <a:lnTo>
                  <a:pt x="5366766" y="968376"/>
                </a:lnTo>
                <a:lnTo>
                  <a:pt x="5366766" y="956709"/>
                </a:lnTo>
                <a:lnTo>
                  <a:pt x="5372463" y="956709"/>
                </a:lnTo>
                <a:lnTo>
                  <a:pt x="5372463" y="950876"/>
                </a:lnTo>
                <a:lnTo>
                  <a:pt x="5383857" y="950876"/>
                </a:lnTo>
                <a:lnTo>
                  <a:pt x="5383857" y="939208"/>
                </a:lnTo>
                <a:lnTo>
                  <a:pt x="5400949" y="939208"/>
                </a:lnTo>
                <a:lnTo>
                  <a:pt x="5400949" y="927541"/>
                </a:lnTo>
                <a:lnTo>
                  <a:pt x="5418040" y="927541"/>
                </a:lnTo>
                <a:lnTo>
                  <a:pt x="5418040" y="915874"/>
                </a:lnTo>
                <a:lnTo>
                  <a:pt x="5446527" y="915874"/>
                </a:lnTo>
                <a:lnTo>
                  <a:pt x="5446527" y="904207"/>
                </a:lnTo>
                <a:lnTo>
                  <a:pt x="5463618" y="904207"/>
                </a:lnTo>
                <a:lnTo>
                  <a:pt x="5463618" y="898373"/>
                </a:lnTo>
                <a:lnTo>
                  <a:pt x="5475012" y="898373"/>
                </a:lnTo>
                <a:lnTo>
                  <a:pt x="5486407" y="898373"/>
                </a:lnTo>
                <a:lnTo>
                  <a:pt x="5486407" y="886706"/>
                </a:lnTo>
                <a:lnTo>
                  <a:pt x="5492104" y="886706"/>
                </a:lnTo>
                <a:lnTo>
                  <a:pt x="5492104" y="875039"/>
                </a:lnTo>
                <a:lnTo>
                  <a:pt x="5492104" y="863372"/>
                </a:lnTo>
                <a:lnTo>
                  <a:pt x="5497801" y="863372"/>
                </a:lnTo>
                <a:lnTo>
                  <a:pt x="5497801" y="851704"/>
                </a:lnTo>
                <a:lnTo>
                  <a:pt x="5526287" y="851704"/>
                </a:lnTo>
                <a:lnTo>
                  <a:pt x="5526287" y="834204"/>
                </a:lnTo>
                <a:lnTo>
                  <a:pt x="5554773" y="834204"/>
                </a:lnTo>
                <a:lnTo>
                  <a:pt x="5554773" y="822537"/>
                </a:lnTo>
                <a:lnTo>
                  <a:pt x="5571865" y="822537"/>
                </a:lnTo>
                <a:lnTo>
                  <a:pt x="5571865" y="810869"/>
                </a:lnTo>
                <a:lnTo>
                  <a:pt x="5594654" y="810869"/>
                </a:lnTo>
                <a:lnTo>
                  <a:pt x="5594654" y="799202"/>
                </a:lnTo>
                <a:lnTo>
                  <a:pt x="5600350" y="799202"/>
                </a:lnTo>
                <a:lnTo>
                  <a:pt x="5600350" y="787535"/>
                </a:lnTo>
                <a:lnTo>
                  <a:pt x="5611745" y="787535"/>
                </a:lnTo>
                <a:lnTo>
                  <a:pt x="5611745" y="781701"/>
                </a:lnTo>
                <a:lnTo>
                  <a:pt x="5617442" y="781701"/>
                </a:lnTo>
                <a:lnTo>
                  <a:pt x="5617442" y="770034"/>
                </a:lnTo>
                <a:lnTo>
                  <a:pt x="5623140" y="770034"/>
                </a:lnTo>
                <a:lnTo>
                  <a:pt x="5623140" y="758367"/>
                </a:lnTo>
                <a:lnTo>
                  <a:pt x="5657323" y="758367"/>
                </a:lnTo>
                <a:lnTo>
                  <a:pt x="5657323" y="746700"/>
                </a:lnTo>
                <a:lnTo>
                  <a:pt x="5663020" y="746700"/>
                </a:lnTo>
                <a:lnTo>
                  <a:pt x="5663020" y="735033"/>
                </a:lnTo>
                <a:lnTo>
                  <a:pt x="5680112" y="735033"/>
                </a:lnTo>
                <a:lnTo>
                  <a:pt x="5680112" y="729199"/>
                </a:lnTo>
                <a:lnTo>
                  <a:pt x="5685809" y="729199"/>
                </a:lnTo>
                <a:lnTo>
                  <a:pt x="5685809" y="717532"/>
                </a:lnTo>
                <a:lnTo>
                  <a:pt x="5714295" y="717532"/>
                </a:lnTo>
                <a:lnTo>
                  <a:pt x="5714295" y="705865"/>
                </a:lnTo>
                <a:lnTo>
                  <a:pt x="5719992" y="705865"/>
                </a:lnTo>
                <a:lnTo>
                  <a:pt x="5719992" y="694197"/>
                </a:lnTo>
                <a:lnTo>
                  <a:pt x="5725689" y="694197"/>
                </a:lnTo>
                <a:lnTo>
                  <a:pt x="5725689" y="670863"/>
                </a:lnTo>
                <a:lnTo>
                  <a:pt x="5731387" y="670863"/>
                </a:lnTo>
                <a:lnTo>
                  <a:pt x="5731387" y="665029"/>
                </a:lnTo>
                <a:lnTo>
                  <a:pt x="5765570" y="665029"/>
                </a:lnTo>
                <a:lnTo>
                  <a:pt x="5765570" y="653362"/>
                </a:lnTo>
                <a:lnTo>
                  <a:pt x="5794056" y="653362"/>
                </a:lnTo>
                <a:lnTo>
                  <a:pt x="5794056" y="641695"/>
                </a:lnTo>
                <a:lnTo>
                  <a:pt x="5799753" y="641695"/>
                </a:lnTo>
                <a:lnTo>
                  <a:pt x="5799753" y="630028"/>
                </a:lnTo>
                <a:lnTo>
                  <a:pt x="5833936" y="630028"/>
                </a:lnTo>
                <a:lnTo>
                  <a:pt x="5833936" y="618361"/>
                </a:lnTo>
                <a:lnTo>
                  <a:pt x="5839634" y="618361"/>
                </a:lnTo>
                <a:lnTo>
                  <a:pt x="5839634" y="612527"/>
                </a:lnTo>
                <a:lnTo>
                  <a:pt x="5845331" y="612527"/>
                </a:lnTo>
                <a:lnTo>
                  <a:pt x="5845331" y="600860"/>
                </a:lnTo>
                <a:lnTo>
                  <a:pt x="5845331" y="589193"/>
                </a:lnTo>
                <a:lnTo>
                  <a:pt x="5851027" y="589193"/>
                </a:lnTo>
                <a:lnTo>
                  <a:pt x="5851027" y="577526"/>
                </a:lnTo>
                <a:lnTo>
                  <a:pt x="5913697" y="577526"/>
                </a:lnTo>
                <a:lnTo>
                  <a:pt x="5913697" y="565858"/>
                </a:lnTo>
                <a:lnTo>
                  <a:pt x="5925091" y="565858"/>
                </a:lnTo>
                <a:lnTo>
                  <a:pt x="5925091" y="560025"/>
                </a:lnTo>
                <a:lnTo>
                  <a:pt x="5947880" y="560025"/>
                </a:lnTo>
                <a:lnTo>
                  <a:pt x="5947880" y="548358"/>
                </a:lnTo>
                <a:lnTo>
                  <a:pt x="5947880" y="536690"/>
                </a:lnTo>
                <a:lnTo>
                  <a:pt x="5953578" y="536690"/>
                </a:lnTo>
                <a:lnTo>
                  <a:pt x="5953578" y="525023"/>
                </a:lnTo>
                <a:lnTo>
                  <a:pt x="5964972" y="525023"/>
                </a:lnTo>
                <a:lnTo>
                  <a:pt x="5964972" y="513356"/>
                </a:lnTo>
                <a:lnTo>
                  <a:pt x="5964972" y="501689"/>
                </a:lnTo>
                <a:lnTo>
                  <a:pt x="5976366" y="501689"/>
                </a:lnTo>
                <a:lnTo>
                  <a:pt x="5976366" y="495855"/>
                </a:lnTo>
                <a:lnTo>
                  <a:pt x="5993458" y="495855"/>
                </a:lnTo>
                <a:lnTo>
                  <a:pt x="5993458" y="484188"/>
                </a:lnTo>
                <a:lnTo>
                  <a:pt x="6033338" y="484188"/>
                </a:lnTo>
                <a:lnTo>
                  <a:pt x="6033338" y="472521"/>
                </a:lnTo>
                <a:lnTo>
                  <a:pt x="6056127" y="472521"/>
                </a:lnTo>
                <a:lnTo>
                  <a:pt x="6056127" y="460854"/>
                </a:lnTo>
                <a:lnTo>
                  <a:pt x="6061825" y="460854"/>
                </a:lnTo>
                <a:lnTo>
                  <a:pt x="6061825" y="449186"/>
                </a:lnTo>
                <a:lnTo>
                  <a:pt x="6067521" y="449186"/>
                </a:lnTo>
                <a:lnTo>
                  <a:pt x="6067521" y="443353"/>
                </a:lnTo>
                <a:lnTo>
                  <a:pt x="6073219" y="443353"/>
                </a:lnTo>
                <a:lnTo>
                  <a:pt x="6073219" y="431686"/>
                </a:lnTo>
                <a:lnTo>
                  <a:pt x="6073219" y="420018"/>
                </a:lnTo>
                <a:lnTo>
                  <a:pt x="6113099" y="420018"/>
                </a:lnTo>
                <a:lnTo>
                  <a:pt x="6113099" y="408351"/>
                </a:lnTo>
                <a:lnTo>
                  <a:pt x="6118796" y="408351"/>
                </a:lnTo>
                <a:lnTo>
                  <a:pt x="6118796" y="396684"/>
                </a:lnTo>
                <a:lnTo>
                  <a:pt x="6147282" y="396684"/>
                </a:lnTo>
                <a:lnTo>
                  <a:pt x="6147282" y="385017"/>
                </a:lnTo>
                <a:lnTo>
                  <a:pt x="6152980" y="385017"/>
                </a:lnTo>
                <a:lnTo>
                  <a:pt x="6158677" y="385017"/>
                </a:lnTo>
                <a:lnTo>
                  <a:pt x="6158677" y="379183"/>
                </a:lnTo>
                <a:lnTo>
                  <a:pt x="6221346" y="379183"/>
                </a:lnTo>
                <a:lnTo>
                  <a:pt x="6221346" y="367516"/>
                </a:lnTo>
                <a:lnTo>
                  <a:pt x="6227043" y="367516"/>
                </a:lnTo>
                <a:lnTo>
                  <a:pt x="6227043" y="355849"/>
                </a:lnTo>
                <a:lnTo>
                  <a:pt x="6227043" y="344182"/>
                </a:lnTo>
                <a:lnTo>
                  <a:pt x="6244134" y="344182"/>
                </a:lnTo>
                <a:lnTo>
                  <a:pt x="6261226" y="344182"/>
                </a:lnTo>
                <a:lnTo>
                  <a:pt x="6261226" y="332514"/>
                </a:lnTo>
                <a:lnTo>
                  <a:pt x="6261226" y="326681"/>
                </a:lnTo>
                <a:lnTo>
                  <a:pt x="6278318" y="326681"/>
                </a:lnTo>
                <a:lnTo>
                  <a:pt x="6284015" y="326681"/>
                </a:lnTo>
                <a:lnTo>
                  <a:pt x="6306804" y="326681"/>
                </a:lnTo>
                <a:lnTo>
                  <a:pt x="6306804" y="315014"/>
                </a:lnTo>
                <a:lnTo>
                  <a:pt x="6318198" y="315014"/>
                </a:lnTo>
                <a:lnTo>
                  <a:pt x="6318198" y="303346"/>
                </a:lnTo>
                <a:lnTo>
                  <a:pt x="6329593" y="303346"/>
                </a:lnTo>
                <a:lnTo>
                  <a:pt x="6329593" y="291679"/>
                </a:lnTo>
                <a:lnTo>
                  <a:pt x="6340987" y="291679"/>
                </a:lnTo>
                <a:lnTo>
                  <a:pt x="6340987" y="280012"/>
                </a:lnTo>
                <a:lnTo>
                  <a:pt x="6340987" y="268345"/>
                </a:lnTo>
                <a:lnTo>
                  <a:pt x="6352381" y="268345"/>
                </a:lnTo>
                <a:lnTo>
                  <a:pt x="6352381" y="262511"/>
                </a:lnTo>
                <a:lnTo>
                  <a:pt x="6403656" y="262511"/>
                </a:lnTo>
                <a:lnTo>
                  <a:pt x="6403656" y="250844"/>
                </a:lnTo>
                <a:lnTo>
                  <a:pt x="6409354" y="250844"/>
                </a:lnTo>
                <a:lnTo>
                  <a:pt x="6409354" y="239177"/>
                </a:lnTo>
                <a:lnTo>
                  <a:pt x="6415051" y="239177"/>
                </a:lnTo>
                <a:lnTo>
                  <a:pt x="6415051" y="227510"/>
                </a:lnTo>
                <a:lnTo>
                  <a:pt x="6420748" y="227510"/>
                </a:lnTo>
                <a:lnTo>
                  <a:pt x="6420748" y="215843"/>
                </a:lnTo>
                <a:lnTo>
                  <a:pt x="6432142" y="215843"/>
                </a:lnTo>
                <a:lnTo>
                  <a:pt x="6432142" y="204175"/>
                </a:lnTo>
                <a:lnTo>
                  <a:pt x="6443537" y="204175"/>
                </a:lnTo>
                <a:lnTo>
                  <a:pt x="6443537" y="198342"/>
                </a:lnTo>
                <a:lnTo>
                  <a:pt x="6449234" y="198342"/>
                </a:lnTo>
                <a:lnTo>
                  <a:pt x="6454932" y="198342"/>
                </a:lnTo>
                <a:lnTo>
                  <a:pt x="6454932" y="186675"/>
                </a:lnTo>
                <a:lnTo>
                  <a:pt x="6454932" y="175007"/>
                </a:lnTo>
                <a:lnTo>
                  <a:pt x="6466326" y="175007"/>
                </a:lnTo>
                <a:lnTo>
                  <a:pt x="6477720" y="175007"/>
                </a:lnTo>
                <a:lnTo>
                  <a:pt x="6483418" y="175007"/>
                </a:lnTo>
                <a:lnTo>
                  <a:pt x="6489115" y="175007"/>
                </a:lnTo>
                <a:lnTo>
                  <a:pt x="6500509" y="175007"/>
                </a:lnTo>
                <a:lnTo>
                  <a:pt x="6506206" y="175007"/>
                </a:lnTo>
                <a:lnTo>
                  <a:pt x="6517601" y="175007"/>
                </a:lnTo>
                <a:lnTo>
                  <a:pt x="6523298" y="175007"/>
                </a:lnTo>
                <a:lnTo>
                  <a:pt x="6528995" y="175007"/>
                </a:lnTo>
                <a:lnTo>
                  <a:pt x="6528995" y="163340"/>
                </a:lnTo>
                <a:lnTo>
                  <a:pt x="6540389" y="163340"/>
                </a:lnTo>
                <a:lnTo>
                  <a:pt x="6540389" y="140006"/>
                </a:lnTo>
                <a:lnTo>
                  <a:pt x="6546087" y="140006"/>
                </a:lnTo>
                <a:lnTo>
                  <a:pt x="6551784" y="140006"/>
                </a:lnTo>
                <a:lnTo>
                  <a:pt x="6557481" y="140006"/>
                </a:lnTo>
                <a:lnTo>
                  <a:pt x="6563179" y="140006"/>
                </a:lnTo>
                <a:lnTo>
                  <a:pt x="6568875" y="140006"/>
                </a:lnTo>
                <a:lnTo>
                  <a:pt x="6568875" y="134172"/>
                </a:lnTo>
                <a:lnTo>
                  <a:pt x="6568875" y="122505"/>
                </a:lnTo>
                <a:lnTo>
                  <a:pt x="6574572" y="122505"/>
                </a:lnTo>
                <a:lnTo>
                  <a:pt x="6580270" y="122505"/>
                </a:lnTo>
                <a:lnTo>
                  <a:pt x="6585967" y="122505"/>
                </a:lnTo>
                <a:lnTo>
                  <a:pt x="6597362" y="122505"/>
                </a:lnTo>
                <a:lnTo>
                  <a:pt x="6603058" y="122505"/>
                </a:lnTo>
                <a:lnTo>
                  <a:pt x="6603058" y="110838"/>
                </a:lnTo>
                <a:lnTo>
                  <a:pt x="6608756" y="110838"/>
                </a:lnTo>
                <a:lnTo>
                  <a:pt x="6614453" y="110838"/>
                </a:lnTo>
                <a:lnTo>
                  <a:pt x="6620150" y="110838"/>
                </a:lnTo>
                <a:lnTo>
                  <a:pt x="6625848" y="110838"/>
                </a:lnTo>
                <a:lnTo>
                  <a:pt x="6631545" y="110838"/>
                </a:lnTo>
                <a:lnTo>
                  <a:pt x="6637242" y="110838"/>
                </a:lnTo>
                <a:lnTo>
                  <a:pt x="6642939" y="110838"/>
                </a:lnTo>
                <a:lnTo>
                  <a:pt x="6648636" y="110838"/>
                </a:lnTo>
                <a:lnTo>
                  <a:pt x="6654333" y="110838"/>
                </a:lnTo>
                <a:lnTo>
                  <a:pt x="6654333" y="99171"/>
                </a:lnTo>
                <a:lnTo>
                  <a:pt x="6660031" y="99171"/>
                </a:lnTo>
                <a:lnTo>
                  <a:pt x="6665728" y="99171"/>
                </a:lnTo>
                <a:lnTo>
                  <a:pt x="6671425" y="99171"/>
                </a:lnTo>
                <a:lnTo>
                  <a:pt x="6677122" y="99171"/>
                </a:lnTo>
                <a:lnTo>
                  <a:pt x="6682819" y="99171"/>
                </a:lnTo>
                <a:lnTo>
                  <a:pt x="6688517" y="99171"/>
                </a:lnTo>
                <a:lnTo>
                  <a:pt x="6688517" y="87503"/>
                </a:lnTo>
                <a:lnTo>
                  <a:pt x="6694214" y="87503"/>
                </a:lnTo>
                <a:lnTo>
                  <a:pt x="6699911" y="87503"/>
                </a:lnTo>
                <a:lnTo>
                  <a:pt x="6711305" y="87503"/>
                </a:lnTo>
                <a:lnTo>
                  <a:pt x="6717002" y="87503"/>
                </a:lnTo>
                <a:lnTo>
                  <a:pt x="6717002" y="75836"/>
                </a:lnTo>
                <a:lnTo>
                  <a:pt x="6717002" y="64169"/>
                </a:lnTo>
                <a:lnTo>
                  <a:pt x="6722700" y="64169"/>
                </a:lnTo>
                <a:lnTo>
                  <a:pt x="6728397" y="64169"/>
                </a:lnTo>
                <a:lnTo>
                  <a:pt x="6734094" y="64169"/>
                </a:lnTo>
                <a:lnTo>
                  <a:pt x="6739792" y="64169"/>
                </a:lnTo>
                <a:lnTo>
                  <a:pt x="6739792" y="52502"/>
                </a:lnTo>
                <a:lnTo>
                  <a:pt x="6739792" y="52502"/>
                </a:lnTo>
                <a:lnTo>
                  <a:pt x="6745489" y="52502"/>
                </a:lnTo>
                <a:lnTo>
                  <a:pt x="6751186" y="52502"/>
                </a:lnTo>
                <a:lnTo>
                  <a:pt x="6756883" y="52502"/>
                </a:lnTo>
                <a:lnTo>
                  <a:pt x="6762580" y="52502"/>
                </a:lnTo>
                <a:lnTo>
                  <a:pt x="6762580" y="40835"/>
                </a:lnTo>
                <a:lnTo>
                  <a:pt x="6762580" y="40835"/>
                </a:lnTo>
                <a:lnTo>
                  <a:pt x="6768278" y="40835"/>
                </a:lnTo>
                <a:lnTo>
                  <a:pt x="6773975" y="40835"/>
                </a:lnTo>
                <a:lnTo>
                  <a:pt x="6779672" y="40835"/>
                </a:lnTo>
                <a:lnTo>
                  <a:pt x="6785369" y="40835"/>
                </a:lnTo>
                <a:lnTo>
                  <a:pt x="6791066" y="40835"/>
                </a:lnTo>
                <a:lnTo>
                  <a:pt x="6796764" y="40835"/>
                </a:lnTo>
                <a:lnTo>
                  <a:pt x="6802461" y="40835"/>
                </a:lnTo>
                <a:lnTo>
                  <a:pt x="6808158" y="40835"/>
                </a:lnTo>
                <a:lnTo>
                  <a:pt x="6813855" y="40835"/>
                </a:lnTo>
                <a:lnTo>
                  <a:pt x="6813855" y="29167"/>
                </a:lnTo>
                <a:lnTo>
                  <a:pt x="6813855" y="29167"/>
                </a:lnTo>
                <a:lnTo>
                  <a:pt x="6819552" y="29167"/>
                </a:lnTo>
                <a:lnTo>
                  <a:pt x="6825249" y="29167"/>
                </a:lnTo>
                <a:lnTo>
                  <a:pt x="6830947" y="29167"/>
                </a:lnTo>
                <a:lnTo>
                  <a:pt x="6836644" y="29167"/>
                </a:lnTo>
                <a:lnTo>
                  <a:pt x="6836644" y="17500"/>
                </a:lnTo>
                <a:lnTo>
                  <a:pt x="6836644" y="17500"/>
                </a:lnTo>
                <a:lnTo>
                  <a:pt x="6842341" y="17500"/>
                </a:lnTo>
                <a:lnTo>
                  <a:pt x="6848039" y="17500"/>
                </a:lnTo>
                <a:lnTo>
                  <a:pt x="6853736" y="17500"/>
                </a:lnTo>
                <a:lnTo>
                  <a:pt x="6859433" y="17500"/>
                </a:lnTo>
                <a:lnTo>
                  <a:pt x="6859433" y="0"/>
                </a:lnTo>
                <a:lnTo>
                  <a:pt x="6865130" y="0"/>
                </a:lnTo>
              </a:path>
            </a:pathLst>
          </a:custGeom>
          <a:ln w="28574">
            <a:solidFill>
              <a:srgbClr val="007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25896" y="694498"/>
            <a:ext cx="0" cy="4322445"/>
          </a:xfrm>
          <a:custGeom>
            <a:avLst/>
            <a:gdLst/>
            <a:ahLst/>
            <a:cxnLst/>
            <a:rect l="l" t="t" r="r" b="b"/>
            <a:pathLst>
              <a:path w="0" h="4322445">
                <a:moveTo>
                  <a:pt x="0" y="0"/>
                </a:moveTo>
                <a:lnTo>
                  <a:pt x="0" y="432212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886" y="4864756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20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3886" y="4172246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20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3886" y="3482772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20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33284" y="3326248"/>
            <a:ext cx="282575" cy="1712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algn="ctr" marL="108585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50">
              <a:latin typeface="Times New Roman"/>
              <a:cs typeface="Times New Roman"/>
            </a:endParaRPr>
          </a:p>
          <a:p>
            <a:pPr algn="ctr" marL="108585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33886" y="279329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20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33284" y="2636775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33886" y="210078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20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33284" y="1944265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20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3886" y="1411315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20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33284" y="1254792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25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33886" y="718805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920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33284" y="559244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30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8173" y="1379262"/>
            <a:ext cx="279400" cy="24555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2000" spc="-5">
                <a:latin typeface="Calibri"/>
                <a:cs typeface="Calibri"/>
              </a:rPr>
              <a:t>Patients With Event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(%)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555561" y="6013173"/>
          <a:ext cx="7364730" cy="545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725"/>
                <a:gridCol w="1372870"/>
                <a:gridCol w="1374140"/>
                <a:gridCol w="1372869"/>
                <a:gridCol w="1398270"/>
                <a:gridCol w="873125"/>
              </a:tblGrid>
              <a:tr h="272415">
                <a:tc>
                  <a:txBody>
                    <a:bodyPr/>
                    <a:lstStyle/>
                    <a:p>
                      <a:pPr marL="31750">
                        <a:lnSpc>
                          <a:spcPts val="204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1690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7990">
                        <a:lnSpc>
                          <a:spcPts val="204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1591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ts val="204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1510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ts val="204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1442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7990">
                        <a:lnSpc>
                          <a:spcPts val="204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1353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204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934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72415">
                <a:tc>
                  <a:txBody>
                    <a:bodyPr/>
                    <a:lstStyle/>
                    <a:p>
                      <a:pPr marL="31750">
                        <a:lnSpc>
                          <a:spcPts val="179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1330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7990">
                        <a:lnSpc>
                          <a:spcPts val="179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1212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ts val="179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1162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ts val="179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1101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7990">
                        <a:lnSpc>
                          <a:spcPts val="179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1006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179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692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289440" y="5649804"/>
            <a:ext cx="1069340" cy="871219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5240" marR="5080" indent="-3175">
              <a:lnSpc>
                <a:spcPts val="2130"/>
              </a:lnSpc>
              <a:spcBef>
                <a:spcPts val="395"/>
              </a:spcBef>
            </a:pPr>
            <a:r>
              <a:rPr dirty="0" sz="2000" spc="-5">
                <a:latin typeface="Calibri"/>
                <a:cs typeface="Calibri"/>
              </a:rPr>
              <a:t>No. at</a:t>
            </a:r>
            <a:r>
              <a:rPr dirty="0" sz="2000" spc="-9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risk  MAG</a:t>
            </a:r>
            <a:endParaRPr sz="2000">
              <a:latin typeface="Calibri"/>
              <a:cs typeface="Calibri"/>
            </a:endParaRPr>
          </a:p>
          <a:p>
            <a:pPr marL="18415">
              <a:lnSpc>
                <a:spcPts val="2100"/>
              </a:lnSpc>
            </a:pPr>
            <a:r>
              <a:rPr dirty="0" sz="2000" spc="-5">
                <a:latin typeface="Calibri"/>
                <a:cs typeface="Calibri"/>
              </a:rPr>
              <a:t>SAG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25896" y="5016622"/>
            <a:ext cx="7174230" cy="0"/>
          </a:xfrm>
          <a:custGeom>
            <a:avLst/>
            <a:gdLst/>
            <a:ahLst/>
            <a:cxnLst/>
            <a:rect l="l" t="t" r="r" b="b"/>
            <a:pathLst>
              <a:path w="7174230" h="0">
                <a:moveTo>
                  <a:pt x="0" y="0"/>
                </a:moveTo>
                <a:lnTo>
                  <a:pt x="717380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80236" y="5016622"/>
            <a:ext cx="0" cy="100330"/>
          </a:xfrm>
          <a:custGeom>
            <a:avLst/>
            <a:gdLst/>
            <a:ahLst/>
            <a:cxnLst/>
            <a:rect l="l" t="t" r="r" b="b"/>
            <a:pathLst>
              <a:path w="0" h="100329">
                <a:moveTo>
                  <a:pt x="0" y="0"/>
                </a:moveTo>
                <a:lnTo>
                  <a:pt x="0" y="10023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711143" y="5133458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54449" y="5016622"/>
            <a:ext cx="0" cy="100330"/>
          </a:xfrm>
          <a:custGeom>
            <a:avLst/>
            <a:gdLst/>
            <a:ahLst/>
            <a:cxnLst/>
            <a:rect l="l" t="t" r="r" b="b"/>
            <a:pathLst>
              <a:path w="0" h="100329">
                <a:moveTo>
                  <a:pt x="0" y="0"/>
                </a:moveTo>
                <a:lnTo>
                  <a:pt x="0" y="10023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082387" y="5133458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25695" y="5016622"/>
            <a:ext cx="0" cy="100330"/>
          </a:xfrm>
          <a:custGeom>
            <a:avLst/>
            <a:gdLst/>
            <a:ahLst/>
            <a:cxnLst/>
            <a:rect l="l" t="t" r="r" b="b"/>
            <a:pathLst>
              <a:path w="0" h="100329">
                <a:moveTo>
                  <a:pt x="0" y="0"/>
                </a:moveTo>
                <a:lnTo>
                  <a:pt x="0" y="10023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99907" y="5016622"/>
            <a:ext cx="0" cy="100330"/>
          </a:xfrm>
          <a:custGeom>
            <a:avLst/>
            <a:gdLst/>
            <a:ahLst/>
            <a:cxnLst/>
            <a:rect l="l" t="t" r="r" b="b"/>
            <a:pathLst>
              <a:path w="0" h="100329">
                <a:moveTo>
                  <a:pt x="0" y="0"/>
                </a:moveTo>
                <a:lnTo>
                  <a:pt x="0" y="10023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271153" y="5016622"/>
            <a:ext cx="0" cy="100330"/>
          </a:xfrm>
          <a:custGeom>
            <a:avLst/>
            <a:gdLst/>
            <a:ahLst/>
            <a:cxnLst/>
            <a:rect l="l" t="t" r="r" b="b"/>
            <a:pathLst>
              <a:path w="0" h="100329">
                <a:moveTo>
                  <a:pt x="0" y="0"/>
                </a:moveTo>
                <a:lnTo>
                  <a:pt x="0" y="10023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202058" y="5133458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645366" y="5016622"/>
            <a:ext cx="0" cy="100330"/>
          </a:xfrm>
          <a:custGeom>
            <a:avLst/>
            <a:gdLst/>
            <a:ahLst/>
            <a:cxnLst/>
            <a:rect l="l" t="t" r="r" b="b"/>
            <a:pathLst>
              <a:path w="0" h="100329">
                <a:moveTo>
                  <a:pt x="0" y="0"/>
                </a:moveTo>
                <a:lnTo>
                  <a:pt x="0" y="10023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8513943" y="5133458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06594" y="5133458"/>
            <a:ext cx="3001645" cy="561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62305">
              <a:lnSpc>
                <a:spcPts val="2110"/>
              </a:lnSpc>
              <a:spcBef>
                <a:spcPts val="100"/>
              </a:spcBef>
              <a:tabLst>
                <a:tab pos="2036445" algn="l"/>
              </a:tabLst>
            </a:pPr>
            <a:r>
              <a:rPr dirty="0" sz="2000">
                <a:latin typeface="Calibri"/>
                <a:cs typeface="Calibri"/>
              </a:rPr>
              <a:t>4	6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10"/>
              </a:lnSpc>
            </a:pPr>
            <a:r>
              <a:rPr dirty="0" sz="2000" spc="-5">
                <a:latin typeface="Calibri"/>
                <a:cs typeface="Calibri"/>
              </a:rPr>
              <a:t>Time from enrolment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(years)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56750" y="232833"/>
            <a:ext cx="7089140" cy="462280"/>
          </a:xfrm>
          <a:custGeom>
            <a:avLst/>
            <a:gdLst/>
            <a:ahLst/>
            <a:cxnLst/>
            <a:rect l="l" t="t" r="r" b="b"/>
            <a:pathLst>
              <a:path w="7089140" h="462280">
                <a:moveTo>
                  <a:pt x="0" y="0"/>
                </a:moveTo>
                <a:lnTo>
                  <a:pt x="7088750" y="0"/>
                </a:lnTo>
                <a:lnTo>
                  <a:pt x="7088750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solidFill>
            <a:srgbClr val="FFE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56750" y="232833"/>
            <a:ext cx="7089140" cy="462280"/>
          </a:xfrm>
          <a:custGeom>
            <a:avLst/>
            <a:gdLst/>
            <a:ahLst/>
            <a:cxnLst/>
            <a:rect l="l" t="t" r="r" b="b"/>
            <a:pathLst>
              <a:path w="7089140" h="462280">
                <a:moveTo>
                  <a:pt x="0" y="0"/>
                </a:moveTo>
                <a:lnTo>
                  <a:pt x="7088750" y="0"/>
                </a:lnTo>
                <a:lnTo>
                  <a:pt x="7088750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1024823" y="257433"/>
            <a:ext cx="69526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0075" algn="l"/>
              </a:tabLst>
            </a:pPr>
            <a:r>
              <a:rPr dirty="0" sz="2400" spc="-5" b="0">
                <a:latin typeface="Arial"/>
                <a:cs typeface="Arial"/>
              </a:rPr>
              <a:t>DEATH, MI, STROKE	AT 10 YEARS </a:t>
            </a:r>
            <a:r>
              <a:rPr dirty="0" sz="2400" spc="15" b="0">
                <a:latin typeface="Arial"/>
                <a:cs typeface="Arial"/>
              </a:rPr>
              <a:t>(</a:t>
            </a:r>
            <a:r>
              <a:rPr dirty="0" sz="2400" spc="15"/>
              <a:t>As</a:t>
            </a:r>
            <a:r>
              <a:rPr dirty="0" sz="2400" spc="-60"/>
              <a:t> </a:t>
            </a:r>
            <a:r>
              <a:rPr dirty="0" sz="2400" spc="-5"/>
              <a:t>Treated</a:t>
            </a:r>
            <a:r>
              <a:rPr dirty="0" sz="2400" spc="-5" b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20779" y="1034458"/>
            <a:ext cx="150749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3234" marR="5080" indent="-47117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0070C0"/>
                </a:solidFill>
                <a:latin typeface="Calibri"/>
                <a:cs typeface="Calibri"/>
              </a:rPr>
              <a:t>Single</a:t>
            </a:r>
            <a:r>
              <a:rPr dirty="0" sz="2000" spc="-95" b="1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0070C0"/>
                </a:solidFill>
                <a:latin typeface="Calibri"/>
                <a:cs typeface="Calibri"/>
              </a:rPr>
              <a:t>Arterial  Graft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02928" y="2422604"/>
            <a:ext cx="177927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6420" marR="5080" indent="-55435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0000"/>
                </a:solidFill>
                <a:latin typeface="Calibri"/>
                <a:cs typeface="Calibri"/>
              </a:rPr>
              <a:t>Multiple</a:t>
            </a:r>
            <a:r>
              <a:rPr dirty="0" sz="20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0000"/>
                </a:solidFill>
                <a:latin typeface="Calibri"/>
                <a:cs typeface="Calibri"/>
              </a:rPr>
              <a:t>Arterial  Grafts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63132" y="2081283"/>
            <a:ext cx="31819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HR (95% CI) </a:t>
            </a:r>
            <a:r>
              <a:rPr dirty="0" sz="2000" b="1">
                <a:latin typeface="Calibri"/>
                <a:cs typeface="Calibri"/>
              </a:rPr>
              <a:t>= </a:t>
            </a:r>
            <a:r>
              <a:rPr dirty="0" sz="2000" spc="-5" b="1">
                <a:latin typeface="Calibri"/>
                <a:cs typeface="Calibri"/>
              </a:rPr>
              <a:t>0.80 (0.69,</a:t>
            </a:r>
            <a:r>
              <a:rPr dirty="0" sz="2000" spc="-8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0.93)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780" y="356173"/>
            <a:ext cx="8290559" cy="662940"/>
          </a:xfrm>
          <a:prstGeom prst="rect"/>
        </p:spPr>
        <p:txBody>
          <a:bodyPr wrap="square" lIns="0" tIns="50165" rIns="0" bIns="0" rtlCol="0" vert="horz">
            <a:spAutoFit/>
          </a:bodyPr>
          <a:lstStyle/>
          <a:p>
            <a:pPr marL="2750185" marR="5080" indent="-2738120">
              <a:lnSpc>
                <a:spcPts val="2380"/>
              </a:lnSpc>
              <a:spcBef>
                <a:spcPts val="395"/>
              </a:spcBef>
            </a:pPr>
            <a:r>
              <a:rPr dirty="0" sz="2200" spc="-5"/>
              <a:t>Why No Difference in </a:t>
            </a:r>
            <a:r>
              <a:rPr dirty="0" sz="2200" spc="-5">
                <a:solidFill>
                  <a:srgbClr val="FF0000"/>
                </a:solidFill>
              </a:rPr>
              <a:t>Bilateral </a:t>
            </a:r>
            <a:r>
              <a:rPr dirty="0" sz="2200" spc="-5"/>
              <a:t>vs </a:t>
            </a:r>
            <a:r>
              <a:rPr dirty="0" sz="2200" spc="-5">
                <a:solidFill>
                  <a:srgbClr val="3366FF"/>
                </a:solidFill>
              </a:rPr>
              <a:t>Single </a:t>
            </a:r>
            <a:r>
              <a:rPr dirty="0" sz="2200" spc="-5">
                <a:solidFill>
                  <a:srgbClr val="FF6600"/>
                </a:solidFill>
              </a:rPr>
              <a:t>ITA </a:t>
            </a:r>
            <a:r>
              <a:rPr dirty="0" sz="2200" spc="-5"/>
              <a:t>Grafts </a:t>
            </a:r>
            <a:r>
              <a:rPr dirty="0" sz="2200"/>
              <a:t>@ </a:t>
            </a:r>
            <a:r>
              <a:rPr dirty="0" sz="2200" spc="-5"/>
              <a:t>10 years  (Intention To Treat)</a:t>
            </a:r>
            <a:r>
              <a:rPr dirty="0" sz="2200" spc="-25"/>
              <a:t> </a:t>
            </a:r>
            <a:r>
              <a:rPr dirty="0" sz="2200"/>
              <a:t>?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78740" y="1319862"/>
            <a:ext cx="8373109" cy="4808855"/>
          </a:xfrm>
          <a:prstGeom prst="rect">
            <a:avLst/>
          </a:prstGeom>
        </p:spPr>
        <p:txBody>
          <a:bodyPr wrap="square" lIns="0" tIns="135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  <a:tabLst>
                <a:tab pos="469265" algn="l"/>
              </a:tabLst>
            </a:pPr>
            <a:r>
              <a:rPr dirty="0" sz="2050" spc="-10" b="1">
                <a:solidFill>
                  <a:srgbClr val="0000FF"/>
                </a:solidFill>
                <a:latin typeface="MS Gothic"/>
                <a:cs typeface="MS Gothic"/>
              </a:rPr>
              <a:t>①	</a:t>
            </a:r>
            <a:r>
              <a:rPr dirty="0" sz="2000" spc="-5" b="1">
                <a:latin typeface="Arial"/>
                <a:cs typeface="Arial"/>
              </a:rPr>
              <a:t>Genuinely NO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Difference: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50"/>
              </a:spcBef>
            </a:pPr>
            <a:r>
              <a:rPr dirty="0" sz="2000" spc="-5">
                <a:latin typeface="Arial"/>
                <a:cs typeface="Arial"/>
              </a:rPr>
              <a:t>(Concept of Complete </a:t>
            </a:r>
            <a:r>
              <a:rPr dirty="0" sz="2000">
                <a:latin typeface="Arial"/>
                <a:cs typeface="Arial"/>
              </a:rPr>
              <a:t>vs </a:t>
            </a:r>
            <a:r>
              <a:rPr dirty="0" sz="2000" spc="-5">
                <a:latin typeface="Arial"/>
                <a:cs typeface="Arial"/>
              </a:rPr>
              <a:t>Incomplete Revascularization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?)</a:t>
            </a:r>
            <a:endParaRPr sz="2000">
              <a:latin typeface="Arial"/>
              <a:cs typeface="Arial"/>
            </a:endParaRPr>
          </a:p>
          <a:p>
            <a:pPr marL="469900" marR="3773804" indent="-457200">
              <a:lnSpc>
                <a:spcPct val="138600"/>
              </a:lnSpc>
              <a:spcBef>
                <a:spcPts val="965"/>
              </a:spcBef>
              <a:tabLst>
                <a:tab pos="469265" algn="l"/>
              </a:tabLst>
            </a:pPr>
            <a:r>
              <a:rPr dirty="0" sz="2050" spc="-10" b="1">
                <a:solidFill>
                  <a:srgbClr val="0000FF"/>
                </a:solidFill>
                <a:latin typeface="MS Gothic"/>
                <a:cs typeface="MS Gothic"/>
              </a:rPr>
              <a:t>②	</a:t>
            </a:r>
            <a:r>
              <a:rPr dirty="0" sz="2000" spc="-5" b="1">
                <a:latin typeface="Arial"/>
                <a:cs typeface="Arial"/>
              </a:rPr>
              <a:t>Guideline Based Medical </a:t>
            </a:r>
            <a:r>
              <a:rPr dirty="0" sz="2000" b="1">
                <a:latin typeface="Arial"/>
                <a:cs typeface="Arial"/>
              </a:rPr>
              <a:t>Therapy</a:t>
            </a:r>
            <a:r>
              <a:rPr dirty="0" sz="2000">
                <a:latin typeface="Arial"/>
                <a:cs typeface="Arial"/>
              </a:rPr>
              <a:t>:  </a:t>
            </a:r>
            <a:r>
              <a:rPr dirty="0" sz="2000" spc="-5">
                <a:latin typeface="Arial"/>
                <a:cs typeface="Arial"/>
              </a:rPr>
              <a:t>in </a:t>
            </a:r>
            <a:r>
              <a:rPr dirty="0" sz="2000">
                <a:latin typeface="Arial"/>
                <a:cs typeface="Arial"/>
              </a:rPr>
              <a:t>&gt; </a:t>
            </a:r>
            <a:r>
              <a:rPr dirty="0" sz="2000" spc="-5">
                <a:latin typeface="Arial"/>
                <a:cs typeface="Arial"/>
              </a:rPr>
              <a:t>80% (slows </a:t>
            </a:r>
            <a:r>
              <a:rPr dirty="0" sz="2000">
                <a:latin typeface="Arial"/>
                <a:cs typeface="Arial"/>
              </a:rPr>
              <a:t>vein </a:t>
            </a:r>
            <a:r>
              <a:rPr dirty="0" sz="2000" spc="-5">
                <a:latin typeface="Arial"/>
                <a:cs typeface="Arial"/>
              </a:rPr>
              <a:t>graft failure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?)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10"/>
              </a:spcBef>
              <a:tabLst>
                <a:tab pos="469265" algn="l"/>
              </a:tabLst>
            </a:pPr>
            <a:r>
              <a:rPr dirty="0" sz="2050" spc="-10" b="1">
                <a:solidFill>
                  <a:srgbClr val="0000FF"/>
                </a:solidFill>
                <a:latin typeface="MS Gothic"/>
                <a:cs typeface="MS Gothic"/>
              </a:rPr>
              <a:t>③	</a:t>
            </a:r>
            <a:r>
              <a:rPr dirty="0" sz="2000" spc="-5" b="1">
                <a:latin typeface="Arial"/>
                <a:cs typeface="Arial"/>
              </a:rPr>
              <a:t>Radial Artery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Use</a:t>
            </a:r>
            <a:r>
              <a:rPr dirty="0" sz="2000" spc="-5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50"/>
              </a:spcBef>
            </a:pPr>
            <a:r>
              <a:rPr dirty="0" sz="2000" spc="-5">
                <a:latin typeface="Arial"/>
                <a:cs typeface="Arial"/>
              </a:rPr>
              <a:t>22% of </a:t>
            </a:r>
            <a:r>
              <a:rPr dirty="0" sz="2000" spc="-5">
                <a:solidFill>
                  <a:srgbClr val="3366FF"/>
                </a:solidFill>
                <a:latin typeface="Arial"/>
                <a:cs typeface="Arial"/>
              </a:rPr>
              <a:t>Single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</a:t>
            </a:r>
            <a:r>
              <a:rPr dirty="0" sz="2000" spc="-5">
                <a:latin typeface="Arial"/>
                <a:cs typeface="Arial"/>
              </a:rPr>
              <a:t>: (superior 5yr patency and </a:t>
            </a:r>
            <a:r>
              <a:rPr dirty="0" sz="2000">
                <a:latin typeface="Arial"/>
                <a:cs typeface="Arial"/>
              </a:rPr>
              <a:t>clinical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outcomes)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10"/>
              </a:spcBef>
              <a:tabLst>
                <a:tab pos="469265" algn="l"/>
              </a:tabLst>
            </a:pPr>
            <a:r>
              <a:rPr dirty="0" sz="2050" spc="-10" b="1">
                <a:solidFill>
                  <a:srgbClr val="0000FF"/>
                </a:solidFill>
                <a:latin typeface="MS Gothic"/>
                <a:cs typeface="MS Gothic"/>
              </a:rPr>
              <a:t>④	</a:t>
            </a:r>
            <a:r>
              <a:rPr dirty="0" sz="2000" spc="-5" b="1">
                <a:latin typeface="Arial"/>
                <a:cs typeface="Arial"/>
              </a:rPr>
              <a:t>Differential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X-over</a:t>
            </a:r>
            <a:r>
              <a:rPr dirty="0" sz="2000" spc="-5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44"/>
              </a:spcBef>
            </a:pPr>
            <a:r>
              <a:rPr dirty="0" sz="2000" spc="-5">
                <a:latin typeface="Arial"/>
                <a:cs typeface="Arial"/>
              </a:rPr>
              <a:t>14% of 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Bilateral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000">
                <a:latin typeface="Wingdings"/>
                <a:cs typeface="Wingdings"/>
              </a:rPr>
              <a:t>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3366FF"/>
                </a:solidFill>
                <a:latin typeface="Arial"/>
                <a:cs typeface="Arial"/>
              </a:rPr>
              <a:t>Single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</a:t>
            </a:r>
            <a:r>
              <a:rPr dirty="0" sz="2000" spc="-5">
                <a:latin typeface="Arial"/>
                <a:cs typeface="Arial"/>
              </a:rPr>
              <a:t>; 4% </a:t>
            </a:r>
            <a:r>
              <a:rPr dirty="0" sz="2000" spc="-5">
                <a:solidFill>
                  <a:srgbClr val="3366FF"/>
                </a:solidFill>
                <a:latin typeface="Arial"/>
                <a:cs typeface="Arial"/>
              </a:rPr>
              <a:t>Single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000">
                <a:latin typeface="Wingdings"/>
                <a:cs typeface="Wingdings"/>
              </a:rPr>
              <a:t>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Bilateral</a:t>
            </a:r>
            <a:r>
              <a:rPr dirty="0" sz="2000" spc="18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15"/>
              </a:spcBef>
              <a:tabLst>
                <a:tab pos="469265" algn="l"/>
              </a:tabLst>
            </a:pPr>
            <a:r>
              <a:rPr dirty="0" sz="2050" spc="-10" b="1">
                <a:solidFill>
                  <a:srgbClr val="0000FF"/>
                </a:solidFill>
                <a:latin typeface="MS Gothic"/>
                <a:cs typeface="MS Gothic"/>
              </a:rPr>
              <a:t>⑤	</a:t>
            </a:r>
            <a:r>
              <a:rPr dirty="0" sz="2000" spc="-5" b="1">
                <a:latin typeface="Arial"/>
                <a:cs typeface="Arial"/>
              </a:rPr>
              <a:t>Surgeon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Experience</a:t>
            </a:r>
            <a:r>
              <a:rPr dirty="0" sz="2000" spc="-5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50"/>
              </a:spcBef>
              <a:tabLst>
                <a:tab pos="5579745" algn="l"/>
              </a:tabLst>
            </a:pPr>
            <a:r>
              <a:rPr dirty="0" sz="2000" spc="-5">
                <a:latin typeface="Arial"/>
                <a:cs typeface="Arial"/>
              </a:rPr>
              <a:t>Individual Surgeon X-over from</a:t>
            </a:r>
            <a:r>
              <a:rPr dirty="0" sz="2000" spc="100"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Bilateral</a:t>
            </a:r>
            <a:r>
              <a:rPr dirty="0" sz="2000" spc="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	</a:t>
            </a:r>
            <a:r>
              <a:rPr dirty="0" sz="2000" spc="-5">
                <a:latin typeface="Arial"/>
                <a:cs typeface="Arial"/>
              </a:rPr>
              <a:t>to </a:t>
            </a:r>
            <a:r>
              <a:rPr dirty="0" sz="2000" spc="-5">
                <a:solidFill>
                  <a:srgbClr val="3366FF"/>
                </a:solidFill>
                <a:latin typeface="Arial"/>
                <a:cs typeface="Arial"/>
              </a:rPr>
              <a:t>Single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000">
                <a:latin typeface="Arial"/>
                <a:cs typeface="Arial"/>
              </a:rPr>
              <a:t>: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0%-100%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8340" y="279556"/>
            <a:ext cx="8351891" cy="2519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8166" y="190500"/>
            <a:ext cx="8848090" cy="2748280"/>
          </a:xfrm>
          <a:prstGeom prst="rect">
            <a:avLst/>
          </a:prstGeom>
          <a:ln w="25400">
            <a:solidFill>
              <a:srgbClr val="0000FF"/>
            </a:solidFill>
          </a:ln>
        </p:spPr>
        <p:txBody>
          <a:bodyPr wrap="square" lIns="0" tIns="17780" rIns="0" bIns="0" rtlCol="0" vert="horz">
            <a:spAutoFit/>
          </a:bodyPr>
          <a:lstStyle/>
          <a:p>
            <a:pPr algn="r" marR="127000">
              <a:lnSpc>
                <a:spcPct val="100000"/>
              </a:lnSpc>
              <a:spcBef>
                <a:spcPts val="140"/>
              </a:spcBef>
            </a:pPr>
            <a:r>
              <a:rPr dirty="0" sz="1800" spc="-5">
                <a:solidFill>
                  <a:srgbClr val="0000FF"/>
                </a:solidFill>
                <a:latin typeface="Arial"/>
                <a:cs typeface="Arial"/>
              </a:rPr>
              <a:t>[May</a:t>
            </a:r>
            <a:r>
              <a:rPr dirty="0" sz="1800" spc="-1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FF"/>
                </a:solidFill>
                <a:latin typeface="Arial"/>
                <a:cs typeface="Arial"/>
              </a:rPr>
              <a:t>2018]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400" y="3086100"/>
            <a:ext cx="8847666" cy="36502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8168" y="3090334"/>
            <a:ext cx="8848090" cy="3663315"/>
          </a:xfrm>
          <a:custGeom>
            <a:avLst/>
            <a:gdLst/>
            <a:ahLst/>
            <a:cxnLst/>
            <a:rect l="l" t="t" r="r" b="b"/>
            <a:pathLst>
              <a:path w="8848090" h="3663315">
                <a:moveTo>
                  <a:pt x="0" y="0"/>
                </a:moveTo>
                <a:lnTo>
                  <a:pt x="8847665" y="0"/>
                </a:lnTo>
                <a:lnTo>
                  <a:pt x="8847665" y="3663010"/>
                </a:lnTo>
                <a:lnTo>
                  <a:pt x="0" y="366301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82332" y="4825999"/>
            <a:ext cx="702945" cy="466090"/>
          </a:xfrm>
          <a:custGeom>
            <a:avLst/>
            <a:gdLst/>
            <a:ahLst/>
            <a:cxnLst/>
            <a:rect l="l" t="t" r="r" b="b"/>
            <a:pathLst>
              <a:path w="702945" h="466089">
                <a:moveTo>
                  <a:pt x="0" y="77613"/>
                </a:moveTo>
                <a:lnTo>
                  <a:pt x="6099" y="47402"/>
                </a:lnTo>
                <a:lnTo>
                  <a:pt x="22732" y="22732"/>
                </a:lnTo>
                <a:lnTo>
                  <a:pt x="47402" y="6099"/>
                </a:lnTo>
                <a:lnTo>
                  <a:pt x="77612" y="0"/>
                </a:lnTo>
                <a:lnTo>
                  <a:pt x="625121" y="0"/>
                </a:lnTo>
                <a:lnTo>
                  <a:pt x="655331" y="6099"/>
                </a:lnTo>
                <a:lnTo>
                  <a:pt x="680001" y="22732"/>
                </a:lnTo>
                <a:lnTo>
                  <a:pt x="696634" y="47402"/>
                </a:lnTo>
                <a:lnTo>
                  <a:pt x="702734" y="77612"/>
                </a:lnTo>
                <a:lnTo>
                  <a:pt x="702734" y="388054"/>
                </a:lnTo>
                <a:lnTo>
                  <a:pt x="696634" y="418264"/>
                </a:lnTo>
                <a:lnTo>
                  <a:pt x="680001" y="442934"/>
                </a:lnTo>
                <a:lnTo>
                  <a:pt x="655331" y="459568"/>
                </a:lnTo>
                <a:lnTo>
                  <a:pt x="625121" y="465667"/>
                </a:lnTo>
                <a:lnTo>
                  <a:pt x="77612" y="465667"/>
                </a:lnTo>
                <a:lnTo>
                  <a:pt x="47402" y="459568"/>
                </a:lnTo>
                <a:lnTo>
                  <a:pt x="22732" y="442934"/>
                </a:lnTo>
                <a:lnTo>
                  <a:pt x="6099" y="418264"/>
                </a:lnTo>
                <a:lnTo>
                  <a:pt x="0" y="388054"/>
                </a:lnTo>
                <a:lnTo>
                  <a:pt x="0" y="77613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41898" y="4809065"/>
            <a:ext cx="702945" cy="466090"/>
          </a:xfrm>
          <a:custGeom>
            <a:avLst/>
            <a:gdLst/>
            <a:ahLst/>
            <a:cxnLst/>
            <a:rect l="l" t="t" r="r" b="b"/>
            <a:pathLst>
              <a:path w="702945" h="466089">
                <a:moveTo>
                  <a:pt x="0" y="77613"/>
                </a:moveTo>
                <a:lnTo>
                  <a:pt x="6099" y="47402"/>
                </a:lnTo>
                <a:lnTo>
                  <a:pt x="22732" y="22732"/>
                </a:lnTo>
                <a:lnTo>
                  <a:pt x="47402" y="6099"/>
                </a:lnTo>
                <a:lnTo>
                  <a:pt x="77612" y="0"/>
                </a:lnTo>
                <a:lnTo>
                  <a:pt x="625121" y="0"/>
                </a:lnTo>
                <a:lnTo>
                  <a:pt x="655331" y="6099"/>
                </a:lnTo>
                <a:lnTo>
                  <a:pt x="680002" y="22732"/>
                </a:lnTo>
                <a:lnTo>
                  <a:pt x="696635" y="47402"/>
                </a:lnTo>
                <a:lnTo>
                  <a:pt x="702734" y="77612"/>
                </a:lnTo>
                <a:lnTo>
                  <a:pt x="702734" y="388054"/>
                </a:lnTo>
                <a:lnTo>
                  <a:pt x="696635" y="418264"/>
                </a:lnTo>
                <a:lnTo>
                  <a:pt x="680002" y="442934"/>
                </a:lnTo>
                <a:lnTo>
                  <a:pt x="655332" y="459568"/>
                </a:lnTo>
                <a:lnTo>
                  <a:pt x="625121" y="465667"/>
                </a:lnTo>
                <a:lnTo>
                  <a:pt x="77613" y="465667"/>
                </a:lnTo>
                <a:lnTo>
                  <a:pt x="47402" y="459568"/>
                </a:lnTo>
                <a:lnTo>
                  <a:pt x="22732" y="442934"/>
                </a:lnTo>
                <a:lnTo>
                  <a:pt x="6099" y="418264"/>
                </a:lnTo>
                <a:lnTo>
                  <a:pt x="0" y="388054"/>
                </a:lnTo>
                <a:lnTo>
                  <a:pt x="0" y="77613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12999" y="6180667"/>
            <a:ext cx="1028700" cy="495300"/>
          </a:xfrm>
          <a:custGeom>
            <a:avLst/>
            <a:gdLst/>
            <a:ahLst/>
            <a:cxnLst/>
            <a:rect l="l" t="t" r="r" b="b"/>
            <a:pathLst>
              <a:path w="1028700" h="495300">
                <a:moveTo>
                  <a:pt x="0" y="82551"/>
                </a:moveTo>
                <a:lnTo>
                  <a:pt x="6487" y="50418"/>
                </a:lnTo>
                <a:lnTo>
                  <a:pt x="24178" y="24178"/>
                </a:lnTo>
                <a:lnTo>
                  <a:pt x="50418" y="6487"/>
                </a:lnTo>
                <a:lnTo>
                  <a:pt x="82551" y="0"/>
                </a:lnTo>
                <a:lnTo>
                  <a:pt x="946148" y="0"/>
                </a:lnTo>
                <a:lnTo>
                  <a:pt x="978281" y="6487"/>
                </a:lnTo>
                <a:lnTo>
                  <a:pt x="1004521" y="24178"/>
                </a:lnTo>
                <a:lnTo>
                  <a:pt x="1022212" y="50418"/>
                </a:lnTo>
                <a:lnTo>
                  <a:pt x="1028700" y="82551"/>
                </a:lnTo>
                <a:lnTo>
                  <a:pt x="1028700" y="412748"/>
                </a:lnTo>
                <a:lnTo>
                  <a:pt x="1022212" y="444880"/>
                </a:lnTo>
                <a:lnTo>
                  <a:pt x="1004521" y="471121"/>
                </a:lnTo>
                <a:lnTo>
                  <a:pt x="978281" y="488812"/>
                </a:lnTo>
                <a:lnTo>
                  <a:pt x="946148" y="495300"/>
                </a:lnTo>
                <a:lnTo>
                  <a:pt x="82551" y="495300"/>
                </a:lnTo>
                <a:lnTo>
                  <a:pt x="50418" y="488812"/>
                </a:lnTo>
                <a:lnTo>
                  <a:pt x="24178" y="471121"/>
                </a:lnTo>
                <a:lnTo>
                  <a:pt x="6487" y="444881"/>
                </a:lnTo>
                <a:lnTo>
                  <a:pt x="0" y="412748"/>
                </a:lnTo>
                <a:lnTo>
                  <a:pt x="0" y="82551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47166" y="6180667"/>
            <a:ext cx="1033144" cy="478790"/>
          </a:xfrm>
          <a:custGeom>
            <a:avLst/>
            <a:gdLst/>
            <a:ahLst/>
            <a:cxnLst/>
            <a:rect l="l" t="t" r="r" b="b"/>
            <a:pathLst>
              <a:path w="1033145" h="478790">
                <a:moveTo>
                  <a:pt x="0" y="79729"/>
                </a:moveTo>
                <a:lnTo>
                  <a:pt x="6265" y="48695"/>
                </a:lnTo>
                <a:lnTo>
                  <a:pt x="23352" y="23352"/>
                </a:lnTo>
                <a:lnTo>
                  <a:pt x="48695" y="6265"/>
                </a:lnTo>
                <a:lnTo>
                  <a:pt x="79729" y="0"/>
                </a:lnTo>
                <a:lnTo>
                  <a:pt x="953204" y="0"/>
                </a:lnTo>
                <a:lnTo>
                  <a:pt x="984238" y="6265"/>
                </a:lnTo>
                <a:lnTo>
                  <a:pt x="1009581" y="23352"/>
                </a:lnTo>
                <a:lnTo>
                  <a:pt x="1026667" y="48694"/>
                </a:lnTo>
                <a:lnTo>
                  <a:pt x="1032933" y="79729"/>
                </a:lnTo>
                <a:lnTo>
                  <a:pt x="1032933" y="398636"/>
                </a:lnTo>
                <a:lnTo>
                  <a:pt x="1026667" y="429670"/>
                </a:lnTo>
                <a:lnTo>
                  <a:pt x="1009581" y="455013"/>
                </a:lnTo>
                <a:lnTo>
                  <a:pt x="984238" y="472100"/>
                </a:lnTo>
                <a:lnTo>
                  <a:pt x="953204" y="478366"/>
                </a:lnTo>
                <a:lnTo>
                  <a:pt x="79729" y="478366"/>
                </a:lnTo>
                <a:lnTo>
                  <a:pt x="48695" y="472100"/>
                </a:lnTo>
                <a:lnTo>
                  <a:pt x="23352" y="455013"/>
                </a:lnTo>
                <a:lnTo>
                  <a:pt x="6265" y="429671"/>
                </a:lnTo>
                <a:lnTo>
                  <a:pt x="0" y="398636"/>
                </a:lnTo>
                <a:lnTo>
                  <a:pt x="0" y="79729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4699" y="160357"/>
            <a:ext cx="5796280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24840" marR="5080" indent="-612775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Effects </a:t>
            </a:r>
            <a:r>
              <a:rPr dirty="0" sz="2800" spc="-5"/>
              <a:t>of </a:t>
            </a:r>
            <a:r>
              <a:rPr dirty="0" sz="2800" spc="-10"/>
              <a:t>Surgeon Volume </a:t>
            </a:r>
            <a:r>
              <a:rPr dirty="0" sz="2800" spc="-5"/>
              <a:t>in ART  Intention To Treat</a:t>
            </a:r>
            <a:r>
              <a:rPr dirty="0" sz="2800" spc="-50"/>
              <a:t> </a:t>
            </a:r>
            <a:r>
              <a:rPr dirty="0" sz="2800" spc="-5"/>
              <a:t>Analysis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7759700" y="203200"/>
            <a:ext cx="1075764" cy="806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14149" y="2485497"/>
            <a:ext cx="7987030" cy="0"/>
          </a:xfrm>
          <a:custGeom>
            <a:avLst/>
            <a:gdLst/>
            <a:ahLst/>
            <a:cxnLst/>
            <a:rect l="l" t="t" r="r" b="b"/>
            <a:pathLst>
              <a:path w="7987030" h="0">
                <a:moveTo>
                  <a:pt x="0" y="0"/>
                </a:moveTo>
                <a:lnTo>
                  <a:pt x="7986476" y="0"/>
                </a:lnTo>
              </a:path>
            </a:pathLst>
          </a:custGeom>
          <a:ln w="6350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01687" y="2485497"/>
            <a:ext cx="0" cy="2903220"/>
          </a:xfrm>
          <a:custGeom>
            <a:avLst/>
            <a:gdLst/>
            <a:ahLst/>
            <a:cxnLst/>
            <a:rect l="l" t="t" r="r" b="b"/>
            <a:pathLst>
              <a:path w="0" h="2903220">
                <a:moveTo>
                  <a:pt x="0" y="290266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901562" y="4681003"/>
            <a:ext cx="62230" cy="85725"/>
          </a:xfrm>
          <a:custGeom>
            <a:avLst/>
            <a:gdLst/>
            <a:ahLst/>
            <a:cxnLst/>
            <a:rect l="l" t="t" r="r" b="b"/>
            <a:pathLst>
              <a:path w="62229" h="85725">
                <a:moveTo>
                  <a:pt x="0" y="0"/>
                </a:moveTo>
                <a:lnTo>
                  <a:pt x="61620" y="0"/>
                </a:lnTo>
                <a:lnTo>
                  <a:pt x="61620" y="85154"/>
                </a:lnTo>
                <a:lnTo>
                  <a:pt x="0" y="851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901562" y="4681003"/>
            <a:ext cx="62230" cy="85725"/>
          </a:xfrm>
          <a:custGeom>
            <a:avLst/>
            <a:gdLst/>
            <a:ahLst/>
            <a:cxnLst/>
            <a:rect l="l" t="t" r="r" b="b"/>
            <a:pathLst>
              <a:path w="62229" h="85725">
                <a:moveTo>
                  <a:pt x="0" y="0"/>
                </a:moveTo>
                <a:lnTo>
                  <a:pt x="61620" y="0"/>
                </a:lnTo>
                <a:lnTo>
                  <a:pt x="61620" y="85154"/>
                </a:lnTo>
                <a:lnTo>
                  <a:pt x="0" y="8515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70004" y="4340385"/>
            <a:ext cx="0" cy="100330"/>
          </a:xfrm>
          <a:custGeom>
            <a:avLst/>
            <a:gdLst/>
            <a:ahLst/>
            <a:cxnLst/>
            <a:rect l="l" t="t" r="r" b="b"/>
            <a:pathLst>
              <a:path w="0" h="100329">
                <a:moveTo>
                  <a:pt x="0" y="0"/>
                </a:moveTo>
                <a:lnTo>
                  <a:pt x="0" y="99964"/>
                </a:lnTo>
              </a:path>
            </a:pathLst>
          </a:custGeom>
          <a:ln w="723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33836" y="4340385"/>
            <a:ext cx="72390" cy="100330"/>
          </a:xfrm>
          <a:custGeom>
            <a:avLst/>
            <a:gdLst/>
            <a:ahLst/>
            <a:cxnLst/>
            <a:rect l="l" t="t" r="r" b="b"/>
            <a:pathLst>
              <a:path w="72389" h="100329">
                <a:moveTo>
                  <a:pt x="0" y="0"/>
                </a:moveTo>
                <a:lnTo>
                  <a:pt x="72336" y="0"/>
                </a:lnTo>
                <a:lnTo>
                  <a:pt x="72336" y="99964"/>
                </a:lnTo>
                <a:lnTo>
                  <a:pt x="0" y="9996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20315" y="3351852"/>
            <a:ext cx="62230" cy="85725"/>
          </a:xfrm>
          <a:custGeom>
            <a:avLst/>
            <a:gdLst/>
            <a:ahLst/>
            <a:cxnLst/>
            <a:rect l="l" t="t" r="r" b="b"/>
            <a:pathLst>
              <a:path w="62229" h="85725">
                <a:moveTo>
                  <a:pt x="0" y="0"/>
                </a:moveTo>
                <a:lnTo>
                  <a:pt x="61619" y="0"/>
                </a:lnTo>
                <a:lnTo>
                  <a:pt x="61619" y="85154"/>
                </a:lnTo>
                <a:lnTo>
                  <a:pt x="0" y="851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20315" y="3351852"/>
            <a:ext cx="62230" cy="85725"/>
          </a:xfrm>
          <a:custGeom>
            <a:avLst/>
            <a:gdLst/>
            <a:ahLst/>
            <a:cxnLst/>
            <a:rect l="l" t="t" r="r" b="b"/>
            <a:pathLst>
              <a:path w="62229" h="85725">
                <a:moveTo>
                  <a:pt x="0" y="0"/>
                </a:moveTo>
                <a:lnTo>
                  <a:pt x="61619" y="0"/>
                </a:lnTo>
                <a:lnTo>
                  <a:pt x="61619" y="85154"/>
                </a:lnTo>
                <a:lnTo>
                  <a:pt x="0" y="8515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62029" y="3018638"/>
            <a:ext cx="0" cy="100330"/>
          </a:xfrm>
          <a:custGeom>
            <a:avLst/>
            <a:gdLst/>
            <a:ahLst/>
            <a:cxnLst/>
            <a:rect l="l" t="t" r="r" b="b"/>
            <a:pathLst>
              <a:path w="0" h="100330">
                <a:moveTo>
                  <a:pt x="0" y="0"/>
                </a:moveTo>
                <a:lnTo>
                  <a:pt x="0" y="99964"/>
                </a:lnTo>
              </a:path>
            </a:pathLst>
          </a:custGeom>
          <a:ln w="723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25861" y="3018638"/>
            <a:ext cx="72390" cy="100330"/>
          </a:xfrm>
          <a:custGeom>
            <a:avLst/>
            <a:gdLst/>
            <a:ahLst/>
            <a:cxnLst/>
            <a:rect l="l" t="t" r="r" b="b"/>
            <a:pathLst>
              <a:path w="72389" h="100330">
                <a:moveTo>
                  <a:pt x="0" y="0"/>
                </a:moveTo>
                <a:lnTo>
                  <a:pt x="72336" y="0"/>
                </a:lnTo>
                <a:lnTo>
                  <a:pt x="72336" y="99964"/>
                </a:lnTo>
                <a:lnTo>
                  <a:pt x="0" y="9996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448790" y="4725432"/>
            <a:ext cx="967740" cy="0"/>
          </a:xfrm>
          <a:custGeom>
            <a:avLst/>
            <a:gdLst/>
            <a:ahLst/>
            <a:cxnLst/>
            <a:rect l="l" t="t" r="r" b="b"/>
            <a:pathLst>
              <a:path w="967739" h="0">
                <a:moveTo>
                  <a:pt x="0" y="0"/>
                </a:moveTo>
                <a:lnTo>
                  <a:pt x="967164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26609" y="439221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 h="0">
                <a:moveTo>
                  <a:pt x="0" y="0"/>
                </a:moveTo>
                <a:lnTo>
                  <a:pt x="884111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411282" y="3396281"/>
            <a:ext cx="1077595" cy="0"/>
          </a:xfrm>
          <a:custGeom>
            <a:avLst/>
            <a:gdLst/>
            <a:ahLst/>
            <a:cxnLst/>
            <a:rect l="l" t="t" r="r" b="b"/>
            <a:pathLst>
              <a:path w="1077595" h="0">
                <a:moveTo>
                  <a:pt x="0" y="0"/>
                </a:moveTo>
                <a:lnTo>
                  <a:pt x="1077008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362372" y="3066769"/>
            <a:ext cx="1005205" cy="0"/>
          </a:xfrm>
          <a:custGeom>
            <a:avLst/>
            <a:gdLst/>
            <a:ahLst/>
            <a:cxnLst/>
            <a:rect l="l" t="t" r="r" b="b"/>
            <a:pathLst>
              <a:path w="1005204" h="0">
                <a:moveTo>
                  <a:pt x="0" y="0"/>
                </a:moveTo>
                <a:lnTo>
                  <a:pt x="100467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98583" y="4177176"/>
            <a:ext cx="1335405" cy="69215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600">
                <a:latin typeface="Calibri"/>
                <a:cs typeface="Calibri"/>
              </a:rPr>
              <a:t>&lt; </a:t>
            </a:r>
            <a:r>
              <a:rPr dirty="0" sz="1600" spc="-5">
                <a:latin typeface="Calibri"/>
                <a:cs typeface="Calibri"/>
              </a:rPr>
              <a:t>50</a:t>
            </a:r>
            <a:r>
              <a:rPr dirty="0" sz="1600" spc="-10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operations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600">
                <a:latin typeface="Arial"/>
                <a:cs typeface="Arial"/>
              </a:rPr>
              <a:t>≥ </a:t>
            </a:r>
            <a:r>
              <a:rPr dirty="0" sz="1600" spc="-5">
                <a:latin typeface="Calibri"/>
                <a:cs typeface="Calibri"/>
              </a:rPr>
              <a:t>50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operations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8583" y="3929633"/>
            <a:ext cx="25850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Composite </a:t>
            </a:r>
            <a:r>
              <a:rPr dirty="0" sz="1600" b="1">
                <a:latin typeface="Calibri"/>
                <a:cs typeface="Calibri"/>
              </a:rPr>
              <a:t>–</a:t>
            </a:r>
            <a:r>
              <a:rPr dirty="0" sz="1600" spc="-8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Death/MI/Stroke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8583" y="2518513"/>
            <a:ext cx="1314450" cy="1021715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600" spc="-5" b="1">
                <a:latin typeface="Calibri"/>
                <a:cs typeface="Calibri"/>
              </a:rPr>
              <a:t>Mortality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600">
                <a:latin typeface="Calibri"/>
                <a:cs typeface="Calibri"/>
              </a:rPr>
              <a:t>&lt; </a:t>
            </a:r>
            <a:r>
              <a:rPr dirty="0" sz="1600" spc="-5">
                <a:latin typeface="Calibri"/>
                <a:cs typeface="Calibri"/>
              </a:rPr>
              <a:t>50</a:t>
            </a:r>
            <a:r>
              <a:rPr dirty="0" sz="1600" spc="-10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operations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600">
                <a:latin typeface="Calibri"/>
                <a:cs typeface="Calibri"/>
              </a:rPr>
              <a:t>≥ </a:t>
            </a:r>
            <a:r>
              <a:rPr dirty="0" sz="1600" spc="-5">
                <a:latin typeface="Calibri"/>
                <a:cs typeface="Calibri"/>
              </a:rPr>
              <a:t>50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operations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584" y="1945162"/>
            <a:ext cx="83439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Subgroup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7836" y="4177176"/>
            <a:ext cx="1249045" cy="69215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600" spc="-5">
                <a:latin typeface="Calibri"/>
                <a:cs typeface="Calibri"/>
              </a:rPr>
              <a:t>210/829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(25.3)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600" spc="-5">
                <a:latin typeface="Calibri"/>
                <a:cs typeface="Calibri"/>
              </a:rPr>
              <a:t>156/637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(24.5)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7836" y="2855429"/>
            <a:ext cx="1249045" cy="68453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600" spc="-5">
                <a:latin typeface="Calibri"/>
                <a:cs typeface="Calibri"/>
              </a:rPr>
              <a:t>172/829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(20.8)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600" spc="-5">
                <a:latin typeface="Calibri"/>
                <a:cs typeface="Calibri"/>
              </a:rPr>
              <a:t>127/637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(19.9)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51011" y="1853505"/>
            <a:ext cx="1574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0000"/>
                </a:solidFill>
                <a:latin typeface="Calibri"/>
                <a:cs typeface="Calibri"/>
              </a:rPr>
              <a:t>Bilateral</a:t>
            </a:r>
            <a:r>
              <a:rPr dirty="0" sz="2400" spc="-7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6600"/>
                </a:solidFill>
                <a:latin typeface="Calibri"/>
                <a:cs typeface="Calibri"/>
              </a:rPr>
              <a:t>ITA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42943" y="4177176"/>
            <a:ext cx="1249045" cy="69215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600" spc="-5">
                <a:latin typeface="Calibri"/>
                <a:cs typeface="Calibri"/>
              </a:rPr>
              <a:t>207/846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(24.5)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600" spc="-5">
                <a:latin typeface="Calibri"/>
                <a:cs typeface="Calibri"/>
              </a:rPr>
              <a:t>195/634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(30.8)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42943" y="2855429"/>
            <a:ext cx="1249045" cy="68453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600" spc="-5">
                <a:latin typeface="Calibri"/>
                <a:cs typeface="Calibri"/>
              </a:rPr>
              <a:t>151/846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(17.9)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600" spc="-5">
                <a:latin typeface="Calibri"/>
                <a:cs typeface="Calibri"/>
              </a:rPr>
              <a:t>159/634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(25.1)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64991" y="1868315"/>
            <a:ext cx="12661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3366FF"/>
                </a:solidFill>
                <a:latin typeface="Calibri"/>
                <a:cs typeface="Calibri"/>
              </a:rPr>
              <a:t>Single</a:t>
            </a:r>
            <a:r>
              <a:rPr dirty="0" sz="2400" spc="-65" b="1">
                <a:solidFill>
                  <a:srgbClr val="3366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6600"/>
                </a:solidFill>
                <a:latin typeface="Calibri"/>
                <a:cs typeface="Calibri"/>
              </a:rPr>
              <a:t>ITA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87491" y="4162368"/>
            <a:ext cx="1369695" cy="69215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600" spc="-5">
                <a:latin typeface="Calibri"/>
                <a:cs typeface="Calibri"/>
              </a:rPr>
              <a:t>1.03 (0.85,</a:t>
            </a:r>
            <a:r>
              <a:rPr dirty="0" sz="1600" spc="-9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1.25)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600" spc="-5">
                <a:latin typeface="Calibri"/>
                <a:cs typeface="Calibri"/>
              </a:rPr>
              <a:t>0.78 (0.63,</a:t>
            </a:r>
            <a:r>
              <a:rPr dirty="0" sz="1600" spc="-9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0.96)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87491" y="2840619"/>
            <a:ext cx="1369695" cy="68453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600" spc="-5">
                <a:latin typeface="Calibri"/>
                <a:cs typeface="Calibri"/>
              </a:rPr>
              <a:t>1.17 (0.94,</a:t>
            </a:r>
            <a:r>
              <a:rPr dirty="0" sz="1600" spc="-9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1.46)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600" spc="-5">
                <a:latin typeface="Calibri"/>
                <a:cs typeface="Calibri"/>
              </a:rPr>
              <a:t>0.79 (0.62,</a:t>
            </a:r>
            <a:r>
              <a:rPr dirty="0" sz="1600" spc="-9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0.99)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508362" y="4003682"/>
            <a:ext cx="4883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0.058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505683" y="2667125"/>
            <a:ext cx="4883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0.015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912279" y="4695813"/>
            <a:ext cx="40640" cy="59690"/>
          </a:xfrm>
          <a:custGeom>
            <a:avLst/>
            <a:gdLst/>
            <a:ahLst/>
            <a:cxnLst/>
            <a:rect l="l" t="t" r="r" b="b"/>
            <a:pathLst>
              <a:path w="40639" h="59689">
                <a:moveTo>
                  <a:pt x="18753" y="59238"/>
                </a:moveTo>
                <a:lnTo>
                  <a:pt x="0" y="29619"/>
                </a:lnTo>
                <a:lnTo>
                  <a:pt x="18753" y="0"/>
                </a:lnTo>
                <a:lnTo>
                  <a:pt x="40186" y="29619"/>
                </a:lnTo>
                <a:lnTo>
                  <a:pt x="18753" y="592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912279" y="4695813"/>
            <a:ext cx="40640" cy="59690"/>
          </a:xfrm>
          <a:custGeom>
            <a:avLst/>
            <a:gdLst/>
            <a:ahLst/>
            <a:cxnLst/>
            <a:rect l="l" t="t" r="r" b="b"/>
            <a:pathLst>
              <a:path w="40639" h="59689">
                <a:moveTo>
                  <a:pt x="18753" y="0"/>
                </a:moveTo>
                <a:lnTo>
                  <a:pt x="0" y="29619"/>
                </a:lnTo>
                <a:lnTo>
                  <a:pt x="18753" y="59238"/>
                </a:lnTo>
                <a:lnTo>
                  <a:pt x="40186" y="29619"/>
                </a:lnTo>
                <a:lnTo>
                  <a:pt x="18753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549912" y="4362599"/>
            <a:ext cx="40640" cy="55880"/>
          </a:xfrm>
          <a:custGeom>
            <a:avLst/>
            <a:gdLst/>
            <a:ahLst/>
            <a:cxnLst/>
            <a:rect l="l" t="t" r="r" b="b"/>
            <a:pathLst>
              <a:path w="40639" h="55879">
                <a:moveTo>
                  <a:pt x="18753" y="55535"/>
                </a:moveTo>
                <a:lnTo>
                  <a:pt x="0" y="29619"/>
                </a:lnTo>
                <a:lnTo>
                  <a:pt x="18753" y="0"/>
                </a:lnTo>
                <a:lnTo>
                  <a:pt x="40187" y="29619"/>
                </a:lnTo>
                <a:lnTo>
                  <a:pt x="18753" y="55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549912" y="4362599"/>
            <a:ext cx="40640" cy="55880"/>
          </a:xfrm>
          <a:custGeom>
            <a:avLst/>
            <a:gdLst/>
            <a:ahLst/>
            <a:cxnLst/>
            <a:rect l="l" t="t" r="r" b="b"/>
            <a:pathLst>
              <a:path w="40639" h="55879">
                <a:moveTo>
                  <a:pt x="18753" y="0"/>
                </a:moveTo>
                <a:lnTo>
                  <a:pt x="0" y="29619"/>
                </a:lnTo>
                <a:lnTo>
                  <a:pt x="18753" y="55535"/>
                </a:lnTo>
                <a:lnTo>
                  <a:pt x="40187" y="29619"/>
                </a:lnTo>
                <a:lnTo>
                  <a:pt x="18753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931033" y="3366662"/>
            <a:ext cx="43180" cy="55880"/>
          </a:xfrm>
          <a:custGeom>
            <a:avLst/>
            <a:gdLst/>
            <a:ahLst/>
            <a:cxnLst/>
            <a:rect l="l" t="t" r="r" b="b"/>
            <a:pathLst>
              <a:path w="43179" h="55879">
                <a:moveTo>
                  <a:pt x="21433" y="55535"/>
                </a:moveTo>
                <a:lnTo>
                  <a:pt x="0" y="29618"/>
                </a:lnTo>
                <a:lnTo>
                  <a:pt x="21433" y="0"/>
                </a:lnTo>
                <a:lnTo>
                  <a:pt x="42865" y="29618"/>
                </a:lnTo>
                <a:lnTo>
                  <a:pt x="21433" y="55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931033" y="3366662"/>
            <a:ext cx="43180" cy="55880"/>
          </a:xfrm>
          <a:custGeom>
            <a:avLst/>
            <a:gdLst/>
            <a:ahLst/>
            <a:cxnLst/>
            <a:rect l="l" t="t" r="r" b="b"/>
            <a:pathLst>
              <a:path w="43179" h="55879">
                <a:moveTo>
                  <a:pt x="21433" y="0"/>
                </a:moveTo>
                <a:lnTo>
                  <a:pt x="0" y="29618"/>
                </a:lnTo>
                <a:lnTo>
                  <a:pt x="21433" y="55535"/>
                </a:lnTo>
                <a:lnTo>
                  <a:pt x="42865" y="29618"/>
                </a:lnTo>
                <a:lnTo>
                  <a:pt x="21433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841936" y="3040852"/>
            <a:ext cx="40640" cy="55880"/>
          </a:xfrm>
          <a:custGeom>
            <a:avLst/>
            <a:gdLst/>
            <a:ahLst/>
            <a:cxnLst/>
            <a:rect l="l" t="t" r="r" b="b"/>
            <a:pathLst>
              <a:path w="40639" h="55880">
                <a:moveTo>
                  <a:pt x="21433" y="55535"/>
                </a:moveTo>
                <a:lnTo>
                  <a:pt x="0" y="25916"/>
                </a:lnTo>
                <a:lnTo>
                  <a:pt x="21433" y="0"/>
                </a:lnTo>
                <a:lnTo>
                  <a:pt x="40187" y="25916"/>
                </a:lnTo>
                <a:lnTo>
                  <a:pt x="21433" y="55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841936" y="3040852"/>
            <a:ext cx="40640" cy="55880"/>
          </a:xfrm>
          <a:custGeom>
            <a:avLst/>
            <a:gdLst/>
            <a:ahLst/>
            <a:cxnLst/>
            <a:rect l="l" t="t" r="r" b="b"/>
            <a:pathLst>
              <a:path w="40639" h="55880">
                <a:moveTo>
                  <a:pt x="21433" y="0"/>
                </a:moveTo>
                <a:lnTo>
                  <a:pt x="0" y="25916"/>
                </a:lnTo>
                <a:lnTo>
                  <a:pt x="21433" y="55535"/>
                </a:lnTo>
                <a:lnTo>
                  <a:pt x="40187" y="25916"/>
                </a:lnTo>
                <a:lnTo>
                  <a:pt x="21433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14149" y="5388157"/>
            <a:ext cx="7987030" cy="0"/>
          </a:xfrm>
          <a:custGeom>
            <a:avLst/>
            <a:gdLst/>
            <a:ahLst/>
            <a:cxnLst/>
            <a:rect l="l" t="t" r="r" b="b"/>
            <a:pathLst>
              <a:path w="7987030" h="0">
                <a:moveTo>
                  <a:pt x="0" y="0"/>
                </a:moveTo>
                <a:lnTo>
                  <a:pt x="79864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501687" y="538815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47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454158" y="5540166"/>
            <a:ext cx="1289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101126" y="538815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47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907607" y="538815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47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556029" y="5540166"/>
            <a:ext cx="2517775" cy="629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5244">
              <a:lnSpc>
                <a:spcPts val="1895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.5</a:t>
            </a:r>
            <a:endParaRPr sz="1600">
              <a:latin typeface="Calibri"/>
              <a:cs typeface="Calibri"/>
            </a:endParaRPr>
          </a:p>
          <a:p>
            <a:pPr algn="r" marR="5080">
              <a:lnSpc>
                <a:spcPts val="2855"/>
              </a:lnSpc>
              <a:tabLst>
                <a:tab pos="2075814" algn="l"/>
              </a:tabLst>
            </a:pPr>
            <a:r>
              <a:rPr dirty="0" sz="2400" spc="-5" b="1">
                <a:latin typeface="Calibri"/>
                <a:cs typeface="Calibri"/>
              </a:rPr>
              <a:t>Favor</a:t>
            </a:r>
            <a:r>
              <a:rPr dirty="0" sz="2400" b="1">
                <a:latin typeface="Calibri"/>
                <a:cs typeface="Calibri"/>
              </a:rPr>
              <a:t>s</a:t>
            </a:r>
            <a:r>
              <a:rPr dirty="0" sz="2400" spc="-170" b="1"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Calibri"/>
                <a:cs typeface="Calibri"/>
              </a:rPr>
              <a:t>Bilatera</a:t>
            </a:r>
            <a:r>
              <a:rPr dirty="0" sz="2400" b="1">
                <a:solidFill>
                  <a:srgbClr val="FF0000"/>
                </a:solidFill>
                <a:latin typeface="Calibri"/>
                <a:cs typeface="Calibri"/>
              </a:rPr>
              <a:t>l	</a:t>
            </a:r>
            <a:r>
              <a:rPr dirty="0" sz="2400" spc="-5" b="1">
                <a:solidFill>
                  <a:srgbClr val="FF6600"/>
                </a:solidFill>
                <a:latin typeface="Calibri"/>
                <a:cs typeface="Calibri"/>
              </a:rPr>
              <a:t>ITA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439380" y="538815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47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6169878" y="5540166"/>
            <a:ext cx="2163445" cy="647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0975">
              <a:lnSpc>
                <a:spcPct val="100000"/>
              </a:lnSpc>
              <a:spcBef>
                <a:spcPts val="100"/>
              </a:spcBef>
              <a:tabLst>
                <a:tab pos="895985" algn="l"/>
              </a:tabLst>
            </a:pPr>
            <a:r>
              <a:rPr dirty="0" sz="1600" spc="-5">
                <a:latin typeface="Calibri"/>
                <a:cs typeface="Calibri"/>
              </a:rPr>
              <a:t>1.5	</a:t>
            </a:r>
            <a:r>
              <a:rPr dirty="0" sz="1600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400" spc="-5" b="1">
                <a:latin typeface="Calibri"/>
                <a:cs typeface="Calibri"/>
              </a:rPr>
              <a:t>Favors </a:t>
            </a:r>
            <a:r>
              <a:rPr dirty="0" sz="2400" spc="-5" b="1">
                <a:solidFill>
                  <a:srgbClr val="3366FF"/>
                </a:solidFill>
                <a:latin typeface="Calibri"/>
                <a:cs typeface="Calibri"/>
              </a:rPr>
              <a:t>Single</a:t>
            </a:r>
            <a:r>
              <a:rPr dirty="0" sz="2400" spc="-45" b="1">
                <a:solidFill>
                  <a:srgbClr val="3366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6600"/>
                </a:solidFill>
                <a:latin typeface="Calibri"/>
                <a:cs typeface="Calibri"/>
              </a:rPr>
              <a:t>ITA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572029" y="538815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47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436089" y="5540166"/>
            <a:ext cx="2825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.67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501687" y="538815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47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101126" y="538815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47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907607" y="538815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47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439380" y="538815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47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5624464" y="1932642"/>
            <a:ext cx="22885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Hazard Ratio (95%</a:t>
            </a:r>
            <a:r>
              <a:rPr dirty="0" sz="2000" spc="-8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CI)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119591" y="1695213"/>
            <a:ext cx="95631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97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latin typeface="Calibri"/>
                <a:cs typeface="Calibri"/>
              </a:rPr>
              <a:t>P </a:t>
            </a:r>
            <a:r>
              <a:rPr dirty="0" sz="1600" spc="-5" b="1">
                <a:latin typeface="Calibri"/>
                <a:cs typeface="Calibri"/>
              </a:rPr>
              <a:t>value for  Interaction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8247" y="464427"/>
            <a:ext cx="7871449" cy="15817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20" y="2159000"/>
            <a:ext cx="7839049" cy="4441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0916" y="2162704"/>
            <a:ext cx="7902575" cy="4505325"/>
          </a:xfrm>
          <a:custGeom>
            <a:avLst/>
            <a:gdLst/>
            <a:ahLst/>
            <a:cxnLst/>
            <a:rect l="l" t="t" r="r" b="b"/>
            <a:pathLst>
              <a:path w="7902575" h="4505325">
                <a:moveTo>
                  <a:pt x="0" y="0"/>
                </a:moveTo>
                <a:lnTo>
                  <a:pt x="7902575" y="0"/>
                </a:lnTo>
                <a:lnTo>
                  <a:pt x="7902575" y="4504794"/>
                </a:lnTo>
                <a:lnTo>
                  <a:pt x="0" y="450479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9750" y="174095"/>
            <a:ext cx="7920355" cy="1900555"/>
          </a:xfrm>
          <a:prstGeom prst="rect"/>
          <a:ln w="25400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algn="r" marR="783590">
              <a:lnSpc>
                <a:spcPct val="100000"/>
              </a:lnSpc>
            </a:pPr>
            <a:r>
              <a:rPr dirty="0" sz="1800" spc="-5" b="0">
                <a:latin typeface="Arial"/>
                <a:cs typeface="Arial"/>
              </a:rPr>
              <a:t>[JTCVS</a:t>
            </a:r>
            <a:r>
              <a:rPr dirty="0" sz="1800" spc="-100" b="0">
                <a:latin typeface="Arial"/>
                <a:cs typeface="Arial"/>
              </a:rPr>
              <a:t> </a:t>
            </a:r>
            <a:r>
              <a:rPr dirty="0" sz="1800" spc="-5" b="0">
                <a:latin typeface="Arial"/>
                <a:cs typeface="Arial"/>
              </a:rPr>
              <a:t>2018]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34165" y="2180166"/>
            <a:ext cx="6011545" cy="1631314"/>
          </a:xfrm>
          <a:custGeom>
            <a:avLst/>
            <a:gdLst/>
            <a:ahLst/>
            <a:cxnLst/>
            <a:rect l="l" t="t" r="r" b="b"/>
            <a:pathLst>
              <a:path w="6011545" h="1631314">
                <a:moveTo>
                  <a:pt x="0" y="0"/>
                </a:moveTo>
                <a:lnTo>
                  <a:pt x="6011332" y="0"/>
                </a:lnTo>
                <a:lnTo>
                  <a:pt x="6011332" y="1631215"/>
                </a:lnTo>
                <a:lnTo>
                  <a:pt x="0" y="1631215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34165" y="2180166"/>
            <a:ext cx="6011545" cy="1631314"/>
          </a:xfrm>
          <a:custGeom>
            <a:avLst/>
            <a:gdLst/>
            <a:ahLst/>
            <a:cxnLst/>
            <a:rect l="l" t="t" r="r" b="b"/>
            <a:pathLst>
              <a:path w="6011545" h="1631314">
                <a:moveTo>
                  <a:pt x="0" y="0"/>
                </a:moveTo>
                <a:lnTo>
                  <a:pt x="6011332" y="0"/>
                </a:lnTo>
                <a:lnTo>
                  <a:pt x="6011332" y="1631215"/>
                </a:lnTo>
                <a:lnTo>
                  <a:pt x="0" y="163121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6365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Conversion rate from </a:t>
            </a:r>
            <a:r>
              <a:rPr dirty="0" spc="-5">
                <a:solidFill>
                  <a:srgbClr val="FF0000"/>
                </a:solidFill>
              </a:rPr>
              <a:t>Bilateral </a:t>
            </a:r>
            <a:r>
              <a:rPr dirty="0" spc="-5"/>
              <a:t>to </a:t>
            </a:r>
            <a:r>
              <a:rPr dirty="0" spc="-5">
                <a:solidFill>
                  <a:srgbClr val="3366FF"/>
                </a:solidFill>
              </a:rPr>
              <a:t>Single </a:t>
            </a:r>
            <a:r>
              <a:rPr dirty="0" spc="-5" b="1">
                <a:solidFill>
                  <a:srgbClr val="FF6600"/>
                </a:solidFill>
                <a:latin typeface="Arial"/>
                <a:cs typeface="Arial"/>
              </a:rPr>
              <a:t>ITA</a:t>
            </a:r>
            <a:r>
              <a:rPr dirty="0" spc="-5"/>
              <a:t>:14%  (</a:t>
            </a:r>
            <a:r>
              <a:rPr dirty="0" spc="-5">
                <a:solidFill>
                  <a:srgbClr val="3366FF"/>
                </a:solidFill>
              </a:rPr>
              <a:t>Single </a:t>
            </a:r>
            <a:r>
              <a:rPr dirty="0" spc="-5"/>
              <a:t>to </a:t>
            </a:r>
            <a:r>
              <a:rPr dirty="0" spc="-5">
                <a:solidFill>
                  <a:srgbClr val="FF0000"/>
                </a:solidFill>
              </a:rPr>
              <a:t>Bilateral </a:t>
            </a:r>
            <a:r>
              <a:rPr dirty="0" spc="-5" b="1">
                <a:solidFill>
                  <a:srgbClr val="FF6600"/>
                </a:solidFill>
                <a:latin typeface="Arial"/>
                <a:cs typeface="Arial"/>
              </a:rPr>
              <a:t>ITA</a:t>
            </a:r>
            <a:r>
              <a:rPr dirty="0" spc="25" b="1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dirty="0" spc="-5"/>
              <a:t>4%)</a:t>
            </a:r>
          </a:p>
          <a:p>
            <a:pPr marL="1396365">
              <a:lnSpc>
                <a:spcPct val="100000"/>
              </a:lnSpc>
            </a:pPr>
            <a:r>
              <a:rPr dirty="0" spc="-5"/>
              <a:t>Individual Surgeon:</a:t>
            </a:r>
            <a:r>
              <a:rPr dirty="0" spc="-15"/>
              <a:t> </a:t>
            </a:r>
            <a:r>
              <a:rPr dirty="0" spc="-5"/>
              <a:t>0-100%</a:t>
            </a:r>
          </a:p>
          <a:p>
            <a:pPr marL="1396365">
              <a:lnSpc>
                <a:spcPct val="100000"/>
              </a:lnSpc>
            </a:pPr>
            <a:r>
              <a:rPr dirty="0" spc="-5"/>
              <a:t>Individual Centres:</a:t>
            </a:r>
            <a:r>
              <a:rPr dirty="0" spc="-10"/>
              <a:t> </a:t>
            </a:r>
            <a:r>
              <a:rPr dirty="0" spc="-5"/>
              <a:t>0-49%</a:t>
            </a:r>
          </a:p>
          <a:p>
            <a:pPr marL="1396365" marR="536575">
              <a:lnSpc>
                <a:spcPct val="100000"/>
              </a:lnSpc>
            </a:pPr>
            <a:r>
              <a:rPr dirty="0" spc="-10" b="1">
                <a:solidFill>
                  <a:srgbClr val="FF0000"/>
                </a:solidFill>
                <a:latin typeface="MS Gothic"/>
                <a:cs typeface="MS Gothic"/>
              </a:rPr>
              <a:t>✗</a:t>
            </a:r>
            <a:r>
              <a:rPr dirty="0" spc="-535" b="1">
                <a:solidFill>
                  <a:srgbClr val="FF0000"/>
                </a:solidFill>
                <a:latin typeface="MS Gothic"/>
                <a:cs typeface="MS Gothic"/>
              </a:rPr>
              <a:t> </a:t>
            </a:r>
            <a:r>
              <a:rPr dirty="0" spc="-5" b="1">
                <a:solidFill>
                  <a:srgbClr val="FF0000"/>
                </a:solidFill>
                <a:latin typeface="Arial"/>
                <a:cs typeface="Arial"/>
              </a:rPr>
              <a:t>INFERIOR CLINICAL OUTCOMES AT </a:t>
            </a:r>
            <a:r>
              <a:rPr dirty="0" b="1">
                <a:solidFill>
                  <a:srgbClr val="FF0000"/>
                </a:solidFill>
                <a:latin typeface="Arial"/>
                <a:cs typeface="Arial"/>
              </a:rPr>
              <a:t>5  </a:t>
            </a:r>
            <a:r>
              <a:rPr dirty="0" spc="-5" b="1">
                <a:solidFill>
                  <a:srgbClr val="FF0000"/>
                </a:solidFill>
                <a:latin typeface="Arial"/>
                <a:cs typeface="Arial"/>
              </a:rPr>
              <a:t>YEARS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22" y="26003"/>
            <a:ext cx="875665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7683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Intention to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Treat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7885430" algn="l"/>
              </a:tabLst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10-Year MORTALITY FOR HIGHEST VOLUME</a:t>
            </a:r>
            <a:r>
              <a:rPr dirty="0" sz="2000" spc="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(n=416) SURGEON	IN</a:t>
            </a:r>
            <a:r>
              <a:rPr dirty="0" sz="2000" spc="-8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ART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9609" y="672364"/>
            <a:ext cx="3734435" cy="588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27000">
              <a:lnSpc>
                <a:spcPts val="2210"/>
              </a:lnSpc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((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1.2% X-Over from BITA to</a:t>
            </a:r>
            <a:r>
              <a:rPr dirty="0" sz="2000" spc="-8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SITA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61129" y="704924"/>
            <a:ext cx="7002780" cy="4469765"/>
          </a:xfrm>
          <a:custGeom>
            <a:avLst/>
            <a:gdLst/>
            <a:ahLst/>
            <a:cxnLst/>
            <a:rect l="l" t="t" r="r" b="b"/>
            <a:pathLst>
              <a:path w="7002780" h="4469765">
                <a:moveTo>
                  <a:pt x="0" y="0"/>
                </a:moveTo>
                <a:lnTo>
                  <a:pt x="7002256" y="0"/>
                </a:lnTo>
                <a:lnTo>
                  <a:pt x="7002256" y="4469491"/>
                </a:lnTo>
                <a:lnTo>
                  <a:pt x="0" y="44694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77401" y="721688"/>
            <a:ext cx="26689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008000"/>
                </a:solidFill>
                <a:latin typeface="Calibri"/>
                <a:cs typeface="Calibri"/>
              </a:rPr>
              <a:t>1.2% X-Over BITA to</a:t>
            </a:r>
            <a:r>
              <a:rPr dirty="0" sz="2000" spc="-80" b="1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008000"/>
                </a:solidFill>
                <a:latin typeface="Calibri"/>
                <a:cs typeface="Calibri"/>
              </a:rPr>
              <a:t>SITA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11778" y="2221195"/>
            <a:ext cx="6701155" cy="2800985"/>
          </a:xfrm>
          <a:custGeom>
            <a:avLst/>
            <a:gdLst/>
            <a:ahLst/>
            <a:cxnLst/>
            <a:rect l="l" t="t" r="r" b="b"/>
            <a:pathLst>
              <a:path w="6701155" h="2800985">
                <a:moveTo>
                  <a:pt x="0" y="2800677"/>
                </a:moveTo>
                <a:lnTo>
                  <a:pt x="11121" y="2800677"/>
                </a:lnTo>
                <a:lnTo>
                  <a:pt x="11121" y="2730367"/>
                </a:lnTo>
                <a:lnTo>
                  <a:pt x="38926" y="2730367"/>
                </a:lnTo>
                <a:lnTo>
                  <a:pt x="38926" y="2665917"/>
                </a:lnTo>
                <a:lnTo>
                  <a:pt x="61170" y="2665917"/>
                </a:lnTo>
                <a:lnTo>
                  <a:pt x="61170" y="2601466"/>
                </a:lnTo>
                <a:lnTo>
                  <a:pt x="72292" y="2601466"/>
                </a:lnTo>
                <a:lnTo>
                  <a:pt x="72292" y="2537015"/>
                </a:lnTo>
                <a:lnTo>
                  <a:pt x="150146" y="2537015"/>
                </a:lnTo>
                <a:lnTo>
                  <a:pt x="150146" y="2472564"/>
                </a:lnTo>
                <a:lnTo>
                  <a:pt x="483803" y="2472564"/>
                </a:lnTo>
                <a:lnTo>
                  <a:pt x="483803" y="2402254"/>
                </a:lnTo>
                <a:lnTo>
                  <a:pt x="1062143" y="2402254"/>
                </a:lnTo>
                <a:lnTo>
                  <a:pt x="1062143" y="2337804"/>
                </a:lnTo>
                <a:lnTo>
                  <a:pt x="1095509" y="2337804"/>
                </a:lnTo>
                <a:lnTo>
                  <a:pt x="1095509" y="2273353"/>
                </a:lnTo>
                <a:lnTo>
                  <a:pt x="1323508" y="2273353"/>
                </a:lnTo>
                <a:lnTo>
                  <a:pt x="1651605" y="2273353"/>
                </a:lnTo>
                <a:lnTo>
                  <a:pt x="1651605" y="2208902"/>
                </a:lnTo>
                <a:lnTo>
                  <a:pt x="1679410" y="2208902"/>
                </a:lnTo>
                <a:lnTo>
                  <a:pt x="1679410" y="2138592"/>
                </a:lnTo>
                <a:lnTo>
                  <a:pt x="1996385" y="2138592"/>
                </a:lnTo>
                <a:lnTo>
                  <a:pt x="1996385" y="2074142"/>
                </a:lnTo>
                <a:lnTo>
                  <a:pt x="2363408" y="2074142"/>
                </a:lnTo>
                <a:lnTo>
                  <a:pt x="2363408" y="2009691"/>
                </a:lnTo>
                <a:lnTo>
                  <a:pt x="2424579" y="2009691"/>
                </a:lnTo>
                <a:lnTo>
                  <a:pt x="2424579" y="1945240"/>
                </a:lnTo>
                <a:lnTo>
                  <a:pt x="2430140" y="1945240"/>
                </a:lnTo>
                <a:lnTo>
                  <a:pt x="2430140" y="1874930"/>
                </a:lnTo>
                <a:lnTo>
                  <a:pt x="2630334" y="1874930"/>
                </a:lnTo>
                <a:lnTo>
                  <a:pt x="2630334" y="1810479"/>
                </a:lnTo>
                <a:lnTo>
                  <a:pt x="2858334" y="1810479"/>
                </a:lnTo>
                <a:lnTo>
                  <a:pt x="2858334" y="1746029"/>
                </a:lnTo>
                <a:lnTo>
                  <a:pt x="3147504" y="1746029"/>
                </a:lnTo>
                <a:lnTo>
                  <a:pt x="3147504" y="1675719"/>
                </a:lnTo>
                <a:lnTo>
                  <a:pt x="3197553" y="1675719"/>
                </a:lnTo>
                <a:lnTo>
                  <a:pt x="3197553" y="1611268"/>
                </a:lnTo>
                <a:lnTo>
                  <a:pt x="3208674" y="1611268"/>
                </a:lnTo>
                <a:lnTo>
                  <a:pt x="3280967" y="1611268"/>
                </a:lnTo>
                <a:lnTo>
                  <a:pt x="3280967" y="1546817"/>
                </a:lnTo>
                <a:lnTo>
                  <a:pt x="3442235" y="1546817"/>
                </a:lnTo>
                <a:lnTo>
                  <a:pt x="3442235" y="1476507"/>
                </a:lnTo>
                <a:lnTo>
                  <a:pt x="3892673" y="1476507"/>
                </a:lnTo>
                <a:lnTo>
                  <a:pt x="3892673" y="1412057"/>
                </a:lnTo>
                <a:lnTo>
                  <a:pt x="4109550" y="1412057"/>
                </a:lnTo>
                <a:lnTo>
                  <a:pt x="4109550" y="1347606"/>
                </a:lnTo>
                <a:lnTo>
                  <a:pt x="4148477" y="1347606"/>
                </a:lnTo>
                <a:lnTo>
                  <a:pt x="4148477" y="1277296"/>
                </a:lnTo>
                <a:lnTo>
                  <a:pt x="4365355" y="1277296"/>
                </a:lnTo>
                <a:lnTo>
                  <a:pt x="4365355" y="1212845"/>
                </a:lnTo>
                <a:lnTo>
                  <a:pt x="4487696" y="1212845"/>
                </a:lnTo>
                <a:lnTo>
                  <a:pt x="4487696" y="1148395"/>
                </a:lnTo>
                <a:lnTo>
                  <a:pt x="4765744" y="1148395"/>
                </a:lnTo>
                <a:lnTo>
                  <a:pt x="4765744" y="1078084"/>
                </a:lnTo>
                <a:lnTo>
                  <a:pt x="4787987" y="1078084"/>
                </a:lnTo>
                <a:lnTo>
                  <a:pt x="4787987" y="1013634"/>
                </a:lnTo>
                <a:lnTo>
                  <a:pt x="4910329" y="1013634"/>
                </a:lnTo>
                <a:lnTo>
                  <a:pt x="4910329" y="949183"/>
                </a:lnTo>
                <a:lnTo>
                  <a:pt x="4949256" y="949183"/>
                </a:lnTo>
                <a:lnTo>
                  <a:pt x="4949256" y="878873"/>
                </a:lnTo>
                <a:lnTo>
                  <a:pt x="5004866" y="878873"/>
                </a:lnTo>
                <a:lnTo>
                  <a:pt x="5004866" y="814422"/>
                </a:lnTo>
                <a:lnTo>
                  <a:pt x="5127206" y="814422"/>
                </a:lnTo>
                <a:lnTo>
                  <a:pt x="5127206" y="749972"/>
                </a:lnTo>
                <a:lnTo>
                  <a:pt x="5221743" y="749972"/>
                </a:lnTo>
                <a:lnTo>
                  <a:pt x="5221743" y="679662"/>
                </a:lnTo>
                <a:lnTo>
                  <a:pt x="5349644" y="679662"/>
                </a:lnTo>
                <a:lnTo>
                  <a:pt x="5349644" y="615211"/>
                </a:lnTo>
                <a:lnTo>
                  <a:pt x="5355205" y="615211"/>
                </a:lnTo>
                <a:lnTo>
                  <a:pt x="5355205" y="550760"/>
                </a:lnTo>
                <a:lnTo>
                  <a:pt x="5805644" y="550760"/>
                </a:lnTo>
                <a:lnTo>
                  <a:pt x="5805644" y="480450"/>
                </a:lnTo>
                <a:lnTo>
                  <a:pt x="5833448" y="480450"/>
                </a:lnTo>
                <a:lnTo>
                  <a:pt x="5833448" y="416000"/>
                </a:lnTo>
                <a:lnTo>
                  <a:pt x="5833448" y="351549"/>
                </a:lnTo>
                <a:lnTo>
                  <a:pt x="5983594" y="351549"/>
                </a:lnTo>
                <a:lnTo>
                  <a:pt x="5983594" y="281239"/>
                </a:lnTo>
                <a:lnTo>
                  <a:pt x="6016960" y="281239"/>
                </a:lnTo>
                <a:lnTo>
                  <a:pt x="6117057" y="281239"/>
                </a:lnTo>
                <a:lnTo>
                  <a:pt x="6117057" y="216788"/>
                </a:lnTo>
                <a:lnTo>
                  <a:pt x="6333935" y="216788"/>
                </a:lnTo>
                <a:lnTo>
                  <a:pt x="6345057" y="216788"/>
                </a:lnTo>
                <a:lnTo>
                  <a:pt x="6350618" y="216788"/>
                </a:lnTo>
                <a:lnTo>
                  <a:pt x="6356179" y="216788"/>
                </a:lnTo>
                <a:lnTo>
                  <a:pt x="6372862" y="216788"/>
                </a:lnTo>
                <a:lnTo>
                  <a:pt x="6417349" y="216788"/>
                </a:lnTo>
                <a:lnTo>
                  <a:pt x="6434033" y="216788"/>
                </a:lnTo>
                <a:lnTo>
                  <a:pt x="6434033" y="146478"/>
                </a:lnTo>
                <a:lnTo>
                  <a:pt x="6439593" y="146478"/>
                </a:lnTo>
                <a:lnTo>
                  <a:pt x="6450715" y="146478"/>
                </a:lnTo>
                <a:lnTo>
                  <a:pt x="6461837" y="146478"/>
                </a:lnTo>
                <a:lnTo>
                  <a:pt x="6472959" y="146478"/>
                </a:lnTo>
                <a:lnTo>
                  <a:pt x="6484081" y="146478"/>
                </a:lnTo>
                <a:lnTo>
                  <a:pt x="6484081" y="76168"/>
                </a:lnTo>
                <a:lnTo>
                  <a:pt x="6500764" y="76168"/>
                </a:lnTo>
                <a:lnTo>
                  <a:pt x="6506325" y="76168"/>
                </a:lnTo>
                <a:lnTo>
                  <a:pt x="6539690" y="76168"/>
                </a:lnTo>
                <a:lnTo>
                  <a:pt x="6545251" y="76168"/>
                </a:lnTo>
                <a:lnTo>
                  <a:pt x="6561935" y="76168"/>
                </a:lnTo>
                <a:lnTo>
                  <a:pt x="6573057" y="76168"/>
                </a:lnTo>
                <a:lnTo>
                  <a:pt x="6573057" y="0"/>
                </a:lnTo>
                <a:lnTo>
                  <a:pt x="6578618" y="0"/>
                </a:lnTo>
                <a:lnTo>
                  <a:pt x="6589739" y="0"/>
                </a:lnTo>
                <a:lnTo>
                  <a:pt x="6600861" y="0"/>
                </a:lnTo>
                <a:lnTo>
                  <a:pt x="6623105" y="0"/>
                </a:lnTo>
                <a:lnTo>
                  <a:pt x="6650910" y="0"/>
                </a:lnTo>
                <a:lnTo>
                  <a:pt x="6656471" y="0"/>
                </a:lnTo>
                <a:lnTo>
                  <a:pt x="6662032" y="0"/>
                </a:lnTo>
                <a:lnTo>
                  <a:pt x="6667593" y="0"/>
                </a:lnTo>
                <a:lnTo>
                  <a:pt x="6673154" y="0"/>
                </a:lnTo>
                <a:lnTo>
                  <a:pt x="6678715" y="0"/>
                </a:lnTo>
                <a:lnTo>
                  <a:pt x="6684275" y="0"/>
                </a:lnTo>
                <a:lnTo>
                  <a:pt x="6689836" y="0"/>
                </a:lnTo>
                <a:lnTo>
                  <a:pt x="6695397" y="0"/>
                </a:lnTo>
                <a:lnTo>
                  <a:pt x="6700959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11778" y="1144247"/>
            <a:ext cx="6701155" cy="3877945"/>
          </a:xfrm>
          <a:custGeom>
            <a:avLst/>
            <a:gdLst/>
            <a:ahLst/>
            <a:cxnLst/>
            <a:rect l="l" t="t" r="r" b="b"/>
            <a:pathLst>
              <a:path w="6701155" h="3877945">
                <a:moveTo>
                  <a:pt x="0" y="3877626"/>
                </a:moveTo>
                <a:lnTo>
                  <a:pt x="16682" y="3877626"/>
                </a:lnTo>
                <a:lnTo>
                  <a:pt x="16682" y="3807337"/>
                </a:lnTo>
                <a:lnTo>
                  <a:pt x="44487" y="3807337"/>
                </a:lnTo>
                <a:lnTo>
                  <a:pt x="44487" y="3742906"/>
                </a:lnTo>
                <a:lnTo>
                  <a:pt x="61170" y="3742906"/>
                </a:lnTo>
                <a:lnTo>
                  <a:pt x="61170" y="3672616"/>
                </a:lnTo>
                <a:lnTo>
                  <a:pt x="211316" y="3672616"/>
                </a:lnTo>
                <a:lnTo>
                  <a:pt x="211316" y="3602327"/>
                </a:lnTo>
                <a:lnTo>
                  <a:pt x="761851" y="3602327"/>
                </a:lnTo>
                <a:lnTo>
                  <a:pt x="761851" y="3537895"/>
                </a:lnTo>
                <a:lnTo>
                  <a:pt x="923119" y="3537895"/>
                </a:lnTo>
                <a:lnTo>
                  <a:pt x="923119" y="3467606"/>
                </a:lnTo>
                <a:lnTo>
                  <a:pt x="934241" y="3467606"/>
                </a:lnTo>
                <a:lnTo>
                  <a:pt x="934241" y="3403174"/>
                </a:lnTo>
                <a:lnTo>
                  <a:pt x="1201167" y="3403174"/>
                </a:lnTo>
                <a:lnTo>
                  <a:pt x="1201167" y="3332884"/>
                </a:lnTo>
                <a:lnTo>
                  <a:pt x="1329069" y="3332884"/>
                </a:lnTo>
                <a:lnTo>
                  <a:pt x="1329069" y="3268452"/>
                </a:lnTo>
                <a:lnTo>
                  <a:pt x="1523703" y="3268452"/>
                </a:lnTo>
                <a:lnTo>
                  <a:pt x="1523703" y="3198163"/>
                </a:lnTo>
                <a:lnTo>
                  <a:pt x="1595996" y="3198163"/>
                </a:lnTo>
                <a:lnTo>
                  <a:pt x="1595996" y="3133731"/>
                </a:lnTo>
                <a:lnTo>
                  <a:pt x="1696093" y="3133731"/>
                </a:lnTo>
                <a:lnTo>
                  <a:pt x="1696093" y="3063442"/>
                </a:lnTo>
                <a:lnTo>
                  <a:pt x="1768386" y="3063442"/>
                </a:lnTo>
                <a:lnTo>
                  <a:pt x="1768386" y="2999010"/>
                </a:lnTo>
                <a:lnTo>
                  <a:pt x="1835117" y="2999010"/>
                </a:lnTo>
                <a:lnTo>
                  <a:pt x="1835117" y="2928721"/>
                </a:lnTo>
                <a:lnTo>
                  <a:pt x="1935214" y="2928721"/>
                </a:lnTo>
                <a:lnTo>
                  <a:pt x="1935214" y="2858432"/>
                </a:lnTo>
                <a:lnTo>
                  <a:pt x="2079799" y="2858432"/>
                </a:lnTo>
                <a:lnTo>
                  <a:pt x="2079799" y="2794000"/>
                </a:lnTo>
                <a:lnTo>
                  <a:pt x="2140970" y="2794000"/>
                </a:lnTo>
                <a:lnTo>
                  <a:pt x="2140970" y="2723710"/>
                </a:lnTo>
                <a:lnTo>
                  <a:pt x="2802724" y="2723710"/>
                </a:lnTo>
                <a:lnTo>
                  <a:pt x="2802724" y="2659279"/>
                </a:lnTo>
                <a:lnTo>
                  <a:pt x="3008480" y="2659279"/>
                </a:lnTo>
                <a:lnTo>
                  <a:pt x="3008480" y="2588989"/>
                </a:lnTo>
                <a:lnTo>
                  <a:pt x="3108577" y="2588989"/>
                </a:lnTo>
                <a:lnTo>
                  <a:pt x="3108577" y="2524557"/>
                </a:lnTo>
                <a:lnTo>
                  <a:pt x="3158626" y="2524557"/>
                </a:lnTo>
                <a:lnTo>
                  <a:pt x="3158626" y="2454268"/>
                </a:lnTo>
                <a:lnTo>
                  <a:pt x="3175309" y="2454268"/>
                </a:lnTo>
                <a:lnTo>
                  <a:pt x="3175309" y="2389836"/>
                </a:lnTo>
                <a:lnTo>
                  <a:pt x="3314333" y="2389836"/>
                </a:lnTo>
                <a:lnTo>
                  <a:pt x="3314333" y="2319547"/>
                </a:lnTo>
                <a:lnTo>
                  <a:pt x="3353259" y="2319547"/>
                </a:lnTo>
                <a:lnTo>
                  <a:pt x="3353259" y="2255115"/>
                </a:lnTo>
                <a:lnTo>
                  <a:pt x="3358821" y="2255115"/>
                </a:lnTo>
                <a:lnTo>
                  <a:pt x="3358821" y="2184825"/>
                </a:lnTo>
                <a:lnTo>
                  <a:pt x="3425552" y="2184825"/>
                </a:lnTo>
                <a:lnTo>
                  <a:pt x="3425552" y="2114536"/>
                </a:lnTo>
                <a:lnTo>
                  <a:pt x="3714722" y="2114536"/>
                </a:lnTo>
                <a:lnTo>
                  <a:pt x="3714722" y="2050104"/>
                </a:lnTo>
                <a:lnTo>
                  <a:pt x="3814819" y="2050104"/>
                </a:lnTo>
                <a:lnTo>
                  <a:pt x="3814819" y="1979815"/>
                </a:lnTo>
                <a:lnTo>
                  <a:pt x="3870429" y="1979815"/>
                </a:lnTo>
                <a:lnTo>
                  <a:pt x="3870429" y="1915383"/>
                </a:lnTo>
                <a:lnTo>
                  <a:pt x="3981648" y="1915383"/>
                </a:lnTo>
                <a:lnTo>
                  <a:pt x="3981648" y="1845094"/>
                </a:lnTo>
                <a:lnTo>
                  <a:pt x="4059502" y="1845094"/>
                </a:lnTo>
                <a:lnTo>
                  <a:pt x="4059502" y="1780662"/>
                </a:lnTo>
                <a:lnTo>
                  <a:pt x="4215209" y="1780662"/>
                </a:lnTo>
                <a:lnTo>
                  <a:pt x="4215209" y="1710373"/>
                </a:lnTo>
                <a:lnTo>
                  <a:pt x="4265257" y="1710373"/>
                </a:lnTo>
                <a:lnTo>
                  <a:pt x="4265257" y="1645941"/>
                </a:lnTo>
                <a:lnTo>
                  <a:pt x="4281940" y="1645941"/>
                </a:lnTo>
                <a:lnTo>
                  <a:pt x="4281940" y="1575652"/>
                </a:lnTo>
                <a:lnTo>
                  <a:pt x="4537744" y="1575652"/>
                </a:lnTo>
                <a:lnTo>
                  <a:pt x="4537744" y="1505362"/>
                </a:lnTo>
                <a:lnTo>
                  <a:pt x="4548866" y="1505362"/>
                </a:lnTo>
                <a:lnTo>
                  <a:pt x="4548866" y="1440930"/>
                </a:lnTo>
                <a:lnTo>
                  <a:pt x="4676768" y="1440930"/>
                </a:lnTo>
                <a:lnTo>
                  <a:pt x="4676768" y="1370641"/>
                </a:lnTo>
                <a:lnTo>
                  <a:pt x="4687890" y="1370641"/>
                </a:lnTo>
                <a:lnTo>
                  <a:pt x="4687890" y="1306209"/>
                </a:lnTo>
                <a:lnTo>
                  <a:pt x="4854719" y="1306209"/>
                </a:lnTo>
                <a:lnTo>
                  <a:pt x="4854719" y="1235920"/>
                </a:lnTo>
                <a:lnTo>
                  <a:pt x="4971499" y="1235920"/>
                </a:lnTo>
                <a:lnTo>
                  <a:pt x="4971499" y="1171488"/>
                </a:lnTo>
                <a:lnTo>
                  <a:pt x="5027109" y="1171488"/>
                </a:lnTo>
                <a:lnTo>
                  <a:pt x="5027109" y="1101199"/>
                </a:lnTo>
                <a:lnTo>
                  <a:pt x="5071596" y="1101199"/>
                </a:lnTo>
                <a:lnTo>
                  <a:pt x="5071596" y="1036767"/>
                </a:lnTo>
                <a:lnTo>
                  <a:pt x="5077158" y="1036767"/>
                </a:lnTo>
                <a:lnTo>
                  <a:pt x="5077158" y="966478"/>
                </a:lnTo>
                <a:lnTo>
                  <a:pt x="5355205" y="966478"/>
                </a:lnTo>
                <a:lnTo>
                  <a:pt x="5355205" y="896188"/>
                </a:lnTo>
                <a:lnTo>
                  <a:pt x="5538717" y="896188"/>
                </a:lnTo>
                <a:lnTo>
                  <a:pt x="5538717" y="831756"/>
                </a:lnTo>
                <a:lnTo>
                  <a:pt x="5583205" y="831756"/>
                </a:lnTo>
                <a:lnTo>
                  <a:pt x="5583205" y="761467"/>
                </a:lnTo>
                <a:lnTo>
                  <a:pt x="5666620" y="761467"/>
                </a:lnTo>
                <a:lnTo>
                  <a:pt x="5666620" y="697035"/>
                </a:lnTo>
                <a:lnTo>
                  <a:pt x="5827887" y="697035"/>
                </a:lnTo>
                <a:lnTo>
                  <a:pt x="5827887" y="626746"/>
                </a:lnTo>
                <a:lnTo>
                  <a:pt x="5922424" y="626746"/>
                </a:lnTo>
                <a:lnTo>
                  <a:pt x="5922424" y="562314"/>
                </a:lnTo>
                <a:lnTo>
                  <a:pt x="5972472" y="562314"/>
                </a:lnTo>
                <a:lnTo>
                  <a:pt x="5972472" y="492025"/>
                </a:lnTo>
                <a:lnTo>
                  <a:pt x="6005839" y="492025"/>
                </a:lnTo>
                <a:lnTo>
                  <a:pt x="6072570" y="492025"/>
                </a:lnTo>
                <a:lnTo>
                  <a:pt x="6072570" y="427593"/>
                </a:lnTo>
                <a:lnTo>
                  <a:pt x="6189350" y="427593"/>
                </a:lnTo>
                <a:lnTo>
                  <a:pt x="6200472" y="427593"/>
                </a:lnTo>
                <a:lnTo>
                  <a:pt x="6200472" y="357304"/>
                </a:lnTo>
                <a:lnTo>
                  <a:pt x="6250520" y="357304"/>
                </a:lnTo>
                <a:lnTo>
                  <a:pt x="6250520" y="287014"/>
                </a:lnTo>
                <a:lnTo>
                  <a:pt x="6267203" y="287014"/>
                </a:lnTo>
                <a:lnTo>
                  <a:pt x="6267203" y="216725"/>
                </a:lnTo>
                <a:lnTo>
                  <a:pt x="6322813" y="216725"/>
                </a:lnTo>
                <a:lnTo>
                  <a:pt x="6322813" y="216725"/>
                </a:lnTo>
                <a:lnTo>
                  <a:pt x="6367301" y="216725"/>
                </a:lnTo>
                <a:lnTo>
                  <a:pt x="6422911" y="216725"/>
                </a:lnTo>
                <a:lnTo>
                  <a:pt x="6445154" y="216725"/>
                </a:lnTo>
                <a:lnTo>
                  <a:pt x="6450715" y="216725"/>
                </a:lnTo>
                <a:lnTo>
                  <a:pt x="6450715" y="146436"/>
                </a:lnTo>
                <a:lnTo>
                  <a:pt x="6489642" y="146436"/>
                </a:lnTo>
                <a:lnTo>
                  <a:pt x="6495203" y="146436"/>
                </a:lnTo>
                <a:lnTo>
                  <a:pt x="6500764" y="146436"/>
                </a:lnTo>
                <a:lnTo>
                  <a:pt x="6511886" y="146436"/>
                </a:lnTo>
                <a:lnTo>
                  <a:pt x="6517447" y="146436"/>
                </a:lnTo>
                <a:lnTo>
                  <a:pt x="6523008" y="146436"/>
                </a:lnTo>
                <a:lnTo>
                  <a:pt x="6528569" y="146436"/>
                </a:lnTo>
                <a:lnTo>
                  <a:pt x="6528569" y="76146"/>
                </a:lnTo>
                <a:lnTo>
                  <a:pt x="6534130" y="76146"/>
                </a:lnTo>
                <a:lnTo>
                  <a:pt x="6550812" y="76146"/>
                </a:lnTo>
                <a:lnTo>
                  <a:pt x="6556373" y="76146"/>
                </a:lnTo>
                <a:lnTo>
                  <a:pt x="6556373" y="0"/>
                </a:lnTo>
                <a:lnTo>
                  <a:pt x="6578618" y="0"/>
                </a:lnTo>
                <a:lnTo>
                  <a:pt x="6611983" y="0"/>
                </a:lnTo>
                <a:lnTo>
                  <a:pt x="6656471" y="0"/>
                </a:lnTo>
                <a:lnTo>
                  <a:pt x="6667593" y="0"/>
                </a:lnTo>
                <a:lnTo>
                  <a:pt x="6673154" y="0"/>
                </a:lnTo>
                <a:lnTo>
                  <a:pt x="6678715" y="0"/>
                </a:lnTo>
                <a:lnTo>
                  <a:pt x="6684275" y="0"/>
                </a:lnTo>
                <a:lnTo>
                  <a:pt x="6689836" y="0"/>
                </a:lnTo>
                <a:lnTo>
                  <a:pt x="6695397" y="0"/>
                </a:lnTo>
                <a:lnTo>
                  <a:pt x="6700959" y="0"/>
                </a:lnTo>
              </a:path>
            </a:pathLst>
          </a:custGeom>
          <a:ln w="28575">
            <a:solidFill>
              <a:srgbClr val="007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61130" y="704925"/>
            <a:ext cx="0" cy="4469765"/>
          </a:xfrm>
          <a:custGeom>
            <a:avLst/>
            <a:gdLst/>
            <a:ahLst/>
            <a:cxnLst/>
            <a:rect l="l" t="t" r="r" b="b"/>
            <a:pathLst>
              <a:path w="0" h="4469765">
                <a:moveTo>
                  <a:pt x="0" y="4469491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71320" y="5021874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898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71320" y="4326280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898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71320" y="3633738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898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77602" y="3476646"/>
            <a:ext cx="282575" cy="1718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Times New Roman"/>
              <a:cs typeface="Times New Roman"/>
            </a:endParaRPr>
          </a:p>
          <a:p>
            <a:pPr algn="ctr" marL="102870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Times New Roman"/>
              <a:cs typeface="Times New Roman"/>
            </a:endParaRPr>
          </a:p>
          <a:p>
            <a:pPr algn="ctr" marL="102870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71320" y="2941196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898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77602" y="2784104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71320" y="2245602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898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77602" y="2088511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20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571320" y="1553060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898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77602" y="1395969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25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71320" y="857467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8980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77602" y="697324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30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130" y="1629646"/>
            <a:ext cx="279400" cy="23374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2000" spc="-5">
                <a:latin typeface="Calibri"/>
                <a:cs typeface="Calibri"/>
              </a:rPr>
              <a:t>Patients Who Died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(%)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01369" y="6130884"/>
            <a:ext cx="41148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202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dirty="0" sz="2000" spc="-5">
                <a:latin typeface="Calibri"/>
                <a:cs typeface="Calibri"/>
              </a:rPr>
              <a:t>196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39823" y="6130884"/>
            <a:ext cx="41148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195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dirty="0" sz="2000" spc="-5">
                <a:latin typeface="Calibri"/>
                <a:cs typeface="Calibri"/>
              </a:rPr>
              <a:t>188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81173" y="6130884"/>
            <a:ext cx="41148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188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dirty="0" sz="2000" spc="-5">
                <a:latin typeface="Calibri"/>
                <a:cs typeface="Calibri"/>
              </a:rPr>
              <a:t>175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19627" y="6130884"/>
            <a:ext cx="41148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175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dirty="0" sz="2000" spc="-5">
                <a:latin typeface="Calibri"/>
                <a:cs typeface="Calibri"/>
              </a:rPr>
              <a:t>161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360978" y="6130884"/>
            <a:ext cx="41148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122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dirty="0" sz="2000" spc="-5">
                <a:latin typeface="Calibri"/>
                <a:cs typeface="Calibri"/>
              </a:rPr>
              <a:t>114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341" y="5856307"/>
            <a:ext cx="2025014" cy="833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8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No. at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risk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1980"/>
              </a:lnSpc>
              <a:tabLst>
                <a:tab pos="1626235" algn="l"/>
              </a:tabLst>
            </a:pPr>
            <a:r>
              <a:rPr dirty="0" sz="2000" spc="-5">
                <a:latin typeface="Calibri"/>
                <a:cs typeface="Calibri"/>
              </a:rPr>
              <a:t>Bilatera</a:t>
            </a:r>
            <a:r>
              <a:rPr dirty="0" sz="2000">
                <a:latin typeface="Calibri"/>
                <a:cs typeface="Calibri"/>
              </a:rPr>
              <a:t>l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graf</a:t>
            </a:r>
            <a:r>
              <a:rPr dirty="0" sz="2000">
                <a:latin typeface="Calibri"/>
                <a:cs typeface="Calibri"/>
              </a:rPr>
              <a:t>t	</a:t>
            </a:r>
            <a:r>
              <a:rPr dirty="0" sz="2000" spc="-5">
                <a:latin typeface="Calibri"/>
                <a:cs typeface="Calibri"/>
              </a:rPr>
              <a:t>211</a:t>
            </a:r>
            <a:endParaRPr sz="2000">
              <a:latin typeface="Calibri"/>
              <a:cs typeface="Calibri"/>
            </a:endParaRPr>
          </a:p>
          <a:p>
            <a:pPr marL="15240">
              <a:lnSpc>
                <a:spcPts val="2100"/>
              </a:lnSpc>
              <a:tabLst>
                <a:tab pos="1626235" algn="l"/>
              </a:tabLst>
            </a:pPr>
            <a:r>
              <a:rPr dirty="0" baseline="2777" sz="3000" spc="-7">
                <a:latin typeface="Calibri"/>
                <a:cs typeface="Calibri"/>
              </a:rPr>
              <a:t>Singl</a:t>
            </a:r>
            <a:r>
              <a:rPr dirty="0" baseline="2777" sz="3000">
                <a:latin typeface="Calibri"/>
                <a:cs typeface="Calibri"/>
              </a:rPr>
              <a:t>e </a:t>
            </a:r>
            <a:r>
              <a:rPr dirty="0" baseline="2777" sz="3000" spc="-7">
                <a:latin typeface="Calibri"/>
                <a:cs typeface="Calibri"/>
              </a:rPr>
              <a:t>graf</a:t>
            </a:r>
            <a:r>
              <a:rPr dirty="0" baseline="2777" sz="3000">
                <a:latin typeface="Calibri"/>
                <a:cs typeface="Calibri"/>
              </a:rPr>
              <a:t>t	</a:t>
            </a:r>
            <a:r>
              <a:rPr dirty="0" sz="2000" spc="-5">
                <a:latin typeface="Calibri"/>
                <a:cs typeface="Calibri"/>
              </a:rPr>
              <a:t>205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61129" y="5174416"/>
            <a:ext cx="7002780" cy="0"/>
          </a:xfrm>
          <a:custGeom>
            <a:avLst/>
            <a:gdLst/>
            <a:ahLst/>
            <a:cxnLst/>
            <a:rect l="l" t="t" r="r" b="b"/>
            <a:pathLst>
              <a:path w="7002780" h="0">
                <a:moveTo>
                  <a:pt x="0" y="0"/>
                </a:moveTo>
                <a:lnTo>
                  <a:pt x="700225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811778" y="5174416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744034" y="5291901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53129" y="5174416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082487" y="5291901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491583" y="5174416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832933" y="5174416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171387" y="5174416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7103642" y="5291901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512737" y="5174416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0"/>
                </a:moveTo>
                <a:lnTo>
                  <a:pt x="0" y="10067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8384155" y="5291901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95273" y="5291901"/>
            <a:ext cx="3415665" cy="562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40740">
              <a:lnSpc>
                <a:spcPts val="2115"/>
              </a:lnSpc>
              <a:spcBef>
                <a:spcPts val="100"/>
              </a:spcBef>
              <a:tabLst>
                <a:tab pos="2182495" algn="l"/>
              </a:tabLst>
            </a:pPr>
            <a:r>
              <a:rPr dirty="0" sz="2000">
                <a:latin typeface="Calibri"/>
                <a:cs typeface="Calibri"/>
              </a:rPr>
              <a:t>4	6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15"/>
              </a:lnSpc>
            </a:pPr>
            <a:r>
              <a:rPr dirty="0" sz="2000" spc="-5">
                <a:latin typeface="Calibri"/>
                <a:cs typeface="Calibri"/>
              </a:rPr>
              <a:t>Time from randomisation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(years)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01426" y="1053448"/>
            <a:ext cx="65341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3670" marR="5080" indent="-14160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0070C0"/>
                </a:solidFill>
                <a:latin typeface="Calibri"/>
                <a:cs typeface="Calibri"/>
              </a:rPr>
              <a:t>Single  ITA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326284" y="2854421"/>
            <a:ext cx="91122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1940" marR="5080" indent="-26987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0000"/>
                </a:solidFill>
                <a:latin typeface="Calibri"/>
                <a:cs typeface="Calibri"/>
              </a:rPr>
              <a:t>Bilateral  ITA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63132" y="2081283"/>
            <a:ext cx="31819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HR (95% CI) </a:t>
            </a:r>
            <a:r>
              <a:rPr dirty="0" sz="2000" b="1">
                <a:latin typeface="Calibri"/>
                <a:cs typeface="Calibri"/>
              </a:rPr>
              <a:t>= </a:t>
            </a:r>
            <a:r>
              <a:rPr dirty="0" sz="2000" spc="-5" b="1">
                <a:latin typeface="Calibri"/>
                <a:cs typeface="Calibri"/>
              </a:rPr>
              <a:t>0.69 (0.46,</a:t>
            </a:r>
            <a:r>
              <a:rPr dirty="0" sz="2000" spc="-8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1.03)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6294" y="260079"/>
            <a:ext cx="680910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Summary: </a:t>
            </a:r>
            <a:r>
              <a:rPr dirty="0" sz="2800" spc="-5"/>
              <a:t>Ten </a:t>
            </a:r>
            <a:r>
              <a:rPr dirty="0" sz="2800" spc="-10"/>
              <a:t>Year </a:t>
            </a:r>
            <a:r>
              <a:rPr dirty="0" sz="2800" spc="-5"/>
              <a:t>Analysis of the</a:t>
            </a:r>
            <a:r>
              <a:rPr dirty="0" sz="2800" spc="-75"/>
              <a:t> </a:t>
            </a:r>
            <a:r>
              <a:rPr dirty="0" sz="2800" spc="-5"/>
              <a:t>ART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80938" y="911020"/>
            <a:ext cx="8766175" cy="495617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SzPct val="102272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latin typeface="Arial"/>
                <a:cs typeface="Arial"/>
              </a:rPr>
              <a:t>ART Largest CABG trial with long term follow-up (&gt;98% </a:t>
            </a:r>
            <a:r>
              <a:rPr dirty="0" sz="2200">
                <a:latin typeface="Arial"/>
                <a:cs typeface="Arial"/>
              </a:rPr>
              <a:t>@ </a:t>
            </a:r>
            <a:r>
              <a:rPr dirty="0" sz="2200" spc="-5">
                <a:latin typeface="Arial"/>
                <a:cs typeface="Arial"/>
              </a:rPr>
              <a:t>10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yrs)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35"/>
              </a:spcBef>
              <a:buClr>
                <a:srgbClr val="FF0000"/>
              </a:buClr>
              <a:buSzPct val="102272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latin typeface="Arial"/>
                <a:cs typeface="Arial"/>
              </a:rPr>
              <a:t>Excellent 10 </a:t>
            </a:r>
            <a:r>
              <a:rPr dirty="0" sz="2200">
                <a:latin typeface="Arial"/>
                <a:cs typeface="Arial"/>
              </a:rPr>
              <a:t>year </a:t>
            </a:r>
            <a:r>
              <a:rPr dirty="0" sz="2200" spc="-5">
                <a:latin typeface="Arial"/>
                <a:cs typeface="Arial"/>
              </a:rPr>
              <a:t>outcomes for CABG in both</a:t>
            </a:r>
            <a:r>
              <a:rPr dirty="0" sz="2200" spc="-8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groups</a:t>
            </a:r>
            <a:endParaRPr sz="2200">
              <a:latin typeface="Arial"/>
              <a:cs typeface="Arial"/>
            </a:endParaRPr>
          </a:p>
          <a:p>
            <a:pPr marL="241300" marR="38735" indent="-228600">
              <a:lnSpc>
                <a:spcPts val="2380"/>
              </a:lnSpc>
              <a:spcBef>
                <a:spcPts val="1030"/>
              </a:spcBef>
              <a:buClr>
                <a:srgbClr val="FF0000"/>
              </a:buClr>
              <a:buSzPct val="102272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latin typeface="Arial"/>
                <a:cs typeface="Arial"/>
              </a:rPr>
              <a:t>14% allocated to </a:t>
            </a:r>
            <a:r>
              <a:rPr dirty="0" sz="2200" spc="-5">
                <a:solidFill>
                  <a:srgbClr val="FF0000"/>
                </a:solidFill>
                <a:latin typeface="Arial"/>
                <a:cs typeface="Arial"/>
              </a:rPr>
              <a:t>Bilateral </a:t>
            </a:r>
            <a:r>
              <a:rPr dirty="0" sz="22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200" spc="-5">
                <a:latin typeface="Arial"/>
                <a:cs typeface="Arial"/>
              </a:rPr>
              <a:t>actually received </a:t>
            </a:r>
            <a:r>
              <a:rPr dirty="0" sz="2200" spc="-5">
                <a:solidFill>
                  <a:srgbClr val="3366FF"/>
                </a:solidFill>
                <a:latin typeface="Arial"/>
                <a:cs typeface="Arial"/>
              </a:rPr>
              <a:t>Single </a:t>
            </a:r>
            <a:r>
              <a:rPr dirty="0" sz="2200" spc="-5" b="1">
                <a:solidFill>
                  <a:srgbClr val="FF6600"/>
                </a:solidFill>
                <a:latin typeface="Arial"/>
                <a:cs typeface="Arial"/>
              </a:rPr>
              <a:t>ITA</a:t>
            </a:r>
            <a:r>
              <a:rPr dirty="0" sz="2200" spc="-5">
                <a:latin typeface="Arial"/>
                <a:cs typeface="Arial"/>
              </a:rPr>
              <a:t>, and 22%  of </a:t>
            </a:r>
            <a:r>
              <a:rPr dirty="0" sz="2200">
                <a:latin typeface="Arial"/>
                <a:cs typeface="Arial"/>
              </a:rPr>
              <a:t>single </a:t>
            </a: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ITA </a:t>
            </a:r>
            <a:r>
              <a:rPr dirty="0" sz="2200" spc="-5">
                <a:latin typeface="Arial"/>
                <a:cs typeface="Arial"/>
              </a:rPr>
              <a:t>received additional radial artery</a:t>
            </a:r>
            <a:r>
              <a:rPr dirty="0" sz="2200" spc="-1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graft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102272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Intention To </a:t>
            </a:r>
            <a:r>
              <a:rPr dirty="0" sz="2200" spc="0">
                <a:solidFill>
                  <a:srgbClr val="0000FF"/>
                </a:solidFill>
                <a:latin typeface="Arial"/>
                <a:cs typeface="Arial"/>
              </a:rPr>
              <a:t>Treat</a:t>
            </a:r>
            <a:r>
              <a:rPr dirty="0" sz="2200" spc="0">
                <a:latin typeface="Arial"/>
                <a:cs typeface="Arial"/>
              </a:rPr>
              <a:t>: </a:t>
            </a:r>
            <a:r>
              <a:rPr dirty="0" sz="2200" spc="-5">
                <a:latin typeface="Arial"/>
                <a:cs typeface="Arial"/>
              </a:rPr>
              <a:t>Confirms </a:t>
            </a:r>
            <a:r>
              <a:rPr dirty="0" sz="2200">
                <a:latin typeface="Arial"/>
                <a:cs typeface="Arial"/>
              </a:rPr>
              <a:t>safety </a:t>
            </a:r>
            <a:r>
              <a:rPr dirty="0" sz="2200" spc="-5">
                <a:latin typeface="Arial"/>
                <a:cs typeface="Arial"/>
              </a:rPr>
              <a:t>of </a:t>
            </a:r>
            <a:r>
              <a:rPr dirty="0" sz="2200" spc="-5">
                <a:solidFill>
                  <a:srgbClr val="FF0000"/>
                </a:solidFill>
                <a:latin typeface="Arial"/>
                <a:cs typeface="Arial"/>
              </a:rPr>
              <a:t>Bilateral </a:t>
            </a:r>
            <a:r>
              <a:rPr dirty="0" sz="22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200" spc="-5">
                <a:latin typeface="Arial"/>
                <a:cs typeface="Arial"/>
              </a:rPr>
              <a:t>grafts </a:t>
            </a:r>
            <a:r>
              <a:rPr dirty="0" sz="2200">
                <a:latin typeface="Arial"/>
                <a:cs typeface="Arial"/>
              </a:rPr>
              <a:t>@ </a:t>
            </a:r>
            <a:r>
              <a:rPr dirty="0" sz="2200" spc="-5">
                <a:latin typeface="Arial"/>
                <a:cs typeface="Arial"/>
              </a:rPr>
              <a:t>10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years</a:t>
            </a:r>
            <a:endParaRPr sz="2200">
              <a:latin typeface="Arial"/>
              <a:cs typeface="Arial"/>
            </a:endParaRPr>
          </a:p>
          <a:p>
            <a:pPr marL="241300" marR="104139" indent="-228600">
              <a:lnSpc>
                <a:spcPts val="2380"/>
              </a:lnSpc>
              <a:spcBef>
                <a:spcPts val="1030"/>
              </a:spcBef>
              <a:buClr>
                <a:srgbClr val="FF0000"/>
              </a:buClr>
              <a:buSzPct val="102272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Intention To </a:t>
            </a:r>
            <a:r>
              <a:rPr dirty="0" sz="2200" spc="0">
                <a:solidFill>
                  <a:srgbClr val="0000FF"/>
                </a:solidFill>
                <a:latin typeface="Arial"/>
                <a:cs typeface="Arial"/>
              </a:rPr>
              <a:t>Treat</a:t>
            </a:r>
            <a:r>
              <a:rPr dirty="0" sz="2200" spc="0">
                <a:latin typeface="Arial"/>
                <a:cs typeface="Arial"/>
              </a:rPr>
              <a:t>: </a:t>
            </a:r>
            <a:r>
              <a:rPr dirty="0" sz="2200" spc="-5">
                <a:latin typeface="Arial"/>
                <a:cs typeface="Arial"/>
              </a:rPr>
              <a:t>No </a:t>
            </a:r>
            <a:r>
              <a:rPr dirty="0" sz="2200">
                <a:latin typeface="Arial"/>
                <a:cs typeface="Arial"/>
              </a:rPr>
              <a:t>significant </a:t>
            </a:r>
            <a:r>
              <a:rPr dirty="0" sz="2200" spc="-5">
                <a:latin typeface="Arial"/>
                <a:cs typeface="Arial"/>
              </a:rPr>
              <a:t>differences in all </a:t>
            </a:r>
            <a:r>
              <a:rPr dirty="0" sz="2200">
                <a:latin typeface="Arial"/>
                <a:cs typeface="Arial"/>
              </a:rPr>
              <a:t>cause </a:t>
            </a:r>
            <a:r>
              <a:rPr dirty="0" sz="2200" spc="-5">
                <a:latin typeface="Arial"/>
                <a:cs typeface="Arial"/>
              </a:rPr>
              <a:t>mortality or  </a:t>
            </a:r>
            <a:r>
              <a:rPr dirty="0" sz="2200">
                <a:latin typeface="Arial"/>
                <a:cs typeface="Arial"/>
              </a:rPr>
              <a:t>composite </a:t>
            </a:r>
            <a:r>
              <a:rPr dirty="0" sz="2200" spc="-5">
                <a:latin typeface="Arial"/>
                <a:cs typeface="Arial"/>
              </a:rPr>
              <a:t>of mortality, myocardial infarction or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stroke</a:t>
            </a:r>
            <a:endParaRPr sz="2200">
              <a:latin typeface="Arial"/>
              <a:cs typeface="Arial"/>
            </a:endParaRPr>
          </a:p>
          <a:p>
            <a:pPr marL="241300" marR="141605" indent="-228600">
              <a:lnSpc>
                <a:spcPts val="2380"/>
              </a:lnSpc>
              <a:spcBef>
                <a:spcPts val="990"/>
              </a:spcBef>
              <a:buClr>
                <a:srgbClr val="FF0000"/>
              </a:buClr>
              <a:buSzPct val="102272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As Treated (Non randomized)</a:t>
            </a:r>
            <a:r>
              <a:rPr dirty="0" sz="2200" spc="-5">
                <a:latin typeface="Arial"/>
                <a:cs typeface="Arial"/>
              </a:rPr>
              <a:t>: Potential for multiple arterial grafts to  provide </a:t>
            </a:r>
            <a:r>
              <a:rPr dirty="0" sz="2200">
                <a:latin typeface="Arial"/>
                <a:cs typeface="Arial"/>
              </a:rPr>
              <a:t>superior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outcomes</a:t>
            </a:r>
            <a:endParaRPr sz="2200">
              <a:latin typeface="Arial"/>
              <a:cs typeface="Arial"/>
            </a:endParaRPr>
          </a:p>
          <a:p>
            <a:pPr marL="241300" marR="81915" indent="-228600">
              <a:lnSpc>
                <a:spcPts val="2380"/>
              </a:lnSpc>
              <a:spcBef>
                <a:spcPts val="994"/>
              </a:spcBef>
              <a:buClr>
                <a:srgbClr val="FF0000"/>
              </a:buClr>
              <a:buSzPct val="102272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latin typeface="Arial"/>
                <a:cs typeface="Arial"/>
              </a:rPr>
              <a:t>Surgeon experience appears to be </a:t>
            </a:r>
            <a:r>
              <a:rPr dirty="0" sz="2200">
                <a:latin typeface="Arial"/>
                <a:cs typeface="Arial"/>
              </a:rPr>
              <a:t>a crucial </a:t>
            </a:r>
            <a:r>
              <a:rPr dirty="0" sz="2200" spc="-5">
                <a:latin typeface="Arial"/>
                <a:cs typeface="Arial"/>
              </a:rPr>
              <a:t>factor for outcomes with </a:t>
            </a:r>
            <a:r>
              <a:rPr dirty="0" sz="2200" spc="-5">
                <a:solidFill>
                  <a:srgbClr val="FF0000"/>
                </a:solidFill>
                <a:latin typeface="Arial"/>
                <a:cs typeface="Arial"/>
              </a:rPr>
              <a:t> Bilateral </a:t>
            </a:r>
            <a:r>
              <a:rPr dirty="0" sz="2200" spc="-5" b="1">
                <a:solidFill>
                  <a:srgbClr val="FF6600"/>
                </a:solidFill>
                <a:latin typeface="Arial"/>
                <a:cs typeface="Arial"/>
              </a:rPr>
              <a:t>ITA</a:t>
            </a:r>
            <a:r>
              <a:rPr dirty="0" sz="2200" spc="10" b="1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grafts</a:t>
            </a:r>
            <a:endParaRPr sz="2200">
              <a:latin typeface="Arial"/>
              <a:cs typeface="Arial"/>
            </a:endParaRPr>
          </a:p>
          <a:p>
            <a:pPr marL="241300" marR="1264285" indent="-228600">
              <a:lnSpc>
                <a:spcPts val="2380"/>
              </a:lnSpc>
              <a:spcBef>
                <a:spcPts val="990"/>
              </a:spcBef>
              <a:buClr>
                <a:srgbClr val="FF0000"/>
              </a:buClr>
              <a:buSzPct val="102272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latin typeface="Arial"/>
                <a:cs typeface="Arial"/>
              </a:rPr>
              <a:t>Need for further trials of Single </a:t>
            </a:r>
            <a:r>
              <a:rPr dirty="0" sz="2200">
                <a:latin typeface="Arial"/>
                <a:cs typeface="Arial"/>
              </a:rPr>
              <a:t>vs </a:t>
            </a:r>
            <a:r>
              <a:rPr dirty="0" sz="2200" spc="-5">
                <a:latin typeface="Arial"/>
                <a:cs typeface="Arial"/>
              </a:rPr>
              <a:t>Multiple arterial grafts by  appropriately experienced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surgeons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0000" y="5791200"/>
            <a:ext cx="1404649" cy="1000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3839" y="1936738"/>
            <a:ext cx="4293870" cy="49339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050" spc="40">
                <a:solidFill>
                  <a:srgbClr val="A31F31"/>
                </a:solidFill>
              </a:rPr>
              <a:t>Declaration </a:t>
            </a:r>
            <a:r>
              <a:rPr dirty="0" sz="3050" spc="85">
                <a:solidFill>
                  <a:srgbClr val="A31F31"/>
                </a:solidFill>
              </a:rPr>
              <a:t>of</a:t>
            </a:r>
            <a:r>
              <a:rPr dirty="0" sz="3050" spc="165">
                <a:solidFill>
                  <a:srgbClr val="A31F31"/>
                </a:solidFill>
              </a:rPr>
              <a:t> </a:t>
            </a:r>
            <a:r>
              <a:rPr dirty="0" sz="3050" spc="35">
                <a:solidFill>
                  <a:srgbClr val="A31F31"/>
                </a:solidFill>
              </a:rPr>
              <a:t>interest</a:t>
            </a:r>
            <a:endParaRPr sz="3050"/>
          </a:p>
        </p:txBody>
      </p:sp>
      <p:sp>
        <p:nvSpPr>
          <p:cNvPr id="3" name="object 3"/>
          <p:cNvSpPr txBox="1"/>
          <p:nvPr/>
        </p:nvSpPr>
        <p:spPr>
          <a:xfrm>
            <a:off x="804673" y="3239497"/>
            <a:ext cx="2764155" cy="286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50" spc="10">
                <a:solidFill>
                  <a:srgbClr val="070508"/>
                </a:solidFill>
                <a:latin typeface="Arial"/>
                <a:cs typeface="Arial"/>
              </a:rPr>
              <a:t>- I </a:t>
            </a:r>
            <a:r>
              <a:rPr dirty="0" sz="1700" spc="30">
                <a:solidFill>
                  <a:srgbClr val="070508"/>
                </a:solidFill>
                <a:latin typeface="Arial"/>
                <a:cs typeface="Arial"/>
              </a:rPr>
              <a:t>have </a:t>
            </a:r>
            <a:r>
              <a:rPr dirty="0" sz="1700" spc="90">
                <a:solidFill>
                  <a:srgbClr val="070508"/>
                </a:solidFill>
                <a:latin typeface="Arial"/>
                <a:cs typeface="Arial"/>
              </a:rPr>
              <a:t>nothing </a:t>
            </a:r>
            <a:r>
              <a:rPr dirty="0" sz="1700" spc="80">
                <a:solidFill>
                  <a:srgbClr val="070508"/>
                </a:solidFill>
                <a:latin typeface="Arial"/>
                <a:cs typeface="Arial"/>
              </a:rPr>
              <a:t>to</a:t>
            </a:r>
            <a:r>
              <a:rPr dirty="0" sz="1700" spc="-155">
                <a:solidFill>
                  <a:srgbClr val="070508"/>
                </a:solidFill>
                <a:latin typeface="Arial"/>
                <a:cs typeface="Arial"/>
              </a:rPr>
              <a:t> </a:t>
            </a:r>
            <a:r>
              <a:rPr dirty="0" sz="1700" spc="30">
                <a:solidFill>
                  <a:srgbClr val="070508"/>
                </a:solidFill>
                <a:latin typeface="Arial"/>
                <a:cs typeface="Arial"/>
              </a:rPr>
              <a:t>declare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299" y="6323256"/>
            <a:ext cx="1424940" cy="4597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10"/>
              </a:spcBef>
            </a:pPr>
            <a:r>
              <a:rPr dirty="0" sz="1400" spc="75" b="1">
                <a:solidFill>
                  <a:srgbClr val="070508"/>
                </a:solidFill>
                <a:latin typeface="Arial"/>
                <a:cs typeface="Arial"/>
              </a:rPr>
              <a:t>ESC</a:t>
            </a:r>
            <a:r>
              <a:rPr dirty="0" sz="1400" spc="0" b="1">
                <a:solidFill>
                  <a:srgbClr val="070508"/>
                </a:solidFill>
                <a:latin typeface="Arial"/>
                <a:cs typeface="Arial"/>
              </a:rPr>
              <a:t> </a:t>
            </a:r>
            <a:r>
              <a:rPr dirty="0" sz="1400" spc="25" b="1">
                <a:solidFill>
                  <a:srgbClr val="070508"/>
                </a:solidFill>
                <a:latin typeface="Arial"/>
                <a:cs typeface="Arial"/>
              </a:rPr>
              <a:t>Congress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764"/>
              </a:lnSpc>
            </a:pPr>
            <a:r>
              <a:rPr dirty="0" sz="1500" spc="0" b="1">
                <a:solidFill>
                  <a:srgbClr val="A31F31"/>
                </a:solidFill>
                <a:latin typeface="Arial"/>
                <a:cs typeface="Arial"/>
              </a:rPr>
              <a:t>Munich </a:t>
            </a:r>
            <a:r>
              <a:rPr dirty="0" sz="1500" spc="100" b="1">
                <a:solidFill>
                  <a:srgbClr val="A31F31"/>
                </a:solidFill>
                <a:latin typeface="Arial"/>
                <a:cs typeface="Arial"/>
              </a:rPr>
              <a:t>2018</a:t>
            </a:r>
            <a:r>
              <a:rPr dirty="0" sz="1500" spc="350" b="1">
                <a:solidFill>
                  <a:srgbClr val="A31F31"/>
                </a:solidFill>
                <a:latin typeface="Arial"/>
                <a:cs typeface="Arial"/>
              </a:rPr>
              <a:t> </a:t>
            </a:r>
            <a:r>
              <a:rPr dirty="0" sz="1500" spc="65">
                <a:solidFill>
                  <a:srgbClr val="A31F31"/>
                </a:solidFill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1357" y="6057817"/>
            <a:ext cx="706120" cy="899794"/>
          </a:xfrm>
          <a:prstGeom prst="rect">
            <a:avLst/>
          </a:prstGeom>
        </p:spPr>
        <p:txBody>
          <a:bodyPr wrap="square" lIns="0" tIns="258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35"/>
              </a:spcBef>
            </a:pPr>
            <a:r>
              <a:rPr dirty="0" sz="5700" spc="260">
                <a:solidFill>
                  <a:srgbClr val="CFCFCF"/>
                </a:solidFill>
                <a:latin typeface="Times New Roman"/>
                <a:cs typeface="Times New Roman"/>
              </a:rPr>
              <a:t>•</a:t>
            </a:r>
            <a:r>
              <a:rPr dirty="0" sz="5700" spc="100">
                <a:solidFill>
                  <a:srgbClr val="CFCFCF"/>
                </a:solidFill>
                <a:latin typeface="Times New Roman"/>
                <a:cs typeface="Times New Roman"/>
              </a:rPr>
              <a:t> </a:t>
            </a:r>
            <a:r>
              <a:rPr dirty="0" sz="3800" spc="130">
                <a:solidFill>
                  <a:srgbClr val="878785"/>
                </a:solidFill>
                <a:latin typeface="Arial"/>
                <a:cs typeface="Arial"/>
              </a:rPr>
              <a:t>•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1894" y="3096347"/>
            <a:ext cx="4885055" cy="3713479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ctr" marL="12065" marR="5080" indent="-3175">
              <a:lnSpc>
                <a:spcPts val="4750"/>
              </a:lnSpc>
              <a:spcBef>
                <a:spcPts val="700"/>
              </a:spcBef>
            </a:pPr>
            <a:r>
              <a:rPr dirty="0" u="heavy" sz="4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R</a:t>
            </a:r>
            <a:r>
              <a:rPr dirty="0" sz="4400" spc="-10" b="0">
                <a:solidFill>
                  <a:srgbClr val="00B0EF"/>
                </a:solidFill>
                <a:latin typeface="Calibri Light"/>
                <a:cs typeface="Calibri Light"/>
              </a:rPr>
              <a:t>andomized  </a:t>
            </a:r>
            <a:r>
              <a:rPr dirty="0" sz="4400" spc="-5" b="0">
                <a:solidFill>
                  <a:srgbClr val="00B0EF"/>
                </a:solidFill>
                <a:latin typeface="Calibri Light"/>
                <a:cs typeface="Calibri Light"/>
              </a:rPr>
              <a:t>comparison of </a:t>
            </a:r>
            <a:r>
              <a:rPr dirty="0" sz="4400" spc="-10" b="0">
                <a:solidFill>
                  <a:srgbClr val="00B0EF"/>
                </a:solidFill>
                <a:latin typeface="Calibri Light"/>
                <a:cs typeface="Calibri Light"/>
              </a:rPr>
              <a:t>the  </a:t>
            </a:r>
            <a:r>
              <a:rPr dirty="0" sz="4400" spc="-5" b="0">
                <a:solidFill>
                  <a:srgbClr val="00B0EF"/>
                </a:solidFill>
                <a:latin typeface="Calibri Light"/>
                <a:cs typeface="Calibri Light"/>
              </a:rPr>
              <a:t>clinical </a:t>
            </a:r>
            <a:r>
              <a:rPr dirty="0" u="heavy" sz="4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O</a:t>
            </a:r>
            <a:r>
              <a:rPr dirty="0" sz="4400" spc="-5" b="0">
                <a:solidFill>
                  <a:srgbClr val="00B0EF"/>
                </a:solidFill>
                <a:latin typeface="Calibri Light"/>
                <a:cs typeface="Calibri Light"/>
              </a:rPr>
              <a:t>utcome of  </a:t>
            </a:r>
            <a:r>
              <a:rPr dirty="0" sz="4400" spc="-10" b="0">
                <a:solidFill>
                  <a:srgbClr val="00B0EF"/>
                </a:solidFill>
                <a:latin typeface="Calibri Light"/>
                <a:cs typeface="Calibri Light"/>
              </a:rPr>
              <a:t>single versus </a:t>
            </a:r>
            <a:r>
              <a:rPr dirty="0" u="heavy" sz="4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M</a:t>
            </a:r>
            <a:r>
              <a:rPr dirty="0" sz="4400" spc="-5" b="0">
                <a:solidFill>
                  <a:srgbClr val="00B0EF"/>
                </a:solidFill>
                <a:latin typeface="Calibri Light"/>
                <a:cs typeface="Calibri Light"/>
              </a:rPr>
              <a:t>ultiple  </a:t>
            </a:r>
            <a:r>
              <a:rPr dirty="0" u="heavy" sz="4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A</a:t>
            </a:r>
            <a:r>
              <a:rPr dirty="0" sz="4400" spc="-10" b="0">
                <a:solidFill>
                  <a:srgbClr val="00B0EF"/>
                </a:solidFill>
                <a:latin typeface="Calibri Light"/>
                <a:cs typeface="Calibri Light"/>
              </a:rPr>
              <a:t>rterial grafts: the  </a:t>
            </a:r>
            <a:r>
              <a:rPr dirty="0" sz="4400" spc="-5" b="0">
                <a:solidFill>
                  <a:srgbClr val="FF0000"/>
                </a:solidFill>
                <a:latin typeface="Calibri Light"/>
                <a:cs typeface="Calibri Light"/>
              </a:rPr>
              <a:t>ROMA</a:t>
            </a:r>
            <a:r>
              <a:rPr dirty="0" sz="4400" spc="-10" b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4400" spc="-5" b="0">
                <a:solidFill>
                  <a:srgbClr val="00B0EF"/>
                </a:solidFill>
                <a:latin typeface="Calibri Light"/>
                <a:cs typeface="Calibri Light"/>
              </a:rPr>
              <a:t>trial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24828" y="3386243"/>
            <a:ext cx="2133092" cy="3412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1407" y="270898"/>
            <a:ext cx="8542828" cy="2540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8599" y="215899"/>
            <a:ext cx="8707755" cy="2684145"/>
          </a:xfrm>
          <a:custGeom>
            <a:avLst/>
            <a:gdLst/>
            <a:ahLst/>
            <a:cxnLst/>
            <a:rect l="l" t="t" r="r" b="b"/>
            <a:pathLst>
              <a:path w="8707755" h="2684145">
                <a:moveTo>
                  <a:pt x="0" y="0"/>
                </a:moveTo>
                <a:lnTo>
                  <a:pt x="8707535" y="0"/>
                </a:lnTo>
                <a:lnTo>
                  <a:pt x="8707535" y="2683934"/>
                </a:lnTo>
                <a:lnTo>
                  <a:pt x="0" y="268393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" y="433874"/>
            <a:ext cx="8637270" cy="530225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102777"/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In Memoriam Prof Doug Altman: RIP June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2018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665"/>
              </a:spcBef>
              <a:buClr>
                <a:srgbClr val="FF0000"/>
              </a:buClr>
              <a:buSzPct val="102777"/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 b="1">
                <a:latin typeface="Arial"/>
                <a:cs typeface="Arial"/>
              </a:rPr>
              <a:t>Presented on behalf of all investigators and patients participating in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ART</a:t>
            </a:r>
            <a:endParaRPr sz="1800">
              <a:latin typeface="Arial"/>
              <a:cs typeface="Arial"/>
            </a:endParaRPr>
          </a:p>
          <a:p>
            <a:pPr marL="298450" marR="5080" indent="-285750">
              <a:lnSpc>
                <a:spcPct val="110000"/>
              </a:lnSpc>
              <a:spcBef>
                <a:spcPts val="450"/>
              </a:spcBef>
              <a:buClr>
                <a:srgbClr val="FF0000"/>
              </a:buClr>
              <a:buSzPct val="102777"/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 b="1">
                <a:latin typeface="Arial"/>
                <a:cs typeface="Arial"/>
              </a:rPr>
              <a:t>Trial Steering Committee: Peter Sleight, Doug Altman, Keith Channon, John  Dark, Barbara Farrell, Marcus Flather, Alastair Gray, John Pepper, Rod  Stables, David Taggart, Geza Vermez, Jeremy Pearson, Mark Pitman, Belinda  Lees, Umberto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Benedetto</a:t>
            </a:r>
            <a:endParaRPr sz="1800">
              <a:latin typeface="Arial"/>
              <a:cs typeface="Arial"/>
            </a:endParaRPr>
          </a:p>
          <a:p>
            <a:pPr marL="298450" marR="292100" indent="-285750">
              <a:lnSpc>
                <a:spcPct val="110000"/>
              </a:lnSpc>
              <a:spcBef>
                <a:spcPts val="450"/>
              </a:spcBef>
              <a:buClr>
                <a:srgbClr val="FF0000"/>
              </a:buClr>
              <a:buSzPct val="102777"/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 b="1">
                <a:latin typeface="Arial"/>
                <a:cs typeface="Arial"/>
              </a:rPr>
              <a:t>Data Monitoring Committee: Salim Yusuf, Stuart Pocock, Desmond Julian,  Tom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Treasure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665"/>
              </a:spcBef>
              <a:buClr>
                <a:srgbClr val="FF0000"/>
              </a:buClr>
              <a:buSzPct val="102777"/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 b="1">
                <a:latin typeface="Arial"/>
                <a:cs typeface="Arial"/>
              </a:rPr>
              <a:t>Clinical Events Adjudicators, Luckasz Krzych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(Poland)</a:t>
            </a:r>
            <a:endParaRPr sz="1800">
              <a:latin typeface="Arial"/>
              <a:cs typeface="Arial"/>
            </a:endParaRPr>
          </a:p>
          <a:p>
            <a:pPr marL="298450" marR="596900" indent="-285750">
              <a:lnSpc>
                <a:spcPct val="110000"/>
              </a:lnSpc>
              <a:spcBef>
                <a:spcPts val="450"/>
              </a:spcBef>
              <a:buClr>
                <a:srgbClr val="FF0000"/>
              </a:buClr>
              <a:buSzPct val="102777"/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 b="1">
                <a:latin typeface="Arial"/>
                <a:cs typeface="Arial"/>
              </a:rPr>
              <a:t>Trial Management: Belinda Lees, Carol Wallis, Jo Cook, Edmund Wyatt,  Surjeet Singh (SITU), Stephen Gerry (Statistical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Support)</a:t>
            </a:r>
            <a:endParaRPr sz="1800">
              <a:latin typeface="Arial"/>
              <a:cs typeface="Arial"/>
            </a:endParaRPr>
          </a:p>
          <a:p>
            <a:pPr algn="just" marL="298450" marR="60960" indent="-285750">
              <a:lnSpc>
                <a:spcPct val="110000"/>
              </a:lnSpc>
              <a:spcBef>
                <a:spcPts val="450"/>
              </a:spcBef>
              <a:buClr>
                <a:srgbClr val="FF0000"/>
              </a:buClr>
              <a:buSzPct val="102777"/>
              <a:buFont typeface="Arial"/>
              <a:buChar char="•"/>
              <a:tabLst>
                <a:tab pos="298450" algn="l"/>
              </a:tabLst>
            </a:pPr>
            <a:r>
              <a:rPr dirty="0" sz="1800" spc="-5" b="1">
                <a:latin typeface="Arial"/>
                <a:cs typeface="Arial"/>
              </a:rPr>
              <a:t>Funded by UK Medical Research Council, British Heart Foundation, National  Institute of Health Research Efficacy and Mechanism Evaluation, sponsored  by University of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Oxford</a:t>
            </a:r>
            <a:endParaRPr sz="1800">
              <a:latin typeface="Arial"/>
              <a:cs typeface="Arial"/>
            </a:endParaRPr>
          </a:p>
          <a:p>
            <a:pPr marL="298450" marR="72390" indent="-285750">
              <a:lnSpc>
                <a:spcPct val="110000"/>
              </a:lnSpc>
              <a:spcBef>
                <a:spcPts val="450"/>
              </a:spcBef>
              <a:buClr>
                <a:srgbClr val="FF0000"/>
              </a:buClr>
              <a:buSzPct val="102777"/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 b="1">
                <a:latin typeface="Arial"/>
                <a:cs typeface="Arial"/>
              </a:rPr>
              <a:t>Design, conduct and analysis conducted independently of funding agencies  and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sponsor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Acknowledgements:</a:t>
            </a:r>
          </a:p>
        </p:txBody>
      </p:sp>
      <p:sp>
        <p:nvSpPr>
          <p:cNvPr id="4" name="object 4"/>
          <p:cNvSpPr/>
          <p:nvPr/>
        </p:nvSpPr>
        <p:spPr>
          <a:xfrm>
            <a:off x="12700" y="5816600"/>
            <a:ext cx="1044848" cy="104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78000" y="5791200"/>
            <a:ext cx="811681" cy="10547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54400" y="5511800"/>
            <a:ext cx="1345218" cy="13452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137400" y="5918199"/>
            <a:ext cx="1916813" cy="6646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61000" y="5892800"/>
            <a:ext cx="1477283" cy="88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626" y="97261"/>
            <a:ext cx="6728459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Background: </a:t>
            </a:r>
            <a:r>
              <a:rPr dirty="0" sz="3000" spc="-10"/>
              <a:t>What </a:t>
            </a:r>
            <a:r>
              <a:rPr dirty="0" sz="3000" spc="-5"/>
              <a:t>We Already</a:t>
            </a:r>
            <a:r>
              <a:rPr dirty="0" sz="3000" spc="-85"/>
              <a:t> </a:t>
            </a:r>
            <a:r>
              <a:rPr dirty="0" sz="3000" spc="-5"/>
              <a:t>Know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78740" y="656710"/>
            <a:ext cx="8961120" cy="610806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469900" marR="372745" indent="-457200">
              <a:lnSpc>
                <a:spcPct val="89900"/>
              </a:lnSpc>
              <a:spcBef>
                <a:spcPts val="345"/>
              </a:spcBef>
              <a:tabLst>
                <a:tab pos="469265" algn="l"/>
              </a:tabLst>
            </a:pPr>
            <a:r>
              <a:rPr dirty="0" sz="2050">
                <a:solidFill>
                  <a:srgbClr val="0000FF"/>
                </a:solidFill>
                <a:latin typeface="MS Gothic"/>
                <a:cs typeface="MS Gothic"/>
              </a:rPr>
              <a:t>①	</a:t>
            </a:r>
            <a:r>
              <a:rPr dirty="0" sz="2000" spc="-5">
                <a:latin typeface="Arial"/>
                <a:cs typeface="Arial"/>
              </a:rPr>
              <a:t>Coronary artery bypass grafting (CABG) is highly effective for </a:t>
            </a:r>
            <a:r>
              <a:rPr dirty="0" sz="2000">
                <a:latin typeface="Arial"/>
                <a:cs typeface="Arial"/>
              </a:rPr>
              <a:t>symptoms  </a:t>
            </a:r>
            <a:r>
              <a:rPr dirty="0" sz="2000" spc="-5">
                <a:latin typeface="Arial"/>
                <a:cs typeface="Arial"/>
              </a:rPr>
              <a:t>and/or prognosis in multi-vessel and left main </a:t>
            </a:r>
            <a:r>
              <a:rPr dirty="0" sz="2000">
                <a:latin typeface="Arial"/>
                <a:cs typeface="Arial"/>
              </a:rPr>
              <a:t>coronary </a:t>
            </a:r>
            <a:r>
              <a:rPr dirty="0" sz="2000" spc="-5">
                <a:latin typeface="Arial"/>
                <a:cs typeface="Arial"/>
              </a:rPr>
              <a:t>artery disease  </a:t>
            </a:r>
            <a:r>
              <a:rPr dirty="0" sz="1800" spc="-5">
                <a:solidFill>
                  <a:srgbClr val="0000FF"/>
                </a:solidFill>
                <a:latin typeface="Arial"/>
                <a:cs typeface="Arial"/>
              </a:rPr>
              <a:t>(SYNTAX, CORONARY, PRECOMBAT, BEST, EXCEL, NOBLE:</a:t>
            </a:r>
            <a:r>
              <a:rPr dirty="0" sz="1800" spc="-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FF"/>
                </a:solidFill>
                <a:latin typeface="Arial"/>
                <a:cs typeface="Arial"/>
              </a:rPr>
              <a:t>2013-2016)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335"/>
              </a:lnSpc>
              <a:spcBef>
                <a:spcPts val="715"/>
              </a:spcBef>
              <a:tabLst>
                <a:tab pos="469265" algn="l"/>
              </a:tabLst>
            </a:pPr>
            <a:r>
              <a:rPr dirty="0" sz="2050">
                <a:solidFill>
                  <a:srgbClr val="0000FF"/>
                </a:solidFill>
                <a:latin typeface="MS Gothic"/>
                <a:cs typeface="MS Gothic"/>
              </a:rPr>
              <a:t>②	</a:t>
            </a:r>
            <a:r>
              <a:rPr dirty="0" sz="2000" spc="-5">
                <a:latin typeface="Arial"/>
                <a:cs typeface="Arial"/>
              </a:rPr>
              <a:t>Over </a:t>
            </a:r>
            <a:r>
              <a:rPr dirty="0" sz="2000">
                <a:latin typeface="Arial"/>
                <a:cs typeface="Arial"/>
              </a:rPr>
              <a:t>1 </a:t>
            </a:r>
            <a:r>
              <a:rPr dirty="0" sz="2000" spc="-5">
                <a:latin typeface="Arial"/>
                <a:cs typeface="Arial"/>
              </a:rPr>
              <a:t>million CABG performed worldwide each </a:t>
            </a:r>
            <a:r>
              <a:rPr dirty="0" sz="2000">
                <a:latin typeface="Arial"/>
                <a:cs typeface="Arial"/>
              </a:rPr>
              <a:t>year; standard </a:t>
            </a:r>
            <a:r>
              <a:rPr dirty="0" sz="2000" spc="-5">
                <a:latin typeface="Arial"/>
                <a:cs typeface="Arial"/>
              </a:rPr>
              <a:t>operation</a:t>
            </a:r>
            <a:r>
              <a:rPr dirty="0" sz="2000" spc="-8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in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ts val="2275"/>
              </a:lnSpc>
              <a:tabLst>
                <a:tab pos="1264920" algn="l"/>
                <a:tab pos="2378710" algn="l"/>
              </a:tabLst>
            </a:pPr>
            <a:r>
              <a:rPr dirty="0" sz="2000" spc="-5">
                <a:latin typeface="Arial"/>
                <a:cs typeface="Arial"/>
              </a:rPr>
              <a:t>&gt;90%	is CABG	</a:t>
            </a:r>
            <a:r>
              <a:rPr dirty="0" sz="2000">
                <a:latin typeface="Arial"/>
                <a:cs typeface="Arial"/>
              </a:rPr>
              <a:t>x 3 </a:t>
            </a:r>
            <a:r>
              <a:rPr dirty="0" sz="2000" spc="-5">
                <a:latin typeface="Arial"/>
                <a:cs typeface="Arial"/>
              </a:rPr>
              <a:t>(1 internal thoracic artery </a:t>
            </a:r>
            <a:r>
              <a:rPr dirty="0" sz="2000" spc="5">
                <a:latin typeface="Arial"/>
                <a:cs typeface="Arial"/>
              </a:rPr>
              <a:t>(</a:t>
            </a:r>
            <a:r>
              <a:rPr dirty="0" sz="2000" spc="5" b="1">
                <a:solidFill>
                  <a:srgbClr val="FF6600"/>
                </a:solidFill>
                <a:latin typeface="Arial"/>
                <a:cs typeface="Arial"/>
              </a:rPr>
              <a:t>ITA</a:t>
            </a:r>
            <a:r>
              <a:rPr dirty="0" sz="2000" spc="5">
                <a:latin typeface="Arial"/>
                <a:cs typeface="Arial"/>
              </a:rPr>
              <a:t>) </a:t>
            </a:r>
            <a:r>
              <a:rPr dirty="0" sz="2000" spc="-5">
                <a:latin typeface="Arial"/>
                <a:cs typeface="Arial"/>
              </a:rPr>
              <a:t>and </a:t>
            </a:r>
            <a:r>
              <a:rPr dirty="0" sz="2000">
                <a:latin typeface="Arial"/>
                <a:cs typeface="Arial"/>
              </a:rPr>
              <a:t>2 vein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grafts)</a:t>
            </a:r>
            <a:endParaRPr sz="2000">
              <a:latin typeface="Arial"/>
              <a:cs typeface="Arial"/>
            </a:endParaRPr>
          </a:p>
          <a:p>
            <a:pPr algn="just" marL="469900" marR="78105" indent="-457200">
              <a:lnSpc>
                <a:spcPts val="2160"/>
              </a:lnSpc>
              <a:spcBef>
                <a:spcPts val="1030"/>
              </a:spcBef>
            </a:pPr>
            <a:r>
              <a:rPr dirty="0" sz="2050">
                <a:solidFill>
                  <a:srgbClr val="0000FF"/>
                </a:solidFill>
                <a:latin typeface="MS Gothic"/>
                <a:cs typeface="MS Gothic"/>
              </a:rPr>
              <a:t>③ </a:t>
            </a:r>
            <a:r>
              <a:rPr dirty="0" sz="2000" spc="-5">
                <a:latin typeface="Arial"/>
                <a:cs typeface="Arial"/>
              </a:rPr>
              <a:t>Strong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angiographic</a:t>
            </a:r>
            <a:r>
              <a:rPr dirty="0" sz="2000" spc="-5" b="1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evidence of increasing failure of </a:t>
            </a:r>
            <a:r>
              <a:rPr dirty="0" sz="2000">
                <a:latin typeface="Arial"/>
                <a:cs typeface="Arial"/>
              </a:rPr>
              <a:t>vein </a:t>
            </a:r>
            <a:r>
              <a:rPr dirty="0" sz="2000" spc="-5">
                <a:latin typeface="Arial"/>
                <a:cs typeface="Arial"/>
              </a:rPr>
              <a:t>grafts over time  (due to progressive atherosclerosis) that accelerates after </a:t>
            </a:r>
            <a:r>
              <a:rPr dirty="0" sz="2000">
                <a:latin typeface="Arial"/>
                <a:cs typeface="Arial"/>
              </a:rPr>
              <a:t>5 years </a:t>
            </a:r>
            <a:r>
              <a:rPr dirty="0" sz="2000" spc="-5">
                <a:latin typeface="Arial"/>
                <a:cs typeface="Arial"/>
              </a:rPr>
              <a:t>and that  increases </a:t>
            </a:r>
            <a:r>
              <a:rPr dirty="0" sz="2000" spc="-5" b="1">
                <a:latin typeface="Arial"/>
                <a:cs typeface="Arial"/>
              </a:rPr>
              <a:t>overall mortality and cardiac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morbidity</a:t>
            </a:r>
            <a:endParaRPr sz="2000">
              <a:latin typeface="Arial"/>
              <a:cs typeface="Arial"/>
            </a:endParaRPr>
          </a:p>
          <a:p>
            <a:pPr marL="469900" marR="482600" indent="-457200">
              <a:lnSpc>
                <a:spcPts val="2160"/>
              </a:lnSpc>
              <a:spcBef>
                <a:spcPts val="1000"/>
              </a:spcBef>
              <a:tabLst>
                <a:tab pos="469265" algn="l"/>
              </a:tabLst>
            </a:pPr>
            <a:r>
              <a:rPr dirty="0" sz="2050">
                <a:solidFill>
                  <a:srgbClr val="0000FF"/>
                </a:solidFill>
                <a:latin typeface="MS Gothic"/>
                <a:cs typeface="MS Gothic"/>
              </a:rPr>
              <a:t>④	</a:t>
            </a:r>
            <a:r>
              <a:rPr dirty="0" sz="2000" spc="-5">
                <a:latin typeface="Arial"/>
                <a:cs typeface="Arial"/>
              </a:rPr>
              <a:t>Strong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angiographic</a:t>
            </a:r>
            <a:r>
              <a:rPr dirty="0" sz="2000" spc="-5" b="1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evidence that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000" spc="-5">
                <a:latin typeface="Arial"/>
                <a:cs typeface="Arial"/>
              </a:rPr>
              <a:t>grafts have excellent long term  patency rates (&gt; 90% at 20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years)</a:t>
            </a:r>
            <a:endParaRPr sz="2000">
              <a:latin typeface="Arial"/>
              <a:cs typeface="Arial"/>
            </a:endParaRPr>
          </a:p>
          <a:p>
            <a:pPr marL="469900" marR="260350" indent="-457200">
              <a:lnSpc>
                <a:spcPts val="2160"/>
              </a:lnSpc>
              <a:spcBef>
                <a:spcPts val="1000"/>
              </a:spcBef>
              <a:tabLst>
                <a:tab pos="469265" algn="l"/>
              </a:tabLst>
            </a:pPr>
            <a:r>
              <a:rPr dirty="0" sz="2050">
                <a:solidFill>
                  <a:srgbClr val="0000FF"/>
                </a:solidFill>
                <a:latin typeface="MS Gothic"/>
                <a:cs typeface="MS Gothic"/>
              </a:rPr>
              <a:t>⑤	</a:t>
            </a:r>
            <a:r>
              <a:rPr dirty="0" sz="2000" spc="-5">
                <a:latin typeface="Arial"/>
                <a:cs typeface="Arial"/>
              </a:rPr>
              <a:t>Left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000" spc="-5">
                <a:latin typeface="Arial"/>
                <a:cs typeface="Arial"/>
              </a:rPr>
              <a:t>is established as the </a:t>
            </a:r>
            <a:r>
              <a:rPr dirty="0" sz="2000">
                <a:latin typeface="Arial"/>
                <a:cs typeface="Arial"/>
              </a:rPr>
              <a:t>standard </a:t>
            </a:r>
            <a:r>
              <a:rPr dirty="0" sz="2000" spc="-5">
                <a:latin typeface="Arial"/>
                <a:cs typeface="Arial"/>
              </a:rPr>
              <a:t>of </a:t>
            </a:r>
            <a:r>
              <a:rPr dirty="0" sz="2000">
                <a:latin typeface="Arial"/>
                <a:cs typeface="Arial"/>
              </a:rPr>
              <a:t>care </a:t>
            </a:r>
            <a:r>
              <a:rPr dirty="0" sz="2000" spc="-5">
                <a:latin typeface="Arial"/>
                <a:cs typeface="Arial"/>
              </a:rPr>
              <a:t>for grafting the left anterior  descending (LAD) </a:t>
            </a:r>
            <a:r>
              <a:rPr dirty="0" sz="2000">
                <a:latin typeface="Arial"/>
                <a:cs typeface="Arial"/>
              </a:rPr>
              <a:t>coronary </a:t>
            </a:r>
            <a:r>
              <a:rPr dirty="0" sz="2000" spc="-5">
                <a:latin typeface="Arial"/>
                <a:cs typeface="Arial"/>
              </a:rPr>
              <a:t>artery during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CABG</a:t>
            </a:r>
            <a:endParaRPr sz="2000">
              <a:latin typeface="Arial"/>
              <a:cs typeface="Arial"/>
            </a:endParaRPr>
          </a:p>
          <a:p>
            <a:pPr marL="469900" marR="891540" indent="-457200">
              <a:lnSpc>
                <a:spcPts val="2160"/>
              </a:lnSpc>
              <a:spcBef>
                <a:spcPts val="1000"/>
              </a:spcBef>
              <a:tabLst>
                <a:tab pos="469265" algn="l"/>
              </a:tabLst>
            </a:pPr>
            <a:r>
              <a:rPr dirty="0" sz="2050">
                <a:solidFill>
                  <a:srgbClr val="0000FF"/>
                </a:solidFill>
                <a:latin typeface="MS Gothic"/>
                <a:cs typeface="MS Gothic"/>
              </a:rPr>
              <a:t>⑥	</a:t>
            </a:r>
            <a:r>
              <a:rPr dirty="0" sz="2000" spc="-5">
                <a:latin typeface="Arial"/>
                <a:cs typeface="Arial"/>
              </a:rPr>
              <a:t>Numerous observational </a:t>
            </a:r>
            <a:r>
              <a:rPr dirty="0" sz="2000">
                <a:latin typeface="Arial"/>
                <a:cs typeface="Arial"/>
              </a:rPr>
              <a:t>studies </a:t>
            </a:r>
            <a:r>
              <a:rPr dirty="0" sz="2000" spc="-5">
                <a:latin typeface="Arial"/>
                <a:cs typeface="Arial"/>
              </a:rPr>
              <a:t>have estimated </a:t>
            </a:r>
            <a:r>
              <a:rPr dirty="0" sz="2000">
                <a:latin typeface="Arial"/>
                <a:cs typeface="Arial"/>
              </a:rPr>
              <a:t>a </a:t>
            </a:r>
            <a:r>
              <a:rPr dirty="0" sz="2000" spc="-5">
                <a:latin typeface="Arial"/>
                <a:cs typeface="Arial"/>
              </a:rPr>
              <a:t>20% reduction in  mortality with 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Bilateral </a:t>
            </a:r>
            <a:r>
              <a:rPr dirty="0" sz="2000">
                <a:latin typeface="Arial"/>
                <a:cs typeface="Arial"/>
              </a:rPr>
              <a:t>versus </a:t>
            </a:r>
            <a:r>
              <a:rPr dirty="0" sz="2000" spc="-5">
                <a:solidFill>
                  <a:srgbClr val="3366FF"/>
                </a:solidFill>
                <a:latin typeface="Arial"/>
                <a:cs typeface="Arial"/>
              </a:rPr>
              <a:t>Single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000" spc="-5">
                <a:latin typeface="Arial"/>
                <a:cs typeface="Arial"/>
              </a:rPr>
              <a:t>grafts over the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long-term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  <a:tabLst>
                <a:tab pos="469265" algn="l"/>
                <a:tab pos="7365365" algn="l"/>
              </a:tabLst>
            </a:pPr>
            <a:r>
              <a:rPr dirty="0" sz="2050">
                <a:solidFill>
                  <a:srgbClr val="0000FF"/>
                </a:solidFill>
                <a:latin typeface="MS Gothic"/>
                <a:cs typeface="MS Gothic"/>
              </a:rPr>
              <a:t>⑦	</a:t>
            </a:r>
            <a:r>
              <a:rPr dirty="0" sz="2000" spc="-5">
                <a:latin typeface="Arial"/>
                <a:cs typeface="Arial"/>
              </a:rPr>
              <a:t>Low use of 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Bilateral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000" spc="-5">
                <a:latin typeface="Arial"/>
                <a:cs typeface="Arial"/>
              </a:rPr>
              <a:t>(&lt;10% in Europe, &lt;5% in</a:t>
            </a:r>
            <a:r>
              <a:rPr dirty="0" sz="2000" spc="6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USA) due	to </a:t>
            </a:r>
            <a:r>
              <a:rPr dirty="0" sz="2000">
                <a:latin typeface="Arial"/>
                <a:cs typeface="Arial"/>
              </a:rPr>
              <a:t>3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concerns</a:t>
            </a:r>
            <a:endParaRPr sz="2000">
              <a:latin typeface="Arial"/>
              <a:cs typeface="Arial"/>
            </a:endParaRPr>
          </a:p>
          <a:p>
            <a:pPr marL="379095" indent="-296545">
              <a:lnSpc>
                <a:spcPct val="100000"/>
              </a:lnSpc>
              <a:spcBef>
                <a:spcPts val="750"/>
              </a:spcBef>
              <a:buSzPct val="111111"/>
              <a:buAutoNum type="romanLcParenBoth"/>
              <a:tabLst>
                <a:tab pos="379730" algn="l"/>
              </a:tabLst>
            </a:pPr>
            <a:r>
              <a:rPr dirty="0" sz="1800" spc="-5">
                <a:latin typeface="Arial"/>
                <a:cs typeface="Arial"/>
              </a:rPr>
              <a:t>increased technical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complexity</a:t>
            </a:r>
            <a:endParaRPr sz="1800">
              <a:latin typeface="Arial"/>
              <a:cs typeface="Arial"/>
            </a:endParaRPr>
          </a:p>
          <a:p>
            <a:pPr marL="393065" indent="-317500">
              <a:lnSpc>
                <a:spcPct val="100000"/>
              </a:lnSpc>
              <a:spcBef>
                <a:spcPts val="935"/>
              </a:spcBef>
              <a:buAutoNum type="romanLcParenBoth"/>
              <a:tabLst>
                <a:tab pos="393700" algn="l"/>
              </a:tabLst>
            </a:pPr>
            <a:r>
              <a:rPr dirty="0" sz="1800" spc="-5">
                <a:latin typeface="Arial"/>
                <a:cs typeface="Arial"/>
              </a:rPr>
              <a:t>potentially increased mortality and morbidity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 marL="380365" indent="-367665">
              <a:lnSpc>
                <a:spcPct val="100000"/>
              </a:lnSpc>
              <a:spcBef>
                <a:spcPts val="1000"/>
              </a:spcBef>
              <a:buAutoNum type="romanLcParenBoth"/>
              <a:tabLst>
                <a:tab pos="381000" algn="l"/>
              </a:tabLst>
            </a:pPr>
            <a:r>
              <a:rPr dirty="0" sz="1800" spc="-5">
                <a:latin typeface="Arial"/>
                <a:cs typeface="Arial"/>
              </a:rPr>
              <a:t>lack of evidence from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RCTs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75600" y="0"/>
            <a:ext cx="1164166" cy="7196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4971" y="202105"/>
            <a:ext cx="607123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/>
              <a:t>Design and </a:t>
            </a:r>
            <a:r>
              <a:rPr dirty="0" sz="3200" spc="-10"/>
              <a:t>Outcome</a:t>
            </a:r>
            <a:r>
              <a:rPr dirty="0" sz="3200" spc="-85"/>
              <a:t> </a:t>
            </a:r>
            <a:r>
              <a:rPr dirty="0" sz="3200" spc="-5"/>
              <a:t>Measures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8741" y="1232325"/>
            <a:ext cx="8842375" cy="4490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RCT of 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Bilateral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(plus vein grafts) versus </a:t>
            </a:r>
            <a:r>
              <a:rPr dirty="0" sz="2000" spc="-5" b="1">
                <a:solidFill>
                  <a:srgbClr val="3366FF"/>
                </a:solidFill>
                <a:latin typeface="Arial"/>
                <a:cs typeface="Arial"/>
              </a:rPr>
              <a:t>Single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(plus vein</a:t>
            </a:r>
            <a:r>
              <a:rPr dirty="0" sz="2000" spc="2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grafts)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SAMPLE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SIZE</a:t>
            </a:r>
            <a:endParaRPr sz="2000">
              <a:latin typeface="Arial"/>
              <a:cs typeface="Arial"/>
            </a:endParaRPr>
          </a:p>
          <a:p>
            <a:pPr marL="241300" marR="125730" indent="-228600">
              <a:lnSpc>
                <a:spcPts val="2160"/>
              </a:lnSpc>
              <a:spcBef>
                <a:spcPts val="1030"/>
              </a:spcBef>
              <a:buClr>
                <a:srgbClr val="FF0000"/>
              </a:buClr>
              <a:buSzPct val="102500"/>
              <a:buFont typeface="Arial"/>
              <a:buChar char="•"/>
              <a:tabLst>
                <a:tab pos="240665" algn="l"/>
                <a:tab pos="241300" algn="l"/>
                <a:tab pos="1510665" algn="l"/>
              </a:tabLst>
            </a:pPr>
            <a:r>
              <a:rPr dirty="0" sz="2000" spc="-5" b="1">
                <a:latin typeface="Arial"/>
                <a:cs typeface="Arial"/>
              </a:rPr>
              <a:t>Estimate</a:t>
            </a:r>
            <a:r>
              <a:rPr dirty="0" sz="2000" spc="-5">
                <a:latin typeface="Arial"/>
                <a:cs typeface="Arial"/>
              </a:rPr>
              <a:t>:	that at 10 </a:t>
            </a:r>
            <a:r>
              <a:rPr dirty="0" sz="2000">
                <a:latin typeface="Arial"/>
                <a:cs typeface="Arial"/>
              </a:rPr>
              <a:t>years, 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Bilateral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000" spc="-5">
                <a:latin typeface="Arial"/>
                <a:cs typeface="Arial"/>
              </a:rPr>
              <a:t>grafts will result in an absolute 5%  reduction in mortality (i.e. from 25% to 20%) </a:t>
            </a:r>
            <a:r>
              <a:rPr dirty="0" sz="2000">
                <a:latin typeface="Arial"/>
                <a:cs typeface="Arial"/>
              </a:rPr>
              <a:t>vs. </a:t>
            </a:r>
            <a:r>
              <a:rPr dirty="0" sz="2000" spc="-5">
                <a:solidFill>
                  <a:srgbClr val="3366FF"/>
                </a:solidFill>
                <a:latin typeface="Arial"/>
                <a:cs typeface="Arial"/>
              </a:rPr>
              <a:t>Single </a:t>
            </a:r>
            <a:r>
              <a:rPr dirty="0" sz="2000" spc="-5" b="1">
                <a:solidFill>
                  <a:srgbClr val="FF6600"/>
                </a:solidFill>
                <a:latin typeface="Arial"/>
                <a:cs typeface="Arial"/>
              </a:rPr>
              <a:t>ITA</a:t>
            </a:r>
            <a:r>
              <a:rPr dirty="0" sz="2000" spc="25" b="1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graft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30"/>
              </a:spcBef>
              <a:buClr>
                <a:srgbClr val="FF0000"/>
              </a:buClr>
              <a:buSzPct val="1025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5" b="1">
                <a:latin typeface="Arial"/>
                <a:cs typeface="Arial"/>
              </a:rPr>
              <a:t>Confirm</a:t>
            </a:r>
            <a:r>
              <a:rPr dirty="0" sz="2000" spc="-5">
                <a:latin typeface="Arial"/>
                <a:cs typeface="Arial"/>
              </a:rPr>
              <a:t>: with 90% power at </a:t>
            </a:r>
            <a:r>
              <a:rPr dirty="0" sz="2000">
                <a:latin typeface="Arial"/>
                <a:cs typeface="Arial"/>
              </a:rPr>
              <a:t>p </a:t>
            </a:r>
            <a:r>
              <a:rPr dirty="0" sz="2000" spc="-5">
                <a:latin typeface="Arial"/>
                <a:cs typeface="Arial"/>
              </a:rPr>
              <a:t>&lt;0.05 requires 2928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patients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60"/>
              </a:spcBef>
              <a:buClr>
                <a:srgbClr val="FF0000"/>
              </a:buClr>
              <a:buSzPct val="1025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5" b="1">
                <a:latin typeface="Arial"/>
                <a:cs typeface="Arial"/>
              </a:rPr>
              <a:t>Aim</a:t>
            </a:r>
            <a:r>
              <a:rPr dirty="0" sz="2000" spc="-5">
                <a:latin typeface="Arial"/>
                <a:cs typeface="Arial"/>
              </a:rPr>
              <a:t>: to enrol &gt;3000 patients (1500 in each arm) over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3-years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Arial"/>
              <a:buChar char="•"/>
            </a:pP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OUTCOMES AT 10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YEARS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60"/>
              </a:spcBef>
              <a:buClr>
                <a:srgbClr val="FF0000"/>
              </a:buClr>
              <a:buSzPct val="102500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latin typeface="Arial"/>
                <a:cs typeface="Arial"/>
              </a:rPr>
              <a:t>PRIMARY: All-cause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Mortality</a:t>
            </a:r>
            <a:endParaRPr sz="2000">
              <a:latin typeface="Arial"/>
              <a:cs typeface="Arial"/>
            </a:endParaRPr>
          </a:p>
          <a:p>
            <a:pPr marL="241300" marR="66675" indent="-228600">
              <a:lnSpc>
                <a:spcPts val="2160"/>
              </a:lnSpc>
              <a:spcBef>
                <a:spcPts val="1030"/>
              </a:spcBef>
              <a:buClr>
                <a:srgbClr val="FF0000"/>
              </a:buClr>
              <a:buSzPct val="102500"/>
              <a:buChar char="•"/>
              <a:tabLst>
                <a:tab pos="240665" algn="l"/>
                <a:tab pos="241300" algn="l"/>
                <a:tab pos="3931920" algn="l"/>
              </a:tabLst>
            </a:pPr>
            <a:r>
              <a:rPr dirty="0" sz="2000" spc="-5">
                <a:latin typeface="Arial"/>
                <a:cs typeface="Arial"/>
              </a:rPr>
              <a:t>SECONDARY: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COMPOSITE of	All-cause Mortality, Myocardial infarction or  Stroke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69200" y="50800"/>
            <a:ext cx="1404649" cy="1000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7349" y="226858"/>
            <a:ext cx="182753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/>
              <a:t>Eligibility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76369" y="798889"/>
            <a:ext cx="8567420" cy="4522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solidFill>
                  <a:srgbClr val="008000"/>
                </a:solidFill>
                <a:latin typeface="MS Gothic"/>
                <a:cs typeface="MS Gothic"/>
              </a:rPr>
              <a:t>✔</a:t>
            </a:r>
            <a:r>
              <a:rPr dirty="0" sz="2000" spc="-459" b="1">
                <a:solidFill>
                  <a:srgbClr val="008000"/>
                </a:solidFill>
                <a:latin typeface="MS Gothic"/>
                <a:cs typeface="MS Gothic"/>
              </a:rPr>
              <a:t> </a:t>
            </a:r>
            <a:r>
              <a:rPr dirty="0" sz="2000" spc="-5" b="1">
                <a:solidFill>
                  <a:srgbClr val="008000"/>
                </a:solidFill>
                <a:latin typeface="Arial"/>
                <a:cs typeface="Arial"/>
              </a:rPr>
              <a:t>INCLUSION: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50">
              <a:latin typeface="Times New Roman"/>
              <a:cs typeface="Times New Roman"/>
            </a:endParaRPr>
          </a:p>
          <a:p>
            <a:pPr marL="273685" indent="-260985">
              <a:lnSpc>
                <a:spcPct val="100000"/>
              </a:lnSpc>
              <a:buClr>
                <a:srgbClr val="548235"/>
              </a:buClr>
              <a:buSzPct val="97500"/>
              <a:buFont typeface="MS Gothic"/>
              <a:buChar char="✓"/>
              <a:tabLst>
                <a:tab pos="273685" algn="l"/>
              </a:tabLst>
            </a:pPr>
            <a:r>
              <a:rPr dirty="0" sz="2000" spc="-5">
                <a:solidFill>
                  <a:srgbClr val="008000"/>
                </a:solidFill>
                <a:latin typeface="Arial"/>
                <a:cs typeface="Arial"/>
              </a:rPr>
              <a:t>CABG patients with multi-vessel +/- left main </a:t>
            </a:r>
            <a:r>
              <a:rPr dirty="0" sz="2000">
                <a:solidFill>
                  <a:srgbClr val="008000"/>
                </a:solidFill>
                <a:latin typeface="Arial"/>
                <a:cs typeface="Arial"/>
              </a:rPr>
              <a:t>coronary </a:t>
            </a:r>
            <a:r>
              <a:rPr dirty="0" sz="2000" spc="-5">
                <a:solidFill>
                  <a:srgbClr val="008000"/>
                </a:solidFill>
                <a:latin typeface="Arial"/>
                <a:cs typeface="Arial"/>
              </a:rPr>
              <a:t>artery</a:t>
            </a:r>
            <a:r>
              <a:rPr dirty="0" sz="2000" spc="-45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8000"/>
                </a:solidFill>
                <a:latin typeface="Arial"/>
                <a:cs typeface="Arial"/>
              </a:rPr>
              <a:t>disease</a:t>
            </a:r>
            <a:endParaRPr sz="2000">
              <a:latin typeface="Arial"/>
              <a:cs typeface="Arial"/>
            </a:endParaRPr>
          </a:p>
          <a:p>
            <a:pPr marL="273685" indent="-260985">
              <a:lnSpc>
                <a:spcPct val="100000"/>
              </a:lnSpc>
              <a:spcBef>
                <a:spcPts val="540"/>
              </a:spcBef>
              <a:buClr>
                <a:srgbClr val="548235"/>
              </a:buClr>
              <a:buSzPct val="97500"/>
              <a:buFont typeface="MS Gothic"/>
              <a:buChar char="✓"/>
              <a:tabLst>
                <a:tab pos="273685" algn="l"/>
              </a:tabLst>
            </a:pPr>
            <a:r>
              <a:rPr dirty="0" sz="2000" spc="-5">
                <a:solidFill>
                  <a:srgbClr val="008000"/>
                </a:solidFill>
                <a:latin typeface="Arial"/>
                <a:cs typeface="Arial"/>
              </a:rPr>
              <a:t>CABG for acute </a:t>
            </a:r>
            <a:r>
              <a:rPr dirty="0" sz="2000">
                <a:solidFill>
                  <a:srgbClr val="008000"/>
                </a:solidFill>
                <a:latin typeface="Arial"/>
                <a:cs typeface="Arial"/>
              </a:rPr>
              <a:t>coronary syndrome </a:t>
            </a:r>
            <a:r>
              <a:rPr dirty="0" sz="2000" spc="-5">
                <a:solidFill>
                  <a:srgbClr val="008000"/>
                </a:solidFill>
                <a:latin typeface="Arial"/>
                <a:cs typeface="Arial"/>
              </a:rPr>
              <a:t>(BUT not acute myocardial</a:t>
            </a:r>
            <a:r>
              <a:rPr dirty="0" sz="2000" spc="-8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8000"/>
                </a:solidFill>
                <a:latin typeface="Arial"/>
                <a:cs typeface="Arial"/>
              </a:rPr>
              <a:t>infarction)</a:t>
            </a:r>
            <a:endParaRPr sz="2000">
              <a:latin typeface="Arial"/>
              <a:cs typeface="Arial"/>
            </a:endParaRPr>
          </a:p>
          <a:p>
            <a:pPr marL="273685" indent="-260985">
              <a:lnSpc>
                <a:spcPct val="100000"/>
              </a:lnSpc>
              <a:spcBef>
                <a:spcPts val="540"/>
              </a:spcBef>
              <a:buClr>
                <a:srgbClr val="548235"/>
              </a:buClr>
              <a:buSzPct val="97500"/>
              <a:buFont typeface="MS Gothic"/>
              <a:buChar char="✓"/>
              <a:tabLst>
                <a:tab pos="273685" algn="l"/>
              </a:tabLst>
            </a:pPr>
            <a:r>
              <a:rPr dirty="0" sz="2000" spc="-5">
                <a:solidFill>
                  <a:srgbClr val="008000"/>
                </a:solidFill>
                <a:latin typeface="Arial"/>
                <a:cs typeface="Arial"/>
              </a:rPr>
              <a:t>CABG </a:t>
            </a:r>
            <a:r>
              <a:rPr dirty="0" sz="2000">
                <a:solidFill>
                  <a:srgbClr val="008000"/>
                </a:solidFill>
                <a:latin typeface="Arial"/>
                <a:cs typeface="Arial"/>
              </a:rPr>
              <a:t>could </a:t>
            </a:r>
            <a:r>
              <a:rPr dirty="0" sz="2000" spc="-5">
                <a:solidFill>
                  <a:srgbClr val="008000"/>
                </a:solidFill>
                <a:latin typeface="Arial"/>
                <a:cs typeface="Arial"/>
              </a:rPr>
              <a:t>be performed “on-pump” or</a:t>
            </a:r>
            <a:r>
              <a:rPr dirty="0" sz="2000" spc="-25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8000"/>
                </a:solidFill>
                <a:latin typeface="Arial"/>
                <a:cs typeface="Arial"/>
              </a:rPr>
              <a:t>“off-pump”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10" b="1">
                <a:solidFill>
                  <a:srgbClr val="FF0000"/>
                </a:solidFill>
                <a:latin typeface="MS Gothic"/>
                <a:cs typeface="MS Gothic"/>
              </a:rPr>
              <a:t>✗</a:t>
            </a:r>
            <a:r>
              <a:rPr dirty="0" sz="2000" spc="-459" b="1">
                <a:solidFill>
                  <a:srgbClr val="FF0000"/>
                </a:solidFill>
                <a:latin typeface="MS Gothic"/>
                <a:cs typeface="MS Gothic"/>
              </a:rPr>
              <a:t> 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EXCLUSION: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50" spc="-5">
                <a:solidFill>
                  <a:srgbClr val="FF0000"/>
                </a:solidFill>
                <a:latin typeface="MS Gothic"/>
                <a:cs typeface="MS Gothic"/>
              </a:rPr>
              <a:t>✗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Patients requiring </a:t>
            </a:r>
            <a:r>
              <a:rPr dirty="0" sz="2000">
                <a:solidFill>
                  <a:srgbClr val="FF0000"/>
                </a:solidFill>
                <a:latin typeface="Arial"/>
                <a:cs typeface="Arial"/>
              </a:rPr>
              <a:t>single</a:t>
            </a:r>
            <a:r>
              <a:rPr dirty="0" sz="20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graft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2050" spc="-5">
                <a:solidFill>
                  <a:srgbClr val="FF0000"/>
                </a:solidFill>
                <a:latin typeface="MS Gothic"/>
                <a:cs typeface="MS Gothic"/>
              </a:rPr>
              <a:t>✗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Patients with evolving myocardial</a:t>
            </a:r>
            <a:r>
              <a:rPr dirty="0" sz="20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infarction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2000" spc="-10" b="1">
                <a:solidFill>
                  <a:srgbClr val="FF0000"/>
                </a:solidFill>
                <a:latin typeface="MS Gothic"/>
                <a:cs typeface="MS Gothic"/>
              </a:rPr>
              <a:t>✗</a:t>
            </a:r>
            <a:r>
              <a:rPr dirty="0" sz="2000" spc="-480" b="1">
                <a:solidFill>
                  <a:srgbClr val="FF0000"/>
                </a:solidFill>
                <a:latin typeface="MS Gothic"/>
                <a:cs typeface="MS Gothic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Patients requiring </a:t>
            </a:r>
            <a:r>
              <a:rPr dirty="0" sz="2000">
                <a:solidFill>
                  <a:srgbClr val="FF0000"/>
                </a:solidFill>
                <a:latin typeface="Arial"/>
                <a:cs typeface="Arial"/>
              </a:rPr>
              <a:t>concomitant valve surgery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2050" spc="-5">
                <a:solidFill>
                  <a:srgbClr val="FF0000"/>
                </a:solidFill>
                <a:latin typeface="MS Gothic"/>
                <a:cs typeface="MS Gothic"/>
              </a:rPr>
              <a:t>✗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Patients requiring redo</a:t>
            </a:r>
            <a:r>
              <a:rPr dirty="0" sz="20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CABG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31100" y="165100"/>
            <a:ext cx="1404649" cy="1000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7064" y="162661"/>
            <a:ext cx="149352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/>
              <a:t>Results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40701" y="732652"/>
            <a:ext cx="8726170" cy="3216910"/>
          </a:xfrm>
          <a:prstGeom prst="rect">
            <a:avLst/>
          </a:prstGeom>
        </p:spPr>
        <p:txBody>
          <a:bodyPr wrap="square" lIns="0" tIns="13017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25"/>
              </a:spcBef>
              <a:buClr>
                <a:srgbClr val="FF0000"/>
              </a:buClr>
              <a:buSzPct val="102500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latin typeface="Arial"/>
                <a:cs typeface="Arial"/>
              </a:rPr>
              <a:t>Enrolment from </a:t>
            </a:r>
            <a:r>
              <a:rPr dirty="0" sz="2000">
                <a:latin typeface="Arial"/>
                <a:cs typeface="Arial"/>
              </a:rPr>
              <a:t>June </a:t>
            </a:r>
            <a:r>
              <a:rPr dirty="0" sz="2000" spc="-5">
                <a:latin typeface="Arial"/>
                <a:cs typeface="Arial"/>
              </a:rPr>
              <a:t>2004 to December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2007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SzPct val="102500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latin typeface="Arial"/>
                <a:cs typeface="Arial"/>
              </a:rPr>
              <a:t>28 </a:t>
            </a:r>
            <a:r>
              <a:rPr dirty="0" sz="2000">
                <a:latin typeface="Arial"/>
                <a:cs typeface="Arial"/>
              </a:rPr>
              <a:t>cardiac surgery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centres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SzPct val="102500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7 countries </a:t>
            </a:r>
            <a:r>
              <a:rPr dirty="0" sz="2000" spc="-5">
                <a:latin typeface="Arial"/>
                <a:cs typeface="Arial"/>
              </a:rPr>
              <a:t>(UK, Poland, Australia, Brazil, India, Italy,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Austria)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SzPct val="102500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latin typeface="Arial"/>
                <a:cs typeface="Arial"/>
              </a:rPr>
              <a:t>3102 patients randomized (1554 patients to </a:t>
            </a:r>
            <a:r>
              <a:rPr dirty="0" sz="2000">
                <a:latin typeface="Arial"/>
                <a:cs typeface="Arial"/>
              </a:rPr>
              <a:t>single </a:t>
            </a:r>
            <a:r>
              <a:rPr dirty="0" sz="2000" spc="-5">
                <a:latin typeface="Arial"/>
                <a:cs typeface="Arial"/>
              </a:rPr>
              <a:t>and1548 to bilateral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ITA</a:t>
            </a:r>
            <a:r>
              <a:rPr dirty="0" sz="2000" spc="-5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SzPct val="102500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latin typeface="Arial"/>
                <a:cs typeface="Arial"/>
              </a:rPr>
              <a:t>At 10 </a:t>
            </a:r>
            <a:r>
              <a:rPr dirty="0" sz="2000">
                <a:latin typeface="Arial"/>
                <a:cs typeface="Arial"/>
              </a:rPr>
              <a:t>years </a:t>
            </a:r>
            <a:r>
              <a:rPr dirty="0" sz="2000" spc="-5">
                <a:latin typeface="Arial"/>
                <a:cs typeface="Arial"/>
              </a:rPr>
              <a:t>high use of guideline based medical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therapy:</a:t>
            </a:r>
            <a:endParaRPr sz="2000">
              <a:latin typeface="Arial"/>
              <a:cs typeface="Arial"/>
            </a:endParaRPr>
          </a:p>
          <a:p>
            <a:pPr marL="241300" marR="21590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aspirin (81%), </a:t>
            </a:r>
            <a:r>
              <a:rPr dirty="0" sz="2000">
                <a:latin typeface="Arial"/>
                <a:cs typeface="Arial"/>
              </a:rPr>
              <a:t>statins </a:t>
            </a:r>
            <a:r>
              <a:rPr dirty="0" sz="2000" spc="-5">
                <a:latin typeface="Arial"/>
                <a:cs typeface="Arial"/>
              </a:rPr>
              <a:t>(89%), ACE-inhibitor or Angiotensin receptor blockers  (73%), beta blockers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(74%)</a:t>
            </a:r>
            <a:endParaRPr sz="2000">
              <a:latin typeface="Arial"/>
              <a:cs typeface="Arial"/>
            </a:endParaRPr>
          </a:p>
          <a:p>
            <a:pPr marL="223520">
              <a:lnSpc>
                <a:spcPct val="100000"/>
              </a:lnSpc>
              <a:spcBef>
                <a:spcPts val="1000"/>
              </a:spcBef>
            </a:pP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(Much higher than other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contemporary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PCI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vs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CABG</a:t>
            </a:r>
            <a:r>
              <a:rPr dirty="0" sz="2000" spc="-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trials)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0000" y="50800"/>
            <a:ext cx="1404649" cy="1000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6057900"/>
            <a:ext cx="2701925" cy="765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31912" y="6052915"/>
            <a:ext cx="1368425" cy="765175"/>
          </a:xfrm>
          <a:custGeom>
            <a:avLst/>
            <a:gdLst/>
            <a:ahLst/>
            <a:cxnLst/>
            <a:rect l="l" t="t" r="r" b="b"/>
            <a:pathLst>
              <a:path w="1368425" h="765175">
                <a:moveTo>
                  <a:pt x="0" y="0"/>
                </a:moveTo>
                <a:lnTo>
                  <a:pt x="1368425" y="0"/>
                </a:lnTo>
                <a:lnTo>
                  <a:pt x="1368425" y="765175"/>
                </a:lnTo>
                <a:lnTo>
                  <a:pt x="0" y="76517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E7E6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05100" y="6057900"/>
            <a:ext cx="5318125" cy="765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962900" y="6057900"/>
            <a:ext cx="1181100" cy="7651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5379" y="11460"/>
            <a:ext cx="5584190" cy="46735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spc="-5"/>
              <a:t>Analysis of Results at 10</a:t>
            </a:r>
            <a:r>
              <a:rPr dirty="0" sz="2900" spc="-85"/>
              <a:t> </a:t>
            </a:r>
            <a:r>
              <a:rPr dirty="0" sz="2900" spc="-10"/>
              <a:t>Years: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226908" y="806988"/>
            <a:ext cx="8543290" cy="410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25880">
              <a:lnSpc>
                <a:spcPct val="100000"/>
              </a:lnSpc>
              <a:spcBef>
                <a:spcPts val="100"/>
              </a:spcBef>
            </a:pPr>
            <a:r>
              <a:rPr dirty="0" sz="2900" spc="-5" b="1">
                <a:solidFill>
                  <a:srgbClr val="008000"/>
                </a:solidFill>
                <a:latin typeface="Arial"/>
                <a:cs typeface="Arial"/>
              </a:rPr>
              <a:t>98.4% of </a:t>
            </a:r>
            <a:r>
              <a:rPr dirty="0" sz="2900" spc="-10" b="1">
                <a:solidFill>
                  <a:srgbClr val="008000"/>
                </a:solidFill>
                <a:latin typeface="Arial"/>
                <a:cs typeface="Arial"/>
              </a:rPr>
              <a:t>Patients </a:t>
            </a:r>
            <a:r>
              <a:rPr dirty="0" sz="2900" spc="-5" b="1">
                <a:solidFill>
                  <a:srgbClr val="008000"/>
                </a:solidFill>
                <a:latin typeface="Arial"/>
                <a:cs typeface="Arial"/>
              </a:rPr>
              <a:t>With </a:t>
            </a:r>
            <a:r>
              <a:rPr dirty="0" sz="2900" spc="-10" b="1">
                <a:solidFill>
                  <a:srgbClr val="008000"/>
                </a:solidFill>
                <a:latin typeface="Arial"/>
                <a:cs typeface="Arial"/>
              </a:rPr>
              <a:t>Vital</a:t>
            </a:r>
            <a:r>
              <a:rPr dirty="0" sz="2900" spc="-4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2900" spc="-5" b="1">
                <a:solidFill>
                  <a:srgbClr val="008000"/>
                </a:solidFill>
                <a:latin typeface="Arial"/>
                <a:cs typeface="Arial"/>
              </a:rPr>
              <a:t>Status</a:t>
            </a: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40"/>
              </a:spcBef>
            </a:pPr>
            <a:r>
              <a:rPr dirty="0" sz="2450" spc="-10" b="1">
                <a:solidFill>
                  <a:srgbClr val="0000FF"/>
                </a:solidFill>
                <a:latin typeface="MS Gothic"/>
                <a:cs typeface="MS Gothic"/>
              </a:rPr>
              <a:t>①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Intention To Treat</a:t>
            </a:r>
            <a:r>
              <a:rPr dirty="0" u="heavy" sz="2400" spc="-1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(ITT)</a:t>
            </a:r>
            <a:r>
              <a:rPr dirty="0" sz="2400" spc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50" spc="-10" b="1">
                <a:solidFill>
                  <a:srgbClr val="0000FF"/>
                </a:solidFill>
                <a:latin typeface="MS Gothic"/>
                <a:cs typeface="MS Gothic"/>
              </a:rPr>
              <a:t>②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 Treated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(AT)</a:t>
            </a:r>
            <a:r>
              <a:rPr dirty="0" sz="2400">
                <a:latin typeface="Arial"/>
                <a:cs typeface="Arial"/>
              </a:rPr>
              <a:t>: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Non-Randomized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FF"/>
              </a:buClr>
              <a:buSzPct val="102083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36% of Patients Received </a:t>
            </a:r>
            <a:r>
              <a:rPr dirty="0" sz="2400">
                <a:latin typeface="Arial"/>
                <a:cs typeface="Arial"/>
              </a:rPr>
              <a:t>A </a:t>
            </a:r>
            <a:r>
              <a:rPr dirty="0" sz="2400" spc="-5">
                <a:latin typeface="Arial"/>
                <a:cs typeface="Arial"/>
              </a:rPr>
              <a:t>‘Different’ Treatment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Strategy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FF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SzPct val="102083"/>
              <a:buChar char="•"/>
              <a:tabLst>
                <a:tab pos="812165" algn="l"/>
                <a:tab pos="812800" algn="l"/>
              </a:tabLst>
            </a:pPr>
            <a:r>
              <a:rPr dirty="0" sz="2400" spc="-5">
                <a:latin typeface="Arial"/>
                <a:cs typeface="Arial"/>
              </a:rPr>
              <a:t>14% of </a:t>
            </a:r>
            <a:r>
              <a:rPr dirty="0" sz="2400" spc="-5">
                <a:solidFill>
                  <a:srgbClr val="FF0000"/>
                </a:solidFill>
                <a:latin typeface="Arial"/>
                <a:cs typeface="Arial"/>
              </a:rPr>
              <a:t>Bilateral </a:t>
            </a:r>
            <a:r>
              <a:rPr dirty="0" sz="24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400">
                <a:latin typeface="Arial"/>
                <a:cs typeface="Arial"/>
              </a:rPr>
              <a:t>crossed </a:t>
            </a:r>
            <a:r>
              <a:rPr dirty="0" sz="2400" spc="-5"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3366FF"/>
                </a:solidFill>
                <a:latin typeface="Arial"/>
                <a:cs typeface="Arial"/>
              </a:rPr>
              <a:t>Single</a:t>
            </a:r>
            <a:r>
              <a:rPr dirty="0" sz="2400" spc="25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6600"/>
                </a:solidFill>
                <a:latin typeface="Arial"/>
                <a:cs typeface="Arial"/>
              </a:rPr>
              <a:t>ITA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SzPct val="102083"/>
              <a:buChar char="•"/>
              <a:tabLst>
                <a:tab pos="812165" algn="l"/>
                <a:tab pos="812800" algn="l"/>
                <a:tab pos="6567805" algn="l"/>
              </a:tabLst>
            </a:pPr>
            <a:r>
              <a:rPr dirty="0" sz="2400" spc="-5">
                <a:latin typeface="Arial"/>
                <a:cs typeface="Arial"/>
              </a:rPr>
              <a:t>22% of </a:t>
            </a:r>
            <a:r>
              <a:rPr dirty="0" sz="2400" spc="-5">
                <a:solidFill>
                  <a:srgbClr val="3366FF"/>
                </a:solidFill>
                <a:latin typeface="Arial"/>
                <a:cs typeface="Arial"/>
              </a:rPr>
              <a:t>Single </a:t>
            </a:r>
            <a:r>
              <a:rPr dirty="0" sz="2400" spc="-5" b="1">
                <a:solidFill>
                  <a:srgbClr val="FF6600"/>
                </a:solidFill>
                <a:latin typeface="Arial"/>
                <a:cs typeface="Arial"/>
              </a:rPr>
              <a:t>ITA </a:t>
            </a:r>
            <a:r>
              <a:rPr dirty="0" sz="2400" spc="-5">
                <a:latin typeface="Arial"/>
                <a:cs typeface="Arial"/>
              </a:rPr>
              <a:t>had </a:t>
            </a:r>
            <a:r>
              <a:rPr dirty="0" sz="2400">
                <a:latin typeface="Arial"/>
                <a:cs typeface="Arial"/>
              </a:rPr>
              <a:t>a </a:t>
            </a:r>
            <a:r>
              <a:rPr dirty="0" sz="2400" spc="5">
                <a:latin typeface="Arial"/>
                <a:cs typeface="Arial"/>
              </a:rPr>
              <a:t>2</a:t>
            </a:r>
            <a:r>
              <a:rPr dirty="0" baseline="25089" sz="2325" spc="7">
                <a:latin typeface="Arial"/>
                <a:cs typeface="Arial"/>
              </a:rPr>
              <a:t>nd</a:t>
            </a:r>
            <a:r>
              <a:rPr dirty="0" baseline="25089" sz="2325" spc="412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Arterial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Graft	(Radial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Artery)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84150" y="54612"/>
          <a:ext cx="8960485" cy="6751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5610"/>
                <a:gridCol w="2354580"/>
                <a:gridCol w="2354579"/>
              </a:tblGrid>
              <a:tr h="702945">
                <a:tc>
                  <a:txBody>
                    <a:bodyPr/>
                    <a:lstStyle/>
                    <a:p>
                      <a:pPr marL="122555">
                        <a:lnSpc>
                          <a:spcPts val="2225"/>
                        </a:lnSpc>
                      </a:pPr>
                      <a:r>
                        <a:rPr dirty="0" sz="24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r>
                        <a:rPr dirty="0" sz="2400" spc="-2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Characteristics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22555">
                        <a:lnSpc>
                          <a:spcPts val="2735"/>
                        </a:lnSpc>
                      </a:pPr>
                      <a:r>
                        <a:rPr dirty="0" sz="24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Near</a:t>
                      </a:r>
                      <a:r>
                        <a:rPr dirty="0" sz="2400" spc="-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‘Identical’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marL="664210" marR="422909" indent="-222250">
                        <a:lnSpc>
                          <a:spcPts val="2400"/>
                        </a:lnSpc>
                        <a:spcBef>
                          <a:spcPts val="25"/>
                        </a:spcBef>
                      </a:pPr>
                      <a:r>
                        <a:rPr dirty="0" sz="20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Bilateral</a:t>
                      </a:r>
                      <a:r>
                        <a:rPr dirty="0" sz="2000" spc="-8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ITA 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(n=1548)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marL="663575" marR="543560" indent="-102235">
                        <a:lnSpc>
                          <a:spcPts val="2400"/>
                        </a:lnSpc>
                        <a:spcBef>
                          <a:spcPts val="25"/>
                        </a:spcBef>
                      </a:pPr>
                      <a:r>
                        <a:rPr dirty="0" sz="2000" spc="-5" b="1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Single</a:t>
                      </a:r>
                      <a:r>
                        <a:rPr dirty="0" sz="2000" spc="-85" b="1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ITA 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(n=1554)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Male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85%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86%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Age mean (SD)</a:t>
                      </a:r>
                      <a:r>
                        <a:rPr dirty="0" sz="2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64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(9)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64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(9)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smoker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Systolic BP mean (SD)</a:t>
                      </a:r>
                      <a:r>
                        <a:rPr dirty="0" sz="20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[mmHg]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132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(18)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marL="70929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132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(19)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Body Mass index mean</a:t>
                      </a:r>
                      <a:r>
                        <a:rPr dirty="0" sz="2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(SD)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28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(4)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28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(4)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Caucasian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92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92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Asian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Insulin dependent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diabetes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Non insulin dependent</a:t>
                      </a:r>
                      <a:r>
                        <a:rPr dirty="0" sz="2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diabetes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Hypertension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77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78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Hyperlipidemia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94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93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Peripheral arterial</a:t>
                      </a:r>
                      <a:r>
                        <a:rPr dirty="0" sz="2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disease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Prior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stroke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Prior myocardial</a:t>
                      </a:r>
                      <a:r>
                        <a:rPr dirty="0" sz="2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infarction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44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Prior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PCI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NYHA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class 1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2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128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78%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064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79%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  <a:tr h="410845">
                <a:tc>
                  <a:txBody>
                    <a:bodyPr/>
                    <a:lstStyle/>
                    <a:p>
                      <a:pPr marL="20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CCS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class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1-3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128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84%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064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84%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8" y="136392"/>
            <a:ext cx="8846185" cy="421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Surgical </a:t>
            </a:r>
            <a:r>
              <a:rPr dirty="0" spc="-5"/>
              <a:t>Details, </a:t>
            </a:r>
            <a:r>
              <a:rPr dirty="0" spc="-10"/>
              <a:t>Post-operative </a:t>
            </a:r>
            <a:r>
              <a:rPr dirty="0" spc="-5"/>
              <a:t>Care and Length of</a:t>
            </a:r>
            <a:r>
              <a:rPr dirty="0" spc="-70"/>
              <a:t> </a:t>
            </a:r>
            <a:r>
              <a:rPr dirty="0" spc="-5"/>
              <a:t>Stay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8092" y="569036"/>
          <a:ext cx="8948420" cy="607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7425"/>
                <a:gridCol w="1578610"/>
                <a:gridCol w="474344"/>
                <a:gridCol w="339725"/>
                <a:gridCol w="232409"/>
                <a:gridCol w="1480184"/>
              </a:tblGrid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Procedures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9720">
                        <a:lnSpc>
                          <a:spcPts val="2345"/>
                        </a:lnSpc>
                      </a:pPr>
                      <a:r>
                        <a:rPr dirty="0" sz="20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Bilateral</a:t>
                      </a:r>
                      <a:r>
                        <a:rPr dirty="0" sz="2000" spc="-2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ITA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421005">
                        <a:lnSpc>
                          <a:spcPts val="2345"/>
                        </a:lnSpc>
                      </a:pPr>
                      <a:r>
                        <a:rPr dirty="0" sz="2000" spc="-5" b="1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Single</a:t>
                      </a:r>
                      <a:r>
                        <a:rPr dirty="0" sz="2000" spc="-10" b="1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ITA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Details of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operation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289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(n=1531)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52959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(n=1546)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pump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857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58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Off</a:t>
                      </a:r>
                      <a:r>
                        <a:rPr dirty="0" sz="2000" spc="-1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pump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8575">
                        <a:lnSpc>
                          <a:spcPts val="2345"/>
                        </a:lnSpc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42</a:t>
                      </a:r>
                      <a:r>
                        <a:rPr dirty="0" sz="2000" spc="-1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2000" spc="-1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234823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Conversion to</a:t>
                      </a:r>
                      <a:r>
                        <a:rPr dirty="0" sz="20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bypass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9209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6200">
                      <a:solidFill>
                        <a:srgbClr val="00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7505">
                <a:tc rowSpan="2"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CABG duration minutes mean</a:t>
                      </a:r>
                      <a:r>
                        <a:rPr dirty="0" sz="2000" spc="-1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(SD)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2920">
                        <a:lnSpc>
                          <a:spcPts val="2345"/>
                        </a:lnSpc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222</a:t>
                      </a:r>
                      <a:r>
                        <a:rPr dirty="0" sz="20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(61)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FF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8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23 mins</a:t>
                      </a:r>
                      <a:r>
                        <a:rPr dirty="0" sz="1800" spc="17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388" sz="3000" spc="-7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1388" sz="30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28575">
                      <a:solidFill>
                        <a:srgbClr val="0000FF"/>
                      </a:solidFill>
                      <a:prstDash val="solid"/>
                    </a:lnL>
                    <a:lnR w="28575">
                      <a:solidFill>
                        <a:srgbClr val="0000FF"/>
                      </a:solidFill>
                      <a:prstDash val="solid"/>
                    </a:lnR>
                    <a:lnT w="28575">
                      <a:solidFill>
                        <a:srgbClr val="0000FF"/>
                      </a:solidFill>
                      <a:prstDash val="solid"/>
                    </a:lnT>
                    <a:lnB w="28575">
                      <a:solidFill>
                        <a:srgbClr val="0000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2345"/>
                        </a:lnSpc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99</a:t>
                      </a:r>
                      <a:r>
                        <a:rPr dirty="0" sz="2000" spc="-2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(58)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FF6"/>
                    </a:solidFil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Number of grafts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857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2885">
                <a:tc rowSpan="2"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9209">
                        <a:lnSpc>
                          <a:spcPts val="165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165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49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84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82%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28575">
                      <a:solidFill>
                        <a:srgbClr val="0000FF"/>
                      </a:solidFill>
                      <a:prstDash val="solid"/>
                    </a:lnL>
                    <a:lnR w="28575">
                      <a:solidFill>
                        <a:srgbClr val="0000FF"/>
                      </a:solidFill>
                      <a:prstDash val="solid"/>
                    </a:lnR>
                    <a:lnT w="28575">
                      <a:solidFill>
                        <a:srgbClr val="0000FF"/>
                      </a:solidFill>
                      <a:prstDash val="solid"/>
                    </a:lnT>
                    <a:lnB w="12700">
                      <a:solidFill>
                        <a:srgbClr val="0000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4+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355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2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9370">
                    <a:lnL w="28575">
                      <a:solidFill>
                        <a:srgbClr val="0000FF"/>
                      </a:solidFill>
                      <a:prstDash val="solid"/>
                    </a:lnL>
                    <a:lnR w="28575">
                      <a:solidFill>
                        <a:srgbClr val="0000FF"/>
                      </a:solidFill>
                      <a:prstDash val="solid"/>
                    </a:lnR>
                    <a:lnT w="28575">
                      <a:solidFill>
                        <a:srgbClr val="0000FF"/>
                      </a:solidFill>
                      <a:prstDash val="solid"/>
                    </a:lnT>
                    <a:lnB w="12700">
                      <a:solidFill>
                        <a:srgbClr val="0000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12750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33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Radial Artery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Graft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857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Cell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saver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9209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32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Aprotinin during</a:t>
                      </a:r>
                      <a:r>
                        <a:rPr dirty="0" sz="2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surgery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9209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Blood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transfusion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9209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Return to operating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theatre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9209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Intra-aortic balloon pump</a:t>
                      </a:r>
                      <a:r>
                        <a:rPr dirty="0" sz="2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use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9209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Renal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therapy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8575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8780">
                <a:tc>
                  <a:txBody>
                    <a:bodyPr/>
                    <a:lstStyle/>
                    <a:p>
                      <a:pPr marL="34925">
                        <a:lnSpc>
                          <a:spcPts val="2345"/>
                        </a:lnSpc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Hospital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stay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Mean days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(SD)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99060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(7)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115">
                        <a:lnSpc>
                          <a:spcPts val="2345"/>
                        </a:lnSpc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(8)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European Society of Cardiology</dc:creator>
  <cp:keywords>ESC Congress 2018, European Society of Cardiology</cp:keywords>
  <dc:subject>ART -  Randomised comparison of bilateral versus single internal thoracic coronary artery bypass graft surgery: effects on mortality at ten years follow-up in the Arterial Revascularisation Trial (ART)</dc:subject>
  <dc:title>ART -  Randomised comparison of bilateral versus single internal thoracic coronary artery bypass graft surgery: effects on mortality at ten years follow-up in the Arterial Revascularisation Trial (ART)</dc:title>
  <dcterms:created xsi:type="dcterms:W3CDTF">2018-09-05T13:08:55Z</dcterms:created>
  <dcterms:modified xsi:type="dcterms:W3CDTF">2018-09-05T13:08:55Z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2018-08-26T00:00:00Z</vt:filetime>
  </property>
  <property fmtid="{D5CDD505-2E9C-101B-9397-08002B2CF9AE}" pid="3" name="Creator">
    <vt:lpwstr>Aspose Ltd.</vt:lpwstr>
  </property>
  <property fmtid="{D5CDD505-2E9C-101B-9397-08002B2CF9AE}" pid="4" name="LastSaved">
    <vt:filetime>2018-09-05T00:00:00Z</vt:filetime>
  </property>
</Properties>
</file>