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2"/>
  </p:notesMasterIdLst>
  <p:handoutMasterIdLst>
    <p:handoutMasterId r:id="rId23"/>
  </p:handoutMasterIdLst>
  <p:sldIdLst>
    <p:sldId id="256" r:id="rId6"/>
    <p:sldId id="286" r:id="rId7"/>
    <p:sldId id="291" r:id="rId8"/>
    <p:sldId id="315" r:id="rId9"/>
    <p:sldId id="293" r:id="rId10"/>
    <p:sldId id="294" r:id="rId11"/>
    <p:sldId id="298" r:id="rId12"/>
    <p:sldId id="316" r:id="rId13"/>
    <p:sldId id="307" r:id="rId14"/>
    <p:sldId id="297" r:id="rId15"/>
    <p:sldId id="299" r:id="rId16"/>
    <p:sldId id="300" r:id="rId17"/>
    <p:sldId id="301" r:id="rId18"/>
    <p:sldId id="313" r:id="rId19"/>
    <p:sldId id="302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/>
        </p14:section>
        <p14:section name="Template" id="{89B0C5F4-A315-7640-ABE1-4F0DE1FE9CAB}">
          <p14:sldIdLst>
            <p14:sldId id="256"/>
            <p14:sldId id="286"/>
            <p14:sldId id="291"/>
            <p14:sldId id="315"/>
            <p14:sldId id="293"/>
            <p14:sldId id="294"/>
            <p14:sldId id="298"/>
            <p14:sldId id="316"/>
            <p14:sldId id="307"/>
            <p14:sldId id="297"/>
            <p14:sldId id="299"/>
            <p14:sldId id="300"/>
            <p14:sldId id="301"/>
            <p14:sldId id="313"/>
            <p14:sldId id="302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nning, Christine Lynn" initials="LCL" lastIdx="1" clrIdx="6">
    <p:extLst>
      <p:ext uri="{19B8F6BF-5375-455C-9EA6-DF929625EA0E}">
        <p15:presenceInfo xmlns:p15="http://schemas.microsoft.com/office/powerpoint/2012/main" userId="S::Lanningc@merck.com::936a953f-b7ce-413f-ab26-6274a5374504" providerId="AD"/>
      </p:ext>
    </p:extLst>
  </p:cmAuthor>
  <p:cmAuthor id="1" name="McColgan, Michele" initials="MM" lastIdx="11" clrIdx="0">
    <p:extLst>
      <p:ext uri="{19B8F6BF-5375-455C-9EA6-DF929625EA0E}">
        <p15:presenceInfo xmlns:p15="http://schemas.microsoft.com/office/powerpoint/2012/main" userId="S::mccolgam@merck.com::4e2be746-72bf-4543-9a1f-fc78810bd0df" providerId="AD"/>
      </p:ext>
    </p:extLst>
  </p:cmAuthor>
  <p:cmAuthor id="8" name="Almonte, Yuddy A." initials="AYA" lastIdx="1" clrIdx="7">
    <p:extLst>
      <p:ext uri="{19B8F6BF-5375-455C-9EA6-DF929625EA0E}">
        <p15:presenceInfo xmlns:p15="http://schemas.microsoft.com/office/powerpoint/2012/main" userId="S::Almonte@merck.com::63767e2e-5fe2-4c16-9708-00ce0ea377f9" providerId="AD"/>
      </p:ext>
    </p:extLst>
  </p:cmAuthor>
  <p:cmAuthor id="2" name="Johns, Doug" initials="JD" lastIdx="24" clrIdx="1">
    <p:extLst>
      <p:ext uri="{19B8F6BF-5375-455C-9EA6-DF929625EA0E}">
        <p15:presenceInfo xmlns:p15="http://schemas.microsoft.com/office/powerpoint/2012/main" userId="S::johnsdo@merck.com::52f38bfa-3296-4ce2-98b5-a068fd94deaa" providerId="AD"/>
      </p:ext>
    </p:extLst>
  </p:cmAuthor>
  <p:cmAuthor id="9" name="Zhao, Tian" initials="ZT" lastIdx="2" clrIdx="8">
    <p:extLst>
      <p:ext uri="{19B8F6BF-5375-455C-9EA6-DF929625EA0E}">
        <p15:presenceInfo xmlns:p15="http://schemas.microsoft.com/office/powerpoint/2012/main" userId="S::zhaotia2@merck.com::2d06196d-e3e6-417f-95ff-0a9dbc5559c7" providerId="AD"/>
      </p:ext>
    </p:extLst>
  </p:cmAuthor>
  <p:cmAuthor id="3" name="Banka, Puja" initials="BP" lastIdx="37" clrIdx="2">
    <p:extLst>
      <p:ext uri="{19B8F6BF-5375-455C-9EA6-DF929625EA0E}">
        <p15:presenceInfo xmlns:p15="http://schemas.microsoft.com/office/powerpoint/2012/main" userId="S::bankap@merck.com::99ed09d9-6b3f-4a9d-a2ac-09460e0d203b" providerId="AD"/>
      </p:ext>
    </p:extLst>
  </p:cmAuthor>
  <p:cmAuthor id="10" name="Mitchel, Yale B." initials="MYB" lastIdx="16" clrIdx="9">
    <p:extLst>
      <p:ext uri="{19B8F6BF-5375-455C-9EA6-DF929625EA0E}">
        <p15:presenceInfo xmlns:p15="http://schemas.microsoft.com/office/powerpoint/2012/main" userId="S::MITCHELY@merck.com::69a4e507-7206-40ab-b038-343ad87cce25" providerId="AD"/>
      </p:ext>
    </p:extLst>
  </p:cmAuthor>
  <p:cmAuthor id="4" name="Rotonda, Jennifer" initials="RJ" lastIdx="6" clrIdx="3">
    <p:extLst>
      <p:ext uri="{19B8F6BF-5375-455C-9EA6-DF929625EA0E}">
        <p15:presenceInfo xmlns:p15="http://schemas.microsoft.com/office/powerpoint/2012/main" userId="S::Rotondaj@merck.com::b02248eb-4540-4f7c-a9b7-18b38e9a4c44" providerId="AD"/>
      </p:ext>
    </p:extLst>
  </p:cmAuthor>
  <p:cmAuthor id="5" name="Campeau, LC" initials="CL" lastIdx="2" clrIdx="4">
    <p:extLst>
      <p:ext uri="{19B8F6BF-5375-455C-9EA6-DF929625EA0E}">
        <p15:presenceInfo xmlns:p15="http://schemas.microsoft.com/office/powerpoint/2012/main" userId="S::campeaul@merck.com::273ab0d4-b679-44c3-8ff1-adb60ccd9cce" providerId="AD"/>
      </p:ext>
    </p:extLst>
  </p:cmAuthor>
  <p:cmAuthor id="6" name="Lee, Anita Y. H." initials="LAYH" lastIdx="1" clrIdx="5">
    <p:extLst>
      <p:ext uri="{19B8F6BF-5375-455C-9EA6-DF929625EA0E}">
        <p15:presenceInfo xmlns:p15="http://schemas.microsoft.com/office/powerpoint/2012/main" userId="S::Hsiehani@merck.com::b9b22329-3c08-461d-af1e-61081e8763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A6488-E1F7-4A91-B599-B40A7DE53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DBE10-86A4-4BDB-A7B9-66EAAC649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09E0-923E-4822-8C39-83BEA9AE0FA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7D09D-D127-432C-B098-E6093B70E8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F1029-B960-42B8-90A2-F59AFC7F5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FA86-28D5-405B-B038-2B10F460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0647-A374-2E40-8098-CFEA282B358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E8CF-6542-954F-8DA2-B9786D13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3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elay 2">
            <a:extLst>
              <a:ext uri="{FF2B5EF4-FFF2-40B4-BE49-F238E27FC236}">
                <a16:creationId xmlns:a16="http://schemas.microsoft.com/office/drawing/2014/main" id="{2A26AB6B-C4E4-6E4E-B01F-46F44FCF9E42}"/>
              </a:ext>
            </a:extLst>
          </p:cNvPr>
          <p:cNvSpPr/>
          <p:nvPr userDrawn="1"/>
        </p:nvSpPr>
        <p:spPr>
          <a:xfrm>
            <a:off x="-66269" y="-32526"/>
            <a:ext cx="7878073" cy="5211233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8310201" y="0"/>
            <a:ext cx="833799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307" y="3983289"/>
            <a:ext cx="1441095" cy="781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197789" y="543312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1600">
                <a:solidFill>
                  <a:schemeClr val="bg1"/>
                </a:solidFill>
              </a:rPr>
              <a:t>#AHA21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5744E20-B3CF-FC49-A6E4-CAE72341C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667" y="1874576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PRESENTATION TITLE LUB DUB HEAVY ALL CAPS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60544B-8CAE-6A4B-BB90-589FE22D13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67" y="40906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 name(s)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71AA8C-4EAE-A84A-BD67-F52EFFEEF6E4}"/>
              </a:ext>
            </a:extLst>
          </p:cNvPr>
          <p:cNvCxnSpPr>
            <a:cxnSpLocks/>
          </p:cNvCxnSpPr>
          <p:nvPr userDrawn="1"/>
        </p:nvCxnSpPr>
        <p:spPr>
          <a:xfrm>
            <a:off x="759913" y="969604"/>
            <a:ext cx="0" cy="3635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E623C2-9F19-A24F-98D6-BB2EB2395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3668" y="969604"/>
            <a:ext cx="1873838" cy="678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Company Logo</a:t>
            </a:r>
          </a:p>
        </p:txBody>
      </p:sp>
      <p:sp>
        <p:nvSpPr>
          <p:cNvPr id="29" name="Delay 2">
            <a:extLst>
              <a:ext uri="{FF2B5EF4-FFF2-40B4-BE49-F238E27FC236}">
                <a16:creationId xmlns:a16="http://schemas.microsoft.com/office/drawing/2014/main" id="{4E30C3E5-3C8E-C845-93BF-1D1E1A128F27}"/>
              </a:ext>
            </a:extLst>
          </p:cNvPr>
          <p:cNvSpPr/>
          <p:nvPr userDrawn="1"/>
        </p:nvSpPr>
        <p:spPr>
          <a:xfrm>
            <a:off x="-341376" y="-106105"/>
            <a:ext cx="8241526" cy="5786628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elay 2">
            <a:extLst>
              <a:ext uri="{FF2B5EF4-FFF2-40B4-BE49-F238E27FC236}">
                <a16:creationId xmlns:a16="http://schemas.microsoft.com/office/drawing/2014/main" id="{DD1B18BD-1997-114B-9594-C2CD089CB4AB}"/>
              </a:ext>
            </a:extLst>
          </p:cNvPr>
          <p:cNvSpPr/>
          <p:nvPr userDrawn="1"/>
        </p:nvSpPr>
        <p:spPr>
          <a:xfrm>
            <a:off x="-838593" y="-106106"/>
            <a:ext cx="8884736" cy="5498237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326363"/>
            <a:ext cx="8268020" cy="1075902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title is </a:t>
            </a:r>
            <a:r>
              <a:rPr lang="en-US" err="1"/>
              <a:t>Lub</a:t>
            </a:r>
            <a:r>
              <a:rPr lang="en-US"/>
              <a:t> Dub bold at 14pts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title is </a:t>
            </a:r>
            <a:r>
              <a:rPr lang="en-US" err="1"/>
              <a:t>Lub</a:t>
            </a:r>
            <a:r>
              <a:rPr lang="en-US"/>
              <a:t> Dub bold at 14pts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C5DFF-9354-2B41-B376-2B09186B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4A5A23-D35F-264E-8AC6-6C4E1ED1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8E1EDB-ECBE-C64B-84E7-2AC011AD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IS ALL CAPS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Header is bold at 14pts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EDA4-ABD4-944B-9B5C-33D57C20FFF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7797FB-A08E-2445-8AEA-6A04DABFD6D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F6E2544-2A9A-6B46-8E5E-CA8AA93AF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779035-7C3B-7E4E-8CEB-7B6774AF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1E1EE-4472-CE42-A2D1-4512BF9F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10-12pts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14BA3B8-BC36-BF47-A1FA-580BF18F4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8ECB-3686-9C42-A25D-86356614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/>
              <a:t>HEADER TITLE IS ALL CAPS AT 20PTS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276EA-6335-B646-BE90-A5F28039D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0443F-F91E-7841-9E33-60EA068C2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gradFill>
          <a:gsLst>
            <a:gs pos="0">
              <a:schemeClr val="accent2"/>
            </a:gs>
            <a:gs pos="5000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5229" y="1202268"/>
            <a:ext cx="4073838" cy="2676008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5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SECTION TITLE, LUB DUB HEAVY, ALL CAPS 30 - 35PTS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D5BB84-FBAB-6947-BDF4-995DBA6BD8C9}"/>
              </a:ext>
            </a:extLst>
          </p:cNvPr>
          <p:cNvSpPr txBox="1">
            <a:spLocks/>
          </p:cNvSpPr>
          <p:nvPr userDrawn="1"/>
        </p:nvSpPr>
        <p:spPr>
          <a:xfrm>
            <a:off x="558597" y="45621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bg1"/>
                </a:solidFill>
              </a:rPr>
              <a:t>#AHA21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E72C68-958C-8A40-AC13-1CED570576E6}"/>
              </a:ext>
            </a:extLst>
          </p:cNvPr>
          <p:cNvGrpSpPr/>
          <p:nvPr userDrawn="1"/>
        </p:nvGrpSpPr>
        <p:grpSpPr>
          <a:xfrm>
            <a:off x="5424674" y="-2235470"/>
            <a:ext cx="5968193" cy="5852032"/>
            <a:chOff x="6336320" y="-2192957"/>
            <a:chExt cx="5872534" cy="575823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F8E1CA-1A64-1445-B8E1-28749882D649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534BB-EA3A-A94B-94F3-F87AA2639027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01B4B-4639-7D4F-A89C-A32EBBB1C094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CC5D33-EEDD-CD42-9B76-0D5D8008D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0178" y="745067"/>
            <a:ext cx="2678089" cy="2330526"/>
          </a:xfrm>
        </p:spPr>
        <p:txBody>
          <a:bodyPr>
            <a:noAutofit/>
          </a:bodyPr>
          <a:lstStyle>
            <a:lvl1pPr algn="r">
              <a:defRPr sz="10000" b="0" i="1">
                <a:solidFill>
                  <a:schemeClr val="accent2"/>
                </a:solidFill>
                <a:latin typeface="Lub Dub Light" panose="020B0303030403020204" pitchFamily="34" charset="77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DF0DC-1138-594E-9C64-A0A32F3A8CFA}"/>
              </a:ext>
            </a:extLst>
          </p:cNvPr>
          <p:cNvGrpSpPr/>
          <p:nvPr userDrawn="1"/>
        </p:nvGrpSpPr>
        <p:grpSpPr>
          <a:xfrm>
            <a:off x="328099" y="4268004"/>
            <a:ext cx="1760698" cy="1726429"/>
            <a:chOff x="6336320" y="-2192957"/>
            <a:chExt cx="5872534" cy="57582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F17B0D-61C3-2C48-B4E8-11D14192D94A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1AA7E8-2B0D-5C4E-A8DC-D046A1D02645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7A5590E-8346-7543-89E7-E253B4BEF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/>
              <a:t>HEADER TITLE ALL CAPS AT 20PTS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B4DE-8DD2-5443-A016-C125D33D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9AA2C1-52EF-2840-9A06-63923847AC6B}"/>
              </a:ext>
            </a:extLst>
          </p:cNvPr>
          <p:cNvGrpSpPr/>
          <p:nvPr userDrawn="1"/>
        </p:nvGrpSpPr>
        <p:grpSpPr>
          <a:xfrm>
            <a:off x="3610600" y="-1837996"/>
            <a:ext cx="8861933" cy="8819489"/>
            <a:chOff x="5586413" y="-905629"/>
            <a:chExt cx="5858111" cy="5830054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6C034A43-D4CE-6841-8F56-4B514BEDD6FC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EBB1C537-1BDA-A04A-8B43-B3CBFBAF9AEF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2245" y="-1673366"/>
            <a:ext cx="8614672" cy="8429304"/>
          </a:xfrm>
          <a:prstGeom prst="chord">
            <a:avLst>
              <a:gd name="adj1" fmla="val 4516262"/>
              <a:gd name="adj2" fmla="val 17044772"/>
            </a:avLst>
          </a:prstGeom>
          <a:solidFill>
            <a:schemeClr val="bg2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/>
              <a:t>HEADER TITLE ALL CAPS AT 20PTS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1AFDB-1501-A74B-84EC-9BF4A9EA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 &gt; right-click image &gt; send to back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is </a:t>
            </a:r>
            <a:r>
              <a:rPr lang="en-US" err="1"/>
              <a:t>Lub</a:t>
            </a:r>
            <a:r>
              <a:rPr lang="en-US"/>
              <a:t> Dub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D05C74F-DBC9-2743-A7BB-54B4FC5463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22548" y="-106108"/>
            <a:ext cx="6743370" cy="5786627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Box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4C57024-53FF-5045-B92F-679D83266E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03695" y="-273377"/>
            <a:ext cx="6872139" cy="5557971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Box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9426" y="-35209"/>
            <a:ext cx="6526554" cy="5178708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r>
              <a:rPr lang="en-US"/>
              <a:t>Color 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Description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TITLE ALL CAPS AT 30PTS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CC084-CD0B-CB4B-B676-E1F136367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Caption is </a:t>
            </a:r>
            <a:r>
              <a:rPr lang="en-US" err="1"/>
              <a:t>Lub</a:t>
            </a:r>
            <a:r>
              <a:rPr lang="en-US"/>
              <a:t> Dub bold at 12pts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F1C95-9891-4249-BABE-04AE5153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36D56-853F-5F49-8046-A11DE0E3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0ECAF5-9958-A14D-A435-03CDAD7C93A5}"/>
              </a:ext>
            </a:extLst>
          </p:cNvPr>
          <p:cNvSpPr/>
          <p:nvPr userDrawn="1"/>
        </p:nvSpPr>
        <p:spPr>
          <a:xfrm>
            <a:off x="8600688" y="0"/>
            <a:ext cx="543312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2B7117-B49F-A744-B2A2-035F484656EB}"/>
              </a:ext>
            </a:extLst>
          </p:cNvPr>
          <p:cNvGrpSpPr/>
          <p:nvPr userDrawn="1"/>
        </p:nvGrpSpPr>
        <p:grpSpPr>
          <a:xfrm rot="10800000">
            <a:off x="1099250" y="-532826"/>
            <a:ext cx="9439281" cy="5786629"/>
            <a:chOff x="-838594" y="-106106"/>
            <a:chExt cx="9439281" cy="5786629"/>
          </a:xfrm>
        </p:grpSpPr>
        <p:sp>
          <p:nvSpPr>
            <p:cNvPr id="8" name="Delay 2">
              <a:extLst>
                <a:ext uri="{FF2B5EF4-FFF2-40B4-BE49-F238E27FC236}">
                  <a16:creationId xmlns:a16="http://schemas.microsoft.com/office/drawing/2014/main" id="{2FE69FBA-751A-6C40-9984-B5EF4C49F529}"/>
                </a:ext>
              </a:extLst>
            </p:cNvPr>
            <p:cNvSpPr/>
            <p:nvPr userDrawn="1"/>
          </p:nvSpPr>
          <p:spPr>
            <a:xfrm>
              <a:off x="-66269" y="-32526"/>
              <a:ext cx="8369787" cy="5211233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0">
                  <a:schemeClr val="accent1">
                    <a:shade val="675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elay 2">
              <a:extLst>
                <a:ext uri="{FF2B5EF4-FFF2-40B4-BE49-F238E27FC236}">
                  <a16:creationId xmlns:a16="http://schemas.microsoft.com/office/drawing/2014/main" id="{93C80465-6897-A642-84B9-3405032045C5}"/>
                </a:ext>
              </a:extLst>
            </p:cNvPr>
            <p:cNvSpPr/>
            <p:nvPr userDrawn="1"/>
          </p:nvSpPr>
          <p:spPr>
            <a:xfrm>
              <a:off x="-341377" y="-106105"/>
              <a:ext cx="8755925" cy="5786628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elay 2">
              <a:extLst>
                <a:ext uri="{FF2B5EF4-FFF2-40B4-BE49-F238E27FC236}">
                  <a16:creationId xmlns:a16="http://schemas.microsoft.com/office/drawing/2014/main" id="{FCC8CEDF-9D2A-7742-A93D-6498181029CC}"/>
                </a:ext>
              </a:extLst>
            </p:cNvPr>
            <p:cNvSpPr/>
            <p:nvPr userDrawn="1"/>
          </p:nvSpPr>
          <p:spPr>
            <a:xfrm>
              <a:off x="-838594" y="-106106"/>
              <a:ext cx="9439281" cy="5498237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7244696" y="3678449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>
                <a:solidFill>
                  <a:schemeClr val="bg1"/>
                </a:solidFill>
              </a:rPr>
              <a:t>#AHA21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9012" y="654371"/>
            <a:ext cx="4105960" cy="2354940"/>
          </a:xfrm>
        </p:spPr>
        <p:txBody>
          <a:bodyPr anchor="b">
            <a:norm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DE3A1-1C72-8746-9506-A8595458CB3E}"/>
              </a:ext>
            </a:extLst>
          </p:cNvPr>
          <p:cNvCxnSpPr>
            <a:cxnSpLocks/>
          </p:cNvCxnSpPr>
          <p:nvPr userDrawn="1"/>
        </p:nvCxnSpPr>
        <p:spPr>
          <a:xfrm>
            <a:off x="4419012" y="3297494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7F4375-55B2-3645-805B-8633B02A1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351" y="3421490"/>
            <a:ext cx="1358973" cy="80750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49" y="3760136"/>
            <a:ext cx="1129086" cy="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Section Title</a:t>
            </a:r>
            <a:br>
              <a:rPr lang="en-US"/>
            </a:br>
            <a:r>
              <a:rPr lang="en-US"/>
              <a:t>Slide #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A2641-0823-E046-9584-458E0C8590E1}"/>
              </a:ext>
            </a:extLst>
          </p:cNvPr>
          <p:cNvGrpSpPr/>
          <p:nvPr userDrawn="1"/>
        </p:nvGrpSpPr>
        <p:grpSpPr>
          <a:xfrm>
            <a:off x="-442359" y="5781167"/>
            <a:ext cx="1760698" cy="1726429"/>
            <a:chOff x="6336320" y="-2192957"/>
            <a:chExt cx="5872534" cy="57582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BCCB62-D219-DC47-88CA-C6DE5EEC4765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8F243B9-E0BB-3345-8CDE-63FBDCB7E334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EA563E-3450-B84C-A050-07E5944D40DD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76CC3-14A6-D444-8247-6FD07F5D0974}"/>
              </a:ext>
            </a:extLst>
          </p:cNvPr>
          <p:cNvGrpSpPr/>
          <p:nvPr userDrawn="1"/>
        </p:nvGrpSpPr>
        <p:grpSpPr>
          <a:xfrm rot="1156728">
            <a:off x="6463088" y="-563901"/>
            <a:ext cx="6319880" cy="6196870"/>
            <a:chOff x="6336320" y="-2192957"/>
            <a:chExt cx="5872534" cy="57582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7B1920-6C60-6143-954D-95B59F010D8D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DA14BB-D56A-D047-94DA-5F3874AFF4D9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6C0DA71-E7CB-3748-80A6-D202C90C4B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52489" y="-195147"/>
            <a:ext cx="5466062" cy="546606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762BDA-3552-A446-AFE6-6BD418CD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ONE SPEAKER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692AF-EA47-EE4E-BC74-3942A820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99663-1C3A-7140-A8B6-5A942E0AE02F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3143" y="1266737"/>
            <a:ext cx="2226318" cy="32161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10pts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5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D5D646-615D-0541-AD5A-4E46C8AFAA21}"/>
              </a:ext>
            </a:extLst>
          </p:cNvPr>
          <p:cNvSpPr/>
          <p:nvPr userDrawn="1"/>
        </p:nvSpPr>
        <p:spPr>
          <a:xfrm>
            <a:off x="13949348" y="-1002677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C85CD65-D3BF-CA4A-B2BD-C3C1987852B4}"/>
              </a:ext>
            </a:extLst>
          </p:cNvPr>
          <p:cNvSpPr/>
          <p:nvPr userDrawn="1"/>
        </p:nvSpPr>
        <p:spPr>
          <a:xfrm rot="21325004">
            <a:off x="13984672" y="-782545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5E968-BE93-9248-9232-9ECEC096E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Bio copy is </a:t>
            </a:r>
            <a:r>
              <a:rPr lang="en-US" err="1"/>
              <a:t>Lub</a:t>
            </a:r>
            <a:r>
              <a:rPr lang="en-US"/>
              <a:t> Dub medium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C44018-5A6A-5A40-9C33-3213EA99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89" y="259123"/>
            <a:ext cx="6828720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TITLE IS ALL CAPS AT 25 – 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1656-244C-E044-8660-FCA2FCD0B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6B231A0-06A5-4D47-A6E6-CB45BAC12AE3}"/>
              </a:ext>
            </a:extLst>
          </p:cNvPr>
          <p:cNvGrpSpPr/>
          <p:nvPr userDrawn="1"/>
        </p:nvGrpSpPr>
        <p:grpSpPr>
          <a:xfrm>
            <a:off x="5475859" y="-1287819"/>
            <a:ext cx="6221803" cy="6192004"/>
            <a:chOff x="5586413" y="-905629"/>
            <a:chExt cx="5858111" cy="5830054"/>
          </a:xfrm>
        </p:grpSpPr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2CD7D9F7-E6C8-ED42-8C36-A00DC97A4499}"/>
                </a:ext>
              </a:extLst>
            </p:cNvPr>
            <p:cNvSpPr/>
            <p:nvPr userDrawn="1"/>
          </p:nvSpPr>
          <p:spPr>
            <a:xfrm>
              <a:off x="5777071" y="-804862"/>
              <a:ext cx="5572125" cy="5572125"/>
            </a:xfrm>
            <a:prstGeom prst="chord">
              <a:avLst>
                <a:gd name="adj1" fmla="val 4286170"/>
                <a:gd name="adj2" fmla="val 17273589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204E6B56-60D4-014E-B3AA-FC5211D6F3B1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5F8F5873-0277-9A47-8D48-AA293D724088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TITLE IS ALL CAPS AT </a:t>
            </a:r>
            <a:br>
              <a:rPr lang="en-US"/>
            </a:br>
            <a:r>
              <a:rPr lang="en-US"/>
              <a:t>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47F3C8-B7B8-C547-9E76-01BF767FF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301456"/>
            <a:ext cx="8268020" cy="926208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accent4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jmedchem.1c015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67" y="1152939"/>
            <a:ext cx="6052750" cy="2711488"/>
          </a:xfrm>
        </p:spPr>
        <p:txBody>
          <a:bodyPr>
            <a:normAutofit fontScale="90000"/>
          </a:bodyPr>
          <a:lstStyle/>
          <a:p>
            <a:r>
              <a:rPr lang="en-US"/>
              <a:t>THE CLINICAL SAFETY, PHARMACOKINETICS AND LDL-CHOLESTEROL LOWERING EFFICACY OF MK-0616, AN ORAL PCSK9 INHIBITOR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67" y="4090669"/>
            <a:ext cx="5660814" cy="55399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Douglas G Johns, PhD FAHA| Clinical Director, Translational Medicine, Merck &amp; Co., Inc., Kenilworth, NJ, USA</a:t>
            </a:r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284523"/>
            <a:ext cx="7614630" cy="922084"/>
          </a:xfrm>
        </p:spPr>
        <p:txBody>
          <a:bodyPr>
            <a:normAutofit fontScale="90000"/>
          </a:bodyPr>
          <a:lstStyle/>
          <a:p>
            <a:r>
              <a:rPr lang="en-US" dirty="0"/>
              <a:t>MK-0616 PROTOCOL 003 MULTIPLE DOSE: DESIGN AND BASELINE CHARACTERISTICS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4CA5B6-DEC5-4A51-89AA-679469EB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26" y="1308207"/>
            <a:ext cx="4144307" cy="2868139"/>
          </a:xfrm>
        </p:spPr>
        <p:txBody>
          <a:bodyPr>
            <a:normAutofit fontScale="85000" lnSpcReduction="20000"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Randomized, placebo-controlled, double-blind multiple-dose study of MK-0616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Men and women of non-childbearing potential receiving statin therapy</a:t>
            </a:r>
          </a:p>
          <a:p>
            <a:endParaRPr lang="en-US" sz="18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sz="1800" dirty="0"/>
              <a:t>Four panels (once-</a:t>
            </a:r>
            <a:r>
              <a:rPr lang="fr-FR" sz="1800" dirty="0" err="1"/>
              <a:t>daily</a:t>
            </a:r>
            <a:r>
              <a:rPr lang="fr-FR" sz="1800" dirty="0"/>
              <a:t> </a:t>
            </a:r>
            <a:r>
              <a:rPr lang="fr-FR" sz="1800" dirty="0" err="1"/>
              <a:t>dosing</a:t>
            </a:r>
            <a:r>
              <a:rPr lang="fr-FR" sz="1800" dirty="0"/>
              <a:t> for 14 </a:t>
            </a:r>
            <a:r>
              <a:rPr lang="fr-FR" sz="1800" dirty="0" err="1"/>
              <a:t>days</a:t>
            </a:r>
            <a:r>
              <a:rPr lang="fr-FR" sz="1800" dirty="0"/>
              <a:t>)</a:t>
            </a:r>
          </a:p>
          <a:p>
            <a:pPr marL="515938" lvl="1" indent="-173038">
              <a:buFont typeface="Courier New" panose="02070309020205020404" pitchFamily="49" charset="0"/>
              <a:buChar char="o"/>
            </a:pPr>
            <a:r>
              <a:rPr lang="fr-FR" sz="1500" dirty="0"/>
              <a:t>10, 20 mg MK-0616 (360 mg sodium caprate)</a:t>
            </a:r>
          </a:p>
          <a:p>
            <a:pPr marL="515938" lvl="1" indent="-173038">
              <a:buFont typeface="Courier New" panose="02070309020205020404" pitchFamily="49" charset="0"/>
              <a:buChar char="o"/>
            </a:pPr>
            <a:r>
              <a:rPr lang="fr-FR" sz="1500" dirty="0"/>
              <a:t>10 mg MK-0616 (180 mg sodium caprate)</a:t>
            </a:r>
          </a:p>
          <a:p>
            <a:pPr marL="515938" lvl="1" indent="-173038">
              <a:buFont typeface="Courier New" panose="02070309020205020404" pitchFamily="49" charset="0"/>
              <a:buChar char="o"/>
            </a:pPr>
            <a:r>
              <a:rPr lang="fr-FR" sz="1500" dirty="0"/>
              <a:t>10 mg MK-0616 (+ </a:t>
            </a:r>
            <a:r>
              <a:rPr lang="fr-FR" sz="1500" dirty="0" err="1"/>
              <a:t>food</a:t>
            </a:r>
            <a:r>
              <a:rPr lang="fr-FR" sz="1500" dirty="0"/>
              <a:t> </a:t>
            </a:r>
            <a:r>
              <a:rPr lang="fr-FR" sz="1500" dirty="0" err="1"/>
              <a:t>before</a:t>
            </a:r>
            <a:r>
              <a:rPr lang="fr-FR" sz="1500" dirty="0"/>
              <a:t> dose)</a:t>
            </a:r>
          </a:p>
          <a:p>
            <a:r>
              <a:rPr lang="fr-FR" sz="1800" dirty="0"/>
              <a:t>	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8421B842-FCAE-4AC6-A133-5154FD2C2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705577"/>
              </p:ext>
            </p:extLst>
          </p:nvPr>
        </p:nvGraphicFramePr>
        <p:xfrm>
          <a:off x="4783667" y="1206607"/>
          <a:ext cx="3782024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383">
                  <a:extLst>
                    <a:ext uri="{9D8B030D-6E8A-4147-A177-3AD203B41FA5}">
                      <a16:colId xmlns:a16="http://schemas.microsoft.com/office/drawing/2014/main" val="3241396313"/>
                    </a:ext>
                  </a:extLst>
                </a:gridCol>
                <a:gridCol w="954641">
                  <a:extLst>
                    <a:ext uri="{9D8B030D-6E8A-4147-A177-3AD203B41FA5}">
                      <a16:colId xmlns:a16="http://schemas.microsoft.com/office/drawing/2014/main" val="2287814430"/>
                    </a:ext>
                  </a:extLst>
                </a:gridCol>
              </a:tblGrid>
              <a:tr h="282610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Lub Dub Medium" panose="020B0603030403020204"/>
                        </a:rPr>
                        <a:t>Baseline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74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Gender</a:t>
                      </a:r>
                    </a:p>
                    <a:p>
                      <a:pPr lvl="1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Male (n)</a:t>
                      </a:r>
                    </a:p>
                    <a:p>
                      <a:pPr lvl="1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Female 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27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82539"/>
                  </a:ext>
                </a:extLst>
              </a:tr>
              <a:tr h="41679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 Dub Medium" panose="020B0603030403020204"/>
                        </a:rPr>
                        <a:t>Age (years)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Adults (18-65 </a:t>
                      </a:r>
                      <a:r>
                        <a:rPr lang="en-US" sz="1200" dirty="0" err="1">
                          <a:latin typeface="Lub Dub Medium" panose="020B0603030403020204"/>
                        </a:rPr>
                        <a:t>yr</a:t>
                      </a:r>
                      <a:r>
                        <a:rPr lang="en-US" sz="1200" dirty="0">
                          <a:latin typeface="Lub Dub Medium" panose="020B0603030403020204"/>
                        </a:rPr>
                        <a:t>) (n)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Mean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SD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Median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40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57.7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8.5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60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19-65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 Dub Medium" panose="020B0603030403020204"/>
                        </a:rPr>
                        <a:t>Race (n)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19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latin typeface="Lub Dub Medium" panose="020B0603030403020204"/>
                        </a:rPr>
                        <a:t>Ethnicity (n)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Not Hispanic or Latino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40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82930"/>
                  </a:ext>
                </a:extLst>
              </a:tr>
              <a:tr h="221642">
                <a:tc>
                  <a:txBody>
                    <a:bodyPr/>
                    <a:lstStyle/>
                    <a:p>
                      <a:pPr lvl="0"/>
                      <a:r>
                        <a:rPr lang="en-US" sz="1200">
                          <a:latin typeface="Lub Dub Medium" panose="020B0603030403020204"/>
                        </a:rPr>
                        <a:t>% taking moderate/high intensity statin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ub Dub Medium" panose="020B0603030403020204"/>
                        </a:rPr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5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21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4723"/>
            <a:ext cx="7614630" cy="922084"/>
          </a:xfrm>
        </p:spPr>
        <p:txBody>
          <a:bodyPr/>
          <a:lstStyle/>
          <a:p>
            <a:r>
              <a:rPr lang="en-US"/>
              <a:t>MK-0616 PROTOCOL 003 MULTIPLE DOSE: GENERAL SAFETY/TOLERABILITY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4CA5B6-DEC5-4A51-89AA-679469EB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89" y="1536807"/>
            <a:ext cx="7983769" cy="2868139"/>
          </a:xfrm>
        </p:spPr>
        <p:txBody>
          <a:bodyPr>
            <a:norm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No deaths, no SAEs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No discontinuations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All treatment-related AEs were mild/moderate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AEs reported by Investigator as related to study drug : </a:t>
            </a:r>
          </a:p>
          <a:p>
            <a:pPr marL="515938" lvl="1" indent="-173038">
              <a:buFont typeface="Courier New" panose="02070309020205020404" pitchFamily="49" charset="0"/>
              <a:buChar char="o"/>
            </a:pPr>
            <a:r>
              <a:rPr lang="en-US" sz="1600" dirty="0"/>
              <a:t>dizziness, dry mouth, dyspepsia, hunger, decreased appetite, flushing, insomnia, and gastroesophageal reflux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No treatment-related trends in lab safety, vital signs, or ECG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90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62B4F4-620B-44A5-8D77-354B0BC5CC47}"/>
              </a:ext>
            </a:extLst>
          </p:cNvPr>
          <p:cNvSpPr/>
          <p:nvPr/>
        </p:nvSpPr>
        <p:spPr>
          <a:xfrm>
            <a:off x="1749387" y="1080656"/>
            <a:ext cx="6099888" cy="3345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C776CBF-160F-40CB-8D00-282FD273C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00355"/>
              </p:ext>
            </p:extLst>
          </p:nvPr>
        </p:nvGraphicFramePr>
        <p:xfrm>
          <a:off x="1821918" y="1318196"/>
          <a:ext cx="5925082" cy="26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ism 8" r:id="rId4" imgW="5770455" imgH="2431038" progId="Prism8.Document">
                  <p:embed/>
                </p:oleObj>
              </mc:Choice>
              <mc:Fallback>
                <p:oleObj name="Prism 8" r:id="rId4" imgW="5770455" imgH="2431038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C776CBF-160F-40CB-8D00-282FD273C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1918" y="1318196"/>
                        <a:ext cx="5925082" cy="26737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27" y="259123"/>
            <a:ext cx="7614630" cy="922084"/>
          </a:xfrm>
        </p:spPr>
        <p:txBody>
          <a:bodyPr>
            <a:normAutofit fontScale="90000"/>
          </a:bodyPr>
          <a:lstStyle/>
          <a:p>
            <a:r>
              <a:rPr lang="en-US"/>
              <a:t>MK-0616 PROTOCOL 003 MULTIPLE DOSE: </a:t>
            </a:r>
            <a:br>
              <a:rPr lang="en-US"/>
            </a:br>
            <a:r>
              <a:rPr lang="en-US"/>
              <a:t>LDL-C REDUCTION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082" y="4750197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4911" y="4750197"/>
            <a:ext cx="995238" cy="273844"/>
          </a:xfrm>
        </p:spPr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4507" y="4750198"/>
            <a:ext cx="1200646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DEA49D-89C2-48AF-9FA7-08D0FD1B2FA8}"/>
              </a:ext>
            </a:extLst>
          </p:cNvPr>
          <p:cNvSpPr/>
          <p:nvPr/>
        </p:nvSpPr>
        <p:spPr>
          <a:xfrm>
            <a:off x="2766872" y="1896878"/>
            <a:ext cx="1704353" cy="250084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600" spc="30"/>
              <a:t>QD dosing</a:t>
            </a:r>
          </a:p>
        </p:txBody>
      </p:sp>
    </p:spTree>
    <p:extLst>
      <p:ext uri="{BB962C8B-B14F-4D97-AF65-F5344CB8AC3E}">
        <p14:creationId xmlns:p14="http://schemas.microsoft.com/office/powerpoint/2010/main" val="232106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D07F7F2-0725-4919-A65D-D159B7FF6FF9}"/>
              </a:ext>
            </a:extLst>
          </p:cNvPr>
          <p:cNvSpPr txBox="1">
            <a:spLocks/>
          </p:cNvSpPr>
          <p:nvPr/>
        </p:nvSpPr>
        <p:spPr>
          <a:xfrm>
            <a:off x="437989" y="1277862"/>
            <a:ext cx="8211939" cy="286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MK-0616 </a:t>
            </a:r>
            <a:r>
              <a:rPr lang="fr-FR" sz="1800" dirty="0" err="1"/>
              <a:t>was</a:t>
            </a:r>
            <a:r>
              <a:rPr lang="fr-FR" sz="1800" dirty="0"/>
              <a:t> </a:t>
            </a:r>
            <a:r>
              <a:rPr lang="fr-FR" sz="1800" dirty="0" err="1"/>
              <a:t>generally</a:t>
            </a:r>
            <a:r>
              <a:rPr lang="fr-FR" sz="1800" dirty="0"/>
              <a:t> </a:t>
            </a:r>
            <a:r>
              <a:rPr lang="fr-FR" sz="1800" dirty="0" err="1"/>
              <a:t>well</a:t>
            </a:r>
            <a:r>
              <a:rPr lang="fr-FR" sz="1800" dirty="0"/>
              <a:t> </a:t>
            </a:r>
            <a:r>
              <a:rPr lang="fr-FR" sz="1800" dirty="0" err="1"/>
              <a:t>tolerated</a:t>
            </a:r>
            <a:r>
              <a:rPr lang="fr-FR" sz="1800" dirty="0"/>
              <a:t> up to doses of 300 mg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No </a:t>
            </a:r>
            <a:r>
              <a:rPr lang="fr-FR" sz="1800" dirty="0" err="1"/>
              <a:t>deaths</a:t>
            </a:r>
            <a:r>
              <a:rPr lang="fr-FR" sz="1800" dirty="0"/>
              <a:t>, </a:t>
            </a:r>
            <a:r>
              <a:rPr lang="fr-FR" sz="1800" dirty="0" err="1"/>
              <a:t>SAEs</a:t>
            </a:r>
            <a:r>
              <a:rPr lang="fr-FR" sz="1800" dirty="0"/>
              <a:t>, </a:t>
            </a:r>
            <a:r>
              <a:rPr lang="fr-FR" sz="1800" dirty="0" err="1"/>
              <a:t>significant</a:t>
            </a:r>
            <a:r>
              <a:rPr lang="fr-FR" sz="1800" dirty="0"/>
              <a:t> vital </a:t>
            </a:r>
            <a:r>
              <a:rPr lang="fr-FR" sz="1800" dirty="0" err="1"/>
              <a:t>signs</a:t>
            </a:r>
            <a:r>
              <a:rPr lang="fr-FR" sz="1800" dirty="0"/>
              <a:t>, ECG, or </a:t>
            </a:r>
            <a:r>
              <a:rPr lang="fr-FR" sz="1800" dirty="0" err="1"/>
              <a:t>lab</a:t>
            </a:r>
            <a:r>
              <a:rPr lang="fr-FR" sz="1800" dirty="0"/>
              <a:t> changes </a:t>
            </a:r>
            <a:r>
              <a:rPr lang="fr-FR" sz="1800" dirty="0" err="1"/>
              <a:t>associated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MK-0616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MK-0616 single doses </a:t>
            </a:r>
            <a:r>
              <a:rPr lang="fr-FR" sz="1800" dirty="0" err="1"/>
              <a:t>reduced</a:t>
            </a:r>
            <a:r>
              <a:rPr lang="fr-FR" sz="1800" dirty="0"/>
              <a:t> free PCSK9 by &gt;90%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MK-0616 multiple doses </a:t>
            </a:r>
            <a:r>
              <a:rPr lang="fr-FR" sz="1800" dirty="0" err="1"/>
              <a:t>reduced</a:t>
            </a:r>
            <a:r>
              <a:rPr lang="fr-FR" sz="1800" dirty="0"/>
              <a:t> LDL-C by ~65% </a:t>
            </a:r>
            <a:r>
              <a:rPr lang="fr-FR" sz="1800" dirty="0" err="1"/>
              <a:t>after</a:t>
            </a:r>
            <a:r>
              <a:rPr lang="fr-FR" sz="1800" dirty="0"/>
              <a:t> 14 </a:t>
            </a:r>
            <a:r>
              <a:rPr lang="fr-FR" sz="1800" dirty="0" err="1"/>
              <a:t>days</a:t>
            </a:r>
            <a:endParaRPr lang="fr-FR" sz="1800" dirty="0"/>
          </a:p>
          <a:p>
            <a:pPr marL="228600" indent="-228600">
              <a:buFont typeface="+mj-lt"/>
              <a:buAutoNum type="arabicPeriod"/>
            </a:pPr>
            <a:endParaRPr lang="fr-F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4723"/>
            <a:ext cx="7614630" cy="92208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D07F7F2-0725-4919-A65D-D159B7FF6FF9}"/>
              </a:ext>
            </a:extLst>
          </p:cNvPr>
          <p:cNvSpPr txBox="1">
            <a:spLocks/>
          </p:cNvSpPr>
          <p:nvPr/>
        </p:nvSpPr>
        <p:spPr>
          <a:xfrm>
            <a:off x="437989" y="1107929"/>
            <a:ext cx="8211939" cy="286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fr-FR" sz="18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sz="1800" dirty="0" err="1"/>
              <a:t>These</a:t>
            </a:r>
            <a:r>
              <a:rPr lang="fr-FR" sz="1800" dirty="0"/>
              <a:t> Phase 1 </a:t>
            </a:r>
            <a:r>
              <a:rPr lang="fr-FR" sz="1800" dirty="0" err="1"/>
              <a:t>results</a:t>
            </a:r>
            <a:r>
              <a:rPr lang="fr-FR" sz="1800" dirty="0"/>
              <a:t> are </a:t>
            </a:r>
            <a:r>
              <a:rPr lang="fr-FR" sz="1800" dirty="0" err="1"/>
              <a:t>encouraging</a:t>
            </a:r>
            <a:r>
              <a:rPr lang="fr-FR" sz="1800" dirty="0"/>
              <a:t>, </a:t>
            </a:r>
            <a:r>
              <a:rPr lang="fr-FR" sz="1800" dirty="0" err="1"/>
              <a:t>showing</a:t>
            </a:r>
            <a:r>
              <a:rPr lang="fr-FR" sz="1800" dirty="0"/>
              <a:t> </a:t>
            </a:r>
            <a:r>
              <a:rPr lang="fr-FR" sz="1800" dirty="0" err="1"/>
              <a:t>robust</a:t>
            </a:r>
            <a:r>
              <a:rPr lang="fr-FR" sz="1800" dirty="0"/>
              <a:t> LDL-C </a:t>
            </a:r>
            <a:r>
              <a:rPr lang="fr-FR" sz="1800" dirty="0" err="1"/>
              <a:t>lowering</a:t>
            </a:r>
            <a:r>
              <a:rPr lang="fr-FR" sz="1800" dirty="0"/>
              <a:t> on top of </a:t>
            </a:r>
            <a:r>
              <a:rPr lang="fr-FR" sz="1800" dirty="0" err="1"/>
              <a:t>statins</a:t>
            </a:r>
            <a:r>
              <a:rPr lang="fr-FR" sz="1800" dirty="0"/>
              <a:t>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sz="1800" dirty="0"/>
              <a:t>As an oral PCSK9 </a:t>
            </a:r>
            <a:r>
              <a:rPr lang="fr-FR" sz="1800" dirty="0" err="1"/>
              <a:t>inhibitor</a:t>
            </a:r>
            <a:r>
              <a:rPr lang="fr-FR" sz="1800" dirty="0"/>
              <a:t>, MK-0616 has the </a:t>
            </a:r>
            <a:r>
              <a:rPr lang="fr-FR" sz="1800" dirty="0" err="1"/>
              <a:t>potential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a </a:t>
            </a:r>
            <a:r>
              <a:rPr lang="fr-FR" sz="1800" dirty="0" err="1"/>
              <a:t>highly</a:t>
            </a:r>
            <a:r>
              <a:rPr lang="fr-FR" sz="1800" dirty="0"/>
              <a:t> effective, </a:t>
            </a:r>
            <a:r>
              <a:rPr lang="fr-FR" sz="1800" dirty="0" err="1"/>
              <a:t>cholesterol-lowering</a:t>
            </a:r>
            <a:r>
              <a:rPr lang="fr-FR" sz="1800" dirty="0"/>
              <a:t> </a:t>
            </a:r>
            <a:r>
              <a:rPr lang="fr-FR" sz="1800" dirty="0" err="1"/>
              <a:t>medicine</a:t>
            </a:r>
            <a:r>
              <a:rPr lang="fr-FR" sz="1800" dirty="0"/>
              <a:t> for patients </a:t>
            </a:r>
            <a:r>
              <a:rPr lang="fr-FR" sz="1800" dirty="0" err="1"/>
              <a:t>with</a:t>
            </a:r>
            <a:r>
              <a:rPr lang="fr-FR" sz="1800" dirty="0"/>
              <a:t> high </a:t>
            </a:r>
            <a:r>
              <a:rPr lang="fr-FR" sz="1800" dirty="0" err="1"/>
              <a:t>cholesterol</a:t>
            </a:r>
            <a:r>
              <a:rPr lang="fr-FR" sz="1800" dirty="0"/>
              <a:t>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/>
              <a:t>Such a medicine could overcome barriers to treatment, allowing more patients to achieve LDL-C goals reduce cardiovascular risk earlier in their therapeutic journey.</a:t>
            </a:r>
            <a:endParaRPr lang="fr-FR" sz="18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sz="1800" dirty="0" err="1"/>
              <a:t>Additional</a:t>
            </a:r>
            <a:r>
              <a:rPr lang="fr-FR" sz="1800" dirty="0"/>
              <a:t>, </a:t>
            </a:r>
            <a:r>
              <a:rPr lang="fr-FR" sz="1800" dirty="0" err="1"/>
              <a:t>larger</a:t>
            </a:r>
            <a:r>
              <a:rPr lang="fr-FR" sz="1800" dirty="0"/>
              <a:t> </a:t>
            </a:r>
            <a:r>
              <a:rPr lang="fr-FR" sz="1800" dirty="0" err="1"/>
              <a:t>clinical</a:t>
            </a:r>
            <a:r>
              <a:rPr lang="fr-FR" sz="1800" dirty="0"/>
              <a:t> trials </a:t>
            </a:r>
            <a:r>
              <a:rPr lang="fr-FR" sz="1800" dirty="0" err="1"/>
              <a:t>evaluating</a:t>
            </a:r>
            <a:r>
              <a:rPr lang="fr-FR" sz="1800" dirty="0"/>
              <a:t> the </a:t>
            </a:r>
            <a:r>
              <a:rPr lang="fr-FR" sz="1800" dirty="0" err="1"/>
              <a:t>efficacy</a:t>
            </a:r>
            <a:r>
              <a:rPr lang="fr-FR" sz="1800" dirty="0"/>
              <a:t> and </a:t>
            </a:r>
            <a:r>
              <a:rPr lang="fr-FR" sz="1800" dirty="0" err="1"/>
              <a:t>safety</a:t>
            </a:r>
            <a:r>
              <a:rPr lang="fr-FR" sz="1800" dirty="0"/>
              <a:t> of MK-0616 are </a:t>
            </a:r>
            <a:r>
              <a:rPr lang="fr-FR" sz="1800" dirty="0" err="1"/>
              <a:t>required</a:t>
            </a:r>
            <a:r>
              <a:rPr lang="fr-FR" sz="18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4723"/>
            <a:ext cx="7614630" cy="922084"/>
          </a:xfrm>
        </p:spPr>
        <p:txBody>
          <a:bodyPr/>
          <a:lstStyle/>
          <a:p>
            <a:r>
              <a:rPr lang="en-US"/>
              <a:t>CONCLUSIONS/PERSPECTIVES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4723"/>
            <a:ext cx="7614630" cy="922084"/>
          </a:xfrm>
        </p:spPr>
        <p:txBody>
          <a:bodyPr/>
          <a:lstStyle/>
          <a:p>
            <a:r>
              <a:rPr lang="en-US"/>
              <a:t>ACKNOWLEDGEMENTS: CO-AUTHORS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4CA5B6-DEC5-4A51-89AA-679469EB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80" y="1536807"/>
            <a:ext cx="2499944" cy="2868139"/>
          </a:xfrm>
        </p:spPr>
        <p:txBody>
          <a:bodyPr>
            <a:normAutofit/>
          </a:bodyPr>
          <a:lstStyle/>
          <a:p>
            <a:r>
              <a:rPr lang="fr-FR" sz="1600" err="1"/>
              <a:t>Yuddy</a:t>
            </a:r>
            <a:r>
              <a:rPr lang="fr-FR" sz="1600"/>
              <a:t> </a:t>
            </a:r>
            <a:r>
              <a:rPr lang="fr-FR" sz="1600" err="1"/>
              <a:t>Almonte</a:t>
            </a:r>
            <a:endParaRPr lang="fr-FR" sz="1600"/>
          </a:p>
          <a:p>
            <a:r>
              <a:rPr lang="fr-FR" sz="1600"/>
              <a:t>Puja Banka</a:t>
            </a:r>
          </a:p>
          <a:p>
            <a:r>
              <a:rPr lang="fr-FR" sz="1600"/>
              <a:t>An </a:t>
            </a:r>
            <a:r>
              <a:rPr lang="fr-FR" sz="1600" err="1"/>
              <a:t>Bautmans</a:t>
            </a:r>
            <a:endParaRPr lang="fr-FR" sz="1600"/>
          </a:p>
          <a:p>
            <a:r>
              <a:rPr lang="fr-FR" sz="1600"/>
              <a:t>Louis-Charles </a:t>
            </a:r>
            <a:r>
              <a:rPr lang="fr-FR" sz="1600" err="1"/>
              <a:t>Campeau</a:t>
            </a:r>
            <a:endParaRPr lang="fr-FR" sz="1600"/>
          </a:p>
          <a:p>
            <a:r>
              <a:rPr lang="fr-FR" sz="1600"/>
              <a:t>Mark </a:t>
            </a:r>
            <a:r>
              <a:rPr lang="fr-FR" sz="1600" err="1"/>
              <a:t>Cancilla</a:t>
            </a:r>
            <a:endParaRPr lang="fr-FR" sz="1600"/>
          </a:p>
          <a:p>
            <a:r>
              <a:rPr lang="fr-FR" sz="1600"/>
              <a:t>Justin Chapman</a:t>
            </a:r>
          </a:p>
          <a:p>
            <a:r>
              <a:rPr lang="fr-FR" sz="1600"/>
              <a:t>Inne Crevecoeur</a:t>
            </a:r>
          </a:p>
          <a:p>
            <a:r>
              <a:rPr lang="fr-FR" sz="1600"/>
              <a:t>Erik Guetschow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B0F0152-8A38-435F-8420-BF3DE5D7CE56}"/>
              </a:ext>
            </a:extLst>
          </p:cNvPr>
          <p:cNvSpPr txBox="1">
            <a:spLocks/>
          </p:cNvSpPr>
          <p:nvPr/>
        </p:nvSpPr>
        <p:spPr>
          <a:xfrm>
            <a:off x="3503136" y="1536807"/>
            <a:ext cx="2499944" cy="286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/>
              <a:t>Anya </a:t>
            </a:r>
            <a:r>
              <a:rPr lang="fr-FR" sz="1600" err="1"/>
              <a:t>Kauh</a:t>
            </a:r>
            <a:endParaRPr lang="fr-FR" sz="1600"/>
          </a:p>
          <a:p>
            <a:r>
              <a:rPr lang="fr-FR" sz="1600" err="1"/>
              <a:t>Eseng</a:t>
            </a:r>
            <a:r>
              <a:rPr lang="fr-FR" sz="1600"/>
              <a:t> Lai</a:t>
            </a:r>
          </a:p>
          <a:p>
            <a:r>
              <a:rPr lang="fr-FR" sz="1600"/>
              <a:t>Christine </a:t>
            </a:r>
            <a:r>
              <a:rPr lang="fr-FR" sz="1600" err="1"/>
              <a:t>Lanning</a:t>
            </a:r>
            <a:endParaRPr lang="fr-FR" sz="1600"/>
          </a:p>
          <a:p>
            <a:r>
              <a:rPr lang="fr-FR" sz="1600"/>
              <a:t>Anita Lee</a:t>
            </a:r>
          </a:p>
          <a:p>
            <a:r>
              <a:rPr lang="fr-FR" sz="1600"/>
              <a:t>Li </a:t>
            </a:r>
            <a:r>
              <a:rPr lang="fr-FR" sz="1600" err="1"/>
              <a:t>Li</a:t>
            </a:r>
            <a:endParaRPr lang="fr-FR" sz="1600"/>
          </a:p>
          <a:p>
            <a:r>
              <a:rPr lang="fr-FR" sz="1600"/>
              <a:t>Yale </a:t>
            </a:r>
            <a:r>
              <a:rPr lang="fr-FR" sz="1600" err="1"/>
              <a:t>Mitchel</a:t>
            </a:r>
            <a:endParaRPr lang="fr-FR" sz="1600"/>
          </a:p>
          <a:p>
            <a:r>
              <a:rPr lang="fr-FR" sz="1600"/>
              <a:t>Aubrey </a:t>
            </a:r>
            <a:r>
              <a:rPr lang="fr-FR" sz="1600" err="1"/>
              <a:t>Stoch</a:t>
            </a:r>
            <a:endParaRPr lang="fr-FR" sz="1600"/>
          </a:p>
          <a:p>
            <a:r>
              <a:rPr lang="fr-FR" sz="1600"/>
              <a:t>Kristien van Dyck</a:t>
            </a:r>
          </a:p>
          <a:p>
            <a:endParaRPr lang="fr-FR" sz="160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380BF27-AB8F-4E58-B61C-FC40F433B9F8}"/>
              </a:ext>
            </a:extLst>
          </p:cNvPr>
          <p:cNvSpPr txBox="1">
            <a:spLocks/>
          </p:cNvSpPr>
          <p:nvPr/>
        </p:nvSpPr>
        <p:spPr>
          <a:xfrm>
            <a:off x="5797602" y="1536807"/>
            <a:ext cx="2499944" cy="286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/>
              <a:t>Frederic Vanhoutte</a:t>
            </a:r>
          </a:p>
          <a:p>
            <a:r>
              <a:rPr lang="fr-FR" sz="1600"/>
              <a:t>Bram </a:t>
            </a:r>
            <a:r>
              <a:rPr lang="fr-FR" sz="1600" err="1"/>
              <a:t>Volckaert</a:t>
            </a:r>
            <a:endParaRPr lang="fr-FR" sz="1600"/>
          </a:p>
          <a:p>
            <a:r>
              <a:rPr lang="fr-FR" sz="1600"/>
              <a:t>Dennis Wolford</a:t>
            </a:r>
          </a:p>
          <a:p>
            <a:r>
              <a:rPr lang="fr-FR" sz="1600"/>
              <a:t>Blair Wood</a:t>
            </a:r>
          </a:p>
          <a:p>
            <a:r>
              <a:rPr lang="fr-FR" sz="1600"/>
              <a:t>Andy Xu</a:t>
            </a:r>
          </a:p>
          <a:p>
            <a:r>
              <a:rPr lang="fr-FR" sz="1600"/>
              <a:t>Tian Zhao</a:t>
            </a:r>
          </a:p>
          <a:p>
            <a:r>
              <a:rPr lang="fr-FR" sz="1600"/>
              <a:t>Susan Zhou</a:t>
            </a:r>
          </a:p>
          <a:p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38492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49E32D1-513A-41F5-99C0-B7B2E9A32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63455"/>
              </p:ext>
            </p:extLst>
          </p:nvPr>
        </p:nvGraphicFramePr>
        <p:xfrm>
          <a:off x="545690" y="1536700"/>
          <a:ext cx="7876068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394">
                  <a:extLst>
                    <a:ext uri="{9D8B030D-6E8A-4147-A177-3AD203B41FA5}">
                      <a16:colId xmlns:a16="http://schemas.microsoft.com/office/drawing/2014/main" val="745728086"/>
                    </a:ext>
                  </a:extLst>
                </a:gridCol>
                <a:gridCol w="4616674">
                  <a:extLst>
                    <a:ext uri="{9D8B030D-6E8A-4147-A177-3AD203B41FA5}">
                      <a16:colId xmlns:a16="http://schemas.microsoft.com/office/drawing/2014/main" val="36709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Affiliation/Financial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Nature of Conflict/Commercial Company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5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Pharmaceutical-industry related conflict</a:t>
                      </a:r>
                      <a:br>
                        <a:rPr lang="en-US">
                          <a:latin typeface="Lub Dub Medium" panose="020B0603030403020204"/>
                        </a:rPr>
                      </a:br>
                      <a:r>
                        <a:rPr lang="en-US">
                          <a:latin typeface="Lub Dub Medium" panose="020B0603030403020204"/>
                        </a:rPr>
                        <a:t>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Employee of Merck Sharp &amp; Dohme Corp., a subsidiary of Merck &amp; Co., Inc., Kenilworth, NJ USA; study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Stock shareholder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Lub Dub Medium" panose="020B0603030403020204"/>
                        </a:rPr>
                        <a:t>Stock shareholder Merck &amp; Co., Inc., Kenilworth, NJ 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57997"/>
                  </a:ext>
                </a:extLst>
              </a:tr>
            </a:tbl>
          </a:graphicData>
        </a:graphic>
      </p:graphicFrame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1D16416-94F4-4119-8FF5-4277C2A1E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6822082" cy="321610"/>
          </a:xfrm>
        </p:spPr>
        <p:txBody>
          <a:bodyPr>
            <a:normAutofit fontScale="92500"/>
          </a:bodyPr>
          <a:lstStyle/>
          <a:p>
            <a:r>
              <a:rPr lang="en-US"/>
              <a:t>I have the following conflicts of interest that relate to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9613"/>
            <a:ext cx="6828720" cy="922084"/>
          </a:xfrm>
        </p:spPr>
        <p:txBody>
          <a:bodyPr/>
          <a:lstStyle/>
          <a:p>
            <a:r>
              <a:rPr lang="en-US"/>
              <a:t>PCSK9 AS A THERAPEUTIC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26" y="1166101"/>
            <a:ext cx="4038884" cy="3369650"/>
          </a:xfrm>
        </p:spPr>
        <p:txBody>
          <a:bodyPr>
            <a:normAutofit fontScale="85000" lnSpcReduction="10000"/>
          </a:bodyPr>
          <a:lstStyle/>
          <a:p>
            <a:pPr marL="117475" indent="-1174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Unmet need: millions of hypercholesterolemic patients treated but still not at LDL-C goal</a:t>
            </a:r>
          </a:p>
          <a:p>
            <a:pPr marL="117475" indent="-1174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Genetic evidence supports targeting PCSK9</a:t>
            </a:r>
          </a:p>
          <a:p>
            <a:pPr marL="515938" lvl="1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PCSK9 Loss-of-function mutants: ↓LDL-C, ↓CV risk</a:t>
            </a:r>
          </a:p>
          <a:p>
            <a:pPr marL="515938" lvl="1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PCSK9 Gain-of-function mutants: ↑LDL-C, ↑CV risk</a:t>
            </a:r>
          </a:p>
          <a:p>
            <a:pPr marL="117475" indent="-1174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Three injectable PCSK9 inhibitors showing ~50-60% LDL-C reduction</a:t>
            </a:r>
          </a:p>
          <a:p>
            <a:pPr marL="515938" lvl="1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REPATHA</a:t>
            </a:r>
            <a:r>
              <a:rPr lang="en-US" baseline="30000" dirty="0">
                <a:sym typeface="Symbol" panose="05050102010706020507" pitchFamily="18" charset="2"/>
              </a:rPr>
              <a:t></a:t>
            </a:r>
            <a:r>
              <a:rPr lang="en-US" dirty="0"/>
              <a:t>, PRALUENT</a:t>
            </a:r>
            <a:r>
              <a:rPr lang="en-US" baseline="30000" dirty="0">
                <a:sym typeface="Symbol" panose="05050102010706020507" pitchFamily="18" charset="2"/>
              </a:rPr>
              <a:t></a:t>
            </a:r>
            <a:r>
              <a:rPr lang="en-US" dirty="0"/>
              <a:t> – mAb, SC Q2W/Q4W; CVOTs with 15% relative risk reduction for cardiovascular events</a:t>
            </a:r>
          </a:p>
          <a:p>
            <a:pPr marL="515938" lvl="1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LEQVIO</a:t>
            </a:r>
            <a:r>
              <a:rPr lang="en-US" baseline="30000" dirty="0">
                <a:sym typeface="Symbol" panose="05050102010706020507" pitchFamily="18" charset="2"/>
              </a:rPr>
              <a:t></a:t>
            </a:r>
            <a:r>
              <a:rPr lang="en-US" dirty="0"/>
              <a:t> – small interfering RNA, SC Q6M; CVOT ongoing</a:t>
            </a:r>
          </a:p>
          <a:p>
            <a:pPr marL="515938" lvl="1" indent="-17303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Uptake of injectables has been limited, often late in the patient’s journey</a:t>
            </a:r>
          </a:p>
          <a:p>
            <a:pPr marL="117475" indent="-1174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 no marketed oral PCSK9 inhibitors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272C4-BEA9-430E-9AE5-0A1368B32DFA}"/>
              </a:ext>
            </a:extLst>
          </p:cNvPr>
          <p:cNvSpPr/>
          <p:nvPr/>
        </p:nvSpPr>
        <p:spPr>
          <a:xfrm>
            <a:off x="4636302" y="4424943"/>
            <a:ext cx="273542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>
                <a:latin typeface="Lub Dub Medium" panose="020B0603030403020204"/>
              </a:rPr>
              <a:t>Based on Cohen JC, Hobbs HH. </a:t>
            </a:r>
            <a:r>
              <a:rPr lang="en-US" sz="800" i="1">
                <a:latin typeface="Lub Dub Medium" panose="020B0603030403020204"/>
              </a:rPr>
              <a:t>Science</a:t>
            </a:r>
            <a:r>
              <a:rPr lang="en-US" sz="800">
                <a:latin typeface="Lub Dub Medium" panose="020B0603030403020204"/>
              </a:rPr>
              <a:t>. 2013;</a:t>
            </a:r>
            <a:r>
              <a:rPr lang="en-US" sz="800" b="1">
                <a:latin typeface="Lub Dub Medium" panose="020B0603030403020204"/>
              </a:rPr>
              <a:t>340</a:t>
            </a:r>
            <a:r>
              <a:rPr lang="en-US" sz="800">
                <a:latin typeface="Lub Dub Medium" panose="020B0603030403020204"/>
              </a:rPr>
              <a:t>(6133):689-90.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06A59AA-E1BE-4A53-AB8A-D74D78A8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6302" y="1124256"/>
            <a:ext cx="3929389" cy="31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8" y="231683"/>
            <a:ext cx="7761631" cy="922084"/>
          </a:xfrm>
        </p:spPr>
        <p:txBody>
          <a:bodyPr>
            <a:normAutofit fontScale="90000"/>
          </a:bodyPr>
          <a:lstStyle/>
          <a:p>
            <a:r>
              <a:rPr lang="en-US" dirty="0"/>
              <a:t>CYCLIC PEPTIDE PLATFORM ENABLES TARGETING “DIFFICULT-TO-DRUG”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89" y="1019225"/>
            <a:ext cx="8417253" cy="771678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PRO: </a:t>
            </a:r>
            <a:r>
              <a:rPr lang="en-US" sz="1400" dirty="0"/>
              <a:t>“</a:t>
            </a:r>
            <a:r>
              <a:rPr lang="en-US" sz="1400" dirty="0" err="1"/>
              <a:t>mAb</a:t>
            </a:r>
            <a:r>
              <a:rPr lang="en-US" sz="1400" dirty="0"/>
              <a:t>-like” potency/selectivity at a lower molecular weight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CON: </a:t>
            </a:r>
            <a:r>
              <a:rPr lang="en-US" sz="1400" dirty="0"/>
              <a:t>poor inherent oral absorption (%F: &lt;0.1%), require permeation enhancers to achieve relevant exposure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7936" y="3974243"/>
            <a:ext cx="2515604" cy="193155"/>
          </a:xfrm>
          <a:prstGeom prst="rect">
            <a:avLst/>
          </a:prstGeom>
        </p:spPr>
        <p:txBody>
          <a:bodyPr/>
          <a:lstStyle/>
          <a:p>
            <a:pPr marL="171450" marR="0" indent="-171450" algn="r" rtl="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Lub Dub Medium" panose="020B0603030403020204"/>
            </a:endParaRPr>
          </a:p>
          <a:p>
            <a:pPr marR="0" algn="r" rtl="0"/>
            <a:r>
              <a:rPr lang="en-US" dirty="0">
                <a:solidFill>
                  <a:schemeClr val="tx1"/>
                </a:solidFill>
                <a:latin typeface="Lub Dub Medium" panose="020B0603030403020204"/>
              </a:rPr>
              <a:t>J Med Chem 63(22):13796-13824, 2020; </a:t>
            </a:r>
          </a:p>
          <a:p>
            <a:pPr marR="0" algn="r" rtl="0"/>
            <a:r>
              <a:rPr lang="en-US" b="0" i="0" u="sng" strike="noStrike" baseline="0" dirty="0">
                <a:solidFill>
                  <a:schemeClr val="tx1"/>
                </a:solidFill>
                <a:latin typeface="Lub Dub Medium" panose="020B0603030403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doi.org/10.1021/acs.jmedchem.1c01599</a:t>
            </a:r>
            <a:endParaRPr lang="en-US" b="0" i="0" u="none" strike="noStrike" baseline="0" dirty="0">
              <a:solidFill>
                <a:schemeClr val="tx1"/>
              </a:solidFill>
              <a:latin typeface="Lub Dub Medium" panose="020B060303040302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marR="0" indent="-171450" algn="r" rtl="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E6A6B-0013-48D1-9C19-BD575581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25" y="2296406"/>
            <a:ext cx="2362434" cy="1575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28">
            <a:extLst>
              <a:ext uri="{FF2B5EF4-FFF2-40B4-BE49-F238E27FC236}">
                <a16:creationId xmlns:a16="http://schemas.microsoft.com/office/drawing/2014/main" id="{6C8E7AA6-165D-49ED-8111-5B28DAC68A4F}"/>
              </a:ext>
            </a:extLst>
          </p:cNvPr>
          <p:cNvSpPr/>
          <p:nvPr/>
        </p:nvSpPr>
        <p:spPr bwMode="auto">
          <a:xfrm>
            <a:off x="2920163" y="3097970"/>
            <a:ext cx="535717" cy="337347"/>
          </a:xfrm>
          <a:prstGeom prst="rightArrow">
            <a:avLst>
              <a:gd name="adj1" fmla="val 50000"/>
              <a:gd name="adj2" fmla="val 3859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675" tIns="92675" rIns="92675" bIns="92675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877C"/>
              </a:buClr>
              <a:defRPr/>
            </a:pPr>
            <a:endParaRPr lang="en-US" sz="1200">
              <a:solidFill>
                <a:srgbClr val="37424A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2E7F4-9424-4B9F-BD5D-7982E04D4A79}"/>
              </a:ext>
            </a:extLst>
          </p:cNvPr>
          <p:cNvSpPr/>
          <p:nvPr/>
        </p:nvSpPr>
        <p:spPr>
          <a:xfrm>
            <a:off x="7046297" y="4249162"/>
            <a:ext cx="1787548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457200">
              <a:defRPr/>
            </a:pPr>
            <a:r>
              <a:rPr lang="en-US" sz="1100" i="1" dirty="0">
                <a:latin typeface="Lub Dub Medium" panose="020B0603030403020204"/>
              </a:rPr>
              <a:t>MW = ~1500 g/mol</a:t>
            </a:r>
          </a:p>
          <a:p>
            <a:pPr algn="ctr" defTabSz="457200">
              <a:defRPr/>
            </a:pPr>
            <a:r>
              <a:rPr lang="en-US" sz="1100" i="1" dirty="0">
                <a:latin typeface="Lub Dub Medium" panose="020B0603030403020204"/>
              </a:rPr>
              <a:t>Ki = 2-5 </a:t>
            </a:r>
            <a:r>
              <a:rPr lang="en-US" sz="1100" i="1" dirty="0" err="1">
                <a:latin typeface="Lub Dub Medium" panose="020B0603030403020204"/>
              </a:rPr>
              <a:t>pM</a:t>
            </a:r>
            <a:endParaRPr lang="en-US" sz="1100" i="1" dirty="0">
              <a:latin typeface="Lub Dub Medium" panose="020B0603030403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7B0E24-960C-45AF-8626-0061B66546F0}"/>
              </a:ext>
            </a:extLst>
          </p:cNvPr>
          <p:cNvSpPr/>
          <p:nvPr/>
        </p:nvSpPr>
        <p:spPr>
          <a:xfrm>
            <a:off x="3632672" y="4249162"/>
            <a:ext cx="258174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altLang="en-US" sz="1100" i="1" dirty="0">
                <a:latin typeface="Lub Dub Medium" panose="020B0603030403020204"/>
              </a:rPr>
              <a:t>Cyclic peptides bind to the flat PCSK9:LDL-R interface with </a:t>
            </a:r>
            <a:r>
              <a:rPr lang="en-US" altLang="en-US" sz="1100" i="1" dirty="0" err="1">
                <a:latin typeface="Lub Dub Medium" panose="020B0603030403020204"/>
              </a:rPr>
              <a:t>mAb</a:t>
            </a:r>
            <a:r>
              <a:rPr lang="en-US" altLang="en-US" sz="1100" i="1" dirty="0">
                <a:latin typeface="Lub Dub Medium" panose="020B0603030403020204"/>
              </a:rPr>
              <a:t>-like affinity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FCE42D-5B1D-4D75-B1BC-1E397A1627A3}"/>
              </a:ext>
            </a:extLst>
          </p:cNvPr>
          <p:cNvSpPr/>
          <p:nvPr/>
        </p:nvSpPr>
        <p:spPr>
          <a:xfrm>
            <a:off x="332512" y="4249162"/>
            <a:ext cx="2686824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457200">
              <a:defRPr/>
            </a:pPr>
            <a:r>
              <a:rPr lang="en-US" sz="1100" i="1" dirty="0">
                <a:latin typeface="Lub Dub Medium" panose="020B0603030403020204"/>
              </a:rPr>
              <a:t>Identifies macrocyclic peptides as inhibitors of protein-protein interactions (PPI)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D6D91-68C5-42C2-B3D2-277789DE4E12}"/>
              </a:ext>
            </a:extLst>
          </p:cNvPr>
          <p:cNvSpPr/>
          <p:nvPr/>
        </p:nvSpPr>
        <p:spPr>
          <a:xfrm>
            <a:off x="1048769" y="1778004"/>
            <a:ext cx="1400776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>
              <a:defRPr/>
            </a:pPr>
            <a:r>
              <a:rPr lang="en-US" altLang="en-US" sz="1100" b="1" kern="0">
                <a:solidFill>
                  <a:srgbClr val="37424A"/>
                </a:solidFill>
                <a:latin typeface="Lub Dub Medium" panose="020B0603030403020204"/>
                <a:cs typeface="Calibri" pitchFamily="34" charset="0"/>
              </a:rPr>
              <a:t>Hit-finding platform</a:t>
            </a:r>
          </a:p>
          <a:p>
            <a:pPr algn="ctr" defTabSz="457200">
              <a:defRPr/>
            </a:pPr>
            <a:r>
              <a:rPr lang="en-US" sz="1100" i="1" kern="0">
                <a:solidFill>
                  <a:srgbClr val="37424A"/>
                </a:solidFill>
                <a:latin typeface="Lub Dub Medium" panose="020B0603030403020204"/>
              </a:rPr>
              <a:t>mRNA display</a:t>
            </a:r>
            <a:endParaRPr lang="en-US" sz="1100" i="1">
              <a:solidFill>
                <a:srgbClr val="37424A"/>
              </a:solidFill>
              <a:latin typeface="Lub Dub Medium" panose="020B0603030403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5B138F-64AE-422B-88F5-F09A5382048C}"/>
              </a:ext>
            </a:extLst>
          </p:cNvPr>
          <p:cNvSpPr/>
          <p:nvPr/>
        </p:nvSpPr>
        <p:spPr>
          <a:xfrm>
            <a:off x="3837134" y="1778004"/>
            <a:ext cx="2172816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>
              <a:defRPr/>
            </a:pPr>
            <a:r>
              <a:rPr lang="en-US" altLang="en-US" sz="1100" b="1" kern="0" dirty="0">
                <a:solidFill>
                  <a:srgbClr val="37424A"/>
                </a:solidFill>
                <a:latin typeface="Lub Dub Medium" panose="020B0603030403020204"/>
                <a:cs typeface="Calibri" pitchFamily="34" charset="0"/>
              </a:rPr>
              <a:t>Merck Global Chemistry</a:t>
            </a:r>
          </a:p>
          <a:p>
            <a:pPr algn="ctr" defTabSz="457200">
              <a:defRPr/>
            </a:pPr>
            <a:r>
              <a:rPr lang="en-US" sz="1100" i="1" kern="0" dirty="0">
                <a:solidFill>
                  <a:srgbClr val="37424A"/>
                </a:solidFill>
                <a:latin typeface="Lub Dub Medium" panose="020B0603030403020204"/>
              </a:rPr>
              <a:t>Structure-Based Drug Discovery</a:t>
            </a:r>
            <a:endParaRPr lang="en-US" sz="1100" i="1" dirty="0">
              <a:solidFill>
                <a:srgbClr val="37424A"/>
              </a:solidFill>
              <a:latin typeface="Lub Dub Medium" panose="020B060303040302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84B265-8637-4E41-96BD-CC7684A82989}"/>
              </a:ext>
            </a:extLst>
          </p:cNvPr>
          <p:cNvSpPr/>
          <p:nvPr/>
        </p:nvSpPr>
        <p:spPr>
          <a:xfrm>
            <a:off x="6953448" y="1778004"/>
            <a:ext cx="179522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>
              <a:defRPr/>
            </a:pPr>
            <a:r>
              <a:rPr lang="en-US" altLang="en-US" sz="1100" b="1" kern="0" dirty="0">
                <a:solidFill>
                  <a:srgbClr val="37424A"/>
                </a:solidFill>
                <a:latin typeface="Lub Dub Medium" panose="020B0603030403020204"/>
                <a:cs typeface="Calibri" pitchFamily="34" charset="0"/>
              </a:rPr>
              <a:t>Cyclic Peptide</a:t>
            </a:r>
          </a:p>
          <a:p>
            <a:pPr algn="ctr" defTabSz="457200">
              <a:defRPr/>
            </a:pPr>
            <a:r>
              <a:rPr lang="en-US" sz="1100" i="1" kern="0" dirty="0">
                <a:solidFill>
                  <a:srgbClr val="37424A"/>
                </a:solidFill>
                <a:latin typeface="Lub Dub Medium" panose="020B0603030403020204"/>
                <a:cs typeface="Calibri" pitchFamily="34" charset="0"/>
              </a:rPr>
              <a:t>Predecessor to MK-0616 </a:t>
            </a:r>
          </a:p>
        </p:txBody>
      </p:sp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0DA63189-4A4E-496C-9104-D8B228618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7257" y="2272790"/>
            <a:ext cx="2903800" cy="20054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B2C894-C1F6-4708-88D2-F31DA08DBA02}"/>
              </a:ext>
            </a:extLst>
          </p:cNvPr>
          <p:cNvSpPr/>
          <p:nvPr/>
        </p:nvSpPr>
        <p:spPr>
          <a:xfrm>
            <a:off x="6791960" y="2276156"/>
            <a:ext cx="2251372" cy="157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Placeholder 17" descr="Diagram&#10;&#10;Description automatically generated">
            <a:extLst>
              <a:ext uri="{FF2B5EF4-FFF2-40B4-BE49-F238E27FC236}">
                <a16:creationId xmlns:a16="http://schemas.microsoft.com/office/drawing/2014/main" id="{660AADC3-24A9-4417-8364-5C97D9800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6081" b="1241"/>
          <a:stretch/>
        </p:blipFill>
        <p:spPr>
          <a:xfrm>
            <a:off x="6854513" y="2318661"/>
            <a:ext cx="2172041" cy="1456342"/>
          </a:xfrm>
          <a:prstGeom prst="rect">
            <a:avLst/>
          </a:prstGeom>
        </p:spPr>
      </p:pic>
      <p:sp>
        <p:nvSpPr>
          <p:cNvPr id="15" name="Right Arrow 29">
            <a:extLst>
              <a:ext uri="{FF2B5EF4-FFF2-40B4-BE49-F238E27FC236}">
                <a16:creationId xmlns:a16="http://schemas.microsoft.com/office/drawing/2014/main" id="{97498894-40AF-472D-959D-946F5FD66A81}"/>
              </a:ext>
            </a:extLst>
          </p:cNvPr>
          <p:cNvSpPr/>
          <p:nvPr/>
        </p:nvSpPr>
        <p:spPr bwMode="auto">
          <a:xfrm>
            <a:off x="6206835" y="3097970"/>
            <a:ext cx="535717" cy="337347"/>
          </a:xfrm>
          <a:prstGeom prst="rightArrow">
            <a:avLst>
              <a:gd name="adj1" fmla="val 50000"/>
              <a:gd name="adj2" fmla="val 3859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2675" tIns="92675" rIns="92675" bIns="92675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877C"/>
              </a:buClr>
            </a:pPr>
            <a:endParaRPr lang="en-US" sz="1200">
              <a:solidFill>
                <a:srgbClr val="37424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3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MK-0616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57" y="1165198"/>
            <a:ext cx="8127701" cy="28681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69545" indent="-169545">
              <a:buFont typeface="Arial" panose="020B0604020202020204" pitchFamily="34" charset="0"/>
              <a:buChar char="•"/>
            </a:pPr>
            <a:r>
              <a:rPr lang="en-US" sz="1800" dirty="0"/>
              <a:t>Picomolar binding affinity against human PCSK9</a:t>
            </a:r>
            <a:endParaRPr lang="en-US" sz="1800" baseline="-25000" dirty="0"/>
          </a:p>
          <a:p>
            <a:pPr marL="169545" indent="-169545">
              <a:buFont typeface="Arial" panose="020B0604020202020204" pitchFamily="34" charset="0"/>
              <a:buChar char="•"/>
            </a:pPr>
            <a:r>
              <a:rPr lang="en-US" sz="1800" dirty="0"/>
              <a:t>Chemically stable and resistant to GI degradation</a:t>
            </a:r>
          </a:p>
          <a:p>
            <a:pPr marL="169545" indent="-169545">
              <a:buFont typeface="Arial" panose="020B0604020202020204" pitchFamily="34" charset="0"/>
              <a:buChar char="•"/>
            </a:pPr>
            <a:r>
              <a:rPr lang="en-US" sz="1800" dirty="0"/>
              <a:t>GI absorption improved with permeation enhancer (</a:t>
            </a:r>
            <a:r>
              <a:rPr lang="en-US" sz="1800" dirty="0" err="1"/>
              <a:t>Labrasol</a:t>
            </a:r>
            <a:r>
              <a:rPr lang="en-US" sz="1800" dirty="0"/>
              <a:t>, sodium caprate) in rats, non-human primates</a:t>
            </a:r>
          </a:p>
          <a:p>
            <a:pPr marL="169545" indent="-169545">
              <a:buFont typeface="Arial" panose="020B0604020202020204" pitchFamily="34" charset="0"/>
              <a:buChar char="•"/>
            </a:pPr>
            <a:r>
              <a:rPr lang="en-US" sz="1800" dirty="0"/>
              <a:t>Preclinical (GLP) toxicity studies support clinical development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800" dirty="0"/>
              <a:t>Subcutaneous dosing (systemic exposure) + oral arms (local tolerability) 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800" dirty="0"/>
              <a:t>No observed adverse effects up to/including highest doses administered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800" dirty="0">
                <a:latin typeface="Lub Dub Medium"/>
              </a:rPr>
              <a:t>MK-0616-related findings limited to pharmacology (reductions in blood cholesterol)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60723"/>
            <a:ext cx="7614630" cy="922084"/>
          </a:xfrm>
        </p:spPr>
        <p:txBody>
          <a:bodyPr/>
          <a:lstStyle/>
          <a:p>
            <a:r>
              <a:rPr lang="en-US"/>
              <a:t>MK-0616 PROTOCOL 001: FIH TRIAL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824457"/>
            <a:ext cx="4542240" cy="296330"/>
          </a:xfrm>
        </p:spPr>
        <p:txBody>
          <a:bodyPr>
            <a:noAutofit/>
          </a:bodyPr>
          <a:lstStyle/>
          <a:p>
            <a:r>
              <a:rPr lang="fr-FR" sz="1400" dirty="0" err="1"/>
              <a:t>Randomized</a:t>
            </a:r>
            <a:r>
              <a:rPr lang="fr-FR" sz="1400" dirty="0"/>
              <a:t>, double blind, placebo-</a:t>
            </a:r>
            <a:r>
              <a:rPr lang="fr-FR" sz="1400" dirty="0" err="1"/>
              <a:t>controlled</a:t>
            </a:r>
            <a:r>
              <a:rPr lang="fr-FR" sz="1400" dirty="0"/>
              <a:t>, single- </a:t>
            </a:r>
            <a:r>
              <a:rPr lang="fr-FR" sz="1400" dirty="0" err="1"/>
              <a:t>ascending</a:t>
            </a:r>
            <a:r>
              <a:rPr lang="fr-FR" sz="1400" dirty="0"/>
              <a:t> dose trial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4CA5B6-DEC5-4A51-89AA-679469EB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89" y="1425345"/>
            <a:ext cx="3993491" cy="2868139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Key questions/design: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fr-FR" sz="1600" dirty="0" err="1"/>
              <a:t>Safety</a:t>
            </a:r>
            <a:r>
              <a:rPr lang="fr-FR" sz="1600" dirty="0"/>
              <a:t> and </a:t>
            </a:r>
            <a:r>
              <a:rPr lang="fr-FR" sz="1600" dirty="0" err="1"/>
              <a:t>tolerability</a:t>
            </a:r>
            <a:r>
              <a:rPr lang="fr-FR" sz="1600" dirty="0"/>
              <a:t> of single doses of MK-0616 (10 mg -300 mg)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fr-FR" sz="1600" dirty="0" err="1"/>
              <a:t>Pharmacokinetics</a:t>
            </a:r>
            <a:r>
              <a:rPr lang="fr-FR" sz="1600" dirty="0"/>
              <a:t> (PK) of MK-0616</a:t>
            </a:r>
          </a:p>
          <a:p>
            <a:pPr marL="855663" lvl="2" indent="-169863">
              <a:buFont typeface="Courier New" panose="02070309020205020404" pitchFamily="49" charset="0"/>
              <a:buChar char="o"/>
            </a:pPr>
            <a:r>
              <a:rPr lang="fr-FR" sz="1600" dirty="0" err="1"/>
              <a:t>Effect</a:t>
            </a:r>
            <a:r>
              <a:rPr lang="fr-FR" sz="1600" dirty="0"/>
              <a:t> of </a:t>
            </a:r>
            <a:r>
              <a:rPr lang="fr-FR" sz="1600" dirty="0" err="1"/>
              <a:t>permeation</a:t>
            </a:r>
            <a:r>
              <a:rPr lang="fr-FR" sz="1600" dirty="0"/>
              <a:t> </a:t>
            </a:r>
            <a:r>
              <a:rPr lang="fr-FR" sz="1600" dirty="0" err="1"/>
              <a:t>enhancer</a:t>
            </a:r>
            <a:r>
              <a:rPr lang="fr-FR" sz="1600" dirty="0"/>
              <a:t> dose on PK</a:t>
            </a:r>
          </a:p>
          <a:p>
            <a:pPr marL="855663" lvl="2" indent="-169863">
              <a:buFont typeface="Courier New" panose="02070309020205020404" pitchFamily="49" charset="0"/>
              <a:buChar char="o"/>
            </a:pPr>
            <a:r>
              <a:rPr lang="fr-FR" sz="1600" dirty="0" err="1"/>
              <a:t>Effect</a:t>
            </a:r>
            <a:r>
              <a:rPr lang="fr-FR" sz="1600" dirty="0"/>
              <a:t> of </a:t>
            </a:r>
            <a:r>
              <a:rPr lang="fr-FR" sz="1600" dirty="0" err="1"/>
              <a:t>food</a:t>
            </a:r>
            <a:r>
              <a:rPr lang="fr-FR" sz="1600" dirty="0"/>
              <a:t> on PK</a:t>
            </a:r>
          </a:p>
          <a:p>
            <a:pPr marL="855663" lvl="2" indent="-169863">
              <a:buFont typeface="Courier New" panose="02070309020205020404" pitchFamily="49" charset="0"/>
              <a:buChar char="o"/>
            </a:pPr>
            <a:r>
              <a:rPr lang="fr-FR" sz="1600" dirty="0" err="1"/>
              <a:t>Effect</a:t>
            </a:r>
            <a:r>
              <a:rPr lang="fr-FR" sz="1600" dirty="0"/>
              <a:t> of </a:t>
            </a:r>
            <a:r>
              <a:rPr lang="fr-FR" sz="1600" dirty="0" err="1"/>
              <a:t>various</a:t>
            </a:r>
            <a:r>
              <a:rPr lang="fr-FR" sz="1600" dirty="0"/>
              <a:t> capsule formulations on PK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fr-FR" sz="1600" dirty="0"/>
              <a:t>Target engagement (% change in free PCSK9)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fr-FR" sz="1600" dirty="0"/>
              <a:t>n=9 MK-0616, n=3 PBO per panel</a:t>
            </a:r>
          </a:p>
          <a:p>
            <a:pPr lvl="1"/>
            <a:endParaRPr lang="fr-FR" sz="1600" dirty="0"/>
          </a:p>
          <a:p>
            <a:pPr marL="228600" indent="-228600">
              <a:buFont typeface="+mj-lt"/>
              <a:buAutoNum type="arabicPeriod"/>
            </a:pPr>
            <a:endParaRPr lang="fr-FR" sz="1800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E936519-E83C-4DA6-AFCD-B15D16818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69441"/>
              </p:ext>
            </p:extLst>
          </p:nvPr>
        </p:nvGraphicFramePr>
        <p:xfrm>
          <a:off x="4783667" y="972622"/>
          <a:ext cx="3782024" cy="359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383">
                  <a:extLst>
                    <a:ext uri="{9D8B030D-6E8A-4147-A177-3AD203B41FA5}">
                      <a16:colId xmlns:a16="http://schemas.microsoft.com/office/drawing/2014/main" val="3241396313"/>
                    </a:ext>
                  </a:extLst>
                </a:gridCol>
                <a:gridCol w="954641">
                  <a:extLst>
                    <a:ext uri="{9D8B030D-6E8A-4147-A177-3AD203B41FA5}">
                      <a16:colId xmlns:a16="http://schemas.microsoft.com/office/drawing/2014/main" val="22878144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Lub Dub Medium" panose="020B0603030403020204"/>
                        </a:rPr>
                        <a:t>Baseline Characteristics</a:t>
                      </a:r>
                      <a:endParaRPr lang="en-US" sz="1200" b="1">
                        <a:solidFill>
                          <a:schemeClr val="bg1"/>
                        </a:solidFill>
                        <a:latin typeface="Lub Dub Medium" panose="020B06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7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Gender</a:t>
                      </a:r>
                    </a:p>
                    <a:p>
                      <a:pPr lvl="1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Male 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chemeClr val="tx1"/>
                        </a:solidFill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Lub Dub Medium" panose="020B0603030403020204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82539"/>
                  </a:ext>
                </a:extLst>
              </a:tr>
              <a:tr h="11241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 Dub Medium" panose="020B0603030403020204"/>
                        </a:rPr>
                        <a:t>Age (years)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Adults (18-50 </a:t>
                      </a:r>
                      <a:r>
                        <a:rPr lang="en-US" sz="1200" dirty="0" err="1">
                          <a:latin typeface="Lub Dub Medium" panose="020B0603030403020204"/>
                        </a:rPr>
                        <a:t>yr</a:t>
                      </a:r>
                      <a:r>
                        <a:rPr lang="en-US" sz="1200" dirty="0">
                          <a:latin typeface="Lub Dub Medium" panose="020B0603030403020204"/>
                        </a:rPr>
                        <a:t>) (n)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Mean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SD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Median</a:t>
                      </a:r>
                    </a:p>
                    <a:p>
                      <a:pPr lvl="1"/>
                      <a:r>
                        <a:rPr lang="en-US" sz="1200" dirty="0">
                          <a:latin typeface="Lub Dub Medium" panose="020B0603030403020204"/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60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38.1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9.2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40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19 to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128"/>
                  </a:ext>
                </a:extLst>
              </a:tr>
              <a:tr h="824451">
                <a:tc>
                  <a:txBody>
                    <a:bodyPr/>
                    <a:lstStyle/>
                    <a:p>
                      <a:r>
                        <a:rPr lang="en-US" sz="1200">
                          <a:latin typeface="Lub Dub Medium" panose="020B0603030403020204"/>
                        </a:rPr>
                        <a:t>Race (n)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American Indian or Alaska Native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Black or African American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1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1</a:t>
                      </a:r>
                    </a:p>
                    <a:p>
                      <a:pPr algn="ctr"/>
                      <a:r>
                        <a:rPr lang="en-US" sz="1200">
                          <a:latin typeface="Lub Dub Medium" panose="020B0603030403020204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19060"/>
                  </a:ext>
                </a:extLst>
              </a:tr>
              <a:tr h="792343">
                <a:tc>
                  <a:txBody>
                    <a:bodyPr/>
                    <a:lstStyle/>
                    <a:p>
                      <a:r>
                        <a:rPr lang="en-US" sz="1200">
                          <a:latin typeface="Lub Dub Medium" panose="020B0603030403020204"/>
                        </a:rPr>
                        <a:t>Ethnicity (n)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Hispanic or Latino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Not Hispanic or Latino</a:t>
                      </a:r>
                    </a:p>
                    <a:p>
                      <a:pPr lvl="1"/>
                      <a:r>
                        <a:rPr lang="en-US" sz="1200">
                          <a:latin typeface="Lub Dub Medium" panose="020B0603030403020204"/>
                        </a:rPr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b Dub Medium" panose="020B0603030403020204"/>
                      </a:endParaRPr>
                    </a:p>
                    <a:p>
                      <a:pPr algn="ctr"/>
                      <a:r>
                        <a:rPr lang="en-US" sz="1200" dirty="0">
                          <a:latin typeface="Lub Dub Medium" panose="020B0603030403020204"/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>
                          <a:latin typeface="Lub Dub Medium" panose="020B0603030403020204"/>
                        </a:rPr>
                        <a:t>57</a:t>
                      </a:r>
                    </a:p>
                    <a:p>
                      <a:pPr algn="ctr"/>
                      <a:r>
                        <a:rPr lang="en-US" sz="1200" dirty="0">
                          <a:latin typeface="Lub Dub Medium" panose="020B060303040302020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47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614723"/>
            <a:ext cx="7614630" cy="922084"/>
          </a:xfrm>
        </p:spPr>
        <p:txBody>
          <a:bodyPr/>
          <a:lstStyle/>
          <a:p>
            <a:r>
              <a:rPr lang="en-US" dirty="0"/>
              <a:t>MK-0616 PROTOCOL 001: GENERAL SAFETY/TOLERABILITY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4CA5B6-DEC5-4A51-89AA-679469EB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52" y="1566547"/>
            <a:ext cx="8211939" cy="2868139"/>
          </a:xfrm>
        </p:spPr>
        <p:txBody>
          <a:bodyPr>
            <a:no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No deaths, no SAEs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Discontinuations (6 out of 60)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600" dirty="0"/>
              <a:t>3 due to AE (maculopapular rash, wound associated with concussion/injury,</a:t>
            </a:r>
            <a:br>
              <a:rPr lang="en-US" sz="1600" dirty="0"/>
            </a:br>
            <a:r>
              <a:rPr lang="en-US" sz="1600" dirty="0"/>
              <a:t>lower back pain)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600" dirty="0"/>
              <a:t>2 due to protocol violations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600" dirty="0"/>
              <a:t>1 withdrawal due to work conflict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All treatment-related AEs were mild/moderate; exception – severe back pain (not drug-related)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AEs reported by Investigator as related to study drug: </a:t>
            </a:r>
          </a:p>
          <a:p>
            <a:pPr marL="574675" lvl="1" indent="-231775">
              <a:buFont typeface="Courier New" panose="02070309020205020404" pitchFamily="49" charset="0"/>
              <a:buChar char="o"/>
            </a:pPr>
            <a:r>
              <a:rPr lang="en-US" sz="1600" dirty="0"/>
              <a:t>Abdominal discomfort, diarrhea, dyspepsia, headache, and maculopapular rash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No treatment-related trends in lab safety, vital signs, or ECG</a:t>
            </a:r>
          </a:p>
          <a:p>
            <a:pPr marL="628650" lvl="1" indent="-285750">
              <a:buFontTx/>
              <a:buChar char="-"/>
            </a:pPr>
            <a:endParaRPr lang="en-US" sz="1600" dirty="0"/>
          </a:p>
          <a:p>
            <a:pPr marL="628650" lvl="1" indent="-285750">
              <a:buFontTx/>
              <a:buChar char="-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92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627" y="1080655"/>
            <a:ext cx="3790591" cy="32161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9AC6E7C2-6436-4C79-86A4-314B9145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8" y="203047"/>
            <a:ext cx="7766211" cy="922084"/>
          </a:xfrm>
        </p:spPr>
        <p:txBody>
          <a:bodyPr/>
          <a:lstStyle/>
          <a:p>
            <a:r>
              <a:rPr lang="en-US" dirty="0"/>
              <a:t>MK-0616 PROTOCOL 001: PHARMACOKINETICS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CA96B-C8E1-49DF-8850-10D8DE6BE006}"/>
              </a:ext>
            </a:extLst>
          </p:cNvPr>
          <p:cNvGrpSpPr/>
          <p:nvPr/>
        </p:nvGrpSpPr>
        <p:grpSpPr>
          <a:xfrm>
            <a:off x="435799" y="908291"/>
            <a:ext cx="3231614" cy="2991227"/>
            <a:chOff x="435799" y="908291"/>
            <a:chExt cx="3231614" cy="299122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5B75C8-B743-4CDB-9E23-B74EF5336AD2}"/>
                </a:ext>
              </a:extLst>
            </p:cNvPr>
            <p:cNvGrpSpPr/>
            <p:nvPr/>
          </p:nvGrpSpPr>
          <p:grpSpPr>
            <a:xfrm>
              <a:off x="435799" y="908291"/>
              <a:ext cx="3231614" cy="2991227"/>
              <a:chOff x="6277041" y="1459100"/>
              <a:chExt cx="3777778" cy="3496768"/>
            </a:xfrm>
          </p:grpSpPr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0F96F8DA-5B35-48C5-BF03-0A11C1E56B5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90" t="31047" r="33177" b="19812"/>
              <a:stretch>
                <a:fillRect/>
              </a:stretch>
            </p:blipFill>
            <p:spPr bwMode="auto">
              <a:xfrm>
                <a:off x="6277041" y="1459100"/>
                <a:ext cx="3777778" cy="3496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E18762-6210-4DCB-BE1B-F67EAADAA2EC}"/>
                  </a:ext>
                </a:extLst>
              </p:cNvPr>
              <p:cNvSpPr txBox="1"/>
              <p:nvPr/>
            </p:nvSpPr>
            <p:spPr>
              <a:xfrm>
                <a:off x="7130293" y="4089757"/>
                <a:ext cx="2348435" cy="312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1000">
                    <a:latin typeface="Lub Dub Medium" panose="020B0603030403020204"/>
                  </a:rPr>
                  <a:t>Oral bioavailability estimated ~2%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350ABA5-7AF8-4CFF-8231-A6E9A202DE60}"/>
                </a:ext>
              </a:extLst>
            </p:cNvPr>
            <p:cNvGrpSpPr/>
            <p:nvPr/>
          </p:nvGrpSpPr>
          <p:grpSpPr>
            <a:xfrm>
              <a:off x="2241534" y="1563265"/>
              <a:ext cx="640995" cy="153888"/>
              <a:chOff x="3608903" y="1877269"/>
              <a:chExt cx="640995" cy="15388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80C0A5-EADE-413B-9983-39805E1C09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73541" y="1928916"/>
                <a:ext cx="53604" cy="5059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E3CFFEF-CB2E-49D3-8AC0-F87EDC46AC34}"/>
                  </a:ext>
                </a:extLst>
              </p:cNvPr>
              <p:cNvGrpSpPr/>
              <p:nvPr/>
            </p:nvGrpSpPr>
            <p:grpSpPr>
              <a:xfrm>
                <a:off x="3608903" y="1877269"/>
                <a:ext cx="640995" cy="153888"/>
                <a:chOff x="3608903" y="1877269"/>
                <a:chExt cx="640995" cy="153888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40D5A0-CA0E-4FDD-9FA9-7175B650DDB9}"/>
                    </a:ext>
                  </a:extLst>
                </p:cNvPr>
                <p:cNvSpPr txBox="1"/>
                <p:nvPr/>
              </p:nvSpPr>
              <p:spPr>
                <a:xfrm>
                  <a:off x="3860368" y="1877269"/>
                  <a:ext cx="389530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>
                      <a:latin typeface="Lub Dub Medium" panose="020B0603030403020204"/>
                      <a:cs typeface="Arial" panose="020B0604020202020204" pitchFamily="34" charset="0"/>
                    </a:rPr>
                    <a:t>100 mg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3061CB1-858F-4B1D-A77F-FB0EEDE54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8903" y="1954213"/>
                  <a:ext cx="1828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0607757-A430-4E4E-8EB7-68BC8EB1AEF8}"/>
                </a:ext>
              </a:extLst>
            </p:cNvPr>
            <p:cNvGrpSpPr/>
            <p:nvPr/>
          </p:nvGrpSpPr>
          <p:grpSpPr>
            <a:xfrm>
              <a:off x="2247649" y="2138912"/>
              <a:ext cx="640995" cy="153888"/>
              <a:chOff x="3615018" y="2850848"/>
              <a:chExt cx="640995" cy="15388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8C6DCD-2669-4116-B073-3DD8B126580D}"/>
                  </a:ext>
                </a:extLst>
              </p:cNvPr>
              <p:cNvSpPr txBox="1"/>
              <p:nvPr/>
            </p:nvSpPr>
            <p:spPr>
              <a:xfrm>
                <a:off x="3866483" y="2850848"/>
                <a:ext cx="38953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>
                    <a:latin typeface="Lub Dub Medium" panose="020B0603030403020204"/>
                    <a:cs typeface="Arial" panose="020B0604020202020204" pitchFamily="34" charset="0"/>
                  </a:rPr>
                  <a:t>100 mg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8960128-144A-4E88-A91E-71A71D64A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5018" y="2927792"/>
                <a:ext cx="1828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B8C83B-70DE-4FC0-B62F-D4B9EC7E7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79656" y="2902495"/>
                <a:ext cx="53604" cy="50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E0B4970-E874-44D8-9515-4D2263F6A839}"/>
                </a:ext>
              </a:extLst>
            </p:cNvPr>
            <p:cNvGrpSpPr/>
            <p:nvPr/>
          </p:nvGrpSpPr>
          <p:grpSpPr>
            <a:xfrm>
              <a:off x="2241534" y="1181107"/>
              <a:ext cx="575272" cy="153888"/>
              <a:chOff x="3608903" y="1258051"/>
              <a:chExt cx="575272" cy="153888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355382E1-C9EB-4379-AA8C-3EF35E819D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63923" y="1304010"/>
                <a:ext cx="72841" cy="6197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470253-DE57-48A1-B3DE-B605753E2EFC}"/>
                  </a:ext>
                </a:extLst>
              </p:cNvPr>
              <p:cNvSpPr txBox="1"/>
              <p:nvPr/>
            </p:nvSpPr>
            <p:spPr>
              <a:xfrm>
                <a:off x="3860368" y="1258051"/>
                <a:ext cx="32380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>
                    <a:latin typeface="Lub Dub Medium" panose="020B0603030403020204"/>
                    <a:cs typeface="Arial" panose="020B0604020202020204" pitchFamily="34" charset="0"/>
                  </a:rPr>
                  <a:t>10 mg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10C714-6C3B-4506-A40E-1C2F4F933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903" y="1334995"/>
                <a:ext cx="1828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ECDAB86-045A-4B9F-8110-58C4F3D29CED}"/>
                </a:ext>
              </a:extLst>
            </p:cNvPr>
            <p:cNvGrpSpPr/>
            <p:nvPr/>
          </p:nvGrpSpPr>
          <p:grpSpPr>
            <a:xfrm>
              <a:off x="2241534" y="1750108"/>
              <a:ext cx="640995" cy="153888"/>
              <a:chOff x="3608903" y="2186878"/>
              <a:chExt cx="640995" cy="15388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3627587-BF62-40A0-9BBC-B13DF76F501C}"/>
                  </a:ext>
                </a:extLst>
              </p:cNvPr>
              <p:cNvGrpSpPr/>
              <p:nvPr/>
            </p:nvGrpSpPr>
            <p:grpSpPr>
              <a:xfrm>
                <a:off x="3608903" y="2186878"/>
                <a:ext cx="640995" cy="153888"/>
                <a:chOff x="3608903" y="2186878"/>
                <a:chExt cx="640995" cy="153888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DA89718-24C2-41D8-A97C-2A5DB72BCEDB}"/>
                    </a:ext>
                  </a:extLst>
                </p:cNvPr>
                <p:cNvSpPr txBox="1"/>
                <p:nvPr/>
              </p:nvSpPr>
              <p:spPr>
                <a:xfrm>
                  <a:off x="3860368" y="2186878"/>
                  <a:ext cx="389530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>
                      <a:latin typeface="Lub Dub Medium" panose="020B0603030403020204"/>
                      <a:cs typeface="Arial" panose="020B0604020202020204" pitchFamily="34" charset="0"/>
                    </a:rPr>
                    <a:t>200 mg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32FAFA4-A5FF-450F-AA2B-58FEF8E8B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8903" y="2263822"/>
                  <a:ext cx="1828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10D6877-A08C-4D0B-9EC7-482026F329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9991" y="2233444"/>
                <a:ext cx="60705" cy="607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10F7D66-3F15-4CAA-9180-8B526209781D}"/>
                </a:ext>
              </a:extLst>
            </p:cNvPr>
            <p:cNvGrpSpPr/>
            <p:nvPr/>
          </p:nvGrpSpPr>
          <p:grpSpPr>
            <a:xfrm>
              <a:off x="2241534" y="1359485"/>
              <a:ext cx="575272" cy="153888"/>
              <a:chOff x="3608903" y="1567660"/>
              <a:chExt cx="575272" cy="15388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4DF654E-438A-422F-BE88-B33001EC56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903" y="1644604"/>
                <a:ext cx="1828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5BF5F6-B190-41A7-B509-82F5DCA25DFB}"/>
                  </a:ext>
                </a:extLst>
              </p:cNvPr>
              <p:cNvGrpSpPr/>
              <p:nvPr/>
            </p:nvGrpSpPr>
            <p:grpSpPr>
              <a:xfrm>
                <a:off x="3663923" y="1567660"/>
                <a:ext cx="520252" cy="153888"/>
                <a:chOff x="3663923" y="1567660"/>
                <a:chExt cx="520252" cy="15388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D32DFAD-5748-4173-9CFB-4FEE5831BEF3}"/>
                    </a:ext>
                  </a:extLst>
                </p:cNvPr>
                <p:cNvSpPr txBox="1"/>
                <p:nvPr/>
              </p:nvSpPr>
              <p:spPr>
                <a:xfrm>
                  <a:off x="3860368" y="1567660"/>
                  <a:ext cx="32380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>
                      <a:latin typeface="Lub Dub Medium" panose="020B0603030403020204"/>
                      <a:cs typeface="Arial" panose="020B0604020202020204" pitchFamily="34" charset="0"/>
                    </a:rPr>
                    <a:t>35 mg</a:t>
                  </a:r>
                </a:p>
              </p:txBody>
            </p: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12624F53-2A5A-4AE5-85D4-27F222385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63923" y="1614226"/>
                  <a:ext cx="72841" cy="6075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4553181-87C6-43D8-AA44-A16C4FFB2A9E}"/>
                </a:ext>
              </a:extLst>
            </p:cNvPr>
            <p:cNvGrpSpPr/>
            <p:nvPr/>
          </p:nvGrpSpPr>
          <p:grpSpPr>
            <a:xfrm>
              <a:off x="2241534" y="1949330"/>
              <a:ext cx="640995" cy="153888"/>
              <a:chOff x="3608903" y="2496164"/>
              <a:chExt cx="640995" cy="15388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CAC725-F7B6-4CF1-8721-4AD128E43CB2}"/>
                  </a:ext>
                </a:extLst>
              </p:cNvPr>
              <p:cNvSpPr txBox="1"/>
              <p:nvPr/>
            </p:nvSpPr>
            <p:spPr>
              <a:xfrm>
                <a:off x="3860368" y="2496164"/>
                <a:ext cx="38953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>
                    <a:latin typeface="Lub Dub Medium" panose="020B0603030403020204"/>
                    <a:cs typeface="Arial" panose="020B0604020202020204" pitchFamily="34" charset="0"/>
                  </a:rPr>
                  <a:t>300 mg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458FE9F-38F2-426D-A28F-2C55B2646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903" y="2573108"/>
                <a:ext cx="1828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8C5105A-049C-427C-9A68-F508EA76B7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9991" y="2542730"/>
                <a:ext cx="60705" cy="6075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B1E82E-A50B-4C5B-A23A-3CCC593C3811}"/>
                </a:ext>
              </a:extLst>
            </p:cNvPr>
            <p:cNvSpPr txBox="1"/>
            <p:nvPr/>
          </p:nvSpPr>
          <p:spPr>
            <a:xfrm>
              <a:off x="3020219" y="1599555"/>
              <a:ext cx="3735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err="1">
                  <a:latin typeface="Lub Dub Medium" panose="020B0603030403020204"/>
                  <a:cs typeface="Arial" panose="020B0604020202020204" pitchFamily="34" charset="0"/>
                </a:rPr>
                <a:t>Labrasol</a:t>
              </a:r>
              <a:r>
                <a:rPr lang="en-US" sz="700">
                  <a:latin typeface="Lub Dub Medium" panose="020B0603030403020204"/>
                  <a:cs typeface="Arial" panose="020B0604020202020204" pitchFamily="34" charset="0"/>
                </a:rPr>
                <a:t>® </a:t>
              </a:r>
            </a:p>
            <a:p>
              <a:r>
                <a:rPr lang="en-US" sz="700">
                  <a:latin typeface="Lub Dub Medium" panose="020B0603030403020204"/>
                  <a:cs typeface="Arial" panose="020B0604020202020204" pitchFamily="34" charset="0"/>
                </a:rPr>
                <a:t>(1,800mg)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F5739C-7EE8-455D-9E85-C3DF9F8EB8F5}"/>
                </a:ext>
              </a:extLst>
            </p:cNvPr>
            <p:cNvSpPr txBox="1"/>
            <p:nvPr/>
          </p:nvSpPr>
          <p:spPr>
            <a:xfrm>
              <a:off x="3006107" y="2165284"/>
              <a:ext cx="60593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>
                  <a:latin typeface="Lub Dub Medium" panose="020B0603030403020204"/>
                  <a:cs typeface="Arial" panose="020B0604020202020204" pitchFamily="34" charset="0"/>
                </a:rPr>
                <a:t>Sodium Caprate </a:t>
              </a:r>
            </a:p>
            <a:p>
              <a:r>
                <a:rPr lang="en-US" sz="700">
                  <a:latin typeface="Lub Dub Medium" panose="020B0603030403020204"/>
                  <a:cs typeface="Arial" panose="020B0604020202020204" pitchFamily="34" charset="0"/>
                </a:rPr>
                <a:t>(1,800 mg)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EE77B2-524C-4111-A54C-2ACDEB1AAE57}"/>
                </a:ext>
              </a:extLst>
            </p:cNvPr>
            <p:cNvCxnSpPr>
              <a:cxnSpLocks/>
            </p:cNvCxnSpPr>
            <p:nvPr/>
          </p:nvCxnSpPr>
          <p:spPr>
            <a:xfrm>
              <a:off x="2945683" y="1185974"/>
              <a:ext cx="0" cy="8918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1CABA9-B5C1-4A86-AE13-08210F523A6D}"/>
                </a:ext>
              </a:extLst>
            </p:cNvPr>
            <p:cNvSpPr txBox="1"/>
            <p:nvPr/>
          </p:nvSpPr>
          <p:spPr>
            <a:xfrm>
              <a:off x="2175904" y="956468"/>
              <a:ext cx="75501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u="sng">
                  <a:latin typeface="Lub Dub Medium" panose="020B0603030403020204"/>
                  <a:cs typeface="Arial" panose="020B0604020202020204" pitchFamily="34" charset="0"/>
                </a:rPr>
                <a:t>MK-0616 dose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ACC0D26-5049-4C27-A648-023174AAAF81}"/>
              </a:ext>
            </a:extLst>
          </p:cNvPr>
          <p:cNvSpPr txBox="1"/>
          <p:nvPr/>
        </p:nvSpPr>
        <p:spPr>
          <a:xfrm>
            <a:off x="4018192" y="871167"/>
            <a:ext cx="4291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Permeation enhancer improves absorption (</a:t>
            </a:r>
            <a:r>
              <a:rPr lang="en-US" sz="1400" dirty="0" err="1"/>
              <a:t>Cmax</a:t>
            </a:r>
            <a:r>
              <a:rPr lang="en-US" sz="1400" dirty="0"/>
              <a:t> 5-6X higher with </a:t>
            </a:r>
            <a:r>
              <a:rPr lang="en-US" sz="1400" dirty="0" err="1"/>
              <a:t>Labrasol</a:t>
            </a:r>
            <a:r>
              <a:rPr lang="en-US" sz="1400" baseline="30000" dirty="0">
                <a:sym typeface="Symbol" panose="05050102010706020507" pitchFamily="18" charset="2"/>
              </a:rPr>
              <a:t></a:t>
            </a:r>
            <a:r>
              <a:rPr lang="en-US" sz="1400" dirty="0"/>
              <a:t> vs no permeation enhancer)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Nearly identical PK between </a:t>
            </a:r>
            <a:r>
              <a:rPr lang="en-US" sz="1400" dirty="0" err="1"/>
              <a:t>Labrasol</a:t>
            </a:r>
            <a:r>
              <a:rPr lang="en-US" sz="1400" baseline="30000" dirty="0">
                <a:sym typeface="Symbol" panose="05050102010706020507" pitchFamily="18" charset="2"/>
              </a:rPr>
              <a:t></a:t>
            </a:r>
            <a:r>
              <a:rPr lang="en-US" sz="1400" dirty="0"/>
              <a:t> and sodium caprate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Negative food </a:t>
            </a:r>
            <a:r>
              <a:rPr lang="en-US" sz="1400" dirty="0">
                <a:latin typeface="Lub Dub Medium" panose="020B0603030403020204"/>
              </a:rPr>
              <a:t>effect</a:t>
            </a:r>
            <a:r>
              <a:rPr lang="en-US" sz="1400" dirty="0"/>
              <a:t> observed with a meal consumed 30 min pre-dose (exposure </a:t>
            </a:r>
            <a:r>
              <a:rPr lang="en-US" sz="1400" dirty="0">
                <a:latin typeface="Lub Dub Medium" panose="020B0603030403020204"/>
              </a:rPr>
              <a:t>↓</a:t>
            </a:r>
            <a:r>
              <a:rPr lang="en-US" sz="1400" dirty="0">
                <a:latin typeface="Arial Narrow" panose="020B0606020202030204" pitchFamily="34" charset="0"/>
              </a:rPr>
              <a:t>50-60%)</a:t>
            </a: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Food effect less prominent with meal consumed 30 min post-dose</a:t>
            </a:r>
          </a:p>
        </p:txBody>
      </p:sp>
    </p:spTree>
    <p:extLst>
      <p:ext uri="{BB962C8B-B14F-4D97-AF65-F5344CB8AC3E}">
        <p14:creationId xmlns:p14="http://schemas.microsoft.com/office/powerpoint/2010/main" val="320536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22" y="250656"/>
            <a:ext cx="7614630" cy="922084"/>
          </a:xfrm>
        </p:spPr>
        <p:txBody>
          <a:bodyPr>
            <a:normAutofit fontScale="90000"/>
          </a:bodyPr>
          <a:lstStyle/>
          <a:p>
            <a:r>
              <a:rPr lang="en-US" dirty="0"/>
              <a:t>MK-0616 PROTOCOL 001: REDUCTION OF FREE PCSK9 FOLLOWING SINGLE DOSE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CA9806-3BB0-43D4-90A1-5953EF22ACE9}"/>
              </a:ext>
            </a:extLst>
          </p:cNvPr>
          <p:cNvGrpSpPr/>
          <p:nvPr/>
        </p:nvGrpSpPr>
        <p:grpSpPr>
          <a:xfrm>
            <a:off x="496656" y="1293227"/>
            <a:ext cx="8069035" cy="3055182"/>
            <a:chOff x="496656" y="1293227"/>
            <a:chExt cx="8069035" cy="3055182"/>
          </a:xfrm>
        </p:grpSpPr>
        <p:sp>
          <p:nvSpPr>
            <p:cNvPr id="435" name="Rectangle 5">
              <a:extLst>
                <a:ext uri="{FF2B5EF4-FFF2-40B4-BE49-F238E27FC236}">
                  <a16:creationId xmlns:a16="http://schemas.microsoft.com/office/drawing/2014/main" id="{3332D2B9-95E4-4341-91AC-1664846AC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56" y="1293227"/>
              <a:ext cx="8069035" cy="3055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2E1C0C-FD3A-4CA7-A2B0-2D23C4F42CBB}"/>
                </a:ext>
              </a:extLst>
            </p:cNvPr>
            <p:cNvSpPr/>
            <p:nvPr/>
          </p:nvSpPr>
          <p:spPr>
            <a:xfrm>
              <a:off x="5083803" y="1358230"/>
              <a:ext cx="3396776" cy="2582868"/>
            </a:xfrm>
            <a:prstGeom prst="rect">
              <a:avLst/>
            </a:prstGeom>
            <a:solidFill>
              <a:srgbClr val="FD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300">
              <a:extLst>
                <a:ext uri="{FF2B5EF4-FFF2-40B4-BE49-F238E27FC236}">
                  <a16:creationId xmlns:a16="http://schemas.microsoft.com/office/drawing/2014/main" id="{8017C9FD-E26E-40EB-8FC3-ACD88E3D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746" y="4108174"/>
              <a:ext cx="13882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Time Post-</a:t>
              </a:r>
              <a:r>
                <a:rPr lang="en-US" altLang="en-US" sz="1200">
                  <a:solidFill>
                    <a:srgbClr val="000000"/>
                  </a:solidFill>
                  <a:latin typeface="Lub Dub Medium" panose="020B0603030403020204"/>
                </a:rPr>
                <a:t>D</a:t>
              </a: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ose (hour)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E196DA-4A91-46B9-AD36-BC08D97D3E56}"/>
                </a:ext>
              </a:extLst>
            </p:cNvPr>
            <p:cNvSpPr txBox="1"/>
            <p:nvPr/>
          </p:nvSpPr>
          <p:spPr>
            <a:xfrm>
              <a:off x="7687094" y="3275982"/>
              <a:ext cx="429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/>
                  </a:solidFill>
                  <a:latin typeface="Lub Dub Medium" panose="020B0603030403020204"/>
                  <a:cs typeface="Arial" panose="020B0604020202020204" pitchFamily="34" charset="0"/>
                </a:rPr>
                <a:t>80%</a:t>
              </a:r>
            </a:p>
          </p:txBody>
        </p:sp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99799F4B-49A4-42CF-8BB3-4567D4BB0FF6}"/>
                </a:ext>
              </a:extLst>
            </p:cNvPr>
            <p:cNvGrpSpPr/>
            <p:nvPr/>
          </p:nvGrpSpPr>
          <p:grpSpPr>
            <a:xfrm>
              <a:off x="904618" y="2153700"/>
              <a:ext cx="4056335" cy="1736822"/>
              <a:chOff x="538162" y="2421075"/>
              <a:chExt cx="4284664" cy="1736822"/>
            </a:xfrm>
          </p:grpSpPr>
          <p:sp>
            <p:nvSpPr>
              <p:cNvPr id="239" name="Freeform 9">
                <a:extLst>
                  <a:ext uri="{FF2B5EF4-FFF2-40B4-BE49-F238E27FC236}">
                    <a16:creationId xmlns:a16="http://schemas.microsoft.com/office/drawing/2014/main" id="{44BC302F-5F14-41EC-8AE3-7EFE484D2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2738593"/>
                <a:ext cx="4186239" cy="365146"/>
              </a:xfrm>
              <a:custGeom>
                <a:avLst/>
                <a:gdLst>
                  <a:gd name="T0" fmla="*/ 0 w 2637"/>
                  <a:gd name="T1" fmla="*/ 75 h 230"/>
                  <a:gd name="T2" fmla="*/ 27 w 2637"/>
                  <a:gd name="T3" fmla="*/ 0 h 230"/>
                  <a:gd name="T4" fmla="*/ 55 w 2637"/>
                  <a:gd name="T5" fmla="*/ 56 h 230"/>
                  <a:gd name="T6" fmla="*/ 110 w 2637"/>
                  <a:gd name="T7" fmla="*/ 31 h 230"/>
                  <a:gd name="T8" fmla="*/ 165 w 2637"/>
                  <a:gd name="T9" fmla="*/ 81 h 230"/>
                  <a:gd name="T10" fmla="*/ 220 w 2637"/>
                  <a:gd name="T11" fmla="*/ 118 h 230"/>
                  <a:gd name="T12" fmla="*/ 329 w 2637"/>
                  <a:gd name="T13" fmla="*/ 155 h 230"/>
                  <a:gd name="T14" fmla="*/ 549 w 2637"/>
                  <a:gd name="T15" fmla="*/ 230 h 230"/>
                  <a:gd name="T16" fmla="*/ 879 w 2637"/>
                  <a:gd name="T17" fmla="*/ 227 h 230"/>
                  <a:gd name="T18" fmla="*/ 1318 w 2637"/>
                  <a:gd name="T19" fmla="*/ 129 h 230"/>
                  <a:gd name="T20" fmla="*/ 2637 w 2637"/>
                  <a:gd name="T21" fmla="*/ 1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7" h="230">
                    <a:moveTo>
                      <a:pt x="0" y="75"/>
                    </a:moveTo>
                    <a:lnTo>
                      <a:pt x="27" y="0"/>
                    </a:lnTo>
                    <a:lnTo>
                      <a:pt x="55" y="56"/>
                    </a:lnTo>
                    <a:lnTo>
                      <a:pt x="110" y="31"/>
                    </a:lnTo>
                    <a:lnTo>
                      <a:pt x="165" y="81"/>
                    </a:lnTo>
                    <a:lnTo>
                      <a:pt x="220" y="118"/>
                    </a:lnTo>
                    <a:lnTo>
                      <a:pt x="329" y="155"/>
                    </a:lnTo>
                    <a:lnTo>
                      <a:pt x="549" y="230"/>
                    </a:lnTo>
                    <a:lnTo>
                      <a:pt x="879" y="227"/>
                    </a:lnTo>
                    <a:lnTo>
                      <a:pt x="1318" y="129"/>
                    </a:lnTo>
                    <a:lnTo>
                      <a:pt x="2637" y="12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10">
                <a:extLst>
                  <a:ext uri="{FF2B5EF4-FFF2-40B4-BE49-F238E27FC236}">
                    <a16:creationId xmlns:a16="http://schemas.microsoft.com/office/drawing/2014/main" id="{62C306AE-DE17-457D-95BB-12D6D25FB7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787" y="2851312"/>
                <a:ext cx="4187827" cy="1108137"/>
              </a:xfrm>
              <a:custGeom>
                <a:avLst/>
                <a:gdLst>
                  <a:gd name="T0" fmla="*/ 27 w 2638"/>
                  <a:gd name="T1" fmla="*/ 3 h 698"/>
                  <a:gd name="T2" fmla="*/ 40 w 2638"/>
                  <a:gd name="T3" fmla="*/ 74 h 698"/>
                  <a:gd name="T4" fmla="*/ 54 w 2638"/>
                  <a:gd name="T5" fmla="*/ 131 h 698"/>
                  <a:gd name="T6" fmla="*/ 54 w 2638"/>
                  <a:gd name="T7" fmla="*/ 155 h 698"/>
                  <a:gd name="T8" fmla="*/ 68 w 2638"/>
                  <a:gd name="T9" fmla="*/ 216 h 698"/>
                  <a:gd name="T10" fmla="*/ 74 w 2638"/>
                  <a:gd name="T11" fmla="*/ 259 h 698"/>
                  <a:gd name="T12" fmla="*/ 79 w 2638"/>
                  <a:gd name="T13" fmla="*/ 288 h 698"/>
                  <a:gd name="T14" fmla="*/ 84 w 2638"/>
                  <a:gd name="T15" fmla="*/ 345 h 698"/>
                  <a:gd name="T16" fmla="*/ 95 w 2638"/>
                  <a:gd name="T17" fmla="*/ 417 h 698"/>
                  <a:gd name="T18" fmla="*/ 108 w 2638"/>
                  <a:gd name="T19" fmla="*/ 473 h 698"/>
                  <a:gd name="T20" fmla="*/ 119 w 2638"/>
                  <a:gd name="T21" fmla="*/ 515 h 698"/>
                  <a:gd name="T22" fmla="*/ 133 w 2638"/>
                  <a:gd name="T23" fmla="*/ 541 h 698"/>
                  <a:gd name="T24" fmla="*/ 156 w 2638"/>
                  <a:gd name="T25" fmla="*/ 594 h 698"/>
                  <a:gd name="T26" fmla="*/ 229 w 2638"/>
                  <a:gd name="T27" fmla="*/ 607 h 698"/>
                  <a:gd name="T28" fmla="*/ 242 w 2638"/>
                  <a:gd name="T29" fmla="*/ 616 h 698"/>
                  <a:gd name="T30" fmla="*/ 315 w 2638"/>
                  <a:gd name="T31" fmla="*/ 646 h 698"/>
                  <a:gd name="T32" fmla="*/ 329 w 2638"/>
                  <a:gd name="T33" fmla="*/ 652 h 698"/>
                  <a:gd name="T34" fmla="*/ 408 w 2638"/>
                  <a:gd name="T35" fmla="*/ 669 h 698"/>
                  <a:gd name="T36" fmla="*/ 471 w 2638"/>
                  <a:gd name="T37" fmla="*/ 678 h 698"/>
                  <a:gd name="T38" fmla="*/ 518 w 2638"/>
                  <a:gd name="T39" fmla="*/ 688 h 698"/>
                  <a:gd name="T40" fmla="*/ 565 w 2638"/>
                  <a:gd name="T41" fmla="*/ 697 h 698"/>
                  <a:gd name="T42" fmla="*/ 612 w 2638"/>
                  <a:gd name="T43" fmla="*/ 688 h 698"/>
                  <a:gd name="T44" fmla="*/ 644 w 2638"/>
                  <a:gd name="T45" fmla="*/ 684 h 698"/>
                  <a:gd name="T46" fmla="*/ 708 w 2638"/>
                  <a:gd name="T47" fmla="*/ 681 h 698"/>
                  <a:gd name="T48" fmla="*/ 788 w 2638"/>
                  <a:gd name="T49" fmla="*/ 672 h 698"/>
                  <a:gd name="T50" fmla="*/ 851 w 2638"/>
                  <a:gd name="T51" fmla="*/ 661 h 698"/>
                  <a:gd name="T52" fmla="*/ 880 w 2638"/>
                  <a:gd name="T53" fmla="*/ 661 h 698"/>
                  <a:gd name="T54" fmla="*/ 947 w 2638"/>
                  <a:gd name="T55" fmla="*/ 651 h 698"/>
                  <a:gd name="T56" fmla="*/ 995 w 2638"/>
                  <a:gd name="T57" fmla="*/ 646 h 698"/>
                  <a:gd name="T58" fmla="*/ 1027 w 2638"/>
                  <a:gd name="T59" fmla="*/ 643 h 698"/>
                  <a:gd name="T60" fmla="*/ 1091 w 2638"/>
                  <a:gd name="T61" fmla="*/ 641 h 698"/>
                  <a:gd name="T62" fmla="*/ 1171 w 2638"/>
                  <a:gd name="T63" fmla="*/ 633 h 698"/>
                  <a:gd name="T64" fmla="*/ 1234 w 2638"/>
                  <a:gd name="T65" fmla="*/ 623 h 698"/>
                  <a:gd name="T66" fmla="*/ 1282 w 2638"/>
                  <a:gd name="T67" fmla="*/ 618 h 698"/>
                  <a:gd name="T68" fmla="*/ 1319 w 2638"/>
                  <a:gd name="T69" fmla="*/ 618 h 698"/>
                  <a:gd name="T70" fmla="*/ 1378 w 2638"/>
                  <a:gd name="T71" fmla="*/ 610 h 698"/>
                  <a:gd name="T72" fmla="*/ 1410 w 2638"/>
                  <a:gd name="T73" fmla="*/ 608 h 698"/>
                  <a:gd name="T74" fmla="*/ 1474 w 2638"/>
                  <a:gd name="T75" fmla="*/ 607 h 698"/>
                  <a:gd name="T76" fmla="*/ 1554 w 2638"/>
                  <a:gd name="T77" fmla="*/ 602 h 698"/>
                  <a:gd name="T78" fmla="*/ 1618 w 2638"/>
                  <a:gd name="T79" fmla="*/ 594 h 698"/>
                  <a:gd name="T80" fmla="*/ 1666 w 2638"/>
                  <a:gd name="T81" fmla="*/ 591 h 698"/>
                  <a:gd name="T82" fmla="*/ 1698 w 2638"/>
                  <a:gd name="T83" fmla="*/ 589 h 698"/>
                  <a:gd name="T84" fmla="*/ 1763 w 2638"/>
                  <a:gd name="T85" fmla="*/ 588 h 698"/>
                  <a:gd name="T86" fmla="*/ 1843 w 2638"/>
                  <a:gd name="T87" fmla="*/ 582 h 698"/>
                  <a:gd name="T88" fmla="*/ 1906 w 2638"/>
                  <a:gd name="T89" fmla="*/ 575 h 698"/>
                  <a:gd name="T90" fmla="*/ 1954 w 2638"/>
                  <a:gd name="T91" fmla="*/ 571 h 698"/>
                  <a:gd name="T92" fmla="*/ 1986 w 2638"/>
                  <a:gd name="T93" fmla="*/ 569 h 698"/>
                  <a:gd name="T94" fmla="*/ 2051 w 2638"/>
                  <a:gd name="T95" fmla="*/ 568 h 698"/>
                  <a:gd name="T96" fmla="*/ 2131 w 2638"/>
                  <a:gd name="T97" fmla="*/ 563 h 698"/>
                  <a:gd name="T98" fmla="*/ 2194 w 2638"/>
                  <a:gd name="T99" fmla="*/ 555 h 698"/>
                  <a:gd name="T100" fmla="*/ 2242 w 2638"/>
                  <a:gd name="T101" fmla="*/ 552 h 698"/>
                  <a:gd name="T102" fmla="*/ 2274 w 2638"/>
                  <a:gd name="T103" fmla="*/ 550 h 698"/>
                  <a:gd name="T104" fmla="*/ 2339 w 2638"/>
                  <a:gd name="T105" fmla="*/ 549 h 698"/>
                  <a:gd name="T106" fmla="*/ 2419 w 2638"/>
                  <a:gd name="T107" fmla="*/ 543 h 698"/>
                  <a:gd name="T108" fmla="*/ 2482 w 2638"/>
                  <a:gd name="T109" fmla="*/ 536 h 698"/>
                  <a:gd name="T110" fmla="*/ 2531 w 2638"/>
                  <a:gd name="T111" fmla="*/ 532 h 698"/>
                  <a:gd name="T112" fmla="*/ 2563 w 2638"/>
                  <a:gd name="T113" fmla="*/ 530 h 698"/>
                  <a:gd name="T114" fmla="*/ 2627 w 2638"/>
                  <a:gd name="T115" fmla="*/ 52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38" h="698">
                    <a:moveTo>
                      <a:pt x="0" y="2"/>
                    </a:moveTo>
                    <a:lnTo>
                      <a:pt x="16" y="0"/>
                    </a:lnTo>
                    <a:lnTo>
                      <a:pt x="17" y="3"/>
                    </a:lnTo>
                    <a:lnTo>
                      <a:pt x="1" y="6"/>
                    </a:lnTo>
                    <a:lnTo>
                      <a:pt x="0" y="2"/>
                    </a:lnTo>
                    <a:close/>
                    <a:moveTo>
                      <a:pt x="31" y="2"/>
                    </a:moveTo>
                    <a:lnTo>
                      <a:pt x="33" y="17"/>
                    </a:lnTo>
                    <a:lnTo>
                      <a:pt x="29" y="17"/>
                    </a:lnTo>
                    <a:lnTo>
                      <a:pt x="27" y="3"/>
                    </a:lnTo>
                    <a:lnTo>
                      <a:pt x="31" y="2"/>
                    </a:lnTo>
                    <a:close/>
                    <a:moveTo>
                      <a:pt x="36" y="31"/>
                    </a:moveTo>
                    <a:lnTo>
                      <a:pt x="39" y="45"/>
                    </a:lnTo>
                    <a:lnTo>
                      <a:pt x="35" y="46"/>
                    </a:lnTo>
                    <a:lnTo>
                      <a:pt x="32" y="32"/>
                    </a:lnTo>
                    <a:lnTo>
                      <a:pt x="36" y="31"/>
                    </a:lnTo>
                    <a:close/>
                    <a:moveTo>
                      <a:pt x="41" y="59"/>
                    </a:moveTo>
                    <a:lnTo>
                      <a:pt x="44" y="74"/>
                    </a:lnTo>
                    <a:lnTo>
                      <a:pt x="40" y="74"/>
                    </a:lnTo>
                    <a:lnTo>
                      <a:pt x="37" y="60"/>
                    </a:lnTo>
                    <a:lnTo>
                      <a:pt x="41" y="59"/>
                    </a:lnTo>
                    <a:close/>
                    <a:moveTo>
                      <a:pt x="46" y="88"/>
                    </a:moveTo>
                    <a:lnTo>
                      <a:pt x="49" y="102"/>
                    </a:lnTo>
                    <a:lnTo>
                      <a:pt x="45" y="103"/>
                    </a:lnTo>
                    <a:lnTo>
                      <a:pt x="42" y="89"/>
                    </a:lnTo>
                    <a:lnTo>
                      <a:pt x="46" y="88"/>
                    </a:lnTo>
                    <a:close/>
                    <a:moveTo>
                      <a:pt x="51" y="116"/>
                    </a:moveTo>
                    <a:lnTo>
                      <a:pt x="54" y="131"/>
                    </a:lnTo>
                    <a:lnTo>
                      <a:pt x="50" y="131"/>
                    </a:lnTo>
                    <a:lnTo>
                      <a:pt x="47" y="117"/>
                    </a:lnTo>
                    <a:lnTo>
                      <a:pt x="51" y="116"/>
                    </a:lnTo>
                    <a:close/>
                    <a:moveTo>
                      <a:pt x="56" y="145"/>
                    </a:moveTo>
                    <a:lnTo>
                      <a:pt x="58" y="154"/>
                    </a:lnTo>
                    <a:lnTo>
                      <a:pt x="59" y="159"/>
                    </a:lnTo>
                    <a:lnTo>
                      <a:pt x="55" y="160"/>
                    </a:lnTo>
                    <a:lnTo>
                      <a:pt x="54" y="155"/>
                    </a:lnTo>
                    <a:lnTo>
                      <a:pt x="54" y="155"/>
                    </a:lnTo>
                    <a:lnTo>
                      <a:pt x="52" y="145"/>
                    </a:lnTo>
                    <a:lnTo>
                      <a:pt x="56" y="145"/>
                    </a:lnTo>
                    <a:close/>
                    <a:moveTo>
                      <a:pt x="61" y="174"/>
                    </a:moveTo>
                    <a:lnTo>
                      <a:pt x="63" y="188"/>
                    </a:lnTo>
                    <a:lnTo>
                      <a:pt x="59" y="188"/>
                    </a:lnTo>
                    <a:lnTo>
                      <a:pt x="57" y="174"/>
                    </a:lnTo>
                    <a:lnTo>
                      <a:pt x="61" y="174"/>
                    </a:lnTo>
                    <a:close/>
                    <a:moveTo>
                      <a:pt x="65" y="202"/>
                    </a:moveTo>
                    <a:lnTo>
                      <a:pt x="68" y="216"/>
                    </a:lnTo>
                    <a:lnTo>
                      <a:pt x="64" y="217"/>
                    </a:lnTo>
                    <a:lnTo>
                      <a:pt x="61" y="203"/>
                    </a:lnTo>
                    <a:lnTo>
                      <a:pt x="65" y="202"/>
                    </a:lnTo>
                    <a:close/>
                    <a:moveTo>
                      <a:pt x="70" y="231"/>
                    </a:moveTo>
                    <a:lnTo>
                      <a:pt x="72" y="245"/>
                    </a:lnTo>
                    <a:lnTo>
                      <a:pt x="68" y="245"/>
                    </a:lnTo>
                    <a:lnTo>
                      <a:pt x="66" y="231"/>
                    </a:lnTo>
                    <a:lnTo>
                      <a:pt x="70" y="231"/>
                    </a:lnTo>
                    <a:close/>
                    <a:moveTo>
                      <a:pt x="74" y="259"/>
                    </a:moveTo>
                    <a:lnTo>
                      <a:pt x="77" y="273"/>
                    </a:lnTo>
                    <a:lnTo>
                      <a:pt x="73" y="274"/>
                    </a:lnTo>
                    <a:lnTo>
                      <a:pt x="70" y="260"/>
                    </a:lnTo>
                    <a:lnTo>
                      <a:pt x="74" y="259"/>
                    </a:lnTo>
                    <a:close/>
                    <a:moveTo>
                      <a:pt x="79" y="288"/>
                    </a:moveTo>
                    <a:lnTo>
                      <a:pt x="81" y="302"/>
                    </a:lnTo>
                    <a:lnTo>
                      <a:pt x="77" y="302"/>
                    </a:lnTo>
                    <a:lnTo>
                      <a:pt x="75" y="288"/>
                    </a:lnTo>
                    <a:lnTo>
                      <a:pt x="79" y="288"/>
                    </a:lnTo>
                    <a:close/>
                    <a:moveTo>
                      <a:pt x="83" y="316"/>
                    </a:moveTo>
                    <a:lnTo>
                      <a:pt x="86" y="331"/>
                    </a:lnTo>
                    <a:lnTo>
                      <a:pt x="82" y="331"/>
                    </a:lnTo>
                    <a:lnTo>
                      <a:pt x="79" y="317"/>
                    </a:lnTo>
                    <a:lnTo>
                      <a:pt x="83" y="316"/>
                    </a:lnTo>
                    <a:close/>
                    <a:moveTo>
                      <a:pt x="88" y="345"/>
                    </a:moveTo>
                    <a:lnTo>
                      <a:pt x="90" y="359"/>
                    </a:lnTo>
                    <a:lnTo>
                      <a:pt x="86" y="360"/>
                    </a:lnTo>
                    <a:lnTo>
                      <a:pt x="84" y="345"/>
                    </a:lnTo>
                    <a:lnTo>
                      <a:pt x="88" y="345"/>
                    </a:lnTo>
                    <a:close/>
                    <a:moveTo>
                      <a:pt x="92" y="373"/>
                    </a:moveTo>
                    <a:lnTo>
                      <a:pt x="95" y="388"/>
                    </a:lnTo>
                    <a:lnTo>
                      <a:pt x="91" y="388"/>
                    </a:lnTo>
                    <a:lnTo>
                      <a:pt x="88" y="374"/>
                    </a:lnTo>
                    <a:lnTo>
                      <a:pt x="92" y="373"/>
                    </a:lnTo>
                    <a:close/>
                    <a:moveTo>
                      <a:pt x="97" y="402"/>
                    </a:moveTo>
                    <a:lnTo>
                      <a:pt x="99" y="416"/>
                    </a:lnTo>
                    <a:lnTo>
                      <a:pt x="95" y="417"/>
                    </a:lnTo>
                    <a:lnTo>
                      <a:pt x="93" y="403"/>
                    </a:lnTo>
                    <a:lnTo>
                      <a:pt x="97" y="402"/>
                    </a:lnTo>
                    <a:close/>
                    <a:moveTo>
                      <a:pt x="101" y="431"/>
                    </a:moveTo>
                    <a:lnTo>
                      <a:pt x="104" y="445"/>
                    </a:lnTo>
                    <a:lnTo>
                      <a:pt x="100" y="445"/>
                    </a:lnTo>
                    <a:lnTo>
                      <a:pt x="97" y="431"/>
                    </a:lnTo>
                    <a:lnTo>
                      <a:pt x="101" y="431"/>
                    </a:lnTo>
                    <a:close/>
                    <a:moveTo>
                      <a:pt x="106" y="459"/>
                    </a:moveTo>
                    <a:lnTo>
                      <a:pt x="108" y="473"/>
                    </a:lnTo>
                    <a:lnTo>
                      <a:pt x="104" y="474"/>
                    </a:lnTo>
                    <a:lnTo>
                      <a:pt x="102" y="460"/>
                    </a:lnTo>
                    <a:lnTo>
                      <a:pt x="106" y="459"/>
                    </a:lnTo>
                    <a:close/>
                    <a:moveTo>
                      <a:pt x="110" y="488"/>
                    </a:moveTo>
                    <a:lnTo>
                      <a:pt x="113" y="502"/>
                    </a:lnTo>
                    <a:lnTo>
                      <a:pt x="109" y="502"/>
                    </a:lnTo>
                    <a:lnTo>
                      <a:pt x="106" y="488"/>
                    </a:lnTo>
                    <a:lnTo>
                      <a:pt x="110" y="488"/>
                    </a:lnTo>
                    <a:close/>
                    <a:moveTo>
                      <a:pt x="119" y="515"/>
                    </a:moveTo>
                    <a:lnTo>
                      <a:pt x="126" y="528"/>
                    </a:lnTo>
                    <a:lnTo>
                      <a:pt x="122" y="529"/>
                    </a:lnTo>
                    <a:lnTo>
                      <a:pt x="116" y="516"/>
                    </a:lnTo>
                    <a:lnTo>
                      <a:pt x="119" y="515"/>
                    </a:lnTo>
                    <a:close/>
                    <a:moveTo>
                      <a:pt x="133" y="541"/>
                    </a:moveTo>
                    <a:lnTo>
                      <a:pt x="140" y="554"/>
                    </a:lnTo>
                    <a:lnTo>
                      <a:pt x="136" y="555"/>
                    </a:lnTo>
                    <a:lnTo>
                      <a:pt x="129" y="542"/>
                    </a:lnTo>
                    <a:lnTo>
                      <a:pt x="133" y="541"/>
                    </a:lnTo>
                    <a:close/>
                    <a:moveTo>
                      <a:pt x="146" y="567"/>
                    </a:moveTo>
                    <a:lnTo>
                      <a:pt x="153" y="580"/>
                    </a:lnTo>
                    <a:lnTo>
                      <a:pt x="150" y="581"/>
                    </a:lnTo>
                    <a:lnTo>
                      <a:pt x="143" y="568"/>
                    </a:lnTo>
                    <a:lnTo>
                      <a:pt x="146" y="567"/>
                    </a:lnTo>
                    <a:close/>
                    <a:moveTo>
                      <a:pt x="160" y="593"/>
                    </a:moveTo>
                    <a:lnTo>
                      <a:pt x="167" y="606"/>
                    </a:lnTo>
                    <a:lnTo>
                      <a:pt x="163" y="607"/>
                    </a:lnTo>
                    <a:lnTo>
                      <a:pt x="156" y="594"/>
                    </a:lnTo>
                    <a:lnTo>
                      <a:pt x="160" y="593"/>
                    </a:lnTo>
                    <a:close/>
                    <a:moveTo>
                      <a:pt x="180" y="605"/>
                    </a:moveTo>
                    <a:lnTo>
                      <a:pt x="196" y="605"/>
                    </a:lnTo>
                    <a:lnTo>
                      <a:pt x="197" y="608"/>
                    </a:lnTo>
                    <a:lnTo>
                      <a:pt x="180" y="609"/>
                    </a:lnTo>
                    <a:lnTo>
                      <a:pt x="180" y="605"/>
                    </a:lnTo>
                    <a:close/>
                    <a:moveTo>
                      <a:pt x="212" y="604"/>
                    </a:moveTo>
                    <a:lnTo>
                      <a:pt x="221" y="604"/>
                    </a:lnTo>
                    <a:lnTo>
                      <a:pt x="229" y="607"/>
                    </a:lnTo>
                    <a:lnTo>
                      <a:pt x="227" y="610"/>
                    </a:lnTo>
                    <a:lnTo>
                      <a:pt x="220" y="607"/>
                    </a:lnTo>
                    <a:lnTo>
                      <a:pt x="221" y="607"/>
                    </a:lnTo>
                    <a:lnTo>
                      <a:pt x="213" y="608"/>
                    </a:lnTo>
                    <a:lnTo>
                      <a:pt x="212" y="604"/>
                    </a:lnTo>
                    <a:close/>
                    <a:moveTo>
                      <a:pt x="243" y="613"/>
                    </a:moveTo>
                    <a:lnTo>
                      <a:pt x="258" y="619"/>
                    </a:lnTo>
                    <a:lnTo>
                      <a:pt x="256" y="622"/>
                    </a:lnTo>
                    <a:lnTo>
                      <a:pt x="242" y="616"/>
                    </a:lnTo>
                    <a:lnTo>
                      <a:pt x="243" y="613"/>
                    </a:lnTo>
                    <a:close/>
                    <a:moveTo>
                      <a:pt x="273" y="625"/>
                    </a:moveTo>
                    <a:lnTo>
                      <a:pt x="287" y="631"/>
                    </a:lnTo>
                    <a:lnTo>
                      <a:pt x="285" y="634"/>
                    </a:lnTo>
                    <a:lnTo>
                      <a:pt x="271" y="628"/>
                    </a:lnTo>
                    <a:lnTo>
                      <a:pt x="273" y="625"/>
                    </a:lnTo>
                    <a:close/>
                    <a:moveTo>
                      <a:pt x="302" y="637"/>
                    </a:moveTo>
                    <a:lnTo>
                      <a:pt x="316" y="643"/>
                    </a:lnTo>
                    <a:lnTo>
                      <a:pt x="315" y="646"/>
                    </a:lnTo>
                    <a:lnTo>
                      <a:pt x="300" y="640"/>
                    </a:lnTo>
                    <a:lnTo>
                      <a:pt x="302" y="637"/>
                    </a:lnTo>
                    <a:close/>
                    <a:moveTo>
                      <a:pt x="331" y="649"/>
                    </a:moveTo>
                    <a:lnTo>
                      <a:pt x="331" y="649"/>
                    </a:lnTo>
                    <a:lnTo>
                      <a:pt x="331" y="649"/>
                    </a:lnTo>
                    <a:lnTo>
                      <a:pt x="346" y="652"/>
                    </a:lnTo>
                    <a:lnTo>
                      <a:pt x="345" y="655"/>
                    </a:lnTo>
                    <a:lnTo>
                      <a:pt x="330" y="652"/>
                    </a:lnTo>
                    <a:lnTo>
                      <a:pt x="329" y="652"/>
                    </a:lnTo>
                    <a:lnTo>
                      <a:pt x="331" y="649"/>
                    </a:lnTo>
                    <a:close/>
                    <a:moveTo>
                      <a:pt x="362" y="655"/>
                    </a:moveTo>
                    <a:lnTo>
                      <a:pt x="377" y="658"/>
                    </a:lnTo>
                    <a:lnTo>
                      <a:pt x="376" y="662"/>
                    </a:lnTo>
                    <a:lnTo>
                      <a:pt x="361" y="659"/>
                    </a:lnTo>
                    <a:lnTo>
                      <a:pt x="362" y="655"/>
                    </a:lnTo>
                    <a:close/>
                    <a:moveTo>
                      <a:pt x="393" y="662"/>
                    </a:moveTo>
                    <a:lnTo>
                      <a:pt x="409" y="665"/>
                    </a:lnTo>
                    <a:lnTo>
                      <a:pt x="408" y="669"/>
                    </a:lnTo>
                    <a:lnTo>
                      <a:pt x="392" y="665"/>
                    </a:lnTo>
                    <a:lnTo>
                      <a:pt x="393" y="662"/>
                    </a:lnTo>
                    <a:close/>
                    <a:moveTo>
                      <a:pt x="424" y="668"/>
                    </a:moveTo>
                    <a:lnTo>
                      <a:pt x="440" y="672"/>
                    </a:lnTo>
                    <a:lnTo>
                      <a:pt x="439" y="675"/>
                    </a:lnTo>
                    <a:lnTo>
                      <a:pt x="423" y="672"/>
                    </a:lnTo>
                    <a:lnTo>
                      <a:pt x="424" y="668"/>
                    </a:lnTo>
                    <a:close/>
                    <a:moveTo>
                      <a:pt x="456" y="675"/>
                    </a:moveTo>
                    <a:lnTo>
                      <a:pt x="471" y="678"/>
                    </a:lnTo>
                    <a:lnTo>
                      <a:pt x="470" y="682"/>
                    </a:lnTo>
                    <a:lnTo>
                      <a:pt x="455" y="678"/>
                    </a:lnTo>
                    <a:lnTo>
                      <a:pt x="456" y="675"/>
                    </a:lnTo>
                    <a:close/>
                    <a:moveTo>
                      <a:pt x="487" y="681"/>
                    </a:moveTo>
                    <a:lnTo>
                      <a:pt x="503" y="685"/>
                    </a:lnTo>
                    <a:lnTo>
                      <a:pt x="502" y="688"/>
                    </a:lnTo>
                    <a:lnTo>
                      <a:pt x="486" y="685"/>
                    </a:lnTo>
                    <a:lnTo>
                      <a:pt x="487" y="681"/>
                    </a:lnTo>
                    <a:close/>
                    <a:moveTo>
                      <a:pt x="518" y="688"/>
                    </a:moveTo>
                    <a:lnTo>
                      <a:pt x="534" y="691"/>
                    </a:lnTo>
                    <a:lnTo>
                      <a:pt x="533" y="694"/>
                    </a:lnTo>
                    <a:lnTo>
                      <a:pt x="517" y="691"/>
                    </a:lnTo>
                    <a:lnTo>
                      <a:pt x="518" y="688"/>
                    </a:lnTo>
                    <a:close/>
                    <a:moveTo>
                      <a:pt x="549" y="694"/>
                    </a:moveTo>
                    <a:lnTo>
                      <a:pt x="551" y="695"/>
                    </a:lnTo>
                    <a:lnTo>
                      <a:pt x="550" y="694"/>
                    </a:lnTo>
                    <a:lnTo>
                      <a:pt x="564" y="693"/>
                    </a:lnTo>
                    <a:lnTo>
                      <a:pt x="565" y="697"/>
                    </a:lnTo>
                    <a:lnTo>
                      <a:pt x="550" y="698"/>
                    </a:lnTo>
                    <a:lnTo>
                      <a:pt x="548" y="698"/>
                    </a:lnTo>
                    <a:lnTo>
                      <a:pt x="549" y="694"/>
                    </a:lnTo>
                    <a:close/>
                    <a:moveTo>
                      <a:pt x="581" y="691"/>
                    </a:moveTo>
                    <a:lnTo>
                      <a:pt x="596" y="689"/>
                    </a:lnTo>
                    <a:lnTo>
                      <a:pt x="597" y="693"/>
                    </a:lnTo>
                    <a:lnTo>
                      <a:pt x="581" y="695"/>
                    </a:lnTo>
                    <a:lnTo>
                      <a:pt x="581" y="691"/>
                    </a:lnTo>
                    <a:close/>
                    <a:moveTo>
                      <a:pt x="612" y="688"/>
                    </a:moveTo>
                    <a:lnTo>
                      <a:pt x="628" y="686"/>
                    </a:lnTo>
                    <a:lnTo>
                      <a:pt x="629" y="689"/>
                    </a:lnTo>
                    <a:lnTo>
                      <a:pt x="613" y="691"/>
                    </a:lnTo>
                    <a:lnTo>
                      <a:pt x="612" y="688"/>
                    </a:lnTo>
                    <a:close/>
                    <a:moveTo>
                      <a:pt x="644" y="684"/>
                    </a:moveTo>
                    <a:lnTo>
                      <a:pt x="660" y="682"/>
                    </a:lnTo>
                    <a:lnTo>
                      <a:pt x="661" y="686"/>
                    </a:lnTo>
                    <a:lnTo>
                      <a:pt x="645" y="688"/>
                    </a:lnTo>
                    <a:lnTo>
                      <a:pt x="644" y="684"/>
                    </a:lnTo>
                    <a:close/>
                    <a:moveTo>
                      <a:pt x="676" y="681"/>
                    </a:moveTo>
                    <a:lnTo>
                      <a:pt x="692" y="679"/>
                    </a:lnTo>
                    <a:lnTo>
                      <a:pt x="693" y="682"/>
                    </a:lnTo>
                    <a:lnTo>
                      <a:pt x="677" y="684"/>
                    </a:lnTo>
                    <a:lnTo>
                      <a:pt x="676" y="681"/>
                    </a:lnTo>
                    <a:close/>
                    <a:moveTo>
                      <a:pt x="708" y="677"/>
                    </a:moveTo>
                    <a:lnTo>
                      <a:pt x="724" y="675"/>
                    </a:lnTo>
                    <a:lnTo>
                      <a:pt x="724" y="679"/>
                    </a:lnTo>
                    <a:lnTo>
                      <a:pt x="708" y="681"/>
                    </a:lnTo>
                    <a:lnTo>
                      <a:pt x="708" y="677"/>
                    </a:lnTo>
                    <a:close/>
                    <a:moveTo>
                      <a:pt x="740" y="673"/>
                    </a:moveTo>
                    <a:lnTo>
                      <a:pt x="756" y="672"/>
                    </a:lnTo>
                    <a:lnTo>
                      <a:pt x="756" y="675"/>
                    </a:lnTo>
                    <a:lnTo>
                      <a:pt x="740" y="677"/>
                    </a:lnTo>
                    <a:lnTo>
                      <a:pt x="740" y="673"/>
                    </a:lnTo>
                    <a:close/>
                    <a:moveTo>
                      <a:pt x="772" y="670"/>
                    </a:moveTo>
                    <a:lnTo>
                      <a:pt x="788" y="668"/>
                    </a:lnTo>
                    <a:lnTo>
                      <a:pt x="788" y="672"/>
                    </a:lnTo>
                    <a:lnTo>
                      <a:pt x="772" y="673"/>
                    </a:lnTo>
                    <a:lnTo>
                      <a:pt x="772" y="670"/>
                    </a:lnTo>
                    <a:close/>
                    <a:moveTo>
                      <a:pt x="803" y="666"/>
                    </a:moveTo>
                    <a:lnTo>
                      <a:pt x="820" y="665"/>
                    </a:lnTo>
                    <a:lnTo>
                      <a:pt x="820" y="668"/>
                    </a:lnTo>
                    <a:lnTo>
                      <a:pt x="804" y="670"/>
                    </a:lnTo>
                    <a:lnTo>
                      <a:pt x="803" y="666"/>
                    </a:lnTo>
                    <a:close/>
                    <a:moveTo>
                      <a:pt x="835" y="663"/>
                    </a:moveTo>
                    <a:lnTo>
                      <a:pt x="851" y="661"/>
                    </a:lnTo>
                    <a:lnTo>
                      <a:pt x="852" y="665"/>
                    </a:lnTo>
                    <a:lnTo>
                      <a:pt x="836" y="666"/>
                    </a:lnTo>
                    <a:lnTo>
                      <a:pt x="835" y="663"/>
                    </a:lnTo>
                    <a:close/>
                    <a:moveTo>
                      <a:pt x="867" y="659"/>
                    </a:moveTo>
                    <a:lnTo>
                      <a:pt x="880" y="658"/>
                    </a:lnTo>
                    <a:lnTo>
                      <a:pt x="883" y="657"/>
                    </a:lnTo>
                    <a:lnTo>
                      <a:pt x="884" y="661"/>
                    </a:lnTo>
                    <a:lnTo>
                      <a:pt x="880" y="661"/>
                    </a:lnTo>
                    <a:lnTo>
                      <a:pt x="880" y="661"/>
                    </a:lnTo>
                    <a:lnTo>
                      <a:pt x="868" y="663"/>
                    </a:lnTo>
                    <a:lnTo>
                      <a:pt x="867" y="659"/>
                    </a:lnTo>
                    <a:close/>
                    <a:moveTo>
                      <a:pt x="899" y="656"/>
                    </a:moveTo>
                    <a:lnTo>
                      <a:pt x="915" y="654"/>
                    </a:lnTo>
                    <a:lnTo>
                      <a:pt x="916" y="658"/>
                    </a:lnTo>
                    <a:lnTo>
                      <a:pt x="900" y="659"/>
                    </a:lnTo>
                    <a:lnTo>
                      <a:pt x="899" y="656"/>
                    </a:lnTo>
                    <a:close/>
                    <a:moveTo>
                      <a:pt x="931" y="653"/>
                    </a:moveTo>
                    <a:lnTo>
                      <a:pt x="947" y="651"/>
                    </a:lnTo>
                    <a:lnTo>
                      <a:pt x="947" y="655"/>
                    </a:lnTo>
                    <a:lnTo>
                      <a:pt x="931" y="656"/>
                    </a:lnTo>
                    <a:lnTo>
                      <a:pt x="931" y="653"/>
                    </a:lnTo>
                    <a:close/>
                    <a:moveTo>
                      <a:pt x="963" y="649"/>
                    </a:moveTo>
                    <a:lnTo>
                      <a:pt x="979" y="648"/>
                    </a:lnTo>
                    <a:lnTo>
                      <a:pt x="979" y="651"/>
                    </a:lnTo>
                    <a:lnTo>
                      <a:pt x="963" y="653"/>
                    </a:lnTo>
                    <a:lnTo>
                      <a:pt x="963" y="649"/>
                    </a:lnTo>
                    <a:close/>
                    <a:moveTo>
                      <a:pt x="995" y="646"/>
                    </a:moveTo>
                    <a:lnTo>
                      <a:pt x="1011" y="645"/>
                    </a:lnTo>
                    <a:lnTo>
                      <a:pt x="1011" y="648"/>
                    </a:lnTo>
                    <a:lnTo>
                      <a:pt x="995" y="650"/>
                    </a:lnTo>
                    <a:lnTo>
                      <a:pt x="995" y="646"/>
                    </a:lnTo>
                    <a:close/>
                    <a:moveTo>
                      <a:pt x="1027" y="643"/>
                    </a:moveTo>
                    <a:lnTo>
                      <a:pt x="1043" y="642"/>
                    </a:lnTo>
                    <a:lnTo>
                      <a:pt x="1043" y="645"/>
                    </a:lnTo>
                    <a:lnTo>
                      <a:pt x="1027" y="647"/>
                    </a:lnTo>
                    <a:lnTo>
                      <a:pt x="1027" y="643"/>
                    </a:lnTo>
                    <a:close/>
                    <a:moveTo>
                      <a:pt x="1059" y="640"/>
                    </a:moveTo>
                    <a:lnTo>
                      <a:pt x="1075" y="639"/>
                    </a:lnTo>
                    <a:lnTo>
                      <a:pt x="1075" y="642"/>
                    </a:lnTo>
                    <a:lnTo>
                      <a:pt x="1059" y="644"/>
                    </a:lnTo>
                    <a:lnTo>
                      <a:pt x="1059" y="640"/>
                    </a:lnTo>
                    <a:close/>
                    <a:moveTo>
                      <a:pt x="1091" y="637"/>
                    </a:moveTo>
                    <a:lnTo>
                      <a:pt x="1106" y="635"/>
                    </a:lnTo>
                    <a:lnTo>
                      <a:pt x="1107" y="639"/>
                    </a:lnTo>
                    <a:lnTo>
                      <a:pt x="1091" y="641"/>
                    </a:lnTo>
                    <a:lnTo>
                      <a:pt x="1091" y="637"/>
                    </a:lnTo>
                    <a:close/>
                    <a:moveTo>
                      <a:pt x="1123" y="634"/>
                    </a:moveTo>
                    <a:lnTo>
                      <a:pt x="1139" y="632"/>
                    </a:lnTo>
                    <a:lnTo>
                      <a:pt x="1139" y="636"/>
                    </a:lnTo>
                    <a:lnTo>
                      <a:pt x="1123" y="637"/>
                    </a:lnTo>
                    <a:lnTo>
                      <a:pt x="1123" y="634"/>
                    </a:lnTo>
                    <a:close/>
                    <a:moveTo>
                      <a:pt x="1154" y="631"/>
                    </a:moveTo>
                    <a:lnTo>
                      <a:pt x="1170" y="629"/>
                    </a:lnTo>
                    <a:lnTo>
                      <a:pt x="1171" y="633"/>
                    </a:lnTo>
                    <a:lnTo>
                      <a:pt x="1155" y="634"/>
                    </a:lnTo>
                    <a:lnTo>
                      <a:pt x="1154" y="631"/>
                    </a:lnTo>
                    <a:close/>
                    <a:moveTo>
                      <a:pt x="1186" y="628"/>
                    </a:moveTo>
                    <a:lnTo>
                      <a:pt x="1202" y="626"/>
                    </a:lnTo>
                    <a:lnTo>
                      <a:pt x="1203" y="630"/>
                    </a:lnTo>
                    <a:lnTo>
                      <a:pt x="1187" y="631"/>
                    </a:lnTo>
                    <a:lnTo>
                      <a:pt x="1186" y="628"/>
                    </a:lnTo>
                    <a:close/>
                    <a:moveTo>
                      <a:pt x="1218" y="624"/>
                    </a:moveTo>
                    <a:lnTo>
                      <a:pt x="1234" y="623"/>
                    </a:lnTo>
                    <a:lnTo>
                      <a:pt x="1235" y="626"/>
                    </a:lnTo>
                    <a:lnTo>
                      <a:pt x="1219" y="628"/>
                    </a:lnTo>
                    <a:lnTo>
                      <a:pt x="1218" y="624"/>
                    </a:lnTo>
                    <a:close/>
                    <a:moveTo>
                      <a:pt x="1250" y="621"/>
                    </a:moveTo>
                    <a:lnTo>
                      <a:pt x="1266" y="620"/>
                    </a:lnTo>
                    <a:lnTo>
                      <a:pt x="1266" y="623"/>
                    </a:lnTo>
                    <a:lnTo>
                      <a:pt x="1251" y="625"/>
                    </a:lnTo>
                    <a:lnTo>
                      <a:pt x="1250" y="621"/>
                    </a:lnTo>
                    <a:close/>
                    <a:moveTo>
                      <a:pt x="1282" y="618"/>
                    </a:moveTo>
                    <a:lnTo>
                      <a:pt x="1298" y="616"/>
                    </a:lnTo>
                    <a:lnTo>
                      <a:pt x="1299" y="620"/>
                    </a:lnTo>
                    <a:lnTo>
                      <a:pt x="1283" y="622"/>
                    </a:lnTo>
                    <a:lnTo>
                      <a:pt x="1282" y="618"/>
                    </a:lnTo>
                    <a:close/>
                    <a:moveTo>
                      <a:pt x="1314" y="615"/>
                    </a:moveTo>
                    <a:lnTo>
                      <a:pt x="1319" y="614"/>
                    </a:lnTo>
                    <a:lnTo>
                      <a:pt x="1330" y="614"/>
                    </a:lnTo>
                    <a:lnTo>
                      <a:pt x="1330" y="617"/>
                    </a:lnTo>
                    <a:lnTo>
                      <a:pt x="1319" y="618"/>
                    </a:lnTo>
                    <a:lnTo>
                      <a:pt x="1320" y="618"/>
                    </a:lnTo>
                    <a:lnTo>
                      <a:pt x="1314" y="619"/>
                    </a:lnTo>
                    <a:lnTo>
                      <a:pt x="1314" y="615"/>
                    </a:lnTo>
                    <a:close/>
                    <a:moveTo>
                      <a:pt x="1346" y="613"/>
                    </a:moveTo>
                    <a:lnTo>
                      <a:pt x="1362" y="612"/>
                    </a:lnTo>
                    <a:lnTo>
                      <a:pt x="1362" y="615"/>
                    </a:lnTo>
                    <a:lnTo>
                      <a:pt x="1346" y="616"/>
                    </a:lnTo>
                    <a:lnTo>
                      <a:pt x="1346" y="613"/>
                    </a:lnTo>
                    <a:close/>
                    <a:moveTo>
                      <a:pt x="1378" y="610"/>
                    </a:moveTo>
                    <a:lnTo>
                      <a:pt x="1394" y="609"/>
                    </a:lnTo>
                    <a:lnTo>
                      <a:pt x="1394" y="613"/>
                    </a:lnTo>
                    <a:lnTo>
                      <a:pt x="1378" y="614"/>
                    </a:lnTo>
                    <a:lnTo>
                      <a:pt x="1378" y="610"/>
                    </a:lnTo>
                    <a:close/>
                    <a:moveTo>
                      <a:pt x="1410" y="608"/>
                    </a:moveTo>
                    <a:lnTo>
                      <a:pt x="1426" y="607"/>
                    </a:lnTo>
                    <a:lnTo>
                      <a:pt x="1426" y="611"/>
                    </a:lnTo>
                    <a:lnTo>
                      <a:pt x="1410" y="612"/>
                    </a:lnTo>
                    <a:lnTo>
                      <a:pt x="1410" y="608"/>
                    </a:lnTo>
                    <a:close/>
                    <a:moveTo>
                      <a:pt x="1442" y="606"/>
                    </a:moveTo>
                    <a:lnTo>
                      <a:pt x="1458" y="605"/>
                    </a:lnTo>
                    <a:lnTo>
                      <a:pt x="1458" y="609"/>
                    </a:lnTo>
                    <a:lnTo>
                      <a:pt x="1443" y="610"/>
                    </a:lnTo>
                    <a:lnTo>
                      <a:pt x="1442" y="606"/>
                    </a:lnTo>
                    <a:close/>
                    <a:moveTo>
                      <a:pt x="1474" y="604"/>
                    </a:moveTo>
                    <a:lnTo>
                      <a:pt x="1490" y="603"/>
                    </a:lnTo>
                    <a:lnTo>
                      <a:pt x="1490" y="606"/>
                    </a:lnTo>
                    <a:lnTo>
                      <a:pt x="1474" y="607"/>
                    </a:lnTo>
                    <a:lnTo>
                      <a:pt x="1474" y="604"/>
                    </a:lnTo>
                    <a:close/>
                    <a:moveTo>
                      <a:pt x="1506" y="602"/>
                    </a:moveTo>
                    <a:lnTo>
                      <a:pt x="1522" y="601"/>
                    </a:lnTo>
                    <a:lnTo>
                      <a:pt x="1523" y="604"/>
                    </a:lnTo>
                    <a:lnTo>
                      <a:pt x="1506" y="605"/>
                    </a:lnTo>
                    <a:lnTo>
                      <a:pt x="1506" y="602"/>
                    </a:lnTo>
                    <a:close/>
                    <a:moveTo>
                      <a:pt x="1538" y="600"/>
                    </a:moveTo>
                    <a:lnTo>
                      <a:pt x="1554" y="598"/>
                    </a:lnTo>
                    <a:lnTo>
                      <a:pt x="1554" y="602"/>
                    </a:lnTo>
                    <a:lnTo>
                      <a:pt x="1538" y="603"/>
                    </a:lnTo>
                    <a:lnTo>
                      <a:pt x="1538" y="600"/>
                    </a:lnTo>
                    <a:close/>
                    <a:moveTo>
                      <a:pt x="1570" y="597"/>
                    </a:moveTo>
                    <a:lnTo>
                      <a:pt x="1586" y="596"/>
                    </a:lnTo>
                    <a:lnTo>
                      <a:pt x="1587" y="600"/>
                    </a:lnTo>
                    <a:lnTo>
                      <a:pt x="1570" y="601"/>
                    </a:lnTo>
                    <a:lnTo>
                      <a:pt x="1570" y="597"/>
                    </a:lnTo>
                    <a:close/>
                    <a:moveTo>
                      <a:pt x="1602" y="595"/>
                    </a:moveTo>
                    <a:lnTo>
                      <a:pt x="1618" y="594"/>
                    </a:lnTo>
                    <a:lnTo>
                      <a:pt x="1619" y="598"/>
                    </a:lnTo>
                    <a:lnTo>
                      <a:pt x="1603" y="599"/>
                    </a:lnTo>
                    <a:lnTo>
                      <a:pt x="1602" y="595"/>
                    </a:lnTo>
                    <a:close/>
                    <a:moveTo>
                      <a:pt x="1634" y="593"/>
                    </a:moveTo>
                    <a:lnTo>
                      <a:pt x="1650" y="592"/>
                    </a:lnTo>
                    <a:lnTo>
                      <a:pt x="1650" y="596"/>
                    </a:lnTo>
                    <a:lnTo>
                      <a:pt x="1634" y="597"/>
                    </a:lnTo>
                    <a:lnTo>
                      <a:pt x="1634" y="593"/>
                    </a:lnTo>
                    <a:close/>
                    <a:moveTo>
                      <a:pt x="1666" y="591"/>
                    </a:moveTo>
                    <a:lnTo>
                      <a:pt x="1682" y="590"/>
                    </a:lnTo>
                    <a:lnTo>
                      <a:pt x="1683" y="594"/>
                    </a:lnTo>
                    <a:lnTo>
                      <a:pt x="1667" y="594"/>
                    </a:lnTo>
                    <a:lnTo>
                      <a:pt x="1666" y="591"/>
                    </a:lnTo>
                    <a:close/>
                    <a:moveTo>
                      <a:pt x="1698" y="589"/>
                    </a:moveTo>
                    <a:lnTo>
                      <a:pt x="1714" y="588"/>
                    </a:lnTo>
                    <a:lnTo>
                      <a:pt x="1714" y="591"/>
                    </a:lnTo>
                    <a:lnTo>
                      <a:pt x="1699" y="592"/>
                    </a:lnTo>
                    <a:lnTo>
                      <a:pt x="1698" y="589"/>
                    </a:lnTo>
                    <a:close/>
                    <a:moveTo>
                      <a:pt x="1730" y="587"/>
                    </a:moveTo>
                    <a:lnTo>
                      <a:pt x="1746" y="585"/>
                    </a:lnTo>
                    <a:lnTo>
                      <a:pt x="1747" y="589"/>
                    </a:lnTo>
                    <a:lnTo>
                      <a:pt x="1730" y="590"/>
                    </a:lnTo>
                    <a:lnTo>
                      <a:pt x="1730" y="587"/>
                    </a:lnTo>
                    <a:close/>
                    <a:moveTo>
                      <a:pt x="1762" y="584"/>
                    </a:moveTo>
                    <a:lnTo>
                      <a:pt x="1778" y="583"/>
                    </a:lnTo>
                    <a:lnTo>
                      <a:pt x="1779" y="587"/>
                    </a:lnTo>
                    <a:lnTo>
                      <a:pt x="1763" y="588"/>
                    </a:lnTo>
                    <a:lnTo>
                      <a:pt x="1762" y="584"/>
                    </a:lnTo>
                    <a:close/>
                    <a:moveTo>
                      <a:pt x="1794" y="582"/>
                    </a:moveTo>
                    <a:lnTo>
                      <a:pt x="1810" y="581"/>
                    </a:lnTo>
                    <a:lnTo>
                      <a:pt x="1810" y="585"/>
                    </a:lnTo>
                    <a:lnTo>
                      <a:pt x="1795" y="586"/>
                    </a:lnTo>
                    <a:lnTo>
                      <a:pt x="1794" y="582"/>
                    </a:lnTo>
                    <a:close/>
                    <a:moveTo>
                      <a:pt x="1826" y="580"/>
                    </a:moveTo>
                    <a:lnTo>
                      <a:pt x="1842" y="579"/>
                    </a:lnTo>
                    <a:lnTo>
                      <a:pt x="1843" y="582"/>
                    </a:lnTo>
                    <a:lnTo>
                      <a:pt x="1827" y="584"/>
                    </a:lnTo>
                    <a:lnTo>
                      <a:pt x="1826" y="580"/>
                    </a:lnTo>
                    <a:close/>
                    <a:moveTo>
                      <a:pt x="1858" y="578"/>
                    </a:moveTo>
                    <a:lnTo>
                      <a:pt x="1874" y="577"/>
                    </a:lnTo>
                    <a:lnTo>
                      <a:pt x="1875" y="580"/>
                    </a:lnTo>
                    <a:lnTo>
                      <a:pt x="1859" y="582"/>
                    </a:lnTo>
                    <a:lnTo>
                      <a:pt x="1858" y="578"/>
                    </a:lnTo>
                    <a:close/>
                    <a:moveTo>
                      <a:pt x="1890" y="576"/>
                    </a:moveTo>
                    <a:lnTo>
                      <a:pt x="1906" y="575"/>
                    </a:lnTo>
                    <a:lnTo>
                      <a:pt x="1907" y="578"/>
                    </a:lnTo>
                    <a:lnTo>
                      <a:pt x="1890" y="579"/>
                    </a:lnTo>
                    <a:lnTo>
                      <a:pt x="1890" y="576"/>
                    </a:lnTo>
                    <a:close/>
                    <a:moveTo>
                      <a:pt x="1922" y="573"/>
                    </a:moveTo>
                    <a:lnTo>
                      <a:pt x="1938" y="572"/>
                    </a:lnTo>
                    <a:lnTo>
                      <a:pt x="1939" y="576"/>
                    </a:lnTo>
                    <a:lnTo>
                      <a:pt x="1923" y="577"/>
                    </a:lnTo>
                    <a:lnTo>
                      <a:pt x="1922" y="573"/>
                    </a:lnTo>
                    <a:close/>
                    <a:moveTo>
                      <a:pt x="1954" y="571"/>
                    </a:moveTo>
                    <a:lnTo>
                      <a:pt x="1970" y="570"/>
                    </a:lnTo>
                    <a:lnTo>
                      <a:pt x="1971" y="574"/>
                    </a:lnTo>
                    <a:lnTo>
                      <a:pt x="1955" y="575"/>
                    </a:lnTo>
                    <a:lnTo>
                      <a:pt x="1954" y="571"/>
                    </a:lnTo>
                    <a:close/>
                    <a:moveTo>
                      <a:pt x="1986" y="569"/>
                    </a:moveTo>
                    <a:lnTo>
                      <a:pt x="2002" y="568"/>
                    </a:lnTo>
                    <a:lnTo>
                      <a:pt x="2003" y="572"/>
                    </a:lnTo>
                    <a:lnTo>
                      <a:pt x="1987" y="573"/>
                    </a:lnTo>
                    <a:lnTo>
                      <a:pt x="1986" y="569"/>
                    </a:lnTo>
                    <a:close/>
                    <a:moveTo>
                      <a:pt x="2018" y="567"/>
                    </a:moveTo>
                    <a:lnTo>
                      <a:pt x="2034" y="566"/>
                    </a:lnTo>
                    <a:lnTo>
                      <a:pt x="2035" y="569"/>
                    </a:lnTo>
                    <a:lnTo>
                      <a:pt x="2019" y="571"/>
                    </a:lnTo>
                    <a:lnTo>
                      <a:pt x="2018" y="567"/>
                    </a:lnTo>
                    <a:close/>
                    <a:moveTo>
                      <a:pt x="2050" y="565"/>
                    </a:moveTo>
                    <a:lnTo>
                      <a:pt x="2066" y="564"/>
                    </a:lnTo>
                    <a:lnTo>
                      <a:pt x="2067" y="567"/>
                    </a:lnTo>
                    <a:lnTo>
                      <a:pt x="2051" y="568"/>
                    </a:lnTo>
                    <a:lnTo>
                      <a:pt x="2050" y="565"/>
                    </a:lnTo>
                    <a:close/>
                    <a:moveTo>
                      <a:pt x="2082" y="563"/>
                    </a:moveTo>
                    <a:lnTo>
                      <a:pt x="2098" y="561"/>
                    </a:lnTo>
                    <a:lnTo>
                      <a:pt x="2099" y="565"/>
                    </a:lnTo>
                    <a:lnTo>
                      <a:pt x="2083" y="566"/>
                    </a:lnTo>
                    <a:lnTo>
                      <a:pt x="2082" y="563"/>
                    </a:lnTo>
                    <a:close/>
                    <a:moveTo>
                      <a:pt x="2114" y="560"/>
                    </a:moveTo>
                    <a:lnTo>
                      <a:pt x="2130" y="559"/>
                    </a:lnTo>
                    <a:lnTo>
                      <a:pt x="2131" y="563"/>
                    </a:lnTo>
                    <a:lnTo>
                      <a:pt x="2115" y="564"/>
                    </a:lnTo>
                    <a:lnTo>
                      <a:pt x="2114" y="560"/>
                    </a:lnTo>
                    <a:close/>
                    <a:moveTo>
                      <a:pt x="2146" y="558"/>
                    </a:moveTo>
                    <a:lnTo>
                      <a:pt x="2162" y="557"/>
                    </a:lnTo>
                    <a:lnTo>
                      <a:pt x="2163" y="561"/>
                    </a:lnTo>
                    <a:lnTo>
                      <a:pt x="2147" y="562"/>
                    </a:lnTo>
                    <a:lnTo>
                      <a:pt x="2146" y="558"/>
                    </a:lnTo>
                    <a:close/>
                    <a:moveTo>
                      <a:pt x="2178" y="556"/>
                    </a:moveTo>
                    <a:lnTo>
                      <a:pt x="2194" y="555"/>
                    </a:lnTo>
                    <a:lnTo>
                      <a:pt x="2195" y="559"/>
                    </a:lnTo>
                    <a:lnTo>
                      <a:pt x="2179" y="560"/>
                    </a:lnTo>
                    <a:lnTo>
                      <a:pt x="2178" y="556"/>
                    </a:lnTo>
                    <a:close/>
                    <a:moveTo>
                      <a:pt x="2211" y="554"/>
                    </a:moveTo>
                    <a:lnTo>
                      <a:pt x="2226" y="553"/>
                    </a:lnTo>
                    <a:lnTo>
                      <a:pt x="2227" y="557"/>
                    </a:lnTo>
                    <a:lnTo>
                      <a:pt x="2211" y="557"/>
                    </a:lnTo>
                    <a:lnTo>
                      <a:pt x="2211" y="554"/>
                    </a:lnTo>
                    <a:close/>
                    <a:moveTo>
                      <a:pt x="2242" y="552"/>
                    </a:moveTo>
                    <a:lnTo>
                      <a:pt x="2258" y="551"/>
                    </a:lnTo>
                    <a:lnTo>
                      <a:pt x="2259" y="554"/>
                    </a:lnTo>
                    <a:lnTo>
                      <a:pt x="2243" y="555"/>
                    </a:lnTo>
                    <a:lnTo>
                      <a:pt x="2242" y="552"/>
                    </a:lnTo>
                    <a:close/>
                    <a:moveTo>
                      <a:pt x="2274" y="550"/>
                    </a:moveTo>
                    <a:lnTo>
                      <a:pt x="2291" y="548"/>
                    </a:lnTo>
                    <a:lnTo>
                      <a:pt x="2291" y="552"/>
                    </a:lnTo>
                    <a:lnTo>
                      <a:pt x="2275" y="553"/>
                    </a:lnTo>
                    <a:lnTo>
                      <a:pt x="2274" y="550"/>
                    </a:lnTo>
                    <a:close/>
                    <a:moveTo>
                      <a:pt x="2306" y="548"/>
                    </a:moveTo>
                    <a:lnTo>
                      <a:pt x="2322" y="546"/>
                    </a:lnTo>
                    <a:lnTo>
                      <a:pt x="2323" y="550"/>
                    </a:lnTo>
                    <a:lnTo>
                      <a:pt x="2307" y="551"/>
                    </a:lnTo>
                    <a:lnTo>
                      <a:pt x="2306" y="548"/>
                    </a:lnTo>
                    <a:close/>
                    <a:moveTo>
                      <a:pt x="2338" y="545"/>
                    </a:moveTo>
                    <a:lnTo>
                      <a:pt x="2354" y="544"/>
                    </a:lnTo>
                    <a:lnTo>
                      <a:pt x="2355" y="548"/>
                    </a:lnTo>
                    <a:lnTo>
                      <a:pt x="2339" y="549"/>
                    </a:lnTo>
                    <a:lnTo>
                      <a:pt x="2338" y="545"/>
                    </a:lnTo>
                    <a:close/>
                    <a:moveTo>
                      <a:pt x="2371" y="543"/>
                    </a:moveTo>
                    <a:lnTo>
                      <a:pt x="2387" y="542"/>
                    </a:lnTo>
                    <a:lnTo>
                      <a:pt x="2387" y="545"/>
                    </a:lnTo>
                    <a:lnTo>
                      <a:pt x="2371" y="547"/>
                    </a:lnTo>
                    <a:lnTo>
                      <a:pt x="2371" y="543"/>
                    </a:lnTo>
                    <a:close/>
                    <a:moveTo>
                      <a:pt x="2402" y="541"/>
                    </a:moveTo>
                    <a:lnTo>
                      <a:pt x="2418" y="540"/>
                    </a:lnTo>
                    <a:lnTo>
                      <a:pt x="2419" y="543"/>
                    </a:lnTo>
                    <a:lnTo>
                      <a:pt x="2403" y="545"/>
                    </a:lnTo>
                    <a:lnTo>
                      <a:pt x="2402" y="541"/>
                    </a:lnTo>
                    <a:close/>
                    <a:moveTo>
                      <a:pt x="2434" y="539"/>
                    </a:moveTo>
                    <a:lnTo>
                      <a:pt x="2451" y="538"/>
                    </a:lnTo>
                    <a:lnTo>
                      <a:pt x="2451" y="541"/>
                    </a:lnTo>
                    <a:lnTo>
                      <a:pt x="2435" y="542"/>
                    </a:lnTo>
                    <a:lnTo>
                      <a:pt x="2434" y="539"/>
                    </a:lnTo>
                    <a:close/>
                    <a:moveTo>
                      <a:pt x="2467" y="536"/>
                    </a:moveTo>
                    <a:lnTo>
                      <a:pt x="2482" y="536"/>
                    </a:lnTo>
                    <a:lnTo>
                      <a:pt x="2483" y="539"/>
                    </a:lnTo>
                    <a:lnTo>
                      <a:pt x="2467" y="540"/>
                    </a:lnTo>
                    <a:lnTo>
                      <a:pt x="2467" y="536"/>
                    </a:lnTo>
                    <a:close/>
                    <a:moveTo>
                      <a:pt x="2498" y="534"/>
                    </a:moveTo>
                    <a:lnTo>
                      <a:pt x="2514" y="533"/>
                    </a:lnTo>
                    <a:lnTo>
                      <a:pt x="2515" y="537"/>
                    </a:lnTo>
                    <a:lnTo>
                      <a:pt x="2499" y="538"/>
                    </a:lnTo>
                    <a:lnTo>
                      <a:pt x="2498" y="534"/>
                    </a:lnTo>
                    <a:close/>
                    <a:moveTo>
                      <a:pt x="2531" y="532"/>
                    </a:moveTo>
                    <a:lnTo>
                      <a:pt x="2547" y="531"/>
                    </a:lnTo>
                    <a:lnTo>
                      <a:pt x="2547" y="535"/>
                    </a:lnTo>
                    <a:lnTo>
                      <a:pt x="2531" y="536"/>
                    </a:lnTo>
                    <a:lnTo>
                      <a:pt x="2531" y="532"/>
                    </a:lnTo>
                    <a:close/>
                    <a:moveTo>
                      <a:pt x="2563" y="530"/>
                    </a:moveTo>
                    <a:lnTo>
                      <a:pt x="2578" y="529"/>
                    </a:lnTo>
                    <a:lnTo>
                      <a:pt x="2579" y="533"/>
                    </a:lnTo>
                    <a:lnTo>
                      <a:pt x="2563" y="534"/>
                    </a:lnTo>
                    <a:lnTo>
                      <a:pt x="2563" y="530"/>
                    </a:lnTo>
                    <a:close/>
                    <a:moveTo>
                      <a:pt x="2595" y="528"/>
                    </a:moveTo>
                    <a:lnTo>
                      <a:pt x="2611" y="527"/>
                    </a:lnTo>
                    <a:lnTo>
                      <a:pt x="2611" y="530"/>
                    </a:lnTo>
                    <a:lnTo>
                      <a:pt x="2595" y="532"/>
                    </a:lnTo>
                    <a:lnTo>
                      <a:pt x="2595" y="528"/>
                    </a:lnTo>
                    <a:close/>
                    <a:moveTo>
                      <a:pt x="2627" y="526"/>
                    </a:moveTo>
                    <a:lnTo>
                      <a:pt x="2638" y="525"/>
                    </a:lnTo>
                    <a:lnTo>
                      <a:pt x="2638" y="529"/>
                    </a:lnTo>
                    <a:lnTo>
                      <a:pt x="2627" y="529"/>
                    </a:lnTo>
                    <a:lnTo>
                      <a:pt x="2627" y="526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Line 11">
                <a:extLst>
                  <a:ext uri="{FF2B5EF4-FFF2-40B4-BE49-F238E27FC236}">
                    <a16:creationId xmlns:a16="http://schemas.microsoft.com/office/drawing/2014/main" id="{B0A5C4DE-E16C-4DE6-9AD4-DF1DFCEBB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3686383"/>
                <a:ext cx="6350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12">
                <a:extLst>
                  <a:ext uri="{FF2B5EF4-FFF2-40B4-BE49-F238E27FC236}">
                    <a16:creationId xmlns:a16="http://schemas.microsoft.com/office/drawing/2014/main" id="{37DB884E-D489-411F-8B3C-39B44DA52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787" y="2840198"/>
                <a:ext cx="4187827" cy="1190692"/>
              </a:xfrm>
              <a:custGeom>
                <a:avLst/>
                <a:gdLst>
                  <a:gd name="T0" fmla="*/ 2 w 2638"/>
                  <a:gd name="T1" fmla="*/ 13 h 750"/>
                  <a:gd name="T2" fmla="*/ 58 w 2638"/>
                  <a:gd name="T3" fmla="*/ 64 h 750"/>
                  <a:gd name="T4" fmla="*/ 60 w 2638"/>
                  <a:gd name="T5" fmla="*/ 122 h 750"/>
                  <a:gd name="T6" fmla="*/ 65 w 2638"/>
                  <a:gd name="T7" fmla="*/ 136 h 750"/>
                  <a:gd name="T8" fmla="*/ 74 w 2638"/>
                  <a:gd name="T9" fmla="*/ 237 h 750"/>
                  <a:gd name="T10" fmla="*/ 72 w 2638"/>
                  <a:gd name="T11" fmla="*/ 251 h 750"/>
                  <a:gd name="T12" fmla="*/ 82 w 2638"/>
                  <a:gd name="T13" fmla="*/ 316 h 750"/>
                  <a:gd name="T14" fmla="*/ 85 w 2638"/>
                  <a:gd name="T15" fmla="*/ 395 h 750"/>
                  <a:gd name="T16" fmla="*/ 91 w 2638"/>
                  <a:gd name="T17" fmla="*/ 409 h 750"/>
                  <a:gd name="T18" fmla="*/ 100 w 2638"/>
                  <a:gd name="T19" fmla="*/ 510 h 750"/>
                  <a:gd name="T20" fmla="*/ 97 w 2638"/>
                  <a:gd name="T21" fmla="*/ 524 h 750"/>
                  <a:gd name="T22" fmla="*/ 108 w 2638"/>
                  <a:gd name="T23" fmla="*/ 596 h 750"/>
                  <a:gd name="T24" fmla="*/ 113 w 2638"/>
                  <a:gd name="T25" fmla="*/ 645 h 750"/>
                  <a:gd name="T26" fmla="*/ 137 w 2638"/>
                  <a:gd name="T27" fmla="*/ 691 h 750"/>
                  <a:gd name="T28" fmla="*/ 141 w 2638"/>
                  <a:gd name="T29" fmla="*/ 706 h 750"/>
                  <a:gd name="T30" fmla="*/ 164 w 2638"/>
                  <a:gd name="T31" fmla="*/ 750 h 750"/>
                  <a:gd name="T32" fmla="*/ 221 w 2638"/>
                  <a:gd name="T33" fmla="*/ 749 h 750"/>
                  <a:gd name="T34" fmla="*/ 240 w 2638"/>
                  <a:gd name="T35" fmla="*/ 748 h 750"/>
                  <a:gd name="T36" fmla="*/ 312 w 2638"/>
                  <a:gd name="T37" fmla="*/ 743 h 750"/>
                  <a:gd name="T38" fmla="*/ 312 w 2638"/>
                  <a:gd name="T39" fmla="*/ 743 h 750"/>
                  <a:gd name="T40" fmla="*/ 425 w 2638"/>
                  <a:gd name="T41" fmla="*/ 740 h 750"/>
                  <a:gd name="T42" fmla="*/ 441 w 2638"/>
                  <a:gd name="T43" fmla="*/ 743 h 750"/>
                  <a:gd name="T44" fmla="*/ 545 w 2638"/>
                  <a:gd name="T45" fmla="*/ 737 h 750"/>
                  <a:gd name="T46" fmla="*/ 545 w 2638"/>
                  <a:gd name="T47" fmla="*/ 737 h 750"/>
                  <a:gd name="T48" fmla="*/ 657 w 2638"/>
                  <a:gd name="T49" fmla="*/ 733 h 750"/>
                  <a:gd name="T50" fmla="*/ 673 w 2638"/>
                  <a:gd name="T51" fmla="*/ 736 h 750"/>
                  <a:gd name="T52" fmla="*/ 753 w 2638"/>
                  <a:gd name="T53" fmla="*/ 729 h 750"/>
                  <a:gd name="T54" fmla="*/ 810 w 2638"/>
                  <a:gd name="T55" fmla="*/ 730 h 750"/>
                  <a:gd name="T56" fmla="*/ 826 w 2638"/>
                  <a:gd name="T57" fmla="*/ 726 h 750"/>
                  <a:gd name="T58" fmla="*/ 938 w 2638"/>
                  <a:gd name="T59" fmla="*/ 722 h 750"/>
                  <a:gd name="T60" fmla="*/ 954 w 2638"/>
                  <a:gd name="T61" fmla="*/ 725 h 750"/>
                  <a:gd name="T62" fmla="*/ 1058 w 2638"/>
                  <a:gd name="T63" fmla="*/ 719 h 750"/>
                  <a:gd name="T64" fmla="*/ 1123 w 2638"/>
                  <a:gd name="T65" fmla="*/ 720 h 750"/>
                  <a:gd name="T66" fmla="*/ 1138 w 2638"/>
                  <a:gd name="T67" fmla="*/ 716 h 750"/>
                  <a:gd name="T68" fmla="*/ 1251 w 2638"/>
                  <a:gd name="T69" fmla="*/ 713 h 750"/>
                  <a:gd name="T70" fmla="*/ 1267 w 2638"/>
                  <a:gd name="T71" fmla="*/ 716 h 750"/>
                  <a:gd name="T72" fmla="*/ 1319 w 2638"/>
                  <a:gd name="T73" fmla="*/ 714 h 750"/>
                  <a:gd name="T74" fmla="*/ 1339 w 2638"/>
                  <a:gd name="T75" fmla="*/ 710 h 750"/>
                  <a:gd name="T76" fmla="*/ 1451 w 2638"/>
                  <a:gd name="T77" fmla="*/ 705 h 750"/>
                  <a:gd name="T78" fmla="*/ 1467 w 2638"/>
                  <a:gd name="T79" fmla="*/ 708 h 750"/>
                  <a:gd name="T80" fmla="*/ 1571 w 2638"/>
                  <a:gd name="T81" fmla="*/ 700 h 750"/>
                  <a:gd name="T82" fmla="*/ 1636 w 2638"/>
                  <a:gd name="T83" fmla="*/ 700 h 750"/>
                  <a:gd name="T84" fmla="*/ 1651 w 2638"/>
                  <a:gd name="T85" fmla="*/ 696 h 750"/>
                  <a:gd name="T86" fmla="*/ 1764 w 2638"/>
                  <a:gd name="T87" fmla="*/ 691 h 750"/>
                  <a:gd name="T88" fmla="*/ 1780 w 2638"/>
                  <a:gd name="T89" fmla="*/ 694 h 750"/>
                  <a:gd name="T90" fmla="*/ 1852 w 2638"/>
                  <a:gd name="T91" fmla="*/ 687 h 750"/>
                  <a:gd name="T92" fmla="*/ 1940 w 2638"/>
                  <a:gd name="T93" fmla="*/ 687 h 750"/>
                  <a:gd name="T94" fmla="*/ 1956 w 2638"/>
                  <a:gd name="T95" fmla="*/ 683 h 750"/>
                  <a:gd name="T96" fmla="*/ 2068 w 2638"/>
                  <a:gd name="T97" fmla="*/ 678 h 750"/>
                  <a:gd name="T98" fmla="*/ 2085 w 2638"/>
                  <a:gd name="T99" fmla="*/ 681 h 750"/>
                  <a:gd name="T100" fmla="*/ 2165 w 2638"/>
                  <a:gd name="T101" fmla="*/ 674 h 750"/>
                  <a:gd name="T102" fmla="*/ 2221 w 2638"/>
                  <a:gd name="T103" fmla="*/ 675 h 750"/>
                  <a:gd name="T104" fmla="*/ 2237 w 2638"/>
                  <a:gd name="T105" fmla="*/ 670 h 750"/>
                  <a:gd name="T106" fmla="*/ 2349 w 2638"/>
                  <a:gd name="T107" fmla="*/ 666 h 750"/>
                  <a:gd name="T108" fmla="*/ 2365 w 2638"/>
                  <a:gd name="T109" fmla="*/ 668 h 750"/>
                  <a:gd name="T110" fmla="*/ 2469 w 2638"/>
                  <a:gd name="T111" fmla="*/ 660 h 750"/>
                  <a:gd name="T112" fmla="*/ 2534 w 2638"/>
                  <a:gd name="T113" fmla="*/ 661 h 750"/>
                  <a:gd name="T114" fmla="*/ 2549 w 2638"/>
                  <a:gd name="T115" fmla="*/ 657 h 750"/>
                  <a:gd name="T116" fmla="*/ 2638 w 2638"/>
                  <a:gd name="T117" fmla="*/ 653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8" h="750">
                    <a:moveTo>
                      <a:pt x="0" y="9"/>
                    </a:moveTo>
                    <a:lnTo>
                      <a:pt x="29" y="0"/>
                    </a:lnTo>
                    <a:lnTo>
                      <a:pt x="35" y="10"/>
                    </a:lnTo>
                    <a:lnTo>
                      <a:pt x="31" y="11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2" y="13"/>
                    </a:lnTo>
                    <a:lnTo>
                      <a:pt x="0" y="9"/>
                    </a:lnTo>
                    <a:close/>
                    <a:moveTo>
                      <a:pt x="41" y="23"/>
                    </a:moveTo>
                    <a:lnTo>
                      <a:pt x="54" y="50"/>
                    </a:lnTo>
                    <a:lnTo>
                      <a:pt x="50" y="51"/>
                    </a:lnTo>
                    <a:lnTo>
                      <a:pt x="37" y="25"/>
                    </a:lnTo>
                    <a:lnTo>
                      <a:pt x="41" y="23"/>
                    </a:lnTo>
                    <a:close/>
                    <a:moveTo>
                      <a:pt x="58" y="64"/>
                    </a:moveTo>
                    <a:lnTo>
                      <a:pt x="59" y="71"/>
                    </a:lnTo>
                    <a:lnTo>
                      <a:pt x="55" y="72"/>
                    </a:lnTo>
                    <a:lnTo>
                      <a:pt x="54" y="64"/>
                    </a:lnTo>
                    <a:lnTo>
                      <a:pt x="58" y="64"/>
                    </a:lnTo>
                    <a:close/>
                    <a:moveTo>
                      <a:pt x="60" y="86"/>
                    </a:moveTo>
                    <a:lnTo>
                      <a:pt x="64" y="121"/>
                    </a:lnTo>
                    <a:lnTo>
                      <a:pt x="60" y="122"/>
                    </a:lnTo>
                    <a:lnTo>
                      <a:pt x="56" y="86"/>
                    </a:lnTo>
                    <a:lnTo>
                      <a:pt x="60" y="86"/>
                    </a:lnTo>
                    <a:close/>
                    <a:moveTo>
                      <a:pt x="65" y="136"/>
                    </a:moveTo>
                    <a:lnTo>
                      <a:pt x="68" y="165"/>
                    </a:lnTo>
                    <a:lnTo>
                      <a:pt x="64" y="165"/>
                    </a:lnTo>
                    <a:lnTo>
                      <a:pt x="61" y="136"/>
                    </a:lnTo>
                    <a:lnTo>
                      <a:pt x="65" y="136"/>
                    </a:lnTo>
                    <a:close/>
                    <a:moveTo>
                      <a:pt x="69" y="179"/>
                    </a:moveTo>
                    <a:lnTo>
                      <a:pt x="70" y="186"/>
                    </a:lnTo>
                    <a:lnTo>
                      <a:pt x="66" y="187"/>
                    </a:lnTo>
                    <a:lnTo>
                      <a:pt x="65" y="179"/>
                    </a:lnTo>
                    <a:lnTo>
                      <a:pt x="69" y="179"/>
                    </a:lnTo>
                    <a:close/>
                    <a:moveTo>
                      <a:pt x="71" y="201"/>
                    </a:moveTo>
                    <a:lnTo>
                      <a:pt x="74" y="237"/>
                    </a:lnTo>
                    <a:lnTo>
                      <a:pt x="70" y="237"/>
                    </a:lnTo>
                    <a:lnTo>
                      <a:pt x="67" y="201"/>
                    </a:lnTo>
                    <a:lnTo>
                      <a:pt x="71" y="201"/>
                    </a:lnTo>
                    <a:close/>
                    <a:moveTo>
                      <a:pt x="76" y="251"/>
                    </a:moveTo>
                    <a:lnTo>
                      <a:pt x="78" y="280"/>
                    </a:lnTo>
                    <a:lnTo>
                      <a:pt x="74" y="280"/>
                    </a:lnTo>
                    <a:lnTo>
                      <a:pt x="72" y="251"/>
                    </a:lnTo>
                    <a:lnTo>
                      <a:pt x="76" y="251"/>
                    </a:lnTo>
                    <a:close/>
                    <a:moveTo>
                      <a:pt x="80" y="294"/>
                    </a:moveTo>
                    <a:lnTo>
                      <a:pt x="80" y="301"/>
                    </a:lnTo>
                    <a:lnTo>
                      <a:pt x="76" y="302"/>
                    </a:lnTo>
                    <a:lnTo>
                      <a:pt x="76" y="294"/>
                    </a:lnTo>
                    <a:lnTo>
                      <a:pt x="80" y="294"/>
                    </a:lnTo>
                    <a:close/>
                    <a:moveTo>
                      <a:pt x="82" y="316"/>
                    </a:moveTo>
                    <a:lnTo>
                      <a:pt x="85" y="352"/>
                    </a:lnTo>
                    <a:lnTo>
                      <a:pt x="81" y="352"/>
                    </a:lnTo>
                    <a:lnTo>
                      <a:pt x="78" y="316"/>
                    </a:lnTo>
                    <a:lnTo>
                      <a:pt x="82" y="316"/>
                    </a:lnTo>
                    <a:close/>
                    <a:moveTo>
                      <a:pt x="86" y="366"/>
                    </a:moveTo>
                    <a:lnTo>
                      <a:pt x="89" y="395"/>
                    </a:lnTo>
                    <a:lnTo>
                      <a:pt x="85" y="395"/>
                    </a:lnTo>
                    <a:lnTo>
                      <a:pt x="83" y="366"/>
                    </a:lnTo>
                    <a:lnTo>
                      <a:pt x="86" y="366"/>
                    </a:lnTo>
                    <a:close/>
                    <a:moveTo>
                      <a:pt x="91" y="409"/>
                    </a:moveTo>
                    <a:lnTo>
                      <a:pt x="91" y="416"/>
                    </a:lnTo>
                    <a:lnTo>
                      <a:pt x="87" y="417"/>
                    </a:lnTo>
                    <a:lnTo>
                      <a:pt x="87" y="409"/>
                    </a:lnTo>
                    <a:lnTo>
                      <a:pt x="91" y="409"/>
                    </a:lnTo>
                    <a:close/>
                    <a:moveTo>
                      <a:pt x="93" y="431"/>
                    </a:moveTo>
                    <a:lnTo>
                      <a:pt x="96" y="467"/>
                    </a:lnTo>
                    <a:lnTo>
                      <a:pt x="92" y="467"/>
                    </a:lnTo>
                    <a:lnTo>
                      <a:pt x="89" y="431"/>
                    </a:lnTo>
                    <a:lnTo>
                      <a:pt x="93" y="431"/>
                    </a:lnTo>
                    <a:close/>
                    <a:moveTo>
                      <a:pt x="97" y="481"/>
                    </a:moveTo>
                    <a:lnTo>
                      <a:pt x="100" y="510"/>
                    </a:lnTo>
                    <a:lnTo>
                      <a:pt x="96" y="510"/>
                    </a:lnTo>
                    <a:lnTo>
                      <a:pt x="93" y="481"/>
                    </a:lnTo>
                    <a:lnTo>
                      <a:pt x="97" y="481"/>
                    </a:lnTo>
                    <a:close/>
                    <a:moveTo>
                      <a:pt x="101" y="524"/>
                    </a:moveTo>
                    <a:lnTo>
                      <a:pt x="102" y="531"/>
                    </a:lnTo>
                    <a:lnTo>
                      <a:pt x="98" y="532"/>
                    </a:lnTo>
                    <a:lnTo>
                      <a:pt x="97" y="524"/>
                    </a:lnTo>
                    <a:lnTo>
                      <a:pt x="101" y="524"/>
                    </a:lnTo>
                    <a:close/>
                    <a:moveTo>
                      <a:pt x="103" y="546"/>
                    </a:moveTo>
                    <a:lnTo>
                      <a:pt x="107" y="582"/>
                    </a:lnTo>
                    <a:lnTo>
                      <a:pt x="103" y="582"/>
                    </a:lnTo>
                    <a:lnTo>
                      <a:pt x="99" y="546"/>
                    </a:lnTo>
                    <a:lnTo>
                      <a:pt x="103" y="546"/>
                    </a:lnTo>
                    <a:close/>
                    <a:moveTo>
                      <a:pt x="108" y="596"/>
                    </a:moveTo>
                    <a:lnTo>
                      <a:pt x="111" y="625"/>
                    </a:lnTo>
                    <a:lnTo>
                      <a:pt x="107" y="625"/>
                    </a:lnTo>
                    <a:lnTo>
                      <a:pt x="104" y="596"/>
                    </a:lnTo>
                    <a:lnTo>
                      <a:pt x="108" y="596"/>
                    </a:lnTo>
                    <a:close/>
                    <a:moveTo>
                      <a:pt x="112" y="639"/>
                    </a:moveTo>
                    <a:lnTo>
                      <a:pt x="113" y="646"/>
                    </a:lnTo>
                    <a:lnTo>
                      <a:pt x="113" y="645"/>
                    </a:lnTo>
                    <a:lnTo>
                      <a:pt x="113" y="646"/>
                    </a:lnTo>
                    <a:lnTo>
                      <a:pt x="109" y="647"/>
                    </a:lnTo>
                    <a:lnTo>
                      <a:pt x="109" y="646"/>
                    </a:lnTo>
                    <a:lnTo>
                      <a:pt x="108" y="640"/>
                    </a:lnTo>
                    <a:lnTo>
                      <a:pt x="112" y="639"/>
                    </a:lnTo>
                    <a:close/>
                    <a:moveTo>
                      <a:pt x="120" y="659"/>
                    </a:moveTo>
                    <a:lnTo>
                      <a:pt x="137" y="691"/>
                    </a:lnTo>
                    <a:lnTo>
                      <a:pt x="134" y="693"/>
                    </a:lnTo>
                    <a:lnTo>
                      <a:pt x="116" y="660"/>
                    </a:lnTo>
                    <a:lnTo>
                      <a:pt x="120" y="659"/>
                    </a:lnTo>
                    <a:close/>
                    <a:moveTo>
                      <a:pt x="144" y="704"/>
                    </a:moveTo>
                    <a:lnTo>
                      <a:pt x="158" y="730"/>
                    </a:lnTo>
                    <a:lnTo>
                      <a:pt x="154" y="732"/>
                    </a:lnTo>
                    <a:lnTo>
                      <a:pt x="141" y="706"/>
                    </a:lnTo>
                    <a:lnTo>
                      <a:pt x="144" y="704"/>
                    </a:lnTo>
                    <a:close/>
                    <a:moveTo>
                      <a:pt x="165" y="743"/>
                    </a:moveTo>
                    <a:lnTo>
                      <a:pt x="167" y="748"/>
                    </a:lnTo>
                    <a:lnTo>
                      <a:pt x="166" y="747"/>
                    </a:lnTo>
                    <a:lnTo>
                      <a:pt x="168" y="747"/>
                    </a:lnTo>
                    <a:lnTo>
                      <a:pt x="168" y="750"/>
                    </a:lnTo>
                    <a:lnTo>
                      <a:pt x="164" y="750"/>
                    </a:lnTo>
                    <a:lnTo>
                      <a:pt x="161" y="745"/>
                    </a:lnTo>
                    <a:lnTo>
                      <a:pt x="165" y="743"/>
                    </a:lnTo>
                    <a:close/>
                    <a:moveTo>
                      <a:pt x="184" y="746"/>
                    </a:moveTo>
                    <a:lnTo>
                      <a:pt x="221" y="745"/>
                    </a:lnTo>
                    <a:lnTo>
                      <a:pt x="224" y="745"/>
                    </a:lnTo>
                    <a:lnTo>
                      <a:pt x="224" y="748"/>
                    </a:lnTo>
                    <a:lnTo>
                      <a:pt x="221" y="749"/>
                    </a:lnTo>
                    <a:lnTo>
                      <a:pt x="221" y="749"/>
                    </a:lnTo>
                    <a:lnTo>
                      <a:pt x="184" y="750"/>
                    </a:lnTo>
                    <a:lnTo>
                      <a:pt x="184" y="746"/>
                    </a:lnTo>
                    <a:close/>
                    <a:moveTo>
                      <a:pt x="240" y="745"/>
                    </a:moveTo>
                    <a:lnTo>
                      <a:pt x="272" y="744"/>
                    </a:lnTo>
                    <a:lnTo>
                      <a:pt x="272" y="748"/>
                    </a:lnTo>
                    <a:lnTo>
                      <a:pt x="240" y="748"/>
                    </a:lnTo>
                    <a:lnTo>
                      <a:pt x="240" y="745"/>
                    </a:lnTo>
                    <a:close/>
                    <a:moveTo>
                      <a:pt x="288" y="744"/>
                    </a:moveTo>
                    <a:lnTo>
                      <a:pt x="296" y="744"/>
                    </a:lnTo>
                    <a:lnTo>
                      <a:pt x="296" y="747"/>
                    </a:lnTo>
                    <a:lnTo>
                      <a:pt x="288" y="747"/>
                    </a:lnTo>
                    <a:lnTo>
                      <a:pt x="288" y="744"/>
                    </a:lnTo>
                    <a:close/>
                    <a:moveTo>
                      <a:pt x="312" y="743"/>
                    </a:moveTo>
                    <a:lnTo>
                      <a:pt x="330" y="743"/>
                    </a:lnTo>
                    <a:lnTo>
                      <a:pt x="330" y="743"/>
                    </a:lnTo>
                    <a:lnTo>
                      <a:pt x="353" y="743"/>
                    </a:lnTo>
                    <a:lnTo>
                      <a:pt x="353" y="746"/>
                    </a:lnTo>
                    <a:lnTo>
                      <a:pt x="330" y="747"/>
                    </a:lnTo>
                    <a:lnTo>
                      <a:pt x="312" y="747"/>
                    </a:lnTo>
                    <a:lnTo>
                      <a:pt x="312" y="743"/>
                    </a:lnTo>
                    <a:close/>
                    <a:moveTo>
                      <a:pt x="369" y="742"/>
                    </a:moveTo>
                    <a:lnTo>
                      <a:pt x="401" y="741"/>
                    </a:lnTo>
                    <a:lnTo>
                      <a:pt x="401" y="745"/>
                    </a:lnTo>
                    <a:lnTo>
                      <a:pt x="369" y="746"/>
                    </a:lnTo>
                    <a:lnTo>
                      <a:pt x="369" y="742"/>
                    </a:lnTo>
                    <a:close/>
                    <a:moveTo>
                      <a:pt x="416" y="741"/>
                    </a:moveTo>
                    <a:lnTo>
                      <a:pt x="425" y="740"/>
                    </a:lnTo>
                    <a:lnTo>
                      <a:pt x="425" y="744"/>
                    </a:lnTo>
                    <a:lnTo>
                      <a:pt x="417" y="744"/>
                    </a:lnTo>
                    <a:lnTo>
                      <a:pt x="416" y="741"/>
                    </a:lnTo>
                    <a:close/>
                    <a:moveTo>
                      <a:pt x="441" y="740"/>
                    </a:moveTo>
                    <a:lnTo>
                      <a:pt x="481" y="739"/>
                    </a:lnTo>
                    <a:lnTo>
                      <a:pt x="481" y="742"/>
                    </a:lnTo>
                    <a:lnTo>
                      <a:pt x="441" y="743"/>
                    </a:lnTo>
                    <a:lnTo>
                      <a:pt x="441" y="740"/>
                    </a:lnTo>
                    <a:close/>
                    <a:moveTo>
                      <a:pt x="497" y="738"/>
                    </a:moveTo>
                    <a:lnTo>
                      <a:pt x="529" y="737"/>
                    </a:lnTo>
                    <a:lnTo>
                      <a:pt x="529" y="741"/>
                    </a:lnTo>
                    <a:lnTo>
                      <a:pt x="497" y="742"/>
                    </a:lnTo>
                    <a:lnTo>
                      <a:pt x="497" y="738"/>
                    </a:lnTo>
                    <a:close/>
                    <a:moveTo>
                      <a:pt x="545" y="737"/>
                    </a:moveTo>
                    <a:lnTo>
                      <a:pt x="550" y="737"/>
                    </a:lnTo>
                    <a:lnTo>
                      <a:pt x="550" y="737"/>
                    </a:lnTo>
                    <a:lnTo>
                      <a:pt x="553" y="737"/>
                    </a:lnTo>
                    <a:lnTo>
                      <a:pt x="553" y="740"/>
                    </a:lnTo>
                    <a:lnTo>
                      <a:pt x="550" y="740"/>
                    </a:lnTo>
                    <a:lnTo>
                      <a:pt x="545" y="740"/>
                    </a:lnTo>
                    <a:lnTo>
                      <a:pt x="545" y="737"/>
                    </a:lnTo>
                    <a:close/>
                    <a:moveTo>
                      <a:pt x="569" y="736"/>
                    </a:moveTo>
                    <a:lnTo>
                      <a:pt x="609" y="734"/>
                    </a:lnTo>
                    <a:lnTo>
                      <a:pt x="609" y="738"/>
                    </a:lnTo>
                    <a:lnTo>
                      <a:pt x="569" y="740"/>
                    </a:lnTo>
                    <a:lnTo>
                      <a:pt x="569" y="736"/>
                    </a:lnTo>
                    <a:close/>
                    <a:moveTo>
                      <a:pt x="625" y="734"/>
                    </a:moveTo>
                    <a:lnTo>
                      <a:pt x="657" y="733"/>
                    </a:lnTo>
                    <a:lnTo>
                      <a:pt x="657" y="736"/>
                    </a:lnTo>
                    <a:lnTo>
                      <a:pt x="625" y="737"/>
                    </a:lnTo>
                    <a:lnTo>
                      <a:pt x="625" y="734"/>
                    </a:lnTo>
                    <a:close/>
                    <a:moveTo>
                      <a:pt x="673" y="732"/>
                    </a:moveTo>
                    <a:lnTo>
                      <a:pt x="681" y="732"/>
                    </a:lnTo>
                    <a:lnTo>
                      <a:pt x="681" y="735"/>
                    </a:lnTo>
                    <a:lnTo>
                      <a:pt x="673" y="736"/>
                    </a:lnTo>
                    <a:lnTo>
                      <a:pt x="673" y="732"/>
                    </a:lnTo>
                    <a:close/>
                    <a:moveTo>
                      <a:pt x="697" y="731"/>
                    </a:moveTo>
                    <a:lnTo>
                      <a:pt x="737" y="729"/>
                    </a:lnTo>
                    <a:lnTo>
                      <a:pt x="738" y="733"/>
                    </a:lnTo>
                    <a:lnTo>
                      <a:pt x="697" y="735"/>
                    </a:lnTo>
                    <a:lnTo>
                      <a:pt x="697" y="731"/>
                    </a:lnTo>
                    <a:close/>
                    <a:moveTo>
                      <a:pt x="753" y="729"/>
                    </a:moveTo>
                    <a:lnTo>
                      <a:pt x="785" y="728"/>
                    </a:lnTo>
                    <a:lnTo>
                      <a:pt x="786" y="731"/>
                    </a:lnTo>
                    <a:lnTo>
                      <a:pt x="754" y="732"/>
                    </a:lnTo>
                    <a:lnTo>
                      <a:pt x="753" y="729"/>
                    </a:lnTo>
                    <a:close/>
                    <a:moveTo>
                      <a:pt x="801" y="727"/>
                    </a:moveTo>
                    <a:lnTo>
                      <a:pt x="809" y="727"/>
                    </a:lnTo>
                    <a:lnTo>
                      <a:pt x="810" y="730"/>
                    </a:lnTo>
                    <a:lnTo>
                      <a:pt x="802" y="731"/>
                    </a:lnTo>
                    <a:lnTo>
                      <a:pt x="801" y="727"/>
                    </a:lnTo>
                    <a:close/>
                    <a:moveTo>
                      <a:pt x="826" y="726"/>
                    </a:moveTo>
                    <a:lnTo>
                      <a:pt x="866" y="724"/>
                    </a:lnTo>
                    <a:lnTo>
                      <a:pt x="866" y="728"/>
                    </a:lnTo>
                    <a:lnTo>
                      <a:pt x="826" y="730"/>
                    </a:lnTo>
                    <a:lnTo>
                      <a:pt x="826" y="726"/>
                    </a:lnTo>
                    <a:close/>
                    <a:moveTo>
                      <a:pt x="882" y="724"/>
                    </a:moveTo>
                    <a:lnTo>
                      <a:pt x="914" y="723"/>
                    </a:lnTo>
                    <a:lnTo>
                      <a:pt x="914" y="727"/>
                    </a:lnTo>
                    <a:lnTo>
                      <a:pt x="882" y="727"/>
                    </a:lnTo>
                    <a:lnTo>
                      <a:pt x="882" y="724"/>
                    </a:lnTo>
                    <a:close/>
                    <a:moveTo>
                      <a:pt x="930" y="722"/>
                    </a:moveTo>
                    <a:lnTo>
                      <a:pt x="938" y="722"/>
                    </a:lnTo>
                    <a:lnTo>
                      <a:pt x="938" y="726"/>
                    </a:lnTo>
                    <a:lnTo>
                      <a:pt x="930" y="726"/>
                    </a:lnTo>
                    <a:lnTo>
                      <a:pt x="930" y="722"/>
                    </a:lnTo>
                    <a:close/>
                    <a:moveTo>
                      <a:pt x="954" y="722"/>
                    </a:moveTo>
                    <a:lnTo>
                      <a:pt x="994" y="720"/>
                    </a:lnTo>
                    <a:lnTo>
                      <a:pt x="994" y="724"/>
                    </a:lnTo>
                    <a:lnTo>
                      <a:pt x="954" y="725"/>
                    </a:lnTo>
                    <a:lnTo>
                      <a:pt x="954" y="722"/>
                    </a:lnTo>
                    <a:close/>
                    <a:moveTo>
                      <a:pt x="1010" y="720"/>
                    </a:moveTo>
                    <a:lnTo>
                      <a:pt x="1042" y="719"/>
                    </a:lnTo>
                    <a:lnTo>
                      <a:pt x="1042" y="723"/>
                    </a:lnTo>
                    <a:lnTo>
                      <a:pt x="1010" y="724"/>
                    </a:lnTo>
                    <a:lnTo>
                      <a:pt x="1010" y="720"/>
                    </a:lnTo>
                    <a:close/>
                    <a:moveTo>
                      <a:pt x="1058" y="719"/>
                    </a:moveTo>
                    <a:lnTo>
                      <a:pt x="1066" y="718"/>
                    </a:lnTo>
                    <a:lnTo>
                      <a:pt x="1066" y="722"/>
                    </a:lnTo>
                    <a:lnTo>
                      <a:pt x="1058" y="722"/>
                    </a:lnTo>
                    <a:lnTo>
                      <a:pt x="1058" y="719"/>
                    </a:lnTo>
                    <a:close/>
                    <a:moveTo>
                      <a:pt x="1082" y="718"/>
                    </a:moveTo>
                    <a:lnTo>
                      <a:pt x="1122" y="717"/>
                    </a:lnTo>
                    <a:lnTo>
                      <a:pt x="1123" y="720"/>
                    </a:lnTo>
                    <a:lnTo>
                      <a:pt x="1082" y="722"/>
                    </a:lnTo>
                    <a:lnTo>
                      <a:pt x="1082" y="718"/>
                    </a:lnTo>
                    <a:close/>
                    <a:moveTo>
                      <a:pt x="1138" y="716"/>
                    </a:moveTo>
                    <a:lnTo>
                      <a:pt x="1170" y="715"/>
                    </a:lnTo>
                    <a:lnTo>
                      <a:pt x="1171" y="719"/>
                    </a:lnTo>
                    <a:lnTo>
                      <a:pt x="1139" y="720"/>
                    </a:lnTo>
                    <a:lnTo>
                      <a:pt x="1138" y="716"/>
                    </a:lnTo>
                    <a:close/>
                    <a:moveTo>
                      <a:pt x="1186" y="715"/>
                    </a:moveTo>
                    <a:lnTo>
                      <a:pt x="1194" y="714"/>
                    </a:lnTo>
                    <a:lnTo>
                      <a:pt x="1195" y="718"/>
                    </a:lnTo>
                    <a:lnTo>
                      <a:pt x="1187" y="718"/>
                    </a:lnTo>
                    <a:lnTo>
                      <a:pt x="1186" y="715"/>
                    </a:lnTo>
                    <a:close/>
                    <a:moveTo>
                      <a:pt x="1211" y="714"/>
                    </a:moveTo>
                    <a:lnTo>
                      <a:pt x="1251" y="713"/>
                    </a:lnTo>
                    <a:lnTo>
                      <a:pt x="1251" y="716"/>
                    </a:lnTo>
                    <a:lnTo>
                      <a:pt x="1211" y="718"/>
                    </a:lnTo>
                    <a:lnTo>
                      <a:pt x="1211" y="714"/>
                    </a:lnTo>
                    <a:close/>
                    <a:moveTo>
                      <a:pt x="1267" y="712"/>
                    </a:moveTo>
                    <a:lnTo>
                      <a:pt x="1299" y="711"/>
                    </a:lnTo>
                    <a:lnTo>
                      <a:pt x="1299" y="715"/>
                    </a:lnTo>
                    <a:lnTo>
                      <a:pt x="1267" y="716"/>
                    </a:lnTo>
                    <a:lnTo>
                      <a:pt x="1267" y="712"/>
                    </a:lnTo>
                    <a:close/>
                    <a:moveTo>
                      <a:pt x="1315" y="711"/>
                    </a:moveTo>
                    <a:lnTo>
                      <a:pt x="1319" y="711"/>
                    </a:lnTo>
                    <a:lnTo>
                      <a:pt x="1319" y="711"/>
                    </a:lnTo>
                    <a:lnTo>
                      <a:pt x="1323" y="711"/>
                    </a:lnTo>
                    <a:lnTo>
                      <a:pt x="1323" y="714"/>
                    </a:lnTo>
                    <a:lnTo>
                      <a:pt x="1319" y="714"/>
                    </a:lnTo>
                    <a:lnTo>
                      <a:pt x="1315" y="714"/>
                    </a:lnTo>
                    <a:lnTo>
                      <a:pt x="1315" y="711"/>
                    </a:lnTo>
                    <a:close/>
                    <a:moveTo>
                      <a:pt x="1339" y="710"/>
                    </a:moveTo>
                    <a:lnTo>
                      <a:pt x="1379" y="708"/>
                    </a:lnTo>
                    <a:lnTo>
                      <a:pt x="1379" y="712"/>
                    </a:lnTo>
                    <a:lnTo>
                      <a:pt x="1339" y="713"/>
                    </a:lnTo>
                    <a:lnTo>
                      <a:pt x="1339" y="710"/>
                    </a:lnTo>
                    <a:close/>
                    <a:moveTo>
                      <a:pt x="1395" y="707"/>
                    </a:moveTo>
                    <a:lnTo>
                      <a:pt x="1427" y="706"/>
                    </a:lnTo>
                    <a:lnTo>
                      <a:pt x="1427" y="710"/>
                    </a:lnTo>
                    <a:lnTo>
                      <a:pt x="1395" y="711"/>
                    </a:lnTo>
                    <a:lnTo>
                      <a:pt x="1395" y="707"/>
                    </a:lnTo>
                    <a:close/>
                    <a:moveTo>
                      <a:pt x="1443" y="705"/>
                    </a:moveTo>
                    <a:lnTo>
                      <a:pt x="1451" y="705"/>
                    </a:lnTo>
                    <a:lnTo>
                      <a:pt x="1451" y="708"/>
                    </a:lnTo>
                    <a:lnTo>
                      <a:pt x="1443" y="709"/>
                    </a:lnTo>
                    <a:lnTo>
                      <a:pt x="1443" y="705"/>
                    </a:lnTo>
                    <a:close/>
                    <a:moveTo>
                      <a:pt x="1467" y="704"/>
                    </a:moveTo>
                    <a:lnTo>
                      <a:pt x="1507" y="702"/>
                    </a:lnTo>
                    <a:lnTo>
                      <a:pt x="1507" y="706"/>
                    </a:lnTo>
                    <a:lnTo>
                      <a:pt x="1467" y="708"/>
                    </a:lnTo>
                    <a:lnTo>
                      <a:pt x="1467" y="704"/>
                    </a:lnTo>
                    <a:close/>
                    <a:moveTo>
                      <a:pt x="1523" y="702"/>
                    </a:moveTo>
                    <a:lnTo>
                      <a:pt x="1555" y="700"/>
                    </a:lnTo>
                    <a:lnTo>
                      <a:pt x="1556" y="704"/>
                    </a:lnTo>
                    <a:lnTo>
                      <a:pt x="1524" y="705"/>
                    </a:lnTo>
                    <a:lnTo>
                      <a:pt x="1523" y="702"/>
                    </a:lnTo>
                    <a:close/>
                    <a:moveTo>
                      <a:pt x="1571" y="700"/>
                    </a:moveTo>
                    <a:lnTo>
                      <a:pt x="1579" y="699"/>
                    </a:lnTo>
                    <a:lnTo>
                      <a:pt x="1579" y="703"/>
                    </a:lnTo>
                    <a:lnTo>
                      <a:pt x="1571" y="703"/>
                    </a:lnTo>
                    <a:lnTo>
                      <a:pt x="1571" y="700"/>
                    </a:lnTo>
                    <a:close/>
                    <a:moveTo>
                      <a:pt x="1596" y="699"/>
                    </a:moveTo>
                    <a:lnTo>
                      <a:pt x="1635" y="697"/>
                    </a:lnTo>
                    <a:lnTo>
                      <a:pt x="1636" y="700"/>
                    </a:lnTo>
                    <a:lnTo>
                      <a:pt x="1596" y="702"/>
                    </a:lnTo>
                    <a:lnTo>
                      <a:pt x="1596" y="699"/>
                    </a:lnTo>
                    <a:close/>
                    <a:moveTo>
                      <a:pt x="1651" y="696"/>
                    </a:moveTo>
                    <a:lnTo>
                      <a:pt x="1684" y="695"/>
                    </a:lnTo>
                    <a:lnTo>
                      <a:pt x="1684" y="698"/>
                    </a:lnTo>
                    <a:lnTo>
                      <a:pt x="1652" y="700"/>
                    </a:lnTo>
                    <a:lnTo>
                      <a:pt x="1651" y="696"/>
                    </a:lnTo>
                    <a:close/>
                    <a:moveTo>
                      <a:pt x="1700" y="694"/>
                    </a:moveTo>
                    <a:lnTo>
                      <a:pt x="1708" y="694"/>
                    </a:lnTo>
                    <a:lnTo>
                      <a:pt x="1708" y="697"/>
                    </a:lnTo>
                    <a:lnTo>
                      <a:pt x="1700" y="698"/>
                    </a:lnTo>
                    <a:lnTo>
                      <a:pt x="1700" y="694"/>
                    </a:lnTo>
                    <a:close/>
                    <a:moveTo>
                      <a:pt x="1724" y="693"/>
                    </a:moveTo>
                    <a:lnTo>
                      <a:pt x="1764" y="691"/>
                    </a:lnTo>
                    <a:lnTo>
                      <a:pt x="1764" y="695"/>
                    </a:lnTo>
                    <a:lnTo>
                      <a:pt x="1724" y="697"/>
                    </a:lnTo>
                    <a:lnTo>
                      <a:pt x="1724" y="693"/>
                    </a:lnTo>
                    <a:close/>
                    <a:moveTo>
                      <a:pt x="1780" y="690"/>
                    </a:moveTo>
                    <a:lnTo>
                      <a:pt x="1812" y="689"/>
                    </a:lnTo>
                    <a:lnTo>
                      <a:pt x="1812" y="693"/>
                    </a:lnTo>
                    <a:lnTo>
                      <a:pt x="1780" y="694"/>
                    </a:lnTo>
                    <a:lnTo>
                      <a:pt x="1780" y="690"/>
                    </a:lnTo>
                    <a:close/>
                    <a:moveTo>
                      <a:pt x="1828" y="688"/>
                    </a:moveTo>
                    <a:lnTo>
                      <a:pt x="1836" y="688"/>
                    </a:lnTo>
                    <a:lnTo>
                      <a:pt x="1836" y="692"/>
                    </a:lnTo>
                    <a:lnTo>
                      <a:pt x="1828" y="692"/>
                    </a:lnTo>
                    <a:lnTo>
                      <a:pt x="1828" y="688"/>
                    </a:lnTo>
                    <a:close/>
                    <a:moveTo>
                      <a:pt x="1852" y="687"/>
                    </a:moveTo>
                    <a:lnTo>
                      <a:pt x="1892" y="685"/>
                    </a:lnTo>
                    <a:lnTo>
                      <a:pt x="1892" y="689"/>
                    </a:lnTo>
                    <a:lnTo>
                      <a:pt x="1852" y="691"/>
                    </a:lnTo>
                    <a:lnTo>
                      <a:pt x="1852" y="687"/>
                    </a:lnTo>
                    <a:close/>
                    <a:moveTo>
                      <a:pt x="1908" y="685"/>
                    </a:moveTo>
                    <a:lnTo>
                      <a:pt x="1940" y="683"/>
                    </a:lnTo>
                    <a:lnTo>
                      <a:pt x="1940" y="687"/>
                    </a:lnTo>
                    <a:lnTo>
                      <a:pt x="1908" y="688"/>
                    </a:lnTo>
                    <a:lnTo>
                      <a:pt x="1908" y="685"/>
                    </a:lnTo>
                    <a:close/>
                    <a:moveTo>
                      <a:pt x="1956" y="683"/>
                    </a:moveTo>
                    <a:lnTo>
                      <a:pt x="1964" y="682"/>
                    </a:lnTo>
                    <a:lnTo>
                      <a:pt x="1964" y="686"/>
                    </a:lnTo>
                    <a:lnTo>
                      <a:pt x="1956" y="686"/>
                    </a:lnTo>
                    <a:lnTo>
                      <a:pt x="1956" y="683"/>
                    </a:lnTo>
                    <a:close/>
                    <a:moveTo>
                      <a:pt x="1980" y="682"/>
                    </a:moveTo>
                    <a:lnTo>
                      <a:pt x="2020" y="680"/>
                    </a:lnTo>
                    <a:lnTo>
                      <a:pt x="2020" y="683"/>
                    </a:lnTo>
                    <a:lnTo>
                      <a:pt x="1980" y="685"/>
                    </a:lnTo>
                    <a:lnTo>
                      <a:pt x="1980" y="682"/>
                    </a:lnTo>
                    <a:close/>
                    <a:moveTo>
                      <a:pt x="2036" y="679"/>
                    </a:moveTo>
                    <a:lnTo>
                      <a:pt x="2068" y="678"/>
                    </a:lnTo>
                    <a:lnTo>
                      <a:pt x="2069" y="681"/>
                    </a:lnTo>
                    <a:lnTo>
                      <a:pt x="2036" y="683"/>
                    </a:lnTo>
                    <a:lnTo>
                      <a:pt x="2036" y="679"/>
                    </a:lnTo>
                    <a:close/>
                    <a:moveTo>
                      <a:pt x="2084" y="677"/>
                    </a:moveTo>
                    <a:lnTo>
                      <a:pt x="2092" y="677"/>
                    </a:lnTo>
                    <a:lnTo>
                      <a:pt x="2093" y="680"/>
                    </a:lnTo>
                    <a:lnTo>
                      <a:pt x="2085" y="681"/>
                    </a:lnTo>
                    <a:lnTo>
                      <a:pt x="2084" y="677"/>
                    </a:lnTo>
                    <a:close/>
                    <a:moveTo>
                      <a:pt x="2108" y="676"/>
                    </a:moveTo>
                    <a:lnTo>
                      <a:pt x="2149" y="674"/>
                    </a:lnTo>
                    <a:lnTo>
                      <a:pt x="2149" y="678"/>
                    </a:lnTo>
                    <a:lnTo>
                      <a:pt x="2109" y="680"/>
                    </a:lnTo>
                    <a:lnTo>
                      <a:pt x="2108" y="676"/>
                    </a:lnTo>
                    <a:close/>
                    <a:moveTo>
                      <a:pt x="2165" y="674"/>
                    </a:moveTo>
                    <a:lnTo>
                      <a:pt x="2197" y="672"/>
                    </a:lnTo>
                    <a:lnTo>
                      <a:pt x="2197" y="676"/>
                    </a:lnTo>
                    <a:lnTo>
                      <a:pt x="2165" y="677"/>
                    </a:lnTo>
                    <a:lnTo>
                      <a:pt x="2165" y="674"/>
                    </a:lnTo>
                    <a:close/>
                    <a:moveTo>
                      <a:pt x="2213" y="672"/>
                    </a:moveTo>
                    <a:lnTo>
                      <a:pt x="2221" y="671"/>
                    </a:lnTo>
                    <a:lnTo>
                      <a:pt x="2221" y="675"/>
                    </a:lnTo>
                    <a:lnTo>
                      <a:pt x="2213" y="675"/>
                    </a:lnTo>
                    <a:lnTo>
                      <a:pt x="2213" y="672"/>
                    </a:lnTo>
                    <a:close/>
                    <a:moveTo>
                      <a:pt x="2237" y="670"/>
                    </a:moveTo>
                    <a:lnTo>
                      <a:pt x="2277" y="669"/>
                    </a:lnTo>
                    <a:lnTo>
                      <a:pt x="2277" y="672"/>
                    </a:lnTo>
                    <a:lnTo>
                      <a:pt x="2237" y="674"/>
                    </a:lnTo>
                    <a:lnTo>
                      <a:pt x="2237" y="670"/>
                    </a:lnTo>
                    <a:close/>
                    <a:moveTo>
                      <a:pt x="2293" y="668"/>
                    </a:moveTo>
                    <a:lnTo>
                      <a:pt x="2325" y="667"/>
                    </a:lnTo>
                    <a:lnTo>
                      <a:pt x="2325" y="670"/>
                    </a:lnTo>
                    <a:lnTo>
                      <a:pt x="2293" y="672"/>
                    </a:lnTo>
                    <a:lnTo>
                      <a:pt x="2293" y="668"/>
                    </a:lnTo>
                    <a:close/>
                    <a:moveTo>
                      <a:pt x="2341" y="666"/>
                    </a:moveTo>
                    <a:lnTo>
                      <a:pt x="2349" y="666"/>
                    </a:lnTo>
                    <a:lnTo>
                      <a:pt x="2349" y="669"/>
                    </a:lnTo>
                    <a:lnTo>
                      <a:pt x="2341" y="669"/>
                    </a:lnTo>
                    <a:lnTo>
                      <a:pt x="2341" y="666"/>
                    </a:lnTo>
                    <a:close/>
                    <a:moveTo>
                      <a:pt x="2365" y="665"/>
                    </a:moveTo>
                    <a:lnTo>
                      <a:pt x="2405" y="663"/>
                    </a:lnTo>
                    <a:lnTo>
                      <a:pt x="2405" y="667"/>
                    </a:lnTo>
                    <a:lnTo>
                      <a:pt x="2365" y="668"/>
                    </a:lnTo>
                    <a:lnTo>
                      <a:pt x="2365" y="665"/>
                    </a:lnTo>
                    <a:close/>
                    <a:moveTo>
                      <a:pt x="2421" y="662"/>
                    </a:moveTo>
                    <a:lnTo>
                      <a:pt x="2453" y="661"/>
                    </a:lnTo>
                    <a:lnTo>
                      <a:pt x="2453" y="665"/>
                    </a:lnTo>
                    <a:lnTo>
                      <a:pt x="2421" y="666"/>
                    </a:lnTo>
                    <a:lnTo>
                      <a:pt x="2421" y="662"/>
                    </a:lnTo>
                    <a:close/>
                    <a:moveTo>
                      <a:pt x="2469" y="660"/>
                    </a:moveTo>
                    <a:lnTo>
                      <a:pt x="2477" y="660"/>
                    </a:lnTo>
                    <a:lnTo>
                      <a:pt x="2477" y="664"/>
                    </a:lnTo>
                    <a:lnTo>
                      <a:pt x="2469" y="664"/>
                    </a:lnTo>
                    <a:lnTo>
                      <a:pt x="2469" y="660"/>
                    </a:lnTo>
                    <a:close/>
                    <a:moveTo>
                      <a:pt x="2493" y="659"/>
                    </a:moveTo>
                    <a:lnTo>
                      <a:pt x="2533" y="658"/>
                    </a:lnTo>
                    <a:lnTo>
                      <a:pt x="2534" y="661"/>
                    </a:lnTo>
                    <a:lnTo>
                      <a:pt x="2493" y="663"/>
                    </a:lnTo>
                    <a:lnTo>
                      <a:pt x="2493" y="659"/>
                    </a:lnTo>
                    <a:close/>
                    <a:moveTo>
                      <a:pt x="2549" y="657"/>
                    </a:moveTo>
                    <a:lnTo>
                      <a:pt x="2581" y="655"/>
                    </a:lnTo>
                    <a:lnTo>
                      <a:pt x="2582" y="659"/>
                    </a:lnTo>
                    <a:lnTo>
                      <a:pt x="2550" y="660"/>
                    </a:lnTo>
                    <a:lnTo>
                      <a:pt x="2549" y="657"/>
                    </a:lnTo>
                    <a:close/>
                    <a:moveTo>
                      <a:pt x="2598" y="655"/>
                    </a:moveTo>
                    <a:lnTo>
                      <a:pt x="2606" y="654"/>
                    </a:lnTo>
                    <a:lnTo>
                      <a:pt x="2606" y="658"/>
                    </a:lnTo>
                    <a:lnTo>
                      <a:pt x="2598" y="658"/>
                    </a:lnTo>
                    <a:lnTo>
                      <a:pt x="2598" y="655"/>
                    </a:lnTo>
                    <a:close/>
                    <a:moveTo>
                      <a:pt x="2622" y="654"/>
                    </a:moveTo>
                    <a:lnTo>
                      <a:pt x="2638" y="653"/>
                    </a:lnTo>
                    <a:lnTo>
                      <a:pt x="2638" y="656"/>
                    </a:lnTo>
                    <a:lnTo>
                      <a:pt x="2622" y="657"/>
                    </a:lnTo>
                    <a:lnTo>
                      <a:pt x="2622" y="654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Line 13">
                <a:extLst>
                  <a:ext uri="{FF2B5EF4-FFF2-40B4-BE49-F238E27FC236}">
                    <a16:creationId xmlns:a16="http://schemas.microsoft.com/office/drawing/2014/main" id="{8545C1DC-CC8A-4D0D-AE06-6BFE76962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7264" y="3880069"/>
                <a:ext cx="6350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14">
                <a:extLst>
                  <a:ext uri="{FF2B5EF4-FFF2-40B4-BE49-F238E27FC236}">
                    <a16:creationId xmlns:a16="http://schemas.microsoft.com/office/drawing/2014/main" id="{12761254-EFB9-40E4-A768-39D794429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200" y="2856074"/>
                <a:ext cx="4167189" cy="1179579"/>
              </a:xfrm>
              <a:custGeom>
                <a:avLst/>
                <a:gdLst>
                  <a:gd name="T0" fmla="*/ 38 w 2625"/>
                  <a:gd name="T1" fmla="*/ 77 h 743"/>
                  <a:gd name="T2" fmla="*/ 28 w 2625"/>
                  <a:gd name="T3" fmla="*/ 27 h 743"/>
                  <a:gd name="T4" fmla="*/ 42 w 2625"/>
                  <a:gd name="T5" fmla="*/ 109 h 743"/>
                  <a:gd name="T6" fmla="*/ 38 w 2625"/>
                  <a:gd name="T7" fmla="*/ 109 h 743"/>
                  <a:gd name="T8" fmla="*/ 59 w 2625"/>
                  <a:gd name="T9" fmla="*/ 240 h 743"/>
                  <a:gd name="T10" fmla="*/ 57 w 2625"/>
                  <a:gd name="T11" fmla="*/ 249 h 743"/>
                  <a:gd name="T12" fmla="*/ 49 w 2625"/>
                  <a:gd name="T13" fmla="*/ 163 h 743"/>
                  <a:gd name="T14" fmla="*/ 70 w 2625"/>
                  <a:gd name="T15" fmla="*/ 302 h 743"/>
                  <a:gd name="T16" fmla="*/ 81 w 2625"/>
                  <a:gd name="T17" fmla="*/ 333 h 743"/>
                  <a:gd name="T18" fmla="*/ 77 w 2625"/>
                  <a:gd name="T19" fmla="*/ 334 h 743"/>
                  <a:gd name="T20" fmla="*/ 114 w 2625"/>
                  <a:gd name="T21" fmla="*/ 469 h 743"/>
                  <a:gd name="T22" fmla="*/ 110 w 2625"/>
                  <a:gd name="T23" fmla="*/ 471 h 743"/>
                  <a:gd name="T24" fmla="*/ 109 w 2625"/>
                  <a:gd name="T25" fmla="*/ 449 h 743"/>
                  <a:gd name="T26" fmla="*/ 155 w 2625"/>
                  <a:gd name="T27" fmla="*/ 584 h 743"/>
                  <a:gd name="T28" fmla="*/ 175 w 2625"/>
                  <a:gd name="T29" fmla="*/ 604 h 743"/>
                  <a:gd name="T30" fmla="*/ 175 w 2625"/>
                  <a:gd name="T31" fmla="*/ 608 h 743"/>
                  <a:gd name="T32" fmla="*/ 288 w 2625"/>
                  <a:gd name="T33" fmla="*/ 683 h 743"/>
                  <a:gd name="T34" fmla="*/ 231 w 2625"/>
                  <a:gd name="T35" fmla="*/ 613 h 743"/>
                  <a:gd name="T36" fmla="*/ 320 w 2625"/>
                  <a:gd name="T37" fmla="*/ 729 h 743"/>
                  <a:gd name="T38" fmla="*/ 350 w 2625"/>
                  <a:gd name="T39" fmla="*/ 739 h 743"/>
                  <a:gd name="T40" fmla="*/ 350 w 2625"/>
                  <a:gd name="T41" fmla="*/ 742 h 743"/>
                  <a:gd name="T42" fmla="*/ 507 w 2625"/>
                  <a:gd name="T43" fmla="*/ 739 h 743"/>
                  <a:gd name="T44" fmla="*/ 483 w 2625"/>
                  <a:gd name="T45" fmla="*/ 739 h 743"/>
                  <a:gd name="T46" fmla="*/ 551 w 2625"/>
                  <a:gd name="T47" fmla="*/ 739 h 743"/>
                  <a:gd name="T48" fmla="*/ 551 w 2625"/>
                  <a:gd name="T49" fmla="*/ 743 h 743"/>
                  <a:gd name="T50" fmla="*/ 675 w 2625"/>
                  <a:gd name="T51" fmla="*/ 737 h 743"/>
                  <a:gd name="T52" fmla="*/ 675 w 2625"/>
                  <a:gd name="T53" fmla="*/ 741 h 743"/>
                  <a:gd name="T54" fmla="*/ 832 w 2625"/>
                  <a:gd name="T55" fmla="*/ 736 h 743"/>
                  <a:gd name="T56" fmla="*/ 735 w 2625"/>
                  <a:gd name="T57" fmla="*/ 737 h 743"/>
                  <a:gd name="T58" fmla="*/ 881 w 2625"/>
                  <a:gd name="T59" fmla="*/ 735 h 743"/>
                  <a:gd name="T60" fmla="*/ 881 w 2625"/>
                  <a:gd name="T61" fmla="*/ 739 h 743"/>
                  <a:gd name="T62" fmla="*/ 928 w 2625"/>
                  <a:gd name="T63" fmla="*/ 734 h 743"/>
                  <a:gd name="T64" fmla="*/ 928 w 2625"/>
                  <a:gd name="T65" fmla="*/ 737 h 743"/>
                  <a:gd name="T66" fmla="*/ 1084 w 2625"/>
                  <a:gd name="T67" fmla="*/ 730 h 743"/>
                  <a:gd name="T68" fmla="*/ 1060 w 2625"/>
                  <a:gd name="T69" fmla="*/ 731 h 743"/>
                  <a:gd name="T70" fmla="*/ 1217 w 2625"/>
                  <a:gd name="T71" fmla="*/ 731 h 743"/>
                  <a:gd name="T72" fmla="*/ 1253 w 2625"/>
                  <a:gd name="T73" fmla="*/ 727 h 743"/>
                  <a:gd name="T74" fmla="*/ 1253 w 2625"/>
                  <a:gd name="T75" fmla="*/ 730 h 743"/>
                  <a:gd name="T76" fmla="*/ 1320 w 2625"/>
                  <a:gd name="T77" fmla="*/ 726 h 743"/>
                  <a:gd name="T78" fmla="*/ 1409 w 2625"/>
                  <a:gd name="T79" fmla="*/ 727 h 743"/>
                  <a:gd name="T80" fmla="*/ 1313 w 2625"/>
                  <a:gd name="T81" fmla="*/ 726 h 743"/>
                  <a:gd name="T82" fmla="*/ 1470 w 2625"/>
                  <a:gd name="T83" fmla="*/ 725 h 743"/>
                  <a:gd name="T84" fmla="*/ 1505 w 2625"/>
                  <a:gd name="T85" fmla="*/ 721 h 743"/>
                  <a:gd name="T86" fmla="*/ 1506 w 2625"/>
                  <a:gd name="T87" fmla="*/ 724 h 743"/>
                  <a:gd name="T88" fmla="*/ 1662 w 2625"/>
                  <a:gd name="T89" fmla="*/ 717 h 743"/>
                  <a:gd name="T90" fmla="*/ 1638 w 2625"/>
                  <a:gd name="T91" fmla="*/ 718 h 743"/>
                  <a:gd name="T92" fmla="*/ 1794 w 2625"/>
                  <a:gd name="T93" fmla="*/ 717 h 743"/>
                  <a:gd name="T94" fmla="*/ 1831 w 2625"/>
                  <a:gd name="T95" fmla="*/ 713 h 743"/>
                  <a:gd name="T96" fmla="*/ 1831 w 2625"/>
                  <a:gd name="T97" fmla="*/ 717 h 743"/>
                  <a:gd name="T98" fmla="*/ 1987 w 2625"/>
                  <a:gd name="T99" fmla="*/ 709 h 743"/>
                  <a:gd name="T100" fmla="*/ 1891 w 2625"/>
                  <a:gd name="T101" fmla="*/ 711 h 743"/>
                  <a:gd name="T102" fmla="*/ 2047 w 2625"/>
                  <a:gd name="T103" fmla="*/ 711 h 743"/>
                  <a:gd name="T104" fmla="*/ 2083 w 2625"/>
                  <a:gd name="T105" fmla="*/ 707 h 743"/>
                  <a:gd name="T106" fmla="*/ 2083 w 2625"/>
                  <a:gd name="T107" fmla="*/ 710 h 743"/>
                  <a:gd name="T108" fmla="*/ 2240 w 2625"/>
                  <a:gd name="T109" fmla="*/ 703 h 743"/>
                  <a:gd name="T110" fmla="*/ 2216 w 2625"/>
                  <a:gd name="T111" fmla="*/ 703 h 743"/>
                  <a:gd name="T112" fmla="*/ 2372 w 2625"/>
                  <a:gd name="T113" fmla="*/ 703 h 743"/>
                  <a:gd name="T114" fmla="*/ 2408 w 2625"/>
                  <a:gd name="T115" fmla="*/ 699 h 743"/>
                  <a:gd name="T116" fmla="*/ 2408 w 2625"/>
                  <a:gd name="T117" fmla="*/ 702 h 743"/>
                  <a:gd name="T118" fmla="*/ 2565 w 2625"/>
                  <a:gd name="T119" fmla="*/ 695 h 743"/>
                  <a:gd name="T120" fmla="*/ 2468 w 2625"/>
                  <a:gd name="T121" fmla="*/ 697 h 743"/>
                  <a:gd name="T122" fmla="*/ 2625 w 2625"/>
                  <a:gd name="T123" fmla="*/ 697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5" h="743">
                    <a:moveTo>
                      <a:pt x="3" y="0"/>
                    </a:moveTo>
                    <a:lnTo>
                      <a:pt x="31" y="25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  <a:moveTo>
                      <a:pt x="42" y="109"/>
                    </a:moveTo>
                    <a:lnTo>
                      <a:pt x="45" y="130"/>
                    </a:lnTo>
                    <a:lnTo>
                      <a:pt x="41" y="131"/>
                    </a:lnTo>
                    <a:lnTo>
                      <a:pt x="38" y="109"/>
                    </a:lnTo>
                    <a:lnTo>
                      <a:pt x="42" y="109"/>
                    </a:lnTo>
                    <a:close/>
                    <a:moveTo>
                      <a:pt x="49" y="163"/>
                    </a:moveTo>
                    <a:lnTo>
                      <a:pt x="59" y="240"/>
                    </a:lnTo>
                    <a:lnTo>
                      <a:pt x="59" y="240"/>
                    </a:lnTo>
                    <a:lnTo>
                      <a:pt x="61" y="249"/>
                    </a:lnTo>
                    <a:lnTo>
                      <a:pt x="57" y="249"/>
                    </a:lnTo>
                    <a:lnTo>
                      <a:pt x="55" y="240"/>
                    </a:lnTo>
                    <a:lnTo>
                      <a:pt x="45" y="163"/>
                    </a:lnTo>
                    <a:lnTo>
                      <a:pt x="49" y="163"/>
                    </a:lnTo>
                    <a:close/>
                    <a:moveTo>
                      <a:pt x="68" y="280"/>
                    </a:moveTo>
                    <a:lnTo>
                      <a:pt x="73" y="301"/>
                    </a:lnTo>
                    <a:lnTo>
                      <a:pt x="70" y="302"/>
                    </a:lnTo>
                    <a:lnTo>
                      <a:pt x="65" y="281"/>
                    </a:lnTo>
                    <a:lnTo>
                      <a:pt x="68" y="280"/>
                    </a:lnTo>
                    <a:close/>
                    <a:moveTo>
                      <a:pt x="81" y="333"/>
                    </a:moveTo>
                    <a:lnTo>
                      <a:pt x="101" y="418"/>
                    </a:lnTo>
                    <a:lnTo>
                      <a:pt x="97" y="419"/>
                    </a:lnTo>
                    <a:lnTo>
                      <a:pt x="77" y="334"/>
                    </a:lnTo>
                    <a:lnTo>
                      <a:pt x="81" y="333"/>
                    </a:lnTo>
                    <a:close/>
                    <a:moveTo>
                      <a:pt x="109" y="449"/>
                    </a:moveTo>
                    <a:lnTo>
                      <a:pt x="114" y="469"/>
                    </a:lnTo>
                    <a:lnTo>
                      <a:pt x="114" y="469"/>
                    </a:lnTo>
                    <a:lnTo>
                      <a:pt x="114" y="470"/>
                    </a:lnTo>
                    <a:lnTo>
                      <a:pt x="110" y="471"/>
                    </a:lnTo>
                    <a:lnTo>
                      <a:pt x="110" y="470"/>
                    </a:lnTo>
                    <a:lnTo>
                      <a:pt x="105" y="450"/>
                    </a:lnTo>
                    <a:lnTo>
                      <a:pt x="109" y="449"/>
                    </a:lnTo>
                    <a:close/>
                    <a:moveTo>
                      <a:pt x="126" y="501"/>
                    </a:moveTo>
                    <a:lnTo>
                      <a:pt x="159" y="582"/>
                    </a:lnTo>
                    <a:lnTo>
                      <a:pt x="155" y="584"/>
                    </a:lnTo>
                    <a:lnTo>
                      <a:pt x="123" y="502"/>
                    </a:lnTo>
                    <a:lnTo>
                      <a:pt x="126" y="501"/>
                    </a:lnTo>
                    <a:close/>
                    <a:moveTo>
                      <a:pt x="175" y="604"/>
                    </a:moveTo>
                    <a:lnTo>
                      <a:pt x="199" y="603"/>
                    </a:lnTo>
                    <a:lnTo>
                      <a:pt x="199" y="607"/>
                    </a:lnTo>
                    <a:lnTo>
                      <a:pt x="175" y="608"/>
                    </a:lnTo>
                    <a:lnTo>
                      <a:pt x="175" y="604"/>
                    </a:lnTo>
                    <a:close/>
                    <a:moveTo>
                      <a:pt x="231" y="613"/>
                    </a:moveTo>
                    <a:lnTo>
                      <a:pt x="288" y="683"/>
                    </a:lnTo>
                    <a:lnTo>
                      <a:pt x="284" y="685"/>
                    </a:lnTo>
                    <a:lnTo>
                      <a:pt x="228" y="615"/>
                    </a:lnTo>
                    <a:lnTo>
                      <a:pt x="231" y="613"/>
                    </a:lnTo>
                    <a:close/>
                    <a:moveTo>
                      <a:pt x="309" y="709"/>
                    </a:moveTo>
                    <a:lnTo>
                      <a:pt x="323" y="727"/>
                    </a:lnTo>
                    <a:lnTo>
                      <a:pt x="320" y="729"/>
                    </a:lnTo>
                    <a:lnTo>
                      <a:pt x="306" y="712"/>
                    </a:lnTo>
                    <a:lnTo>
                      <a:pt x="309" y="709"/>
                    </a:lnTo>
                    <a:close/>
                    <a:moveTo>
                      <a:pt x="350" y="739"/>
                    </a:moveTo>
                    <a:lnTo>
                      <a:pt x="447" y="739"/>
                    </a:lnTo>
                    <a:lnTo>
                      <a:pt x="447" y="743"/>
                    </a:lnTo>
                    <a:lnTo>
                      <a:pt x="350" y="742"/>
                    </a:lnTo>
                    <a:lnTo>
                      <a:pt x="350" y="739"/>
                    </a:lnTo>
                    <a:close/>
                    <a:moveTo>
                      <a:pt x="483" y="739"/>
                    </a:moveTo>
                    <a:lnTo>
                      <a:pt x="507" y="739"/>
                    </a:lnTo>
                    <a:lnTo>
                      <a:pt x="507" y="743"/>
                    </a:lnTo>
                    <a:lnTo>
                      <a:pt x="483" y="743"/>
                    </a:lnTo>
                    <a:lnTo>
                      <a:pt x="483" y="739"/>
                    </a:lnTo>
                    <a:close/>
                    <a:moveTo>
                      <a:pt x="543" y="739"/>
                    </a:moveTo>
                    <a:lnTo>
                      <a:pt x="551" y="739"/>
                    </a:lnTo>
                    <a:lnTo>
                      <a:pt x="551" y="739"/>
                    </a:lnTo>
                    <a:lnTo>
                      <a:pt x="639" y="738"/>
                    </a:lnTo>
                    <a:lnTo>
                      <a:pt x="639" y="742"/>
                    </a:lnTo>
                    <a:lnTo>
                      <a:pt x="551" y="743"/>
                    </a:lnTo>
                    <a:lnTo>
                      <a:pt x="543" y="743"/>
                    </a:lnTo>
                    <a:lnTo>
                      <a:pt x="543" y="739"/>
                    </a:lnTo>
                    <a:close/>
                    <a:moveTo>
                      <a:pt x="675" y="737"/>
                    </a:moveTo>
                    <a:lnTo>
                      <a:pt x="699" y="737"/>
                    </a:lnTo>
                    <a:lnTo>
                      <a:pt x="699" y="741"/>
                    </a:lnTo>
                    <a:lnTo>
                      <a:pt x="675" y="741"/>
                    </a:lnTo>
                    <a:lnTo>
                      <a:pt x="675" y="737"/>
                    </a:lnTo>
                    <a:close/>
                    <a:moveTo>
                      <a:pt x="735" y="737"/>
                    </a:moveTo>
                    <a:lnTo>
                      <a:pt x="832" y="736"/>
                    </a:lnTo>
                    <a:lnTo>
                      <a:pt x="832" y="739"/>
                    </a:lnTo>
                    <a:lnTo>
                      <a:pt x="736" y="740"/>
                    </a:lnTo>
                    <a:lnTo>
                      <a:pt x="735" y="737"/>
                    </a:lnTo>
                    <a:close/>
                    <a:moveTo>
                      <a:pt x="868" y="735"/>
                    </a:moveTo>
                    <a:lnTo>
                      <a:pt x="881" y="735"/>
                    </a:lnTo>
                    <a:lnTo>
                      <a:pt x="881" y="735"/>
                    </a:lnTo>
                    <a:lnTo>
                      <a:pt x="892" y="735"/>
                    </a:lnTo>
                    <a:lnTo>
                      <a:pt x="892" y="738"/>
                    </a:lnTo>
                    <a:lnTo>
                      <a:pt x="881" y="739"/>
                    </a:lnTo>
                    <a:lnTo>
                      <a:pt x="868" y="739"/>
                    </a:lnTo>
                    <a:lnTo>
                      <a:pt x="868" y="735"/>
                    </a:lnTo>
                    <a:close/>
                    <a:moveTo>
                      <a:pt x="928" y="734"/>
                    </a:moveTo>
                    <a:lnTo>
                      <a:pt x="1024" y="732"/>
                    </a:lnTo>
                    <a:lnTo>
                      <a:pt x="1024" y="735"/>
                    </a:lnTo>
                    <a:lnTo>
                      <a:pt x="928" y="737"/>
                    </a:lnTo>
                    <a:lnTo>
                      <a:pt x="928" y="734"/>
                    </a:lnTo>
                    <a:close/>
                    <a:moveTo>
                      <a:pt x="1060" y="731"/>
                    </a:moveTo>
                    <a:lnTo>
                      <a:pt x="1084" y="730"/>
                    </a:lnTo>
                    <a:lnTo>
                      <a:pt x="1084" y="734"/>
                    </a:lnTo>
                    <a:lnTo>
                      <a:pt x="1060" y="735"/>
                    </a:lnTo>
                    <a:lnTo>
                      <a:pt x="1060" y="731"/>
                    </a:lnTo>
                    <a:close/>
                    <a:moveTo>
                      <a:pt x="1120" y="730"/>
                    </a:moveTo>
                    <a:lnTo>
                      <a:pt x="1217" y="728"/>
                    </a:lnTo>
                    <a:lnTo>
                      <a:pt x="1217" y="731"/>
                    </a:lnTo>
                    <a:lnTo>
                      <a:pt x="1120" y="733"/>
                    </a:lnTo>
                    <a:lnTo>
                      <a:pt x="1120" y="730"/>
                    </a:lnTo>
                    <a:close/>
                    <a:moveTo>
                      <a:pt x="1253" y="727"/>
                    </a:moveTo>
                    <a:lnTo>
                      <a:pt x="1277" y="726"/>
                    </a:lnTo>
                    <a:lnTo>
                      <a:pt x="1277" y="730"/>
                    </a:lnTo>
                    <a:lnTo>
                      <a:pt x="1253" y="730"/>
                    </a:lnTo>
                    <a:lnTo>
                      <a:pt x="1253" y="727"/>
                    </a:lnTo>
                    <a:close/>
                    <a:moveTo>
                      <a:pt x="1313" y="726"/>
                    </a:moveTo>
                    <a:lnTo>
                      <a:pt x="1320" y="726"/>
                    </a:lnTo>
                    <a:lnTo>
                      <a:pt x="1320" y="726"/>
                    </a:lnTo>
                    <a:lnTo>
                      <a:pt x="1409" y="723"/>
                    </a:lnTo>
                    <a:lnTo>
                      <a:pt x="1409" y="727"/>
                    </a:lnTo>
                    <a:lnTo>
                      <a:pt x="1320" y="729"/>
                    </a:lnTo>
                    <a:lnTo>
                      <a:pt x="1313" y="729"/>
                    </a:lnTo>
                    <a:lnTo>
                      <a:pt x="1313" y="726"/>
                    </a:lnTo>
                    <a:close/>
                    <a:moveTo>
                      <a:pt x="1446" y="722"/>
                    </a:moveTo>
                    <a:lnTo>
                      <a:pt x="1470" y="722"/>
                    </a:lnTo>
                    <a:lnTo>
                      <a:pt x="1470" y="725"/>
                    </a:lnTo>
                    <a:lnTo>
                      <a:pt x="1446" y="726"/>
                    </a:lnTo>
                    <a:lnTo>
                      <a:pt x="1446" y="722"/>
                    </a:lnTo>
                    <a:close/>
                    <a:moveTo>
                      <a:pt x="1505" y="721"/>
                    </a:moveTo>
                    <a:lnTo>
                      <a:pt x="1602" y="719"/>
                    </a:lnTo>
                    <a:lnTo>
                      <a:pt x="1602" y="722"/>
                    </a:lnTo>
                    <a:lnTo>
                      <a:pt x="1506" y="724"/>
                    </a:lnTo>
                    <a:lnTo>
                      <a:pt x="1505" y="721"/>
                    </a:lnTo>
                    <a:close/>
                    <a:moveTo>
                      <a:pt x="1638" y="718"/>
                    </a:moveTo>
                    <a:lnTo>
                      <a:pt x="1662" y="717"/>
                    </a:lnTo>
                    <a:lnTo>
                      <a:pt x="1662" y="721"/>
                    </a:lnTo>
                    <a:lnTo>
                      <a:pt x="1638" y="721"/>
                    </a:lnTo>
                    <a:lnTo>
                      <a:pt x="1638" y="718"/>
                    </a:lnTo>
                    <a:close/>
                    <a:moveTo>
                      <a:pt x="1698" y="716"/>
                    </a:moveTo>
                    <a:lnTo>
                      <a:pt x="1794" y="714"/>
                    </a:lnTo>
                    <a:lnTo>
                      <a:pt x="1794" y="717"/>
                    </a:lnTo>
                    <a:lnTo>
                      <a:pt x="1698" y="720"/>
                    </a:lnTo>
                    <a:lnTo>
                      <a:pt x="1698" y="716"/>
                    </a:lnTo>
                    <a:close/>
                    <a:moveTo>
                      <a:pt x="1831" y="713"/>
                    </a:moveTo>
                    <a:lnTo>
                      <a:pt x="1855" y="712"/>
                    </a:lnTo>
                    <a:lnTo>
                      <a:pt x="1855" y="716"/>
                    </a:lnTo>
                    <a:lnTo>
                      <a:pt x="1831" y="717"/>
                    </a:lnTo>
                    <a:lnTo>
                      <a:pt x="1831" y="713"/>
                    </a:lnTo>
                    <a:close/>
                    <a:moveTo>
                      <a:pt x="1891" y="711"/>
                    </a:moveTo>
                    <a:lnTo>
                      <a:pt x="1987" y="709"/>
                    </a:lnTo>
                    <a:lnTo>
                      <a:pt x="1987" y="713"/>
                    </a:lnTo>
                    <a:lnTo>
                      <a:pt x="1891" y="715"/>
                    </a:lnTo>
                    <a:lnTo>
                      <a:pt x="1891" y="711"/>
                    </a:lnTo>
                    <a:close/>
                    <a:moveTo>
                      <a:pt x="2023" y="708"/>
                    </a:moveTo>
                    <a:lnTo>
                      <a:pt x="2047" y="708"/>
                    </a:lnTo>
                    <a:lnTo>
                      <a:pt x="2047" y="711"/>
                    </a:lnTo>
                    <a:lnTo>
                      <a:pt x="2023" y="712"/>
                    </a:lnTo>
                    <a:lnTo>
                      <a:pt x="2023" y="708"/>
                    </a:lnTo>
                    <a:close/>
                    <a:moveTo>
                      <a:pt x="2083" y="707"/>
                    </a:moveTo>
                    <a:lnTo>
                      <a:pt x="2179" y="704"/>
                    </a:lnTo>
                    <a:lnTo>
                      <a:pt x="2180" y="708"/>
                    </a:lnTo>
                    <a:lnTo>
                      <a:pt x="2083" y="710"/>
                    </a:lnTo>
                    <a:lnTo>
                      <a:pt x="2083" y="707"/>
                    </a:lnTo>
                    <a:close/>
                    <a:moveTo>
                      <a:pt x="2216" y="703"/>
                    </a:moveTo>
                    <a:lnTo>
                      <a:pt x="2240" y="703"/>
                    </a:lnTo>
                    <a:lnTo>
                      <a:pt x="2240" y="706"/>
                    </a:lnTo>
                    <a:lnTo>
                      <a:pt x="2216" y="707"/>
                    </a:lnTo>
                    <a:lnTo>
                      <a:pt x="2216" y="703"/>
                    </a:lnTo>
                    <a:close/>
                    <a:moveTo>
                      <a:pt x="2276" y="702"/>
                    </a:moveTo>
                    <a:lnTo>
                      <a:pt x="2372" y="700"/>
                    </a:lnTo>
                    <a:lnTo>
                      <a:pt x="2372" y="703"/>
                    </a:lnTo>
                    <a:lnTo>
                      <a:pt x="2276" y="705"/>
                    </a:lnTo>
                    <a:lnTo>
                      <a:pt x="2276" y="702"/>
                    </a:lnTo>
                    <a:close/>
                    <a:moveTo>
                      <a:pt x="2408" y="699"/>
                    </a:moveTo>
                    <a:lnTo>
                      <a:pt x="2432" y="698"/>
                    </a:lnTo>
                    <a:lnTo>
                      <a:pt x="2432" y="702"/>
                    </a:lnTo>
                    <a:lnTo>
                      <a:pt x="2408" y="702"/>
                    </a:lnTo>
                    <a:lnTo>
                      <a:pt x="2408" y="699"/>
                    </a:lnTo>
                    <a:close/>
                    <a:moveTo>
                      <a:pt x="2468" y="697"/>
                    </a:moveTo>
                    <a:lnTo>
                      <a:pt x="2565" y="695"/>
                    </a:lnTo>
                    <a:lnTo>
                      <a:pt x="2565" y="698"/>
                    </a:lnTo>
                    <a:lnTo>
                      <a:pt x="2468" y="701"/>
                    </a:lnTo>
                    <a:lnTo>
                      <a:pt x="2468" y="697"/>
                    </a:lnTo>
                    <a:close/>
                    <a:moveTo>
                      <a:pt x="2601" y="694"/>
                    </a:moveTo>
                    <a:lnTo>
                      <a:pt x="2625" y="693"/>
                    </a:lnTo>
                    <a:lnTo>
                      <a:pt x="2625" y="697"/>
                    </a:lnTo>
                    <a:lnTo>
                      <a:pt x="2601" y="698"/>
                    </a:lnTo>
                    <a:lnTo>
                      <a:pt x="2601" y="694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Line 15">
                <a:extLst>
                  <a:ext uri="{FF2B5EF4-FFF2-40B4-BE49-F238E27FC236}">
                    <a16:creationId xmlns:a16="http://schemas.microsoft.com/office/drawing/2014/main" id="{3093051D-B1E7-4AA4-91F3-C784EFF04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7264" y="3959449"/>
                <a:ext cx="6350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Line 16">
                <a:extLst>
                  <a:ext uri="{FF2B5EF4-FFF2-40B4-BE49-F238E27FC236}">
                    <a16:creationId xmlns:a16="http://schemas.microsoft.com/office/drawing/2014/main" id="{D4B8F123-8A1A-4860-AF7D-E07CEAEEB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350" y="2738593"/>
                <a:ext cx="0" cy="21750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Line 17">
                <a:extLst>
                  <a:ext uri="{FF2B5EF4-FFF2-40B4-BE49-F238E27FC236}">
                    <a16:creationId xmlns:a16="http://schemas.microsoft.com/office/drawing/2014/main" id="{3A22A790-0430-4EF1-97AB-DDE157E1D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512" y="2827498"/>
                <a:ext cx="0" cy="19051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Line 18">
                <a:extLst>
                  <a:ext uri="{FF2B5EF4-FFF2-40B4-BE49-F238E27FC236}">
                    <a16:creationId xmlns:a16="http://schemas.microsoft.com/office/drawing/2014/main" id="{22998847-FBB2-489A-A38D-C0148BE7E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937" y="2787808"/>
                <a:ext cx="0" cy="2254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Line 19">
                <a:extLst>
                  <a:ext uri="{FF2B5EF4-FFF2-40B4-BE49-F238E27FC236}">
                    <a16:creationId xmlns:a16="http://schemas.microsoft.com/office/drawing/2014/main" id="{FBD1FD32-F45D-442E-A5A3-827A17F2D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362" y="2867187"/>
                <a:ext cx="0" cy="2397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Line 20">
                <a:extLst>
                  <a:ext uri="{FF2B5EF4-FFF2-40B4-BE49-F238E27FC236}">
                    <a16:creationId xmlns:a16="http://schemas.microsoft.com/office/drawing/2014/main" id="{4408A432-0F59-4148-AFBE-991751495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925" y="2925928"/>
                <a:ext cx="0" cy="19844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Line 21">
                <a:extLst>
                  <a:ext uri="{FF2B5EF4-FFF2-40B4-BE49-F238E27FC236}">
                    <a16:creationId xmlns:a16="http://schemas.microsoft.com/office/drawing/2014/main" id="{246D44E9-7D68-482C-8DE7-40F476C05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662" y="2984669"/>
                <a:ext cx="0" cy="20162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Line 22">
                <a:extLst>
                  <a:ext uri="{FF2B5EF4-FFF2-40B4-BE49-F238E27FC236}">
                    <a16:creationId xmlns:a16="http://schemas.microsoft.com/office/drawing/2014/main" id="{6C452DE6-B8F9-4CFF-9A09-9659C1BEF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1450" y="3103738"/>
                <a:ext cx="0" cy="19527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Line 23">
                <a:extLst>
                  <a:ext uri="{FF2B5EF4-FFF2-40B4-BE49-F238E27FC236}">
                    <a16:creationId xmlns:a16="http://schemas.microsoft.com/office/drawing/2014/main" id="{66A5F2FD-3B5E-4342-ABD1-04E9F6B34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2788" y="3098975"/>
                <a:ext cx="0" cy="17304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Line 24">
                <a:extLst>
                  <a:ext uri="{FF2B5EF4-FFF2-40B4-BE49-F238E27FC236}">
                    <a16:creationId xmlns:a16="http://schemas.microsoft.com/office/drawing/2014/main" id="{15751106-7063-42F5-B018-519C64B86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0338" y="2943392"/>
                <a:ext cx="0" cy="28576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Line 25">
                <a:extLst>
                  <a:ext uri="{FF2B5EF4-FFF2-40B4-BE49-F238E27FC236}">
                    <a16:creationId xmlns:a16="http://schemas.microsoft.com/office/drawing/2014/main" id="{05E26CC5-AA88-4ADD-A90B-B624B0E38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026" y="2757644"/>
                <a:ext cx="0" cy="33656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Line 26">
                <a:extLst>
                  <a:ext uri="{FF2B5EF4-FFF2-40B4-BE49-F238E27FC236}">
                    <a16:creationId xmlns:a16="http://schemas.microsoft.com/office/drawing/2014/main" id="{8E63704E-7D97-48E5-AE53-20BA93114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912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Line 27">
                <a:extLst>
                  <a:ext uri="{FF2B5EF4-FFF2-40B4-BE49-F238E27FC236}">
                    <a16:creationId xmlns:a16="http://schemas.microsoft.com/office/drawing/2014/main" id="{B7F1B175-313E-4B1A-AF7A-604D10657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237" y="2849724"/>
                <a:ext cx="0" cy="6191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Line 28">
                <a:extLst>
                  <a:ext uri="{FF2B5EF4-FFF2-40B4-BE49-F238E27FC236}">
                    <a16:creationId xmlns:a16="http://schemas.microsoft.com/office/drawing/2014/main" id="{69B7BA81-E32F-4D3F-9004-54D3E169E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25" y="3097388"/>
                <a:ext cx="0" cy="27147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Line 29">
                <a:extLst>
                  <a:ext uri="{FF2B5EF4-FFF2-40B4-BE49-F238E27FC236}">
                    <a16:creationId xmlns:a16="http://schemas.microsoft.com/office/drawing/2014/main" id="{6B011B99-5C1B-4F54-8832-15D385D80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" y="3648281"/>
                <a:ext cx="0" cy="26195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Line 30">
                <a:extLst>
                  <a:ext uri="{FF2B5EF4-FFF2-40B4-BE49-F238E27FC236}">
                    <a16:creationId xmlns:a16="http://schemas.microsoft.com/office/drawing/2014/main" id="{269F70F7-5F1B-4A59-AF1C-D3902B223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312" y="3816566"/>
                <a:ext cx="0" cy="2254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Line 31">
                <a:extLst>
                  <a:ext uri="{FF2B5EF4-FFF2-40B4-BE49-F238E27FC236}">
                    <a16:creationId xmlns:a16="http://schemas.microsoft.com/office/drawing/2014/main" id="{40F254B5-98BC-4479-9044-22839C73A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575" y="3813391"/>
                <a:ext cx="0" cy="2349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Line 32">
                <a:extLst>
                  <a:ext uri="{FF2B5EF4-FFF2-40B4-BE49-F238E27FC236}">
                    <a16:creationId xmlns:a16="http://schemas.microsoft.com/office/drawing/2014/main" id="{187CB9A3-9714-4A2C-8CCD-2EA7E1DCF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025" y="3884832"/>
                <a:ext cx="0" cy="15240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Line 33">
                <a:extLst>
                  <a:ext uri="{FF2B5EF4-FFF2-40B4-BE49-F238E27FC236}">
                    <a16:creationId xmlns:a16="http://schemas.microsoft.com/office/drawing/2014/main" id="{F76A507D-6C9C-4AD5-9D78-D6873FEDD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8913" y="3956274"/>
                <a:ext cx="0" cy="5239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Line 34">
                <a:extLst>
                  <a:ext uri="{FF2B5EF4-FFF2-40B4-BE49-F238E27FC236}">
                    <a16:creationId xmlns:a16="http://schemas.microsoft.com/office/drawing/2014/main" id="{3D551E49-1DCC-4645-9C48-5A871C6D0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0725" y="3899120"/>
                <a:ext cx="0" cy="936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Line 35">
                <a:extLst>
                  <a:ext uri="{FF2B5EF4-FFF2-40B4-BE49-F238E27FC236}">
                    <a16:creationId xmlns:a16="http://schemas.microsoft.com/office/drawing/2014/main" id="{B8E8FA85-BA44-4C96-BC24-BE5238B51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4938" y="3829267"/>
                <a:ext cx="0" cy="14129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Line 36">
                <a:extLst>
                  <a:ext uri="{FF2B5EF4-FFF2-40B4-BE49-F238E27FC236}">
                    <a16:creationId xmlns:a16="http://schemas.microsoft.com/office/drawing/2014/main" id="{8450D726-9172-4CCA-8000-6186ECBF2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3687971"/>
                <a:ext cx="0" cy="12065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Line 37">
                <a:extLst>
                  <a:ext uri="{FF2B5EF4-FFF2-40B4-BE49-F238E27FC236}">
                    <a16:creationId xmlns:a16="http://schemas.microsoft.com/office/drawing/2014/main" id="{F2D86B51-7D0E-4707-8DDC-6F5A68E2D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50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Line 38">
                <a:extLst>
                  <a:ext uri="{FF2B5EF4-FFF2-40B4-BE49-F238E27FC236}">
                    <a16:creationId xmlns:a16="http://schemas.microsoft.com/office/drawing/2014/main" id="{C1DE72DA-3B81-4F1F-A2FC-E428F7402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00" y="2843374"/>
                <a:ext cx="0" cy="6350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Line 39">
                <a:extLst>
                  <a:ext uri="{FF2B5EF4-FFF2-40B4-BE49-F238E27FC236}">
                    <a16:creationId xmlns:a16="http://schemas.microsoft.com/office/drawing/2014/main" id="{C48959F9-7B38-483C-A421-72B607E39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575" y="2933866"/>
                <a:ext cx="0" cy="79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Line 40">
                <a:extLst>
                  <a:ext uri="{FF2B5EF4-FFF2-40B4-BE49-F238E27FC236}">
                    <a16:creationId xmlns:a16="http://schemas.microsoft.com/office/drawing/2014/main" id="{21E864EC-5166-4C45-BD88-AAC30BF74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775" y="3865781"/>
                <a:ext cx="0" cy="29211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Line 41">
                <a:extLst>
                  <a:ext uri="{FF2B5EF4-FFF2-40B4-BE49-F238E27FC236}">
                    <a16:creationId xmlns:a16="http://schemas.microsoft.com/office/drawing/2014/main" id="{E8926F44-EA0B-4BD9-84FC-E97A17409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362" y="4029303"/>
                <a:ext cx="0" cy="47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Line 42">
                <a:extLst>
                  <a:ext uri="{FF2B5EF4-FFF2-40B4-BE49-F238E27FC236}">
                    <a16:creationId xmlns:a16="http://schemas.microsoft.com/office/drawing/2014/main" id="{9DA4DA7B-A156-45C1-8A98-7366637BB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575" y="4026128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Line 43">
                <a:extLst>
                  <a:ext uri="{FF2B5EF4-FFF2-40B4-BE49-F238E27FC236}">
                    <a16:creationId xmlns:a16="http://schemas.microsoft.com/office/drawing/2014/main" id="{BAED0802-30F5-412A-9C71-1A1014FC0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5375" y="4022952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Line 44">
                <a:extLst>
                  <a:ext uri="{FF2B5EF4-FFF2-40B4-BE49-F238E27FC236}">
                    <a16:creationId xmlns:a16="http://schemas.microsoft.com/office/drawing/2014/main" id="{E88EF9A9-5149-49F3-98AE-82E85B22F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850" y="4011839"/>
                <a:ext cx="0" cy="111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Line 45">
                <a:extLst>
                  <a:ext uri="{FF2B5EF4-FFF2-40B4-BE49-F238E27FC236}">
                    <a16:creationId xmlns:a16="http://schemas.microsoft.com/office/drawing/2014/main" id="{FC8AD5E1-BCCA-45BB-9C36-6BFE925B7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488" y="3992788"/>
                <a:ext cx="0" cy="174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Line 46">
                <a:extLst>
                  <a:ext uri="{FF2B5EF4-FFF2-40B4-BE49-F238E27FC236}">
                    <a16:creationId xmlns:a16="http://schemas.microsoft.com/office/drawing/2014/main" id="{8F8A0C1F-A9B6-4EB4-BB44-559AB5990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9701" y="3972150"/>
                <a:ext cx="0" cy="174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Line 47">
                <a:extLst>
                  <a:ext uri="{FF2B5EF4-FFF2-40B4-BE49-F238E27FC236}">
                    <a16:creationId xmlns:a16="http://schemas.microsoft.com/office/drawing/2014/main" id="{CBA68095-0AC7-46DB-A7BE-79AC0151D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076" y="3880069"/>
                <a:ext cx="0" cy="4762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Line 48">
                <a:extLst>
                  <a:ext uri="{FF2B5EF4-FFF2-40B4-BE49-F238E27FC236}">
                    <a16:creationId xmlns:a16="http://schemas.microsoft.com/office/drawing/2014/main" id="{6BE21C2A-77C0-4270-801C-E7FC006E9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Line 49">
                <a:extLst>
                  <a:ext uri="{FF2B5EF4-FFF2-40B4-BE49-F238E27FC236}">
                    <a16:creationId xmlns:a16="http://schemas.microsoft.com/office/drawing/2014/main" id="{C63F6B26-FCF0-4AFA-919A-25E44CC76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" y="2897352"/>
                <a:ext cx="0" cy="5715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Line 50">
                <a:extLst>
                  <a:ext uri="{FF2B5EF4-FFF2-40B4-BE49-F238E27FC236}">
                    <a16:creationId xmlns:a16="http://schemas.microsoft.com/office/drawing/2014/main" id="{D70DB344-BB09-4797-A059-8826ECDA5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750" y="3237096"/>
                <a:ext cx="0" cy="33656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Line 51">
                <a:extLst>
                  <a:ext uri="{FF2B5EF4-FFF2-40B4-BE49-F238E27FC236}">
                    <a16:creationId xmlns:a16="http://schemas.microsoft.com/office/drawing/2014/main" id="{00BC5159-C0A9-4581-813C-7FA48DC9B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237" y="3602241"/>
                <a:ext cx="0" cy="39372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Line 52">
                <a:extLst>
                  <a:ext uri="{FF2B5EF4-FFF2-40B4-BE49-F238E27FC236}">
                    <a16:creationId xmlns:a16="http://schemas.microsoft.com/office/drawing/2014/main" id="{463D5F8A-0FA4-4499-9AF1-F286E6895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012" y="3818153"/>
                <a:ext cx="0" cy="3238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Line 53">
                <a:extLst>
                  <a:ext uri="{FF2B5EF4-FFF2-40B4-BE49-F238E27FC236}">
                    <a16:creationId xmlns:a16="http://schemas.microsoft.com/office/drawing/2014/main" id="{E2D554DB-D953-4849-822E-50B7658C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575" y="3814978"/>
                <a:ext cx="0" cy="33498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Line 54">
                <a:extLst>
                  <a:ext uri="{FF2B5EF4-FFF2-40B4-BE49-F238E27FC236}">
                    <a16:creationId xmlns:a16="http://schemas.microsoft.com/office/drawing/2014/main" id="{1191D255-093C-4672-9F85-04B7ACA45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362" y="4032478"/>
                <a:ext cx="0" cy="635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Line 55">
                <a:extLst>
                  <a:ext uri="{FF2B5EF4-FFF2-40B4-BE49-F238E27FC236}">
                    <a16:creationId xmlns:a16="http://schemas.microsoft.com/office/drawing/2014/main" id="{5C42F701-300A-4693-AF89-DF961C481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088" y="4032478"/>
                <a:ext cx="0" cy="47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Line 56">
                <a:extLst>
                  <a:ext uri="{FF2B5EF4-FFF2-40B4-BE49-F238E27FC236}">
                    <a16:creationId xmlns:a16="http://schemas.microsoft.com/office/drawing/2014/main" id="{B786D59C-042B-4D6E-A18F-C4D2DA37D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838" y="4026128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Line 57">
                <a:extLst>
                  <a:ext uri="{FF2B5EF4-FFF2-40B4-BE49-F238E27FC236}">
                    <a16:creationId xmlns:a16="http://schemas.microsoft.com/office/drawing/2014/main" id="{B84B9134-66BA-465B-B820-C9B893A00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7001" y="4010252"/>
                <a:ext cx="0" cy="1270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Line 58">
                <a:extLst>
                  <a:ext uri="{FF2B5EF4-FFF2-40B4-BE49-F238E27FC236}">
                    <a16:creationId xmlns:a16="http://schemas.microsoft.com/office/drawing/2014/main" id="{A8092DB2-7FD1-456B-A2BF-0AFAE9923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3959449"/>
                <a:ext cx="0" cy="2540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Line 59">
                <a:extLst>
                  <a:ext uri="{FF2B5EF4-FFF2-40B4-BE49-F238E27FC236}">
                    <a16:creationId xmlns:a16="http://schemas.microsoft.com/office/drawing/2014/main" id="{DE1FB9A5-44DD-4FD1-905F-8FE82F14D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51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Line 60">
                <a:extLst>
                  <a:ext uri="{FF2B5EF4-FFF2-40B4-BE49-F238E27FC236}">
                    <a16:creationId xmlns:a16="http://schemas.microsoft.com/office/drawing/2014/main" id="{CD337777-D3D7-4027-BDD1-E9717C3C6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" y="295609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Line 61">
                <a:extLst>
                  <a:ext uri="{FF2B5EF4-FFF2-40B4-BE49-F238E27FC236}">
                    <a16:creationId xmlns:a16="http://schemas.microsoft.com/office/drawing/2014/main" id="{2887EF4C-A2DC-42F0-BE0E-E56059165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762" y="301800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Line 62">
                <a:extLst>
                  <a:ext uri="{FF2B5EF4-FFF2-40B4-BE49-F238E27FC236}">
                    <a16:creationId xmlns:a16="http://schemas.microsoft.com/office/drawing/2014/main" id="{6E167488-7B95-4E9C-88F8-5301C8F72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600" y="3013246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Line 63">
                <a:extLst>
                  <a:ext uri="{FF2B5EF4-FFF2-40B4-BE49-F238E27FC236}">
                    <a16:creationId xmlns:a16="http://schemas.microsoft.com/office/drawing/2014/main" id="{2F7A9F78-7830-43A0-BE6B-1706690A5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612" y="310691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Line 64">
                <a:extLst>
                  <a:ext uri="{FF2B5EF4-FFF2-40B4-BE49-F238E27FC236}">
                    <a16:creationId xmlns:a16="http://schemas.microsoft.com/office/drawing/2014/main" id="{CA746374-CC04-4792-8EC9-174546A58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175" y="312437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Line 65">
                <a:extLst>
                  <a:ext uri="{FF2B5EF4-FFF2-40B4-BE49-F238E27FC236}">
                    <a16:creationId xmlns:a16="http://schemas.microsoft.com/office/drawing/2014/main" id="{8D7F3D44-A375-4747-9EFD-B4E007753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912" y="318629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Line 66">
                <a:extLst>
                  <a:ext uri="{FF2B5EF4-FFF2-40B4-BE49-F238E27FC236}">
                    <a16:creationId xmlns:a16="http://schemas.microsoft.com/office/drawing/2014/main" id="{003F4016-E2D9-42A5-AA57-56B4BE951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700" y="329901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Line 67">
                <a:extLst>
                  <a:ext uri="{FF2B5EF4-FFF2-40B4-BE49-F238E27FC236}">
                    <a16:creationId xmlns:a16="http://schemas.microsoft.com/office/drawing/2014/main" id="{98450389-9486-453B-92AD-0ADEA4A47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1038" y="3272023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Line 68">
                <a:extLst>
                  <a:ext uri="{FF2B5EF4-FFF2-40B4-BE49-F238E27FC236}">
                    <a16:creationId xmlns:a16="http://schemas.microsoft.com/office/drawing/2014/main" id="{167EDBC9-6E33-4604-913B-660053921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588" y="322915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Line 69">
                <a:extLst>
                  <a:ext uri="{FF2B5EF4-FFF2-40B4-BE49-F238E27FC236}">
                    <a16:creationId xmlns:a16="http://schemas.microsoft.com/office/drawing/2014/main" id="{06086A78-9DD9-448E-8668-5E07FAE08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276" y="309421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Line 70">
                <a:extLst>
                  <a:ext uri="{FF2B5EF4-FFF2-40B4-BE49-F238E27FC236}">
                    <a16:creationId xmlns:a16="http://schemas.microsoft.com/office/drawing/2014/main" id="{C4EB3C5D-5723-466E-95FA-15109E794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16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Line 71">
                <a:extLst>
                  <a:ext uri="{FF2B5EF4-FFF2-40B4-BE49-F238E27FC236}">
                    <a16:creationId xmlns:a16="http://schemas.microsoft.com/office/drawing/2014/main" id="{DF0C5B5C-722A-4049-8D98-23514E5EA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487" y="2911640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Line 72">
                <a:extLst>
                  <a:ext uri="{FF2B5EF4-FFF2-40B4-BE49-F238E27FC236}">
                    <a16:creationId xmlns:a16="http://schemas.microsoft.com/office/drawing/2014/main" id="{D07EA095-0F3F-4E48-942B-851A923B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175" y="336886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Line 73">
                <a:extLst>
                  <a:ext uri="{FF2B5EF4-FFF2-40B4-BE49-F238E27FC236}">
                    <a16:creationId xmlns:a16="http://schemas.microsoft.com/office/drawing/2014/main" id="{69BFC01F-5F79-41C8-A2D6-F1D57A107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" y="391023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Line 74">
                <a:extLst>
                  <a:ext uri="{FF2B5EF4-FFF2-40B4-BE49-F238E27FC236}">
                    <a16:creationId xmlns:a16="http://schemas.microsoft.com/office/drawing/2014/main" id="{E8F52803-D37B-4DE3-86DC-1AC65C12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" y="404200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Line 75">
                <a:extLst>
                  <a:ext uri="{FF2B5EF4-FFF2-40B4-BE49-F238E27FC236}">
                    <a16:creationId xmlns:a16="http://schemas.microsoft.com/office/drawing/2014/main" id="{C551DE69-2AB7-4102-A692-AD1E6A809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404835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Line 76">
                <a:extLst>
                  <a:ext uri="{FF2B5EF4-FFF2-40B4-BE49-F238E27FC236}">
                    <a16:creationId xmlns:a16="http://schemas.microsoft.com/office/drawing/2014/main" id="{A980C555-ABCC-4172-8F63-573010D60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4037241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Line 77">
                <a:extLst>
                  <a:ext uri="{FF2B5EF4-FFF2-40B4-BE49-F238E27FC236}">
                    <a16:creationId xmlns:a16="http://schemas.microsoft.com/office/drawing/2014/main" id="{78F5A7A8-B6D5-4A84-90E2-5A2444975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163" y="400866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Line 78">
                <a:extLst>
                  <a:ext uri="{FF2B5EF4-FFF2-40B4-BE49-F238E27FC236}">
                    <a16:creationId xmlns:a16="http://schemas.microsoft.com/office/drawing/2014/main" id="{7D36699A-05F9-4654-A11E-6B65BE8C2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8975" y="399278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Line 79">
                <a:extLst>
                  <a:ext uri="{FF2B5EF4-FFF2-40B4-BE49-F238E27FC236}">
                    <a16:creationId xmlns:a16="http://schemas.microsoft.com/office/drawing/2014/main" id="{0B470790-D7D6-48C5-BBE0-DD28C9C7E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188" y="39705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Line 80">
                <a:extLst>
                  <a:ext uri="{FF2B5EF4-FFF2-40B4-BE49-F238E27FC236}">
                    <a16:creationId xmlns:a16="http://schemas.microsoft.com/office/drawing/2014/main" id="{F474AB71-24DF-4AA0-B353-270D4CEB4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214" y="380862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Line 81">
                <a:extLst>
                  <a:ext uri="{FF2B5EF4-FFF2-40B4-BE49-F238E27FC236}">
                    <a16:creationId xmlns:a16="http://schemas.microsoft.com/office/drawing/2014/main" id="{B11416FC-CA91-4406-B0B8-4425047D0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Line 82">
                <a:extLst>
                  <a:ext uri="{FF2B5EF4-FFF2-40B4-BE49-F238E27FC236}">
                    <a16:creationId xmlns:a16="http://schemas.microsoft.com/office/drawing/2014/main" id="{9F3E7A1F-F413-4FD5-82DA-4A9EAB781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950" y="290687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Line 83">
                <a:extLst>
                  <a:ext uri="{FF2B5EF4-FFF2-40B4-BE49-F238E27FC236}">
                    <a16:creationId xmlns:a16="http://schemas.microsoft.com/office/drawing/2014/main" id="{2C51A75D-2745-43B9-B122-09A2400FA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" y="301324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Line 84">
                <a:extLst>
                  <a:ext uri="{FF2B5EF4-FFF2-40B4-BE49-F238E27FC236}">
                    <a16:creationId xmlns:a16="http://schemas.microsoft.com/office/drawing/2014/main" id="{1105E9C0-3E2D-4C10-B0F9-739B9B8F4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025" y="415789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Line 85">
                <a:extLst>
                  <a:ext uri="{FF2B5EF4-FFF2-40B4-BE49-F238E27FC236}">
                    <a16:creationId xmlns:a16="http://schemas.microsoft.com/office/drawing/2014/main" id="{FB4BD95B-5AC5-4BB0-A930-6FC4326E9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612" y="403406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Line 86">
                <a:extLst>
                  <a:ext uri="{FF2B5EF4-FFF2-40B4-BE49-F238E27FC236}">
                    <a16:creationId xmlns:a16="http://schemas.microsoft.com/office/drawing/2014/main" id="{3DE3A550-2C43-494F-A806-B64731BE6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403406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Line 87">
                <a:extLst>
                  <a:ext uri="{FF2B5EF4-FFF2-40B4-BE49-F238E27FC236}">
                    <a16:creationId xmlns:a16="http://schemas.microsoft.com/office/drawing/2014/main" id="{1CB30A15-828E-413F-B56D-67C5E1758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3625" y="403089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Line 88">
                <a:extLst>
                  <a:ext uri="{FF2B5EF4-FFF2-40B4-BE49-F238E27FC236}">
                    <a16:creationId xmlns:a16="http://schemas.microsoft.com/office/drawing/2014/main" id="{0D09B5E6-DB12-4D01-9440-EC90A85A4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5100" y="402295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Line 89">
                <a:extLst>
                  <a:ext uri="{FF2B5EF4-FFF2-40B4-BE49-F238E27FC236}">
                    <a16:creationId xmlns:a16="http://schemas.microsoft.com/office/drawing/2014/main" id="{DAF836B8-14B8-477F-A39E-E03AFAA43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3738" y="401025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Line 90">
                <a:extLst>
                  <a:ext uri="{FF2B5EF4-FFF2-40B4-BE49-F238E27FC236}">
                    <a16:creationId xmlns:a16="http://schemas.microsoft.com/office/drawing/2014/main" id="{37DFD8F7-1C65-41C3-AA43-967CF738B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7951" y="398961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Line 91">
                <a:extLst>
                  <a:ext uri="{FF2B5EF4-FFF2-40B4-BE49-F238E27FC236}">
                    <a16:creationId xmlns:a16="http://schemas.microsoft.com/office/drawing/2014/main" id="{F304C1D7-4671-4230-B650-14116633D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326" y="392769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Line 92">
                <a:extLst>
                  <a:ext uri="{FF2B5EF4-FFF2-40B4-BE49-F238E27FC236}">
                    <a16:creationId xmlns:a16="http://schemas.microsoft.com/office/drawing/2014/main" id="{1D0383F2-53FF-4178-84A1-4E2CC80E1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Line 93">
                <a:extLst>
                  <a:ext uri="{FF2B5EF4-FFF2-40B4-BE49-F238E27FC236}">
                    <a16:creationId xmlns:a16="http://schemas.microsoft.com/office/drawing/2014/main" id="{F76C0D1E-EBA1-4FD8-BB2C-22C6724F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" y="2954505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Line 94">
                <a:extLst>
                  <a:ext uri="{FF2B5EF4-FFF2-40B4-BE49-F238E27FC236}">
                    <a16:creationId xmlns:a16="http://schemas.microsoft.com/office/drawing/2014/main" id="{9DEB03AD-84F9-4FF5-AFC4-A64F0237C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412" y="3573665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Line 95">
                <a:extLst>
                  <a:ext uri="{FF2B5EF4-FFF2-40B4-BE49-F238E27FC236}">
                    <a16:creationId xmlns:a16="http://schemas.microsoft.com/office/drawing/2014/main" id="{780B3E6D-011C-4640-851F-13A9C1422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487" y="399596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Line 96">
                <a:extLst>
                  <a:ext uri="{FF2B5EF4-FFF2-40B4-BE49-F238E27FC236}">
                    <a16:creationId xmlns:a16="http://schemas.microsoft.com/office/drawing/2014/main" id="{124295B4-A805-4A95-B3BE-0E1686E9C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262" y="414202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Line 97">
                <a:extLst>
                  <a:ext uri="{FF2B5EF4-FFF2-40B4-BE49-F238E27FC236}">
                    <a16:creationId xmlns:a16="http://schemas.microsoft.com/office/drawing/2014/main" id="{999B7169-37CD-4660-8C53-CCDFD7519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414996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Line 98">
                <a:extLst>
                  <a:ext uri="{FF2B5EF4-FFF2-40B4-BE49-F238E27FC236}">
                    <a16:creationId xmlns:a16="http://schemas.microsoft.com/office/drawing/2014/main" id="{F08FD5C2-0BC3-4852-B448-FDEC82B56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612" y="403882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Line 99">
                <a:extLst>
                  <a:ext uri="{FF2B5EF4-FFF2-40B4-BE49-F238E27FC236}">
                    <a16:creationId xmlns:a16="http://schemas.microsoft.com/office/drawing/2014/main" id="{0A14248D-26F6-45FB-B6A4-533FE9CA2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338" y="4037241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Line 100">
                <a:extLst>
                  <a:ext uri="{FF2B5EF4-FFF2-40B4-BE49-F238E27FC236}">
                    <a16:creationId xmlns:a16="http://schemas.microsoft.com/office/drawing/2014/main" id="{F551DE7C-4816-4595-958F-965E37D7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0088" y="403406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Line 101">
                <a:extLst>
                  <a:ext uri="{FF2B5EF4-FFF2-40B4-BE49-F238E27FC236}">
                    <a16:creationId xmlns:a16="http://schemas.microsoft.com/office/drawing/2014/main" id="{F62B2115-C687-41A0-A4B7-B5CACD9DE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251" y="402295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Line 102">
                <a:extLst>
                  <a:ext uri="{FF2B5EF4-FFF2-40B4-BE49-F238E27FC236}">
                    <a16:creationId xmlns:a16="http://schemas.microsoft.com/office/drawing/2014/main" id="{91041890-42C9-4818-B6AF-B0A6BFCEF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214" y="398485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Line 103">
                <a:extLst>
                  <a:ext uri="{FF2B5EF4-FFF2-40B4-BE49-F238E27FC236}">
                    <a16:creationId xmlns:a16="http://schemas.microsoft.com/office/drawing/2014/main" id="{AEA293B7-8CFB-4BB8-8449-5E5EE1E38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350" y="2521093"/>
                <a:ext cx="0" cy="21750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Line 104">
                <a:extLst>
                  <a:ext uri="{FF2B5EF4-FFF2-40B4-BE49-F238E27FC236}">
                    <a16:creationId xmlns:a16="http://schemas.microsoft.com/office/drawing/2014/main" id="{1260D968-EF04-48E5-BFDE-BE383F290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1512" y="2636987"/>
                <a:ext cx="0" cy="19051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Line 105">
                <a:extLst>
                  <a:ext uri="{FF2B5EF4-FFF2-40B4-BE49-F238E27FC236}">
                    <a16:creationId xmlns:a16="http://schemas.microsoft.com/office/drawing/2014/main" id="{827D41E8-A014-42C0-B12A-D9AA1530C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937" y="2562370"/>
                <a:ext cx="0" cy="2254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Line 106">
                <a:extLst>
                  <a:ext uri="{FF2B5EF4-FFF2-40B4-BE49-F238E27FC236}">
                    <a16:creationId xmlns:a16="http://schemas.microsoft.com/office/drawing/2014/main" id="{ACDB679E-8244-4442-BBBA-E540409FC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8362" y="2625874"/>
                <a:ext cx="0" cy="24131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Line 107">
                <a:extLst>
                  <a:ext uri="{FF2B5EF4-FFF2-40B4-BE49-F238E27FC236}">
                    <a16:creationId xmlns:a16="http://schemas.microsoft.com/office/drawing/2014/main" id="{A5B49879-4E0E-47C6-A1A3-8BB30D785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925" y="2727480"/>
                <a:ext cx="0" cy="19844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Line 108">
                <a:extLst>
                  <a:ext uri="{FF2B5EF4-FFF2-40B4-BE49-F238E27FC236}">
                    <a16:creationId xmlns:a16="http://schemas.microsoft.com/office/drawing/2014/main" id="{1360C82A-54A9-4E69-AB71-D6C831B73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9662" y="2784633"/>
                <a:ext cx="0" cy="20003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Line 109">
                <a:extLst>
                  <a:ext uri="{FF2B5EF4-FFF2-40B4-BE49-F238E27FC236}">
                    <a16:creationId xmlns:a16="http://schemas.microsoft.com/office/drawing/2014/main" id="{FA7B6CCB-B971-4AB6-B7E3-23FB9B075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1450" y="2906877"/>
                <a:ext cx="0" cy="19686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Line 110">
                <a:extLst>
                  <a:ext uri="{FF2B5EF4-FFF2-40B4-BE49-F238E27FC236}">
                    <a16:creationId xmlns:a16="http://schemas.microsoft.com/office/drawing/2014/main" id="{0371556C-DEBF-46E3-BE45-19FA5A844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2788" y="2924341"/>
                <a:ext cx="0" cy="17463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Line 111">
                <a:extLst>
                  <a:ext uri="{FF2B5EF4-FFF2-40B4-BE49-F238E27FC236}">
                    <a16:creationId xmlns:a16="http://schemas.microsoft.com/office/drawing/2014/main" id="{A76ABAA0-1882-4E4E-82AC-353EB1F1C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0338" y="2659213"/>
                <a:ext cx="0" cy="28417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Line 112">
                <a:extLst>
                  <a:ext uri="{FF2B5EF4-FFF2-40B4-BE49-F238E27FC236}">
                    <a16:creationId xmlns:a16="http://schemas.microsoft.com/office/drawing/2014/main" id="{D1FC939B-74EF-4572-98EE-2A0817F1D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2026" y="2421075"/>
                <a:ext cx="0" cy="33656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Line 113">
                <a:extLst>
                  <a:ext uri="{FF2B5EF4-FFF2-40B4-BE49-F238E27FC236}">
                    <a16:creationId xmlns:a16="http://schemas.microsoft.com/office/drawing/2014/main" id="{CC7F72F9-3612-40C4-B50C-2F40ABB37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912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Line 114">
                <a:extLst>
                  <a:ext uri="{FF2B5EF4-FFF2-40B4-BE49-F238E27FC236}">
                    <a16:creationId xmlns:a16="http://schemas.microsoft.com/office/drawing/2014/main" id="{302D2BD5-DBEA-43DD-9FF1-85F24B1F6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237" y="2787808"/>
                <a:ext cx="0" cy="6191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Line 115">
                <a:extLst>
                  <a:ext uri="{FF2B5EF4-FFF2-40B4-BE49-F238E27FC236}">
                    <a16:creationId xmlns:a16="http://schemas.microsoft.com/office/drawing/2014/main" id="{18CF0D24-323D-45FD-8C4D-61839BBFA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925" y="2824323"/>
                <a:ext cx="0" cy="27306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Line 116">
                <a:extLst>
                  <a:ext uri="{FF2B5EF4-FFF2-40B4-BE49-F238E27FC236}">
                    <a16:creationId xmlns:a16="http://schemas.microsoft.com/office/drawing/2014/main" id="{DC2C3021-0602-4B46-A146-D1C4C9753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050" y="3387917"/>
                <a:ext cx="0" cy="26036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Line 117">
                <a:extLst>
                  <a:ext uri="{FF2B5EF4-FFF2-40B4-BE49-F238E27FC236}">
                    <a16:creationId xmlns:a16="http://schemas.microsoft.com/office/drawing/2014/main" id="{3030A4E0-59E3-4F11-8339-3F040694C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312" y="3591128"/>
                <a:ext cx="0" cy="2254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Line 118">
                <a:extLst>
                  <a:ext uri="{FF2B5EF4-FFF2-40B4-BE49-F238E27FC236}">
                    <a16:creationId xmlns:a16="http://schemas.microsoft.com/office/drawing/2014/main" id="{D68CA1F4-1B64-4AE3-A353-FBFDF6CF6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575" y="3576840"/>
                <a:ext cx="0" cy="23655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Line 119">
                <a:extLst>
                  <a:ext uri="{FF2B5EF4-FFF2-40B4-BE49-F238E27FC236}">
                    <a16:creationId xmlns:a16="http://schemas.microsoft.com/office/drawing/2014/main" id="{132831A5-5E62-48A2-8ADF-C4F009598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025" y="3730836"/>
                <a:ext cx="0" cy="15399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Line 120">
                <a:extLst>
                  <a:ext uri="{FF2B5EF4-FFF2-40B4-BE49-F238E27FC236}">
                    <a16:creationId xmlns:a16="http://schemas.microsoft.com/office/drawing/2014/main" id="{3FF16CF4-4E5E-4A90-AC68-46BD191CB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8913" y="3905471"/>
                <a:ext cx="0" cy="5080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Line 121">
                <a:extLst>
                  <a:ext uri="{FF2B5EF4-FFF2-40B4-BE49-F238E27FC236}">
                    <a16:creationId xmlns:a16="http://schemas.microsoft.com/office/drawing/2014/main" id="{8E2F5ED6-728B-4722-8BC0-4C1D889D6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0725" y="3803865"/>
                <a:ext cx="0" cy="9525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Line 122">
                <a:extLst>
                  <a:ext uri="{FF2B5EF4-FFF2-40B4-BE49-F238E27FC236}">
                    <a16:creationId xmlns:a16="http://schemas.microsoft.com/office/drawing/2014/main" id="{D145589F-5F5D-4862-9559-A6A5EEB7E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938" y="3689559"/>
                <a:ext cx="0" cy="13970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Line 123">
                <a:extLst>
                  <a:ext uri="{FF2B5EF4-FFF2-40B4-BE49-F238E27FC236}">
                    <a16:creationId xmlns:a16="http://schemas.microsoft.com/office/drawing/2014/main" id="{868AEEC8-5076-46BB-A5F6-E6EE560AF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9964" y="3567314"/>
                <a:ext cx="0" cy="120657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Line 124">
                <a:extLst>
                  <a:ext uri="{FF2B5EF4-FFF2-40B4-BE49-F238E27FC236}">
                    <a16:creationId xmlns:a16="http://schemas.microsoft.com/office/drawing/2014/main" id="{09A53929-7CDC-4C18-BBAC-77F14F261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50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Line 125">
                <a:extLst>
                  <a:ext uri="{FF2B5EF4-FFF2-40B4-BE49-F238E27FC236}">
                    <a16:creationId xmlns:a16="http://schemas.microsoft.com/office/drawing/2014/main" id="{F617AA76-B926-4A91-A7DF-9DC26BA4D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700" y="2779870"/>
                <a:ext cx="0" cy="6350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Line 126">
                <a:extLst>
                  <a:ext uri="{FF2B5EF4-FFF2-40B4-BE49-F238E27FC236}">
                    <a16:creationId xmlns:a16="http://schemas.microsoft.com/office/drawing/2014/main" id="{F4A3C32B-F8FC-4C0C-844F-6987C7690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575" y="2854487"/>
                <a:ext cx="0" cy="7937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Line 127">
                <a:extLst>
                  <a:ext uri="{FF2B5EF4-FFF2-40B4-BE49-F238E27FC236}">
                    <a16:creationId xmlns:a16="http://schemas.microsoft.com/office/drawing/2014/main" id="{6CDBCAE6-ADA3-467B-AABB-E4D5E951B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775" y="3572077"/>
                <a:ext cx="0" cy="29370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Line 128">
                <a:extLst>
                  <a:ext uri="{FF2B5EF4-FFF2-40B4-BE49-F238E27FC236}">
                    <a16:creationId xmlns:a16="http://schemas.microsoft.com/office/drawing/2014/main" id="{EE77DC47-7C5C-4987-A835-E7A9A34C1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8362" y="4022952"/>
                <a:ext cx="0" cy="635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Line 129">
                <a:extLst>
                  <a:ext uri="{FF2B5EF4-FFF2-40B4-BE49-F238E27FC236}">
                    <a16:creationId xmlns:a16="http://schemas.microsoft.com/office/drawing/2014/main" id="{B7F2E58A-C97E-4CFD-BF48-7A0956CC1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575" y="4018190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Line 130">
                <a:extLst>
                  <a:ext uri="{FF2B5EF4-FFF2-40B4-BE49-F238E27FC236}">
                    <a16:creationId xmlns:a16="http://schemas.microsoft.com/office/drawing/2014/main" id="{C8969B13-6EE1-4051-BF89-78971025D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5375" y="4015014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Line 131">
                <a:extLst>
                  <a:ext uri="{FF2B5EF4-FFF2-40B4-BE49-F238E27FC236}">
                    <a16:creationId xmlns:a16="http://schemas.microsoft.com/office/drawing/2014/main" id="{94ACBF8A-77BC-4281-9D0A-BCF858418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6850" y="4002314"/>
                <a:ext cx="0" cy="95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Line 132">
                <a:extLst>
                  <a:ext uri="{FF2B5EF4-FFF2-40B4-BE49-F238E27FC236}">
                    <a16:creationId xmlns:a16="http://schemas.microsoft.com/office/drawing/2014/main" id="{60893D38-DC01-4C78-8E23-7888C967A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5488" y="3975325"/>
                <a:ext cx="0" cy="174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Line 133">
                <a:extLst>
                  <a:ext uri="{FF2B5EF4-FFF2-40B4-BE49-F238E27FC236}">
                    <a16:creationId xmlns:a16="http://schemas.microsoft.com/office/drawing/2014/main" id="{600D4A9E-D067-4161-80E0-F43A8D394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9701" y="3953098"/>
                <a:ext cx="0" cy="1905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Line 134">
                <a:extLst>
                  <a:ext uri="{FF2B5EF4-FFF2-40B4-BE49-F238E27FC236}">
                    <a16:creationId xmlns:a16="http://schemas.microsoft.com/office/drawing/2014/main" id="{A9845499-7B00-4B98-9690-CCC49499C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1076" y="3832442"/>
                <a:ext cx="0" cy="4762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Line 135">
                <a:extLst>
                  <a:ext uri="{FF2B5EF4-FFF2-40B4-BE49-F238E27FC236}">
                    <a16:creationId xmlns:a16="http://schemas.microsoft.com/office/drawing/2014/main" id="{D9FEF50A-6E0A-4886-812D-596076996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" y="2857662"/>
                <a:ext cx="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Line 136">
                <a:extLst>
                  <a:ext uri="{FF2B5EF4-FFF2-40B4-BE49-F238E27FC236}">
                    <a16:creationId xmlns:a16="http://schemas.microsoft.com/office/drawing/2014/main" id="{82AB4A7E-A680-40B0-A3A0-2CA8FB2B6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775" y="2838611"/>
                <a:ext cx="0" cy="5874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Line 137">
                <a:extLst>
                  <a:ext uri="{FF2B5EF4-FFF2-40B4-BE49-F238E27FC236}">
                    <a16:creationId xmlns:a16="http://schemas.microsoft.com/office/drawing/2014/main" id="{BE55A4DD-3D9E-41CF-A569-6F18B171A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6750" y="2900527"/>
                <a:ext cx="0" cy="33656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138">
                <a:extLst>
                  <a:ext uri="{FF2B5EF4-FFF2-40B4-BE49-F238E27FC236}">
                    <a16:creationId xmlns:a16="http://schemas.microsoft.com/office/drawing/2014/main" id="{684B54FA-F01D-47F9-8974-E2A16542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237" y="3206932"/>
                <a:ext cx="0" cy="39531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Line 139">
                <a:extLst>
                  <a:ext uri="{FF2B5EF4-FFF2-40B4-BE49-F238E27FC236}">
                    <a16:creationId xmlns:a16="http://schemas.microsoft.com/office/drawing/2014/main" id="{9ACA1FB6-301E-40C8-8604-0664982EB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012" y="3494285"/>
                <a:ext cx="0" cy="3238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Line 140">
                <a:extLst>
                  <a:ext uri="{FF2B5EF4-FFF2-40B4-BE49-F238E27FC236}">
                    <a16:creationId xmlns:a16="http://schemas.microsoft.com/office/drawing/2014/main" id="{1207D4A3-BC03-45FB-A59F-88DD7FC80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575" y="3479997"/>
                <a:ext cx="0" cy="33498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Line 141">
                <a:extLst>
                  <a:ext uri="{FF2B5EF4-FFF2-40B4-BE49-F238E27FC236}">
                    <a16:creationId xmlns:a16="http://schemas.microsoft.com/office/drawing/2014/main" id="{218AD90A-1BE5-4F3B-B7D8-18A85694D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2362" y="4024540"/>
                <a:ext cx="0" cy="79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42">
                <a:extLst>
                  <a:ext uri="{FF2B5EF4-FFF2-40B4-BE49-F238E27FC236}">
                    <a16:creationId xmlns:a16="http://schemas.microsoft.com/office/drawing/2014/main" id="{9459B460-FA55-4403-AB7A-EEFE006CF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2088" y="4027715"/>
                <a:ext cx="0" cy="47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Line 143">
                <a:extLst>
                  <a:ext uri="{FF2B5EF4-FFF2-40B4-BE49-F238E27FC236}">
                    <a16:creationId xmlns:a16="http://schemas.microsoft.com/office/drawing/2014/main" id="{C5DFE106-9076-4AAB-BF6A-56C39FB9D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1838" y="4016602"/>
                <a:ext cx="0" cy="9526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Line 144">
                <a:extLst>
                  <a:ext uri="{FF2B5EF4-FFF2-40B4-BE49-F238E27FC236}">
                    <a16:creationId xmlns:a16="http://schemas.microsoft.com/office/drawing/2014/main" id="{3FBB0413-8862-400A-A9D1-EC5898923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001" y="3999139"/>
                <a:ext cx="0" cy="111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Line 145">
                <a:extLst>
                  <a:ext uri="{FF2B5EF4-FFF2-40B4-BE49-F238E27FC236}">
                    <a16:creationId xmlns:a16="http://schemas.microsoft.com/office/drawing/2014/main" id="{7EE2188C-15D3-43FD-B14C-07C78B834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9964" y="3932460"/>
                <a:ext cx="0" cy="26989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Line 146">
                <a:extLst>
                  <a:ext uri="{FF2B5EF4-FFF2-40B4-BE49-F238E27FC236}">
                    <a16:creationId xmlns:a16="http://schemas.microsoft.com/office/drawing/2014/main" id="{3BB29C0B-5BB5-426C-8824-4961F4FFE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51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Line 147">
                <a:extLst>
                  <a:ext uri="{FF2B5EF4-FFF2-40B4-BE49-F238E27FC236}">
                    <a16:creationId xmlns:a16="http://schemas.microsoft.com/office/drawing/2014/main" id="{770F6F2E-13AB-4A1A-997B-7ED45F36B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" y="252109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Line 148">
                <a:extLst>
                  <a:ext uri="{FF2B5EF4-FFF2-40B4-BE49-F238E27FC236}">
                    <a16:creationId xmlns:a16="http://schemas.microsoft.com/office/drawing/2014/main" id="{BD0420DA-0E41-4B6D-9755-B7BD75684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762" y="263698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49">
                <a:extLst>
                  <a:ext uri="{FF2B5EF4-FFF2-40B4-BE49-F238E27FC236}">
                    <a16:creationId xmlns:a16="http://schemas.microsoft.com/office/drawing/2014/main" id="{A14B3CD2-CDCA-463E-A4CF-B9EA4554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600" y="2562370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Line 150">
                <a:extLst>
                  <a:ext uri="{FF2B5EF4-FFF2-40B4-BE49-F238E27FC236}">
                    <a16:creationId xmlns:a16="http://schemas.microsoft.com/office/drawing/2014/main" id="{7DCC3EDC-DA18-47D9-821E-FA38F493E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612" y="262587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Line 151">
                <a:extLst>
                  <a:ext uri="{FF2B5EF4-FFF2-40B4-BE49-F238E27FC236}">
                    <a16:creationId xmlns:a16="http://schemas.microsoft.com/office/drawing/2014/main" id="{948CC99D-41D1-4134-930B-A13F5D283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175" y="272748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Line 152">
                <a:extLst>
                  <a:ext uri="{FF2B5EF4-FFF2-40B4-BE49-F238E27FC236}">
                    <a16:creationId xmlns:a16="http://schemas.microsoft.com/office/drawing/2014/main" id="{7DB909C6-2226-4D34-A2FD-D14BE8576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912" y="278463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Line 153">
                <a:extLst>
                  <a:ext uri="{FF2B5EF4-FFF2-40B4-BE49-F238E27FC236}">
                    <a16:creationId xmlns:a16="http://schemas.microsoft.com/office/drawing/2014/main" id="{C1F4C27E-15AC-40CF-87A0-A5DDCE550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700" y="290687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Line 154">
                <a:extLst>
                  <a:ext uri="{FF2B5EF4-FFF2-40B4-BE49-F238E27FC236}">
                    <a16:creationId xmlns:a16="http://schemas.microsoft.com/office/drawing/2014/main" id="{02FC613C-2C03-431B-9548-789137AD1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1038" y="2924341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Line 155">
                <a:extLst>
                  <a:ext uri="{FF2B5EF4-FFF2-40B4-BE49-F238E27FC236}">
                    <a16:creationId xmlns:a16="http://schemas.microsoft.com/office/drawing/2014/main" id="{BC578BCE-FEBB-4E03-B7D5-D773D0C38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588" y="265921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Line 156">
                <a:extLst>
                  <a:ext uri="{FF2B5EF4-FFF2-40B4-BE49-F238E27FC236}">
                    <a16:creationId xmlns:a16="http://schemas.microsoft.com/office/drawing/2014/main" id="{9279520E-9FA3-4838-812C-08E6E9956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276" y="2421075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Line 157">
                <a:extLst>
                  <a:ext uri="{FF2B5EF4-FFF2-40B4-BE49-F238E27FC236}">
                    <a16:creationId xmlns:a16="http://schemas.microsoft.com/office/drawing/2014/main" id="{1CA5D3CB-14BA-4848-8E96-A43E743F4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16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Line 158">
                <a:extLst>
                  <a:ext uri="{FF2B5EF4-FFF2-40B4-BE49-F238E27FC236}">
                    <a16:creationId xmlns:a16="http://schemas.microsoft.com/office/drawing/2014/main" id="{1E77EE34-05FB-4F80-8C3B-8E154EB64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487" y="2787808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Line 159">
                <a:extLst>
                  <a:ext uri="{FF2B5EF4-FFF2-40B4-BE49-F238E27FC236}">
                    <a16:creationId xmlns:a16="http://schemas.microsoft.com/office/drawing/2014/main" id="{F49C0043-F8BD-45BA-8695-BB22102CD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175" y="2824323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Line 160">
                <a:extLst>
                  <a:ext uri="{FF2B5EF4-FFF2-40B4-BE49-F238E27FC236}">
                    <a16:creationId xmlns:a16="http://schemas.microsoft.com/office/drawing/2014/main" id="{E3BEFAA5-69A8-49ED-AD49-57F5F5850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" y="338791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Line 161">
                <a:extLst>
                  <a:ext uri="{FF2B5EF4-FFF2-40B4-BE49-F238E27FC236}">
                    <a16:creationId xmlns:a16="http://schemas.microsoft.com/office/drawing/2014/main" id="{9357A9DA-AB0B-46BB-B7B0-54DB63BD2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" y="359112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Line 162">
                <a:extLst>
                  <a:ext uri="{FF2B5EF4-FFF2-40B4-BE49-F238E27FC236}">
                    <a16:creationId xmlns:a16="http://schemas.microsoft.com/office/drawing/2014/main" id="{25AF9A70-4E67-4763-9778-14315FC22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357684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Line 163">
                <a:extLst>
                  <a:ext uri="{FF2B5EF4-FFF2-40B4-BE49-F238E27FC236}">
                    <a16:creationId xmlns:a16="http://schemas.microsoft.com/office/drawing/2014/main" id="{0A68D989-7B39-442C-97FC-F8006F742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3730836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Line 164">
                <a:extLst>
                  <a:ext uri="{FF2B5EF4-FFF2-40B4-BE49-F238E27FC236}">
                    <a16:creationId xmlns:a16="http://schemas.microsoft.com/office/drawing/2014/main" id="{030CF9A5-3720-41BE-AD27-2400BAE3A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163" y="3905471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Line 165">
                <a:extLst>
                  <a:ext uri="{FF2B5EF4-FFF2-40B4-BE49-F238E27FC236}">
                    <a16:creationId xmlns:a16="http://schemas.microsoft.com/office/drawing/2014/main" id="{04409036-D748-4AC7-9314-C7513F792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8975" y="3803865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Line 166">
                <a:extLst>
                  <a:ext uri="{FF2B5EF4-FFF2-40B4-BE49-F238E27FC236}">
                    <a16:creationId xmlns:a16="http://schemas.microsoft.com/office/drawing/2014/main" id="{CF4AD240-9614-49B4-A791-5BBF45E9B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188" y="3689559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Line 167">
                <a:extLst>
                  <a:ext uri="{FF2B5EF4-FFF2-40B4-BE49-F238E27FC236}">
                    <a16:creationId xmlns:a16="http://schemas.microsoft.com/office/drawing/2014/main" id="{DA63BEBD-EAF1-4FBC-B81C-1138092BE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214" y="356731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Line 168">
                <a:extLst>
                  <a:ext uri="{FF2B5EF4-FFF2-40B4-BE49-F238E27FC236}">
                    <a16:creationId xmlns:a16="http://schemas.microsoft.com/office/drawing/2014/main" id="{5629B4A0-1FEA-4701-8F2E-BF9FF9AFF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Line 169">
                <a:extLst>
                  <a:ext uri="{FF2B5EF4-FFF2-40B4-BE49-F238E27FC236}">
                    <a16:creationId xmlns:a16="http://schemas.microsoft.com/office/drawing/2014/main" id="{0E6BA7BF-0585-4116-8E47-52D1C6E33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950" y="277987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Line 170">
                <a:extLst>
                  <a:ext uri="{FF2B5EF4-FFF2-40B4-BE49-F238E27FC236}">
                    <a16:creationId xmlns:a16="http://schemas.microsoft.com/office/drawing/2014/main" id="{52B863FD-841B-4B2B-A930-08D4023C0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" y="285448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Line 171">
                <a:extLst>
                  <a:ext uri="{FF2B5EF4-FFF2-40B4-BE49-F238E27FC236}">
                    <a16:creationId xmlns:a16="http://schemas.microsoft.com/office/drawing/2014/main" id="{9FD75507-F397-4ECE-A325-FC7AE928F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025" y="357207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Line 172">
                <a:extLst>
                  <a:ext uri="{FF2B5EF4-FFF2-40B4-BE49-F238E27FC236}">
                    <a16:creationId xmlns:a16="http://schemas.microsoft.com/office/drawing/2014/main" id="{C5BA2B7B-66C9-4442-B8CC-927B65C75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612" y="402295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Line 173">
                <a:extLst>
                  <a:ext uri="{FF2B5EF4-FFF2-40B4-BE49-F238E27FC236}">
                    <a16:creationId xmlns:a16="http://schemas.microsoft.com/office/drawing/2014/main" id="{6BAFC08D-38C3-4F76-9799-E81BE47A3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401819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Line 174">
                <a:extLst>
                  <a:ext uri="{FF2B5EF4-FFF2-40B4-BE49-F238E27FC236}">
                    <a16:creationId xmlns:a16="http://schemas.microsoft.com/office/drawing/2014/main" id="{7E60DEEC-1505-4C3A-9FC2-C0C4CE31A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3625" y="401501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Line 175">
                <a:extLst>
                  <a:ext uri="{FF2B5EF4-FFF2-40B4-BE49-F238E27FC236}">
                    <a16:creationId xmlns:a16="http://schemas.microsoft.com/office/drawing/2014/main" id="{0FE8609B-C485-4895-A487-B80ADA43C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5100" y="4002314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Line 176">
                <a:extLst>
                  <a:ext uri="{FF2B5EF4-FFF2-40B4-BE49-F238E27FC236}">
                    <a16:creationId xmlns:a16="http://schemas.microsoft.com/office/drawing/2014/main" id="{B906DFD8-9CE5-4BBF-AF98-27AA8E5C6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3738" y="3975325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Line 177">
                <a:extLst>
                  <a:ext uri="{FF2B5EF4-FFF2-40B4-BE49-F238E27FC236}">
                    <a16:creationId xmlns:a16="http://schemas.microsoft.com/office/drawing/2014/main" id="{8C12F30F-E63B-4759-8CFC-047C65389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7951" y="3953098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Line 178">
                <a:extLst>
                  <a:ext uri="{FF2B5EF4-FFF2-40B4-BE49-F238E27FC236}">
                    <a16:creationId xmlns:a16="http://schemas.microsoft.com/office/drawing/2014/main" id="{7358E379-0C6E-4CF5-ABE3-18BD869B1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326" y="383244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Line 179">
                <a:extLst>
                  <a:ext uri="{FF2B5EF4-FFF2-40B4-BE49-F238E27FC236}">
                    <a16:creationId xmlns:a16="http://schemas.microsoft.com/office/drawing/2014/main" id="{66B5ABC9-2378-4721-846A-ACFCFE5B9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2" y="285766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Line 180">
                <a:extLst>
                  <a:ext uri="{FF2B5EF4-FFF2-40B4-BE49-F238E27FC236}">
                    <a16:creationId xmlns:a16="http://schemas.microsoft.com/office/drawing/2014/main" id="{433878E7-14FA-47E4-B6E5-C0B53B60C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" y="2838611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Line 181">
                <a:extLst>
                  <a:ext uri="{FF2B5EF4-FFF2-40B4-BE49-F238E27FC236}">
                    <a16:creationId xmlns:a16="http://schemas.microsoft.com/office/drawing/2014/main" id="{4C0A0925-42A3-45EE-80C7-8376EDA4C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412" y="2900527"/>
                <a:ext cx="6508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Line 182">
                <a:extLst>
                  <a:ext uri="{FF2B5EF4-FFF2-40B4-BE49-F238E27FC236}">
                    <a16:creationId xmlns:a16="http://schemas.microsoft.com/office/drawing/2014/main" id="{4B56D8D1-CC79-435B-8CBF-2A25A121D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487" y="320693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Line 183">
                <a:extLst>
                  <a:ext uri="{FF2B5EF4-FFF2-40B4-BE49-F238E27FC236}">
                    <a16:creationId xmlns:a16="http://schemas.microsoft.com/office/drawing/2014/main" id="{214E304D-E84C-4C72-B690-F9CFEFA0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262" y="3494285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Line 184">
                <a:extLst>
                  <a:ext uri="{FF2B5EF4-FFF2-40B4-BE49-F238E27FC236}">
                    <a16:creationId xmlns:a16="http://schemas.microsoft.com/office/drawing/2014/main" id="{7BD33F9B-FA20-4060-9EC4-05AF6CCAC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5825" y="3479997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Line 185">
                <a:extLst>
                  <a:ext uri="{FF2B5EF4-FFF2-40B4-BE49-F238E27FC236}">
                    <a16:creationId xmlns:a16="http://schemas.microsoft.com/office/drawing/2014/main" id="{ECC04765-C656-4FA7-8239-5416B495D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612" y="402454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Line 186">
                <a:extLst>
                  <a:ext uri="{FF2B5EF4-FFF2-40B4-BE49-F238E27FC236}">
                    <a16:creationId xmlns:a16="http://schemas.microsoft.com/office/drawing/2014/main" id="{F5925022-39D1-4B10-8C3E-11CCC6350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338" y="4027715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Line 187">
                <a:extLst>
                  <a:ext uri="{FF2B5EF4-FFF2-40B4-BE49-F238E27FC236}">
                    <a16:creationId xmlns:a16="http://schemas.microsoft.com/office/drawing/2014/main" id="{A058DE8C-A460-4307-A107-354FBE2A9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0088" y="4016602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Line 188">
                <a:extLst>
                  <a:ext uri="{FF2B5EF4-FFF2-40B4-BE49-F238E27FC236}">
                    <a16:creationId xmlns:a16="http://schemas.microsoft.com/office/drawing/2014/main" id="{8DA96BCE-E588-4FF4-9DA9-AF4522B8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251" y="3999139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Line 189">
                <a:extLst>
                  <a:ext uri="{FF2B5EF4-FFF2-40B4-BE49-F238E27FC236}">
                    <a16:creationId xmlns:a16="http://schemas.microsoft.com/office/drawing/2014/main" id="{471D5118-BEF1-4C72-A43A-3A0C5105D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214" y="3932460"/>
                <a:ext cx="63500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90">
                <a:extLst>
                  <a:ext uri="{FF2B5EF4-FFF2-40B4-BE49-F238E27FC236}">
                    <a16:creationId xmlns:a16="http://schemas.microsoft.com/office/drawing/2014/main" id="{6631C3CF-9E73-4E7C-8149-DBCF94C10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12" y="2829085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91">
                <a:extLst>
                  <a:ext uri="{FF2B5EF4-FFF2-40B4-BE49-F238E27FC236}">
                    <a16:creationId xmlns:a16="http://schemas.microsoft.com/office/drawing/2014/main" id="{2CAB9618-6181-4D45-9BC0-1D480C85A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2710016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92">
                <a:extLst>
                  <a:ext uri="{FF2B5EF4-FFF2-40B4-BE49-F238E27FC236}">
                    <a16:creationId xmlns:a16="http://schemas.microsoft.com/office/drawing/2014/main" id="{0EFD61B1-E3AF-4D5E-BF13-40A6E2F49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2" y="2798921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93">
                <a:extLst>
                  <a:ext uri="{FF2B5EF4-FFF2-40B4-BE49-F238E27FC236}">
                    <a16:creationId xmlns:a16="http://schemas.microsoft.com/office/drawing/2014/main" id="{4C9D4A84-150B-4F11-A915-F3CA635A8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00" y="2759231"/>
                <a:ext cx="65088" cy="57153"/>
              </a:xfrm>
              <a:custGeom>
                <a:avLst/>
                <a:gdLst>
                  <a:gd name="T0" fmla="*/ 0 w 41"/>
                  <a:gd name="T1" fmla="*/ 18 h 36"/>
                  <a:gd name="T2" fmla="*/ 21 w 41"/>
                  <a:gd name="T3" fmla="*/ 0 h 36"/>
                  <a:gd name="T4" fmla="*/ 41 w 41"/>
                  <a:gd name="T5" fmla="*/ 18 h 36"/>
                  <a:gd name="T6" fmla="*/ 21 w 41"/>
                  <a:gd name="T7" fmla="*/ 36 h 36"/>
                  <a:gd name="T8" fmla="*/ 0 w 4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6">
                    <a:moveTo>
                      <a:pt x="0" y="18"/>
                    </a:moveTo>
                    <a:lnTo>
                      <a:pt x="21" y="0"/>
                    </a:lnTo>
                    <a:lnTo>
                      <a:pt x="41" y="18"/>
                    </a:lnTo>
                    <a:lnTo>
                      <a:pt x="21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4">
                <a:extLst>
                  <a:ext uri="{FF2B5EF4-FFF2-40B4-BE49-F238E27FC236}">
                    <a16:creationId xmlns:a16="http://schemas.microsoft.com/office/drawing/2014/main" id="{E4DE4E74-4FC4-4D2D-8818-EC0B011C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2" y="2838611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95">
                <a:extLst>
                  <a:ext uri="{FF2B5EF4-FFF2-40B4-BE49-F238E27FC236}">
                    <a16:creationId xmlns:a16="http://schemas.microsoft.com/office/drawing/2014/main" id="{A626FBF8-D57D-42B7-AFA7-D03DB32A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175" y="2897352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96">
                <a:extLst>
                  <a:ext uri="{FF2B5EF4-FFF2-40B4-BE49-F238E27FC236}">
                    <a16:creationId xmlns:a16="http://schemas.microsoft.com/office/drawing/2014/main" id="{E2C9D985-CBEA-40A7-A384-FD7DDC45C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912" y="2956092"/>
                <a:ext cx="63500" cy="58741"/>
              </a:xfrm>
              <a:custGeom>
                <a:avLst/>
                <a:gdLst>
                  <a:gd name="T0" fmla="*/ 0 w 40"/>
                  <a:gd name="T1" fmla="*/ 18 h 37"/>
                  <a:gd name="T2" fmla="*/ 20 w 40"/>
                  <a:gd name="T3" fmla="*/ 0 h 37"/>
                  <a:gd name="T4" fmla="*/ 40 w 40"/>
                  <a:gd name="T5" fmla="*/ 18 h 37"/>
                  <a:gd name="T6" fmla="*/ 20 w 40"/>
                  <a:gd name="T7" fmla="*/ 37 h 37"/>
                  <a:gd name="T8" fmla="*/ 0 w 40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7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97">
                <a:extLst>
                  <a:ext uri="{FF2B5EF4-FFF2-40B4-BE49-F238E27FC236}">
                    <a16:creationId xmlns:a16="http://schemas.microsoft.com/office/drawing/2014/main" id="{C77328C4-BCB7-497B-BCA6-14DD7C1F2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700" y="3075162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98">
                <a:extLst>
                  <a:ext uri="{FF2B5EF4-FFF2-40B4-BE49-F238E27FC236}">
                    <a16:creationId xmlns:a16="http://schemas.microsoft.com/office/drawing/2014/main" id="{E137214D-2372-4CEE-B502-7782C22E2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038" y="3070399"/>
                <a:ext cx="65088" cy="57153"/>
              </a:xfrm>
              <a:custGeom>
                <a:avLst/>
                <a:gdLst>
                  <a:gd name="T0" fmla="*/ 0 w 41"/>
                  <a:gd name="T1" fmla="*/ 18 h 36"/>
                  <a:gd name="T2" fmla="*/ 20 w 41"/>
                  <a:gd name="T3" fmla="*/ 0 h 36"/>
                  <a:gd name="T4" fmla="*/ 41 w 41"/>
                  <a:gd name="T5" fmla="*/ 18 h 36"/>
                  <a:gd name="T6" fmla="*/ 20 w 41"/>
                  <a:gd name="T7" fmla="*/ 36 h 36"/>
                  <a:gd name="T8" fmla="*/ 0 w 4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6">
                    <a:moveTo>
                      <a:pt x="0" y="18"/>
                    </a:moveTo>
                    <a:lnTo>
                      <a:pt x="20" y="0"/>
                    </a:lnTo>
                    <a:lnTo>
                      <a:pt x="41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99">
                <a:extLst>
                  <a:ext uri="{FF2B5EF4-FFF2-40B4-BE49-F238E27FC236}">
                    <a16:creationId xmlns:a16="http://schemas.microsoft.com/office/drawing/2014/main" id="{A8F401C3-23C7-48F3-BD5B-6551CA521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2914815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200">
                <a:extLst>
                  <a:ext uri="{FF2B5EF4-FFF2-40B4-BE49-F238E27FC236}">
                    <a16:creationId xmlns:a16="http://schemas.microsoft.com/office/drawing/2014/main" id="{625E8268-DA81-48DC-8E18-E70BBE4F6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276" y="2729067"/>
                <a:ext cx="63500" cy="57153"/>
              </a:xfrm>
              <a:custGeom>
                <a:avLst/>
                <a:gdLst>
                  <a:gd name="T0" fmla="*/ 0 w 40"/>
                  <a:gd name="T1" fmla="*/ 18 h 36"/>
                  <a:gd name="T2" fmla="*/ 20 w 40"/>
                  <a:gd name="T3" fmla="*/ 0 h 36"/>
                  <a:gd name="T4" fmla="*/ 40 w 40"/>
                  <a:gd name="T5" fmla="*/ 18 h 36"/>
                  <a:gd name="T6" fmla="*/ 20 w 40"/>
                  <a:gd name="T7" fmla="*/ 36 h 36"/>
                  <a:gd name="T8" fmla="*/ 0 w 4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0" y="18"/>
                    </a:moveTo>
                    <a:lnTo>
                      <a:pt x="20" y="0"/>
                    </a:lnTo>
                    <a:lnTo>
                      <a:pt x="40" y="18"/>
                    </a:lnTo>
                    <a:lnTo>
                      <a:pt x="20" y="3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Line 201">
                <a:extLst>
                  <a:ext uri="{FF2B5EF4-FFF2-40B4-BE49-F238E27FC236}">
                    <a16:creationId xmlns:a16="http://schemas.microsoft.com/office/drawing/2014/main" id="{C87FB6A7-E713-412A-8AC5-5953378F2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912" y="2840198"/>
                <a:ext cx="0" cy="34927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Line 202">
                <a:extLst>
                  <a:ext uri="{FF2B5EF4-FFF2-40B4-BE49-F238E27FC236}">
                    <a16:creationId xmlns:a16="http://schemas.microsoft.com/office/drawing/2014/main" id="{804D12DF-DBDA-4DC6-877F-5308761C9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" y="2846549"/>
                <a:ext cx="12700" cy="11113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Line 203">
                <a:extLst>
                  <a:ext uri="{FF2B5EF4-FFF2-40B4-BE49-F238E27FC236}">
                    <a16:creationId xmlns:a16="http://schemas.microsoft.com/office/drawing/2014/main" id="{91296A7C-91B8-4A45-93BD-64E840F82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862" y="2857662"/>
                <a:ext cx="12700" cy="11113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Line 204">
                <a:extLst>
                  <a:ext uri="{FF2B5EF4-FFF2-40B4-BE49-F238E27FC236}">
                    <a16:creationId xmlns:a16="http://schemas.microsoft.com/office/drawing/2014/main" id="{D3628230-E423-4507-899D-8E980406E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262" y="2846549"/>
                <a:ext cx="12700" cy="11113"/>
              </a:xfrm>
              <a:prstGeom prst="line">
                <a:avLst/>
              </a:pr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5" name="Line 206">
              <a:extLst>
                <a:ext uri="{FF2B5EF4-FFF2-40B4-BE49-F238E27FC236}">
                  <a16:creationId xmlns:a16="http://schemas.microsoft.com/office/drawing/2014/main" id="{73DE822D-D459-4610-85DD-2B72AE7D1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0689" y="259013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207">
              <a:extLst>
                <a:ext uri="{FF2B5EF4-FFF2-40B4-BE49-F238E27FC236}">
                  <a16:creationId xmlns:a16="http://schemas.microsoft.com/office/drawing/2014/main" id="{381CD571-1EDA-46AE-8DCA-C22B67EFE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787" y="2564732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208">
              <a:extLst>
                <a:ext uri="{FF2B5EF4-FFF2-40B4-BE49-F238E27FC236}">
                  <a16:creationId xmlns:a16="http://schemas.microsoft.com/office/drawing/2014/main" id="{6A0082D9-1CF4-46D4-920B-AF2E93160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752" y="257108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209">
              <a:extLst>
                <a:ext uri="{FF2B5EF4-FFF2-40B4-BE49-F238E27FC236}">
                  <a16:creationId xmlns:a16="http://schemas.microsoft.com/office/drawing/2014/main" id="{CC2669DB-A6D9-4D06-8E5D-89EAEFFF9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752" y="2582195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210">
              <a:extLst>
                <a:ext uri="{FF2B5EF4-FFF2-40B4-BE49-F238E27FC236}">
                  <a16:creationId xmlns:a16="http://schemas.microsoft.com/office/drawing/2014/main" id="{BED1A907-44B4-44DF-9823-2F4DB74D3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7799" y="2571082"/>
              <a:ext cx="13527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211">
              <a:extLst>
                <a:ext uri="{FF2B5EF4-FFF2-40B4-BE49-F238E27FC236}">
                  <a16:creationId xmlns:a16="http://schemas.microsoft.com/office/drawing/2014/main" id="{D40E37BC-3046-4A6A-8DAF-E2D35460A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7799" y="2582195"/>
              <a:ext cx="13527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212">
              <a:extLst>
                <a:ext uri="{FF2B5EF4-FFF2-40B4-BE49-F238E27FC236}">
                  <a16:creationId xmlns:a16="http://schemas.microsoft.com/office/drawing/2014/main" id="{56A6E0A1-9A34-48A6-81B8-097580311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360" y="2812383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213">
              <a:extLst>
                <a:ext uri="{FF2B5EF4-FFF2-40B4-BE49-F238E27FC236}">
                  <a16:creationId xmlns:a16="http://schemas.microsoft.com/office/drawing/2014/main" id="{F0F3ED41-1678-4295-9CEC-D2D9FC34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326" y="2817145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214">
              <a:extLst>
                <a:ext uri="{FF2B5EF4-FFF2-40B4-BE49-F238E27FC236}">
                  <a16:creationId xmlns:a16="http://schemas.microsoft.com/office/drawing/2014/main" id="{2E75B24C-CF1A-4EDA-9CF2-8189E4EEA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1326" y="2829845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215">
              <a:extLst>
                <a:ext uri="{FF2B5EF4-FFF2-40B4-BE49-F238E27FC236}">
                  <a16:creationId xmlns:a16="http://schemas.microsoft.com/office/drawing/2014/main" id="{81C5C951-C62E-4F6B-AEF1-D4C926A84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5372" y="2817145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216">
              <a:extLst>
                <a:ext uri="{FF2B5EF4-FFF2-40B4-BE49-F238E27FC236}">
                  <a16:creationId xmlns:a16="http://schemas.microsoft.com/office/drawing/2014/main" id="{3D2BE871-0A50-4AB5-B3A3-34AA55122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372" y="2829845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217">
              <a:extLst>
                <a:ext uri="{FF2B5EF4-FFF2-40B4-BE49-F238E27FC236}">
                  <a16:creationId xmlns:a16="http://schemas.microsoft.com/office/drawing/2014/main" id="{08E38A12-F531-4466-937A-F33ACA1F6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564" y="3364834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218">
              <a:extLst>
                <a:ext uri="{FF2B5EF4-FFF2-40B4-BE49-F238E27FC236}">
                  <a16:creationId xmlns:a16="http://schemas.microsoft.com/office/drawing/2014/main" id="{4F11453D-64A3-4DAF-9C60-5209D1855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529" y="3369596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219">
              <a:extLst>
                <a:ext uri="{FF2B5EF4-FFF2-40B4-BE49-F238E27FC236}">
                  <a16:creationId xmlns:a16="http://schemas.microsoft.com/office/drawing/2014/main" id="{D6CD945F-C65F-4FAA-9E04-463763FF9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6529" y="3380709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220">
              <a:extLst>
                <a:ext uri="{FF2B5EF4-FFF2-40B4-BE49-F238E27FC236}">
                  <a16:creationId xmlns:a16="http://schemas.microsoft.com/office/drawing/2014/main" id="{4F52F93B-E05C-4DB4-9454-BD250B941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575" y="3369596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221">
              <a:extLst>
                <a:ext uri="{FF2B5EF4-FFF2-40B4-BE49-F238E27FC236}">
                  <a16:creationId xmlns:a16="http://schemas.microsoft.com/office/drawing/2014/main" id="{4DD3E30F-C6FE-4087-A400-6C400600E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0575" y="3380709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222">
              <a:extLst>
                <a:ext uri="{FF2B5EF4-FFF2-40B4-BE49-F238E27FC236}">
                  <a16:creationId xmlns:a16="http://schemas.microsoft.com/office/drawing/2014/main" id="{F21629D2-F80D-4AD2-9B8D-A73124DF5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188" y="3531522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223">
              <a:extLst>
                <a:ext uri="{FF2B5EF4-FFF2-40B4-BE49-F238E27FC236}">
                  <a16:creationId xmlns:a16="http://schemas.microsoft.com/office/drawing/2014/main" id="{BA0E2C38-A137-45C7-B2F1-A9FD58046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53" y="35378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224">
              <a:extLst>
                <a:ext uri="{FF2B5EF4-FFF2-40B4-BE49-F238E27FC236}">
                  <a16:creationId xmlns:a16="http://schemas.microsoft.com/office/drawing/2014/main" id="{19C88DAA-9DC3-4E06-A521-4101E9232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1153" y="35489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225">
              <a:extLst>
                <a:ext uri="{FF2B5EF4-FFF2-40B4-BE49-F238E27FC236}">
                  <a16:creationId xmlns:a16="http://schemas.microsoft.com/office/drawing/2014/main" id="{2960BA38-241B-41DB-9F99-52D75F9EF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5199" y="35378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226">
              <a:extLst>
                <a:ext uri="{FF2B5EF4-FFF2-40B4-BE49-F238E27FC236}">
                  <a16:creationId xmlns:a16="http://schemas.microsoft.com/office/drawing/2014/main" id="{2A203024-2E80-42FF-AB74-5BEA752A6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5199" y="35489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227">
              <a:extLst>
                <a:ext uri="{FF2B5EF4-FFF2-40B4-BE49-F238E27FC236}">
                  <a16:creationId xmlns:a16="http://schemas.microsoft.com/office/drawing/2014/main" id="{3832A006-4AC9-4D3C-920C-C187A2F79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813" y="3528347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228">
              <a:extLst>
                <a:ext uri="{FF2B5EF4-FFF2-40B4-BE49-F238E27FC236}">
                  <a16:creationId xmlns:a16="http://schemas.microsoft.com/office/drawing/2014/main" id="{8E502D94-86C3-4B02-9F30-BD22174D5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778" y="3533109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229">
              <a:extLst>
                <a:ext uri="{FF2B5EF4-FFF2-40B4-BE49-F238E27FC236}">
                  <a16:creationId xmlns:a16="http://schemas.microsoft.com/office/drawing/2014/main" id="{E43C85A0-2EE6-41AA-BD7A-5222C6895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778" y="3545809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230">
              <a:extLst>
                <a:ext uri="{FF2B5EF4-FFF2-40B4-BE49-F238E27FC236}">
                  <a16:creationId xmlns:a16="http://schemas.microsoft.com/office/drawing/2014/main" id="{BD027405-9BEE-4A75-B1E2-E2E0833A5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9825" y="3533109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231">
              <a:extLst>
                <a:ext uri="{FF2B5EF4-FFF2-40B4-BE49-F238E27FC236}">
                  <a16:creationId xmlns:a16="http://schemas.microsoft.com/office/drawing/2014/main" id="{FE807CA4-414C-4F3D-95F2-295AEBDE4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9825" y="3545809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232">
              <a:extLst>
                <a:ext uri="{FF2B5EF4-FFF2-40B4-BE49-F238E27FC236}">
                  <a16:creationId xmlns:a16="http://schemas.microsoft.com/office/drawing/2014/main" id="{45C7157E-62AB-4E49-B91D-1D302BDA9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127" y="3599784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233">
              <a:extLst>
                <a:ext uri="{FF2B5EF4-FFF2-40B4-BE49-F238E27FC236}">
                  <a16:creationId xmlns:a16="http://schemas.microsoft.com/office/drawing/2014/main" id="{EAA77ACF-FFAD-4B7D-94BC-2672146FD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092" y="3604547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234">
              <a:extLst>
                <a:ext uri="{FF2B5EF4-FFF2-40B4-BE49-F238E27FC236}">
                  <a16:creationId xmlns:a16="http://schemas.microsoft.com/office/drawing/2014/main" id="{E69C797E-06B6-4A97-843C-0E9F6BF5A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8092" y="3617247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235">
              <a:extLst>
                <a:ext uri="{FF2B5EF4-FFF2-40B4-BE49-F238E27FC236}">
                  <a16:creationId xmlns:a16="http://schemas.microsoft.com/office/drawing/2014/main" id="{08AD2B39-556C-4630-93BF-2392E705E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2138" y="3604547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236">
              <a:extLst>
                <a:ext uri="{FF2B5EF4-FFF2-40B4-BE49-F238E27FC236}">
                  <a16:creationId xmlns:a16="http://schemas.microsoft.com/office/drawing/2014/main" id="{C1B5D854-03DA-49CD-84F5-0FF0D545B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2138" y="3617247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237">
              <a:extLst>
                <a:ext uri="{FF2B5EF4-FFF2-40B4-BE49-F238E27FC236}">
                  <a16:creationId xmlns:a16="http://schemas.microsoft.com/office/drawing/2014/main" id="{5543231F-CA47-47AE-86C2-B00DEF553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302" y="3671222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38">
              <a:extLst>
                <a:ext uri="{FF2B5EF4-FFF2-40B4-BE49-F238E27FC236}">
                  <a16:creationId xmlns:a16="http://schemas.microsoft.com/office/drawing/2014/main" id="{42DEE6C6-A071-456D-A27D-476B9C5F2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268" y="36775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239">
              <a:extLst>
                <a:ext uri="{FF2B5EF4-FFF2-40B4-BE49-F238E27FC236}">
                  <a16:creationId xmlns:a16="http://schemas.microsoft.com/office/drawing/2014/main" id="{4CCB3A24-A2E8-4F45-9CFC-78FB7D4F7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8268" y="3688685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240">
              <a:extLst>
                <a:ext uri="{FF2B5EF4-FFF2-40B4-BE49-F238E27FC236}">
                  <a16:creationId xmlns:a16="http://schemas.microsoft.com/office/drawing/2014/main" id="{7EEE0D5C-A513-43A1-9E53-BA1C8623C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2314" y="36775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241">
              <a:extLst>
                <a:ext uri="{FF2B5EF4-FFF2-40B4-BE49-F238E27FC236}">
                  <a16:creationId xmlns:a16="http://schemas.microsoft.com/office/drawing/2014/main" id="{5FEF4F5E-1DCA-4474-A6CB-E2BE6AB53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2314" y="3688685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242">
              <a:extLst>
                <a:ext uri="{FF2B5EF4-FFF2-40B4-BE49-F238E27FC236}">
                  <a16:creationId xmlns:a16="http://schemas.microsoft.com/office/drawing/2014/main" id="{99C8B99F-443C-4401-8FB6-09AA55327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9775" y="3614072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243">
              <a:extLst>
                <a:ext uri="{FF2B5EF4-FFF2-40B4-BE49-F238E27FC236}">
                  <a16:creationId xmlns:a16="http://schemas.microsoft.com/office/drawing/2014/main" id="{45CAD857-6E1F-4CA5-B864-3BCB5DBF8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1740" y="3618834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244">
              <a:extLst>
                <a:ext uri="{FF2B5EF4-FFF2-40B4-BE49-F238E27FC236}">
                  <a16:creationId xmlns:a16="http://schemas.microsoft.com/office/drawing/2014/main" id="{6E75B5DA-2F1F-4B30-B8ED-31EF7802A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1740" y="363153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245">
              <a:extLst>
                <a:ext uri="{FF2B5EF4-FFF2-40B4-BE49-F238E27FC236}">
                  <a16:creationId xmlns:a16="http://schemas.microsoft.com/office/drawing/2014/main" id="{D41FB530-4BDA-4BB4-9F1B-D788C2179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787" y="3618834"/>
              <a:ext cx="12023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246">
              <a:extLst>
                <a:ext uri="{FF2B5EF4-FFF2-40B4-BE49-F238E27FC236}">
                  <a16:creationId xmlns:a16="http://schemas.microsoft.com/office/drawing/2014/main" id="{FE92FE10-7A54-424F-8A8D-27EC23590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787" y="363153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247">
              <a:extLst>
                <a:ext uri="{FF2B5EF4-FFF2-40B4-BE49-F238E27FC236}">
                  <a16:creationId xmlns:a16="http://schemas.microsoft.com/office/drawing/2014/main" id="{81E1F12A-BD54-4854-B320-D32B9C3B7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526" y="3544222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248">
              <a:extLst>
                <a:ext uri="{FF2B5EF4-FFF2-40B4-BE49-F238E27FC236}">
                  <a16:creationId xmlns:a16="http://schemas.microsoft.com/office/drawing/2014/main" id="{3FB7A6CE-8A0F-46AE-8912-1FAB1F47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492" y="35505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249">
              <a:extLst>
                <a:ext uri="{FF2B5EF4-FFF2-40B4-BE49-F238E27FC236}">
                  <a16:creationId xmlns:a16="http://schemas.microsoft.com/office/drawing/2014/main" id="{D8925133-6E0D-4F59-9CC1-ED060AD97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9492" y="35616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250">
              <a:extLst>
                <a:ext uri="{FF2B5EF4-FFF2-40B4-BE49-F238E27FC236}">
                  <a16:creationId xmlns:a16="http://schemas.microsoft.com/office/drawing/2014/main" id="{0168A9C9-2AD8-4A8E-84E4-DE850831E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538" y="3550572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251">
              <a:extLst>
                <a:ext uri="{FF2B5EF4-FFF2-40B4-BE49-F238E27FC236}">
                  <a16:creationId xmlns:a16="http://schemas.microsoft.com/office/drawing/2014/main" id="{BD9DE5C5-146F-40E6-97E0-B2A4C784D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3538" y="35616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252">
              <a:extLst>
                <a:ext uri="{FF2B5EF4-FFF2-40B4-BE49-F238E27FC236}">
                  <a16:creationId xmlns:a16="http://schemas.microsoft.com/office/drawing/2014/main" id="{4474F4A7-18F6-4A12-B24D-B98DACE3B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0375" y="3402934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253">
              <a:extLst>
                <a:ext uri="{FF2B5EF4-FFF2-40B4-BE49-F238E27FC236}">
                  <a16:creationId xmlns:a16="http://schemas.microsoft.com/office/drawing/2014/main" id="{2565F58B-00B8-49AE-B03D-889828BCC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340" y="34092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254">
              <a:extLst>
                <a:ext uri="{FF2B5EF4-FFF2-40B4-BE49-F238E27FC236}">
                  <a16:creationId xmlns:a16="http://schemas.microsoft.com/office/drawing/2014/main" id="{03A3AB66-3BD6-4EC6-8540-AD6E9C89D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2340" y="3420397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255">
              <a:extLst>
                <a:ext uri="{FF2B5EF4-FFF2-40B4-BE49-F238E27FC236}">
                  <a16:creationId xmlns:a16="http://schemas.microsoft.com/office/drawing/2014/main" id="{45C492D0-E878-4F3C-9838-0775F80B0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6387" y="3409284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256">
              <a:extLst>
                <a:ext uri="{FF2B5EF4-FFF2-40B4-BE49-F238E27FC236}">
                  <a16:creationId xmlns:a16="http://schemas.microsoft.com/office/drawing/2014/main" id="{B8B78246-C334-4A71-88C4-A3D60738D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26387" y="3420397"/>
              <a:ext cx="12023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57">
              <a:extLst>
                <a:ext uri="{FF2B5EF4-FFF2-40B4-BE49-F238E27FC236}">
                  <a16:creationId xmlns:a16="http://schemas.microsoft.com/office/drawing/2014/main" id="{009A525D-CBB8-411D-9D2C-3020F1A3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92" y="2567907"/>
              <a:ext cx="48093" cy="44450"/>
            </a:xfrm>
            <a:custGeom>
              <a:avLst/>
              <a:gdLst>
                <a:gd name="T0" fmla="*/ 0 w 32"/>
                <a:gd name="T1" fmla="*/ 14 h 28"/>
                <a:gd name="T2" fmla="*/ 16 w 32"/>
                <a:gd name="T3" fmla="*/ 0 h 28"/>
                <a:gd name="T4" fmla="*/ 32 w 32"/>
                <a:gd name="T5" fmla="*/ 14 h 28"/>
                <a:gd name="T6" fmla="*/ 16 w 32"/>
                <a:gd name="T7" fmla="*/ 28 h 28"/>
                <a:gd name="T8" fmla="*/ 0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58">
              <a:extLst>
                <a:ext uri="{FF2B5EF4-FFF2-40B4-BE49-F238E27FC236}">
                  <a16:creationId xmlns:a16="http://schemas.microsoft.com/office/drawing/2014/main" id="{1ADE4198-52C4-4B1F-8CE5-5DA0C3EA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73" y="2552032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59">
              <a:extLst>
                <a:ext uri="{FF2B5EF4-FFF2-40B4-BE49-F238E27FC236}">
                  <a16:creationId xmlns:a16="http://schemas.microsoft.com/office/drawing/2014/main" id="{AA60E301-C1CA-4341-8317-65312FBBC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02" y="2644107"/>
              <a:ext cx="48093" cy="44450"/>
            </a:xfrm>
            <a:custGeom>
              <a:avLst/>
              <a:gdLst>
                <a:gd name="T0" fmla="*/ 0 w 32"/>
                <a:gd name="T1" fmla="*/ 14 h 28"/>
                <a:gd name="T2" fmla="*/ 16 w 32"/>
                <a:gd name="T3" fmla="*/ 0 h 28"/>
                <a:gd name="T4" fmla="*/ 32 w 32"/>
                <a:gd name="T5" fmla="*/ 14 h 28"/>
                <a:gd name="T6" fmla="*/ 16 w 32"/>
                <a:gd name="T7" fmla="*/ 28 h 28"/>
                <a:gd name="T8" fmla="*/ 0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60">
              <a:extLst>
                <a:ext uri="{FF2B5EF4-FFF2-40B4-BE49-F238E27FC236}">
                  <a16:creationId xmlns:a16="http://schemas.microsoft.com/office/drawing/2014/main" id="{1EDCC7E0-C641-4590-AA1C-0AD3B70B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42" y="3574384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61">
              <a:extLst>
                <a:ext uri="{FF2B5EF4-FFF2-40B4-BE49-F238E27FC236}">
                  <a16:creationId xmlns:a16="http://schemas.microsoft.com/office/drawing/2014/main" id="{C8C31600-0BC8-4DDE-AE95-69947FD32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176" y="3737897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62">
              <a:extLst>
                <a:ext uri="{FF2B5EF4-FFF2-40B4-BE49-F238E27FC236}">
                  <a16:creationId xmlns:a16="http://schemas.microsoft.com/office/drawing/2014/main" id="{2B80FB30-EE39-4F5E-BDE9-BD455256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767" y="3734722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63">
              <a:extLst>
                <a:ext uri="{FF2B5EF4-FFF2-40B4-BE49-F238E27FC236}">
                  <a16:creationId xmlns:a16="http://schemas.microsoft.com/office/drawing/2014/main" id="{F4A1C2FE-A0E3-41BB-B1EC-AB84C809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092" y="3733135"/>
              <a:ext cx="48093" cy="44450"/>
            </a:xfrm>
            <a:custGeom>
              <a:avLst/>
              <a:gdLst>
                <a:gd name="T0" fmla="*/ 0 w 32"/>
                <a:gd name="T1" fmla="*/ 14 h 28"/>
                <a:gd name="T2" fmla="*/ 16 w 32"/>
                <a:gd name="T3" fmla="*/ 0 h 28"/>
                <a:gd name="T4" fmla="*/ 32 w 32"/>
                <a:gd name="T5" fmla="*/ 14 h 28"/>
                <a:gd name="T6" fmla="*/ 16 w 32"/>
                <a:gd name="T7" fmla="*/ 28 h 28"/>
                <a:gd name="T8" fmla="*/ 0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64">
              <a:extLst>
                <a:ext uri="{FF2B5EF4-FFF2-40B4-BE49-F238E27FC236}">
                  <a16:creationId xmlns:a16="http://schemas.microsoft.com/office/drawing/2014/main" id="{22CC3178-DC19-4652-9B86-A4AF1D67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771" y="3722022"/>
              <a:ext cx="48093" cy="46038"/>
            </a:xfrm>
            <a:custGeom>
              <a:avLst/>
              <a:gdLst>
                <a:gd name="T0" fmla="*/ 0 w 32"/>
                <a:gd name="T1" fmla="*/ 14 h 29"/>
                <a:gd name="T2" fmla="*/ 16 w 32"/>
                <a:gd name="T3" fmla="*/ 0 h 29"/>
                <a:gd name="T4" fmla="*/ 32 w 32"/>
                <a:gd name="T5" fmla="*/ 14 h 29"/>
                <a:gd name="T6" fmla="*/ 16 w 32"/>
                <a:gd name="T7" fmla="*/ 29 h 29"/>
                <a:gd name="T8" fmla="*/ 0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9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65">
              <a:extLst>
                <a:ext uri="{FF2B5EF4-FFF2-40B4-BE49-F238E27FC236}">
                  <a16:creationId xmlns:a16="http://schemas.microsoft.com/office/drawing/2014/main" id="{3129C449-D458-4450-A846-FDBFF7588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237" y="3701385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66">
              <a:extLst>
                <a:ext uri="{FF2B5EF4-FFF2-40B4-BE49-F238E27FC236}">
                  <a16:creationId xmlns:a16="http://schemas.microsoft.com/office/drawing/2014/main" id="{56DF18BC-8D0D-46A9-9F44-F398F586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988" y="3680747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67">
              <a:extLst>
                <a:ext uri="{FF2B5EF4-FFF2-40B4-BE49-F238E27FC236}">
                  <a16:creationId xmlns:a16="http://schemas.microsoft.com/office/drawing/2014/main" id="{1B7AFBB4-B94B-4403-B792-8CBF572E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848" y="3588672"/>
              <a:ext cx="48093" cy="46038"/>
            </a:xfrm>
            <a:custGeom>
              <a:avLst/>
              <a:gdLst>
                <a:gd name="T0" fmla="*/ 0 w 32"/>
                <a:gd name="T1" fmla="*/ 15 h 29"/>
                <a:gd name="T2" fmla="*/ 16 w 32"/>
                <a:gd name="T3" fmla="*/ 0 h 29"/>
                <a:gd name="T4" fmla="*/ 32 w 32"/>
                <a:gd name="T5" fmla="*/ 15 h 29"/>
                <a:gd name="T6" fmla="*/ 16 w 32"/>
                <a:gd name="T7" fmla="*/ 29 h 29"/>
                <a:gd name="T8" fmla="*/ 0 w 3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5"/>
                  </a:moveTo>
                  <a:lnTo>
                    <a:pt x="16" y="0"/>
                  </a:lnTo>
                  <a:lnTo>
                    <a:pt x="32" y="15"/>
                  </a:lnTo>
                  <a:lnTo>
                    <a:pt x="16" y="29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68">
              <a:extLst>
                <a:ext uri="{FF2B5EF4-FFF2-40B4-BE49-F238E27FC236}">
                  <a16:creationId xmlns:a16="http://schemas.microsoft.com/office/drawing/2014/main" id="{FBD8E69A-CC20-4E89-901D-A4879453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77" y="2572670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69">
              <a:extLst>
                <a:ext uri="{FF2B5EF4-FFF2-40B4-BE49-F238E27FC236}">
                  <a16:creationId xmlns:a16="http://schemas.microsoft.com/office/drawing/2014/main" id="{AB8E6B86-6046-4BD9-A68F-1F25DD1E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21" y="2612357"/>
              <a:ext cx="36070" cy="33338"/>
            </a:xfrm>
            <a:custGeom>
              <a:avLst/>
              <a:gdLst>
                <a:gd name="T0" fmla="*/ 12 w 24"/>
                <a:gd name="T1" fmla="*/ 0 h 21"/>
                <a:gd name="T2" fmla="*/ 0 w 24"/>
                <a:gd name="T3" fmla="*/ 21 h 21"/>
                <a:gd name="T4" fmla="*/ 24 w 24"/>
                <a:gd name="T5" fmla="*/ 21 h 21"/>
                <a:gd name="T6" fmla="*/ 12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2" y="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70">
              <a:extLst>
                <a:ext uri="{FF2B5EF4-FFF2-40B4-BE49-F238E27FC236}">
                  <a16:creationId xmlns:a16="http://schemas.microsoft.com/office/drawing/2014/main" id="{820C4917-D24F-4A8A-918C-1B5F281B1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20" y="2952083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71">
              <a:extLst>
                <a:ext uri="{FF2B5EF4-FFF2-40B4-BE49-F238E27FC236}">
                  <a16:creationId xmlns:a16="http://schemas.microsoft.com/office/drawing/2014/main" id="{F65FF162-B574-4AB7-9B87-40314158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85" y="3317209"/>
              <a:ext cx="36070" cy="33338"/>
            </a:xfrm>
            <a:custGeom>
              <a:avLst/>
              <a:gdLst>
                <a:gd name="T0" fmla="*/ 12 w 24"/>
                <a:gd name="T1" fmla="*/ 0 h 21"/>
                <a:gd name="T2" fmla="*/ 0 w 24"/>
                <a:gd name="T3" fmla="*/ 21 h 21"/>
                <a:gd name="T4" fmla="*/ 24 w 24"/>
                <a:gd name="T5" fmla="*/ 21 h 21"/>
                <a:gd name="T6" fmla="*/ 12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2" y="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72">
              <a:extLst>
                <a:ext uri="{FF2B5EF4-FFF2-40B4-BE49-F238E27FC236}">
                  <a16:creationId xmlns:a16="http://schemas.microsoft.com/office/drawing/2014/main" id="{47ED2A5C-3493-4879-86E5-56928138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176" y="3533109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73">
              <a:extLst>
                <a:ext uri="{FF2B5EF4-FFF2-40B4-BE49-F238E27FC236}">
                  <a16:creationId xmlns:a16="http://schemas.microsoft.com/office/drawing/2014/main" id="{7031612C-3002-4C5D-9C0C-867031B1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778" y="3529934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74">
              <a:extLst>
                <a:ext uri="{FF2B5EF4-FFF2-40B4-BE49-F238E27FC236}">
                  <a16:creationId xmlns:a16="http://schemas.microsoft.com/office/drawing/2014/main" id="{23AB4A81-DBAF-41D3-A450-A08456352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652" y="3747422"/>
              <a:ext cx="36070" cy="33338"/>
            </a:xfrm>
            <a:custGeom>
              <a:avLst/>
              <a:gdLst>
                <a:gd name="T0" fmla="*/ 12 w 24"/>
                <a:gd name="T1" fmla="*/ 0 h 21"/>
                <a:gd name="T2" fmla="*/ 0 w 24"/>
                <a:gd name="T3" fmla="*/ 21 h 21"/>
                <a:gd name="T4" fmla="*/ 24 w 24"/>
                <a:gd name="T5" fmla="*/ 21 h 21"/>
                <a:gd name="T6" fmla="*/ 12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2" y="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5">
              <a:extLst>
                <a:ext uri="{FF2B5EF4-FFF2-40B4-BE49-F238E27FC236}">
                  <a16:creationId xmlns:a16="http://schemas.microsoft.com/office/drawing/2014/main" id="{9D6BA993-0343-4297-BB4E-23125130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273" y="3747422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76">
              <a:extLst>
                <a:ext uri="{FF2B5EF4-FFF2-40B4-BE49-F238E27FC236}">
                  <a16:creationId xmlns:a16="http://schemas.microsoft.com/office/drawing/2014/main" id="{7D568FDB-9E65-4631-83E3-DF20E06C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260" y="3741072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77">
              <a:extLst>
                <a:ext uri="{FF2B5EF4-FFF2-40B4-BE49-F238E27FC236}">
                  <a16:creationId xmlns:a16="http://schemas.microsoft.com/office/drawing/2014/main" id="{C100EA72-4F29-45D3-A1B8-56914FB0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77" y="3726785"/>
              <a:ext cx="36070" cy="33338"/>
            </a:xfrm>
            <a:custGeom>
              <a:avLst/>
              <a:gdLst>
                <a:gd name="T0" fmla="*/ 12 w 24"/>
                <a:gd name="T1" fmla="*/ 0 h 21"/>
                <a:gd name="T2" fmla="*/ 0 w 24"/>
                <a:gd name="T3" fmla="*/ 21 h 21"/>
                <a:gd name="T4" fmla="*/ 24 w 24"/>
                <a:gd name="T5" fmla="*/ 21 h 21"/>
                <a:gd name="T6" fmla="*/ 12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2" y="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78">
              <a:extLst>
                <a:ext uri="{FF2B5EF4-FFF2-40B4-BE49-F238E27FC236}">
                  <a16:creationId xmlns:a16="http://schemas.microsoft.com/office/drawing/2014/main" id="{8BBCF2E4-A4D5-41A1-814B-7526176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340" y="3674397"/>
              <a:ext cx="36070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Line 279">
              <a:extLst>
                <a:ext uri="{FF2B5EF4-FFF2-40B4-BE49-F238E27FC236}">
                  <a16:creationId xmlns:a16="http://schemas.microsoft.com/office/drawing/2014/main" id="{0A590385-5F73-4E27-BADF-F91D914FA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17" y="2590132"/>
              <a:ext cx="7577462" cy="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281">
              <a:extLst>
                <a:ext uri="{FF2B5EF4-FFF2-40B4-BE49-F238E27FC236}">
                  <a16:creationId xmlns:a16="http://schemas.microsoft.com/office/drawing/2014/main" id="{F76B8BE8-4E37-49D5-A2DD-B6166C1D2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17" y="3941098"/>
              <a:ext cx="405934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Line 284">
              <a:extLst>
                <a:ext uri="{FF2B5EF4-FFF2-40B4-BE49-F238E27FC236}">
                  <a16:creationId xmlns:a16="http://schemas.microsoft.com/office/drawing/2014/main" id="{62FDD6E1-F109-4AF4-A0C3-15E2C12ED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117" y="1358230"/>
              <a:ext cx="0" cy="258286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Line 286">
              <a:extLst>
                <a:ext uri="{FF2B5EF4-FFF2-40B4-BE49-F238E27FC236}">
                  <a16:creationId xmlns:a16="http://schemas.microsoft.com/office/drawing/2014/main" id="{038C698E-579D-4798-B268-BCB9C5889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209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287">
              <a:extLst>
                <a:ext uri="{FF2B5EF4-FFF2-40B4-BE49-F238E27FC236}">
                  <a16:creationId xmlns:a16="http://schemas.microsoft.com/office/drawing/2014/main" id="{BFE0B9AB-A397-44D0-8046-7D1310E97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745" y="3986089"/>
              <a:ext cx="4856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0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27" name="Line 288">
              <a:extLst>
                <a:ext uri="{FF2B5EF4-FFF2-40B4-BE49-F238E27FC236}">
                  <a16:creationId xmlns:a16="http://schemas.microsoft.com/office/drawing/2014/main" id="{34D7A478-7B87-405A-9E35-51C7EBB1A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529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289">
              <a:extLst>
                <a:ext uri="{FF2B5EF4-FFF2-40B4-BE49-F238E27FC236}">
                  <a16:creationId xmlns:a16="http://schemas.microsoft.com/office/drawing/2014/main" id="{780E381C-9AE2-4836-978E-4C791EF1D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070" y="3986089"/>
              <a:ext cx="4856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29" name="Line 290">
              <a:extLst>
                <a:ext uri="{FF2B5EF4-FFF2-40B4-BE49-F238E27FC236}">
                  <a16:creationId xmlns:a16="http://schemas.microsoft.com/office/drawing/2014/main" id="{F9EB07C4-4BB2-4748-845F-8C2FE51EA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848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291">
              <a:extLst>
                <a:ext uri="{FF2B5EF4-FFF2-40B4-BE49-F238E27FC236}">
                  <a16:creationId xmlns:a16="http://schemas.microsoft.com/office/drawing/2014/main" id="{12E1BAEC-1058-40C8-B2CD-FEB75ECD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886" y="3986089"/>
              <a:ext cx="4856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2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31" name="Line 292">
              <a:extLst>
                <a:ext uri="{FF2B5EF4-FFF2-40B4-BE49-F238E27FC236}">
                  <a16:creationId xmlns:a16="http://schemas.microsoft.com/office/drawing/2014/main" id="{F6339E48-B6EF-4D8E-8184-4467092BD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664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293">
              <a:extLst>
                <a:ext uri="{FF2B5EF4-FFF2-40B4-BE49-F238E27FC236}">
                  <a16:creationId xmlns:a16="http://schemas.microsoft.com/office/drawing/2014/main" id="{EBE47030-9E4B-4964-B0E4-7833D001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211" y="3986089"/>
              <a:ext cx="4856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3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33" name="Line 294">
              <a:extLst>
                <a:ext uri="{FF2B5EF4-FFF2-40B4-BE49-F238E27FC236}">
                  <a16:creationId xmlns:a16="http://schemas.microsoft.com/office/drawing/2014/main" id="{F748E4EB-304E-42F7-8EF7-F0DEDC8AF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302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Rectangle 295">
              <a:extLst>
                <a:ext uri="{FF2B5EF4-FFF2-40B4-BE49-F238E27FC236}">
                  <a16:creationId xmlns:a16="http://schemas.microsoft.com/office/drawing/2014/main" id="{F6FD8905-D947-4050-9C91-981A30732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42" y="3986089"/>
              <a:ext cx="4856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5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35" name="Line 296">
              <a:extLst>
                <a:ext uri="{FF2B5EF4-FFF2-40B4-BE49-F238E27FC236}">
                  <a16:creationId xmlns:a16="http://schemas.microsoft.com/office/drawing/2014/main" id="{3AAC4BBA-54A8-422E-B1F3-6B96B77E7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035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297">
              <a:extLst>
                <a:ext uri="{FF2B5EF4-FFF2-40B4-BE49-F238E27FC236}">
                  <a16:creationId xmlns:a16="http://schemas.microsoft.com/office/drawing/2014/main" id="{B44A3811-2C6E-4CDC-9AAD-749394C7F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095" y="3986089"/>
              <a:ext cx="971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12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37" name="Line 298">
              <a:extLst>
                <a:ext uri="{FF2B5EF4-FFF2-40B4-BE49-F238E27FC236}">
                  <a16:creationId xmlns:a16="http://schemas.microsoft.com/office/drawing/2014/main" id="{84C0EF2E-DCE9-4E85-AFCC-3F136AB65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4363" y="3941098"/>
              <a:ext cx="0" cy="365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299">
              <a:extLst>
                <a:ext uri="{FF2B5EF4-FFF2-40B4-BE49-F238E27FC236}">
                  <a16:creationId xmlns:a16="http://schemas.microsoft.com/office/drawing/2014/main" id="{2F705982-EE1B-45ED-A9A8-5F596041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29" y="3986089"/>
              <a:ext cx="971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24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id="{AEFD70FB-37FF-4282-B92D-4C23C969DD01}"/>
                </a:ext>
              </a:extLst>
            </p:cNvPr>
            <p:cNvGrpSpPr/>
            <p:nvPr/>
          </p:nvGrpSpPr>
          <p:grpSpPr>
            <a:xfrm>
              <a:off x="903116" y="1358230"/>
              <a:ext cx="7577463" cy="2582868"/>
              <a:chOff x="536576" y="1625605"/>
              <a:chExt cx="4287838" cy="2582868"/>
            </a:xfrm>
          </p:grpSpPr>
          <p:sp>
            <p:nvSpPr>
              <p:cNvPr id="121" name="Line 282">
                <a:extLst>
                  <a:ext uri="{FF2B5EF4-FFF2-40B4-BE49-F238E27FC236}">
                    <a16:creationId xmlns:a16="http://schemas.microsoft.com/office/drawing/2014/main" id="{FFCC9F44-4C5E-43EB-BD00-9545FF3D0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4414" y="1625605"/>
                <a:ext cx="0" cy="25828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Line 283">
                <a:extLst>
                  <a:ext uri="{FF2B5EF4-FFF2-40B4-BE49-F238E27FC236}">
                    <a16:creationId xmlns:a16="http://schemas.microsoft.com/office/drawing/2014/main" id="{9EBADCA3-8251-4F95-B3B8-2022FD862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576" y="1625605"/>
                <a:ext cx="428783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Line 285">
                <a:extLst>
                  <a:ext uri="{FF2B5EF4-FFF2-40B4-BE49-F238E27FC236}">
                    <a16:creationId xmlns:a16="http://schemas.microsoft.com/office/drawing/2014/main" id="{EE920D92-9332-40DF-B563-F42F329E3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576" y="4208473"/>
                <a:ext cx="4287838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Line 301">
                <a:extLst>
                  <a:ext uri="{FF2B5EF4-FFF2-40B4-BE49-F238E27FC236}">
                    <a16:creationId xmlns:a16="http://schemas.microsoft.com/office/drawing/2014/main" id="{A7BEAC69-A13A-47E6-8093-E3B2F0761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576" y="1625605"/>
                <a:ext cx="0" cy="258286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1" name="Line 302">
              <a:extLst>
                <a:ext uri="{FF2B5EF4-FFF2-40B4-BE49-F238E27FC236}">
                  <a16:creationId xmlns:a16="http://schemas.microsoft.com/office/drawing/2014/main" id="{32CB82E3-BDDA-4390-97C3-2F27A22FE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895060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303">
              <a:extLst>
                <a:ext uri="{FF2B5EF4-FFF2-40B4-BE49-F238E27FC236}">
                  <a16:creationId xmlns:a16="http://schemas.microsoft.com/office/drawing/2014/main" id="{C26F8404-B0B4-4DAF-99AC-0CE5C005A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75" y="3843260"/>
              <a:ext cx="12747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110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43" name="Line 304">
              <a:extLst>
                <a:ext uri="{FF2B5EF4-FFF2-40B4-BE49-F238E27FC236}">
                  <a16:creationId xmlns:a16="http://schemas.microsoft.com/office/drawing/2014/main" id="{4BADCCD0-720D-4E9B-819B-F573C9452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777585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305">
              <a:extLst>
                <a:ext uri="{FF2B5EF4-FFF2-40B4-BE49-F238E27FC236}">
                  <a16:creationId xmlns:a16="http://schemas.microsoft.com/office/drawing/2014/main" id="{A8912371-D40A-4A5F-A90F-58FE7C1C3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75" y="3722610"/>
              <a:ext cx="12747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100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45" name="Line 306">
              <a:extLst>
                <a:ext uri="{FF2B5EF4-FFF2-40B4-BE49-F238E27FC236}">
                  <a16:creationId xmlns:a16="http://schemas.microsoft.com/office/drawing/2014/main" id="{1DCDE3A6-1AF9-4F50-8795-F8C6DD26D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658522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307">
              <a:extLst>
                <a:ext uri="{FF2B5EF4-FFF2-40B4-BE49-F238E27FC236}">
                  <a16:creationId xmlns:a16="http://schemas.microsoft.com/office/drawing/2014/main" id="{D55D0313-B610-4B53-967A-B4365EBDD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608310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90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47" name="Line 308">
              <a:extLst>
                <a:ext uri="{FF2B5EF4-FFF2-40B4-BE49-F238E27FC236}">
                  <a16:creationId xmlns:a16="http://schemas.microsoft.com/office/drawing/2014/main" id="{EA6FF011-D5D2-4FC9-9458-B0CFF5F40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539459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309">
              <a:extLst>
                <a:ext uri="{FF2B5EF4-FFF2-40B4-BE49-F238E27FC236}">
                  <a16:creationId xmlns:a16="http://schemas.microsoft.com/office/drawing/2014/main" id="{D88D81BB-515A-4151-9510-9BD798E20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487660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80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49" name="Line 310">
              <a:extLst>
                <a:ext uri="{FF2B5EF4-FFF2-40B4-BE49-F238E27FC236}">
                  <a16:creationId xmlns:a16="http://schemas.microsoft.com/office/drawing/2014/main" id="{BFC6BAA6-843B-4199-9A5F-31D7CEE61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420397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311">
              <a:extLst>
                <a:ext uri="{FF2B5EF4-FFF2-40B4-BE49-F238E27FC236}">
                  <a16:creationId xmlns:a16="http://schemas.microsoft.com/office/drawing/2014/main" id="{4ED82040-C49A-4C07-8376-25726403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367009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70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51" name="Line 312">
              <a:extLst>
                <a:ext uri="{FF2B5EF4-FFF2-40B4-BE49-F238E27FC236}">
                  <a16:creationId xmlns:a16="http://schemas.microsoft.com/office/drawing/2014/main" id="{5CCF2CCC-10EE-41A3-A084-D847B1990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302921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Rectangle 313">
              <a:extLst>
                <a:ext uri="{FF2B5EF4-FFF2-40B4-BE49-F238E27FC236}">
                  <a16:creationId xmlns:a16="http://schemas.microsoft.com/office/drawing/2014/main" id="{7A8EEDB3-BD53-48DB-9956-10A42EEB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252709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60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53" name="Line 314">
              <a:extLst>
                <a:ext uri="{FF2B5EF4-FFF2-40B4-BE49-F238E27FC236}">
                  <a16:creationId xmlns:a16="http://schemas.microsoft.com/office/drawing/2014/main" id="{5A45A86F-2274-4B6E-A860-44087A2AB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183859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315">
              <a:extLst>
                <a:ext uri="{FF2B5EF4-FFF2-40B4-BE49-F238E27FC236}">
                  <a16:creationId xmlns:a16="http://schemas.microsoft.com/office/drawing/2014/main" id="{19BA809C-87B1-4C3F-AB13-42C6E05F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132059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50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55" name="Line 316">
              <a:extLst>
                <a:ext uri="{FF2B5EF4-FFF2-40B4-BE49-F238E27FC236}">
                  <a16:creationId xmlns:a16="http://schemas.microsoft.com/office/drawing/2014/main" id="{A32E1FBD-0DA4-400C-92E4-1CA643D44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3064796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317">
              <a:extLst>
                <a:ext uri="{FF2B5EF4-FFF2-40B4-BE49-F238E27FC236}">
                  <a16:creationId xmlns:a16="http://schemas.microsoft.com/office/drawing/2014/main" id="{4C2E2CC9-FF5B-4BD2-B1AD-D3F82FFA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3012996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40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57" name="Line 318">
              <a:extLst>
                <a:ext uri="{FF2B5EF4-FFF2-40B4-BE49-F238E27FC236}">
                  <a16:creationId xmlns:a16="http://schemas.microsoft.com/office/drawing/2014/main" id="{3FCA7B28-9531-4D2F-B833-5A349101B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945733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319">
              <a:extLst>
                <a:ext uri="{FF2B5EF4-FFF2-40B4-BE49-F238E27FC236}">
                  <a16:creationId xmlns:a16="http://schemas.microsoft.com/office/drawing/2014/main" id="{EA3A9A1D-D95F-4424-A926-84BE39FB9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2892346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30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59" name="Line 320">
              <a:extLst>
                <a:ext uri="{FF2B5EF4-FFF2-40B4-BE49-F238E27FC236}">
                  <a16:creationId xmlns:a16="http://schemas.microsoft.com/office/drawing/2014/main" id="{C9A185A6-6AAE-4DE8-BD15-8BA68AFED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826670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Rectangle 321">
              <a:extLst>
                <a:ext uri="{FF2B5EF4-FFF2-40B4-BE49-F238E27FC236}">
                  <a16:creationId xmlns:a16="http://schemas.microsoft.com/office/drawing/2014/main" id="{B938A5A4-101E-4973-AE99-71F765D1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2778046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20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61" name="Line 322">
              <a:extLst>
                <a:ext uri="{FF2B5EF4-FFF2-40B4-BE49-F238E27FC236}">
                  <a16:creationId xmlns:a16="http://schemas.microsoft.com/office/drawing/2014/main" id="{E78A9CC0-D6B8-48E9-B336-4FC783A4D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709195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323">
              <a:extLst>
                <a:ext uri="{FF2B5EF4-FFF2-40B4-BE49-F238E27FC236}">
                  <a16:creationId xmlns:a16="http://schemas.microsoft.com/office/drawing/2014/main" id="{99931422-7BA6-4818-8E32-1D77F3E5D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67" y="2657395"/>
              <a:ext cx="849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63" name="Line 324">
              <a:extLst>
                <a:ext uri="{FF2B5EF4-FFF2-40B4-BE49-F238E27FC236}">
                  <a16:creationId xmlns:a16="http://schemas.microsoft.com/office/drawing/2014/main" id="{92F64E57-4445-4CC1-BACE-4404FDF42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590132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325">
              <a:extLst>
                <a:ext uri="{FF2B5EF4-FFF2-40B4-BE49-F238E27FC236}">
                  <a16:creationId xmlns:a16="http://schemas.microsoft.com/office/drawing/2014/main" id="{DACC8318-D13C-45E6-8AA8-B12A7ACF5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59" y="2536745"/>
              <a:ext cx="4249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65" name="Line 326">
              <a:extLst>
                <a:ext uri="{FF2B5EF4-FFF2-40B4-BE49-F238E27FC236}">
                  <a16:creationId xmlns:a16="http://schemas.microsoft.com/office/drawing/2014/main" id="{0070DBA1-1745-40C5-A136-4DB78D1D7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471070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327">
              <a:extLst>
                <a:ext uri="{FF2B5EF4-FFF2-40B4-BE49-F238E27FC236}">
                  <a16:creationId xmlns:a16="http://schemas.microsoft.com/office/drawing/2014/main" id="{2AB57689-6934-45B1-9BEB-F9F8F7E33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2422445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-10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67" name="Line 328">
              <a:extLst>
                <a:ext uri="{FF2B5EF4-FFF2-40B4-BE49-F238E27FC236}">
                  <a16:creationId xmlns:a16="http://schemas.microsoft.com/office/drawing/2014/main" id="{520AA390-A442-428C-A1B4-65DC6B2BC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353594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329">
              <a:extLst>
                <a:ext uri="{FF2B5EF4-FFF2-40B4-BE49-F238E27FC236}">
                  <a16:creationId xmlns:a16="http://schemas.microsoft.com/office/drawing/2014/main" id="{474952BB-0A0D-4377-A447-73C89F256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2301795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-20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69" name="Line 330">
              <a:extLst>
                <a:ext uri="{FF2B5EF4-FFF2-40B4-BE49-F238E27FC236}">
                  <a16:creationId xmlns:a16="http://schemas.microsoft.com/office/drawing/2014/main" id="{AFCA011D-40A6-4954-AB6C-4967BC65A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234532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31">
              <a:extLst>
                <a:ext uri="{FF2B5EF4-FFF2-40B4-BE49-F238E27FC236}">
                  <a16:creationId xmlns:a16="http://schemas.microsoft.com/office/drawing/2014/main" id="{ADE08AB5-1F89-4C5B-8A59-BC7E87816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2182732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-30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71" name="Line 332">
              <a:extLst>
                <a:ext uri="{FF2B5EF4-FFF2-40B4-BE49-F238E27FC236}">
                  <a16:creationId xmlns:a16="http://schemas.microsoft.com/office/drawing/2014/main" id="{B821A0A9-21B0-46F8-B65F-61EE5932F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2115469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333">
              <a:extLst>
                <a:ext uri="{FF2B5EF4-FFF2-40B4-BE49-F238E27FC236}">
                  <a16:creationId xmlns:a16="http://schemas.microsoft.com/office/drawing/2014/main" id="{739EA4CB-D141-4CFD-B7D1-EEFFCE0D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2062082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-40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73" name="Line 334">
              <a:extLst>
                <a:ext uri="{FF2B5EF4-FFF2-40B4-BE49-F238E27FC236}">
                  <a16:creationId xmlns:a16="http://schemas.microsoft.com/office/drawing/2014/main" id="{BA1AE97D-C1E3-44FB-950F-7B224F451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996406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335">
              <a:extLst>
                <a:ext uri="{FF2B5EF4-FFF2-40B4-BE49-F238E27FC236}">
                  <a16:creationId xmlns:a16="http://schemas.microsoft.com/office/drawing/2014/main" id="{28773213-3648-4985-8F5D-D298144A3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1947781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-50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75" name="Line 336">
              <a:extLst>
                <a:ext uri="{FF2B5EF4-FFF2-40B4-BE49-F238E27FC236}">
                  <a16:creationId xmlns:a16="http://schemas.microsoft.com/office/drawing/2014/main" id="{49B8C8F7-391E-452E-9154-B0AF24C60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878931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37">
              <a:extLst>
                <a:ext uri="{FF2B5EF4-FFF2-40B4-BE49-F238E27FC236}">
                  <a16:creationId xmlns:a16="http://schemas.microsoft.com/office/drawing/2014/main" id="{2E61A612-A64C-410D-A4C9-5133A6BF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1827131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-60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77" name="Line 338">
              <a:extLst>
                <a:ext uri="{FF2B5EF4-FFF2-40B4-BE49-F238E27FC236}">
                  <a16:creationId xmlns:a16="http://schemas.microsoft.com/office/drawing/2014/main" id="{A04F44D1-B137-467C-BA17-FFA9CBA14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759868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Rectangle 339">
              <a:extLst>
                <a:ext uri="{FF2B5EF4-FFF2-40B4-BE49-F238E27FC236}">
                  <a16:creationId xmlns:a16="http://schemas.microsoft.com/office/drawing/2014/main" id="{A28A5043-C6D7-4640-885D-E6734829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1706481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-70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79" name="Line 340">
              <a:extLst>
                <a:ext uri="{FF2B5EF4-FFF2-40B4-BE49-F238E27FC236}">
                  <a16:creationId xmlns:a16="http://schemas.microsoft.com/office/drawing/2014/main" id="{1F7B628E-E2B9-4A4D-987C-72055C9F0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640805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341">
              <a:extLst>
                <a:ext uri="{FF2B5EF4-FFF2-40B4-BE49-F238E27FC236}">
                  <a16:creationId xmlns:a16="http://schemas.microsoft.com/office/drawing/2014/main" id="{9AAAF745-72F3-457F-A925-D837F9840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1587418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-80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81" name="Line 342">
              <a:extLst>
                <a:ext uri="{FF2B5EF4-FFF2-40B4-BE49-F238E27FC236}">
                  <a16:creationId xmlns:a16="http://schemas.microsoft.com/office/drawing/2014/main" id="{59706EF2-B461-4FCD-8D25-8DCAB251F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521743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343">
              <a:extLst>
                <a:ext uri="{FF2B5EF4-FFF2-40B4-BE49-F238E27FC236}">
                  <a16:creationId xmlns:a16="http://schemas.microsoft.com/office/drawing/2014/main" id="{CB0B1DAD-73D9-4037-BAA9-474828F54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67" y="1471530"/>
              <a:ext cx="1107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-90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183" name="Line 344">
              <a:extLst>
                <a:ext uri="{FF2B5EF4-FFF2-40B4-BE49-F238E27FC236}">
                  <a16:creationId xmlns:a16="http://schemas.microsoft.com/office/drawing/2014/main" id="{C0D9BA2E-46CC-4526-A6DB-4F813CD09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41" y="1404267"/>
              <a:ext cx="3907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345">
              <a:extLst>
                <a:ext uri="{FF2B5EF4-FFF2-40B4-BE49-F238E27FC236}">
                  <a16:creationId xmlns:a16="http://schemas.microsoft.com/office/drawing/2014/main" id="{98491B8F-7230-47B9-8E8C-11586F45D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75" y="1352468"/>
              <a:ext cx="15327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-100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EC3610-5577-414F-9666-C68F62F7E49F}"/>
                </a:ext>
              </a:extLst>
            </p:cNvPr>
            <p:cNvSpPr txBox="1"/>
            <p:nvPr/>
          </p:nvSpPr>
          <p:spPr>
            <a:xfrm rot="16200000">
              <a:off x="-692043" y="2557331"/>
              <a:ext cx="25848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Lub Dub Medium" panose="020B0603030403020204"/>
                  <a:cs typeface="Arial" panose="020B0604020202020204" pitchFamily="34" charset="0"/>
                </a:rPr>
                <a:t>% Reduction from Baseline of Free-PCSK9</a:t>
              </a:r>
            </a:p>
          </p:txBody>
        </p:sp>
        <p:sp>
          <p:nvSpPr>
            <p:cNvPr id="492" name="Freeform 403">
              <a:extLst>
                <a:ext uri="{FF2B5EF4-FFF2-40B4-BE49-F238E27FC236}">
                  <a16:creationId xmlns:a16="http://schemas.microsoft.com/office/drawing/2014/main" id="{0E8027E2-1716-4103-8FB6-7D21C39B9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374" y="2119862"/>
              <a:ext cx="3425313" cy="377825"/>
            </a:xfrm>
            <a:custGeom>
              <a:avLst/>
              <a:gdLst>
                <a:gd name="T0" fmla="*/ 0 w 2493"/>
                <a:gd name="T1" fmla="*/ 234 h 238"/>
                <a:gd name="T2" fmla="*/ 208 w 2493"/>
                <a:gd name="T3" fmla="*/ 238 h 238"/>
                <a:gd name="T4" fmla="*/ 416 w 2493"/>
                <a:gd name="T5" fmla="*/ 201 h 238"/>
                <a:gd name="T6" fmla="*/ 1247 w 2493"/>
                <a:gd name="T7" fmla="*/ 79 h 238"/>
                <a:gd name="T8" fmla="*/ 2493 w 2493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3" h="238">
                  <a:moveTo>
                    <a:pt x="0" y="234"/>
                  </a:moveTo>
                  <a:lnTo>
                    <a:pt x="208" y="238"/>
                  </a:lnTo>
                  <a:lnTo>
                    <a:pt x="416" y="201"/>
                  </a:lnTo>
                  <a:lnTo>
                    <a:pt x="1247" y="79"/>
                  </a:lnTo>
                  <a:lnTo>
                    <a:pt x="2493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3" name="Freeform 404">
              <a:extLst>
                <a:ext uri="{FF2B5EF4-FFF2-40B4-BE49-F238E27FC236}">
                  <a16:creationId xmlns:a16="http://schemas.microsoft.com/office/drawing/2014/main" id="{B5128092-1DF6-4AD8-B187-900FAE507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000" y="2821537"/>
              <a:ext cx="3404704" cy="601663"/>
            </a:xfrm>
            <a:custGeom>
              <a:avLst/>
              <a:gdLst>
                <a:gd name="T0" fmla="*/ 33 w 2478"/>
                <a:gd name="T1" fmla="*/ 346 h 379"/>
                <a:gd name="T2" fmla="*/ 47 w 2478"/>
                <a:gd name="T3" fmla="*/ 338 h 379"/>
                <a:gd name="T4" fmla="*/ 89 w 2478"/>
                <a:gd name="T5" fmla="*/ 294 h 379"/>
                <a:gd name="T6" fmla="*/ 125 w 2478"/>
                <a:gd name="T7" fmla="*/ 265 h 379"/>
                <a:gd name="T8" fmla="*/ 134 w 2478"/>
                <a:gd name="T9" fmla="*/ 252 h 379"/>
                <a:gd name="T10" fmla="*/ 189 w 2478"/>
                <a:gd name="T11" fmla="*/ 200 h 379"/>
                <a:gd name="T12" fmla="*/ 215 w 2478"/>
                <a:gd name="T13" fmla="*/ 186 h 379"/>
                <a:gd name="T14" fmla="*/ 247 w 2478"/>
                <a:gd name="T15" fmla="*/ 184 h 379"/>
                <a:gd name="T16" fmla="*/ 263 w 2478"/>
                <a:gd name="T17" fmla="*/ 179 h 379"/>
                <a:gd name="T18" fmla="*/ 343 w 2478"/>
                <a:gd name="T19" fmla="*/ 174 h 379"/>
                <a:gd name="T20" fmla="*/ 359 w 2478"/>
                <a:gd name="T21" fmla="*/ 176 h 379"/>
                <a:gd name="T22" fmla="*/ 422 w 2478"/>
                <a:gd name="T23" fmla="*/ 168 h 379"/>
                <a:gd name="T24" fmla="*/ 470 w 2478"/>
                <a:gd name="T25" fmla="*/ 163 h 379"/>
                <a:gd name="T26" fmla="*/ 485 w 2478"/>
                <a:gd name="T27" fmla="*/ 157 h 379"/>
                <a:gd name="T28" fmla="*/ 564 w 2478"/>
                <a:gd name="T29" fmla="*/ 143 h 379"/>
                <a:gd name="T30" fmla="*/ 581 w 2478"/>
                <a:gd name="T31" fmla="*/ 144 h 379"/>
                <a:gd name="T32" fmla="*/ 643 w 2478"/>
                <a:gd name="T33" fmla="*/ 130 h 379"/>
                <a:gd name="T34" fmla="*/ 691 w 2478"/>
                <a:gd name="T35" fmla="*/ 125 h 379"/>
                <a:gd name="T36" fmla="*/ 706 w 2478"/>
                <a:gd name="T37" fmla="*/ 119 h 379"/>
                <a:gd name="T38" fmla="*/ 785 w 2478"/>
                <a:gd name="T39" fmla="*/ 105 h 379"/>
                <a:gd name="T40" fmla="*/ 801 w 2478"/>
                <a:gd name="T41" fmla="*/ 106 h 379"/>
                <a:gd name="T42" fmla="*/ 864 w 2478"/>
                <a:gd name="T43" fmla="*/ 92 h 379"/>
                <a:gd name="T44" fmla="*/ 912 w 2478"/>
                <a:gd name="T45" fmla="*/ 87 h 379"/>
                <a:gd name="T46" fmla="*/ 927 w 2478"/>
                <a:gd name="T47" fmla="*/ 81 h 379"/>
                <a:gd name="T48" fmla="*/ 1006 w 2478"/>
                <a:gd name="T49" fmla="*/ 67 h 379"/>
                <a:gd name="T50" fmla="*/ 1022 w 2478"/>
                <a:gd name="T51" fmla="*/ 68 h 379"/>
                <a:gd name="T52" fmla="*/ 1084 w 2478"/>
                <a:gd name="T53" fmla="*/ 53 h 379"/>
                <a:gd name="T54" fmla="*/ 1132 w 2478"/>
                <a:gd name="T55" fmla="*/ 49 h 379"/>
                <a:gd name="T56" fmla="*/ 1147 w 2478"/>
                <a:gd name="T57" fmla="*/ 43 h 379"/>
                <a:gd name="T58" fmla="*/ 1226 w 2478"/>
                <a:gd name="T59" fmla="*/ 29 h 379"/>
                <a:gd name="T60" fmla="*/ 1258 w 2478"/>
                <a:gd name="T61" fmla="*/ 29 h 379"/>
                <a:gd name="T62" fmla="*/ 1290 w 2478"/>
                <a:gd name="T63" fmla="*/ 28 h 379"/>
                <a:gd name="T64" fmla="*/ 1306 w 2478"/>
                <a:gd name="T65" fmla="*/ 24 h 379"/>
                <a:gd name="T66" fmla="*/ 1386 w 2478"/>
                <a:gd name="T67" fmla="*/ 23 h 379"/>
                <a:gd name="T68" fmla="*/ 1403 w 2478"/>
                <a:gd name="T69" fmla="*/ 26 h 379"/>
                <a:gd name="T70" fmla="*/ 1467 w 2478"/>
                <a:gd name="T71" fmla="*/ 21 h 379"/>
                <a:gd name="T72" fmla="*/ 1515 w 2478"/>
                <a:gd name="T73" fmla="*/ 23 h 379"/>
                <a:gd name="T74" fmla="*/ 1531 w 2478"/>
                <a:gd name="T75" fmla="*/ 20 h 379"/>
                <a:gd name="T76" fmla="*/ 1611 w 2478"/>
                <a:gd name="T77" fmla="*/ 18 h 379"/>
                <a:gd name="T78" fmla="*/ 1627 w 2478"/>
                <a:gd name="T79" fmla="*/ 21 h 379"/>
                <a:gd name="T80" fmla="*/ 1691 w 2478"/>
                <a:gd name="T81" fmla="*/ 16 h 379"/>
                <a:gd name="T82" fmla="*/ 1739 w 2478"/>
                <a:gd name="T83" fmla="*/ 19 h 379"/>
                <a:gd name="T84" fmla="*/ 1756 w 2478"/>
                <a:gd name="T85" fmla="*/ 15 h 379"/>
                <a:gd name="T86" fmla="*/ 1836 w 2478"/>
                <a:gd name="T87" fmla="*/ 13 h 379"/>
                <a:gd name="T88" fmla="*/ 1852 w 2478"/>
                <a:gd name="T89" fmla="*/ 16 h 379"/>
                <a:gd name="T90" fmla="*/ 1916 w 2478"/>
                <a:gd name="T91" fmla="*/ 12 h 379"/>
                <a:gd name="T92" fmla="*/ 1964 w 2478"/>
                <a:gd name="T93" fmla="*/ 14 h 379"/>
                <a:gd name="T94" fmla="*/ 1980 w 2478"/>
                <a:gd name="T95" fmla="*/ 10 h 379"/>
                <a:gd name="T96" fmla="*/ 2060 w 2478"/>
                <a:gd name="T97" fmla="*/ 9 h 379"/>
                <a:gd name="T98" fmla="*/ 2077 w 2478"/>
                <a:gd name="T99" fmla="*/ 12 h 379"/>
                <a:gd name="T100" fmla="*/ 2141 w 2478"/>
                <a:gd name="T101" fmla="*/ 7 h 379"/>
                <a:gd name="T102" fmla="*/ 2189 w 2478"/>
                <a:gd name="T103" fmla="*/ 10 h 379"/>
                <a:gd name="T104" fmla="*/ 2205 w 2478"/>
                <a:gd name="T105" fmla="*/ 6 h 379"/>
                <a:gd name="T106" fmla="*/ 2285 w 2478"/>
                <a:gd name="T107" fmla="*/ 4 h 379"/>
                <a:gd name="T108" fmla="*/ 2301 w 2478"/>
                <a:gd name="T109" fmla="*/ 7 h 379"/>
                <a:gd name="T110" fmla="*/ 2365 w 2478"/>
                <a:gd name="T111" fmla="*/ 3 h 379"/>
                <a:gd name="T112" fmla="*/ 2414 w 2478"/>
                <a:gd name="T113" fmla="*/ 5 h 379"/>
                <a:gd name="T114" fmla="*/ 2429 w 2478"/>
                <a:gd name="T115" fmla="*/ 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8" h="379">
                  <a:moveTo>
                    <a:pt x="0" y="377"/>
                  </a:moveTo>
                  <a:lnTo>
                    <a:pt x="11" y="366"/>
                  </a:lnTo>
                  <a:lnTo>
                    <a:pt x="14" y="369"/>
                  </a:lnTo>
                  <a:lnTo>
                    <a:pt x="3" y="379"/>
                  </a:lnTo>
                  <a:lnTo>
                    <a:pt x="0" y="377"/>
                  </a:lnTo>
                  <a:close/>
                  <a:moveTo>
                    <a:pt x="22" y="356"/>
                  </a:moveTo>
                  <a:lnTo>
                    <a:pt x="33" y="346"/>
                  </a:lnTo>
                  <a:lnTo>
                    <a:pt x="36" y="348"/>
                  </a:lnTo>
                  <a:lnTo>
                    <a:pt x="25" y="359"/>
                  </a:lnTo>
                  <a:lnTo>
                    <a:pt x="22" y="356"/>
                  </a:lnTo>
                  <a:close/>
                  <a:moveTo>
                    <a:pt x="44" y="335"/>
                  </a:moveTo>
                  <a:lnTo>
                    <a:pt x="56" y="325"/>
                  </a:lnTo>
                  <a:lnTo>
                    <a:pt x="58" y="327"/>
                  </a:lnTo>
                  <a:lnTo>
                    <a:pt x="47" y="338"/>
                  </a:lnTo>
                  <a:lnTo>
                    <a:pt x="44" y="335"/>
                  </a:lnTo>
                  <a:close/>
                  <a:moveTo>
                    <a:pt x="67" y="315"/>
                  </a:moveTo>
                  <a:lnTo>
                    <a:pt x="78" y="304"/>
                  </a:lnTo>
                  <a:lnTo>
                    <a:pt x="81" y="307"/>
                  </a:lnTo>
                  <a:lnTo>
                    <a:pt x="70" y="317"/>
                  </a:lnTo>
                  <a:lnTo>
                    <a:pt x="67" y="315"/>
                  </a:lnTo>
                  <a:close/>
                  <a:moveTo>
                    <a:pt x="89" y="294"/>
                  </a:moveTo>
                  <a:lnTo>
                    <a:pt x="100" y="283"/>
                  </a:lnTo>
                  <a:lnTo>
                    <a:pt x="103" y="286"/>
                  </a:lnTo>
                  <a:lnTo>
                    <a:pt x="92" y="296"/>
                  </a:lnTo>
                  <a:lnTo>
                    <a:pt x="89" y="294"/>
                  </a:lnTo>
                  <a:close/>
                  <a:moveTo>
                    <a:pt x="111" y="273"/>
                  </a:moveTo>
                  <a:lnTo>
                    <a:pt x="122" y="263"/>
                  </a:lnTo>
                  <a:lnTo>
                    <a:pt x="125" y="265"/>
                  </a:lnTo>
                  <a:lnTo>
                    <a:pt x="114" y="276"/>
                  </a:lnTo>
                  <a:lnTo>
                    <a:pt x="111" y="273"/>
                  </a:lnTo>
                  <a:close/>
                  <a:moveTo>
                    <a:pt x="134" y="252"/>
                  </a:moveTo>
                  <a:lnTo>
                    <a:pt x="145" y="242"/>
                  </a:lnTo>
                  <a:lnTo>
                    <a:pt x="148" y="244"/>
                  </a:lnTo>
                  <a:lnTo>
                    <a:pt x="136" y="255"/>
                  </a:lnTo>
                  <a:lnTo>
                    <a:pt x="134" y="252"/>
                  </a:lnTo>
                  <a:close/>
                  <a:moveTo>
                    <a:pt x="156" y="231"/>
                  </a:moveTo>
                  <a:lnTo>
                    <a:pt x="167" y="221"/>
                  </a:lnTo>
                  <a:lnTo>
                    <a:pt x="170" y="223"/>
                  </a:lnTo>
                  <a:lnTo>
                    <a:pt x="159" y="234"/>
                  </a:lnTo>
                  <a:lnTo>
                    <a:pt x="156" y="231"/>
                  </a:lnTo>
                  <a:close/>
                  <a:moveTo>
                    <a:pt x="178" y="211"/>
                  </a:moveTo>
                  <a:lnTo>
                    <a:pt x="189" y="200"/>
                  </a:lnTo>
                  <a:lnTo>
                    <a:pt x="192" y="203"/>
                  </a:lnTo>
                  <a:lnTo>
                    <a:pt x="181" y="213"/>
                  </a:lnTo>
                  <a:lnTo>
                    <a:pt x="178" y="211"/>
                  </a:lnTo>
                  <a:close/>
                  <a:moveTo>
                    <a:pt x="200" y="190"/>
                  </a:moveTo>
                  <a:lnTo>
                    <a:pt x="208" y="183"/>
                  </a:lnTo>
                  <a:lnTo>
                    <a:pt x="215" y="182"/>
                  </a:lnTo>
                  <a:lnTo>
                    <a:pt x="215" y="186"/>
                  </a:lnTo>
                  <a:lnTo>
                    <a:pt x="209" y="186"/>
                  </a:lnTo>
                  <a:lnTo>
                    <a:pt x="210" y="186"/>
                  </a:lnTo>
                  <a:lnTo>
                    <a:pt x="203" y="192"/>
                  </a:lnTo>
                  <a:lnTo>
                    <a:pt x="200" y="190"/>
                  </a:lnTo>
                  <a:close/>
                  <a:moveTo>
                    <a:pt x="231" y="181"/>
                  </a:moveTo>
                  <a:lnTo>
                    <a:pt x="247" y="180"/>
                  </a:lnTo>
                  <a:lnTo>
                    <a:pt x="247" y="184"/>
                  </a:lnTo>
                  <a:lnTo>
                    <a:pt x="231" y="185"/>
                  </a:lnTo>
                  <a:lnTo>
                    <a:pt x="231" y="181"/>
                  </a:lnTo>
                  <a:close/>
                  <a:moveTo>
                    <a:pt x="263" y="179"/>
                  </a:moveTo>
                  <a:lnTo>
                    <a:pt x="279" y="178"/>
                  </a:lnTo>
                  <a:lnTo>
                    <a:pt x="279" y="182"/>
                  </a:lnTo>
                  <a:lnTo>
                    <a:pt x="263" y="183"/>
                  </a:lnTo>
                  <a:lnTo>
                    <a:pt x="263" y="179"/>
                  </a:lnTo>
                  <a:close/>
                  <a:moveTo>
                    <a:pt x="295" y="177"/>
                  </a:moveTo>
                  <a:lnTo>
                    <a:pt x="311" y="176"/>
                  </a:lnTo>
                  <a:lnTo>
                    <a:pt x="311" y="180"/>
                  </a:lnTo>
                  <a:lnTo>
                    <a:pt x="295" y="181"/>
                  </a:lnTo>
                  <a:lnTo>
                    <a:pt x="295" y="177"/>
                  </a:lnTo>
                  <a:close/>
                  <a:moveTo>
                    <a:pt x="327" y="175"/>
                  </a:moveTo>
                  <a:lnTo>
                    <a:pt x="343" y="174"/>
                  </a:lnTo>
                  <a:lnTo>
                    <a:pt x="343" y="177"/>
                  </a:lnTo>
                  <a:lnTo>
                    <a:pt x="327" y="179"/>
                  </a:lnTo>
                  <a:lnTo>
                    <a:pt x="327" y="175"/>
                  </a:lnTo>
                  <a:close/>
                  <a:moveTo>
                    <a:pt x="359" y="173"/>
                  </a:moveTo>
                  <a:lnTo>
                    <a:pt x="375" y="172"/>
                  </a:lnTo>
                  <a:lnTo>
                    <a:pt x="375" y="175"/>
                  </a:lnTo>
                  <a:lnTo>
                    <a:pt x="359" y="176"/>
                  </a:lnTo>
                  <a:lnTo>
                    <a:pt x="359" y="173"/>
                  </a:lnTo>
                  <a:close/>
                  <a:moveTo>
                    <a:pt x="391" y="171"/>
                  </a:moveTo>
                  <a:lnTo>
                    <a:pt x="407" y="170"/>
                  </a:lnTo>
                  <a:lnTo>
                    <a:pt x="407" y="173"/>
                  </a:lnTo>
                  <a:lnTo>
                    <a:pt x="391" y="174"/>
                  </a:lnTo>
                  <a:lnTo>
                    <a:pt x="391" y="171"/>
                  </a:lnTo>
                  <a:close/>
                  <a:moveTo>
                    <a:pt x="422" y="168"/>
                  </a:moveTo>
                  <a:lnTo>
                    <a:pt x="438" y="165"/>
                  </a:lnTo>
                  <a:lnTo>
                    <a:pt x="439" y="169"/>
                  </a:lnTo>
                  <a:lnTo>
                    <a:pt x="423" y="171"/>
                  </a:lnTo>
                  <a:lnTo>
                    <a:pt x="422" y="168"/>
                  </a:lnTo>
                  <a:close/>
                  <a:moveTo>
                    <a:pt x="454" y="162"/>
                  </a:moveTo>
                  <a:lnTo>
                    <a:pt x="470" y="160"/>
                  </a:lnTo>
                  <a:lnTo>
                    <a:pt x="470" y="163"/>
                  </a:lnTo>
                  <a:lnTo>
                    <a:pt x="455" y="166"/>
                  </a:lnTo>
                  <a:lnTo>
                    <a:pt x="454" y="162"/>
                  </a:lnTo>
                  <a:close/>
                  <a:moveTo>
                    <a:pt x="485" y="157"/>
                  </a:moveTo>
                  <a:lnTo>
                    <a:pt x="501" y="154"/>
                  </a:lnTo>
                  <a:lnTo>
                    <a:pt x="502" y="158"/>
                  </a:lnTo>
                  <a:lnTo>
                    <a:pt x="486" y="161"/>
                  </a:lnTo>
                  <a:lnTo>
                    <a:pt x="485" y="157"/>
                  </a:lnTo>
                  <a:close/>
                  <a:moveTo>
                    <a:pt x="517" y="152"/>
                  </a:moveTo>
                  <a:lnTo>
                    <a:pt x="533" y="149"/>
                  </a:lnTo>
                  <a:lnTo>
                    <a:pt x="533" y="152"/>
                  </a:lnTo>
                  <a:lnTo>
                    <a:pt x="518" y="155"/>
                  </a:lnTo>
                  <a:lnTo>
                    <a:pt x="517" y="152"/>
                  </a:lnTo>
                  <a:close/>
                  <a:moveTo>
                    <a:pt x="548" y="146"/>
                  </a:moveTo>
                  <a:lnTo>
                    <a:pt x="564" y="143"/>
                  </a:lnTo>
                  <a:lnTo>
                    <a:pt x="565" y="147"/>
                  </a:lnTo>
                  <a:lnTo>
                    <a:pt x="549" y="150"/>
                  </a:lnTo>
                  <a:lnTo>
                    <a:pt x="548" y="146"/>
                  </a:lnTo>
                  <a:close/>
                  <a:moveTo>
                    <a:pt x="580" y="141"/>
                  </a:moveTo>
                  <a:lnTo>
                    <a:pt x="596" y="138"/>
                  </a:lnTo>
                  <a:lnTo>
                    <a:pt x="597" y="141"/>
                  </a:lnTo>
                  <a:lnTo>
                    <a:pt x="581" y="144"/>
                  </a:lnTo>
                  <a:lnTo>
                    <a:pt x="580" y="141"/>
                  </a:lnTo>
                  <a:close/>
                  <a:moveTo>
                    <a:pt x="612" y="135"/>
                  </a:moveTo>
                  <a:lnTo>
                    <a:pt x="627" y="133"/>
                  </a:lnTo>
                  <a:lnTo>
                    <a:pt x="628" y="136"/>
                  </a:lnTo>
                  <a:lnTo>
                    <a:pt x="612" y="139"/>
                  </a:lnTo>
                  <a:lnTo>
                    <a:pt x="612" y="135"/>
                  </a:lnTo>
                  <a:close/>
                  <a:moveTo>
                    <a:pt x="643" y="130"/>
                  </a:moveTo>
                  <a:lnTo>
                    <a:pt x="659" y="127"/>
                  </a:lnTo>
                  <a:lnTo>
                    <a:pt x="660" y="131"/>
                  </a:lnTo>
                  <a:lnTo>
                    <a:pt x="644" y="133"/>
                  </a:lnTo>
                  <a:lnTo>
                    <a:pt x="643" y="130"/>
                  </a:lnTo>
                  <a:close/>
                  <a:moveTo>
                    <a:pt x="675" y="124"/>
                  </a:moveTo>
                  <a:lnTo>
                    <a:pt x="690" y="122"/>
                  </a:lnTo>
                  <a:lnTo>
                    <a:pt x="691" y="125"/>
                  </a:lnTo>
                  <a:lnTo>
                    <a:pt x="675" y="128"/>
                  </a:lnTo>
                  <a:lnTo>
                    <a:pt x="675" y="124"/>
                  </a:lnTo>
                  <a:close/>
                  <a:moveTo>
                    <a:pt x="706" y="119"/>
                  </a:moveTo>
                  <a:lnTo>
                    <a:pt x="722" y="116"/>
                  </a:lnTo>
                  <a:lnTo>
                    <a:pt x="723" y="120"/>
                  </a:lnTo>
                  <a:lnTo>
                    <a:pt x="707" y="122"/>
                  </a:lnTo>
                  <a:lnTo>
                    <a:pt x="706" y="119"/>
                  </a:lnTo>
                  <a:close/>
                  <a:moveTo>
                    <a:pt x="737" y="113"/>
                  </a:moveTo>
                  <a:lnTo>
                    <a:pt x="753" y="111"/>
                  </a:lnTo>
                  <a:lnTo>
                    <a:pt x="754" y="114"/>
                  </a:lnTo>
                  <a:lnTo>
                    <a:pt x="738" y="117"/>
                  </a:lnTo>
                  <a:lnTo>
                    <a:pt x="737" y="113"/>
                  </a:lnTo>
                  <a:close/>
                  <a:moveTo>
                    <a:pt x="769" y="108"/>
                  </a:moveTo>
                  <a:lnTo>
                    <a:pt x="785" y="105"/>
                  </a:lnTo>
                  <a:lnTo>
                    <a:pt x="786" y="109"/>
                  </a:lnTo>
                  <a:lnTo>
                    <a:pt x="770" y="112"/>
                  </a:lnTo>
                  <a:lnTo>
                    <a:pt x="769" y="108"/>
                  </a:lnTo>
                  <a:close/>
                  <a:moveTo>
                    <a:pt x="801" y="103"/>
                  </a:moveTo>
                  <a:lnTo>
                    <a:pt x="816" y="100"/>
                  </a:lnTo>
                  <a:lnTo>
                    <a:pt x="817" y="103"/>
                  </a:lnTo>
                  <a:lnTo>
                    <a:pt x="801" y="106"/>
                  </a:lnTo>
                  <a:lnTo>
                    <a:pt x="801" y="103"/>
                  </a:lnTo>
                  <a:close/>
                  <a:moveTo>
                    <a:pt x="832" y="97"/>
                  </a:moveTo>
                  <a:lnTo>
                    <a:pt x="848" y="94"/>
                  </a:lnTo>
                  <a:lnTo>
                    <a:pt x="849" y="98"/>
                  </a:lnTo>
                  <a:lnTo>
                    <a:pt x="833" y="101"/>
                  </a:lnTo>
                  <a:lnTo>
                    <a:pt x="832" y="97"/>
                  </a:lnTo>
                  <a:close/>
                  <a:moveTo>
                    <a:pt x="864" y="92"/>
                  </a:moveTo>
                  <a:lnTo>
                    <a:pt x="879" y="89"/>
                  </a:lnTo>
                  <a:lnTo>
                    <a:pt x="880" y="92"/>
                  </a:lnTo>
                  <a:lnTo>
                    <a:pt x="864" y="95"/>
                  </a:lnTo>
                  <a:lnTo>
                    <a:pt x="864" y="92"/>
                  </a:lnTo>
                  <a:close/>
                  <a:moveTo>
                    <a:pt x="895" y="86"/>
                  </a:moveTo>
                  <a:lnTo>
                    <a:pt x="911" y="83"/>
                  </a:lnTo>
                  <a:lnTo>
                    <a:pt x="912" y="87"/>
                  </a:lnTo>
                  <a:lnTo>
                    <a:pt x="896" y="90"/>
                  </a:lnTo>
                  <a:lnTo>
                    <a:pt x="895" y="86"/>
                  </a:lnTo>
                  <a:close/>
                  <a:moveTo>
                    <a:pt x="927" y="81"/>
                  </a:moveTo>
                  <a:lnTo>
                    <a:pt x="942" y="78"/>
                  </a:lnTo>
                  <a:lnTo>
                    <a:pt x="943" y="82"/>
                  </a:lnTo>
                  <a:lnTo>
                    <a:pt x="928" y="84"/>
                  </a:lnTo>
                  <a:lnTo>
                    <a:pt x="927" y="81"/>
                  </a:lnTo>
                  <a:close/>
                  <a:moveTo>
                    <a:pt x="958" y="75"/>
                  </a:moveTo>
                  <a:lnTo>
                    <a:pt x="974" y="73"/>
                  </a:lnTo>
                  <a:lnTo>
                    <a:pt x="975" y="76"/>
                  </a:lnTo>
                  <a:lnTo>
                    <a:pt x="959" y="79"/>
                  </a:lnTo>
                  <a:lnTo>
                    <a:pt x="958" y="75"/>
                  </a:lnTo>
                  <a:close/>
                  <a:moveTo>
                    <a:pt x="990" y="70"/>
                  </a:moveTo>
                  <a:lnTo>
                    <a:pt x="1006" y="67"/>
                  </a:lnTo>
                  <a:lnTo>
                    <a:pt x="1006" y="71"/>
                  </a:lnTo>
                  <a:lnTo>
                    <a:pt x="990" y="73"/>
                  </a:lnTo>
                  <a:lnTo>
                    <a:pt x="990" y="70"/>
                  </a:lnTo>
                  <a:close/>
                  <a:moveTo>
                    <a:pt x="1021" y="65"/>
                  </a:moveTo>
                  <a:lnTo>
                    <a:pt x="1037" y="62"/>
                  </a:lnTo>
                  <a:lnTo>
                    <a:pt x="1038" y="65"/>
                  </a:lnTo>
                  <a:lnTo>
                    <a:pt x="1022" y="68"/>
                  </a:lnTo>
                  <a:lnTo>
                    <a:pt x="1021" y="65"/>
                  </a:lnTo>
                  <a:close/>
                  <a:moveTo>
                    <a:pt x="1053" y="59"/>
                  </a:moveTo>
                  <a:lnTo>
                    <a:pt x="1068" y="56"/>
                  </a:lnTo>
                  <a:lnTo>
                    <a:pt x="1069" y="60"/>
                  </a:lnTo>
                  <a:lnTo>
                    <a:pt x="1053" y="62"/>
                  </a:lnTo>
                  <a:lnTo>
                    <a:pt x="1053" y="59"/>
                  </a:lnTo>
                  <a:close/>
                  <a:moveTo>
                    <a:pt x="1084" y="53"/>
                  </a:moveTo>
                  <a:lnTo>
                    <a:pt x="1100" y="51"/>
                  </a:lnTo>
                  <a:lnTo>
                    <a:pt x="1101" y="54"/>
                  </a:lnTo>
                  <a:lnTo>
                    <a:pt x="1085" y="57"/>
                  </a:lnTo>
                  <a:lnTo>
                    <a:pt x="1084" y="53"/>
                  </a:lnTo>
                  <a:close/>
                  <a:moveTo>
                    <a:pt x="1116" y="48"/>
                  </a:moveTo>
                  <a:lnTo>
                    <a:pt x="1132" y="45"/>
                  </a:lnTo>
                  <a:lnTo>
                    <a:pt x="1132" y="49"/>
                  </a:lnTo>
                  <a:lnTo>
                    <a:pt x="1117" y="52"/>
                  </a:lnTo>
                  <a:lnTo>
                    <a:pt x="1116" y="48"/>
                  </a:lnTo>
                  <a:close/>
                  <a:moveTo>
                    <a:pt x="1147" y="43"/>
                  </a:moveTo>
                  <a:lnTo>
                    <a:pt x="1163" y="40"/>
                  </a:lnTo>
                  <a:lnTo>
                    <a:pt x="1164" y="44"/>
                  </a:lnTo>
                  <a:lnTo>
                    <a:pt x="1148" y="46"/>
                  </a:lnTo>
                  <a:lnTo>
                    <a:pt x="1147" y="43"/>
                  </a:lnTo>
                  <a:close/>
                  <a:moveTo>
                    <a:pt x="1179" y="37"/>
                  </a:moveTo>
                  <a:lnTo>
                    <a:pt x="1195" y="35"/>
                  </a:lnTo>
                  <a:lnTo>
                    <a:pt x="1195" y="38"/>
                  </a:lnTo>
                  <a:lnTo>
                    <a:pt x="1180" y="41"/>
                  </a:lnTo>
                  <a:lnTo>
                    <a:pt x="1179" y="37"/>
                  </a:lnTo>
                  <a:close/>
                  <a:moveTo>
                    <a:pt x="1210" y="32"/>
                  </a:moveTo>
                  <a:lnTo>
                    <a:pt x="1226" y="29"/>
                  </a:lnTo>
                  <a:lnTo>
                    <a:pt x="1227" y="32"/>
                  </a:lnTo>
                  <a:lnTo>
                    <a:pt x="1211" y="35"/>
                  </a:lnTo>
                  <a:lnTo>
                    <a:pt x="1210" y="32"/>
                  </a:lnTo>
                  <a:close/>
                  <a:moveTo>
                    <a:pt x="1242" y="26"/>
                  </a:moveTo>
                  <a:lnTo>
                    <a:pt x="1247" y="25"/>
                  </a:lnTo>
                  <a:lnTo>
                    <a:pt x="1258" y="25"/>
                  </a:lnTo>
                  <a:lnTo>
                    <a:pt x="1258" y="29"/>
                  </a:lnTo>
                  <a:lnTo>
                    <a:pt x="1248" y="29"/>
                  </a:lnTo>
                  <a:lnTo>
                    <a:pt x="1248" y="29"/>
                  </a:lnTo>
                  <a:lnTo>
                    <a:pt x="1243" y="30"/>
                  </a:lnTo>
                  <a:lnTo>
                    <a:pt x="1242" y="26"/>
                  </a:lnTo>
                  <a:close/>
                  <a:moveTo>
                    <a:pt x="1274" y="25"/>
                  </a:moveTo>
                  <a:lnTo>
                    <a:pt x="1290" y="24"/>
                  </a:lnTo>
                  <a:lnTo>
                    <a:pt x="1290" y="28"/>
                  </a:lnTo>
                  <a:lnTo>
                    <a:pt x="1274" y="28"/>
                  </a:lnTo>
                  <a:lnTo>
                    <a:pt x="1274" y="25"/>
                  </a:lnTo>
                  <a:close/>
                  <a:moveTo>
                    <a:pt x="1306" y="24"/>
                  </a:moveTo>
                  <a:lnTo>
                    <a:pt x="1322" y="24"/>
                  </a:lnTo>
                  <a:lnTo>
                    <a:pt x="1322" y="27"/>
                  </a:lnTo>
                  <a:lnTo>
                    <a:pt x="1306" y="28"/>
                  </a:lnTo>
                  <a:lnTo>
                    <a:pt x="1306" y="24"/>
                  </a:lnTo>
                  <a:close/>
                  <a:moveTo>
                    <a:pt x="1338" y="23"/>
                  </a:moveTo>
                  <a:lnTo>
                    <a:pt x="1354" y="23"/>
                  </a:lnTo>
                  <a:lnTo>
                    <a:pt x="1355" y="27"/>
                  </a:lnTo>
                  <a:lnTo>
                    <a:pt x="1339" y="27"/>
                  </a:lnTo>
                  <a:lnTo>
                    <a:pt x="1338" y="23"/>
                  </a:lnTo>
                  <a:close/>
                  <a:moveTo>
                    <a:pt x="1370" y="23"/>
                  </a:moveTo>
                  <a:lnTo>
                    <a:pt x="1386" y="23"/>
                  </a:lnTo>
                  <a:lnTo>
                    <a:pt x="1387" y="26"/>
                  </a:lnTo>
                  <a:lnTo>
                    <a:pt x="1371" y="26"/>
                  </a:lnTo>
                  <a:lnTo>
                    <a:pt x="1370" y="23"/>
                  </a:lnTo>
                  <a:close/>
                  <a:moveTo>
                    <a:pt x="1402" y="22"/>
                  </a:moveTo>
                  <a:lnTo>
                    <a:pt x="1419" y="22"/>
                  </a:lnTo>
                  <a:lnTo>
                    <a:pt x="1419" y="26"/>
                  </a:lnTo>
                  <a:lnTo>
                    <a:pt x="1403" y="26"/>
                  </a:lnTo>
                  <a:lnTo>
                    <a:pt x="1402" y="22"/>
                  </a:lnTo>
                  <a:close/>
                  <a:moveTo>
                    <a:pt x="1435" y="21"/>
                  </a:moveTo>
                  <a:lnTo>
                    <a:pt x="1451" y="21"/>
                  </a:lnTo>
                  <a:lnTo>
                    <a:pt x="1451" y="25"/>
                  </a:lnTo>
                  <a:lnTo>
                    <a:pt x="1435" y="25"/>
                  </a:lnTo>
                  <a:lnTo>
                    <a:pt x="1435" y="21"/>
                  </a:lnTo>
                  <a:close/>
                  <a:moveTo>
                    <a:pt x="1467" y="21"/>
                  </a:moveTo>
                  <a:lnTo>
                    <a:pt x="1483" y="21"/>
                  </a:lnTo>
                  <a:lnTo>
                    <a:pt x="1483" y="24"/>
                  </a:lnTo>
                  <a:lnTo>
                    <a:pt x="1467" y="24"/>
                  </a:lnTo>
                  <a:lnTo>
                    <a:pt x="1467" y="21"/>
                  </a:lnTo>
                  <a:close/>
                  <a:moveTo>
                    <a:pt x="1499" y="20"/>
                  </a:moveTo>
                  <a:lnTo>
                    <a:pt x="1515" y="20"/>
                  </a:lnTo>
                  <a:lnTo>
                    <a:pt x="1515" y="23"/>
                  </a:lnTo>
                  <a:lnTo>
                    <a:pt x="1499" y="24"/>
                  </a:lnTo>
                  <a:lnTo>
                    <a:pt x="1499" y="20"/>
                  </a:lnTo>
                  <a:close/>
                  <a:moveTo>
                    <a:pt x="1531" y="20"/>
                  </a:moveTo>
                  <a:lnTo>
                    <a:pt x="1547" y="19"/>
                  </a:lnTo>
                  <a:lnTo>
                    <a:pt x="1547" y="23"/>
                  </a:lnTo>
                  <a:lnTo>
                    <a:pt x="1531" y="23"/>
                  </a:lnTo>
                  <a:lnTo>
                    <a:pt x="1531" y="20"/>
                  </a:lnTo>
                  <a:close/>
                  <a:moveTo>
                    <a:pt x="1563" y="19"/>
                  </a:moveTo>
                  <a:lnTo>
                    <a:pt x="1579" y="19"/>
                  </a:lnTo>
                  <a:lnTo>
                    <a:pt x="1579" y="22"/>
                  </a:lnTo>
                  <a:lnTo>
                    <a:pt x="1563" y="23"/>
                  </a:lnTo>
                  <a:lnTo>
                    <a:pt x="1563" y="19"/>
                  </a:lnTo>
                  <a:close/>
                  <a:moveTo>
                    <a:pt x="1595" y="18"/>
                  </a:moveTo>
                  <a:lnTo>
                    <a:pt x="1611" y="18"/>
                  </a:lnTo>
                  <a:lnTo>
                    <a:pt x="1611" y="21"/>
                  </a:lnTo>
                  <a:lnTo>
                    <a:pt x="1595" y="22"/>
                  </a:lnTo>
                  <a:lnTo>
                    <a:pt x="1595" y="18"/>
                  </a:lnTo>
                  <a:close/>
                  <a:moveTo>
                    <a:pt x="1627" y="18"/>
                  </a:moveTo>
                  <a:lnTo>
                    <a:pt x="1643" y="17"/>
                  </a:lnTo>
                  <a:lnTo>
                    <a:pt x="1643" y="21"/>
                  </a:lnTo>
                  <a:lnTo>
                    <a:pt x="1627" y="21"/>
                  </a:lnTo>
                  <a:lnTo>
                    <a:pt x="1627" y="18"/>
                  </a:lnTo>
                  <a:close/>
                  <a:moveTo>
                    <a:pt x="1659" y="17"/>
                  </a:moveTo>
                  <a:lnTo>
                    <a:pt x="1675" y="16"/>
                  </a:lnTo>
                  <a:lnTo>
                    <a:pt x="1676" y="20"/>
                  </a:lnTo>
                  <a:lnTo>
                    <a:pt x="1660" y="21"/>
                  </a:lnTo>
                  <a:lnTo>
                    <a:pt x="1659" y="17"/>
                  </a:lnTo>
                  <a:close/>
                  <a:moveTo>
                    <a:pt x="1691" y="16"/>
                  </a:moveTo>
                  <a:lnTo>
                    <a:pt x="1707" y="16"/>
                  </a:lnTo>
                  <a:lnTo>
                    <a:pt x="1707" y="20"/>
                  </a:lnTo>
                  <a:lnTo>
                    <a:pt x="1691" y="20"/>
                  </a:lnTo>
                  <a:lnTo>
                    <a:pt x="1691" y="16"/>
                  </a:lnTo>
                  <a:close/>
                  <a:moveTo>
                    <a:pt x="1723" y="16"/>
                  </a:moveTo>
                  <a:lnTo>
                    <a:pt x="1739" y="15"/>
                  </a:lnTo>
                  <a:lnTo>
                    <a:pt x="1739" y="19"/>
                  </a:lnTo>
                  <a:lnTo>
                    <a:pt x="1723" y="19"/>
                  </a:lnTo>
                  <a:lnTo>
                    <a:pt x="1723" y="16"/>
                  </a:lnTo>
                  <a:close/>
                  <a:moveTo>
                    <a:pt x="1756" y="15"/>
                  </a:moveTo>
                  <a:lnTo>
                    <a:pt x="1772" y="15"/>
                  </a:lnTo>
                  <a:lnTo>
                    <a:pt x="1772" y="18"/>
                  </a:lnTo>
                  <a:lnTo>
                    <a:pt x="1756" y="19"/>
                  </a:lnTo>
                  <a:lnTo>
                    <a:pt x="1756" y="15"/>
                  </a:lnTo>
                  <a:close/>
                  <a:moveTo>
                    <a:pt x="1788" y="14"/>
                  </a:moveTo>
                  <a:lnTo>
                    <a:pt x="1804" y="14"/>
                  </a:lnTo>
                  <a:lnTo>
                    <a:pt x="1804" y="18"/>
                  </a:lnTo>
                  <a:lnTo>
                    <a:pt x="1788" y="18"/>
                  </a:lnTo>
                  <a:lnTo>
                    <a:pt x="1788" y="14"/>
                  </a:lnTo>
                  <a:close/>
                  <a:moveTo>
                    <a:pt x="1820" y="14"/>
                  </a:moveTo>
                  <a:lnTo>
                    <a:pt x="1836" y="13"/>
                  </a:lnTo>
                  <a:lnTo>
                    <a:pt x="1836" y="17"/>
                  </a:lnTo>
                  <a:lnTo>
                    <a:pt x="1820" y="17"/>
                  </a:lnTo>
                  <a:lnTo>
                    <a:pt x="1820" y="14"/>
                  </a:lnTo>
                  <a:close/>
                  <a:moveTo>
                    <a:pt x="1852" y="13"/>
                  </a:moveTo>
                  <a:lnTo>
                    <a:pt x="1868" y="13"/>
                  </a:lnTo>
                  <a:lnTo>
                    <a:pt x="1868" y="16"/>
                  </a:lnTo>
                  <a:lnTo>
                    <a:pt x="1852" y="16"/>
                  </a:lnTo>
                  <a:lnTo>
                    <a:pt x="1852" y="13"/>
                  </a:lnTo>
                  <a:close/>
                  <a:moveTo>
                    <a:pt x="1884" y="12"/>
                  </a:moveTo>
                  <a:lnTo>
                    <a:pt x="1900" y="12"/>
                  </a:lnTo>
                  <a:lnTo>
                    <a:pt x="1900" y="16"/>
                  </a:lnTo>
                  <a:lnTo>
                    <a:pt x="1884" y="16"/>
                  </a:lnTo>
                  <a:lnTo>
                    <a:pt x="1884" y="12"/>
                  </a:lnTo>
                  <a:close/>
                  <a:moveTo>
                    <a:pt x="1916" y="12"/>
                  </a:moveTo>
                  <a:lnTo>
                    <a:pt x="1932" y="11"/>
                  </a:lnTo>
                  <a:lnTo>
                    <a:pt x="1932" y="15"/>
                  </a:lnTo>
                  <a:lnTo>
                    <a:pt x="1916" y="15"/>
                  </a:lnTo>
                  <a:lnTo>
                    <a:pt x="1916" y="12"/>
                  </a:lnTo>
                  <a:close/>
                  <a:moveTo>
                    <a:pt x="1948" y="11"/>
                  </a:moveTo>
                  <a:lnTo>
                    <a:pt x="1964" y="11"/>
                  </a:lnTo>
                  <a:lnTo>
                    <a:pt x="1964" y="14"/>
                  </a:lnTo>
                  <a:lnTo>
                    <a:pt x="1948" y="15"/>
                  </a:lnTo>
                  <a:lnTo>
                    <a:pt x="1948" y="11"/>
                  </a:lnTo>
                  <a:close/>
                  <a:moveTo>
                    <a:pt x="1980" y="10"/>
                  </a:moveTo>
                  <a:lnTo>
                    <a:pt x="1996" y="10"/>
                  </a:lnTo>
                  <a:lnTo>
                    <a:pt x="1996" y="14"/>
                  </a:lnTo>
                  <a:lnTo>
                    <a:pt x="1980" y="14"/>
                  </a:lnTo>
                  <a:lnTo>
                    <a:pt x="1980" y="10"/>
                  </a:lnTo>
                  <a:close/>
                  <a:moveTo>
                    <a:pt x="2012" y="10"/>
                  </a:moveTo>
                  <a:lnTo>
                    <a:pt x="2028" y="9"/>
                  </a:lnTo>
                  <a:lnTo>
                    <a:pt x="2028" y="13"/>
                  </a:lnTo>
                  <a:lnTo>
                    <a:pt x="2012" y="13"/>
                  </a:lnTo>
                  <a:lnTo>
                    <a:pt x="2012" y="10"/>
                  </a:lnTo>
                  <a:close/>
                  <a:moveTo>
                    <a:pt x="2044" y="9"/>
                  </a:moveTo>
                  <a:lnTo>
                    <a:pt x="2060" y="9"/>
                  </a:lnTo>
                  <a:lnTo>
                    <a:pt x="2060" y="12"/>
                  </a:lnTo>
                  <a:lnTo>
                    <a:pt x="2044" y="13"/>
                  </a:lnTo>
                  <a:lnTo>
                    <a:pt x="2044" y="9"/>
                  </a:lnTo>
                  <a:close/>
                  <a:moveTo>
                    <a:pt x="2077" y="8"/>
                  </a:moveTo>
                  <a:lnTo>
                    <a:pt x="2093" y="8"/>
                  </a:lnTo>
                  <a:lnTo>
                    <a:pt x="2093" y="12"/>
                  </a:lnTo>
                  <a:lnTo>
                    <a:pt x="2077" y="12"/>
                  </a:lnTo>
                  <a:lnTo>
                    <a:pt x="2077" y="8"/>
                  </a:lnTo>
                  <a:close/>
                  <a:moveTo>
                    <a:pt x="2109" y="8"/>
                  </a:moveTo>
                  <a:lnTo>
                    <a:pt x="2125" y="7"/>
                  </a:lnTo>
                  <a:lnTo>
                    <a:pt x="2125" y="11"/>
                  </a:lnTo>
                  <a:lnTo>
                    <a:pt x="2109" y="11"/>
                  </a:lnTo>
                  <a:lnTo>
                    <a:pt x="2109" y="8"/>
                  </a:lnTo>
                  <a:close/>
                  <a:moveTo>
                    <a:pt x="2141" y="7"/>
                  </a:moveTo>
                  <a:lnTo>
                    <a:pt x="2157" y="7"/>
                  </a:lnTo>
                  <a:lnTo>
                    <a:pt x="2157" y="10"/>
                  </a:lnTo>
                  <a:lnTo>
                    <a:pt x="2141" y="11"/>
                  </a:lnTo>
                  <a:lnTo>
                    <a:pt x="2141" y="7"/>
                  </a:lnTo>
                  <a:close/>
                  <a:moveTo>
                    <a:pt x="2173" y="6"/>
                  </a:moveTo>
                  <a:lnTo>
                    <a:pt x="2189" y="6"/>
                  </a:lnTo>
                  <a:lnTo>
                    <a:pt x="2189" y="10"/>
                  </a:lnTo>
                  <a:lnTo>
                    <a:pt x="2173" y="10"/>
                  </a:lnTo>
                  <a:lnTo>
                    <a:pt x="2173" y="6"/>
                  </a:lnTo>
                  <a:close/>
                  <a:moveTo>
                    <a:pt x="2205" y="6"/>
                  </a:moveTo>
                  <a:lnTo>
                    <a:pt x="2221" y="5"/>
                  </a:lnTo>
                  <a:lnTo>
                    <a:pt x="2221" y="9"/>
                  </a:lnTo>
                  <a:lnTo>
                    <a:pt x="2205" y="9"/>
                  </a:lnTo>
                  <a:lnTo>
                    <a:pt x="2205" y="6"/>
                  </a:lnTo>
                  <a:close/>
                  <a:moveTo>
                    <a:pt x="2237" y="5"/>
                  </a:moveTo>
                  <a:lnTo>
                    <a:pt x="2253" y="5"/>
                  </a:lnTo>
                  <a:lnTo>
                    <a:pt x="2253" y="8"/>
                  </a:lnTo>
                  <a:lnTo>
                    <a:pt x="2237" y="9"/>
                  </a:lnTo>
                  <a:lnTo>
                    <a:pt x="2237" y="5"/>
                  </a:lnTo>
                  <a:close/>
                  <a:moveTo>
                    <a:pt x="2269" y="5"/>
                  </a:moveTo>
                  <a:lnTo>
                    <a:pt x="2285" y="4"/>
                  </a:lnTo>
                  <a:lnTo>
                    <a:pt x="2285" y="8"/>
                  </a:lnTo>
                  <a:lnTo>
                    <a:pt x="2269" y="8"/>
                  </a:lnTo>
                  <a:lnTo>
                    <a:pt x="2269" y="5"/>
                  </a:lnTo>
                  <a:close/>
                  <a:moveTo>
                    <a:pt x="2301" y="4"/>
                  </a:moveTo>
                  <a:lnTo>
                    <a:pt x="2317" y="3"/>
                  </a:lnTo>
                  <a:lnTo>
                    <a:pt x="2317" y="7"/>
                  </a:lnTo>
                  <a:lnTo>
                    <a:pt x="2301" y="7"/>
                  </a:lnTo>
                  <a:lnTo>
                    <a:pt x="2301" y="4"/>
                  </a:lnTo>
                  <a:close/>
                  <a:moveTo>
                    <a:pt x="2333" y="3"/>
                  </a:moveTo>
                  <a:lnTo>
                    <a:pt x="2349" y="3"/>
                  </a:lnTo>
                  <a:lnTo>
                    <a:pt x="2349" y="6"/>
                  </a:lnTo>
                  <a:lnTo>
                    <a:pt x="2333" y="7"/>
                  </a:lnTo>
                  <a:lnTo>
                    <a:pt x="2333" y="3"/>
                  </a:lnTo>
                  <a:close/>
                  <a:moveTo>
                    <a:pt x="2365" y="3"/>
                  </a:moveTo>
                  <a:lnTo>
                    <a:pt x="2381" y="2"/>
                  </a:lnTo>
                  <a:lnTo>
                    <a:pt x="2381" y="6"/>
                  </a:lnTo>
                  <a:lnTo>
                    <a:pt x="2365" y="6"/>
                  </a:lnTo>
                  <a:lnTo>
                    <a:pt x="2365" y="3"/>
                  </a:lnTo>
                  <a:close/>
                  <a:moveTo>
                    <a:pt x="2397" y="2"/>
                  </a:moveTo>
                  <a:lnTo>
                    <a:pt x="2413" y="1"/>
                  </a:lnTo>
                  <a:lnTo>
                    <a:pt x="2414" y="5"/>
                  </a:lnTo>
                  <a:lnTo>
                    <a:pt x="2397" y="5"/>
                  </a:lnTo>
                  <a:lnTo>
                    <a:pt x="2397" y="2"/>
                  </a:lnTo>
                  <a:close/>
                  <a:moveTo>
                    <a:pt x="2429" y="1"/>
                  </a:moveTo>
                  <a:lnTo>
                    <a:pt x="2445" y="1"/>
                  </a:lnTo>
                  <a:lnTo>
                    <a:pt x="2446" y="5"/>
                  </a:lnTo>
                  <a:lnTo>
                    <a:pt x="2430" y="5"/>
                  </a:lnTo>
                  <a:lnTo>
                    <a:pt x="2429" y="1"/>
                  </a:lnTo>
                  <a:close/>
                  <a:moveTo>
                    <a:pt x="2461" y="0"/>
                  </a:moveTo>
                  <a:lnTo>
                    <a:pt x="2477" y="0"/>
                  </a:lnTo>
                  <a:lnTo>
                    <a:pt x="2478" y="4"/>
                  </a:lnTo>
                  <a:lnTo>
                    <a:pt x="2462" y="4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Line 405">
              <a:extLst>
                <a:ext uri="{FF2B5EF4-FFF2-40B4-BE49-F238E27FC236}">
                  <a16:creationId xmlns:a16="http://schemas.microsoft.com/office/drawing/2014/main" id="{5F73CD70-CDD5-4CD8-BD90-DE5EBAC2A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0817" y="2824712"/>
              <a:ext cx="686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5" name="Freeform 406">
              <a:extLst>
                <a:ext uri="{FF2B5EF4-FFF2-40B4-BE49-F238E27FC236}">
                  <a16:creationId xmlns:a16="http://schemas.microsoft.com/office/drawing/2014/main" id="{8B5BFAB8-8501-4C27-AC31-C0FFD5474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374" y="2446887"/>
              <a:ext cx="3425313" cy="1169988"/>
            </a:xfrm>
            <a:custGeom>
              <a:avLst/>
              <a:gdLst>
                <a:gd name="T0" fmla="*/ 0 w 2493"/>
                <a:gd name="T1" fmla="*/ 733 h 737"/>
                <a:gd name="T2" fmla="*/ 52 w 2493"/>
                <a:gd name="T3" fmla="*/ 715 h 737"/>
                <a:gd name="T4" fmla="*/ 97 w 2493"/>
                <a:gd name="T5" fmla="*/ 699 h 737"/>
                <a:gd name="T6" fmla="*/ 119 w 2493"/>
                <a:gd name="T7" fmla="*/ 691 h 737"/>
                <a:gd name="T8" fmla="*/ 171 w 2493"/>
                <a:gd name="T9" fmla="*/ 672 h 737"/>
                <a:gd name="T10" fmla="*/ 216 w 2493"/>
                <a:gd name="T11" fmla="*/ 657 h 737"/>
                <a:gd name="T12" fmla="*/ 240 w 2493"/>
                <a:gd name="T13" fmla="*/ 652 h 737"/>
                <a:gd name="T14" fmla="*/ 294 w 2493"/>
                <a:gd name="T15" fmla="*/ 640 h 737"/>
                <a:gd name="T16" fmla="*/ 341 w 2493"/>
                <a:gd name="T17" fmla="*/ 630 h 737"/>
                <a:gd name="T18" fmla="*/ 365 w 2493"/>
                <a:gd name="T19" fmla="*/ 625 h 737"/>
                <a:gd name="T20" fmla="*/ 418 w 2493"/>
                <a:gd name="T21" fmla="*/ 612 h 737"/>
                <a:gd name="T22" fmla="*/ 459 w 2493"/>
                <a:gd name="T23" fmla="*/ 589 h 737"/>
                <a:gd name="T24" fmla="*/ 479 w 2493"/>
                <a:gd name="T25" fmla="*/ 577 h 737"/>
                <a:gd name="T26" fmla="*/ 526 w 2493"/>
                <a:gd name="T27" fmla="*/ 550 h 737"/>
                <a:gd name="T28" fmla="*/ 567 w 2493"/>
                <a:gd name="T29" fmla="*/ 527 h 737"/>
                <a:gd name="T30" fmla="*/ 587 w 2493"/>
                <a:gd name="T31" fmla="*/ 515 h 737"/>
                <a:gd name="T32" fmla="*/ 635 w 2493"/>
                <a:gd name="T33" fmla="*/ 488 h 737"/>
                <a:gd name="T34" fmla="*/ 675 w 2493"/>
                <a:gd name="T35" fmla="*/ 465 h 737"/>
                <a:gd name="T36" fmla="*/ 696 w 2493"/>
                <a:gd name="T37" fmla="*/ 453 h 737"/>
                <a:gd name="T38" fmla="*/ 743 w 2493"/>
                <a:gd name="T39" fmla="*/ 426 h 737"/>
                <a:gd name="T40" fmla="*/ 784 w 2493"/>
                <a:gd name="T41" fmla="*/ 403 h 737"/>
                <a:gd name="T42" fmla="*/ 804 w 2493"/>
                <a:gd name="T43" fmla="*/ 391 h 737"/>
                <a:gd name="T44" fmla="*/ 851 w 2493"/>
                <a:gd name="T45" fmla="*/ 364 h 737"/>
                <a:gd name="T46" fmla="*/ 892 w 2493"/>
                <a:gd name="T47" fmla="*/ 341 h 737"/>
                <a:gd name="T48" fmla="*/ 912 w 2493"/>
                <a:gd name="T49" fmla="*/ 329 h 737"/>
                <a:gd name="T50" fmla="*/ 960 w 2493"/>
                <a:gd name="T51" fmla="*/ 302 h 737"/>
                <a:gd name="T52" fmla="*/ 1000 w 2493"/>
                <a:gd name="T53" fmla="*/ 279 h 737"/>
                <a:gd name="T54" fmla="*/ 1021 w 2493"/>
                <a:gd name="T55" fmla="*/ 267 h 737"/>
                <a:gd name="T56" fmla="*/ 1068 w 2493"/>
                <a:gd name="T57" fmla="*/ 240 h 737"/>
                <a:gd name="T58" fmla="*/ 1109 w 2493"/>
                <a:gd name="T59" fmla="*/ 217 h 737"/>
                <a:gd name="T60" fmla="*/ 1129 w 2493"/>
                <a:gd name="T61" fmla="*/ 205 h 737"/>
                <a:gd name="T62" fmla="*/ 1176 w 2493"/>
                <a:gd name="T63" fmla="*/ 178 h 737"/>
                <a:gd name="T64" fmla="*/ 1217 w 2493"/>
                <a:gd name="T65" fmla="*/ 155 h 737"/>
                <a:gd name="T66" fmla="*/ 1247 w 2493"/>
                <a:gd name="T67" fmla="*/ 142 h 737"/>
                <a:gd name="T68" fmla="*/ 1324 w 2493"/>
                <a:gd name="T69" fmla="*/ 130 h 737"/>
                <a:gd name="T70" fmla="*/ 1348 w 2493"/>
                <a:gd name="T71" fmla="*/ 127 h 737"/>
                <a:gd name="T72" fmla="*/ 1404 w 2493"/>
                <a:gd name="T73" fmla="*/ 121 h 737"/>
                <a:gd name="T74" fmla="*/ 1452 w 2493"/>
                <a:gd name="T75" fmla="*/ 115 h 737"/>
                <a:gd name="T76" fmla="*/ 1475 w 2493"/>
                <a:gd name="T77" fmla="*/ 113 h 737"/>
                <a:gd name="T78" fmla="*/ 1531 w 2493"/>
                <a:gd name="T79" fmla="*/ 107 h 737"/>
                <a:gd name="T80" fmla="*/ 1579 w 2493"/>
                <a:gd name="T81" fmla="*/ 101 h 737"/>
                <a:gd name="T82" fmla="*/ 1603 w 2493"/>
                <a:gd name="T83" fmla="*/ 99 h 737"/>
                <a:gd name="T84" fmla="*/ 1659 w 2493"/>
                <a:gd name="T85" fmla="*/ 93 h 737"/>
                <a:gd name="T86" fmla="*/ 1706 w 2493"/>
                <a:gd name="T87" fmla="*/ 87 h 737"/>
                <a:gd name="T88" fmla="*/ 1730 w 2493"/>
                <a:gd name="T89" fmla="*/ 84 h 737"/>
                <a:gd name="T90" fmla="*/ 1786 w 2493"/>
                <a:gd name="T91" fmla="*/ 78 h 737"/>
                <a:gd name="T92" fmla="*/ 1834 w 2493"/>
                <a:gd name="T93" fmla="*/ 73 h 737"/>
                <a:gd name="T94" fmla="*/ 1858 w 2493"/>
                <a:gd name="T95" fmla="*/ 71 h 737"/>
                <a:gd name="T96" fmla="*/ 1914 w 2493"/>
                <a:gd name="T97" fmla="*/ 64 h 737"/>
                <a:gd name="T98" fmla="*/ 1961 w 2493"/>
                <a:gd name="T99" fmla="*/ 59 h 737"/>
                <a:gd name="T100" fmla="*/ 1985 w 2493"/>
                <a:gd name="T101" fmla="*/ 56 h 737"/>
                <a:gd name="T102" fmla="*/ 2041 w 2493"/>
                <a:gd name="T103" fmla="*/ 50 h 737"/>
                <a:gd name="T104" fmla="*/ 2089 w 2493"/>
                <a:gd name="T105" fmla="*/ 45 h 737"/>
                <a:gd name="T106" fmla="*/ 2113 w 2493"/>
                <a:gd name="T107" fmla="*/ 42 h 737"/>
                <a:gd name="T108" fmla="*/ 2168 w 2493"/>
                <a:gd name="T109" fmla="*/ 36 h 737"/>
                <a:gd name="T110" fmla="*/ 2216 w 2493"/>
                <a:gd name="T111" fmla="*/ 31 h 737"/>
                <a:gd name="T112" fmla="*/ 2240 w 2493"/>
                <a:gd name="T113" fmla="*/ 28 h 737"/>
                <a:gd name="T114" fmla="*/ 2296 w 2493"/>
                <a:gd name="T115" fmla="*/ 22 h 737"/>
                <a:gd name="T116" fmla="*/ 2344 w 2493"/>
                <a:gd name="T117" fmla="*/ 17 h 737"/>
                <a:gd name="T118" fmla="*/ 2367 w 2493"/>
                <a:gd name="T119" fmla="*/ 14 h 737"/>
                <a:gd name="T120" fmla="*/ 2423 w 2493"/>
                <a:gd name="T121" fmla="*/ 8 h 737"/>
                <a:gd name="T122" fmla="*/ 2471 w 2493"/>
                <a:gd name="T123" fmla="*/ 2 h 737"/>
                <a:gd name="T124" fmla="*/ 2492 w 2493"/>
                <a:gd name="T12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3" h="737">
                  <a:moveTo>
                    <a:pt x="0" y="733"/>
                  </a:moveTo>
                  <a:lnTo>
                    <a:pt x="37" y="720"/>
                  </a:lnTo>
                  <a:lnTo>
                    <a:pt x="38" y="724"/>
                  </a:lnTo>
                  <a:lnTo>
                    <a:pt x="1" y="737"/>
                  </a:lnTo>
                  <a:lnTo>
                    <a:pt x="0" y="733"/>
                  </a:lnTo>
                  <a:close/>
                  <a:moveTo>
                    <a:pt x="52" y="715"/>
                  </a:moveTo>
                  <a:lnTo>
                    <a:pt x="82" y="704"/>
                  </a:lnTo>
                  <a:lnTo>
                    <a:pt x="83" y="707"/>
                  </a:lnTo>
                  <a:lnTo>
                    <a:pt x="53" y="718"/>
                  </a:lnTo>
                  <a:lnTo>
                    <a:pt x="52" y="715"/>
                  </a:lnTo>
                  <a:close/>
                  <a:moveTo>
                    <a:pt x="97" y="699"/>
                  </a:moveTo>
                  <a:lnTo>
                    <a:pt x="104" y="696"/>
                  </a:lnTo>
                  <a:lnTo>
                    <a:pt x="105" y="699"/>
                  </a:lnTo>
                  <a:lnTo>
                    <a:pt x="98" y="702"/>
                  </a:lnTo>
                  <a:lnTo>
                    <a:pt x="97" y="699"/>
                  </a:lnTo>
                  <a:close/>
                  <a:moveTo>
                    <a:pt x="119" y="691"/>
                  </a:moveTo>
                  <a:lnTo>
                    <a:pt x="156" y="677"/>
                  </a:lnTo>
                  <a:lnTo>
                    <a:pt x="158" y="680"/>
                  </a:lnTo>
                  <a:lnTo>
                    <a:pt x="120" y="694"/>
                  </a:lnTo>
                  <a:lnTo>
                    <a:pt x="119" y="691"/>
                  </a:lnTo>
                  <a:close/>
                  <a:moveTo>
                    <a:pt x="171" y="672"/>
                  </a:moveTo>
                  <a:lnTo>
                    <a:pt x="201" y="661"/>
                  </a:lnTo>
                  <a:lnTo>
                    <a:pt x="202" y="664"/>
                  </a:lnTo>
                  <a:lnTo>
                    <a:pt x="173" y="675"/>
                  </a:lnTo>
                  <a:lnTo>
                    <a:pt x="171" y="672"/>
                  </a:lnTo>
                  <a:close/>
                  <a:moveTo>
                    <a:pt x="216" y="657"/>
                  </a:moveTo>
                  <a:lnTo>
                    <a:pt x="224" y="655"/>
                  </a:lnTo>
                  <a:lnTo>
                    <a:pt x="225" y="659"/>
                  </a:lnTo>
                  <a:lnTo>
                    <a:pt x="217" y="660"/>
                  </a:lnTo>
                  <a:lnTo>
                    <a:pt x="216" y="657"/>
                  </a:lnTo>
                  <a:close/>
                  <a:moveTo>
                    <a:pt x="240" y="652"/>
                  </a:moveTo>
                  <a:lnTo>
                    <a:pt x="279" y="643"/>
                  </a:lnTo>
                  <a:lnTo>
                    <a:pt x="280" y="647"/>
                  </a:lnTo>
                  <a:lnTo>
                    <a:pt x="241" y="655"/>
                  </a:lnTo>
                  <a:lnTo>
                    <a:pt x="240" y="652"/>
                  </a:lnTo>
                  <a:close/>
                  <a:moveTo>
                    <a:pt x="294" y="640"/>
                  </a:moveTo>
                  <a:lnTo>
                    <a:pt x="326" y="633"/>
                  </a:lnTo>
                  <a:lnTo>
                    <a:pt x="327" y="637"/>
                  </a:lnTo>
                  <a:lnTo>
                    <a:pt x="295" y="643"/>
                  </a:lnTo>
                  <a:lnTo>
                    <a:pt x="294" y="640"/>
                  </a:lnTo>
                  <a:close/>
                  <a:moveTo>
                    <a:pt x="341" y="630"/>
                  </a:moveTo>
                  <a:lnTo>
                    <a:pt x="349" y="628"/>
                  </a:lnTo>
                  <a:lnTo>
                    <a:pt x="350" y="632"/>
                  </a:lnTo>
                  <a:lnTo>
                    <a:pt x="342" y="633"/>
                  </a:lnTo>
                  <a:lnTo>
                    <a:pt x="341" y="630"/>
                  </a:lnTo>
                  <a:close/>
                  <a:moveTo>
                    <a:pt x="365" y="625"/>
                  </a:moveTo>
                  <a:lnTo>
                    <a:pt x="403" y="616"/>
                  </a:lnTo>
                  <a:lnTo>
                    <a:pt x="404" y="620"/>
                  </a:lnTo>
                  <a:lnTo>
                    <a:pt x="366" y="628"/>
                  </a:lnTo>
                  <a:lnTo>
                    <a:pt x="365" y="625"/>
                  </a:lnTo>
                  <a:close/>
                  <a:moveTo>
                    <a:pt x="418" y="612"/>
                  </a:moveTo>
                  <a:lnTo>
                    <a:pt x="445" y="596"/>
                  </a:lnTo>
                  <a:lnTo>
                    <a:pt x="447" y="600"/>
                  </a:lnTo>
                  <a:lnTo>
                    <a:pt x="420" y="615"/>
                  </a:lnTo>
                  <a:lnTo>
                    <a:pt x="418" y="612"/>
                  </a:lnTo>
                  <a:close/>
                  <a:moveTo>
                    <a:pt x="459" y="589"/>
                  </a:moveTo>
                  <a:lnTo>
                    <a:pt x="465" y="585"/>
                  </a:lnTo>
                  <a:lnTo>
                    <a:pt x="468" y="588"/>
                  </a:lnTo>
                  <a:lnTo>
                    <a:pt x="461" y="592"/>
                  </a:lnTo>
                  <a:lnTo>
                    <a:pt x="459" y="589"/>
                  </a:lnTo>
                  <a:close/>
                  <a:moveTo>
                    <a:pt x="479" y="577"/>
                  </a:moveTo>
                  <a:lnTo>
                    <a:pt x="513" y="558"/>
                  </a:lnTo>
                  <a:lnTo>
                    <a:pt x="515" y="561"/>
                  </a:lnTo>
                  <a:lnTo>
                    <a:pt x="481" y="580"/>
                  </a:lnTo>
                  <a:lnTo>
                    <a:pt x="479" y="577"/>
                  </a:lnTo>
                  <a:close/>
                  <a:moveTo>
                    <a:pt x="526" y="550"/>
                  </a:moveTo>
                  <a:lnTo>
                    <a:pt x="553" y="535"/>
                  </a:lnTo>
                  <a:lnTo>
                    <a:pt x="556" y="538"/>
                  </a:lnTo>
                  <a:lnTo>
                    <a:pt x="529" y="553"/>
                  </a:lnTo>
                  <a:lnTo>
                    <a:pt x="526" y="550"/>
                  </a:lnTo>
                  <a:close/>
                  <a:moveTo>
                    <a:pt x="567" y="527"/>
                  </a:moveTo>
                  <a:lnTo>
                    <a:pt x="574" y="523"/>
                  </a:lnTo>
                  <a:lnTo>
                    <a:pt x="576" y="526"/>
                  </a:lnTo>
                  <a:lnTo>
                    <a:pt x="569" y="530"/>
                  </a:lnTo>
                  <a:lnTo>
                    <a:pt x="567" y="527"/>
                  </a:lnTo>
                  <a:close/>
                  <a:moveTo>
                    <a:pt x="587" y="515"/>
                  </a:moveTo>
                  <a:lnTo>
                    <a:pt x="621" y="496"/>
                  </a:lnTo>
                  <a:lnTo>
                    <a:pt x="623" y="499"/>
                  </a:lnTo>
                  <a:lnTo>
                    <a:pt x="590" y="518"/>
                  </a:lnTo>
                  <a:lnTo>
                    <a:pt x="587" y="515"/>
                  </a:lnTo>
                  <a:close/>
                  <a:moveTo>
                    <a:pt x="635" y="488"/>
                  </a:moveTo>
                  <a:lnTo>
                    <a:pt x="662" y="473"/>
                  </a:lnTo>
                  <a:lnTo>
                    <a:pt x="664" y="475"/>
                  </a:lnTo>
                  <a:lnTo>
                    <a:pt x="637" y="491"/>
                  </a:lnTo>
                  <a:lnTo>
                    <a:pt x="635" y="488"/>
                  </a:lnTo>
                  <a:close/>
                  <a:moveTo>
                    <a:pt x="675" y="465"/>
                  </a:moveTo>
                  <a:lnTo>
                    <a:pt x="682" y="461"/>
                  </a:lnTo>
                  <a:lnTo>
                    <a:pt x="684" y="464"/>
                  </a:lnTo>
                  <a:lnTo>
                    <a:pt x="678" y="468"/>
                  </a:lnTo>
                  <a:lnTo>
                    <a:pt x="675" y="465"/>
                  </a:lnTo>
                  <a:close/>
                  <a:moveTo>
                    <a:pt x="696" y="453"/>
                  </a:moveTo>
                  <a:lnTo>
                    <a:pt x="729" y="434"/>
                  </a:lnTo>
                  <a:lnTo>
                    <a:pt x="732" y="437"/>
                  </a:lnTo>
                  <a:lnTo>
                    <a:pt x="698" y="456"/>
                  </a:lnTo>
                  <a:lnTo>
                    <a:pt x="696" y="453"/>
                  </a:lnTo>
                  <a:close/>
                  <a:moveTo>
                    <a:pt x="743" y="426"/>
                  </a:moveTo>
                  <a:lnTo>
                    <a:pt x="770" y="411"/>
                  </a:lnTo>
                  <a:lnTo>
                    <a:pt x="772" y="413"/>
                  </a:lnTo>
                  <a:lnTo>
                    <a:pt x="745" y="429"/>
                  </a:lnTo>
                  <a:lnTo>
                    <a:pt x="743" y="426"/>
                  </a:lnTo>
                  <a:close/>
                  <a:moveTo>
                    <a:pt x="784" y="403"/>
                  </a:moveTo>
                  <a:lnTo>
                    <a:pt x="790" y="399"/>
                  </a:lnTo>
                  <a:lnTo>
                    <a:pt x="793" y="402"/>
                  </a:lnTo>
                  <a:lnTo>
                    <a:pt x="786" y="406"/>
                  </a:lnTo>
                  <a:lnTo>
                    <a:pt x="784" y="403"/>
                  </a:lnTo>
                  <a:close/>
                  <a:moveTo>
                    <a:pt x="804" y="391"/>
                  </a:moveTo>
                  <a:lnTo>
                    <a:pt x="838" y="372"/>
                  </a:lnTo>
                  <a:lnTo>
                    <a:pt x="840" y="375"/>
                  </a:lnTo>
                  <a:lnTo>
                    <a:pt x="806" y="394"/>
                  </a:lnTo>
                  <a:lnTo>
                    <a:pt x="804" y="391"/>
                  </a:lnTo>
                  <a:close/>
                  <a:moveTo>
                    <a:pt x="851" y="364"/>
                  </a:moveTo>
                  <a:lnTo>
                    <a:pt x="878" y="349"/>
                  </a:lnTo>
                  <a:lnTo>
                    <a:pt x="881" y="351"/>
                  </a:lnTo>
                  <a:lnTo>
                    <a:pt x="854" y="367"/>
                  </a:lnTo>
                  <a:lnTo>
                    <a:pt x="851" y="364"/>
                  </a:lnTo>
                  <a:close/>
                  <a:moveTo>
                    <a:pt x="892" y="341"/>
                  </a:moveTo>
                  <a:lnTo>
                    <a:pt x="899" y="337"/>
                  </a:lnTo>
                  <a:lnTo>
                    <a:pt x="901" y="340"/>
                  </a:lnTo>
                  <a:lnTo>
                    <a:pt x="894" y="344"/>
                  </a:lnTo>
                  <a:lnTo>
                    <a:pt x="892" y="341"/>
                  </a:lnTo>
                  <a:close/>
                  <a:moveTo>
                    <a:pt x="912" y="329"/>
                  </a:moveTo>
                  <a:lnTo>
                    <a:pt x="946" y="310"/>
                  </a:lnTo>
                  <a:lnTo>
                    <a:pt x="948" y="313"/>
                  </a:lnTo>
                  <a:lnTo>
                    <a:pt x="915" y="332"/>
                  </a:lnTo>
                  <a:lnTo>
                    <a:pt x="912" y="329"/>
                  </a:lnTo>
                  <a:close/>
                  <a:moveTo>
                    <a:pt x="960" y="302"/>
                  </a:moveTo>
                  <a:lnTo>
                    <a:pt x="987" y="287"/>
                  </a:lnTo>
                  <a:lnTo>
                    <a:pt x="989" y="290"/>
                  </a:lnTo>
                  <a:lnTo>
                    <a:pt x="962" y="305"/>
                  </a:lnTo>
                  <a:lnTo>
                    <a:pt x="960" y="302"/>
                  </a:lnTo>
                  <a:close/>
                  <a:moveTo>
                    <a:pt x="1000" y="279"/>
                  </a:moveTo>
                  <a:lnTo>
                    <a:pt x="1007" y="275"/>
                  </a:lnTo>
                  <a:lnTo>
                    <a:pt x="1009" y="278"/>
                  </a:lnTo>
                  <a:lnTo>
                    <a:pt x="1002" y="282"/>
                  </a:lnTo>
                  <a:lnTo>
                    <a:pt x="1000" y="279"/>
                  </a:lnTo>
                  <a:close/>
                  <a:moveTo>
                    <a:pt x="1021" y="267"/>
                  </a:moveTo>
                  <a:lnTo>
                    <a:pt x="1054" y="248"/>
                  </a:lnTo>
                  <a:lnTo>
                    <a:pt x="1056" y="251"/>
                  </a:lnTo>
                  <a:lnTo>
                    <a:pt x="1023" y="270"/>
                  </a:lnTo>
                  <a:lnTo>
                    <a:pt x="1021" y="267"/>
                  </a:lnTo>
                  <a:close/>
                  <a:moveTo>
                    <a:pt x="1068" y="240"/>
                  </a:moveTo>
                  <a:lnTo>
                    <a:pt x="1095" y="225"/>
                  </a:lnTo>
                  <a:lnTo>
                    <a:pt x="1097" y="228"/>
                  </a:lnTo>
                  <a:lnTo>
                    <a:pt x="1070" y="243"/>
                  </a:lnTo>
                  <a:lnTo>
                    <a:pt x="1068" y="240"/>
                  </a:lnTo>
                  <a:close/>
                  <a:moveTo>
                    <a:pt x="1109" y="217"/>
                  </a:moveTo>
                  <a:lnTo>
                    <a:pt x="1115" y="213"/>
                  </a:lnTo>
                  <a:lnTo>
                    <a:pt x="1117" y="216"/>
                  </a:lnTo>
                  <a:lnTo>
                    <a:pt x="1111" y="220"/>
                  </a:lnTo>
                  <a:lnTo>
                    <a:pt x="1109" y="217"/>
                  </a:lnTo>
                  <a:close/>
                  <a:moveTo>
                    <a:pt x="1129" y="205"/>
                  </a:moveTo>
                  <a:lnTo>
                    <a:pt x="1163" y="186"/>
                  </a:lnTo>
                  <a:lnTo>
                    <a:pt x="1165" y="189"/>
                  </a:lnTo>
                  <a:lnTo>
                    <a:pt x="1131" y="208"/>
                  </a:lnTo>
                  <a:lnTo>
                    <a:pt x="1129" y="205"/>
                  </a:lnTo>
                  <a:close/>
                  <a:moveTo>
                    <a:pt x="1176" y="178"/>
                  </a:moveTo>
                  <a:lnTo>
                    <a:pt x="1203" y="163"/>
                  </a:lnTo>
                  <a:lnTo>
                    <a:pt x="1205" y="166"/>
                  </a:lnTo>
                  <a:lnTo>
                    <a:pt x="1178" y="181"/>
                  </a:lnTo>
                  <a:lnTo>
                    <a:pt x="1176" y="178"/>
                  </a:lnTo>
                  <a:close/>
                  <a:moveTo>
                    <a:pt x="1217" y="155"/>
                  </a:moveTo>
                  <a:lnTo>
                    <a:pt x="1224" y="151"/>
                  </a:lnTo>
                  <a:lnTo>
                    <a:pt x="1226" y="154"/>
                  </a:lnTo>
                  <a:lnTo>
                    <a:pt x="1219" y="158"/>
                  </a:lnTo>
                  <a:lnTo>
                    <a:pt x="1217" y="155"/>
                  </a:lnTo>
                  <a:close/>
                  <a:moveTo>
                    <a:pt x="1237" y="143"/>
                  </a:moveTo>
                  <a:lnTo>
                    <a:pt x="1246" y="138"/>
                  </a:lnTo>
                  <a:lnTo>
                    <a:pt x="1276" y="135"/>
                  </a:lnTo>
                  <a:lnTo>
                    <a:pt x="1277" y="139"/>
                  </a:lnTo>
                  <a:lnTo>
                    <a:pt x="1247" y="142"/>
                  </a:lnTo>
                  <a:lnTo>
                    <a:pt x="1248" y="142"/>
                  </a:lnTo>
                  <a:lnTo>
                    <a:pt x="1239" y="146"/>
                  </a:lnTo>
                  <a:lnTo>
                    <a:pt x="1237" y="143"/>
                  </a:lnTo>
                  <a:close/>
                  <a:moveTo>
                    <a:pt x="1292" y="133"/>
                  </a:moveTo>
                  <a:lnTo>
                    <a:pt x="1324" y="130"/>
                  </a:lnTo>
                  <a:lnTo>
                    <a:pt x="1325" y="133"/>
                  </a:lnTo>
                  <a:lnTo>
                    <a:pt x="1293" y="137"/>
                  </a:lnTo>
                  <a:lnTo>
                    <a:pt x="1292" y="133"/>
                  </a:lnTo>
                  <a:close/>
                  <a:moveTo>
                    <a:pt x="1340" y="128"/>
                  </a:moveTo>
                  <a:lnTo>
                    <a:pt x="1348" y="127"/>
                  </a:lnTo>
                  <a:lnTo>
                    <a:pt x="1349" y="130"/>
                  </a:lnTo>
                  <a:lnTo>
                    <a:pt x="1341" y="131"/>
                  </a:lnTo>
                  <a:lnTo>
                    <a:pt x="1340" y="128"/>
                  </a:lnTo>
                  <a:close/>
                  <a:moveTo>
                    <a:pt x="1364" y="125"/>
                  </a:moveTo>
                  <a:lnTo>
                    <a:pt x="1404" y="121"/>
                  </a:lnTo>
                  <a:lnTo>
                    <a:pt x="1404" y="124"/>
                  </a:lnTo>
                  <a:lnTo>
                    <a:pt x="1365" y="129"/>
                  </a:lnTo>
                  <a:lnTo>
                    <a:pt x="1364" y="125"/>
                  </a:lnTo>
                  <a:close/>
                  <a:moveTo>
                    <a:pt x="1420" y="119"/>
                  </a:moveTo>
                  <a:lnTo>
                    <a:pt x="1452" y="115"/>
                  </a:lnTo>
                  <a:lnTo>
                    <a:pt x="1452" y="119"/>
                  </a:lnTo>
                  <a:lnTo>
                    <a:pt x="1420" y="123"/>
                  </a:lnTo>
                  <a:lnTo>
                    <a:pt x="1420" y="119"/>
                  </a:lnTo>
                  <a:close/>
                  <a:moveTo>
                    <a:pt x="1467" y="114"/>
                  </a:moveTo>
                  <a:lnTo>
                    <a:pt x="1475" y="113"/>
                  </a:lnTo>
                  <a:lnTo>
                    <a:pt x="1476" y="117"/>
                  </a:lnTo>
                  <a:lnTo>
                    <a:pt x="1468" y="117"/>
                  </a:lnTo>
                  <a:lnTo>
                    <a:pt x="1467" y="114"/>
                  </a:lnTo>
                  <a:close/>
                  <a:moveTo>
                    <a:pt x="1492" y="111"/>
                  </a:moveTo>
                  <a:lnTo>
                    <a:pt x="1531" y="107"/>
                  </a:lnTo>
                  <a:lnTo>
                    <a:pt x="1532" y="110"/>
                  </a:lnTo>
                  <a:lnTo>
                    <a:pt x="1492" y="115"/>
                  </a:lnTo>
                  <a:lnTo>
                    <a:pt x="1492" y="111"/>
                  </a:lnTo>
                  <a:close/>
                  <a:moveTo>
                    <a:pt x="1547" y="105"/>
                  </a:moveTo>
                  <a:lnTo>
                    <a:pt x="1579" y="101"/>
                  </a:lnTo>
                  <a:lnTo>
                    <a:pt x="1580" y="105"/>
                  </a:lnTo>
                  <a:lnTo>
                    <a:pt x="1548" y="108"/>
                  </a:lnTo>
                  <a:lnTo>
                    <a:pt x="1547" y="105"/>
                  </a:lnTo>
                  <a:close/>
                  <a:moveTo>
                    <a:pt x="1595" y="100"/>
                  </a:moveTo>
                  <a:lnTo>
                    <a:pt x="1603" y="99"/>
                  </a:lnTo>
                  <a:lnTo>
                    <a:pt x="1603" y="102"/>
                  </a:lnTo>
                  <a:lnTo>
                    <a:pt x="1596" y="103"/>
                  </a:lnTo>
                  <a:lnTo>
                    <a:pt x="1595" y="100"/>
                  </a:lnTo>
                  <a:close/>
                  <a:moveTo>
                    <a:pt x="1619" y="97"/>
                  </a:moveTo>
                  <a:lnTo>
                    <a:pt x="1659" y="93"/>
                  </a:lnTo>
                  <a:lnTo>
                    <a:pt x="1659" y="96"/>
                  </a:lnTo>
                  <a:lnTo>
                    <a:pt x="1619" y="101"/>
                  </a:lnTo>
                  <a:lnTo>
                    <a:pt x="1619" y="97"/>
                  </a:lnTo>
                  <a:close/>
                  <a:moveTo>
                    <a:pt x="1675" y="91"/>
                  </a:moveTo>
                  <a:lnTo>
                    <a:pt x="1706" y="87"/>
                  </a:lnTo>
                  <a:lnTo>
                    <a:pt x="1707" y="91"/>
                  </a:lnTo>
                  <a:lnTo>
                    <a:pt x="1675" y="94"/>
                  </a:lnTo>
                  <a:lnTo>
                    <a:pt x="1675" y="91"/>
                  </a:lnTo>
                  <a:close/>
                  <a:moveTo>
                    <a:pt x="1722" y="85"/>
                  </a:moveTo>
                  <a:lnTo>
                    <a:pt x="1730" y="84"/>
                  </a:lnTo>
                  <a:lnTo>
                    <a:pt x="1731" y="88"/>
                  </a:lnTo>
                  <a:lnTo>
                    <a:pt x="1723" y="89"/>
                  </a:lnTo>
                  <a:lnTo>
                    <a:pt x="1722" y="85"/>
                  </a:lnTo>
                  <a:close/>
                  <a:moveTo>
                    <a:pt x="1746" y="83"/>
                  </a:moveTo>
                  <a:lnTo>
                    <a:pt x="1786" y="78"/>
                  </a:lnTo>
                  <a:lnTo>
                    <a:pt x="1787" y="82"/>
                  </a:lnTo>
                  <a:lnTo>
                    <a:pt x="1747" y="86"/>
                  </a:lnTo>
                  <a:lnTo>
                    <a:pt x="1746" y="83"/>
                  </a:lnTo>
                  <a:close/>
                  <a:moveTo>
                    <a:pt x="1802" y="77"/>
                  </a:moveTo>
                  <a:lnTo>
                    <a:pt x="1834" y="73"/>
                  </a:lnTo>
                  <a:lnTo>
                    <a:pt x="1834" y="77"/>
                  </a:lnTo>
                  <a:lnTo>
                    <a:pt x="1802" y="80"/>
                  </a:lnTo>
                  <a:lnTo>
                    <a:pt x="1802" y="77"/>
                  </a:lnTo>
                  <a:close/>
                  <a:moveTo>
                    <a:pt x="1850" y="71"/>
                  </a:moveTo>
                  <a:lnTo>
                    <a:pt x="1858" y="71"/>
                  </a:lnTo>
                  <a:lnTo>
                    <a:pt x="1858" y="74"/>
                  </a:lnTo>
                  <a:lnTo>
                    <a:pt x="1850" y="75"/>
                  </a:lnTo>
                  <a:lnTo>
                    <a:pt x="1850" y="71"/>
                  </a:lnTo>
                  <a:close/>
                  <a:moveTo>
                    <a:pt x="1874" y="69"/>
                  </a:moveTo>
                  <a:lnTo>
                    <a:pt x="1914" y="64"/>
                  </a:lnTo>
                  <a:lnTo>
                    <a:pt x="1914" y="68"/>
                  </a:lnTo>
                  <a:lnTo>
                    <a:pt x="1874" y="72"/>
                  </a:lnTo>
                  <a:lnTo>
                    <a:pt x="1874" y="69"/>
                  </a:lnTo>
                  <a:close/>
                  <a:moveTo>
                    <a:pt x="1929" y="63"/>
                  </a:moveTo>
                  <a:lnTo>
                    <a:pt x="1961" y="59"/>
                  </a:lnTo>
                  <a:lnTo>
                    <a:pt x="1962" y="63"/>
                  </a:lnTo>
                  <a:lnTo>
                    <a:pt x="1930" y="66"/>
                  </a:lnTo>
                  <a:lnTo>
                    <a:pt x="1929" y="63"/>
                  </a:lnTo>
                  <a:close/>
                  <a:moveTo>
                    <a:pt x="1977" y="57"/>
                  </a:moveTo>
                  <a:lnTo>
                    <a:pt x="1985" y="56"/>
                  </a:lnTo>
                  <a:lnTo>
                    <a:pt x="1986" y="60"/>
                  </a:lnTo>
                  <a:lnTo>
                    <a:pt x="1978" y="61"/>
                  </a:lnTo>
                  <a:lnTo>
                    <a:pt x="1977" y="57"/>
                  </a:lnTo>
                  <a:close/>
                  <a:moveTo>
                    <a:pt x="2001" y="55"/>
                  </a:moveTo>
                  <a:lnTo>
                    <a:pt x="2041" y="50"/>
                  </a:lnTo>
                  <a:lnTo>
                    <a:pt x="2041" y="54"/>
                  </a:lnTo>
                  <a:lnTo>
                    <a:pt x="2002" y="58"/>
                  </a:lnTo>
                  <a:lnTo>
                    <a:pt x="2001" y="55"/>
                  </a:lnTo>
                  <a:close/>
                  <a:moveTo>
                    <a:pt x="2057" y="48"/>
                  </a:moveTo>
                  <a:lnTo>
                    <a:pt x="2089" y="45"/>
                  </a:lnTo>
                  <a:lnTo>
                    <a:pt x="2089" y="48"/>
                  </a:lnTo>
                  <a:lnTo>
                    <a:pt x="2057" y="52"/>
                  </a:lnTo>
                  <a:lnTo>
                    <a:pt x="2057" y="48"/>
                  </a:lnTo>
                  <a:close/>
                  <a:moveTo>
                    <a:pt x="2105" y="43"/>
                  </a:moveTo>
                  <a:lnTo>
                    <a:pt x="2113" y="42"/>
                  </a:lnTo>
                  <a:lnTo>
                    <a:pt x="2113" y="46"/>
                  </a:lnTo>
                  <a:lnTo>
                    <a:pt x="2105" y="47"/>
                  </a:lnTo>
                  <a:lnTo>
                    <a:pt x="2105" y="43"/>
                  </a:lnTo>
                  <a:close/>
                  <a:moveTo>
                    <a:pt x="2128" y="41"/>
                  </a:moveTo>
                  <a:lnTo>
                    <a:pt x="2168" y="36"/>
                  </a:lnTo>
                  <a:lnTo>
                    <a:pt x="2169" y="40"/>
                  </a:lnTo>
                  <a:lnTo>
                    <a:pt x="2129" y="44"/>
                  </a:lnTo>
                  <a:lnTo>
                    <a:pt x="2128" y="41"/>
                  </a:lnTo>
                  <a:close/>
                  <a:moveTo>
                    <a:pt x="2184" y="34"/>
                  </a:moveTo>
                  <a:lnTo>
                    <a:pt x="2216" y="31"/>
                  </a:lnTo>
                  <a:lnTo>
                    <a:pt x="2217" y="34"/>
                  </a:lnTo>
                  <a:lnTo>
                    <a:pt x="2185" y="38"/>
                  </a:lnTo>
                  <a:lnTo>
                    <a:pt x="2184" y="34"/>
                  </a:lnTo>
                  <a:close/>
                  <a:moveTo>
                    <a:pt x="2232" y="29"/>
                  </a:moveTo>
                  <a:lnTo>
                    <a:pt x="2240" y="28"/>
                  </a:lnTo>
                  <a:lnTo>
                    <a:pt x="2240" y="32"/>
                  </a:lnTo>
                  <a:lnTo>
                    <a:pt x="2232" y="33"/>
                  </a:lnTo>
                  <a:lnTo>
                    <a:pt x="2232" y="29"/>
                  </a:lnTo>
                  <a:close/>
                  <a:moveTo>
                    <a:pt x="2256" y="26"/>
                  </a:moveTo>
                  <a:lnTo>
                    <a:pt x="2296" y="22"/>
                  </a:lnTo>
                  <a:lnTo>
                    <a:pt x="2296" y="25"/>
                  </a:lnTo>
                  <a:lnTo>
                    <a:pt x="2257" y="30"/>
                  </a:lnTo>
                  <a:lnTo>
                    <a:pt x="2256" y="26"/>
                  </a:lnTo>
                  <a:close/>
                  <a:moveTo>
                    <a:pt x="2312" y="20"/>
                  </a:moveTo>
                  <a:lnTo>
                    <a:pt x="2344" y="17"/>
                  </a:lnTo>
                  <a:lnTo>
                    <a:pt x="2344" y="20"/>
                  </a:lnTo>
                  <a:lnTo>
                    <a:pt x="2312" y="24"/>
                  </a:lnTo>
                  <a:lnTo>
                    <a:pt x="2312" y="20"/>
                  </a:lnTo>
                  <a:close/>
                  <a:moveTo>
                    <a:pt x="2359" y="15"/>
                  </a:moveTo>
                  <a:lnTo>
                    <a:pt x="2367" y="14"/>
                  </a:lnTo>
                  <a:lnTo>
                    <a:pt x="2368" y="18"/>
                  </a:lnTo>
                  <a:lnTo>
                    <a:pt x="2360" y="18"/>
                  </a:lnTo>
                  <a:lnTo>
                    <a:pt x="2359" y="15"/>
                  </a:lnTo>
                  <a:close/>
                  <a:moveTo>
                    <a:pt x="2383" y="12"/>
                  </a:moveTo>
                  <a:lnTo>
                    <a:pt x="2423" y="8"/>
                  </a:lnTo>
                  <a:lnTo>
                    <a:pt x="2424" y="11"/>
                  </a:lnTo>
                  <a:lnTo>
                    <a:pt x="2384" y="16"/>
                  </a:lnTo>
                  <a:lnTo>
                    <a:pt x="2383" y="12"/>
                  </a:lnTo>
                  <a:close/>
                  <a:moveTo>
                    <a:pt x="2439" y="6"/>
                  </a:moveTo>
                  <a:lnTo>
                    <a:pt x="2471" y="2"/>
                  </a:lnTo>
                  <a:lnTo>
                    <a:pt x="2471" y="6"/>
                  </a:lnTo>
                  <a:lnTo>
                    <a:pt x="2440" y="10"/>
                  </a:lnTo>
                  <a:lnTo>
                    <a:pt x="2439" y="6"/>
                  </a:lnTo>
                  <a:close/>
                  <a:moveTo>
                    <a:pt x="2487" y="1"/>
                  </a:moveTo>
                  <a:lnTo>
                    <a:pt x="2492" y="0"/>
                  </a:lnTo>
                  <a:lnTo>
                    <a:pt x="2493" y="4"/>
                  </a:lnTo>
                  <a:lnTo>
                    <a:pt x="2487" y="4"/>
                  </a:lnTo>
                  <a:lnTo>
                    <a:pt x="2487" y="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6" name="Line 407">
              <a:extLst>
                <a:ext uri="{FF2B5EF4-FFF2-40B4-BE49-F238E27FC236}">
                  <a16:creationId xmlns:a16="http://schemas.microsoft.com/office/drawing/2014/main" id="{5D912511-78BD-4876-BA52-43A0A4D81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0817" y="2450062"/>
              <a:ext cx="6869" cy="31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7" name="Freeform 408">
              <a:extLst>
                <a:ext uri="{FF2B5EF4-FFF2-40B4-BE49-F238E27FC236}">
                  <a16:creationId xmlns:a16="http://schemas.microsoft.com/office/drawing/2014/main" id="{ACA574F9-9F06-4E6D-A05B-8344A892E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374" y="2484987"/>
              <a:ext cx="3425313" cy="1211263"/>
            </a:xfrm>
            <a:custGeom>
              <a:avLst/>
              <a:gdLst>
                <a:gd name="T0" fmla="*/ 95 w 2493"/>
                <a:gd name="T1" fmla="*/ 744 h 763"/>
                <a:gd name="T2" fmla="*/ 129 w 2493"/>
                <a:gd name="T3" fmla="*/ 734 h 763"/>
                <a:gd name="T4" fmla="*/ 130 w 2493"/>
                <a:gd name="T5" fmla="*/ 737 h 763"/>
                <a:gd name="T6" fmla="*/ 208 w 2493"/>
                <a:gd name="T7" fmla="*/ 718 h 763"/>
                <a:gd name="T8" fmla="*/ 281 w 2493"/>
                <a:gd name="T9" fmla="*/ 700 h 763"/>
                <a:gd name="T10" fmla="*/ 188 w 2493"/>
                <a:gd name="T11" fmla="*/ 722 h 763"/>
                <a:gd name="T12" fmla="*/ 338 w 2493"/>
                <a:gd name="T13" fmla="*/ 684 h 763"/>
                <a:gd name="T14" fmla="*/ 371 w 2493"/>
                <a:gd name="T15" fmla="*/ 670 h 763"/>
                <a:gd name="T16" fmla="*/ 455 w 2493"/>
                <a:gd name="T17" fmla="*/ 630 h 763"/>
                <a:gd name="T18" fmla="*/ 373 w 2493"/>
                <a:gd name="T19" fmla="*/ 674 h 763"/>
                <a:gd name="T20" fmla="*/ 503 w 2493"/>
                <a:gd name="T21" fmla="*/ 598 h 763"/>
                <a:gd name="T22" fmla="*/ 483 w 2493"/>
                <a:gd name="T23" fmla="*/ 611 h 763"/>
                <a:gd name="T24" fmla="*/ 611 w 2493"/>
                <a:gd name="T25" fmla="*/ 529 h 763"/>
                <a:gd name="T26" fmla="*/ 637 w 2493"/>
                <a:gd name="T27" fmla="*/ 507 h 763"/>
                <a:gd name="T28" fmla="*/ 640 w 2493"/>
                <a:gd name="T29" fmla="*/ 509 h 763"/>
                <a:gd name="T30" fmla="*/ 762 w 2493"/>
                <a:gd name="T31" fmla="*/ 422 h 763"/>
                <a:gd name="T32" fmla="*/ 685 w 2493"/>
                <a:gd name="T33" fmla="*/ 474 h 763"/>
                <a:gd name="T34" fmla="*/ 813 w 2493"/>
                <a:gd name="T35" fmla="*/ 392 h 763"/>
                <a:gd name="T36" fmla="*/ 839 w 2493"/>
                <a:gd name="T37" fmla="*/ 369 h 763"/>
                <a:gd name="T38" fmla="*/ 841 w 2493"/>
                <a:gd name="T39" fmla="*/ 372 h 763"/>
                <a:gd name="T40" fmla="*/ 964 w 2493"/>
                <a:gd name="T41" fmla="*/ 285 h 763"/>
                <a:gd name="T42" fmla="*/ 945 w 2493"/>
                <a:gd name="T43" fmla="*/ 298 h 763"/>
                <a:gd name="T44" fmla="*/ 1072 w 2493"/>
                <a:gd name="T45" fmla="*/ 216 h 763"/>
                <a:gd name="T46" fmla="*/ 1098 w 2493"/>
                <a:gd name="T47" fmla="*/ 194 h 763"/>
                <a:gd name="T48" fmla="*/ 1101 w 2493"/>
                <a:gd name="T49" fmla="*/ 196 h 763"/>
                <a:gd name="T50" fmla="*/ 1223 w 2493"/>
                <a:gd name="T51" fmla="*/ 109 h 763"/>
                <a:gd name="T52" fmla="*/ 1146 w 2493"/>
                <a:gd name="T53" fmla="*/ 161 h 763"/>
                <a:gd name="T54" fmla="*/ 1279 w 2493"/>
                <a:gd name="T55" fmla="*/ 95 h 763"/>
                <a:gd name="T56" fmla="*/ 1315 w 2493"/>
                <a:gd name="T57" fmla="*/ 88 h 763"/>
                <a:gd name="T58" fmla="*/ 1315 w 2493"/>
                <a:gd name="T59" fmla="*/ 92 h 763"/>
                <a:gd name="T60" fmla="*/ 1471 w 2493"/>
                <a:gd name="T61" fmla="*/ 77 h 763"/>
                <a:gd name="T62" fmla="*/ 1447 w 2493"/>
                <a:gd name="T63" fmla="*/ 79 h 763"/>
                <a:gd name="T64" fmla="*/ 1603 w 2493"/>
                <a:gd name="T65" fmla="*/ 70 h 763"/>
                <a:gd name="T66" fmla="*/ 1639 w 2493"/>
                <a:gd name="T67" fmla="*/ 64 h 763"/>
                <a:gd name="T68" fmla="*/ 1639 w 2493"/>
                <a:gd name="T69" fmla="*/ 68 h 763"/>
                <a:gd name="T70" fmla="*/ 1795 w 2493"/>
                <a:gd name="T71" fmla="*/ 52 h 763"/>
                <a:gd name="T72" fmla="*/ 1699 w 2493"/>
                <a:gd name="T73" fmla="*/ 60 h 763"/>
                <a:gd name="T74" fmla="*/ 1855 w 2493"/>
                <a:gd name="T75" fmla="*/ 51 h 763"/>
                <a:gd name="T76" fmla="*/ 1891 w 2493"/>
                <a:gd name="T77" fmla="*/ 45 h 763"/>
                <a:gd name="T78" fmla="*/ 1891 w 2493"/>
                <a:gd name="T79" fmla="*/ 49 h 763"/>
                <a:gd name="T80" fmla="*/ 2047 w 2493"/>
                <a:gd name="T81" fmla="*/ 33 h 763"/>
                <a:gd name="T82" fmla="*/ 2023 w 2493"/>
                <a:gd name="T83" fmla="*/ 35 h 763"/>
                <a:gd name="T84" fmla="*/ 2179 w 2493"/>
                <a:gd name="T85" fmla="*/ 27 h 763"/>
                <a:gd name="T86" fmla="*/ 2214 w 2493"/>
                <a:gd name="T87" fmla="*/ 21 h 763"/>
                <a:gd name="T88" fmla="*/ 2215 w 2493"/>
                <a:gd name="T89" fmla="*/ 24 h 763"/>
                <a:gd name="T90" fmla="*/ 2370 w 2493"/>
                <a:gd name="T91" fmla="*/ 9 h 763"/>
                <a:gd name="T92" fmla="*/ 2274 w 2493"/>
                <a:gd name="T93" fmla="*/ 16 h 763"/>
                <a:gd name="T94" fmla="*/ 2431 w 2493"/>
                <a:gd name="T95" fmla="*/ 8 h 763"/>
                <a:gd name="T96" fmla="*/ 2466 w 2493"/>
                <a:gd name="T97" fmla="*/ 2 h 763"/>
                <a:gd name="T98" fmla="*/ 2467 w 2493"/>
                <a:gd name="T99" fmla="*/ 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3" h="763">
                  <a:moveTo>
                    <a:pt x="0" y="760"/>
                  </a:moveTo>
                  <a:lnTo>
                    <a:pt x="94" y="741"/>
                  </a:lnTo>
                  <a:lnTo>
                    <a:pt x="95" y="744"/>
                  </a:lnTo>
                  <a:lnTo>
                    <a:pt x="1" y="763"/>
                  </a:lnTo>
                  <a:lnTo>
                    <a:pt x="0" y="760"/>
                  </a:lnTo>
                  <a:close/>
                  <a:moveTo>
                    <a:pt x="129" y="734"/>
                  </a:moveTo>
                  <a:lnTo>
                    <a:pt x="153" y="729"/>
                  </a:lnTo>
                  <a:lnTo>
                    <a:pt x="153" y="733"/>
                  </a:lnTo>
                  <a:lnTo>
                    <a:pt x="130" y="737"/>
                  </a:lnTo>
                  <a:lnTo>
                    <a:pt x="129" y="734"/>
                  </a:lnTo>
                  <a:close/>
                  <a:moveTo>
                    <a:pt x="188" y="722"/>
                  </a:moveTo>
                  <a:lnTo>
                    <a:pt x="208" y="718"/>
                  </a:lnTo>
                  <a:lnTo>
                    <a:pt x="207" y="718"/>
                  </a:lnTo>
                  <a:lnTo>
                    <a:pt x="280" y="697"/>
                  </a:lnTo>
                  <a:lnTo>
                    <a:pt x="281" y="700"/>
                  </a:lnTo>
                  <a:lnTo>
                    <a:pt x="209" y="722"/>
                  </a:lnTo>
                  <a:lnTo>
                    <a:pt x="189" y="726"/>
                  </a:lnTo>
                  <a:lnTo>
                    <a:pt x="188" y="722"/>
                  </a:lnTo>
                  <a:close/>
                  <a:moveTo>
                    <a:pt x="314" y="687"/>
                  </a:moveTo>
                  <a:lnTo>
                    <a:pt x="337" y="680"/>
                  </a:lnTo>
                  <a:lnTo>
                    <a:pt x="338" y="684"/>
                  </a:lnTo>
                  <a:lnTo>
                    <a:pt x="315" y="690"/>
                  </a:lnTo>
                  <a:lnTo>
                    <a:pt x="314" y="687"/>
                  </a:lnTo>
                  <a:close/>
                  <a:moveTo>
                    <a:pt x="371" y="670"/>
                  </a:moveTo>
                  <a:lnTo>
                    <a:pt x="415" y="657"/>
                  </a:lnTo>
                  <a:lnTo>
                    <a:pt x="415" y="658"/>
                  </a:lnTo>
                  <a:lnTo>
                    <a:pt x="455" y="630"/>
                  </a:lnTo>
                  <a:lnTo>
                    <a:pt x="457" y="633"/>
                  </a:lnTo>
                  <a:lnTo>
                    <a:pt x="417" y="661"/>
                  </a:lnTo>
                  <a:lnTo>
                    <a:pt x="373" y="674"/>
                  </a:lnTo>
                  <a:lnTo>
                    <a:pt x="371" y="670"/>
                  </a:lnTo>
                  <a:close/>
                  <a:moveTo>
                    <a:pt x="483" y="611"/>
                  </a:moveTo>
                  <a:lnTo>
                    <a:pt x="503" y="598"/>
                  </a:lnTo>
                  <a:lnTo>
                    <a:pt x="505" y="601"/>
                  </a:lnTo>
                  <a:lnTo>
                    <a:pt x="486" y="614"/>
                  </a:lnTo>
                  <a:lnTo>
                    <a:pt x="483" y="611"/>
                  </a:lnTo>
                  <a:close/>
                  <a:moveTo>
                    <a:pt x="532" y="578"/>
                  </a:moveTo>
                  <a:lnTo>
                    <a:pt x="608" y="526"/>
                  </a:lnTo>
                  <a:lnTo>
                    <a:pt x="611" y="529"/>
                  </a:lnTo>
                  <a:lnTo>
                    <a:pt x="534" y="581"/>
                  </a:lnTo>
                  <a:lnTo>
                    <a:pt x="532" y="578"/>
                  </a:lnTo>
                  <a:close/>
                  <a:moveTo>
                    <a:pt x="637" y="507"/>
                  </a:moveTo>
                  <a:lnTo>
                    <a:pt x="656" y="493"/>
                  </a:lnTo>
                  <a:lnTo>
                    <a:pt x="659" y="496"/>
                  </a:lnTo>
                  <a:lnTo>
                    <a:pt x="640" y="509"/>
                  </a:lnTo>
                  <a:lnTo>
                    <a:pt x="637" y="507"/>
                  </a:lnTo>
                  <a:close/>
                  <a:moveTo>
                    <a:pt x="685" y="474"/>
                  </a:moveTo>
                  <a:lnTo>
                    <a:pt x="762" y="422"/>
                  </a:lnTo>
                  <a:lnTo>
                    <a:pt x="765" y="425"/>
                  </a:lnTo>
                  <a:lnTo>
                    <a:pt x="688" y="477"/>
                  </a:lnTo>
                  <a:lnTo>
                    <a:pt x="685" y="474"/>
                  </a:lnTo>
                  <a:close/>
                  <a:moveTo>
                    <a:pt x="791" y="402"/>
                  </a:moveTo>
                  <a:lnTo>
                    <a:pt x="810" y="389"/>
                  </a:lnTo>
                  <a:lnTo>
                    <a:pt x="813" y="392"/>
                  </a:lnTo>
                  <a:lnTo>
                    <a:pt x="793" y="405"/>
                  </a:lnTo>
                  <a:lnTo>
                    <a:pt x="791" y="402"/>
                  </a:lnTo>
                  <a:close/>
                  <a:moveTo>
                    <a:pt x="839" y="369"/>
                  </a:moveTo>
                  <a:lnTo>
                    <a:pt x="916" y="317"/>
                  </a:lnTo>
                  <a:lnTo>
                    <a:pt x="918" y="320"/>
                  </a:lnTo>
                  <a:lnTo>
                    <a:pt x="841" y="372"/>
                  </a:lnTo>
                  <a:lnTo>
                    <a:pt x="839" y="369"/>
                  </a:lnTo>
                  <a:close/>
                  <a:moveTo>
                    <a:pt x="945" y="298"/>
                  </a:moveTo>
                  <a:lnTo>
                    <a:pt x="964" y="285"/>
                  </a:lnTo>
                  <a:lnTo>
                    <a:pt x="966" y="288"/>
                  </a:lnTo>
                  <a:lnTo>
                    <a:pt x="947" y="301"/>
                  </a:lnTo>
                  <a:lnTo>
                    <a:pt x="945" y="298"/>
                  </a:lnTo>
                  <a:close/>
                  <a:moveTo>
                    <a:pt x="993" y="265"/>
                  </a:moveTo>
                  <a:lnTo>
                    <a:pt x="1069" y="213"/>
                  </a:lnTo>
                  <a:lnTo>
                    <a:pt x="1072" y="216"/>
                  </a:lnTo>
                  <a:lnTo>
                    <a:pt x="995" y="268"/>
                  </a:lnTo>
                  <a:lnTo>
                    <a:pt x="993" y="265"/>
                  </a:lnTo>
                  <a:close/>
                  <a:moveTo>
                    <a:pt x="1098" y="194"/>
                  </a:moveTo>
                  <a:lnTo>
                    <a:pt x="1118" y="180"/>
                  </a:lnTo>
                  <a:lnTo>
                    <a:pt x="1120" y="183"/>
                  </a:lnTo>
                  <a:lnTo>
                    <a:pt x="1101" y="196"/>
                  </a:lnTo>
                  <a:lnTo>
                    <a:pt x="1098" y="194"/>
                  </a:lnTo>
                  <a:close/>
                  <a:moveTo>
                    <a:pt x="1146" y="161"/>
                  </a:moveTo>
                  <a:lnTo>
                    <a:pt x="1223" y="109"/>
                  </a:lnTo>
                  <a:lnTo>
                    <a:pt x="1226" y="112"/>
                  </a:lnTo>
                  <a:lnTo>
                    <a:pt x="1149" y="164"/>
                  </a:lnTo>
                  <a:lnTo>
                    <a:pt x="1146" y="161"/>
                  </a:lnTo>
                  <a:close/>
                  <a:moveTo>
                    <a:pt x="1255" y="93"/>
                  </a:moveTo>
                  <a:lnTo>
                    <a:pt x="1279" y="91"/>
                  </a:lnTo>
                  <a:lnTo>
                    <a:pt x="1279" y="95"/>
                  </a:lnTo>
                  <a:lnTo>
                    <a:pt x="1255" y="97"/>
                  </a:lnTo>
                  <a:lnTo>
                    <a:pt x="1255" y="93"/>
                  </a:lnTo>
                  <a:close/>
                  <a:moveTo>
                    <a:pt x="1315" y="88"/>
                  </a:moveTo>
                  <a:lnTo>
                    <a:pt x="1411" y="81"/>
                  </a:lnTo>
                  <a:lnTo>
                    <a:pt x="1411" y="85"/>
                  </a:lnTo>
                  <a:lnTo>
                    <a:pt x="1315" y="92"/>
                  </a:lnTo>
                  <a:lnTo>
                    <a:pt x="1315" y="88"/>
                  </a:lnTo>
                  <a:close/>
                  <a:moveTo>
                    <a:pt x="1447" y="79"/>
                  </a:moveTo>
                  <a:lnTo>
                    <a:pt x="1471" y="77"/>
                  </a:lnTo>
                  <a:lnTo>
                    <a:pt x="1471" y="80"/>
                  </a:lnTo>
                  <a:lnTo>
                    <a:pt x="1447" y="82"/>
                  </a:lnTo>
                  <a:lnTo>
                    <a:pt x="1447" y="79"/>
                  </a:lnTo>
                  <a:close/>
                  <a:moveTo>
                    <a:pt x="1507" y="74"/>
                  </a:moveTo>
                  <a:lnTo>
                    <a:pt x="1603" y="67"/>
                  </a:lnTo>
                  <a:lnTo>
                    <a:pt x="1603" y="70"/>
                  </a:lnTo>
                  <a:lnTo>
                    <a:pt x="1507" y="78"/>
                  </a:lnTo>
                  <a:lnTo>
                    <a:pt x="1507" y="74"/>
                  </a:lnTo>
                  <a:close/>
                  <a:moveTo>
                    <a:pt x="1639" y="64"/>
                  </a:moveTo>
                  <a:lnTo>
                    <a:pt x="1663" y="62"/>
                  </a:lnTo>
                  <a:lnTo>
                    <a:pt x="1663" y="66"/>
                  </a:lnTo>
                  <a:lnTo>
                    <a:pt x="1639" y="68"/>
                  </a:lnTo>
                  <a:lnTo>
                    <a:pt x="1639" y="64"/>
                  </a:lnTo>
                  <a:close/>
                  <a:moveTo>
                    <a:pt x="1699" y="60"/>
                  </a:moveTo>
                  <a:lnTo>
                    <a:pt x="1795" y="52"/>
                  </a:lnTo>
                  <a:lnTo>
                    <a:pt x="1795" y="56"/>
                  </a:lnTo>
                  <a:lnTo>
                    <a:pt x="1699" y="63"/>
                  </a:lnTo>
                  <a:lnTo>
                    <a:pt x="1699" y="60"/>
                  </a:lnTo>
                  <a:close/>
                  <a:moveTo>
                    <a:pt x="1831" y="50"/>
                  </a:moveTo>
                  <a:lnTo>
                    <a:pt x="1855" y="48"/>
                  </a:lnTo>
                  <a:lnTo>
                    <a:pt x="1855" y="51"/>
                  </a:lnTo>
                  <a:lnTo>
                    <a:pt x="1831" y="53"/>
                  </a:lnTo>
                  <a:lnTo>
                    <a:pt x="1831" y="50"/>
                  </a:lnTo>
                  <a:close/>
                  <a:moveTo>
                    <a:pt x="1891" y="45"/>
                  </a:moveTo>
                  <a:lnTo>
                    <a:pt x="1986" y="38"/>
                  </a:lnTo>
                  <a:lnTo>
                    <a:pt x="1987" y="42"/>
                  </a:lnTo>
                  <a:lnTo>
                    <a:pt x="1891" y="49"/>
                  </a:lnTo>
                  <a:lnTo>
                    <a:pt x="1891" y="45"/>
                  </a:lnTo>
                  <a:close/>
                  <a:moveTo>
                    <a:pt x="2023" y="35"/>
                  </a:moveTo>
                  <a:lnTo>
                    <a:pt x="2047" y="33"/>
                  </a:lnTo>
                  <a:lnTo>
                    <a:pt x="2047" y="37"/>
                  </a:lnTo>
                  <a:lnTo>
                    <a:pt x="2023" y="39"/>
                  </a:lnTo>
                  <a:lnTo>
                    <a:pt x="2023" y="35"/>
                  </a:lnTo>
                  <a:close/>
                  <a:moveTo>
                    <a:pt x="2083" y="31"/>
                  </a:moveTo>
                  <a:lnTo>
                    <a:pt x="2179" y="24"/>
                  </a:lnTo>
                  <a:lnTo>
                    <a:pt x="2179" y="27"/>
                  </a:lnTo>
                  <a:lnTo>
                    <a:pt x="2083" y="34"/>
                  </a:lnTo>
                  <a:lnTo>
                    <a:pt x="2083" y="31"/>
                  </a:lnTo>
                  <a:close/>
                  <a:moveTo>
                    <a:pt x="2214" y="21"/>
                  </a:moveTo>
                  <a:lnTo>
                    <a:pt x="2238" y="19"/>
                  </a:lnTo>
                  <a:lnTo>
                    <a:pt x="2239" y="22"/>
                  </a:lnTo>
                  <a:lnTo>
                    <a:pt x="2215" y="24"/>
                  </a:lnTo>
                  <a:lnTo>
                    <a:pt x="2214" y="21"/>
                  </a:lnTo>
                  <a:close/>
                  <a:moveTo>
                    <a:pt x="2274" y="16"/>
                  </a:moveTo>
                  <a:lnTo>
                    <a:pt x="2370" y="9"/>
                  </a:lnTo>
                  <a:lnTo>
                    <a:pt x="2371" y="12"/>
                  </a:lnTo>
                  <a:lnTo>
                    <a:pt x="2275" y="20"/>
                  </a:lnTo>
                  <a:lnTo>
                    <a:pt x="2274" y="16"/>
                  </a:lnTo>
                  <a:close/>
                  <a:moveTo>
                    <a:pt x="2406" y="6"/>
                  </a:moveTo>
                  <a:lnTo>
                    <a:pt x="2430" y="4"/>
                  </a:lnTo>
                  <a:lnTo>
                    <a:pt x="2431" y="8"/>
                  </a:lnTo>
                  <a:lnTo>
                    <a:pt x="2407" y="10"/>
                  </a:lnTo>
                  <a:lnTo>
                    <a:pt x="2406" y="6"/>
                  </a:lnTo>
                  <a:close/>
                  <a:moveTo>
                    <a:pt x="2466" y="2"/>
                  </a:moveTo>
                  <a:lnTo>
                    <a:pt x="2492" y="0"/>
                  </a:lnTo>
                  <a:lnTo>
                    <a:pt x="2493" y="3"/>
                  </a:lnTo>
                  <a:lnTo>
                    <a:pt x="2467" y="5"/>
                  </a:lnTo>
                  <a:lnTo>
                    <a:pt x="2466" y="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Line 409">
              <a:extLst>
                <a:ext uri="{FF2B5EF4-FFF2-40B4-BE49-F238E27FC236}">
                  <a16:creationId xmlns:a16="http://schemas.microsoft.com/office/drawing/2014/main" id="{B0D357BB-4E29-492F-A0A7-437EAAD16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0817" y="2486575"/>
              <a:ext cx="686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0" name="Line 411">
              <a:extLst>
                <a:ext uri="{FF2B5EF4-FFF2-40B4-BE49-F238E27FC236}">
                  <a16:creationId xmlns:a16="http://schemas.microsoft.com/office/drawing/2014/main" id="{EFA5020F-070B-4255-9BB9-00D3E6BB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3884" y="2497687"/>
              <a:ext cx="0" cy="3016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1" name="Line 412">
              <a:extLst>
                <a:ext uri="{FF2B5EF4-FFF2-40B4-BE49-F238E27FC236}">
                  <a16:creationId xmlns:a16="http://schemas.microsoft.com/office/drawing/2014/main" id="{39E47D36-E01D-42C5-85E7-4C3179ACB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4328" y="2438950"/>
              <a:ext cx="0" cy="3206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2" name="Line 413">
              <a:extLst>
                <a:ext uri="{FF2B5EF4-FFF2-40B4-BE49-F238E27FC236}">
                  <a16:creationId xmlns:a16="http://schemas.microsoft.com/office/drawing/2014/main" id="{A7377F25-1888-4151-84EC-0A8567D23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0449" y="2245275"/>
              <a:ext cx="0" cy="4984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414">
              <a:extLst>
                <a:ext uri="{FF2B5EF4-FFF2-40B4-BE49-F238E27FC236}">
                  <a16:creationId xmlns:a16="http://schemas.microsoft.com/office/drawing/2014/main" id="{02338767-F9B8-4F52-925F-25FB379F6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2264" y="2119862"/>
              <a:ext cx="0" cy="6365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5" name="Line 416">
              <a:extLst>
                <a:ext uri="{FF2B5EF4-FFF2-40B4-BE49-F238E27FC236}">
                  <a16:creationId xmlns:a16="http://schemas.microsoft.com/office/drawing/2014/main" id="{5EBC51AB-43DF-471F-8CF0-16C1D1057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038" y="3115225"/>
              <a:ext cx="0" cy="2444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6" name="Line 417">
              <a:extLst>
                <a:ext uri="{FF2B5EF4-FFF2-40B4-BE49-F238E27FC236}">
                  <a16:creationId xmlns:a16="http://schemas.microsoft.com/office/drawing/2014/main" id="{4B185168-E871-445E-ABD1-B8A864AE2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6239" y="3093000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Line 418">
              <a:extLst>
                <a:ext uri="{FF2B5EF4-FFF2-40B4-BE49-F238E27FC236}">
                  <a16:creationId xmlns:a16="http://schemas.microsoft.com/office/drawing/2014/main" id="{B8FA116D-2C26-40CC-A749-71F835130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8465" y="2864400"/>
              <a:ext cx="0" cy="2063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8" name="Line 419">
              <a:extLst>
                <a:ext uri="{FF2B5EF4-FFF2-40B4-BE49-F238E27FC236}">
                  <a16:creationId xmlns:a16="http://schemas.microsoft.com/office/drawing/2014/main" id="{F9B6DB1B-4677-43A6-AEC3-09F05B1EE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890" y="2824712"/>
              <a:ext cx="0" cy="2540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0" name="Line 421">
              <a:extLst>
                <a:ext uri="{FF2B5EF4-FFF2-40B4-BE49-F238E27FC236}">
                  <a16:creationId xmlns:a16="http://schemas.microsoft.com/office/drawing/2014/main" id="{0EC70F11-C1B2-42B9-88F4-343DEC5E5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453" y="3494637"/>
              <a:ext cx="0" cy="762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Line 422">
              <a:extLst>
                <a:ext uri="{FF2B5EF4-FFF2-40B4-BE49-F238E27FC236}">
                  <a16:creationId xmlns:a16="http://schemas.microsoft.com/office/drawing/2014/main" id="{AEE2AE86-9820-44BA-A043-2EF69C3AB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320" y="3423200"/>
              <a:ext cx="0" cy="9683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" name="Line 423">
              <a:extLst>
                <a:ext uri="{FF2B5EF4-FFF2-40B4-BE49-F238E27FC236}">
                  <a16:creationId xmlns:a16="http://schemas.microsoft.com/office/drawing/2014/main" id="{1BC46D3F-2D3F-423E-8D35-7E552513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1978" y="2669137"/>
              <a:ext cx="0" cy="2809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" name="Line 424">
              <a:extLst>
                <a:ext uri="{FF2B5EF4-FFF2-40B4-BE49-F238E27FC236}">
                  <a16:creationId xmlns:a16="http://schemas.microsoft.com/office/drawing/2014/main" id="{D7C6ADCE-63EB-4285-B5AD-D00545840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890" y="2450062"/>
              <a:ext cx="0" cy="5238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" name="Line 425">
              <a:extLst>
                <a:ext uri="{FF2B5EF4-FFF2-40B4-BE49-F238E27FC236}">
                  <a16:creationId xmlns:a16="http://schemas.microsoft.com/office/drawing/2014/main" id="{556215D5-1290-4BDF-8E9E-E0F057BE5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95" y="3693075"/>
              <a:ext cx="0" cy="269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" name="Line 426">
              <a:extLst>
                <a:ext uri="{FF2B5EF4-FFF2-40B4-BE49-F238E27FC236}">
                  <a16:creationId xmlns:a16="http://schemas.microsoft.com/office/drawing/2014/main" id="{CC62EBD5-1F57-454D-B64A-9E0D11F48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9079" y="3627987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Line 427">
              <a:extLst>
                <a:ext uri="{FF2B5EF4-FFF2-40B4-BE49-F238E27FC236}">
                  <a16:creationId xmlns:a16="http://schemas.microsoft.com/office/drawing/2014/main" id="{DB5E1B57-6363-4DCE-85A4-89EFECFF0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248" y="3531150"/>
              <a:ext cx="0" cy="984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" name="Line 428">
              <a:extLst>
                <a:ext uri="{FF2B5EF4-FFF2-40B4-BE49-F238E27FC236}">
                  <a16:creationId xmlns:a16="http://schemas.microsoft.com/office/drawing/2014/main" id="{CF3294CC-58F4-4EC9-A6FD-F42F9F707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4343" y="2635800"/>
              <a:ext cx="0" cy="7508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" name="Line 429">
              <a:extLst>
                <a:ext uri="{FF2B5EF4-FFF2-40B4-BE49-F238E27FC236}">
                  <a16:creationId xmlns:a16="http://schemas.microsoft.com/office/drawing/2014/main" id="{1B7D16DF-CBA3-48D7-B177-80BEC1B0F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3793" y="2488162"/>
              <a:ext cx="0" cy="6318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Line 431">
              <a:extLst>
                <a:ext uri="{FF2B5EF4-FFF2-40B4-BE49-F238E27FC236}">
                  <a16:creationId xmlns:a16="http://schemas.microsoft.com/office/drawing/2014/main" id="{3E60115B-6ED4-4357-9BB7-0D63EE555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404" y="2799312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" name="Line 432">
              <a:extLst>
                <a:ext uri="{FF2B5EF4-FFF2-40B4-BE49-F238E27FC236}">
                  <a16:creationId xmlns:a16="http://schemas.microsoft.com/office/drawing/2014/main" id="{9B27FBAA-C852-4CCA-B412-D6990E509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6849" y="275962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Line 433">
              <a:extLst>
                <a:ext uri="{FF2B5EF4-FFF2-40B4-BE49-F238E27FC236}">
                  <a16:creationId xmlns:a16="http://schemas.microsoft.com/office/drawing/2014/main" id="{EB159EAB-E2C9-4DB7-9B57-558E92F1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2969" y="27437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Line 434">
              <a:extLst>
                <a:ext uri="{FF2B5EF4-FFF2-40B4-BE49-F238E27FC236}">
                  <a16:creationId xmlns:a16="http://schemas.microsoft.com/office/drawing/2014/main" id="{BE25B875-9A14-4439-8F5C-80FE26C8B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84" y="27564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Line 436">
              <a:extLst>
                <a:ext uri="{FF2B5EF4-FFF2-40B4-BE49-F238E27FC236}">
                  <a16:creationId xmlns:a16="http://schemas.microsoft.com/office/drawing/2014/main" id="{DF835804-81FE-4F0B-95F4-AE6BDF1AC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558" y="335970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Line 437">
              <a:extLst>
                <a:ext uri="{FF2B5EF4-FFF2-40B4-BE49-F238E27FC236}">
                  <a16:creationId xmlns:a16="http://schemas.microsoft.com/office/drawing/2014/main" id="{43B45EC0-5C6B-4BE3-A44C-0EB0FB20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8760" y="32644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Line 438">
              <a:extLst>
                <a:ext uri="{FF2B5EF4-FFF2-40B4-BE49-F238E27FC236}">
                  <a16:creationId xmlns:a16="http://schemas.microsoft.com/office/drawing/2014/main" id="{B15738AB-18BD-4311-87A6-8D140C3D3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85" y="307077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Line 439">
              <a:extLst>
                <a:ext uri="{FF2B5EF4-FFF2-40B4-BE49-F238E27FC236}">
                  <a16:creationId xmlns:a16="http://schemas.microsoft.com/office/drawing/2014/main" id="{3FEEEF00-A2FD-4C5A-AE41-A839466B5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3410" y="3078712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0" name="Line 441">
              <a:extLst>
                <a:ext uri="{FF2B5EF4-FFF2-40B4-BE49-F238E27FC236}">
                  <a16:creationId xmlns:a16="http://schemas.microsoft.com/office/drawing/2014/main" id="{BC9C797E-0C65-4345-AB71-53EC0207A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599" y="3570837"/>
              <a:ext cx="5633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Line 442">
              <a:extLst>
                <a:ext uri="{FF2B5EF4-FFF2-40B4-BE49-F238E27FC236}">
                  <a16:creationId xmlns:a16="http://schemas.microsoft.com/office/drawing/2014/main" id="{7F3ACB82-B96D-48A6-89DD-287005E3B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40" y="352003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Line 443">
              <a:extLst>
                <a:ext uri="{FF2B5EF4-FFF2-40B4-BE49-F238E27FC236}">
                  <a16:creationId xmlns:a16="http://schemas.microsoft.com/office/drawing/2014/main" id="{E3942661-8BCC-41EC-8AFB-092382374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498" y="295012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Line 444">
              <a:extLst>
                <a:ext uri="{FF2B5EF4-FFF2-40B4-BE49-F238E27FC236}">
                  <a16:creationId xmlns:a16="http://schemas.microsoft.com/office/drawing/2014/main" id="{54EF223E-B1BC-4877-A4F2-7A53608DC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3410" y="297393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Line 446">
              <a:extLst>
                <a:ext uri="{FF2B5EF4-FFF2-40B4-BE49-F238E27FC236}">
                  <a16:creationId xmlns:a16="http://schemas.microsoft.com/office/drawing/2014/main" id="{D1ABAACB-003F-4B23-8B2B-6DAFF0151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599" y="366608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Line 447">
              <a:extLst>
                <a:ext uri="{FF2B5EF4-FFF2-40B4-BE49-F238E27FC236}">
                  <a16:creationId xmlns:a16="http://schemas.microsoft.com/office/drawing/2014/main" id="{E101BB6B-3DE5-499A-8957-470173CE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769" y="362957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Line 448">
              <a:extLst>
                <a:ext uri="{FF2B5EF4-FFF2-40B4-BE49-F238E27FC236}">
                  <a16:creationId xmlns:a16="http://schemas.microsoft.com/office/drawing/2014/main" id="{A91F0B55-0CD8-4099-80FF-2D08DAE50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6864" y="338668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Line 449">
              <a:extLst>
                <a:ext uri="{FF2B5EF4-FFF2-40B4-BE49-F238E27FC236}">
                  <a16:creationId xmlns:a16="http://schemas.microsoft.com/office/drawing/2014/main" id="{3B908FB2-855F-4D42-84D2-5F53CAF97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314" y="311998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Line 451">
              <a:extLst>
                <a:ext uri="{FF2B5EF4-FFF2-40B4-BE49-F238E27FC236}">
                  <a16:creationId xmlns:a16="http://schemas.microsoft.com/office/drawing/2014/main" id="{0C340B55-A053-4BF6-BB18-F2E8726C3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3884" y="2196062"/>
              <a:ext cx="0" cy="3016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Line 452">
              <a:extLst>
                <a:ext uri="{FF2B5EF4-FFF2-40B4-BE49-F238E27FC236}">
                  <a16:creationId xmlns:a16="http://schemas.microsoft.com/office/drawing/2014/main" id="{7ACB5A7B-BFBF-4A74-9FAC-4559DA584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4328" y="2118275"/>
              <a:ext cx="0" cy="3206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Line 453">
              <a:extLst>
                <a:ext uri="{FF2B5EF4-FFF2-40B4-BE49-F238E27FC236}">
                  <a16:creationId xmlns:a16="http://schemas.microsoft.com/office/drawing/2014/main" id="{B3D27D6A-D479-4D52-AAA7-C638B9171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0449" y="1748387"/>
              <a:ext cx="0" cy="4968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Line 454">
              <a:extLst>
                <a:ext uri="{FF2B5EF4-FFF2-40B4-BE49-F238E27FC236}">
                  <a16:creationId xmlns:a16="http://schemas.microsoft.com/office/drawing/2014/main" id="{82DDC446-C5C1-4154-8BF1-FFF6382CB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2264" y="1483275"/>
              <a:ext cx="0" cy="6365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Line 456">
              <a:extLst>
                <a:ext uri="{FF2B5EF4-FFF2-40B4-BE49-F238E27FC236}">
                  <a16:creationId xmlns:a16="http://schemas.microsoft.com/office/drawing/2014/main" id="{130DF391-2597-4DF2-BAB8-0324F7973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4038" y="2869162"/>
              <a:ext cx="0" cy="24606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Line 457">
              <a:extLst>
                <a:ext uri="{FF2B5EF4-FFF2-40B4-BE49-F238E27FC236}">
                  <a16:creationId xmlns:a16="http://schemas.microsoft.com/office/drawing/2014/main" id="{98560868-7FB3-4301-A620-30BC9734E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6239" y="2921550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7" name="Line 458">
              <a:extLst>
                <a:ext uri="{FF2B5EF4-FFF2-40B4-BE49-F238E27FC236}">
                  <a16:creationId xmlns:a16="http://schemas.microsoft.com/office/drawing/2014/main" id="{275D74AD-6B06-48C2-99A9-7F5864858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8465" y="2658025"/>
              <a:ext cx="0" cy="2063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8" name="Line 459">
              <a:extLst>
                <a:ext uri="{FF2B5EF4-FFF2-40B4-BE49-F238E27FC236}">
                  <a16:creationId xmlns:a16="http://schemas.microsoft.com/office/drawing/2014/main" id="{3A08DA76-0045-4BCA-84CF-14809262F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0890" y="2570712"/>
              <a:ext cx="0" cy="2540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0" name="Line 461">
              <a:extLst>
                <a:ext uri="{FF2B5EF4-FFF2-40B4-BE49-F238E27FC236}">
                  <a16:creationId xmlns:a16="http://schemas.microsoft.com/office/drawing/2014/main" id="{3AEAAD60-D143-4093-9002-15F32662C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453" y="3420025"/>
              <a:ext cx="0" cy="746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1" name="Line 462">
              <a:extLst>
                <a:ext uri="{FF2B5EF4-FFF2-40B4-BE49-F238E27FC236}">
                  <a16:creationId xmlns:a16="http://schemas.microsoft.com/office/drawing/2014/main" id="{4FF25B20-1A98-47C1-B601-79B071E77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5320" y="3327950"/>
              <a:ext cx="0" cy="952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2" name="Line 463">
              <a:extLst>
                <a:ext uri="{FF2B5EF4-FFF2-40B4-BE49-F238E27FC236}">
                  <a16:creationId xmlns:a16="http://schemas.microsoft.com/office/drawing/2014/main" id="{8A0B4B44-184B-47FB-8EBD-AB1C2820F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1978" y="2388150"/>
              <a:ext cx="0" cy="2809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3" name="Line 464">
              <a:extLst>
                <a:ext uri="{FF2B5EF4-FFF2-40B4-BE49-F238E27FC236}">
                  <a16:creationId xmlns:a16="http://schemas.microsoft.com/office/drawing/2014/main" id="{F8DBA202-2127-4F83-9DC2-1D0A9535D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0890" y="1924600"/>
              <a:ext cx="0" cy="52546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5" name="Line 466">
              <a:extLst>
                <a:ext uri="{FF2B5EF4-FFF2-40B4-BE49-F238E27FC236}">
                  <a16:creationId xmlns:a16="http://schemas.microsoft.com/office/drawing/2014/main" id="{E27C3CB9-F69B-4174-9897-AB6BDB0B9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9079" y="3589887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6" name="Line 467">
              <a:extLst>
                <a:ext uri="{FF2B5EF4-FFF2-40B4-BE49-F238E27FC236}">
                  <a16:creationId xmlns:a16="http://schemas.microsoft.com/office/drawing/2014/main" id="{D7DB689A-8023-4F5E-BB2A-F04EB1D8E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5248" y="3432725"/>
              <a:ext cx="0" cy="984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7" name="Line 468">
              <a:extLst>
                <a:ext uri="{FF2B5EF4-FFF2-40B4-BE49-F238E27FC236}">
                  <a16:creationId xmlns:a16="http://schemas.microsoft.com/office/drawing/2014/main" id="{B5D9602C-00B2-4172-B5F8-45473BBE1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4343" y="1886500"/>
              <a:ext cx="0" cy="7493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8" name="Line 469">
              <a:extLst>
                <a:ext uri="{FF2B5EF4-FFF2-40B4-BE49-F238E27FC236}">
                  <a16:creationId xmlns:a16="http://schemas.microsoft.com/office/drawing/2014/main" id="{37D38F6C-D7F6-424D-AEF5-19DDDDC44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3793" y="1854750"/>
              <a:ext cx="0" cy="63341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0" name="Line 471">
              <a:extLst>
                <a:ext uri="{FF2B5EF4-FFF2-40B4-BE49-F238E27FC236}">
                  <a16:creationId xmlns:a16="http://schemas.microsoft.com/office/drawing/2014/main" id="{283F5C1C-11EF-4CB0-B219-C48DADF3F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404" y="2196062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1" name="Line 472">
              <a:extLst>
                <a:ext uri="{FF2B5EF4-FFF2-40B4-BE49-F238E27FC236}">
                  <a16:creationId xmlns:a16="http://schemas.microsoft.com/office/drawing/2014/main" id="{B44C96D4-67D2-4664-BD5C-66368B477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6849" y="211827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2" name="Line 473">
              <a:extLst>
                <a:ext uri="{FF2B5EF4-FFF2-40B4-BE49-F238E27FC236}">
                  <a16:creationId xmlns:a16="http://schemas.microsoft.com/office/drawing/2014/main" id="{65A6F2C3-D7D6-4275-B3CE-B6A8EEF06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2969" y="174838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3" name="Line 474">
              <a:extLst>
                <a:ext uri="{FF2B5EF4-FFF2-40B4-BE49-F238E27FC236}">
                  <a16:creationId xmlns:a16="http://schemas.microsoft.com/office/drawing/2014/main" id="{CEEA8B5A-F2E8-45ED-BC8C-7407CB035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84" y="148327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5" name="Line 476">
              <a:extLst>
                <a:ext uri="{FF2B5EF4-FFF2-40B4-BE49-F238E27FC236}">
                  <a16:creationId xmlns:a16="http://schemas.microsoft.com/office/drawing/2014/main" id="{B3F0007C-7C11-4C7D-8C3E-D2615D572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558" y="2869162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6" name="Line 477">
              <a:extLst>
                <a:ext uri="{FF2B5EF4-FFF2-40B4-BE49-F238E27FC236}">
                  <a16:creationId xmlns:a16="http://schemas.microsoft.com/office/drawing/2014/main" id="{87090FE9-61FB-4A63-9AD9-DD93D16DC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8760" y="29215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7" name="Line 478">
              <a:extLst>
                <a:ext uri="{FF2B5EF4-FFF2-40B4-BE49-F238E27FC236}">
                  <a16:creationId xmlns:a16="http://schemas.microsoft.com/office/drawing/2014/main" id="{EFD308FF-8C9C-406A-8CD2-1F77CEDA4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0985" y="265802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8" name="Line 479">
              <a:extLst>
                <a:ext uri="{FF2B5EF4-FFF2-40B4-BE49-F238E27FC236}">
                  <a16:creationId xmlns:a16="http://schemas.microsoft.com/office/drawing/2014/main" id="{F0F933D4-A3AE-4DE8-9211-6B2E66141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3410" y="2570712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0" name="Line 481">
              <a:extLst>
                <a:ext uri="{FF2B5EF4-FFF2-40B4-BE49-F238E27FC236}">
                  <a16:creationId xmlns:a16="http://schemas.microsoft.com/office/drawing/2014/main" id="{B347AF93-0CC1-4BFB-A7B0-EAD1F1B23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599" y="3420025"/>
              <a:ext cx="5633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1" name="Line 482">
              <a:extLst>
                <a:ext uri="{FF2B5EF4-FFF2-40B4-BE49-F238E27FC236}">
                  <a16:creationId xmlns:a16="http://schemas.microsoft.com/office/drawing/2014/main" id="{3258E41A-31ED-4492-A797-4BF19B9BC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40" y="33279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2" name="Line 483">
              <a:extLst>
                <a:ext uri="{FF2B5EF4-FFF2-40B4-BE49-F238E27FC236}">
                  <a16:creationId xmlns:a16="http://schemas.microsoft.com/office/drawing/2014/main" id="{187D3B5E-6C5F-4E00-BE92-D0ECED8C3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498" y="23881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3" name="Line 484">
              <a:extLst>
                <a:ext uri="{FF2B5EF4-FFF2-40B4-BE49-F238E27FC236}">
                  <a16:creationId xmlns:a16="http://schemas.microsoft.com/office/drawing/2014/main" id="{A6F286B9-D6A7-41C4-A733-48D61F2B3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3410" y="192460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5" name="Line 486">
              <a:extLst>
                <a:ext uri="{FF2B5EF4-FFF2-40B4-BE49-F238E27FC236}">
                  <a16:creationId xmlns:a16="http://schemas.microsoft.com/office/drawing/2014/main" id="{0B3A0674-ECDE-4B3A-BB45-E300F3D3F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1599" y="3589887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6" name="Line 487">
              <a:extLst>
                <a:ext uri="{FF2B5EF4-FFF2-40B4-BE49-F238E27FC236}">
                  <a16:creationId xmlns:a16="http://schemas.microsoft.com/office/drawing/2014/main" id="{0414CB50-AE9B-4AD0-AA05-265B2ED7C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769" y="3432725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7" name="Line 488">
              <a:extLst>
                <a:ext uri="{FF2B5EF4-FFF2-40B4-BE49-F238E27FC236}">
                  <a16:creationId xmlns:a16="http://schemas.microsoft.com/office/drawing/2014/main" id="{DE8AD874-9335-4EB7-B16A-F20F8DDB9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6864" y="188650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8" name="Line 489">
              <a:extLst>
                <a:ext uri="{FF2B5EF4-FFF2-40B4-BE49-F238E27FC236}">
                  <a16:creationId xmlns:a16="http://schemas.microsoft.com/office/drawing/2014/main" id="{F1B7B4C0-7951-4071-891A-99D70176F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314" y="1854750"/>
              <a:ext cx="5495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0" name="Freeform 491">
              <a:extLst>
                <a:ext uri="{FF2B5EF4-FFF2-40B4-BE49-F238E27FC236}">
                  <a16:creationId xmlns:a16="http://schemas.microsoft.com/office/drawing/2014/main" id="{3F6F82CF-5C81-415C-8846-EA228547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404" y="2469112"/>
              <a:ext cx="54959" cy="57150"/>
            </a:xfrm>
            <a:custGeom>
              <a:avLst/>
              <a:gdLst>
                <a:gd name="T0" fmla="*/ 0 w 40"/>
                <a:gd name="T1" fmla="*/ 18 h 36"/>
                <a:gd name="T2" fmla="*/ 20 w 40"/>
                <a:gd name="T3" fmla="*/ 0 h 36"/>
                <a:gd name="T4" fmla="*/ 40 w 40"/>
                <a:gd name="T5" fmla="*/ 18 h 36"/>
                <a:gd name="T6" fmla="*/ 20 w 40"/>
                <a:gd name="T7" fmla="*/ 36 h 36"/>
                <a:gd name="T8" fmla="*/ 0 w 4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0" y="18"/>
                  </a:moveTo>
                  <a:lnTo>
                    <a:pt x="20" y="0"/>
                  </a:lnTo>
                  <a:lnTo>
                    <a:pt x="40" y="18"/>
                  </a:lnTo>
                  <a:lnTo>
                    <a:pt x="2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1" name="Freeform 492">
              <a:extLst>
                <a:ext uri="{FF2B5EF4-FFF2-40B4-BE49-F238E27FC236}">
                  <a16:creationId xmlns:a16="http://schemas.microsoft.com/office/drawing/2014/main" id="{BDD3B8CA-AD20-4998-B810-0902EBF6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9" y="2410375"/>
              <a:ext cx="54959" cy="57150"/>
            </a:xfrm>
            <a:custGeom>
              <a:avLst/>
              <a:gdLst>
                <a:gd name="T0" fmla="*/ 0 w 40"/>
                <a:gd name="T1" fmla="*/ 18 h 36"/>
                <a:gd name="T2" fmla="*/ 20 w 40"/>
                <a:gd name="T3" fmla="*/ 0 h 36"/>
                <a:gd name="T4" fmla="*/ 40 w 40"/>
                <a:gd name="T5" fmla="*/ 18 h 36"/>
                <a:gd name="T6" fmla="*/ 20 w 40"/>
                <a:gd name="T7" fmla="*/ 36 h 36"/>
                <a:gd name="T8" fmla="*/ 0 w 4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0" y="18"/>
                  </a:moveTo>
                  <a:lnTo>
                    <a:pt x="20" y="0"/>
                  </a:lnTo>
                  <a:lnTo>
                    <a:pt x="40" y="18"/>
                  </a:lnTo>
                  <a:lnTo>
                    <a:pt x="2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2" name="Freeform 493">
              <a:extLst>
                <a:ext uri="{FF2B5EF4-FFF2-40B4-BE49-F238E27FC236}">
                  <a16:creationId xmlns:a16="http://schemas.microsoft.com/office/drawing/2014/main" id="{42BE2150-8FDC-46B5-92E8-410FE3B2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969" y="2216700"/>
              <a:ext cx="54959" cy="57150"/>
            </a:xfrm>
            <a:custGeom>
              <a:avLst/>
              <a:gdLst>
                <a:gd name="T0" fmla="*/ 0 w 40"/>
                <a:gd name="T1" fmla="*/ 18 h 36"/>
                <a:gd name="T2" fmla="*/ 20 w 40"/>
                <a:gd name="T3" fmla="*/ 0 h 36"/>
                <a:gd name="T4" fmla="*/ 40 w 40"/>
                <a:gd name="T5" fmla="*/ 18 h 36"/>
                <a:gd name="T6" fmla="*/ 20 w 40"/>
                <a:gd name="T7" fmla="*/ 36 h 36"/>
                <a:gd name="T8" fmla="*/ 0 w 4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0" y="18"/>
                  </a:moveTo>
                  <a:lnTo>
                    <a:pt x="20" y="0"/>
                  </a:lnTo>
                  <a:lnTo>
                    <a:pt x="40" y="18"/>
                  </a:lnTo>
                  <a:lnTo>
                    <a:pt x="2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3" name="Freeform 494">
              <a:extLst>
                <a:ext uri="{FF2B5EF4-FFF2-40B4-BE49-F238E27FC236}">
                  <a16:creationId xmlns:a16="http://schemas.microsoft.com/office/drawing/2014/main" id="{EA1BC225-F32C-4447-992A-6311219D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784" y="2091287"/>
              <a:ext cx="54959" cy="57150"/>
            </a:xfrm>
            <a:custGeom>
              <a:avLst/>
              <a:gdLst>
                <a:gd name="T0" fmla="*/ 0 w 40"/>
                <a:gd name="T1" fmla="*/ 18 h 36"/>
                <a:gd name="T2" fmla="*/ 20 w 40"/>
                <a:gd name="T3" fmla="*/ 0 h 36"/>
                <a:gd name="T4" fmla="*/ 40 w 40"/>
                <a:gd name="T5" fmla="*/ 18 h 36"/>
                <a:gd name="T6" fmla="*/ 20 w 40"/>
                <a:gd name="T7" fmla="*/ 36 h 36"/>
                <a:gd name="T8" fmla="*/ 0 w 4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0" y="18"/>
                  </a:moveTo>
                  <a:lnTo>
                    <a:pt x="20" y="0"/>
                  </a:lnTo>
                  <a:lnTo>
                    <a:pt x="40" y="18"/>
                  </a:lnTo>
                  <a:lnTo>
                    <a:pt x="2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9" name="Line 500">
              <a:extLst>
                <a:ext uri="{FF2B5EF4-FFF2-40B4-BE49-F238E27FC236}">
                  <a16:creationId xmlns:a16="http://schemas.microsoft.com/office/drawing/2014/main" id="{2F89BD96-7038-4B3D-9B22-66AB2E256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038" y="3097762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0" name="Line 501">
              <a:extLst>
                <a:ext uri="{FF2B5EF4-FFF2-40B4-BE49-F238E27FC236}">
                  <a16:creationId xmlns:a16="http://schemas.microsoft.com/office/drawing/2014/main" id="{CDEA833A-328D-4A21-81E5-5CCFDEC57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550" y="3102525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1" name="Line 502">
              <a:extLst>
                <a:ext uri="{FF2B5EF4-FFF2-40B4-BE49-F238E27FC236}">
                  <a16:creationId xmlns:a16="http://schemas.microsoft.com/office/drawing/2014/main" id="{0B14EE87-C887-4D4A-AAA2-B39F222F1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550" y="3115225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2" name="Line 503">
              <a:extLst>
                <a:ext uri="{FF2B5EF4-FFF2-40B4-BE49-F238E27FC236}">
                  <a16:creationId xmlns:a16="http://schemas.microsoft.com/office/drawing/2014/main" id="{B751F65A-CDD2-4E36-A587-ADFE00F41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533" y="3102525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3" name="Line 504">
              <a:extLst>
                <a:ext uri="{FF2B5EF4-FFF2-40B4-BE49-F238E27FC236}">
                  <a16:creationId xmlns:a16="http://schemas.microsoft.com/office/drawing/2014/main" id="{3A1994FF-3AD3-456D-AFA4-E1BDEDBD0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99533" y="3115225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4" name="Line 505">
              <a:extLst>
                <a:ext uri="{FF2B5EF4-FFF2-40B4-BE49-F238E27FC236}">
                  <a16:creationId xmlns:a16="http://schemas.microsoft.com/office/drawing/2014/main" id="{CD5B75AB-A156-4952-AF1E-996701FC6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6239" y="3075537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5" name="Line 506">
              <a:extLst>
                <a:ext uri="{FF2B5EF4-FFF2-40B4-BE49-F238E27FC236}">
                  <a16:creationId xmlns:a16="http://schemas.microsoft.com/office/drawing/2014/main" id="{56F390B4-9684-4FA6-B871-0147B495A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9752" y="3081887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6" name="Line 507">
              <a:extLst>
                <a:ext uri="{FF2B5EF4-FFF2-40B4-BE49-F238E27FC236}">
                  <a16:creationId xmlns:a16="http://schemas.microsoft.com/office/drawing/2014/main" id="{1070672C-AED3-480C-AC35-1AE1BFA42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9752" y="3093000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7" name="Line 508">
              <a:extLst>
                <a:ext uri="{FF2B5EF4-FFF2-40B4-BE49-F238E27FC236}">
                  <a16:creationId xmlns:a16="http://schemas.microsoft.com/office/drawing/2014/main" id="{2AC4675E-5669-4973-8924-0D713ACCA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1736" y="3081887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8" name="Line 509">
              <a:extLst>
                <a:ext uri="{FF2B5EF4-FFF2-40B4-BE49-F238E27FC236}">
                  <a16:creationId xmlns:a16="http://schemas.microsoft.com/office/drawing/2014/main" id="{5B7E6118-242D-43CF-9F97-1608C982E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31736" y="3093000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9" name="Line 510">
              <a:extLst>
                <a:ext uri="{FF2B5EF4-FFF2-40B4-BE49-F238E27FC236}">
                  <a16:creationId xmlns:a16="http://schemas.microsoft.com/office/drawing/2014/main" id="{1F2DC0AF-E181-421F-8FEF-21E378833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8465" y="2846937"/>
              <a:ext cx="0" cy="34925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0" name="Line 511">
              <a:extLst>
                <a:ext uri="{FF2B5EF4-FFF2-40B4-BE49-F238E27FC236}">
                  <a16:creationId xmlns:a16="http://schemas.microsoft.com/office/drawing/2014/main" id="{1643FCAD-C309-4DE4-A184-84B492AC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1978" y="2853287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Line 512">
              <a:extLst>
                <a:ext uri="{FF2B5EF4-FFF2-40B4-BE49-F238E27FC236}">
                  <a16:creationId xmlns:a16="http://schemas.microsoft.com/office/drawing/2014/main" id="{9BBF7FBD-D827-48AD-92A1-6A33B052B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1978" y="2864400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Line 513">
              <a:extLst>
                <a:ext uri="{FF2B5EF4-FFF2-40B4-BE49-F238E27FC236}">
                  <a16:creationId xmlns:a16="http://schemas.microsoft.com/office/drawing/2014/main" id="{34E39131-F205-41ED-9B36-A515934D1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3961" y="2853287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Line 514">
              <a:extLst>
                <a:ext uri="{FF2B5EF4-FFF2-40B4-BE49-F238E27FC236}">
                  <a16:creationId xmlns:a16="http://schemas.microsoft.com/office/drawing/2014/main" id="{3E9046D4-90D1-4A45-9B90-E3D18AD9E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33961" y="2864400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Line 515">
              <a:extLst>
                <a:ext uri="{FF2B5EF4-FFF2-40B4-BE49-F238E27FC236}">
                  <a16:creationId xmlns:a16="http://schemas.microsoft.com/office/drawing/2014/main" id="{546A946D-C7B0-42A0-A68B-8E34ED07A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890" y="2807250"/>
              <a:ext cx="0" cy="33338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Line 516">
              <a:extLst>
                <a:ext uri="{FF2B5EF4-FFF2-40B4-BE49-F238E27FC236}">
                  <a16:creationId xmlns:a16="http://schemas.microsoft.com/office/drawing/2014/main" id="{85D9BE05-A4FE-4A72-9122-B8535ACB2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4402" y="2812012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Line 517">
              <a:extLst>
                <a:ext uri="{FF2B5EF4-FFF2-40B4-BE49-F238E27FC236}">
                  <a16:creationId xmlns:a16="http://schemas.microsoft.com/office/drawing/2014/main" id="{AF6BB58E-3CCF-4C4E-881A-99EF977D8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4402" y="2824712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Line 518">
              <a:extLst>
                <a:ext uri="{FF2B5EF4-FFF2-40B4-BE49-F238E27FC236}">
                  <a16:creationId xmlns:a16="http://schemas.microsoft.com/office/drawing/2014/main" id="{2B58BE94-8124-4CB2-95FD-162337CDB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6385" y="2812012"/>
              <a:ext cx="10992" cy="12700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Line 519">
              <a:extLst>
                <a:ext uri="{FF2B5EF4-FFF2-40B4-BE49-F238E27FC236}">
                  <a16:creationId xmlns:a16="http://schemas.microsoft.com/office/drawing/2014/main" id="{571E1FF2-CD10-4335-B450-3AD9196B0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06385" y="2824712"/>
              <a:ext cx="10992" cy="11113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521">
              <a:extLst>
                <a:ext uri="{FF2B5EF4-FFF2-40B4-BE49-F238E27FC236}">
                  <a16:creationId xmlns:a16="http://schemas.microsoft.com/office/drawing/2014/main" id="{C7F85204-2E1A-489B-BAF1-48BE81E5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096" y="3472412"/>
              <a:ext cx="45341" cy="46038"/>
            </a:xfrm>
            <a:custGeom>
              <a:avLst/>
              <a:gdLst>
                <a:gd name="T0" fmla="*/ 0 w 33"/>
                <a:gd name="T1" fmla="*/ 14 h 29"/>
                <a:gd name="T2" fmla="*/ 17 w 33"/>
                <a:gd name="T3" fmla="*/ 0 h 29"/>
                <a:gd name="T4" fmla="*/ 33 w 33"/>
                <a:gd name="T5" fmla="*/ 14 h 29"/>
                <a:gd name="T6" fmla="*/ 17 w 33"/>
                <a:gd name="T7" fmla="*/ 29 h 29"/>
                <a:gd name="T8" fmla="*/ 0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0" y="14"/>
                  </a:moveTo>
                  <a:lnTo>
                    <a:pt x="17" y="0"/>
                  </a:lnTo>
                  <a:lnTo>
                    <a:pt x="33" y="14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522">
              <a:extLst>
                <a:ext uri="{FF2B5EF4-FFF2-40B4-BE49-F238E27FC236}">
                  <a16:creationId xmlns:a16="http://schemas.microsoft.com/office/drawing/2014/main" id="{EA6F6F48-CB00-4805-B31A-EE8DFDF1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336" y="3400975"/>
              <a:ext cx="43967" cy="46038"/>
            </a:xfrm>
            <a:custGeom>
              <a:avLst/>
              <a:gdLst>
                <a:gd name="T0" fmla="*/ 0 w 32"/>
                <a:gd name="T1" fmla="*/ 14 h 29"/>
                <a:gd name="T2" fmla="*/ 16 w 32"/>
                <a:gd name="T3" fmla="*/ 0 h 29"/>
                <a:gd name="T4" fmla="*/ 32 w 32"/>
                <a:gd name="T5" fmla="*/ 14 h 29"/>
                <a:gd name="T6" fmla="*/ 16 w 32"/>
                <a:gd name="T7" fmla="*/ 29 h 29"/>
                <a:gd name="T8" fmla="*/ 0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9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523">
              <a:extLst>
                <a:ext uri="{FF2B5EF4-FFF2-40B4-BE49-F238E27FC236}">
                  <a16:creationId xmlns:a16="http://schemas.microsoft.com/office/drawing/2014/main" id="{9B66638B-C76B-440A-A52A-12913A53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994" y="2646912"/>
              <a:ext cx="43967" cy="44450"/>
            </a:xfrm>
            <a:custGeom>
              <a:avLst/>
              <a:gdLst>
                <a:gd name="T0" fmla="*/ 0 w 32"/>
                <a:gd name="T1" fmla="*/ 14 h 28"/>
                <a:gd name="T2" fmla="*/ 16 w 32"/>
                <a:gd name="T3" fmla="*/ 0 h 28"/>
                <a:gd name="T4" fmla="*/ 32 w 32"/>
                <a:gd name="T5" fmla="*/ 14 h 28"/>
                <a:gd name="T6" fmla="*/ 16 w 32"/>
                <a:gd name="T7" fmla="*/ 28 h 28"/>
                <a:gd name="T8" fmla="*/ 0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524">
              <a:extLst>
                <a:ext uri="{FF2B5EF4-FFF2-40B4-BE49-F238E27FC236}">
                  <a16:creationId xmlns:a16="http://schemas.microsoft.com/office/drawing/2014/main" id="{593B5CAB-2B47-4808-ADD7-C0CF1C2C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906" y="2427837"/>
              <a:ext cx="43967" cy="44450"/>
            </a:xfrm>
            <a:custGeom>
              <a:avLst/>
              <a:gdLst>
                <a:gd name="T0" fmla="*/ 0 w 32"/>
                <a:gd name="T1" fmla="*/ 14 h 28"/>
                <a:gd name="T2" fmla="*/ 16 w 32"/>
                <a:gd name="T3" fmla="*/ 0 h 28"/>
                <a:gd name="T4" fmla="*/ 32 w 32"/>
                <a:gd name="T5" fmla="*/ 14 h 28"/>
                <a:gd name="T6" fmla="*/ 16 w 32"/>
                <a:gd name="T7" fmla="*/ 28 h 28"/>
                <a:gd name="T8" fmla="*/ 0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4"/>
                  </a:moveTo>
                  <a:lnTo>
                    <a:pt x="16" y="0"/>
                  </a:lnTo>
                  <a:lnTo>
                    <a:pt x="32" y="14"/>
                  </a:lnTo>
                  <a:lnTo>
                    <a:pt x="16" y="2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526">
              <a:extLst>
                <a:ext uri="{FF2B5EF4-FFF2-40B4-BE49-F238E27FC236}">
                  <a16:creationId xmlns:a16="http://schemas.microsoft.com/office/drawing/2014/main" id="{3513FCCA-5E33-4A86-ACE0-C5717A64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591" y="3610525"/>
              <a:ext cx="32976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527">
              <a:extLst>
                <a:ext uri="{FF2B5EF4-FFF2-40B4-BE49-F238E27FC236}">
                  <a16:creationId xmlns:a16="http://schemas.microsoft.com/office/drawing/2014/main" id="{CEBB7096-0429-4756-B310-57D95C3A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760" y="3513687"/>
              <a:ext cx="32976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528">
              <a:extLst>
                <a:ext uri="{FF2B5EF4-FFF2-40B4-BE49-F238E27FC236}">
                  <a16:creationId xmlns:a16="http://schemas.microsoft.com/office/drawing/2014/main" id="{F73365D2-019A-439C-AB9B-7D3758BCC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856" y="2618337"/>
              <a:ext cx="32976" cy="34925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529">
              <a:extLst>
                <a:ext uri="{FF2B5EF4-FFF2-40B4-BE49-F238E27FC236}">
                  <a16:creationId xmlns:a16="http://schemas.microsoft.com/office/drawing/2014/main" id="{6F0FA19C-6127-4B7B-826F-E674471F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305" y="2470700"/>
              <a:ext cx="32976" cy="33338"/>
            </a:xfrm>
            <a:custGeom>
              <a:avLst/>
              <a:gdLst>
                <a:gd name="T0" fmla="*/ 12 w 24"/>
                <a:gd name="T1" fmla="*/ 0 h 21"/>
                <a:gd name="T2" fmla="*/ 0 w 24"/>
                <a:gd name="T3" fmla="*/ 21 h 21"/>
                <a:gd name="T4" fmla="*/ 24 w 24"/>
                <a:gd name="T5" fmla="*/ 21 h 21"/>
                <a:gd name="T6" fmla="*/ 12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12" y="0"/>
                  </a:moveTo>
                  <a:lnTo>
                    <a:pt x="0" y="21"/>
                  </a:lnTo>
                  <a:lnTo>
                    <a:pt x="24" y="2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Line 539">
              <a:extLst>
                <a:ext uri="{FF2B5EF4-FFF2-40B4-BE49-F238E27FC236}">
                  <a16:creationId xmlns:a16="http://schemas.microsoft.com/office/drawing/2014/main" id="{77C26108-56EA-4F2E-AD81-9D40BC1EC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8161" y="3942312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9" name="Rectangle 540">
              <a:extLst>
                <a:ext uri="{FF2B5EF4-FFF2-40B4-BE49-F238E27FC236}">
                  <a16:creationId xmlns:a16="http://schemas.microsoft.com/office/drawing/2014/main" id="{8A9925EF-135B-4C8D-9386-3E5BD82D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5198" y="3988891"/>
              <a:ext cx="971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36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630" name="Line 541">
              <a:extLst>
                <a:ext uri="{FF2B5EF4-FFF2-40B4-BE49-F238E27FC236}">
                  <a16:creationId xmlns:a16="http://schemas.microsoft.com/office/drawing/2014/main" id="{52D2595D-9AC5-4086-B953-BEC95524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947" y="3942312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1" name="Rectangle 542">
              <a:extLst>
                <a:ext uri="{FF2B5EF4-FFF2-40B4-BE49-F238E27FC236}">
                  <a16:creationId xmlns:a16="http://schemas.microsoft.com/office/drawing/2014/main" id="{A002ADE3-107C-4AD1-B8AF-82C0678F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359" y="3988891"/>
              <a:ext cx="971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48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632" name="Line 543">
              <a:extLst>
                <a:ext uri="{FF2B5EF4-FFF2-40B4-BE49-F238E27FC236}">
                  <a16:creationId xmlns:a16="http://schemas.microsoft.com/office/drawing/2014/main" id="{A5EFCF79-E329-453C-92A0-6E6728436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717" y="3942312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3" name="Rectangle 544">
              <a:extLst>
                <a:ext uri="{FF2B5EF4-FFF2-40B4-BE49-F238E27FC236}">
                  <a16:creationId xmlns:a16="http://schemas.microsoft.com/office/drawing/2014/main" id="{5FEB81C7-C0A3-48CC-818A-38ECE66C5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756" y="3988891"/>
              <a:ext cx="971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96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sp>
          <p:nvSpPr>
            <p:cNvPr id="634" name="Line 545">
              <a:extLst>
                <a:ext uri="{FF2B5EF4-FFF2-40B4-BE49-F238E27FC236}">
                  <a16:creationId xmlns:a16="http://schemas.microsoft.com/office/drawing/2014/main" id="{BD1485AF-57B9-4007-A507-11C3CDFB5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7686" y="3942312"/>
              <a:ext cx="0" cy="3810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" name="Rectangle 546">
              <a:extLst>
                <a:ext uri="{FF2B5EF4-FFF2-40B4-BE49-F238E27FC236}">
                  <a16:creationId xmlns:a16="http://schemas.microsoft.com/office/drawing/2014/main" id="{553B3702-CA0E-4A12-B86E-D0CE1EF90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3193" y="3988891"/>
              <a:ext cx="1456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Lub Dub Medium" panose="020B0603030403020204"/>
                </a:rPr>
                <a:t>168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b Dub Medium" panose="020B0603030403020204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3D4DC2-44C4-4853-96E8-C685C2682930}"/>
                </a:ext>
              </a:extLst>
            </p:cNvPr>
            <p:cNvCxnSpPr>
              <a:cxnSpLocks/>
              <a:stCxn id="147" idx="0"/>
            </p:cNvCxnSpPr>
            <p:nvPr/>
          </p:nvCxnSpPr>
          <p:spPr>
            <a:xfrm flipV="1">
              <a:off x="903117" y="3533859"/>
              <a:ext cx="7577462" cy="5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654C082E-8B48-48C7-B085-69005609DB4D}"/>
                </a:ext>
              </a:extLst>
            </p:cNvPr>
            <p:cNvGrpSpPr/>
            <p:nvPr/>
          </p:nvGrpSpPr>
          <p:grpSpPr>
            <a:xfrm>
              <a:off x="1113685" y="1506063"/>
              <a:ext cx="2006099" cy="406386"/>
              <a:chOff x="-433762" y="1827259"/>
              <a:chExt cx="1941777" cy="406386"/>
            </a:xfrm>
          </p:grpSpPr>
          <p:sp>
            <p:nvSpPr>
              <p:cNvPr id="226" name="Freeform 387">
                <a:extLst>
                  <a:ext uri="{FF2B5EF4-FFF2-40B4-BE49-F238E27FC236}">
                    <a16:creationId xmlns:a16="http://schemas.microsoft.com/office/drawing/2014/main" id="{8EA6EDD2-2DD6-4D39-97EE-1D2426BA4A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866" y="1917211"/>
                <a:ext cx="312738" cy="4763"/>
              </a:xfrm>
              <a:custGeom>
                <a:avLst/>
                <a:gdLst>
                  <a:gd name="T0" fmla="*/ 0 w 197"/>
                  <a:gd name="T1" fmla="*/ 0 h 3"/>
                  <a:gd name="T2" fmla="*/ 97 w 197"/>
                  <a:gd name="T3" fmla="*/ 0 h 3"/>
                  <a:gd name="T4" fmla="*/ 97 w 197"/>
                  <a:gd name="T5" fmla="*/ 3 h 3"/>
                  <a:gd name="T6" fmla="*/ 0 w 197"/>
                  <a:gd name="T7" fmla="*/ 3 h 3"/>
                  <a:gd name="T8" fmla="*/ 0 w 197"/>
                  <a:gd name="T9" fmla="*/ 0 h 3"/>
                  <a:gd name="T10" fmla="*/ 133 w 197"/>
                  <a:gd name="T11" fmla="*/ 0 h 3"/>
                  <a:gd name="T12" fmla="*/ 157 w 197"/>
                  <a:gd name="T13" fmla="*/ 0 h 3"/>
                  <a:gd name="T14" fmla="*/ 157 w 197"/>
                  <a:gd name="T15" fmla="*/ 3 h 3"/>
                  <a:gd name="T16" fmla="*/ 133 w 197"/>
                  <a:gd name="T17" fmla="*/ 3 h 3"/>
                  <a:gd name="T18" fmla="*/ 133 w 197"/>
                  <a:gd name="T19" fmla="*/ 0 h 3"/>
                  <a:gd name="T20" fmla="*/ 193 w 197"/>
                  <a:gd name="T21" fmla="*/ 0 h 3"/>
                  <a:gd name="T22" fmla="*/ 197 w 197"/>
                  <a:gd name="T23" fmla="*/ 0 h 3"/>
                  <a:gd name="T24" fmla="*/ 197 w 197"/>
                  <a:gd name="T25" fmla="*/ 3 h 3"/>
                  <a:gd name="T26" fmla="*/ 193 w 197"/>
                  <a:gd name="T27" fmla="*/ 3 h 3"/>
                  <a:gd name="T28" fmla="*/ 193 w 197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3">
                    <a:moveTo>
                      <a:pt x="0" y="0"/>
                    </a:moveTo>
                    <a:lnTo>
                      <a:pt x="97" y="0"/>
                    </a:lnTo>
                    <a:lnTo>
                      <a:pt x="9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133" y="0"/>
                    </a:moveTo>
                    <a:lnTo>
                      <a:pt x="157" y="0"/>
                    </a:lnTo>
                    <a:lnTo>
                      <a:pt x="157" y="3"/>
                    </a:lnTo>
                    <a:lnTo>
                      <a:pt x="133" y="3"/>
                    </a:lnTo>
                    <a:lnTo>
                      <a:pt x="133" y="0"/>
                    </a:lnTo>
                    <a:close/>
                    <a:moveTo>
                      <a:pt x="193" y="0"/>
                    </a:moveTo>
                    <a:lnTo>
                      <a:pt x="197" y="0"/>
                    </a:lnTo>
                    <a:lnTo>
                      <a:pt x="197" y="3"/>
                    </a:lnTo>
                    <a:lnTo>
                      <a:pt x="193" y="3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389">
                <a:extLst>
                  <a:ext uri="{FF2B5EF4-FFF2-40B4-BE49-F238E27FC236}">
                    <a16:creationId xmlns:a16="http://schemas.microsoft.com/office/drawing/2014/main" id="{99578682-AB14-495B-AE8C-BDAADE502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33762" y="2141312"/>
                <a:ext cx="312738" cy="4763"/>
              </a:xfrm>
              <a:custGeom>
                <a:avLst/>
                <a:gdLst>
                  <a:gd name="T0" fmla="*/ 0 w 197"/>
                  <a:gd name="T1" fmla="*/ 0 h 3"/>
                  <a:gd name="T2" fmla="*/ 40 w 197"/>
                  <a:gd name="T3" fmla="*/ 0 h 3"/>
                  <a:gd name="T4" fmla="*/ 40 w 197"/>
                  <a:gd name="T5" fmla="*/ 3 h 3"/>
                  <a:gd name="T6" fmla="*/ 0 w 197"/>
                  <a:gd name="T7" fmla="*/ 3 h 3"/>
                  <a:gd name="T8" fmla="*/ 0 w 197"/>
                  <a:gd name="T9" fmla="*/ 0 h 3"/>
                  <a:gd name="T10" fmla="*/ 56 w 197"/>
                  <a:gd name="T11" fmla="*/ 0 h 3"/>
                  <a:gd name="T12" fmla="*/ 88 w 197"/>
                  <a:gd name="T13" fmla="*/ 0 h 3"/>
                  <a:gd name="T14" fmla="*/ 88 w 197"/>
                  <a:gd name="T15" fmla="*/ 3 h 3"/>
                  <a:gd name="T16" fmla="*/ 56 w 197"/>
                  <a:gd name="T17" fmla="*/ 3 h 3"/>
                  <a:gd name="T18" fmla="*/ 56 w 197"/>
                  <a:gd name="T19" fmla="*/ 0 h 3"/>
                  <a:gd name="T20" fmla="*/ 104 w 197"/>
                  <a:gd name="T21" fmla="*/ 0 h 3"/>
                  <a:gd name="T22" fmla="*/ 112 w 197"/>
                  <a:gd name="T23" fmla="*/ 0 h 3"/>
                  <a:gd name="T24" fmla="*/ 112 w 197"/>
                  <a:gd name="T25" fmla="*/ 3 h 3"/>
                  <a:gd name="T26" fmla="*/ 104 w 197"/>
                  <a:gd name="T27" fmla="*/ 3 h 3"/>
                  <a:gd name="T28" fmla="*/ 104 w 197"/>
                  <a:gd name="T29" fmla="*/ 0 h 3"/>
                  <a:gd name="T30" fmla="*/ 128 w 197"/>
                  <a:gd name="T31" fmla="*/ 0 h 3"/>
                  <a:gd name="T32" fmla="*/ 168 w 197"/>
                  <a:gd name="T33" fmla="*/ 0 h 3"/>
                  <a:gd name="T34" fmla="*/ 168 w 197"/>
                  <a:gd name="T35" fmla="*/ 3 h 3"/>
                  <a:gd name="T36" fmla="*/ 128 w 197"/>
                  <a:gd name="T37" fmla="*/ 3 h 3"/>
                  <a:gd name="T38" fmla="*/ 128 w 197"/>
                  <a:gd name="T39" fmla="*/ 0 h 3"/>
                  <a:gd name="T40" fmla="*/ 184 w 197"/>
                  <a:gd name="T41" fmla="*/ 0 h 3"/>
                  <a:gd name="T42" fmla="*/ 197 w 197"/>
                  <a:gd name="T43" fmla="*/ 0 h 3"/>
                  <a:gd name="T44" fmla="*/ 197 w 197"/>
                  <a:gd name="T45" fmla="*/ 3 h 3"/>
                  <a:gd name="T46" fmla="*/ 184 w 197"/>
                  <a:gd name="T47" fmla="*/ 3 h 3"/>
                  <a:gd name="T48" fmla="*/ 184 w 197"/>
                  <a:gd name="T4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7" h="3">
                    <a:moveTo>
                      <a:pt x="0" y="0"/>
                    </a:moveTo>
                    <a:lnTo>
                      <a:pt x="40" y="0"/>
                    </a:lnTo>
                    <a:lnTo>
                      <a:pt x="4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  <a:moveTo>
                      <a:pt x="56" y="0"/>
                    </a:moveTo>
                    <a:lnTo>
                      <a:pt x="88" y="0"/>
                    </a:lnTo>
                    <a:lnTo>
                      <a:pt x="88" y="3"/>
                    </a:lnTo>
                    <a:lnTo>
                      <a:pt x="56" y="3"/>
                    </a:lnTo>
                    <a:lnTo>
                      <a:pt x="56" y="0"/>
                    </a:lnTo>
                    <a:close/>
                    <a:moveTo>
                      <a:pt x="104" y="0"/>
                    </a:moveTo>
                    <a:lnTo>
                      <a:pt x="112" y="0"/>
                    </a:lnTo>
                    <a:lnTo>
                      <a:pt x="112" y="3"/>
                    </a:lnTo>
                    <a:lnTo>
                      <a:pt x="104" y="3"/>
                    </a:lnTo>
                    <a:lnTo>
                      <a:pt x="104" y="0"/>
                    </a:lnTo>
                    <a:close/>
                    <a:moveTo>
                      <a:pt x="128" y="0"/>
                    </a:moveTo>
                    <a:lnTo>
                      <a:pt x="168" y="0"/>
                    </a:lnTo>
                    <a:lnTo>
                      <a:pt x="168" y="3"/>
                    </a:lnTo>
                    <a:lnTo>
                      <a:pt x="128" y="3"/>
                    </a:lnTo>
                    <a:lnTo>
                      <a:pt x="128" y="0"/>
                    </a:lnTo>
                    <a:close/>
                    <a:moveTo>
                      <a:pt x="184" y="0"/>
                    </a:moveTo>
                    <a:lnTo>
                      <a:pt x="197" y="0"/>
                    </a:lnTo>
                    <a:lnTo>
                      <a:pt x="197" y="3"/>
                    </a:lnTo>
                    <a:lnTo>
                      <a:pt x="184" y="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391">
                <a:extLst>
                  <a:ext uri="{FF2B5EF4-FFF2-40B4-BE49-F238E27FC236}">
                    <a16:creationId xmlns:a16="http://schemas.microsoft.com/office/drawing/2014/main" id="{1F2609D8-D37D-492F-8594-DE17619C1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33762" y="1916417"/>
                <a:ext cx="312738" cy="6350"/>
              </a:xfrm>
              <a:custGeom>
                <a:avLst/>
                <a:gdLst>
                  <a:gd name="T0" fmla="*/ 0 w 197"/>
                  <a:gd name="T1" fmla="*/ 0 h 4"/>
                  <a:gd name="T2" fmla="*/ 17 w 197"/>
                  <a:gd name="T3" fmla="*/ 0 h 4"/>
                  <a:gd name="T4" fmla="*/ 17 w 197"/>
                  <a:gd name="T5" fmla="*/ 4 h 4"/>
                  <a:gd name="T6" fmla="*/ 0 w 197"/>
                  <a:gd name="T7" fmla="*/ 4 h 4"/>
                  <a:gd name="T8" fmla="*/ 0 w 197"/>
                  <a:gd name="T9" fmla="*/ 0 h 4"/>
                  <a:gd name="T10" fmla="*/ 33 w 197"/>
                  <a:gd name="T11" fmla="*/ 0 h 4"/>
                  <a:gd name="T12" fmla="*/ 49 w 197"/>
                  <a:gd name="T13" fmla="*/ 0 h 4"/>
                  <a:gd name="T14" fmla="*/ 49 w 197"/>
                  <a:gd name="T15" fmla="*/ 4 h 4"/>
                  <a:gd name="T16" fmla="*/ 33 w 197"/>
                  <a:gd name="T17" fmla="*/ 4 h 4"/>
                  <a:gd name="T18" fmla="*/ 33 w 197"/>
                  <a:gd name="T19" fmla="*/ 0 h 4"/>
                  <a:gd name="T20" fmla="*/ 65 w 197"/>
                  <a:gd name="T21" fmla="*/ 0 h 4"/>
                  <a:gd name="T22" fmla="*/ 81 w 197"/>
                  <a:gd name="T23" fmla="*/ 0 h 4"/>
                  <a:gd name="T24" fmla="*/ 81 w 197"/>
                  <a:gd name="T25" fmla="*/ 4 h 4"/>
                  <a:gd name="T26" fmla="*/ 65 w 197"/>
                  <a:gd name="T27" fmla="*/ 4 h 4"/>
                  <a:gd name="T28" fmla="*/ 65 w 197"/>
                  <a:gd name="T29" fmla="*/ 0 h 4"/>
                  <a:gd name="T30" fmla="*/ 97 w 197"/>
                  <a:gd name="T31" fmla="*/ 0 h 4"/>
                  <a:gd name="T32" fmla="*/ 113 w 197"/>
                  <a:gd name="T33" fmla="*/ 0 h 4"/>
                  <a:gd name="T34" fmla="*/ 113 w 197"/>
                  <a:gd name="T35" fmla="*/ 4 h 4"/>
                  <a:gd name="T36" fmla="*/ 97 w 197"/>
                  <a:gd name="T37" fmla="*/ 4 h 4"/>
                  <a:gd name="T38" fmla="*/ 97 w 197"/>
                  <a:gd name="T39" fmla="*/ 0 h 4"/>
                  <a:gd name="T40" fmla="*/ 129 w 197"/>
                  <a:gd name="T41" fmla="*/ 0 h 4"/>
                  <a:gd name="T42" fmla="*/ 145 w 197"/>
                  <a:gd name="T43" fmla="*/ 0 h 4"/>
                  <a:gd name="T44" fmla="*/ 145 w 197"/>
                  <a:gd name="T45" fmla="*/ 4 h 4"/>
                  <a:gd name="T46" fmla="*/ 129 w 197"/>
                  <a:gd name="T47" fmla="*/ 4 h 4"/>
                  <a:gd name="T48" fmla="*/ 129 w 197"/>
                  <a:gd name="T49" fmla="*/ 0 h 4"/>
                  <a:gd name="T50" fmla="*/ 161 w 197"/>
                  <a:gd name="T51" fmla="*/ 0 h 4"/>
                  <a:gd name="T52" fmla="*/ 177 w 197"/>
                  <a:gd name="T53" fmla="*/ 0 h 4"/>
                  <a:gd name="T54" fmla="*/ 177 w 197"/>
                  <a:gd name="T55" fmla="*/ 4 h 4"/>
                  <a:gd name="T56" fmla="*/ 161 w 197"/>
                  <a:gd name="T57" fmla="*/ 4 h 4"/>
                  <a:gd name="T58" fmla="*/ 161 w 197"/>
                  <a:gd name="T59" fmla="*/ 0 h 4"/>
                  <a:gd name="T60" fmla="*/ 193 w 197"/>
                  <a:gd name="T61" fmla="*/ 0 h 4"/>
                  <a:gd name="T62" fmla="*/ 197 w 197"/>
                  <a:gd name="T63" fmla="*/ 0 h 4"/>
                  <a:gd name="T64" fmla="*/ 197 w 197"/>
                  <a:gd name="T65" fmla="*/ 4 h 4"/>
                  <a:gd name="T66" fmla="*/ 193 w 197"/>
                  <a:gd name="T67" fmla="*/ 4 h 4"/>
                  <a:gd name="T68" fmla="*/ 193 w 197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4">
                    <a:moveTo>
                      <a:pt x="0" y="0"/>
                    </a:moveTo>
                    <a:lnTo>
                      <a:pt x="17" y="0"/>
                    </a:lnTo>
                    <a:lnTo>
                      <a:pt x="17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33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33" y="4"/>
                    </a:lnTo>
                    <a:lnTo>
                      <a:pt x="33" y="0"/>
                    </a:lnTo>
                    <a:close/>
                    <a:moveTo>
                      <a:pt x="65" y="0"/>
                    </a:moveTo>
                    <a:lnTo>
                      <a:pt x="81" y="0"/>
                    </a:lnTo>
                    <a:lnTo>
                      <a:pt x="81" y="4"/>
                    </a:lnTo>
                    <a:lnTo>
                      <a:pt x="65" y="4"/>
                    </a:lnTo>
                    <a:lnTo>
                      <a:pt x="65" y="0"/>
                    </a:lnTo>
                    <a:close/>
                    <a:moveTo>
                      <a:pt x="97" y="0"/>
                    </a:moveTo>
                    <a:lnTo>
                      <a:pt x="113" y="0"/>
                    </a:lnTo>
                    <a:lnTo>
                      <a:pt x="113" y="4"/>
                    </a:lnTo>
                    <a:lnTo>
                      <a:pt x="97" y="4"/>
                    </a:lnTo>
                    <a:lnTo>
                      <a:pt x="97" y="0"/>
                    </a:lnTo>
                    <a:close/>
                    <a:moveTo>
                      <a:pt x="129" y="0"/>
                    </a:moveTo>
                    <a:lnTo>
                      <a:pt x="145" y="0"/>
                    </a:lnTo>
                    <a:lnTo>
                      <a:pt x="145" y="4"/>
                    </a:lnTo>
                    <a:lnTo>
                      <a:pt x="129" y="4"/>
                    </a:lnTo>
                    <a:lnTo>
                      <a:pt x="129" y="0"/>
                    </a:lnTo>
                    <a:close/>
                    <a:moveTo>
                      <a:pt x="161" y="0"/>
                    </a:moveTo>
                    <a:lnTo>
                      <a:pt x="177" y="0"/>
                    </a:lnTo>
                    <a:lnTo>
                      <a:pt x="177" y="4"/>
                    </a:lnTo>
                    <a:lnTo>
                      <a:pt x="161" y="4"/>
                    </a:lnTo>
                    <a:lnTo>
                      <a:pt x="161" y="0"/>
                    </a:lnTo>
                    <a:close/>
                    <a:moveTo>
                      <a:pt x="193" y="0"/>
                    </a:moveTo>
                    <a:lnTo>
                      <a:pt x="197" y="0"/>
                    </a:lnTo>
                    <a:lnTo>
                      <a:pt x="197" y="4"/>
                    </a:lnTo>
                    <a:lnTo>
                      <a:pt x="193" y="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5C1A61-72DB-42FB-B18E-7557BEEA0AAF}"/>
                  </a:ext>
                </a:extLst>
              </p:cNvPr>
              <p:cNvSpPr txBox="1"/>
              <p:nvPr/>
            </p:nvSpPr>
            <p:spPr>
              <a:xfrm>
                <a:off x="-46678" y="1827259"/>
                <a:ext cx="3879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Lub Dub Medium" panose="020B0603030403020204"/>
                    <a:cs typeface="Arial" panose="020B0604020202020204" pitchFamily="34" charset="0"/>
                  </a:rPr>
                  <a:t>10 mg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25D73C-0D5B-4E75-AC72-3DC71E2D601E}"/>
                  </a:ext>
                </a:extLst>
              </p:cNvPr>
              <p:cNvSpPr txBox="1"/>
              <p:nvPr/>
            </p:nvSpPr>
            <p:spPr>
              <a:xfrm>
                <a:off x="-46678" y="2048979"/>
                <a:ext cx="3879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Lub Dub Medium" panose="020B0603030403020204"/>
                    <a:cs typeface="Arial" panose="020B0604020202020204" pitchFamily="34" charset="0"/>
                  </a:rPr>
                  <a:t>35 mg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4688EB-EC29-4176-9135-119116F72EEF}"/>
                  </a:ext>
                </a:extLst>
              </p:cNvPr>
              <p:cNvSpPr txBox="1"/>
              <p:nvPr/>
            </p:nvSpPr>
            <p:spPr>
              <a:xfrm>
                <a:off x="1014290" y="1827259"/>
                <a:ext cx="4664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Lub Dub Medium" panose="020B0603030403020204"/>
                    <a:cs typeface="Arial" panose="020B0604020202020204" pitchFamily="34" charset="0"/>
                  </a:rPr>
                  <a:t>100 mg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4A7FC0-616D-4F57-899D-319B4CE8BE66}"/>
                  </a:ext>
                </a:extLst>
              </p:cNvPr>
              <p:cNvSpPr txBox="1"/>
              <p:nvPr/>
            </p:nvSpPr>
            <p:spPr>
              <a:xfrm>
                <a:off x="1014290" y="2048979"/>
                <a:ext cx="4937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Lub Dub Medium" panose="020B0603030403020204"/>
                    <a:cs typeface="Arial" panose="020B0604020202020204" pitchFamily="34" charset="0"/>
                  </a:rPr>
                  <a:t>Placebo</a:t>
                </a:r>
              </a:p>
            </p:txBody>
          </p:sp>
          <p:sp>
            <p:nvSpPr>
              <p:cNvPr id="35" name="Diamond 34">
                <a:extLst>
                  <a:ext uri="{FF2B5EF4-FFF2-40B4-BE49-F238E27FC236}">
                    <a16:creationId xmlns:a16="http://schemas.microsoft.com/office/drawing/2014/main" id="{5E54F3DE-3952-4662-B860-298522D3E567}"/>
                  </a:ext>
                </a:extLst>
              </p:cNvPr>
              <p:cNvSpPr/>
              <p:nvPr/>
            </p:nvSpPr>
            <p:spPr>
              <a:xfrm>
                <a:off x="735659" y="2103841"/>
                <a:ext cx="73152" cy="73152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ub Dub Medium" panose="020B0603030403020204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89A86F1-80E6-45E2-B63A-84E554C42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733" y="2139523"/>
                <a:ext cx="3170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Diamond 38">
                <a:extLst>
                  <a:ext uri="{FF2B5EF4-FFF2-40B4-BE49-F238E27FC236}">
                    <a16:creationId xmlns:a16="http://schemas.microsoft.com/office/drawing/2014/main" id="{951BEC06-9336-4D4D-97A8-E2BD2992C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314221" y="2100409"/>
                <a:ext cx="73656" cy="80017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ub Dub Medium" panose="020B0603030403020204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C5033897-DB90-4EC5-B5A7-F87415B814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4915" y="1883016"/>
                <a:ext cx="74641" cy="73152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ub Dub Medium" panose="020B0603030403020204"/>
                </a:endParaRPr>
              </a:p>
            </p:txBody>
          </p:sp>
          <p:grpSp>
            <p:nvGrpSpPr>
              <p:cNvPr id="703" name="Group 702">
                <a:extLst>
                  <a:ext uri="{FF2B5EF4-FFF2-40B4-BE49-F238E27FC236}">
                    <a16:creationId xmlns:a16="http://schemas.microsoft.com/office/drawing/2014/main" id="{3EBB7CCC-AB94-49EC-97F3-0CE3D64F5D1F}"/>
                  </a:ext>
                </a:extLst>
              </p:cNvPr>
              <p:cNvGrpSpPr/>
              <p:nvPr/>
            </p:nvGrpSpPr>
            <p:grpSpPr>
              <a:xfrm>
                <a:off x="-308349" y="1887372"/>
                <a:ext cx="61912" cy="64440"/>
                <a:chOff x="-221033" y="1407319"/>
                <a:chExt cx="61912" cy="61912"/>
              </a:xfrm>
            </p:grpSpPr>
            <p:cxnSp>
              <p:nvCxnSpPr>
                <p:cNvPr id="699" name="Straight Connector 698">
                  <a:extLst>
                    <a:ext uri="{FF2B5EF4-FFF2-40B4-BE49-F238E27FC236}">
                      <a16:creationId xmlns:a16="http://schemas.microsoft.com/office/drawing/2014/main" id="{1B548232-8C62-4852-82FC-15575217D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1033" y="1407319"/>
                  <a:ext cx="61912" cy="619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>
                  <a:extLst>
                    <a:ext uri="{FF2B5EF4-FFF2-40B4-BE49-F238E27FC236}">
                      <a16:creationId xmlns:a16="http://schemas.microsoft.com/office/drawing/2014/main" id="{C4FE61D8-A28F-4154-A68D-D367EE146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21033" y="1407319"/>
                  <a:ext cx="61912" cy="619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937313-4A31-45B9-AF35-95F2F20D7B03}"/>
                </a:ext>
              </a:extLst>
            </p:cNvPr>
            <p:cNvGrpSpPr/>
            <p:nvPr/>
          </p:nvGrpSpPr>
          <p:grpSpPr>
            <a:xfrm>
              <a:off x="5004738" y="3883355"/>
              <a:ext cx="79065" cy="117166"/>
              <a:chOff x="4338244" y="4245031"/>
              <a:chExt cx="79065" cy="117166"/>
            </a:xfrm>
          </p:grpSpPr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id="{9E72C83E-B961-4E0E-B9F4-33F798846EBA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BAAD5BE1-DD93-4F98-9303-5F6A884DB1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A9B51EED-75B1-489C-903D-F87EF8889E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3D0C6516-FD94-4B7C-9E0B-88A58C71FF73}"/>
                </a:ext>
              </a:extLst>
            </p:cNvPr>
            <p:cNvGrpSpPr/>
            <p:nvPr/>
          </p:nvGrpSpPr>
          <p:grpSpPr>
            <a:xfrm>
              <a:off x="5004738" y="3609814"/>
              <a:ext cx="79065" cy="117166"/>
              <a:chOff x="4338244" y="4245031"/>
              <a:chExt cx="79065" cy="117166"/>
            </a:xfrm>
          </p:grpSpPr>
          <p:sp>
            <p:nvSpPr>
              <p:cNvPr id="487" name="Parallelogram 486">
                <a:extLst>
                  <a:ext uri="{FF2B5EF4-FFF2-40B4-BE49-F238E27FC236}">
                    <a16:creationId xmlns:a16="http://schemas.microsoft.com/office/drawing/2014/main" id="{EFBB0D39-B3A7-4F67-BD94-DE0EABDF9A63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E5ECA14B-A868-4842-A227-CF641C4ACE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4757E00F-EE3C-4A40-9F75-A9ADAEC858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3105136F-B0D4-4B2C-A744-933402DFAAEA}"/>
                </a:ext>
              </a:extLst>
            </p:cNvPr>
            <p:cNvGrpSpPr/>
            <p:nvPr/>
          </p:nvGrpSpPr>
          <p:grpSpPr>
            <a:xfrm>
              <a:off x="5004738" y="3233381"/>
              <a:ext cx="79065" cy="117166"/>
              <a:chOff x="4338244" y="4245031"/>
              <a:chExt cx="79065" cy="117166"/>
            </a:xfrm>
          </p:grpSpPr>
          <p:sp>
            <p:nvSpPr>
              <p:cNvPr id="491" name="Parallelogram 490">
                <a:extLst>
                  <a:ext uri="{FF2B5EF4-FFF2-40B4-BE49-F238E27FC236}">
                    <a16:creationId xmlns:a16="http://schemas.microsoft.com/office/drawing/2014/main" id="{AD96FEC9-1FDE-4B34-8D3D-1A5C124E3B85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4545226E-FE50-449B-A0ED-70FD82C25F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D473B841-7784-4B21-86CB-A273C5BD5C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49581E3B-743F-489C-8E6F-6A27806F1BCD}"/>
                </a:ext>
              </a:extLst>
            </p:cNvPr>
            <p:cNvGrpSpPr/>
            <p:nvPr/>
          </p:nvGrpSpPr>
          <p:grpSpPr>
            <a:xfrm>
              <a:off x="5004738" y="2429232"/>
              <a:ext cx="79065" cy="117166"/>
              <a:chOff x="4338244" y="4245031"/>
              <a:chExt cx="79065" cy="117166"/>
            </a:xfrm>
          </p:grpSpPr>
          <p:sp>
            <p:nvSpPr>
              <p:cNvPr id="519" name="Parallelogram 518">
                <a:extLst>
                  <a:ext uri="{FF2B5EF4-FFF2-40B4-BE49-F238E27FC236}">
                    <a16:creationId xmlns:a16="http://schemas.microsoft.com/office/drawing/2014/main" id="{C771E161-2945-431D-82EB-6950C03E7722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6BAC7A24-78D8-4B34-AB99-E13322054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DAD33A80-F9EB-424B-8BAC-BFF96AAFC2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3ACD9EE9-8E6B-41D7-979C-AA3A81C76484}"/>
                </a:ext>
              </a:extLst>
            </p:cNvPr>
            <p:cNvGrpSpPr/>
            <p:nvPr/>
          </p:nvGrpSpPr>
          <p:grpSpPr>
            <a:xfrm>
              <a:off x="5004738" y="1300439"/>
              <a:ext cx="79065" cy="117166"/>
              <a:chOff x="4338244" y="4245031"/>
              <a:chExt cx="79065" cy="117166"/>
            </a:xfrm>
          </p:grpSpPr>
          <p:sp>
            <p:nvSpPr>
              <p:cNvPr id="539" name="Parallelogram 538">
                <a:extLst>
                  <a:ext uri="{FF2B5EF4-FFF2-40B4-BE49-F238E27FC236}">
                    <a16:creationId xmlns:a16="http://schemas.microsoft.com/office/drawing/2014/main" id="{1065C29A-E284-4866-BAEF-484C590DC3E5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551D9520-E794-47AA-AC3A-65077F681A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FB040EE2-90EE-4D57-BC2B-2558BF0B7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D559372C-DB49-40E2-BA5E-3BD0DAC522CD}"/>
                </a:ext>
              </a:extLst>
            </p:cNvPr>
            <p:cNvGrpSpPr/>
            <p:nvPr/>
          </p:nvGrpSpPr>
          <p:grpSpPr>
            <a:xfrm>
              <a:off x="5004738" y="3490534"/>
              <a:ext cx="79065" cy="117166"/>
              <a:chOff x="4338244" y="4245031"/>
              <a:chExt cx="79065" cy="117166"/>
            </a:xfrm>
          </p:grpSpPr>
          <p:sp>
            <p:nvSpPr>
              <p:cNvPr id="559" name="Parallelogram 558">
                <a:extLst>
                  <a:ext uri="{FF2B5EF4-FFF2-40B4-BE49-F238E27FC236}">
                    <a16:creationId xmlns:a16="http://schemas.microsoft.com/office/drawing/2014/main" id="{7198CDE0-9FD2-4430-B2C6-6B1E1011BFC5}"/>
                  </a:ext>
                </a:extLst>
              </p:cNvPr>
              <p:cNvSpPr/>
              <p:nvPr/>
            </p:nvSpPr>
            <p:spPr>
              <a:xfrm>
                <a:off x="4338244" y="4245031"/>
                <a:ext cx="79065" cy="114047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2BCD4152-DF3A-4EFB-9847-E8F82E9EA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38244" y="4245031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0C5410A8-B509-4595-8385-A2CA9CC233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97542" y="4248150"/>
                <a:ext cx="19767" cy="114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9" name="Rectangle 300">
              <a:extLst>
                <a:ext uri="{FF2B5EF4-FFF2-40B4-BE49-F238E27FC236}">
                  <a16:creationId xmlns:a16="http://schemas.microsoft.com/office/drawing/2014/main" id="{E31832EF-51E5-4E43-A278-A2ED16575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6274" y="1468292"/>
              <a:ext cx="6118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Lub Dub Medium" panose="020B0603030403020204"/>
                </a:rPr>
                <a:t>Days 2 - 7</a:t>
              </a:r>
            </a:p>
          </p:txBody>
        </p:sp>
        <p:sp>
          <p:nvSpPr>
            <p:cNvPr id="584" name="Rectangle 300">
              <a:extLst>
                <a:ext uri="{FF2B5EF4-FFF2-40B4-BE49-F238E27FC236}">
                  <a16:creationId xmlns:a16="http://schemas.microsoft.com/office/drawing/2014/main" id="{B00A1C49-978C-425C-83DF-FC0202B70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588" y="1468292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Lub Dub Medium" panose="020B0603030403020204"/>
                </a:rPr>
                <a:t>Day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00090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7de172-24c6-48fc-8c94-391c1dcdee2c">
      <Value>62</Value>
      <Value>63</Value>
    </TaxCatchAll>
    <DocType xmlns="d2727b01-e4ac-4058-afcc-7a527b13e3ab" xsi:nil="true"/>
    <Protocol xmlns="d2727b01-e4ac-4058-afcc-7a527b13e3ab" xsi:nil="true"/>
    <Hot xmlns="d2727b01-e4ac-4058-afcc-7a527b13e3ab" xsi:nil="true"/>
    <Team xmlns="d2727b01-e4ac-4058-afcc-7a527b13e3ab" xsi:nil="true"/>
    <Compound xmlns="d2727b01-e4ac-4058-afcc-7a527b13e3ab" xsi:nil="true"/>
    <Asset_x0020_Classification xmlns="577de172-24c6-48fc-8c94-391c1dcdee2c" xsi:nil="true"/>
    <Comments xmlns="d2727b01-e4ac-4058-afcc-7a527b13e3ab" xsi:nil="true"/>
    <ab004fea68754f5d9020d5ad26d14654 xmlns="577de172-24c6-48fc-8c94-391c1dcdee2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</TermName>
          <TermId xmlns="http://schemas.microsoft.com/office/infopath/2007/PartnerControls">bbc529b9-af70-4b99-aa45-24d30d1c986b</TermId>
        </TermInfo>
      </Terms>
    </ab004fea68754f5d9020d5ad26d14654>
    <_dlc_DocIdPersistId xmlns="577de172-24c6-48fc-8c94-391c1dcdee2c" xsi:nil="true"/>
    <Meeting xmlns="d2727b01-e4ac-4058-afcc-7a527b13e3ab" xsi:nil="true"/>
    <Sensitivity_x0020_Classification xmlns="577de172-24c6-48fc-8c94-391c1dcdee2c" xsi:nil="true"/>
    <SentToPLCGov xmlns="d2727b01-e4ac-4058-afcc-7a527b13e3ab">No</SentToPLCGov>
    <i6467dd65f2e47c2b88c843eabbef124 xmlns="577de172-24c6-48fc-8c94-391c1dcdee2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Management</TermName>
          <TermId xmlns="http://schemas.microsoft.com/office/infopath/2007/PartnerControls">84222c4b-f4a5-4834-9b6d-bf80893e47a8</TermId>
        </TermInfo>
      </Terms>
    </i6467dd65f2e47c2b88c843eabbef124>
  </documentManagement>
</p:properties>
</file>

<file path=customXml/item3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9920fcc9-9f43-4d43-9e3e-b98a219cfd55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40410DC78D57D24DB958830A0EBE50970800D5800C146A517D439A4BCAA755BD5578" ma:contentTypeVersion="51" ma:contentTypeDescription="The basic content type for all documents" ma:contentTypeScope="" ma:versionID="7ed1e8fb016670e151839939c88ae37b">
  <xsd:schema xmlns:xsd="http://www.w3.org/2001/XMLSchema" xmlns:xs="http://www.w3.org/2001/XMLSchema" xmlns:p="http://schemas.microsoft.com/office/2006/metadata/properties" xmlns:ns1="d2727b01-e4ac-4058-afcc-7a527b13e3ab" xmlns:ns2="577de172-24c6-48fc-8c94-391c1dcdee2c" xmlns:ns4="7196475b-cd45-4bf7-af81-03629687227e" targetNamespace="http://schemas.microsoft.com/office/2006/metadata/properties" ma:root="true" ma:fieldsID="a547563ed7fe494c3ac853ced5155a52" ns1:_="" ns2:_="" ns4:_="">
    <xsd:import namespace="d2727b01-e4ac-4058-afcc-7a527b13e3ab"/>
    <xsd:import namespace="577de172-24c6-48fc-8c94-391c1dcdee2c"/>
    <xsd:import namespace="7196475b-cd45-4bf7-af81-03629687227e"/>
    <xsd:element name="properties">
      <xsd:complexType>
        <xsd:sequence>
          <xsd:element name="documentManagement">
            <xsd:complexType>
              <xsd:all>
                <xsd:element ref="ns1:DocType" minOccurs="0"/>
                <xsd:element ref="ns1:Meeting" minOccurs="0"/>
                <xsd:element ref="ns1:Team" minOccurs="0"/>
                <xsd:element ref="ns1:Hot" minOccurs="0"/>
                <xsd:element ref="ns1:Compound" minOccurs="0"/>
                <xsd:element ref="ns1:Protocol" minOccurs="0"/>
                <xsd:element ref="ns2:Asset_x0020_Classification" minOccurs="0"/>
                <xsd:element ref="ns2:Sensitivity_x0020_Classification" minOccurs="0"/>
                <xsd:element ref="ns1:SentToPLCGov" minOccurs="0"/>
                <xsd:element ref="ns1:Comments" minOccurs="0"/>
                <xsd:element ref="ns2:_dlc_DocId" minOccurs="0"/>
                <xsd:element ref="ns2:_dlc_DocIdUrl" minOccurs="0"/>
                <xsd:element ref="ns2:i6467dd65f2e47c2b88c843eabbef124" minOccurs="0"/>
                <xsd:element ref="ns2:ab004fea68754f5d9020d5ad26d14654" minOccurs="0"/>
                <xsd:element ref="ns2:_dlc_DocIdPersistId" minOccurs="0"/>
                <xsd:element ref="ns2:TaxCatchAll" minOccurs="0"/>
                <xsd:element ref="ns2:TaxCatchAllLabel" minOccurs="0"/>
                <xsd:element ref="ns1:MediaServiceMetadata" minOccurs="0"/>
                <xsd:element ref="ns1:MediaServiceFastMetadata" minOccurs="0"/>
                <xsd:element ref="ns1:MediaServiceEventHashCode" minOccurs="0"/>
                <xsd:element ref="ns1:MediaServiceGenerationTime" minOccurs="0"/>
                <xsd:element ref="ns4:SharedWithUsers" minOccurs="0"/>
                <xsd:element ref="ns4:SharedWithDetails" minOccurs="0"/>
                <xsd:element ref="ns1:MediaServiceAutoKeyPoints" minOccurs="0"/>
                <xsd:element ref="ns1:MediaServiceKeyPoints" minOccurs="0"/>
                <xsd:element ref="ns1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27b01-e4ac-4058-afcc-7a527b13e3ab" elementFormDefault="qualified">
    <xsd:import namespace="http://schemas.microsoft.com/office/2006/documentManagement/types"/>
    <xsd:import namespace="http://schemas.microsoft.com/office/infopath/2007/PartnerControls"/>
    <xsd:element name="DocType" ma:index="0" nillable="true" ma:displayName="DocType" ma:list="143149c7-e065-4fcd-a94b-77b158bcc0e9" ma:internalName="DocType" ma:readOnly="false" ma:showField="Title">
      <xsd:simpleType>
        <xsd:restriction base="dms:Lookup"/>
      </xsd:simpleType>
    </xsd:element>
    <xsd:element name="Meeting" ma:index="1" nillable="true" ma:displayName="Meeting" ma:list="2589e586-ab2a-4caf-9519-63f6c6d5fb27" ma:internalName="Meeting" ma:showField="Title">
      <xsd:simpleType>
        <xsd:restriction base="dms:Lookup"/>
      </xsd:simpleType>
    </xsd:element>
    <xsd:element name="Team" ma:index="2" nillable="true" ma:displayName="Team" ma:list="3f83ba1d-26c5-4d5d-990b-30d4d265bab9" ma:internalName="Team" ma:readOnly="false" ma:showField="Title">
      <xsd:simpleType>
        <xsd:restriction base="dms:Lookup"/>
      </xsd:simpleType>
    </xsd:element>
    <xsd:element name="Hot" ma:index="3" nillable="true" ma:displayName="Hot" ma:internalName="Hot" ma:readOnly="false">
      <xsd:simpleType>
        <xsd:restriction base="dms:Boolean"/>
      </xsd:simpleType>
    </xsd:element>
    <xsd:element name="Compound" ma:index="4" nillable="true" ma:displayName="Compound" ma:list="b71f3e2c-d731-4a8e-93f8-aff4bba910d2" ma:internalName="Compound" ma:readOnly="false" ma:showField="Title">
      <xsd:simpleType>
        <xsd:restriction base="dms:Lookup"/>
      </xsd:simpleType>
    </xsd:element>
    <xsd:element name="Protocol" ma:index="5" nillable="true" ma:displayName="Protocol" ma:list="2574f4de-f795-465d-9244-57f36f854327" ma:internalName="Protocol" ma:readOnly="false" ma:showField="Title">
      <xsd:simpleType>
        <xsd:restriction base="dms:Lookup"/>
      </xsd:simpleType>
    </xsd:element>
    <xsd:element name="SentToPLCGov" ma:index="12" nillable="true" ma:displayName="Sent to PLC Gov?" ma:default="No" ma:format="Dropdown" ma:hidden="true" ma:internalName="SentToPLCGov" ma:readOnly="false">
      <xsd:simpleType>
        <xsd:restriction base="dms:Choice">
          <xsd:enumeration value="No"/>
          <xsd:enumeration value="Yes"/>
        </xsd:restriction>
      </xsd:simpleType>
    </xsd:element>
    <xsd:element name="Comments" ma:index="13" nillable="true" ma:displayName="Comments" ma:hidden="true" ma:internalName="Comments" ma:readOnly="false">
      <xsd:simpleType>
        <xsd:restriction base="dms:Note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de172-24c6-48fc-8c94-391c1dcdee2c" elementFormDefault="qualified">
    <xsd:import namespace="http://schemas.microsoft.com/office/2006/documentManagement/types"/>
    <xsd:import namespace="http://schemas.microsoft.com/office/infopath/2007/PartnerControls"/>
    <xsd:element name="Asset_x0020_Classification" ma:index="8" nillable="true" ma:displayName="Asset Classification" ma:description="Please select a value to classify this asset per Policy 26" ma:internalName="Asset_x0020_Classification" ma:readOnly="false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9" nillable="true" ma:displayName="Sensitivity Classification" ma:description="Set the sensitivity of the item per Policy 26" ma:internalName="Sensitivity_x0020_Classification" ma:readOnly="false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6467dd65f2e47c2b88c843eabbef124" ma:index="17" nillable="true" ma:taxonomy="true" ma:internalName="i6467dd65f2e47c2b88c843eabbef124" ma:taxonomyFieldName="Topic" ma:displayName="Topic" ma:readOnly="false" ma:default="63;#Project Management|84222c4b-f4a5-4834-9b6d-bf80893e47a8" ma:fieldId="{26467dd6-5f2e-47c2-b88c-843eabbef124}" ma:sspId="3f5e642b-91f5-4888-b018-43334a040d09" ma:termSetId="11f88e8d-d5e3-4261-974a-055f9d6316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b004fea68754f5d9020d5ad26d14654" ma:index="18" nillable="true" ma:taxonomy="true" ma:internalName="ab004fea68754f5d9020d5ad26d14654" ma:taxonomyFieldName="Document_x0020_Type" ma:displayName="Document Type" ma:readOnly="false" ma:default="62;#Project Document|bbc529b9-af70-4b99-aa45-24d30d1c986b" ma:fieldId="{ab004fea-6875-4f5d-9020-d5ad26d14654}" ma:sspId="3f5e642b-91f5-4888-b018-43334a040d09" ma:termSetId="94de0c15-bda3-41d1-879a-c38da7503d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PersistId" ma:index="21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23" nillable="true" ma:displayName="Taxonomy Catch All Column" ma:hidden="true" ma:list="{1f821008-f059-484c-b069-7d9cd72d74d6}" ma:internalName="TaxCatchAll" ma:showField="CatchAllData" ma:web="577de172-24c6-48fc-8c94-391c1dcdee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5" nillable="true" ma:displayName="Taxonomy Catch All Column1" ma:hidden="true" ma:list="{1f821008-f059-484c-b069-7d9cd72d74d6}" ma:internalName="TaxCatchAllLabel" ma:readOnly="true" ma:showField="CatchAllDataLabel" ma:web="577de172-24c6-48fc-8c94-391c1dcdee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6475b-cd45-4bf7-af81-03629687227e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AE4F4D-E473-4046-983E-733C1093CB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605DF5-44F4-4054-A8E4-5B136AF30C2F}">
  <ds:schemaRefs>
    <ds:schemaRef ds:uri="http://schemas.microsoft.com/office/2006/documentManagement/types"/>
    <ds:schemaRef ds:uri="577de172-24c6-48fc-8c94-391c1dcdee2c"/>
    <ds:schemaRef ds:uri="http://purl.org/dc/elements/1.1/"/>
    <ds:schemaRef ds:uri="http://schemas.microsoft.com/office/2006/metadata/properties"/>
    <ds:schemaRef ds:uri="7196475b-cd45-4bf7-af81-03629687227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2727b01-e4ac-4058-afcc-7a527b13e3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86B6D-932F-46F6-8AC6-F1538206C208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74F3EFE4-5F6A-4C5F-96E5-6865AFA0ED55}">
  <ds:schemaRefs>
    <ds:schemaRef ds:uri="577de172-24c6-48fc-8c94-391c1dcdee2c"/>
    <ds:schemaRef ds:uri="7196475b-cd45-4bf7-af81-03629687227e"/>
    <ds:schemaRef ds:uri="d2727b01-e4ac-4058-afcc-7a527b13e3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8308</TotalTime>
  <Words>1258</Words>
  <Application>Microsoft Office PowerPoint</Application>
  <PresentationFormat>On-screen Show (16:9)</PresentationFormat>
  <Paragraphs>288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Courier New</vt:lpstr>
      <vt:lpstr>Lub Dub Bold</vt:lpstr>
      <vt:lpstr>Lub Dub Heavy</vt:lpstr>
      <vt:lpstr>Lub Dub Light</vt:lpstr>
      <vt:lpstr>Lub Dub Medium</vt:lpstr>
      <vt:lpstr>Times New Roman</vt:lpstr>
      <vt:lpstr>Dark Background</vt:lpstr>
      <vt:lpstr>Prism 8</vt:lpstr>
      <vt:lpstr>THE CLINICAL SAFETY, PHARMACOKINETICS AND LDL-CHOLESTEROL LOWERING EFFICACY OF MK-0616, AN ORAL PCSK9 INHIBITOR</vt:lpstr>
      <vt:lpstr>DISCLOSURES</vt:lpstr>
      <vt:lpstr>PCSK9 AS A THERAPEUTIC TARGET</vt:lpstr>
      <vt:lpstr>CYCLIC PEPTIDE PLATFORM ENABLES TARGETING “DIFFICULT-TO-DRUG” PROTEINS</vt:lpstr>
      <vt:lpstr>MK-0616 PROPERTIES</vt:lpstr>
      <vt:lpstr>MK-0616 PROTOCOL 001: FIH TRIAL</vt:lpstr>
      <vt:lpstr>MK-0616 PROTOCOL 001: GENERAL SAFETY/TOLERABILITY </vt:lpstr>
      <vt:lpstr>MK-0616 PROTOCOL 001: PHARMACOKINETICS</vt:lpstr>
      <vt:lpstr>MK-0616 PROTOCOL 001: REDUCTION OF FREE PCSK9 FOLLOWING SINGLE DOSE</vt:lpstr>
      <vt:lpstr>MK-0616 PROTOCOL 003 MULTIPLE DOSE: DESIGN AND BASELINE CHARACTERISTICS</vt:lpstr>
      <vt:lpstr>MK-0616 PROTOCOL 003 MULTIPLE DOSE: GENERAL SAFETY/TOLERABILITY </vt:lpstr>
      <vt:lpstr>MK-0616 PROTOCOL 003 MULTIPLE DOSE:  LDL-C REDUCTION</vt:lpstr>
      <vt:lpstr>SUMMARY</vt:lpstr>
      <vt:lpstr>CONCLUSIONS/PERSPECTIVES</vt:lpstr>
      <vt:lpstr>ACKNOWLEDGEMENTS: CO-AUTHORS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Sheikh, Rahab P</cp:lastModifiedBy>
  <cp:revision>35</cp:revision>
  <dcterms:created xsi:type="dcterms:W3CDTF">2020-08-20T15:39:54Z</dcterms:created>
  <dcterms:modified xsi:type="dcterms:W3CDTF">2021-11-15T17:16:53Z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9a81b564-3c5d-43cd-800a-c7960f850029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4" name="bjDocumentLabelXML-0">
    <vt:lpwstr>ames.com/2008/01/sie/internal/label"&gt;&lt;element uid="9920fcc9-9f43-4d43-9e3e-b98a219cfd55" value="" /&gt;&lt;/sisl&gt;</vt:lpwstr>
  </property>
  <property fmtid="{D5CDD505-2E9C-101B-9397-08002B2CF9AE}" pid="5" name="bjDocumentSecurityLabel">
    <vt:lpwstr>Not Classified</vt:lpwstr>
  </property>
  <property fmtid="{D5CDD505-2E9C-101B-9397-08002B2CF9AE}" pid="6" name="bjSaver">
    <vt:lpwstr>pWcdNaWLm2IlG2n0Zaamch5hdrDZ/OPE</vt:lpwstr>
  </property>
  <property fmtid="{D5CDD505-2E9C-101B-9397-08002B2CF9AE}" pid="7" name="_AdHocReviewCycleID">
    <vt:i4>445122836</vt:i4>
  </property>
  <property fmtid="{D5CDD505-2E9C-101B-9397-08002B2CF9AE}" pid="8" name="_NewReviewCycle">
    <vt:lpwstr/>
  </property>
  <property fmtid="{D5CDD505-2E9C-101B-9397-08002B2CF9AE}" pid="9" name="_EmailSubject">
    <vt:lpwstr>AHA2021 Latebreaker Slide Prep</vt:lpwstr>
  </property>
  <property fmtid="{D5CDD505-2E9C-101B-9397-08002B2CF9AE}" pid="10" name="_AuthorEmail">
    <vt:lpwstr>jennifer_rotonda@merck.com</vt:lpwstr>
  </property>
  <property fmtid="{D5CDD505-2E9C-101B-9397-08002B2CF9AE}" pid="11" name="_AuthorEmailDisplayName">
    <vt:lpwstr>Rotonda, Jennifer</vt:lpwstr>
  </property>
  <property fmtid="{D5CDD505-2E9C-101B-9397-08002B2CF9AE}" pid="12" name="_PreviousAdHocReviewCycleID">
    <vt:i4>-1276973487</vt:i4>
  </property>
  <property fmtid="{D5CDD505-2E9C-101B-9397-08002B2CF9AE}" pid="13" name="ContentTypeId">
    <vt:lpwstr>0x01010040410DC78D57D24DB958830A0EBE50970800D5800C146A517D439A4BCAA755BD5578</vt:lpwstr>
  </property>
  <property fmtid="{D5CDD505-2E9C-101B-9397-08002B2CF9AE}" pid="14" name="Topic">
    <vt:lpwstr>63;#Project Management|84222c4b-f4a5-4834-9b6d-bf80893e47a8</vt:lpwstr>
  </property>
  <property fmtid="{D5CDD505-2E9C-101B-9397-08002B2CF9AE}" pid="15" name="Document Type">
    <vt:lpwstr>62;#Project Document|bbc529b9-af70-4b99-aa45-24d30d1c986b</vt:lpwstr>
  </property>
</Properties>
</file>