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/>
  <p:notesSz cx="9144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7997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96640" y="2471927"/>
            <a:ext cx="1950719" cy="81991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3999" cy="685799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109204" y="0"/>
            <a:ext cx="950976" cy="91744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90468" y="3687826"/>
            <a:ext cx="2163063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13866" y="2095881"/>
            <a:ext cx="7116267" cy="1489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5.png"/><Relationship Id="rId4" Type="http://schemas.openxmlformats.org/officeDocument/2006/relationships/image" Target="../media/image6.jp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Relationship Id="rId4" Type="http://schemas.openxmlformats.org/officeDocument/2006/relationships/image" Target="../media/image21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9" Type="http://schemas.openxmlformats.org/officeDocument/2006/relationships/image" Target="../media/image15.png"/><Relationship Id="rId10" Type="http://schemas.openxmlformats.org/officeDocument/2006/relationships/image" Target="../media/image16.png"/><Relationship Id="rId11" Type="http://schemas.openxmlformats.org/officeDocument/2006/relationships/image" Target="../media/image17.png"/><Relationship Id="rId12" Type="http://schemas.openxmlformats.org/officeDocument/2006/relationships/image" Target="../media/image18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7997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42003" y="1449324"/>
            <a:ext cx="1459991" cy="670560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011167" y="6132576"/>
            <a:ext cx="1121664" cy="405384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2905" marR="5080" indent="-37084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3-</a:t>
            </a:r>
            <a:r>
              <a:rPr dirty="0" spc="-25"/>
              <a:t>Year</a:t>
            </a:r>
            <a:r>
              <a:rPr dirty="0" spc="-90"/>
              <a:t> </a:t>
            </a:r>
            <a:r>
              <a:rPr dirty="0"/>
              <a:t>outcomes</a:t>
            </a:r>
            <a:r>
              <a:rPr dirty="0" spc="-75"/>
              <a:t> </a:t>
            </a:r>
            <a:r>
              <a:rPr dirty="0"/>
              <a:t>following</a:t>
            </a:r>
            <a:r>
              <a:rPr dirty="0" spc="-65"/>
              <a:t> </a:t>
            </a:r>
            <a:r>
              <a:rPr dirty="0" spc="-75"/>
              <a:t>TAVI</a:t>
            </a:r>
            <a:r>
              <a:rPr dirty="0" spc="-70"/>
              <a:t> </a:t>
            </a:r>
            <a:r>
              <a:rPr dirty="0"/>
              <a:t>with</a:t>
            </a:r>
            <a:r>
              <a:rPr dirty="0" spc="-75"/>
              <a:t> </a:t>
            </a:r>
            <a:r>
              <a:rPr dirty="0"/>
              <a:t>a</a:t>
            </a:r>
            <a:r>
              <a:rPr dirty="0" spc="-70"/>
              <a:t> </a:t>
            </a:r>
            <a:r>
              <a:rPr dirty="0" spc="-10"/>
              <a:t>self- </a:t>
            </a:r>
            <a:r>
              <a:rPr dirty="0"/>
              <a:t>expanding</a:t>
            </a:r>
            <a:r>
              <a:rPr dirty="0" spc="-65"/>
              <a:t> </a:t>
            </a:r>
            <a:r>
              <a:rPr dirty="0"/>
              <a:t>valve</a:t>
            </a:r>
            <a:r>
              <a:rPr dirty="0" spc="-75"/>
              <a:t> </a:t>
            </a:r>
            <a:r>
              <a:rPr dirty="0"/>
              <a:t>with</a:t>
            </a:r>
            <a:r>
              <a:rPr dirty="0" spc="-60"/>
              <a:t> </a:t>
            </a:r>
            <a:r>
              <a:rPr dirty="0"/>
              <a:t>pericardial</a:t>
            </a:r>
            <a:r>
              <a:rPr dirty="0" spc="-85"/>
              <a:t> </a:t>
            </a:r>
            <a:r>
              <a:rPr dirty="0" spc="-10"/>
              <a:t>wrap: </a:t>
            </a:r>
            <a:r>
              <a:rPr dirty="0"/>
              <a:t>Results</a:t>
            </a:r>
            <a:r>
              <a:rPr dirty="0" spc="-75"/>
              <a:t> </a:t>
            </a:r>
            <a:r>
              <a:rPr dirty="0"/>
              <a:t>from</a:t>
            </a:r>
            <a:r>
              <a:rPr dirty="0" spc="-70"/>
              <a:t> </a:t>
            </a:r>
            <a:r>
              <a:rPr dirty="0"/>
              <a:t>the</a:t>
            </a:r>
            <a:r>
              <a:rPr dirty="0" spc="-75"/>
              <a:t> </a:t>
            </a:r>
            <a:r>
              <a:rPr dirty="0" spc="-10"/>
              <a:t>FORWARD</a:t>
            </a:r>
            <a:r>
              <a:rPr dirty="0" spc="-100"/>
              <a:t> </a:t>
            </a:r>
            <a:r>
              <a:rPr dirty="0"/>
              <a:t>PRO</a:t>
            </a:r>
            <a:r>
              <a:rPr dirty="0" spc="-65"/>
              <a:t> </a:t>
            </a:r>
            <a:r>
              <a:rPr dirty="0" spc="-10"/>
              <a:t>Study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794715" y="3897248"/>
            <a:ext cx="7552055" cy="2159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 indent="6350">
              <a:lnSpc>
                <a:spcPct val="100000"/>
              </a:lnSpc>
              <a:spcBef>
                <a:spcPts val="95"/>
              </a:spcBef>
            </a:pPr>
            <a:r>
              <a:rPr dirty="0" u="sng" sz="2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Nicolas</a:t>
            </a:r>
            <a:r>
              <a:rPr dirty="0" u="sng" sz="2800" spc="-1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2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M.</a:t>
            </a:r>
            <a:r>
              <a:rPr dirty="0" u="sng" sz="2800" spc="-85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2800" spc="-2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Van</a:t>
            </a:r>
            <a:r>
              <a:rPr dirty="0" u="sng" sz="2800" spc="-9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2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Mieghem,</a:t>
            </a:r>
            <a:r>
              <a:rPr dirty="0" u="sng" sz="2800" spc="-95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2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MD,</a:t>
            </a:r>
            <a:r>
              <a:rPr dirty="0" u="sng" sz="2800" spc="-85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2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PhD</a:t>
            </a:r>
            <a:r>
              <a:rPr dirty="0" sz="2800">
                <a:solidFill>
                  <a:srgbClr val="FFFFFF"/>
                </a:solidFill>
                <a:latin typeface="Calibri"/>
                <a:cs typeface="Calibri"/>
              </a:rPr>
              <a:t>;</a:t>
            </a:r>
            <a:r>
              <a:rPr dirty="0" sz="28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Stephan </a:t>
            </a:r>
            <a:r>
              <a:rPr dirty="0" sz="2800" spc="-40">
                <a:solidFill>
                  <a:srgbClr val="FFFFFF"/>
                </a:solidFill>
                <a:latin typeface="Calibri"/>
                <a:cs typeface="Calibri"/>
              </a:rPr>
              <a:t>Windecker,</a:t>
            </a:r>
            <a:r>
              <a:rPr dirty="0" sz="28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FFFFFF"/>
                </a:solidFill>
                <a:latin typeface="Calibri"/>
                <a:cs typeface="Calibri"/>
              </a:rPr>
              <a:t>MD;</a:t>
            </a:r>
            <a:r>
              <a:rPr dirty="0" sz="28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FFFFFF"/>
                </a:solidFill>
                <a:latin typeface="Calibri"/>
                <a:cs typeface="Calibri"/>
              </a:rPr>
              <a:t>Ganesh</a:t>
            </a:r>
            <a:r>
              <a:rPr dirty="0" sz="28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Manoharan,</a:t>
            </a:r>
            <a:r>
              <a:rPr dirty="0" sz="28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FFFFFF"/>
                </a:solidFill>
                <a:latin typeface="Calibri"/>
                <a:cs typeface="Calibri"/>
              </a:rPr>
              <a:t>MBBCh,</a:t>
            </a:r>
            <a:r>
              <a:rPr dirty="0" sz="28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25">
                <a:solidFill>
                  <a:srgbClr val="FFFFFF"/>
                </a:solidFill>
                <a:latin typeface="Calibri"/>
                <a:cs typeface="Calibri"/>
              </a:rPr>
              <a:t>MD;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Patrizio</a:t>
            </a:r>
            <a:r>
              <a:rPr dirty="0" sz="2800" spc="-1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Lancellotti,</a:t>
            </a:r>
            <a:r>
              <a:rPr dirty="0" sz="28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FFFFFF"/>
                </a:solidFill>
                <a:latin typeface="Calibri"/>
                <a:cs typeface="Calibri"/>
              </a:rPr>
              <a:t>MD,</a:t>
            </a:r>
            <a:r>
              <a:rPr dirty="0" sz="28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FFFFFF"/>
                </a:solidFill>
                <a:latin typeface="Calibri"/>
                <a:cs typeface="Calibri"/>
              </a:rPr>
              <a:t>PhD;</a:t>
            </a:r>
            <a:r>
              <a:rPr dirty="0" sz="28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FFFFFF"/>
                </a:solidFill>
                <a:latin typeface="Calibri"/>
                <a:cs typeface="Calibri"/>
              </a:rPr>
              <a:t>Lars</a:t>
            </a:r>
            <a:r>
              <a:rPr dirty="0" sz="28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20">
                <a:solidFill>
                  <a:srgbClr val="FFFFFF"/>
                </a:solidFill>
                <a:latin typeface="Calibri"/>
                <a:cs typeface="Calibri"/>
              </a:rPr>
              <a:t>Søndergaard,</a:t>
            </a:r>
            <a:r>
              <a:rPr dirty="0" sz="28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25">
                <a:solidFill>
                  <a:srgbClr val="FFFFFF"/>
                </a:solidFill>
                <a:latin typeface="Calibri"/>
                <a:cs typeface="Calibri"/>
              </a:rPr>
              <a:t>MD, </a:t>
            </a:r>
            <a:r>
              <a:rPr dirty="0" sz="2800">
                <a:solidFill>
                  <a:srgbClr val="FFFFFF"/>
                </a:solidFill>
                <a:latin typeface="Calibri"/>
                <a:cs typeface="Calibri"/>
              </a:rPr>
              <a:t>PhD;</a:t>
            </a:r>
            <a:r>
              <a:rPr dirty="0" sz="28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FFFFFF"/>
                </a:solidFill>
                <a:latin typeface="Calibri"/>
                <a:cs typeface="Calibri"/>
              </a:rPr>
              <a:t>Corrado</a:t>
            </a:r>
            <a:r>
              <a:rPr dirty="0" sz="28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30">
                <a:solidFill>
                  <a:srgbClr val="FFFFFF"/>
                </a:solidFill>
                <a:latin typeface="Calibri"/>
                <a:cs typeface="Calibri"/>
              </a:rPr>
              <a:t>Tamburino,</a:t>
            </a:r>
            <a:r>
              <a:rPr dirty="0" sz="28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FFFFFF"/>
                </a:solidFill>
                <a:latin typeface="Calibri"/>
                <a:cs typeface="Calibri"/>
              </a:rPr>
              <a:t>MD,</a:t>
            </a:r>
            <a:r>
              <a:rPr dirty="0" sz="28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FFFFFF"/>
                </a:solidFill>
                <a:latin typeface="Calibri"/>
                <a:cs typeface="Calibri"/>
              </a:rPr>
              <a:t>PhD;</a:t>
            </a:r>
            <a:r>
              <a:rPr dirty="0" sz="28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FFFFFF"/>
                </a:solidFill>
                <a:latin typeface="Calibri"/>
                <a:cs typeface="Calibri"/>
              </a:rPr>
              <a:t>Jae</a:t>
            </a:r>
            <a:r>
              <a:rPr dirty="0" sz="28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FFFFFF"/>
                </a:solidFill>
                <a:latin typeface="Calibri"/>
                <a:cs typeface="Calibri"/>
              </a:rPr>
              <a:t>K.</a:t>
            </a:r>
            <a:r>
              <a:rPr dirty="0" sz="28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FFFFFF"/>
                </a:solidFill>
                <a:latin typeface="Calibri"/>
                <a:cs typeface="Calibri"/>
              </a:rPr>
              <a:t>Oh,</a:t>
            </a:r>
            <a:r>
              <a:rPr dirty="0" sz="28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25">
                <a:solidFill>
                  <a:srgbClr val="FFFFFF"/>
                </a:solidFill>
                <a:latin typeface="Calibri"/>
                <a:cs typeface="Calibri"/>
              </a:rPr>
              <a:t>MD; </a:t>
            </a:r>
            <a:r>
              <a:rPr dirty="0" sz="2800">
                <a:solidFill>
                  <a:srgbClr val="FFFFFF"/>
                </a:solidFill>
                <a:latin typeface="Calibri"/>
                <a:cs typeface="Calibri"/>
              </a:rPr>
              <a:t>Ruth</a:t>
            </a:r>
            <a:r>
              <a:rPr dirty="0" sz="28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FFFFFF"/>
                </a:solidFill>
                <a:latin typeface="Calibri"/>
                <a:cs typeface="Calibri"/>
              </a:rPr>
              <a:t>E.</a:t>
            </a:r>
            <a:r>
              <a:rPr dirty="0" sz="28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Eisenberg,</a:t>
            </a:r>
            <a:r>
              <a:rPr dirty="0" sz="28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FFFFFF"/>
                </a:solidFill>
                <a:latin typeface="Calibri"/>
                <a:cs typeface="Calibri"/>
              </a:rPr>
              <a:t>MS;</a:t>
            </a:r>
            <a:r>
              <a:rPr dirty="0" sz="28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Eberhard</a:t>
            </a:r>
            <a:r>
              <a:rPr dirty="0" sz="28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FFFFFF"/>
                </a:solidFill>
                <a:latin typeface="Calibri"/>
                <a:cs typeface="Calibri"/>
              </a:rPr>
              <a:t>Grube,</a:t>
            </a:r>
            <a:r>
              <a:rPr dirty="0" sz="28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FFFFFF"/>
                </a:solidFill>
                <a:latin typeface="Calibri"/>
                <a:cs typeface="Calibri"/>
              </a:rPr>
              <a:t>MD,</a:t>
            </a:r>
            <a:r>
              <a:rPr dirty="0" sz="28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25">
                <a:solidFill>
                  <a:srgbClr val="FFFFFF"/>
                </a:solidFill>
                <a:latin typeface="Calibri"/>
                <a:cs typeface="Calibri"/>
              </a:rPr>
              <a:t>PhD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953" y="0"/>
            <a:ext cx="4336415" cy="9423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Haemodynamic</a:t>
            </a:r>
            <a:r>
              <a:rPr dirty="0" sz="3200" spc="-40"/>
              <a:t> </a:t>
            </a:r>
            <a:r>
              <a:rPr dirty="0" sz="3200" spc="-10"/>
              <a:t>outcomes</a:t>
            </a:r>
            <a:endParaRPr sz="3200"/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pc="-25"/>
              <a:t>FORWARD</a:t>
            </a:r>
            <a:r>
              <a:rPr dirty="0" spc="-105"/>
              <a:t> </a:t>
            </a:r>
            <a:r>
              <a:rPr dirty="0" spc="-25"/>
              <a:t>PRO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2377694" y="3723640"/>
            <a:ext cx="154686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710"/>
              </a:lnSpc>
            </a:pPr>
            <a:r>
              <a:rPr dirty="0" sz="1800">
                <a:latin typeface="Calibri"/>
                <a:cs typeface="Calibri"/>
              </a:rPr>
              <a:t>Criss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cross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figure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1467358" y="1523746"/>
            <a:ext cx="5989955" cy="3054985"/>
            <a:chOff x="1467358" y="1523746"/>
            <a:chExt cx="5989955" cy="3054985"/>
          </a:xfrm>
        </p:grpSpPr>
        <p:sp>
          <p:nvSpPr>
            <p:cNvPr id="5" name="object 5" descr=""/>
            <p:cNvSpPr/>
            <p:nvPr/>
          </p:nvSpPr>
          <p:spPr>
            <a:xfrm>
              <a:off x="1545336" y="1530096"/>
              <a:ext cx="5834380" cy="2969260"/>
            </a:xfrm>
            <a:custGeom>
              <a:avLst/>
              <a:gdLst/>
              <a:ahLst/>
              <a:cxnLst/>
              <a:rect l="l" t="t" r="r" b="b"/>
              <a:pathLst>
                <a:path w="5834380" h="2969260">
                  <a:moveTo>
                    <a:pt x="5833871" y="0"/>
                  </a:moveTo>
                  <a:lnTo>
                    <a:pt x="0" y="0"/>
                  </a:lnTo>
                  <a:lnTo>
                    <a:pt x="0" y="2968752"/>
                  </a:lnTo>
                  <a:lnTo>
                    <a:pt x="5833871" y="2968752"/>
                  </a:lnTo>
                  <a:lnTo>
                    <a:pt x="5833871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545336" y="1530096"/>
              <a:ext cx="5834380" cy="2969260"/>
            </a:xfrm>
            <a:custGeom>
              <a:avLst/>
              <a:gdLst/>
              <a:ahLst/>
              <a:cxnLst/>
              <a:rect l="l" t="t" r="r" b="b"/>
              <a:pathLst>
                <a:path w="5834380" h="2969260">
                  <a:moveTo>
                    <a:pt x="0" y="2968752"/>
                  </a:moveTo>
                  <a:lnTo>
                    <a:pt x="5833871" y="2968752"/>
                  </a:lnTo>
                  <a:lnTo>
                    <a:pt x="5833871" y="0"/>
                  </a:lnTo>
                  <a:lnTo>
                    <a:pt x="0" y="0"/>
                  </a:lnTo>
                  <a:lnTo>
                    <a:pt x="0" y="2968752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7379208" y="1530096"/>
              <a:ext cx="71755" cy="2969260"/>
            </a:xfrm>
            <a:custGeom>
              <a:avLst/>
              <a:gdLst/>
              <a:ahLst/>
              <a:cxnLst/>
              <a:rect l="l" t="t" r="r" b="b"/>
              <a:pathLst>
                <a:path w="71754" h="2969260">
                  <a:moveTo>
                    <a:pt x="0" y="2968752"/>
                  </a:moveTo>
                  <a:lnTo>
                    <a:pt x="0" y="0"/>
                  </a:lnTo>
                </a:path>
                <a:path w="71754" h="2969260">
                  <a:moveTo>
                    <a:pt x="0" y="2968752"/>
                  </a:moveTo>
                  <a:lnTo>
                    <a:pt x="71627" y="2968752"/>
                  </a:lnTo>
                </a:path>
                <a:path w="71754" h="2969260">
                  <a:moveTo>
                    <a:pt x="0" y="2374391"/>
                  </a:moveTo>
                  <a:lnTo>
                    <a:pt x="71627" y="2374391"/>
                  </a:lnTo>
                </a:path>
                <a:path w="71754" h="2969260">
                  <a:moveTo>
                    <a:pt x="0" y="1781555"/>
                  </a:moveTo>
                  <a:lnTo>
                    <a:pt x="71627" y="1781555"/>
                  </a:lnTo>
                </a:path>
                <a:path w="71754" h="2969260">
                  <a:moveTo>
                    <a:pt x="0" y="1187195"/>
                  </a:moveTo>
                  <a:lnTo>
                    <a:pt x="71627" y="1187195"/>
                  </a:lnTo>
                </a:path>
                <a:path w="71754" h="2969260">
                  <a:moveTo>
                    <a:pt x="0" y="594359"/>
                  </a:moveTo>
                  <a:lnTo>
                    <a:pt x="71627" y="594359"/>
                  </a:lnTo>
                </a:path>
                <a:path w="71754" h="2969260">
                  <a:moveTo>
                    <a:pt x="0" y="0"/>
                  </a:moveTo>
                  <a:lnTo>
                    <a:pt x="71627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545336" y="4492497"/>
              <a:ext cx="5834380" cy="12700"/>
            </a:xfrm>
            <a:custGeom>
              <a:avLst/>
              <a:gdLst/>
              <a:ahLst/>
              <a:cxnLst/>
              <a:rect l="l" t="t" r="r" b="b"/>
              <a:pathLst>
                <a:path w="5834380" h="12700">
                  <a:moveTo>
                    <a:pt x="0" y="12700"/>
                  </a:moveTo>
                  <a:lnTo>
                    <a:pt x="5833871" y="12700"/>
                  </a:lnTo>
                  <a:lnTo>
                    <a:pt x="5833871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473708" y="1530096"/>
              <a:ext cx="5905500" cy="3042285"/>
            </a:xfrm>
            <a:custGeom>
              <a:avLst/>
              <a:gdLst/>
              <a:ahLst/>
              <a:cxnLst/>
              <a:rect l="l" t="t" r="r" b="b"/>
              <a:pathLst>
                <a:path w="5905500" h="3042285">
                  <a:moveTo>
                    <a:pt x="71628" y="2968752"/>
                  </a:moveTo>
                  <a:lnTo>
                    <a:pt x="71628" y="3041904"/>
                  </a:lnTo>
                </a:path>
                <a:path w="5905500" h="3042285">
                  <a:moveTo>
                    <a:pt x="1530096" y="2968752"/>
                  </a:moveTo>
                  <a:lnTo>
                    <a:pt x="1530096" y="3041904"/>
                  </a:lnTo>
                </a:path>
                <a:path w="5905500" h="3042285">
                  <a:moveTo>
                    <a:pt x="2988564" y="2968752"/>
                  </a:moveTo>
                  <a:lnTo>
                    <a:pt x="2988564" y="3041904"/>
                  </a:lnTo>
                </a:path>
                <a:path w="5905500" h="3042285">
                  <a:moveTo>
                    <a:pt x="4447032" y="2968752"/>
                  </a:moveTo>
                  <a:lnTo>
                    <a:pt x="4447032" y="3041904"/>
                  </a:lnTo>
                </a:path>
                <a:path w="5905500" h="3042285">
                  <a:moveTo>
                    <a:pt x="5905499" y="2968752"/>
                  </a:moveTo>
                  <a:lnTo>
                    <a:pt x="5905499" y="3041904"/>
                  </a:lnTo>
                </a:path>
                <a:path w="5905500" h="3042285">
                  <a:moveTo>
                    <a:pt x="71628" y="2968752"/>
                  </a:moveTo>
                  <a:lnTo>
                    <a:pt x="71628" y="0"/>
                  </a:lnTo>
                </a:path>
                <a:path w="5905500" h="3042285">
                  <a:moveTo>
                    <a:pt x="0" y="2968752"/>
                  </a:moveTo>
                  <a:lnTo>
                    <a:pt x="71628" y="2968752"/>
                  </a:lnTo>
                </a:path>
                <a:path w="5905500" h="3042285">
                  <a:moveTo>
                    <a:pt x="0" y="2473452"/>
                  </a:moveTo>
                  <a:lnTo>
                    <a:pt x="71628" y="2473452"/>
                  </a:lnTo>
                </a:path>
                <a:path w="5905500" h="3042285">
                  <a:moveTo>
                    <a:pt x="0" y="1979676"/>
                  </a:moveTo>
                  <a:lnTo>
                    <a:pt x="71628" y="1979676"/>
                  </a:lnTo>
                </a:path>
                <a:path w="5905500" h="3042285">
                  <a:moveTo>
                    <a:pt x="0" y="1484376"/>
                  </a:moveTo>
                  <a:lnTo>
                    <a:pt x="71628" y="1484376"/>
                  </a:lnTo>
                </a:path>
                <a:path w="5905500" h="3042285">
                  <a:moveTo>
                    <a:pt x="0" y="989076"/>
                  </a:moveTo>
                  <a:lnTo>
                    <a:pt x="71628" y="989076"/>
                  </a:lnTo>
                </a:path>
                <a:path w="5905500" h="3042285">
                  <a:moveTo>
                    <a:pt x="0" y="495300"/>
                  </a:moveTo>
                  <a:lnTo>
                    <a:pt x="71628" y="495300"/>
                  </a:lnTo>
                </a:path>
                <a:path w="5905500" h="3042285">
                  <a:moveTo>
                    <a:pt x="0" y="0"/>
                  </a:moveTo>
                  <a:lnTo>
                    <a:pt x="7162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2274570" y="2430018"/>
              <a:ext cx="4375785" cy="1277620"/>
            </a:xfrm>
            <a:custGeom>
              <a:avLst/>
              <a:gdLst/>
              <a:ahLst/>
              <a:cxnLst/>
              <a:rect l="l" t="t" r="r" b="b"/>
              <a:pathLst>
                <a:path w="4375784" h="1277620">
                  <a:moveTo>
                    <a:pt x="0" y="1277112"/>
                  </a:moveTo>
                  <a:lnTo>
                    <a:pt x="1458468" y="0"/>
                  </a:lnTo>
                  <a:lnTo>
                    <a:pt x="2916935" y="89916"/>
                  </a:lnTo>
                  <a:lnTo>
                    <a:pt x="4375404" y="89916"/>
                  </a:lnTo>
                </a:path>
              </a:pathLst>
            </a:custGeom>
            <a:ln w="38100">
              <a:solidFill>
                <a:srgbClr val="9DC3E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2224024" y="3657219"/>
              <a:ext cx="100965" cy="100965"/>
            </a:xfrm>
            <a:custGeom>
              <a:avLst/>
              <a:gdLst/>
              <a:ahLst/>
              <a:cxnLst/>
              <a:rect l="l" t="t" r="r" b="b"/>
              <a:pathLst>
                <a:path w="100964" h="100964">
                  <a:moveTo>
                    <a:pt x="100583" y="0"/>
                  </a:moveTo>
                  <a:lnTo>
                    <a:pt x="0" y="0"/>
                  </a:lnTo>
                  <a:lnTo>
                    <a:pt x="0" y="100583"/>
                  </a:lnTo>
                  <a:lnTo>
                    <a:pt x="100583" y="100583"/>
                  </a:lnTo>
                  <a:lnTo>
                    <a:pt x="100583" y="0"/>
                  </a:lnTo>
                  <a:close/>
                </a:path>
              </a:pathLst>
            </a:custGeom>
            <a:solidFill>
              <a:srgbClr val="9DC3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2224024" y="3657219"/>
              <a:ext cx="100965" cy="100965"/>
            </a:xfrm>
            <a:custGeom>
              <a:avLst/>
              <a:gdLst/>
              <a:ahLst/>
              <a:cxnLst/>
              <a:rect l="l" t="t" r="r" b="b"/>
              <a:pathLst>
                <a:path w="100964" h="100964">
                  <a:moveTo>
                    <a:pt x="0" y="100583"/>
                  </a:moveTo>
                  <a:lnTo>
                    <a:pt x="100583" y="100583"/>
                  </a:lnTo>
                  <a:lnTo>
                    <a:pt x="100583" y="0"/>
                  </a:lnTo>
                  <a:lnTo>
                    <a:pt x="0" y="0"/>
                  </a:lnTo>
                  <a:lnTo>
                    <a:pt x="0" y="100583"/>
                  </a:lnTo>
                  <a:close/>
                </a:path>
              </a:pathLst>
            </a:custGeom>
            <a:ln w="38100">
              <a:solidFill>
                <a:srgbClr val="9DC3E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3682491" y="2380107"/>
              <a:ext cx="100965" cy="100965"/>
            </a:xfrm>
            <a:custGeom>
              <a:avLst/>
              <a:gdLst/>
              <a:ahLst/>
              <a:cxnLst/>
              <a:rect l="l" t="t" r="r" b="b"/>
              <a:pathLst>
                <a:path w="100964" h="100964">
                  <a:moveTo>
                    <a:pt x="100584" y="0"/>
                  </a:moveTo>
                  <a:lnTo>
                    <a:pt x="0" y="0"/>
                  </a:lnTo>
                  <a:lnTo>
                    <a:pt x="0" y="100584"/>
                  </a:lnTo>
                  <a:lnTo>
                    <a:pt x="100584" y="100584"/>
                  </a:lnTo>
                  <a:lnTo>
                    <a:pt x="100584" y="0"/>
                  </a:lnTo>
                  <a:close/>
                </a:path>
              </a:pathLst>
            </a:custGeom>
            <a:solidFill>
              <a:srgbClr val="9DC3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3682491" y="2380107"/>
              <a:ext cx="100965" cy="100965"/>
            </a:xfrm>
            <a:custGeom>
              <a:avLst/>
              <a:gdLst/>
              <a:ahLst/>
              <a:cxnLst/>
              <a:rect l="l" t="t" r="r" b="b"/>
              <a:pathLst>
                <a:path w="100964" h="100964">
                  <a:moveTo>
                    <a:pt x="0" y="100584"/>
                  </a:moveTo>
                  <a:lnTo>
                    <a:pt x="100584" y="100584"/>
                  </a:lnTo>
                  <a:lnTo>
                    <a:pt x="100584" y="0"/>
                  </a:lnTo>
                  <a:lnTo>
                    <a:pt x="0" y="0"/>
                  </a:lnTo>
                  <a:lnTo>
                    <a:pt x="0" y="100584"/>
                  </a:lnTo>
                  <a:close/>
                </a:path>
              </a:pathLst>
            </a:custGeom>
            <a:ln w="38100">
              <a:solidFill>
                <a:srgbClr val="9DC3E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5140960" y="2470023"/>
              <a:ext cx="100965" cy="100965"/>
            </a:xfrm>
            <a:custGeom>
              <a:avLst/>
              <a:gdLst/>
              <a:ahLst/>
              <a:cxnLst/>
              <a:rect l="l" t="t" r="r" b="b"/>
              <a:pathLst>
                <a:path w="100964" h="100964">
                  <a:moveTo>
                    <a:pt x="100584" y="0"/>
                  </a:moveTo>
                  <a:lnTo>
                    <a:pt x="0" y="0"/>
                  </a:lnTo>
                  <a:lnTo>
                    <a:pt x="0" y="100584"/>
                  </a:lnTo>
                  <a:lnTo>
                    <a:pt x="100584" y="100584"/>
                  </a:lnTo>
                  <a:lnTo>
                    <a:pt x="100584" y="0"/>
                  </a:lnTo>
                  <a:close/>
                </a:path>
              </a:pathLst>
            </a:custGeom>
            <a:solidFill>
              <a:srgbClr val="9DC3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5140960" y="2470023"/>
              <a:ext cx="100965" cy="100965"/>
            </a:xfrm>
            <a:custGeom>
              <a:avLst/>
              <a:gdLst/>
              <a:ahLst/>
              <a:cxnLst/>
              <a:rect l="l" t="t" r="r" b="b"/>
              <a:pathLst>
                <a:path w="100964" h="100964">
                  <a:moveTo>
                    <a:pt x="0" y="100584"/>
                  </a:moveTo>
                  <a:lnTo>
                    <a:pt x="100584" y="100584"/>
                  </a:lnTo>
                  <a:lnTo>
                    <a:pt x="100584" y="0"/>
                  </a:lnTo>
                  <a:lnTo>
                    <a:pt x="0" y="0"/>
                  </a:lnTo>
                  <a:lnTo>
                    <a:pt x="0" y="100584"/>
                  </a:lnTo>
                  <a:close/>
                </a:path>
              </a:pathLst>
            </a:custGeom>
            <a:ln w="38100">
              <a:solidFill>
                <a:srgbClr val="9DC3E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6599428" y="2470023"/>
              <a:ext cx="100965" cy="100965"/>
            </a:xfrm>
            <a:custGeom>
              <a:avLst/>
              <a:gdLst/>
              <a:ahLst/>
              <a:cxnLst/>
              <a:rect l="l" t="t" r="r" b="b"/>
              <a:pathLst>
                <a:path w="100965" h="100964">
                  <a:moveTo>
                    <a:pt x="100583" y="0"/>
                  </a:moveTo>
                  <a:lnTo>
                    <a:pt x="0" y="0"/>
                  </a:lnTo>
                  <a:lnTo>
                    <a:pt x="0" y="100584"/>
                  </a:lnTo>
                  <a:lnTo>
                    <a:pt x="100583" y="100584"/>
                  </a:lnTo>
                  <a:lnTo>
                    <a:pt x="100583" y="0"/>
                  </a:lnTo>
                  <a:close/>
                </a:path>
              </a:pathLst>
            </a:custGeom>
            <a:solidFill>
              <a:srgbClr val="9DC3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6599428" y="2470023"/>
              <a:ext cx="100965" cy="100965"/>
            </a:xfrm>
            <a:custGeom>
              <a:avLst/>
              <a:gdLst/>
              <a:ahLst/>
              <a:cxnLst/>
              <a:rect l="l" t="t" r="r" b="b"/>
              <a:pathLst>
                <a:path w="100965" h="100964">
                  <a:moveTo>
                    <a:pt x="0" y="100584"/>
                  </a:moveTo>
                  <a:lnTo>
                    <a:pt x="100583" y="100584"/>
                  </a:lnTo>
                  <a:lnTo>
                    <a:pt x="100583" y="0"/>
                  </a:lnTo>
                  <a:lnTo>
                    <a:pt x="0" y="0"/>
                  </a:lnTo>
                  <a:lnTo>
                    <a:pt x="0" y="100584"/>
                  </a:lnTo>
                  <a:close/>
                </a:path>
              </a:pathLst>
            </a:custGeom>
            <a:ln w="38100">
              <a:solidFill>
                <a:srgbClr val="9DC3E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2274570" y="1945386"/>
              <a:ext cx="4375785" cy="2085339"/>
            </a:xfrm>
            <a:custGeom>
              <a:avLst/>
              <a:gdLst/>
              <a:ahLst/>
              <a:cxnLst/>
              <a:rect l="l" t="t" r="r" b="b"/>
              <a:pathLst>
                <a:path w="4375784" h="2085339">
                  <a:moveTo>
                    <a:pt x="0" y="0"/>
                  </a:moveTo>
                  <a:lnTo>
                    <a:pt x="1458468" y="2084832"/>
                  </a:lnTo>
                  <a:lnTo>
                    <a:pt x="2916935" y="2048256"/>
                  </a:lnTo>
                  <a:lnTo>
                    <a:pt x="4375404" y="2031491"/>
                  </a:lnTo>
                </a:path>
              </a:pathLst>
            </a:custGeom>
            <a:ln w="38100">
              <a:solidFill>
                <a:srgbClr val="CC99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0" name="object 20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04974" y="1876425"/>
              <a:ext cx="138683" cy="138684"/>
            </a:xfrm>
            <a:prstGeom prst="rect">
              <a:avLst/>
            </a:prstGeom>
          </p:spPr>
        </p:pic>
        <p:pic>
          <p:nvPicPr>
            <p:cNvPr id="21" name="object 21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63441" y="3961256"/>
              <a:ext cx="138684" cy="138684"/>
            </a:xfrm>
            <a:prstGeom prst="rect">
              <a:avLst/>
            </a:prstGeom>
          </p:spPr>
        </p:pic>
        <p:pic>
          <p:nvPicPr>
            <p:cNvPr id="22" name="object 22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21910" y="3924681"/>
              <a:ext cx="138684" cy="138683"/>
            </a:xfrm>
            <a:prstGeom prst="rect">
              <a:avLst/>
            </a:prstGeom>
          </p:spPr>
        </p:pic>
        <p:pic>
          <p:nvPicPr>
            <p:cNvPr id="23" name="object 2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80378" y="3907916"/>
              <a:ext cx="138683" cy="138683"/>
            </a:xfrm>
            <a:prstGeom prst="rect">
              <a:avLst/>
            </a:prstGeom>
          </p:spPr>
        </p:pic>
      </p:grpSp>
      <p:sp>
        <p:nvSpPr>
          <p:cNvPr id="24" name="object 24" descr=""/>
          <p:cNvSpPr txBox="1"/>
          <p:nvPr/>
        </p:nvSpPr>
        <p:spPr>
          <a:xfrm>
            <a:off x="2132838" y="3741546"/>
            <a:ext cx="7296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0.8</a:t>
            </a:r>
            <a:r>
              <a:rPr dirty="0" sz="1800" spc="-10">
                <a:latin typeface="Arial"/>
                <a:cs typeface="Arial"/>
              </a:rPr>
              <a:t>±</a:t>
            </a:r>
            <a:r>
              <a:rPr dirty="0" sz="1800" spc="-10">
                <a:latin typeface="Calibri"/>
                <a:cs typeface="Calibri"/>
              </a:rPr>
              <a:t>0.3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3369309" y="2020570"/>
            <a:ext cx="7296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2.1</a:t>
            </a:r>
            <a:r>
              <a:rPr dirty="0" sz="1800" spc="-10">
                <a:latin typeface="Arial"/>
                <a:cs typeface="Arial"/>
              </a:rPr>
              <a:t>±</a:t>
            </a:r>
            <a:r>
              <a:rPr dirty="0" sz="1800" spc="-10">
                <a:latin typeface="Calibri"/>
                <a:cs typeface="Calibri"/>
              </a:rPr>
              <a:t>0.6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2095626" y="1609801"/>
            <a:ext cx="95123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43.0±16.0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3373882" y="4115561"/>
            <a:ext cx="7188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7.9±4.7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4832096" y="4079875"/>
            <a:ext cx="7194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8.5±4.4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6290564" y="4061841"/>
            <a:ext cx="7194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8.8±4.7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7579614" y="4324350"/>
            <a:ext cx="3149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Calibri"/>
                <a:cs typeface="Calibri"/>
              </a:rPr>
              <a:t>0.0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7579614" y="3730497"/>
            <a:ext cx="4311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>
                <a:latin typeface="Calibri"/>
                <a:cs typeface="Calibri"/>
              </a:rPr>
              <a:t>10.0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7579614" y="3136519"/>
            <a:ext cx="4311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>
                <a:latin typeface="Calibri"/>
                <a:cs typeface="Calibri"/>
              </a:rPr>
              <a:t>20.0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7579614" y="2542794"/>
            <a:ext cx="4311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>
                <a:latin typeface="Calibri"/>
                <a:cs typeface="Calibri"/>
              </a:rPr>
              <a:t>30.0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7579614" y="1948688"/>
            <a:ext cx="4311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>
                <a:latin typeface="Calibri"/>
                <a:cs typeface="Calibri"/>
              </a:rPr>
              <a:t>40.0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7579614" y="1354963"/>
            <a:ext cx="4311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>
                <a:latin typeface="Calibri"/>
                <a:cs typeface="Calibri"/>
              </a:rPr>
              <a:t>50.0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1874901" y="4551933"/>
            <a:ext cx="8001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Baseline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3266313" y="4551933"/>
            <a:ext cx="934719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Discharge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4888738" y="4551933"/>
            <a:ext cx="6076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1 </a:t>
            </a:r>
            <a:r>
              <a:rPr dirty="0" sz="1800" spc="-20">
                <a:latin typeface="Calibri"/>
                <a:cs typeface="Calibri"/>
              </a:rPr>
              <a:t>Year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6302502" y="4551933"/>
            <a:ext cx="6972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3 </a:t>
            </a:r>
            <a:r>
              <a:rPr dirty="0" sz="1800" spc="-10">
                <a:latin typeface="Calibri"/>
                <a:cs typeface="Calibri"/>
              </a:rPr>
              <a:t>Years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1031849" y="4324350"/>
            <a:ext cx="3149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Calibri"/>
                <a:cs typeface="Calibri"/>
              </a:rPr>
              <a:t>0.0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1031849" y="3829557"/>
            <a:ext cx="3149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Calibri"/>
                <a:cs typeface="Calibri"/>
              </a:rPr>
              <a:t>0.5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1031849" y="3334639"/>
            <a:ext cx="3149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Calibri"/>
                <a:cs typeface="Calibri"/>
              </a:rPr>
              <a:t>1.0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1031849" y="2839592"/>
            <a:ext cx="3149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Calibri"/>
                <a:cs typeface="Calibri"/>
              </a:rPr>
              <a:t>1.5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1031849" y="2344673"/>
            <a:ext cx="3149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Calibri"/>
                <a:cs typeface="Calibri"/>
              </a:rPr>
              <a:t>2.0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1031849" y="1849323"/>
            <a:ext cx="31559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Calibri"/>
                <a:cs typeface="Calibri"/>
              </a:rPr>
              <a:t>2.5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1031849" y="1354963"/>
            <a:ext cx="3149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Calibri"/>
                <a:cs typeface="Calibri"/>
              </a:rPr>
              <a:t>3.0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47" name="object 47" descr=""/>
          <p:cNvGrpSpPr/>
          <p:nvPr/>
        </p:nvGrpSpPr>
        <p:grpSpPr>
          <a:xfrm>
            <a:off x="5249417" y="2814827"/>
            <a:ext cx="243840" cy="471170"/>
            <a:chOff x="5249417" y="2814827"/>
            <a:chExt cx="243840" cy="471170"/>
          </a:xfrm>
        </p:grpSpPr>
        <p:sp>
          <p:nvSpPr>
            <p:cNvPr id="48" name="object 48" descr=""/>
            <p:cNvSpPr/>
            <p:nvPr/>
          </p:nvSpPr>
          <p:spPr>
            <a:xfrm>
              <a:off x="5249417" y="2884169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39" h="0">
                  <a:moveTo>
                    <a:pt x="0" y="0"/>
                  </a:moveTo>
                  <a:lnTo>
                    <a:pt x="243840" y="0"/>
                  </a:lnTo>
                </a:path>
              </a:pathLst>
            </a:custGeom>
            <a:ln w="38100">
              <a:solidFill>
                <a:srgbClr val="9DC3E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5321045" y="2833877"/>
              <a:ext cx="100965" cy="100965"/>
            </a:xfrm>
            <a:custGeom>
              <a:avLst/>
              <a:gdLst/>
              <a:ahLst/>
              <a:cxnLst/>
              <a:rect l="l" t="t" r="r" b="b"/>
              <a:pathLst>
                <a:path w="100964" h="100964">
                  <a:moveTo>
                    <a:pt x="100584" y="0"/>
                  </a:moveTo>
                  <a:lnTo>
                    <a:pt x="0" y="0"/>
                  </a:lnTo>
                  <a:lnTo>
                    <a:pt x="0" y="100584"/>
                  </a:lnTo>
                  <a:lnTo>
                    <a:pt x="100584" y="100584"/>
                  </a:lnTo>
                  <a:lnTo>
                    <a:pt x="100584" y="0"/>
                  </a:lnTo>
                  <a:close/>
                </a:path>
              </a:pathLst>
            </a:custGeom>
            <a:solidFill>
              <a:srgbClr val="9DC3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5321045" y="2833877"/>
              <a:ext cx="100965" cy="100965"/>
            </a:xfrm>
            <a:custGeom>
              <a:avLst/>
              <a:gdLst/>
              <a:ahLst/>
              <a:cxnLst/>
              <a:rect l="l" t="t" r="r" b="b"/>
              <a:pathLst>
                <a:path w="100964" h="100964">
                  <a:moveTo>
                    <a:pt x="0" y="100584"/>
                  </a:moveTo>
                  <a:lnTo>
                    <a:pt x="100584" y="100584"/>
                  </a:lnTo>
                  <a:lnTo>
                    <a:pt x="100584" y="0"/>
                  </a:lnTo>
                  <a:lnTo>
                    <a:pt x="0" y="0"/>
                  </a:lnTo>
                  <a:lnTo>
                    <a:pt x="0" y="100584"/>
                  </a:lnTo>
                  <a:close/>
                </a:path>
              </a:pathLst>
            </a:custGeom>
            <a:ln w="38100">
              <a:solidFill>
                <a:srgbClr val="9DC3E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1" name="object 51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249417" y="3147059"/>
              <a:ext cx="243840" cy="138684"/>
            </a:xfrm>
            <a:prstGeom prst="rect">
              <a:avLst/>
            </a:prstGeom>
          </p:spPr>
        </p:pic>
      </p:grpSp>
      <p:sp>
        <p:nvSpPr>
          <p:cNvPr id="52" name="object 52" descr=""/>
          <p:cNvSpPr txBox="1"/>
          <p:nvPr/>
        </p:nvSpPr>
        <p:spPr>
          <a:xfrm>
            <a:off x="4827523" y="2109291"/>
            <a:ext cx="2399030" cy="1219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70660" algn="l"/>
              </a:tabLst>
            </a:pPr>
            <a:r>
              <a:rPr dirty="0" sz="1800" spc="-10">
                <a:latin typeface="Calibri"/>
                <a:cs typeface="Calibri"/>
              </a:rPr>
              <a:t>2.0</a:t>
            </a:r>
            <a:r>
              <a:rPr dirty="0" sz="1800" spc="-10">
                <a:latin typeface="Arial"/>
                <a:cs typeface="Arial"/>
              </a:rPr>
              <a:t>±</a:t>
            </a:r>
            <a:r>
              <a:rPr dirty="0" sz="1800" spc="-10">
                <a:latin typeface="Calibri"/>
                <a:cs typeface="Calibri"/>
              </a:rPr>
              <a:t>0.5</a:t>
            </a:r>
            <a:r>
              <a:rPr dirty="0" sz="1800">
                <a:latin typeface="Calibri"/>
                <a:cs typeface="Calibri"/>
              </a:rPr>
              <a:t>	</a:t>
            </a:r>
            <a:r>
              <a:rPr dirty="0" sz="1800" spc="-10">
                <a:latin typeface="Calibri"/>
                <a:cs typeface="Calibri"/>
              </a:rPr>
              <a:t>2.0</a:t>
            </a:r>
            <a:r>
              <a:rPr dirty="0" sz="1800" spc="-10">
                <a:latin typeface="Arial"/>
                <a:cs typeface="Arial"/>
              </a:rPr>
              <a:t>±</a:t>
            </a:r>
            <a:r>
              <a:rPr dirty="0" sz="1800" spc="-10">
                <a:latin typeface="Calibri"/>
                <a:cs typeface="Calibri"/>
              </a:rPr>
              <a:t>0.5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1350">
              <a:latin typeface="Calibri"/>
              <a:cs typeface="Calibri"/>
            </a:endParaRPr>
          </a:p>
          <a:p>
            <a:pPr marL="692150" marR="5080">
              <a:lnSpc>
                <a:spcPct val="136300"/>
              </a:lnSpc>
            </a:pPr>
            <a:r>
              <a:rPr dirty="0" sz="1600">
                <a:latin typeface="Calibri"/>
                <a:cs typeface="Calibri"/>
              </a:rPr>
              <a:t>Effective</a:t>
            </a:r>
            <a:r>
              <a:rPr dirty="0" sz="1600" spc="-7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orifice</a:t>
            </a:r>
            <a:r>
              <a:rPr dirty="0" sz="1600" spc="-6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area </a:t>
            </a:r>
            <a:r>
              <a:rPr dirty="0" sz="1600">
                <a:latin typeface="Calibri"/>
                <a:cs typeface="Calibri"/>
              </a:rPr>
              <a:t>Mean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gradient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703503" y="1660511"/>
            <a:ext cx="292100" cy="26479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00"/>
              </a:lnSpc>
            </a:pPr>
            <a:r>
              <a:rPr dirty="0" sz="2000" spc="-10">
                <a:latin typeface="Calibri"/>
                <a:cs typeface="Calibri"/>
              </a:rPr>
              <a:t>Effective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orifice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area,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 spc="-25">
                <a:latin typeface="Calibri"/>
                <a:cs typeface="Calibri"/>
              </a:rPr>
              <a:t>cm</a:t>
            </a:r>
            <a:r>
              <a:rPr dirty="0" baseline="25641" sz="1950" spc="-37">
                <a:latin typeface="Calibri"/>
                <a:cs typeface="Calibri"/>
              </a:rPr>
              <a:t>2</a:t>
            </a:r>
            <a:endParaRPr baseline="25641" sz="1950">
              <a:latin typeface="Calibri"/>
              <a:cs typeface="Calibri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8111159" y="1694433"/>
            <a:ext cx="280670" cy="2742565"/>
          </a:xfrm>
          <a:prstGeom prst="rect">
            <a:avLst/>
          </a:prstGeom>
        </p:spPr>
        <p:txBody>
          <a:bodyPr wrap="square" lIns="0" tIns="0" rIns="0" bIns="0" rtlCol="0" vert="vert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Mean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AV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gradient,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mm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25">
                <a:latin typeface="Calibri"/>
                <a:cs typeface="Calibri"/>
              </a:rPr>
              <a:t>Hg</a:t>
            </a:r>
            <a:endParaRPr sz="2000">
              <a:latin typeface="Calibri"/>
              <a:cs typeface="Calibri"/>
            </a:endParaRPr>
          </a:p>
        </p:txBody>
      </p:sp>
      <p:graphicFrame>
        <p:nvGraphicFramePr>
          <p:cNvPr id="55" name="object 55" descr=""/>
          <p:cNvGraphicFramePr>
            <a:graphicFrameLocks noGrp="1"/>
          </p:cNvGraphicFramePr>
          <p:nvPr/>
        </p:nvGraphicFramePr>
        <p:xfrm>
          <a:off x="158140" y="5179339"/>
          <a:ext cx="6832600" cy="624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80490"/>
                <a:gridCol w="1466849"/>
                <a:gridCol w="1511935"/>
                <a:gridCol w="1511300"/>
                <a:gridCol w="961390"/>
              </a:tblGrid>
              <a:tr h="299720">
                <a:tc>
                  <a:txBody>
                    <a:bodyPr/>
                    <a:lstStyle/>
                    <a:p>
                      <a:pPr marL="31750">
                        <a:lnSpc>
                          <a:spcPts val="1710"/>
                        </a:lnSpc>
                      </a:pPr>
                      <a:r>
                        <a:rPr dirty="0" sz="1800" spc="-10">
                          <a:solidFill>
                            <a:srgbClr val="C08E00"/>
                          </a:solidFill>
                          <a:latin typeface="Calibri"/>
                          <a:cs typeface="Calibri"/>
                        </a:rPr>
                        <a:t>Gradient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6830">
                        <a:lnSpc>
                          <a:spcPts val="1710"/>
                        </a:lnSpc>
                      </a:pPr>
                      <a:r>
                        <a:rPr dirty="0" sz="1800" spc="-25">
                          <a:solidFill>
                            <a:srgbClr val="C08E00"/>
                          </a:solidFill>
                          <a:latin typeface="Calibri"/>
                          <a:cs typeface="Calibri"/>
                        </a:rPr>
                        <a:t>578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10"/>
                        </a:lnSpc>
                      </a:pPr>
                      <a:r>
                        <a:rPr dirty="0" sz="1800" spc="-25">
                          <a:solidFill>
                            <a:srgbClr val="C08E00"/>
                          </a:solidFill>
                          <a:latin typeface="Calibri"/>
                          <a:cs typeface="Calibri"/>
                        </a:rPr>
                        <a:t>548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81025">
                        <a:lnSpc>
                          <a:spcPts val="1710"/>
                        </a:lnSpc>
                      </a:pPr>
                      <a:r>
                        <a:rPr dirty="0" sz="1800" spc="-25">
                          <a:solidFill>
                            <a:srgbClr val="C08E00"/>
                          </a:solidFill>
                          <a:latin typeface="Calibri"/>
                          <a:cs typeface="Calibri"/>
                        </a:rPr>
                        <a:t>400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710"/>
                        </a:lnSpc>
                      </a:pPr>
                      <a:r>
                        <a:rPr dirty="0" sz="1800" spc="-25">
                          <a:solidFill>
                            <a:srgbClr val="C08E00"/>
                          </a:solidFill>
                          <a:latin typeface="Calibri"/>
                          <a:cs typeface="Calibri"/>
                        </a:rPr>
                        <a:t>229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32512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2000" spc="-25">
                          <a:solidFill>
                            <a:srgbClr val="2D75B6"/>
                          </a:solidFill>
                          <a:latin typeface="Calibri"/>
                          <a:cs typeface="Calibri"/>
                        </a:rPr>
                        <a:t>EOA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algn="ctr" marR="3683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800" spc="-25">
                          <a:solidFill>
                            <a:srgbClr val="2D75B6"/>
                          </a:solidFill>
                          <a:latin typeface="Calibri"/>
                          <a:cs typeface="Calibri"/>
                        </a:rPr>
                        <a:t>473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413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800" spc="-25">
                          <a:solidFill>
                            <a:srgbClr val="2D75B6"/>
                          </a:solidFill>
                          <a:latin typeface="Calibri"/>
                          <a:cs typeface="Calibri"/>
                        </a:rPr>
                        <a:t>392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4130"/>
                </a:tc>
                <a:tc>
                  <a:txBody>
                    <a:bodyPr/>
                    <a:lstStyle/>
                    <a:p>
                      <a:pPr marL="5810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800" spc="-25">
                          <a:solidFill>
                            <a:srgbClr val="2D75B6"/>
                          </a:solidFill>
                          <a:latin typeface="Calibri"/>
                          <a:cs typeface="Calibri"/>
                        </a:rPr>
                        <a:t>314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413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800" spc="-25">
                          <a:solidFill>
                            <a:srgbClr val="2D75B6"/>
                          </a:solidFill>
                          <a:latin typeface="Calibri"/>
                          <a:cs typeface="Calibri"/>
                        </a:rPr>
                        <a:t>178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4130"/>
                </a:tc>
              </a:tr>
            </a:tbl>
          </a:graphicData>
        </a:graphic>
      </p:graphicFrame>
      <p:sp>
        <p:nvSpPr>
          <p:cNvPr id="56" name="object 56" descr=""/>
          <p:cNvSpPr txBox="1"/>
          <p:nvPr/>
        </p:nvSpPr>
        <p:spPr>
          <a:xfrm>
            <a:off x="177190" y="5976010"/>
            <a:ext cx="21348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Calibri"/>
                <a:cs typeface="Calibri"/>
              </a:rPr>
              <a:t>Core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laboratory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assessed.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953" y="0"/>
            <a:ext cx="2883535" cy="89979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3679"/>
              </a:lnSpc>
              <a:spcBef>
                <a:spcPts val="100"/>
              </a:spcBef>
            </a:pPr>
            <a:r>
              <a:rPr dirty="0" sz="3200" spc="-10"/>
              <a:t>Paravalvular</a:t>
            </a:r>
            <a:r>
              <a:rPr dirty="0" sz="3200" spc="-114"/>
              <a:t> </a:t>
            </a:r>
            <a:r>
              <a:rPr dirty="0" sz="3200" spc="-20"/>
              <a:t>Leak</a:t>
            </a:r>
            <a:endParaRPr sz="3200"/>
          </a:p>
          <a:p>
            <a:pPr marL="12700">
              <a:lnSpc>
                <a:spcPts val="3200"/>
              </a:lnSpc>
            </a:pPr>
            <a:r>
              <a:rPr dirty="0" spc="-25"/>
              <a:t>FORWARD</a:t>
            </a:r>
            <a:r>
              <a:rPr dirty="0" spc="-120"/>
              <a:t> </a:t>
            </a:r>
            <a:r>
              <a:rPr dirty="0" spc="-25"/>
              <a:t>PRO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1033272" y="2416873"/>
            <a:ext cx="2975610" cy="2274570"/>
            <a:chOff x="1033272" y="2416873"/>
            <a:chExt cx="2975610" cy="2274570"/>
          </a:xfrm>
        </p:grpSpPr>
        <p:sp>
          <p:nvSpPr>
            <p:cNvPr id="4" name="object 4" descr=""/>
            <p:cNvSpPr/>
            <p:nvPr/>
          </p:nvSpPr>
          <p:spPr>
            <a:xfrm>
              <a:off x="1106424" y="2421635"/>
              <a:ext cx="2897505" cy="2197735"/>
            </a:xfrm>
            <a:custGeom>
              <a:avLst/>
              <a:gdLst/>
              <a:ahLst/>
              <a:cxnLst/>
              <a:rect l="l" t="t" r="r" b="b"/>
              <a:pathLst>
                <a:path w="2897504" h="2197735">
                  <a:moveTo>
                    <a:pt x="2897124" y="0"/>
                  </a:moveTo>
                  <a:lnTo>
                    <a:pt x="0" y="0"/>
                  </a:lnTo>
                  <a:lnTo>
                    <a:pt x="0" y="2197608"/>
                  </a:lnTo>
                  <a:lnTo>
                    <a:pt x="2897124" y="2197608"/>
                  </a:lnTo>
                  <a:lnTo>
                    <a:pt x="289712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304544" y="2854451"/>
              <a:ext cx="2501265" cy="1765300"/>
            </a:xfrm>
            <a:custGeom>
              <a:avLst/>
              <a:gdLst/>
              <a:ahLst/>
              <a:cxnLst/>
              <a:rect l="l" t="t" r="r" b="b"/>
              <a:pathLst>
                <a:path w="2501265" h="1765300">
                  <a:moveTo>
                    <a:pt x="568452" y="457200"/>
                  </a:moveTo>
                  <a:lnTo>
                    <a:pt x="0" y="457200"/>
                  </a:lnTo>
                  <a:lnTo>
                    <a:pt x="0" y="1764792"/>
                  </a:lnTo>
                  <a:lnTo>
                    <a:pt x="568452" y="1764792"/>
                  </a:lnTo>
                  <a:lnTo>
                    <a:pt x="568452" y="457200"/>
                  </a:lnTo>
                  <a:close/>
                </a:path>
                <a:path w="2501265" h="1765300">
                  <a:moveTo>
                    <a:pt x="1534668" y="272796"/>
                  </a:moveTo>
                  <a:lnTo>
                    <a:pt x="966216" y="272796"/>
                  </a:lnTo>
                  <a:lnTo>
                    <a:pt x="966216" y="1764792"/>
                  </a:lnTo>
                  <a:lnTo>
                    <a:pt x="1534668" y="1764792"/>
                  </a:lnTo>
                  <a:lnTo>
                    <a:pt x="1534668" y="272796"/>
                  </a:lnTo>
                  <a:close/>
                </a:path>
                <a:path w="2501265" h="1765300">
                  <a:moveTo>
                    <a:pt x="2500884" y="0"/>
                  </a:moveTo>
                  <a:lnTo>
                    <a:pt x="1932432" y="0"/>
                  </a:lnTo>
                  <a:lnTo>
                    <a:pt x="1932432" y="1764792"/>
                  </a:lnTo>
                  <a:lnTo>
                    <a:pt x="2500884" y="1764792"/>
                  </a:lnTo>
                  <a:lnTo>
                    <a:pt x="2500884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304544" y="2421635"/>
              <a:ext cx="2501265" cy="890269"/>
            </a:xfrm>
            <a:custGeom>
              <a:avLst/>
              <a:gdLst/>
              <a:ahLst/>
              <a:cxnLst/>
              <a:rect l="l" t="t" r="r" b="b"/>
              <a:pathLst>
                <a:path w="2501265" h="890270">
                  <a:moveTo>
                    <a:pt x="568452" y="35052"/>
                  </a:moveTo>
                  <a:lnTo>
                    <a:pt x="0" y="35052"/>
                  </a:lnTo>
                  <a:lnTo>
                    <a:pt x="0" y="890016"/>
                  </a:lnTo>
                  <a:lnTo>
                    <a:pt x="568452" y="890016"/>
                  </a:lnTo>
                  <a:lnTo>
                    <a:pt x="568452" y="35052"/>
                  </a:lnTo>
                  <a:close/>
                </a:path>
                <a:path w="2501265" h="890270">
                  <a:moveTo>
                    <a:pt x="1534668" y="10668"/>
                  </a:moveTo>
                  <a:lnTo>
                    <a:pt x="966216" y="10668"/>
                  </a:lnTo>
                  <a:lnTo>
                    <a:pt x="966216" y="705612"/>
                  </a:lnTo>
                  <a:lnTo>
                    <a:pt x="1534668" y="705612"/>
                  </a:lnTo>
                  <a:lnTo>
                    <a:pt x="1534668" y="10668"/>
                  </a:lnTo>
                  <a:close/>
                </a:path>
                <a:path w="2501265" h="890270">
                  <a:moveTo>
                    <a:pt x="2500884" y="0"/>
                  </a:moveTo>
                  <a:lnTo>
                    <a:pt x="1932432" y="0"/>
                  </a:lnTo>
                  <a:lnTo>
                    <a:pt x="1932432" y="432816"/>
                  </a:lnTo>
                  <a:lnTo>
                    <a:pt x="2500884" y="432816"/>
                  </a:lnTo>
                  <a:lnTo>
                    <a:pt x="2500884" y="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304544" y="2421635"/>
              <a:ext cx="568960" cy="35560"/>
            </a:xfrm>
            <a:custGeom>
              <a:avLst/>
              <a:gdLst/>
              <a:ahLst/>
              <a:cxnLst/>
              <a:rect l="l" t="t" r="r" b="b"/>
              <a:pathLst>
                <a:path w="568960" h="35560">
                  <a:moveTo>
                    <a:pt x="568451" y="0"/>
                  </a:moveTo>
                  <a:lnTo>
                    <a:pt x="0" y="0"/>
                  </a:lnTo>
                  <a:lnTo>
                    <a:pt x="0" y="35051"/>
                  </a:lnTo>
                  <a:lnTo>
                    <a:pt x="568451" y="35051"/>
                  </a:lnTo>
                  <a:lnTo>
                    <a:pt x="568451" y="0"/>
                  </a:lnTo>
                  <a:close/>
                </a:path>
              </a:pathLst>
            </a:custGeom>
            <a:solidFill>
              <a:srgbClr val="1F4E7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033272" y="2421635"/>
              <a:ext cx="2970530" cy="2269490"/>
            </a:xfrm>
            <a:custGeom>
              <a:avLst/>
              <a:gdLst/>
              <a:ahLst/>
              <a:cxnLst/>
              <a:rect l="l" t="t" r="r" b="b"/>
              <a:pathLst>
                <a:path w="2970529" h="2269490">
                  <a:moveTo>
                    <a:pt x="73152" y="2197608"/>
                  </a:moveTo>
                  <a:lnTo>
                    <a:pt x="73152" y="0"/>
                  </a:lnTo>
                </a:path>
                <a:path w="2970529" h="2269490">
                  <a:moveTo>
                    <a:pt x="0" y="2197608"/>
                  </a:moveTo>
                  <a:lnTo>
                    <a:pt x="73152" y="2197608"/>
                  </a:lnTo>
                </a:path>
                <a:path w="2970529" h="2269490">
                  <a:moveTo>
                    <a:pt x="0" y="1757171"/>
                  </a:moveTo>
                  <a:lnTo>
                    <a:pt x="73152" y="1757171"/>
                  </a:lnTo>
                </a:path>
                <a:path w="2970529" h="2269490">
                  <a:moveTo>
                    <a:pt x="0" y="1318259"/>
                  </a:moveTo>
                  <a:lnTo>
                    <a:pt x="73152" y="1318259"/>
                  </a:lnTo>
                </a:path>
                <a:path w="2970529" h="2269490">
                  <a:moveTo>
                    <a:pt x="0" y="877824"/>
                  </a:moveTo>
                  <a:lnTo>
                    <a:pt x="73152" y="877824"/>
                  </a:lnTo>
                </a:path>
                <a:path w="2970529" h="2269490">
                  <a:moveTo>
                    <a:pt x="0" y="438912"/>
                  </a:moveTo>
                  <a:lnTo>
                    <a:pt x="73152" y="438912"/>
                  </a:lnTo>
                </a:path>
                <a:path w="2970529" h="2269490">
                  <a:moveTo>
                    <a:pt x="0" y="0"/>
                  </a:moveTo>
                  <a:lnTo>
                    <a:pt x="73152" y="0"/>
                  </a:lnTo>
                </a:path>
                <a:path w="2970529" h="2269490">
                  <a:moveTo>
                    <a:pt x="73152" y="2197608"/>
                  </a:moveTo>
                  <a:lnTo>
                    <a:pt x="2970276" y="2197608"/>
                  </a:lnTo>
                </a:path>
                <a:path w="2970529" h="2269490">
                  <a:moveTo>
                    <a:pt x="73152" y="2197608"/>
                  </a:moveTo>
                  <a:lnTo>
                    <a:pt x="73152" y="2269236"/>
                  </a:lnTo>
                </a:path>
                <a:path w="2970529" h="2269490">
                  <a:moveTo>
                    <a:pt x="1039367" y="2197608"/>
                  </a:moveTo>
                  <a:lnTo>
                    <a:pt x="1039367" y="2269236"/>
                  </a:lnTo>
                </a:path>
                <a:path w="2970529" h="2269490">
                  <a:moveTo>
                    <a:pt x="2004060" y="2197608"/>
                  </a:moveTo>
                  <a:lnTo>
                    <a:pt x="2004060" y="2269236"/>
                  </a:lnTo>
                </a:path>
                <a:path w="2970529" h="2269490">
                  <a:moveTo>
                    <a:pt x="2970276" y="2197608"/>
                  </a:moveTo>
                  <a:lnTo>
                    <a:pt x="2970276" y="2269236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1350010" y="3785438"/>
            <a:ext cx="47752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20">
                <a:latin typeface="Calibri"/>
                <a:cs typeface="Calibri"/>
              </a:rPr>
              <a:t>59.5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2316226" y="3693109"/>
            <a:ext cx="47752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20">
                <a:latin typeface="Calibri"/>
                <a:cs typeface="Calibri"/>
              </a:rPr>
              <a:t>67.9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3282188" y="3557142"/>
            <a:ext cx="47752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20">
                <a:latin typeface="Calibri"/>
                <a:cs typeface="Calibri"/>
              </a:rPr>
              <a:t>80.3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50010" y="2704338"/>
            <a:ext cx="47752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20">
                <a:latin typeface="Calibri"/>
                <a:cs typeface="Calibri"/>
              </a:rPr>
              <a:t>38.9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2316226" y="2600070"/>
            <a:ext cx="47752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20">
                <a:latin typeface="Calibri"/>
                <a:cs typeface="Calibri"/>
              </a:rPr>
              <a:t>31.6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282188" y="2457653"/>
            <a:ext cx="47752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20">
                <a:latin typeface="Calibri"/>
                <a:cs typeface="Calibri"/>
              </a:rPr>
              <a:t>19.7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346196" y="2105660"/>
            <a:ext cx="34798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25">
                <a:latin typeface="Calibri"/>
                <a:cs typeface="Calibri"/>
              </a:rPr>
              <a:t>0.0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414017" y="2144725"/>
            <a:ext cx="1438275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856615" algn="l"/>
              </a:tabLst>
            </a:pPr>
            <a:r>
              <a:rPr dirty="0" sz="2000" spc="-25">
                <a:latin typeface="Calibri"/>
                <a:cs typeface="Calibri"/>
              </a:rPr>
              <a:t>1.6</a:t>
            </a:r>
            <a:r>
              <a:rPr dirty="0" sz="2000">
                <a:latin typeface="Calibri"/>
                <a:cs typeface="Calibri"/>
              </a:rPr>
              <a:t>	</a:t>
            </a:r>
            <a:r>
              <a:rPr dirty="0" u="sng" baseline="2777" sz="3000" spc="750">
                <a:uFill>
                  <a:solidFill>
                    <a:srgbClr val="1F4E79"/>
                  </a:solidFill>
                </a:uFill>
                <a:latin typeface="Calibri"/>
                <a:cs typeface="Calibri"/>
              </a:rPr>
              <a:t> </a:t>
            </a:r>
            <a:r>
              <a:rPr dirty="0" u="sng" baseline="2777" sz="3000">
                <a:uFill>
                  <a:solidFill>
                    <a:srgbClr val="1F4E79"/>
                  </a:solidFill>
                </a:uFill>
                <a:latin typeface="Calibri"/>
                <a:cs typeface="Calibri"/>
              </a:rPr>
              <a:t>0.5</a:t>
            </a:r>
            <a:r>
              <a:rPr dirty="0" u="sng" baseline="2777" sz="3000" spc="750">
                <a:uFill>
                  <a:solidFill>
                    <a:srgbClr val="1F4E79"/>
                  </a:solidFill>
                </a:uFill>
                <a:latin typeface="Calibri"/>
                <a:cs typeface="Calibri"/>
              </a:rPr>
              <a:t> </a:t>
            </a:r>
            <a:endParaRPr baseline="2777" sz="3000">
              <a:latin typeface="Calibri"/>
              <a:cs typeface="Calibri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602386" y="4444110"/>
            <a:ext cx="3048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Calibri"/>
                <a:cs typeface="Calibri"/>
              </a:rPr>
              <a:t>0%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86257" y="4004564"/>
            <a:ext cx="4216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Calibri"/>
                <a:cs typeface="Calibri"/>
              </a:rPr>
              <a:t>20%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86257" y="3565017"/>
            <a:ext cx="4216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Calibri"/>
                <a:cs typeface="Calibri"/>
              </a:rPr>
              <a:t>40%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486257" y="3125215"/>
            <a:ext cx="4216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Calibri"/>
                <a:cs typeface="Calibri"/>
              </a:rPr>
              <a:t>60%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86257" y="2685669"/>
            <a:ext cx="4216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Calibri"/>
                <a:cs typeface="Calibri"/>
              </a:rPr>
              <a:t>80%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370433" y="2245563"/>
            <a:ext cx="53657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>
                <a:latin typeface="Calibri"/>
                <a:cs typeface="Calibri"/>
              </a:rPr>
              <a:t>100%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121765" y="4741545"/>
            <a:ext cx="934719" cy="579120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163195" marR="5080" indent="-151130">
              <a:lnSpc>
                <a:spcPct val="101800"/>
              </a:lnSpc>
              <a:spcBef>
                <a:spcPts val="60"/>
              </a:spcBef>
            </a:pPr>
            <a:r>
              <a:rPr dirty="0" sz="1800" spc="-10">
                <a:latin typeface="Calibri"/>
                <a:cs typeface="Calibri"/>
              </a:rPr>
              <a:t>Discharge N=565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2238248" y="4741545"/>
            <a:ext cx="635000" cy="579120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12700" marR="5080" indent="13335">
              <a:lnSpc>
                <a:spcPct val="101800"/>
              </a:lnSpc>
              <a:spcBef>
                <a:spcPts val="60"/>
              </a:spcBef>
            </a:pPr>
            <a:r>
              <a:rPr dirty="0" sz="1800">
                <a:latin typeface="Calibri"/>
                <a:cs typeface="Calibri"/>
              </a:rPr>
              <a:t>1 </a:t>
            </a:r>
            <a:r>
              <a:rPr dirty="0" sz="1800" spc="-20">
                <a:latin typeface="Calibri"/>
                <a:cs typeface="Calibri"/>
              </a:rPr>
              <a:t>Year </a:t>
            </a:r>
            <a:r>
              <a:rPr dirty="0" sz="1800" spc="-10">
                <a:latin typeface="Calibri"/>
                <a:cs typeface="Calibri"/>
              </a:rPr>
              <a:t>N=389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3173095" y="4741545"/>
            <a:ext cx="697230" cy="579120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43815" marR="5080" indent="-31115">
              <a:lnSpc>
                <a:spcPct val="101800"/>
              </a:lnSpc>
              <a:spcBef>
                <a:spcPts val="60"/>
              </a:spcBef>
            </a:pPr>
            <a:r>
              <a:rPr dirty="0" sz="1800">
                <a:latin typeface="Calibri"/>
                <a:cs typeface="Calibri"/>
              </a:rPr>
              <a:t>3 </a:t>
            </a:r>
            <a:r>
              <a:rPr dirty="0" sz="1800" spc="-10">
                <a:latin typeface="Calibri"/>
                <a:cs typeface="Calibri"/>
              </a:rPr>
              <a:t>Years N=229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6" name="object 26" descr=""/>
          <p:cNvSpPr/>
          <p:nvPr/>
        </p:nvSpPr>
        <p:spPr>
          <a:xfrm>
            <a:off x="553212" y="5449823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59" h="111760">
                <a:moveTo>
                  <a:pt x="111251" y="0"/>
                </a:moveTo>
                <a:lnTo>
                  <a:pt x="0" y="0"/>
                </a:lnTo>
                <a:lnTo>
                  <a:pt x="0" y="111251"/>
                </a:lnTo>
                <a:lnTo>
                  <a:pt x="111251" y="111251"/>
                </a:lnTo>
                <a:lnTo>
                  <a:pt x="111251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 descr=""/>
          <p:cNvSpPr/>
          <p:nvPr/>
        </p:nvSpPr>
        <p:spPr>
          <a:xfrm>
            <a:off x="1772411" y="5449823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60" h="111760">
                <a:moveTo>
                  <a:pt x="111251" y="0"/>
                </a:moveTo>
                <a:lnTo>
                  <a:pt x="0" y="0"/>
                </a:lnTo>
                <a:lnTo>
                  <a:pt x="0" y="111251"/>
                </a:lnTo>
                <a:lnTo>
                  <a:pt x="111251" y="111251"/>
                </a:lnTo>
                <a:lnTo>
                  <a:pt x="111251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 descr=""/>
          <p:cNvSpPr/>
          <p:nvPr/>
        </p:nvSpPr>
        <p:spPr>
          <a:xfrm>
            <a:off x="2386583" y="5449823"/>
            <a:ext cx="113030" cy="111760"/>
          </a:xfrm>
          <a:custGeom>
            <a:avLst/>
            <a:gdLst/>
            <a:ahLst/>
            <a:cxnLst/>
            <a:rect l="l" t="t" r="r" b="b"/>
            <a:pathLst>
              <a:path w="113030" h="111760">
                <a:moveTo>
                  <a:pt x="112775" y="0"/>
                </a:moveTo>
                <a:lnTo>
                  <a:pt x="0" y="0"/>
                </a:lnTo>
                <a:lnTo>
                  <a:pt x="0" y="111251"/>
                </a:lnTo>
                <a:lnTo>
                  <a:pt x="112775" y="111251"/>
                </a:lnTo>
                <a:lnTo>
                  <a:pt x="112775" y="0"/>
                </a:lnTo>
                <a:close/>
              </a:path>
            </a:pathLst>
          </a:custGeom>
          <a:solidFill>
            <a:srgbClr val="1F4E7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 descr=""/>
          <p:cNvSpPr txBox="1"/>
          <p:nvPr/>
        </p:nvSpPr>
        <p:spPr>
          <a:xfrm>
            <a:off x="702970" y="5349366"/>
            <a:ext cx="3322954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31900" algn="l"/>
                <a:tab pos="1847214" algn="l"/>
              </a:tabLst>
            </a:pPr>
            <a:r>
              <a:rPr dirty="0" sz="1600" spc="-10">
                <a:latin typeface="Calibri"/>
                <a:cs typeface="Calibri"/>
              </a:rPr>
              <a:t>None/Trace</a:t>
            </a:r>
            <a:r>
              <a:rPr dirty="0" sz="1600">
                <a:latin typeface="Calibri"/>
                <a:cs typeface="Calibri"/>
              </a:rPr>
              <a:t>	</a:t>
            </a:r>
            <a:r>
              <a:rPr dirty="0" sz="1600" spc="-20">
                <a:latin typeface="Calibri"/>
                <a:cs typeface="Calibri"/>
              </a:rPr>
              <a:t>Mild</a:t>
            </a:r>
            <a:r>
              <a:rPr dirty="0" sz="1600">
                <a:latin typeface="Calibri"/>
                <a:cs typeface="Calibri"/>
              </a:rPr>
              <a:t>	</a:t>
            </a:r>
            <a:r>
              <a:rPr dirty="0" sz="1600" spc="-10">
                <a:latin typeface="Calibri"/>
                <a:cs typeface="Calibri"/>
              </a:rPr>
              <a:t>Moderate/Severe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163245" y="2229395"/>
            <a:ext cx="228600" cy="251396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614"/>
              </a:lnSpc>
            </a:pPr>
            <a:r>
              <a:rPr dirty="0" sz="1600" spc="-10">
                <a:latin typeface="Calibri"/>
                <a:cs typeface="Calibri"/>
              </a:rPr>
              <a:t>Percentage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of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Evaluable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Echos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31" name="object 31" descr=""/>
          <p:cNvGrpSpPr/>
          <p:nvPr/>
        </p:nvGrpSpPr>
        <p:grpSpPr>
          <a:xfrm>
            <a:off x="5544311" y="2418397"/>
            <a:ext cx="2975610" cy="2275840"/>
            <a:chOff x="5544311" y="2418397"/>
            <a:chExt cx="2975610" cy="2275840"/>
          </a:xfrm>
        </p:grpSpPr>
        <p:sp>
          <p:nvSpPr>
            <p:cNvPr id="32" name="object 32" descr=""/>
            <p:cNvSpPr/>
            <p:nvPr/>
          </p:nvSpPr>
          <p:spPr>
            <a:xfrm>
              <a:off x="5617463" y="2423160"/>
              <a:ext cx="2897505" cy="2197735"/>
            </a:xfrm>
            <a:custGeom>
              <a:avLst/>
              <a:gdLst/>
              <a:ahLst/>
              <a:cxnLst/>
              <a:rect l="l" t="t" r="r" b="b"/>
              <a:pathLst>
                <a:path w="2897504" h="2197735">
                  <a:moveTo>
                    <a:pt x="2897124" y="0"/>
                  </a:moveTo>
                  <a:lnTo>
                    <a:pt x="0" y="0"/>
                  </a:lnTo>
                  <a:lnTo>
                    <a:pt x="0" y="2197608"/>
                  </a:lnTo>
                  <a:lnTo>
                    <a:pt x="2897124" y="2197608"/>
                  </a:lnTo>
                  <a:lnTo>
                    <a:pt x="289712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5815584" y="2842259"/>
              <a:ext cx="2501265" cy="1778635"/>
            </a:xfrm>
            <a:custGeom>
              <a:avLst/>
              <a:gdLst/>
              <a:ahLst/>
              <a:cxnLst/>
              <a:rect l="l" t="t" r="r" b="b"/>
              <a:pathLst>
                <a:path w="2501265" h="1778635">
                  <a:moveTo>
                    <a:pt x="568452" y="409956"/>
                  </a:moveTo>
                  <a:lnTo>
                    <a:pt x="0" y="409956"/>
                  </a:lnTo>
                  <a:lnTo>
                    <a:pt x="0" y="1778508"/>
                  </a:lnTo>
                  <a:lnTo>
                    <a:pt x="568452" y="1778508"/>
                  </a:lnTo>
                  <a:lnTo>
                    <a:pt x="568452" y="409956"/>
                  </a:lnTo>
                  <a:close/>
                </a:path>
                <a:path w="2501265" h="1778635">
                  <a:moveTo>
                    <a:pt x="1534668" y="260604"/>
                  </a:moveTo>
                  <a:lnTo>
                    <a:pt x="966216" y="260604"/>
                  </a:lnTo>
                  <a:lnTo>
                    <a:pt x="966216" y="1778508"/>
                  </a:lnTo>
                  <a:lnTo>
                    <a:pt x="1534668" y="1778508"/>
                  </a:lnTo>
                  <a:lnTo>
                    <a:pt x="1534668" y="260604"/>
                  </a:lnTo>
                  <a:close/>
                </a:path>
                <a:path w="2501265" h="1778635">
                  <a:moveTo>
                    <a:pt x="2500884" y="0"/>
                  </a:moveTo>
                  <a:lnTo>
                    <a:pt x="1932432" y="0"/>
                  </a:lnTo>
                  <a:lnTo>
                    <a:pt x="1932432" y="1778508"/>
                  </a:lnTo>
                  <a:lnTo>
                    <a:pt x="2500884" y="1778508"/>
                  </a:lnTo>
                  <a:lnTo>
                    <a:pt x="2500884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5815584" y="2423159"/>
              <a:ext cx="2501265" cy="829310"/>
            </a:xfrm>
            <a:custGeom>
              <a:avLst/>
              <a:gdLst/>
              <a:ahLst/>
              <a:cxnLst/>
              <a:rect l="l" t="t" r="r" b="b"/>
              <a:pathLst>
                <a:path w="2501265" h="829310">
                  <a:moveTo>
                    <a:pt x="568452" y="45720"/>
                  </a:moveTo>
                  <a:lnTo>
                    <a:pt x="0" y="45720"/>
                  </a:lnTo>
                  <a:lnTo>
                    <a:pt x="0" y="829056"/>
                  </a:lnTo>
                  <a:lnTo>
                    <a:pt x="568452" y="829056"/>
                  </a:lnTo>
                  <a:lnTo>
                    <a:pt x="568452" y="45720"/>
                  </a:lnTo>
                  <a:close/>
                </a:path>
                <a:path w="2501265" h="829310">
                  <a:moveTo>
                    <a:pt x="1534668" y="24384"/>
                  </a:moveTo>
                  <a:lnTo>
                    <a:pt x="966216" y="24384"/>
                  </a:lnTo>
                  <a:lnTo>
                    <a:pt x="966216" y="679704"/>
                  </a:lnTo>
                  <a:lnTo>
                    <a:pt x="1534668" y="679704"/>
                  </a:lnTo>
                  <a:lnTo>
                    <a:pt x="1534668" y="24384"/>
                  </a:lnTo>
                  <a:close/>
                </a:path>
                <a:path w="2501265" h="829310">
                  <a:moveTo>
                    <a:pt x="2500884" y="0"/>
                  </a:moveTo>
                  <a:lnTo>
                    <a:pt x="1932432" y="0"/>
                  </a:lnTo>
                  <a:lnTo>
                    <a:pt x="1932432" y="419100"/>
                  </a:lnTo>
                  <a:lnTo>
                    <a:pt x="2500884" y="419100"/>
                  </a:lnTo>
                  <a:lnTo>
                    <a:pt x="2500884" y="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5815584" y="2423159"/>
              <a:ext cx="1534795" cy="45720"/>
            </a:xfrm>
            <a:custGeom>
              <a:avLst/>
              <a:gdLst/>
              <a:ahLst/>
              <a:cxnLst/>
              <a:rect l="l" t="t" r="r" b="b"/>
              <a:pathLst>
                <a:path w="1534795" h="45719">
                  <a:moveTo>
                    <a:pt x="568452" y="0"/>
                  </a:moveTo>
                  <a:lnTo>
                    <a:pt x="0" y="0"/>
                  </a:lnTo>
                  <a:lnTo>
                    <a:pt x="0" y="45720"/>
                  </a:lnTo>
                  <a:lnTo>
                    <a:pt x="568452" y="45720"/>
                  </a:lnTo>
                  <a:lnTo>
                    <a:pt x="568452" y="0"/>
                  </a:lnTo>
                  <a:close/>
                </a:path>
                <a:path w="1534795" h="45719">
                  <a:moveTo>
                    <a:pt x="1534668" y="0"/>
                  </a:moveTo>
                  <a:lnTo>
                    <a:pt x="966216" y="0"/>
                  </a:lnTo>
                  <a:lnTo>
                    <a:pt x="966216" y="24384"/>
                  </a:lnTo>
                  <a:lnTo>
                    <a:pt x="1534668" y="24384"/>
                  </a:lnTo>
                  <a:lnTo>
                    <a:pt x="1534668" y="0"/>
                  </a:lnTo>
                  <a:close/>
                </a:path>
              </a:pathLst>
            </a:custGeom>
            <a:solidFill>
              <a:srgbClr val="1F4E7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5544311" y="2423160"/>
              <a:ext cx="2970530" cy="2270760"/>
            </a:xfrm>
            <a:custGeom>
              <a:avLst/>
              <a:gdLst/>
              <a:ahLst/>
              <a:cxnLst/>
              <a:rect l="l" t="t" r="r" b="b"/>
              <a:pathLst>
                <a:path w="2970529" h="2270760">
                  <a:moveTo>
                    <a:pt x="73151" y="2197608"/>
                  </a:moveTo>
                  <a:lnTo>
                    <a:pt x="73151" y="0"/>
                  </a:lnTo>
                </a:path>
                <a:path w="2970529" h="2270760">
                  <a:moveTo>
                    <a:pt x="0" y="2197608"/>
                  </a:moveTo>
                  <a:lnTo>
                    <a:pt x="73151" y="2197608"/>
                  </a:lnTo>
                </a:path>
                <a:path w="2970529" h="2270760">
                  <a:moveTo>
                    <a:pt x="0" y="1758695"/>
                  </a:moveTo>
                  <a:lnTo>
                    <a:pt x="73151" y="1758695"/>
                  </a:lnTo>
                </a:path>
                <a:path w="2970529" h="2270760">
                  <a:moveTo>
                    <a:pt x="0" y="1318259"/>
                  </a:moveTo>
                  <a:lnTo>
                    <a:pt x="73151" y="1318259"/>
                  </a:lnTo>
                </a:path>
                <a:path w="2970529" h="2270760">
                  <a:moveTo>
                    <a:pt x="0" y="879348"/>
                  </a:moveTo>
                  <a:lnTo>
                    <a:pt x="73151" y="879348"/>
                  </a:lnTo>
                </a:path>
                <a:path w="2970529" h="2270760">
                  <a:moveTo>
                    <a:pt x="0" y="438912"/>
                  </a:moveTo>
                  <a:lnTo>
                    <a:pt x="73151" y="438912"/>
                  </a:lnTo>
                </a:path>
                <a:path w="2970529" h="2270760">
                  <a:moveTo>
                    <a:pt x="0" y="0"/>
                  </a:moveTo>
                  <a:lnTo>
                    <a:pt x="73151" y="0"/>
                  </a:lnTo>
                </a:path>
                <a:path w="2970529" h="2270760">
                  <a:moveTo>
                    <a:pt x="73151" y="2197608"/>
                  </a:moveTo>
                  <a:lnTo>
                    <a:pt x="2970276" y="2197608"/>
                  </a:lnTo>
                </a:path>
                <a:path w="2970529" h="2270760">
                  <a:moveTo>
                    <a:pt x="73151" y="2197608"/>
                  </a:moveTo>
                  <a:lnTo>
                    <a:pt x="73151" y="2270760"/>
                  </a:lnTo>
                </a:path>
                <a:path w="2970529" h="2270760">
                  <a:moveTo>
                    <a:pt x="1039367" y="2197608"/>
                  </a:moveTo>
                  <a:lnTo>
                    <a:pt x="1039367" y="2270760"/>
                  </a:lnTo>
                </a:path>
                <a:path w="2970529" h="2270760">
                  <a:moveTo>
                    <a:pt x="2004060" y="2197608"/>
                  </a:moveTo>
                  <a:lnTo>
                    <a:pt x="2004060" y="2270760"/>
                  </a:lnTo>
                </a:path>
                <a:path w="2970529" h="2270760">
                  <a:moveTo>
                    <a:pt x="2970276" y="2197608"/>
                  </a:moveTo>
                  <a:lnTo>
                    <a:pt x="2970276" y="227076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7" name="object 37" descr=""/>
          <p:cNvSpPr txBox="1"/>
          <p:nvPr/>
        </p:nvSpPr>
        <p:spPr>
          <a:xfrm>
            <a:off x="5861684" y="3757040"/>
            <a:ext cx="47752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20">
                <a:latin typeface="Calibri"/>
                <a:cs typeface="Calibri"/>
              </a:rPr>
              <a:t>62.3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6827646" y="3682365"/>
            <a:ext cx="47752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20">
                <a:latin typeface="Calibri"/>
                <a:cs typeface="Calibri"/>
              </a:rPr>
              <a:t>69.1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7793863" y="3552825"/>
            <a:ext cx="47752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20">
                <a:latin typeface="Calibri"/>
                <a:cs typeface="Calibri"/>
              </a:rPr>
              <a:t>80.9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5861684" y="2681097"/>
            <a:ext cx="47752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20">
                <a:latin typeface="Calibri"/>
                <a:cs typeface="Calibri"/>
              </a:rPr>
              <a:t>35.6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6827646" y="2595499"/>
            <a:ext cx="47752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20">
                <a:latin typeface="Calibri"/>
                <a:cs typeface="Calibri"/>
              </a:rPr>
              <a:t>29.8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7793863" y="2453767"/>
            <a:ext cx="47752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20">
                <a:latin typeface="Calibri"/>
                <a:cs typeface="Calibri"/>
              </a:rPr>
              <a:t>19.1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5925692" y="2152650"/>
            <a:ext cx="131381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78535" algn="l"/>
              </a:tabLst>
            </a:pPr>
            <a:r>
              <a:rPr dirty="0" sz="2000" spc="-25">
                <a:latin typeface="Calibri"/>
                <a:cs typeface="Calibri"/>
              </a:rPr>
              <a:t>2.1</a:t>
            </a:r>
            <a:r>
              <a:rPr dirty="0" sz="2000">
                <a:latin typeface="Calibri"/>
                <a:cs typeface="Calibri"/>
              </a:rPr>
              <a:t>	</a:t>
            </a:r>
            <a:r>
              <a:rPr dirty="0" baseline="2777" sz="3000" spc="-37">
                <a:latin typeface="Calibri"/>
                <a:cs typeface="Calibri"/>
              </a:rPr>
              <a:t>1.1</a:t>
            </a:r>
            <a:endParaRPr baseline="2777" sz="3000">
              <a:latin typeface="Calibri"/>
              <a:cs typeface="Calibri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7870317" y="2133092"/>
            <a:ext cx="34798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25">
                <a:latin typeface="Calibri"/>
                <a:cs typeface="Calibri"/>
              </a:rPr>
              <a:t>0.0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5113782" y="4446270"/>
            <a:ext cx="3054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Calibri"/>
                <a:cs typeface="Calibri"/>
              </a:rPr>
              <a:t>0%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4997958" y="4006722"/>
            <a:ext cx="4210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Calibri"/>
                <a:cs typeface="Calibri"/>
              </a:rPr>
              <a:t>20%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4997958" y="3566617"/>
            <a:ext cx="42100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Calibri"/>
                <a:cs typeface="Calibri"/>
              </a:rPr>
              <a:t>40%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4997958" y="3127375"/>
            <a:ext cx="4210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Calibri"/>
                <a:cs typeface="Calibri"/>
              </a:rPr>
              <a:t>60%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4997958" y="2687828"/>
            <a:ext cx="4210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Calibri"/>
                <a:cs typeface="Calibri"/>
              </a:rPr>
              <a:t>80%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4882134" y="2248027"/>
            <a:ext cx="5365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>
                <a:latin typeface="Calibri"/>
                <a:cs typeface="Calibri"/>
              </a:rPr>
              <a:t>100%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5633465" y="4743704"/>
            <a:ext cx="934719" cy="579120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162560" marR="5080" indent="-150495">
              <a:lnSpc>
                <a:spcPct val="101800"/>
              </a:lnSpc>
              <a:spcBef>
                <a:spcPts val="60"/>
              </a:spcBef>
            </a:pPr>
            <a:r>
              <a:rPr dirty="0" sz="1800" spc="-10">
                <a:latin typeface="Calibri"/>
                <a:cs typeface="Calibri"/>
              </a:rPr>
              <a:t>Discharge N=188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6749922" y="4743704"/>
            <a:ext cx="635000" cy="579120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12700" marR="5080" indent="13335">
              <a:lnSpc>
                <a:spcPct val="101800"/>
              </a:lnSpc>
              <a:spcBef>
                <a:spcPts val="60"/>
              </a:spcBef>
            </a:pPr>
            <a:r>
              <a:rPr dirty="0" sz="1800">
                <a:latin typeface="Calibri"/>
                <a:cs typeface="Calibri"/>
              </a:rPr>
              <a:t>1 </a:t>
            </a:r>
            <a:r>
              <a:rPr dirty="0" sz="1800" spc="-20">
                <a:latin typeface="Calibri"/>
                <a:cs typeface="Calibri"/>
              </a:rPr>
              <a:t>Year </a:t>
            </a:r>
            <a:r>
              <a:rPr dirty="0" sz="1800" spc="-10">
                <a:latin typeface="Calibri"/>
                <a:cs typeface="Calibri"/>
              </a:rPr>
              <a:t>N=188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7684769" y="4743704"/>
            <a:ext cx="697230" cy="579120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43180" marR="5080" indent="-31115">
              <a:lnSpc>
                <a:spcPct val="101800"/>
              </a:lnSpc>
              <a:spcBef>
                <a:spcPts val="60"/>
              </a:spcBef>
            </a:pPr>
            <a:r>
              <a:rPr dirty="0" sz="1800">
                <a:latin typeface="Calibri"/>
                <a:cs typeface="Calibri"/>
              </a:rPr>
              <a:t>3 </a:t>
            </a:r>
            <a:r>
              <a:rPr dirty="0" sz="1800" spc="-10">
                <a:latin typeface="Calibri"/>
                <a:cs typeface="Calibri"/>
              </a:rPr>
              <a:t>Years N=188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4" name="object 54" descr=""/>
          <p:cNvSpPr/>
          <p:nvPr/>
        </p:nvSpPr>
        <p:spPr>
          <a:xfrm>
            <a:off x="5064252" y="5451347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60" h="111760">
                <a:moveTo>
                  <a:pt x="111251" y="0"/>
                </a:moveTo>
                <a:lnTo>
                  <a:pt x="0" y="0"/>
                </a:lnTo>
                <a:lnTo>
                  <a:pt x="0" y="111251"/>
                </a:lnTo>
                <a:lnTo>
                  <a:pt x="111251" y="111251"/>
                </a:lnTo>
                <a:lnTo>
                  <a:pt x="111251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 descr=""/>
          <p:cNvSpPr/>
          <p:nvPr/>
        </p:nvSpPr>
        <p:spPr>
          <a:xfrm>
            <a:off x="6283452" y="5451347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60" h="111760">
                <a:moveTo>
                  <a:pt x="111251" y="0"/>
                </a:moveTo>
                <a:lnTo>
                  <a:pt x="0" y="0"/>
                </a:lnTo>
                <a:lnTo>
                  <a:pt x="0" y="111251"/>
                </a:lnTo>
                <a:lnTo>
                  <a:pt x="111251" y="111251"/>
                </a:lnTo>
                <a:lnTo>
                  <a:pt x="111251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 descr=""/>
          <p:cNvSpPr/>
          <p:nvPr/>
        </p:nvSpPr>
        <p:spPr>
          <a:xfrm>
            <a:off x="6897623" y="5451347"/>
            <a:ext cx="113030" cy="111760"/>
          </a:xfrm>
          <a:custGeom>
            <a:avLst/>
            <a:gdLst/>
            <a:ahLst/>
            <a:cxnLst/>
            <a:rect l="l" t="t" r="r" b="b"/>
            <a:pathLst>
              <a:path w="113029" h="111760">
                <a:moveTo>
                  <a:pt x="112775" y="0"/>
                </a:moveTo>
                <a:lnTo>
                  <a:pt x="0" y="0"/>
                </a:lnTo>
                <a:lnTo>
                  <a:pt x="0" y="111251"/>
                </a:lnTo>
                <a:lnTo>
                  <a:pt x="112775" y="111251"/>
                </a:lnTo>
                <a:lnTo>
                  <a:pt x="112775" y="0"/>
                </a:lnTo>
                <a:close/>
              </a:path>
            </a:pathLst>
          </a:custGeom>
          <a:solidFill>
            <a:srgbClr val="1F4E7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 descr=""/>
          <p:cNvSpPr txBox="1"/>
          <p:nvPr/>
        </p:nvSpPr>
        <p:spPr>
          <a:xfrm>
            <a:off x="5214365" y="5351526"/>
            <a:ext cx="3322954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32535" algn="l"/>
                <a:tab pos="1847214" algn="l"/>
              </a:tabLst>
            </a:pPr>
            <a:r>
              <a:rPr dirty="0" sz="1600" spc="-10">
                <a:latin typeface="Calibri"/>
                <a:cs typeface="Calibri"/>
              </a:rPr>
              <a:t>None/Trace</a:t>
            </a:r>
            <a:r>
              <a:rPr dirty="0" sz="1600">
                <a:latin typeface="Calibri"/>
                <a:cs typeface="Calibri"/>
              </a:rPr>
              <a:t>	</a:t>
            </a:r>
            <a:r>
              <a:rPr dirty="0" sz="1600" spc="-20">
                <a:latin typeface="Calibri"/>
                <a:cs typeface="Calibri"/>
              </a:rPr>
              <a:t>Mild</a:t>
            </a:r>
            <a:r>
              <a:rPr dirty="0" sz="1600">
                <a:latin typeface="Calibri"/>
                <a:cs typeface="Calibri"/>
              </a:rPr>
              <a:t>	</a:t>
            </a:r>
            <a:r>
              <a:rPr dirty="0" sz="1600" spc="-10">
                <a:latin typeface="Calibri"/>
                <a:cs typeface="Calibri"/>
              </a:rPr>
              <a:t>Moderate/Severe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8" name="object 58" descr=""/>
          <p:cNvSpPr txBox="1"/>
          <p:nvPr/>
        </p:nvSpPr>
        <p:spPr>
          <a:xfrm>
            <a:off x="4674615" y="2231554"/>
            <a:ext cx="228600" cy="251396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614"/>
              </a:lnSpc>
            </a:pPr>
            <a:r>
              <a:rPr dirty="0" sz="1600" spc="-10">
                <a:latin typeface="Calibri"/>
                <a:cs typeface="Calibri"/>
              </a:rPr>
              <a:t>Percentage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of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Evaluable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Echos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9" name="object 59" descr=""/>
          <p:cNvSpPr txBox="1"/>
          <p:nvPr/>
        </p:nvSpPr>
        <p:spPr>
          <a:xfrm>
            <a:off x="1375028" y="1414398"/>
            <a:ext cx="239395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02590" marR="5080" indent="-390525">
              <a:lnSpc>
                <a:spcPct val="100000"/>
              </a:lnSpc>
              <a:spcBef>
                <a:spcPts val="100"/>
              </a:spcBef>
            </a:pPr>
            <a:r>
              <a:rPr dirty="0" u="sng" sz="18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All</a:t>
            </a:r>
            <a:r>
              <a:rPr dirty="0" u="sng" sz="1800" spc="-3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Patients</a:t>
            </a:r>
            <a:r>
              <a:rPr dirty="0" u="sng" sz="1800" spc="-4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with</a:t>
            </a:r>
            <a:r>
              <a:rPr dirty="0" u="sng" sz="1800" spc="-1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8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available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u="sng" sz="18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echocardiograms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5249417" y="1423796"/>
            <a:ext cx="328104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586740">
              <a:lnSpc>
                <a:spcPct val="100000"/>
              </a:lnSpc>
              <a:spcBef>
                <a:spcPts val="100"/>
              </a:spcBef>
            </a:pPr>
            <a:r>
              <a:rPr dirty="0" u="sng" sz="18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Patients</a:t>
            </a:r>
            <a:r>
              <a:rPr dirty="0" u="sng" sz="1800" spc="-5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with</a:t>
            </a:r>
            <a:r>
              <a:rPr dirty="0" u="sng" sz="1800" spc="-3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8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available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echocardiograms</a:t>
            </a:r>
            <a:r>
              <a:rPr dirty="0" u="sng" sz="1800" spc="-4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at</a:t>
            </a:r>
            <a:r>
              <a:rPr dirty="0" u="sng" sz="1800" spc="-4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each</a:t>
            </a:r>
            <a:r>
              <a:rPr dirty="0" u="sng" sz="1800" spc="-3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8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follow-</a:t>
            </a:r>
            <a:r>
              <a:rPr dirty="0" u="sng" sz="1800" spc="-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up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1" name="object 61" descr=""/>
          <p:cNvSpPr txBox="1"/>
          <p:nvPr/>
        </p:nvSpPr>
        <p:spPr>
          <a:xfrm>
            <a:off x="177190" y="5976010"/>
            <a:ext cx="21348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Calibri"/>
                <a:cs typeface="Calibri"/>
              </a:rPr>
              <a:t>Core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laboratory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assessed.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953" y="0"/>
            <a:ext cx="5485765" cy="89979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3679"/>
              </a:lnSpc>
              <a:spcBef>
                <a:spcPts val="100"/>
              </a:spcBef>
            </a:pPr>
            <a:r>
              <a:rPr dirty="0" sz="3200"/>
              <a:t>New</a:t>
            </a:r>
            <a:r>
              <a:rPr dirty="0" sz="3200" spc="-80"/>
              <a:t> </a:t>
            </a:r>
            <a:r>
              <a:rPr dirty="0" sz="3200" spc="-35"/>
              <a:t>York</a:t>
            </a:r>
            <a:r>
              <a:rPr dirty="0" sz="3200" spc="-60"/>
              <a:t> </a:t>
            </a:r>
            <a:r>
              <a:rPr dirty="0" sz="3200"/>
              <a:t>Heart</a:t>
            </a:r>
            <a:r>
              <a:rPr dirty="0" sz="3200" spc="-55"/>
              <a:t> </a:t>
            </a:r>
            <a:r>
              <a:rPr dirty="0" sz="3200"/>
              <a:t>Association</a:t>
            </a:r>
            <a:r>
              <a:rPr dirty="0" sz="3200" spc="-60"/>
              <a:t> </a:t>
            </a:r>
            <a:r>
              <a:rPr dirty="0" sz="3200" spc="-10"/>
              <a:t>Class</a:t>
            </a:r>
            <a:endParaRPr sz="3200"/>
          </a:p>
          <a:p>
            <a:pPr marL="12700">
              <a:lnSpc>
                <a:spcPts val="3200"/>
              </a:lnSpc>
            </a:pPr>
            <a:r>
              <a:rPr dirty="0" spc="-25"/>
              <a:t>FORWARD</a:t>
            </a:r>
            <a:r>
              <a:rPr dirty="0" spc="-120"/>
              <a:t> </a:t>
            </a:r>
            <a:r>
              <a:rPr dirty="0" spc="-25"/>
              <a:t>PRO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2237232" y="2067877"/>
            <a:ext cx="5006975" cy="2618740"/>
            <a:chOff x="2237232" y="2067877"/>
            <a:chExt cx="5006975" cy="2618740"/>
          </a:xfrm>
        </p:grpSpPr>
        <p:sp>
          <p:nvSpPr>
            <p:cNvPr id="4" name="object 4" descr=""/>
            <p:cNvSpPr/>
            <p:nvPr/>
          </p:nvSpPr>
          <p:spPr>
            <a:xfrm>
              <a:off x="2310384" y="2072639"/>
              <a:ext cx="4928870" cy="2540635"/>
            </a:xfrm>
            <a:custGeom>
              <a:avLst/>
              <a:gdLst/>
              <a:ahLst/>
              <a:cxnLst/>
              <a:rect l="l" t="t" r="r" b="b"/>
              <a:pathLst>
                <a:path w="4928870" h="2540635">
                  <a:moveTo>
                    <a:pt x="4928616" y="0"/>
                  </a:moveTo>
                  <a:lnTo>
                    <a:pt x="0" y="0"/>
                  </a:lnTo>
                  <a:lnTo>
                    <a:pt x="0" y="2540507"/>
                  </a:lnTo>
                  <a:lnTo>
                    <a:pt x="4928616" y="2540507"/>
                  </a:lnTo>
                  <a:lnTo>
                    <a:pt x="4928616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563368" y="3200399"/>
              <a:ext cx="4421505" cy="1412875"/>
            </a:xfrm>
            <a:custGeom>
              <a:avLst/>
              <a:gdLst/>
              <a:ahLst/>
              <a:cxnLst/>
              <a:rect l="l" t="t" r="r" b="b"/>
              <a:pathLst>
                <a:path w="4421505" h="1412875">
                  <a:moveTo>
                    <a:pt x="725411" y="1293876"/>
                  </a:moveTo>
                  <a:lnTo>
                    <a:pt x="0" y="1293876"/>
                  </a:lnTo>
                  <a:lnTo>
                    <a:pt x="0" y="1412748"/>
                  </a:lnTo>
                  <a:lnTo>
                    <a:pt x="725411" y="1412748"/>
                  </a:lnTo>
                  <a:lnTo>
                    <a:pt x="725411" y="1293876"/>
                  </a:lnTo>
                  <a:close/>
                </a:path>
                <a:path w="4421505" h="1412875">
                  <a:moveTo>
                    <a:pt x="1956816" y="0"/>
                  </a:moveTo>
                  <a:lnTo>
                    <a:pt x="1232916" y="0"/>
                  </a:lnTo>
                  <a:lnTo>
                    <a:pt x="1232916" y="1412748"/>
                  </a:lnTo>
                  <a:lnTo>
                    <a:pt x="1956816" y="1412748"/>
                  </a:lnTo>
                  <a:lnTo>
                    <a:pt x="1956816" y="0"/>
                  </a:lnTo>
                  <a:close/>
                </a:path>
                <a:path w="4421505" h="1412875">
                  <a:moveTo>
                    <a:pt x="3189732" y="57912"/>
                  </a:moveTo>
                  <a:lnTo>
                    <a:pt x="2464308" y="57912"/>
                  </a:lnTo>
                  <a:lnTo>
                    <a:pt x="2464308" y="1412748"/>
                  </a:lnTo>
                  <a:lnTo>
                    <a:pt x="3189732" y="1412748"/>
                  </a:lnTo>
                  <a:lnTo>
                    <a:pt x="3189732" y="57912"/>
                  </a:lnTo>
                  <a:close/>
                </a:path>
                <a:path w="4421505" h="1412875">
                  <a:moveTo>
                    <a:pt x="4421124" y="342900"/>
                  </a:moveTo>
                  <a:lnTo>
                    <a:pt x="3697224" y="342900"/>
                  </a:lnTo>
                  <a:lnTo>
                    <a:pt x="3697224" y="1412748"/>
                  </a:lnTo>
                  <a:lnTo>
                    <a:pt x="4421124" y="1412748"/>
                  </a:lnTo>
                  <a:lnTo>
                    <a:pt x="4421124" y="34290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563368" y="2275331"/>
              <a:ext cx="4421505" cy="2219325"/>
            </a:xfrm>
            <a:custGeom>
              <a:avLst/>
              <a:gdLst/>
              <a:ahLst/>
              <a:cxnLst/>
              <a:rect l="l" t="t" r="r" b="b"/>
              <a:pathLst>
                <a:path w="4421505" h="2219325">
                  <a:moveTo>
                    <a:pt x="725411" y="1431036"/>
                  </a:moveTo>
                  <a:lnTo>
                    <a:pt x="0" y="1431036"/>
                  </a:lnTo>
                  <a:lnTo>
                    <a:pt x="0" y="2218944"/>
                  </a:lnTo>
                  <a:lnTo>
                    <a:pt x="725411" y="2218944"/>
                  </a:lnTo>
                  <a:lnTo>
                    <a:pt x="725411" y="1431036"/>
                  </a:lnTo>
                  <a:close/>
                </a:path>
                <a:path w="4421505" h="2219325">
                  <a:moveTo>
                    <a:pt x="1956816" y="0"/>
                  </a:moveTo>
                  <a:lnTo>
                    <a:pt x="1232916" y="0"/>
                  </a:lnTo>
                  <a:lnTo>
                    <a:pt x="1232916" y="925068"/>
                  </a:lnTo>
                  <a:lnTo>
                    <a:pt x="1956816" y="925068"/>
                  </a:lnTo>
                  <a:lnTo>
                    <a:pt x="1956816" y="0"/>
                  </a:lnTo>
                  <a:close/>
                </a:path>
                <a:path w="4421505" h="2219325">
                  <a:moveTo>
                    <a:pt x="3189732" y="59436"/>
                  </a:moveTo>
                  <a:lnTo>
                    <a:pt x="2464308" y="59436"/>
                  </a:lnTo>
                  <a:lnTo>
                    <a:pt x="2464308" y="982980"/>
                  </a:lnTo>
                  <a:lnTo>
                    <a:pt x="3189732" y="982980"/>
                  </a:lnTo>
                  <a:lnTo>
                    <a:pt x="3189732" y="59436"/>
                  </a:lnTo>
                  <a:close/>
                </a:path>
                <a:path w="4421505" h="2219325">
                  <a:moveTo>
                    <a:pt x="4421124" y="193548"/>
                  </a:moveTo>
                  <a:lnTo>
                    <a:pt x="3697224" y="193548"/>
                  </a:lnTo>
                  <a:lnTo>
                    <a:pt x="3697224" y="1267968"/>
                  </a:lnTo>
                  <a:lnTo>
                    <a:pt x="4421124" y="1267968"/>
                  </a:lnTo>
                  <a:lnTo>
                    <a:pt x="4421124" y="193548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2563368" y="2092451"/>
              <a:ext cx="4421505" cy="1614170"/>
            </a:xfrm>
            <a:custGeom>
              <a:avLst/>
              <a:gdLst/>
              <a:ahLst/>
              <a:cxnLst/>
              <a:rect l="l" t="t" r="r" b="b"/>
              <a:pathLst>
                <a:path w="4421505" h="1614170">
                  <a:moveTo>
                    <a:pt x="725411" y="76200"/>
                  </a:moveTo>
                  <a:lnTo>
                    <a:pt x="0" y="76200"/>
                  </a:lnTo>
                  <a:lnTo>
                    <a:pt x="0" y="1613916"/>
                  </a:lnTo>
                  <a:lnTo>
                    <a:pt x="725411" y="1613916"/>
                  </a:lnTo>
                  <a:lnTo>
                    <a:pt x="725411" y="76200"/>
                  </a:lnTo>
                  <a:close/>
                </a:path>
                <a:path w="4421505" h="1614170">
                  <a:moveTo>
                    <a:pt x="1956816" y="6096"/>
                  </a:moveTo>
                  <a:lnTo>
                    <a:pt x="1232916" y="6096"/>
                  </a:lnTo>
                  <a:lnTo>
                    <a:pt x="1232916" y="182880"/>
                  </a:lnTo>
                  <a:lnTo>
                    <a:pt x="1956816" y="182880"/>
                  </a:lnTo>
                  <a:lnTo>
                    <a:pt x="1956816" y="6096"/>
                  </a:lnTo>
                  <a:close/>
                </a:path>
                <a:path w="4421505" h="1614170">
                  <a:moveTo>
                    <a:pt x="3189732" y="0"/>
                  </a:moveTo>
                  <a:lnTo>
                    <a:pt x="2464308" y="0"/>
                  </a:lnTo>
                  <a:lnTo>
                    <a:pt x="2464308" y="242316"/>
                  </a:lnTo>
                  <a:lnTo>
                    <a:pt x="3189732" y="242316"/>
                  </a:lnTo>
                  <a:lnTo>
                    <a:pt x="3189732" y="0"/>
                  </a:lnTo>
                  <a:close/>
                </a:path>
                <a:path w="4421505" h="1614170">
                  <a:moveTo>
                    <a:pt x="4421124" y="7620"/>
                  </a:moveTo>
                  <a:lnTo>
                    <a:pt x="3697224" y="7620"/>
                  </a:lnTo>
                  <a:lnTo>
                    <a:pt x="3697224" y="376428"/>
                  </a:lnTo>
                  <a:lnTo>
                    <a:pt x="4421124" y="376428"/>
                  </a:lnTo>
                  <a:lnTo>
                    <a:pt x="4421124" y="7620"/>
                  </a:lnTo>
                  <a:close/>
                </a:path>
              </a:pathLst>
            </a:custGeom>
            <a:solidFill>
              <a:srgbClr val="FFE6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2563368" y="2072639"/>
              <a:ext cx="4421505" cy="96520"/>
            </a:xfrm>
            <a:custGeom>
              <a:avLst/>
              <a:gdLst/>
              <a:ahLst/>
              <a:cxnLst/>
              <a:rect l="l" t="t" r="r" b="b"/>
              <a:pathLst>
                <a:path w="4421505" h="96519">
                  <a:moveTo>
                    <a:pt x="725411" y="0"/>
                  </a:moveTo>
                  <a:lnTo>
                    <a:pt x="0" y="0"/>
                  </a:lnTo>
                  <a:lnTo>
                    <a:pt x="0" y="96012"/>
                  </a:lnTo>
                  <a:lnTo>
                    <a:pt x="725411" y="96012"/>
                  </a:lnTo>
                  <a:lnTo>
                    <a:pt x="725411" y="0"/>
                  </a:lnTo>
                  <a:close/>
                </a:path>
                <a:path w="4421505" h="96519">
                  <a:moveTo>
                    <a:pt x="1956816" y="0"/>
                  </a:moveTo>
                  <a:lnTo>
                    <a:pt x="1232916" y="0"/>
                  </a:lnTo>
                  <a:lnTo>
                    <a:pt x="1232916" y="25908"/>
                  </a:lnTo>
                  <a:lnTo>
                    <a:pt x="1956816" y="25908"/>
                  </a:lnTo>
                  <a:lnTo>
                    <a:pt x="1956816" y="0"/>
                  </a:lnTo>
                  <a:close/>
                </a:path>
                <a:path w="4421505" h="96519">
                  <a:moveTo>
                    <a:pt x="3189732" y="0"/>
                  </a:moveTo>
                  <a:lnTo>
                    <a:pt x="2464308" y="0"/>
                  </a:lnTo>
                  <a:lnTo>
                    <a:pt x="2464308" y="19812"/>
                  </a:lnTo>
                  <a:lnTo>
                    <a:pt x="3189732" y="19812"/>
                  </a:lnTo>
                  <a:lnTo>
                    <a:pt x="3189732" y="0"/>
                  </a:lnTo>
                  <a:close/>
                </a:path>
                <a:path w="4421505" h="96519">
                  <a:moveTo>
                    <a:pt x="4421124" y="0"/>
                  </a:moveTo>
                  <a:lnTo>
                    <a:pt x="3697224" y="0"/>
                  </a:lnTo>
                  <a:lnTo>
                    <a:pt x="3697224" y="27432"/>
                  </a:lnTo>
                  <a:lnTo>
                    <a:pt x="4421124" y="27432"/>
                  </a:lnTo>
                  <a:lnTo>
                    <a:pt x="4421124" y="0"/>
                  </a:lnTo>
                  <a:close/>
                </a:path>
              </a:pathLst>
            </a:custGeom>
            <a:solidFill>
              <a:srgbClr val="2D75B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237232" y="2072639"/>
              <a:ext cx="5001895" cy="2613660"/>
            </a:xfrm>
            <a:custGeom>
              <a:avLst/>
              <a:gdLst/>
              <a:ahLst/>
              <a:cxnLst/>
              <a:rect l="l" t="t" r="r" b="b"/>
              <a:pathLst>
                <a:path w="5001895" h="2613660">
                  <a:moveTo>
                    <a:pt x="73151" y="2540508"/>
                  </a:moveTo>
                  <a:lnTo>
                    <a:pt x="73151" y="0"/>
                  </a:lnTo>
                </a:path>
                <a:path w="5001895" h="2613660">
                  <a:moveTo>
                    <a:pt x="0" y="2540508"/>
                  </a:moveTo>
                  <a:lnTo>
                    <a:pt x="73151" y="2540508"/>
                  </a:lnTo>
                </a:path>
                <a:path w="5001895" h="2613660">
                  <a:moveTo>
                    <a:pt x="0" y="2033016"/>
                  </a:moveTo>
                  <a:lnTo>
                    <a:pt x="73151" y="2033016"/>
                  </a:lnTo>
                </a:path>
                <a:path w="5001895" h="2613660">
                  <a:moveTo>
                    <a:pt x="0" y="1524000"/>
                  </a:moveTo>
                  <a:lnTo>
                    <a:pt x="73151" y="1524000"/>
                  </a:lnTo>
                </a:path>
                <a:path w="5001895" h="2613660">
                  <a:moveTo>
                    <a:pt x="0" y="1016508"/>
                  </a:moveTo>
                  <a:lnTo>
                    <a:pt x="73151" y="1016508"/>
                  </a:lnTo>
                </a:path>
                <a:path w="5001895" h="2613660">
                  <a:moveTo>
                    <a:pt x="0" y="507492"/>
                  </a:moveTo>
                  <a:lnTo>
                    <a:pt x="73151" y="507492"/>
                  </a:lnTo>
                </a:path>
                <a:path w="5001895" h="2613660">
                  <a:moveTo>
                    <a:pt x="0" y="0"/>
                  </a:moveTo>
                  <a:lnTo>
                    <a:pt x="73151" y="0"/>
                  </a:lnTo>
                </a:path>
                <a:path w="5001895" h="2613660">
                  <a:moveTo>
                    <a:pt x="73151" y="2540508"/>
                  </a:moveTo>
                  <a:lnTo>
                    <a:pt x="5001768" y="2540508"/>
                  </a:lnTo>
                </a:path>
                <a:path w="5001895" h="2613660">
                  <a:moveTo>
                    <a:pt x="73151" y="2540508"/>
                  </a:moveTo>
                  <a:lnTo>
                    <a:pt x="73151" y="2613660"/>
                  </a:lnTo>
                </a:path>
                <a:path w="5001895" h="2613660">
                  <a:moveTo>
                    <a:pt x="1304544" y="2540508"/>
                  </a:moveTo>
                  <a:lnTo>
                    <a:pt x="1304544" y="2613660"/>
                  </a:lnTo>
                </a:path>
                <a:path w="5001895" h="2613660">
                  <a:moveTo>
                    <a:pt x="2537460" y="2540508"/>
                  </a:moveTo>
                  <a:lnTo>
                    <a:pt x="2537460" y="2613660"/>
                  </a:lnTo>
                </a:path>
                <a:path w="5001895" h="2613660">
                  <a:moveTo>
                    <a:pt x="3768852" y="2540508"/>
                  </a:moveTo>
                  <a:lnTo>
                    <a:pt x="3768852" y="2613660"/>
                  </a:lnTo>
                </a:path>
                <a:path w="5001895" h="2613660">
                  <a:moveTo>
                    <a:pt x="5001768" y="2540508"/>
                  </a:moveTo>
                  <a:lnTo>
                    <a:pt x="5001768" y="261366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3918965" y="3727830"/>
            <a:ext cx="47752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20">
                <a:latin typeface="Calibri"/>
                <a:cs typeface="Calibri"/>
              </a:rPr>
              <a:t>55.6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5151246" y="3757040"/>
            <a:ext cx="47752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20">
                <a:latin typeface="Calibri"/>
                <a:cs typeface="Calibri"/>
              </a:rPr>
              <a:t>53.3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6383528" y="3898849"/>
            <a:ext cx="47752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20">
                <a:latin typeface="Calibri"/>
                <a:cs typeface="Calibri"/>
              </a:rPr>
              <a:t>42.1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2686304" y="3771833"/>
            <a:ext cx="477520" cy="934085"/>
          </a:xfrm>
          <a:prstGeom prst="rect">
            <a:avLst/>
          </a:prstGeom>
        </p:spPr>
        <p:txBody>
          <a:bodyPr wrap="square" lIns="0" tIns="1619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75"/>
              </a:spcBef>
            </a:pPr>
            <a:r>
              <a:rPr dirty="0" sz="2000" spc="-20">
                <a:latin typeface="Calibri"/>
                <a:cs typeface="Calibri"/>
              </a:rPr>
              <a:t>31.0</a:t>
            </a:r>
            <a:endParaRPr sz="2000">
              <a:latin typeface="Calibri"/>
              <a:cs typeface="Calibri"/>
            </a:endParaRPr>
          </a:p>
          <a:p>
            <a:pPr marL="78105">
              <a:lnSpc>
                <a:spcPct val="100000"/>
              </a:lnSpc>
              <a:spcBef>
                <a:spcPts val="1175"/>
              </a:spcBef>
            </a:pPr>
            <a:r>
              <a:rPr dirty="0" sz="2000" spc="-25">
                <a:latin typeface="Calibri"/>
                <a:cs typeface="Calibri"/>
              </a:rPr>
              <a:t>4.7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918965" y="2558923"/>
            <a:ext cx="47752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20">
                <a:latin typeface="Calibri"/>
                <a:cs typeface="Calibri"/>
              </a:rPr>
              <a:t>36.4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5151246" y="2616784"/>
            <a:ext cx="47752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20">
                <a:latin typeface="Calibri"/>
                <a:cs typeface="Calibri"/>
              </a:rPr>
              <a:t>36.4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6383528" y="2826766"/>
            <a:ext cx="47752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20">
                <a:latin typeface="Calibri"/>
                <a:cs typeface="Calibri"/>
              </a:rPr>
              <a:t>42.3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2686304" y="2643886"/>
            <a:ext cx="47752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20">
                <a:latin typeface="Calibri"/>
                <a:cs typeface="Calibri"/>
              </a:rPr>
              <a:t>60.5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3984116" y="2007488"/>
            <a:ext cx="34798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25">
                <a:latin typeface="Calibri"/>
                <a:cs typeface="Calibri"/>
              </a:rPr>
              <a:t>7.0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5216778" y="2034032"/>
            <a:ext cx="34798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25">
                <a:latin typeface="Calibri"/>
                <a:cs typeface="Calibri"/>
              </a:rPr>
              <a:t>9.5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6383528" y="2077338"/>
            <a:ext cx="47752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20">
                <a:latin typeface="Calibri"/>
                <a:cs typeface="Calibri"/>
              </a:rPr>
              <a:t>14.5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2751835" y="1777364"/>
            <a:ext cx="34798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25">
                <a:latin typeface="Calibri"/>
                <a:cs typeface="Calibri"/>
              </a:rPr>
              <a:t>3.8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3984116" y="1708480"/>
            <a:ext cx="281305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45235" algn="l"/>
                <a:tab pos="2477135" algn="l"/>
              </a:tabLst>
            </a:pPr>
            <a:r>
              <a:rPr dirty="0" sz="2000" spc="-25">
                <a:latin typeface="Calibri"/>
                <a:cs typeface="Calibri"/>
              </a:rPr>
              <a:t>1.0</a:t>
            </a:r>
            <a:r>
              <a:rPr dirty="0" sz="2000">
                <a:latin typeface="Calibri"/>
                <a:cs typeface="Calibri"/>
              </a:rPr>
              <a:t>	</a:t>
            </a:r>
            <a:r>
              <a:rPr dirty="0" baseline="1388" sz="3000" spc="-37">
                <a:latin typeface="Calibri"/>
                <a:cs typeface="Calibri"/>
              </a:rPr>
              <a:t>0.8</a:t>
            </a:r>
            <a:r>
              <a:rPr dirty="0" baseline="1388" sz="3000">
                <a:latin typeface="Calibri"/>
                <a:cs typeface="Calibri"/>
              </a:rPr>
              <a:t>	</a:t>
            </a:r>
            <a:r>
              <a:rPr dirty="0" sz="2000" spc="-25">
                <a:latin typeface="Calibri"/>
                <a:cs typeface="Calibri"/>
              </a:rPr>
              <a:t>1.1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806067" y="4438650"/>
            <a:ext cx="3048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Calibri"/>
                <a:cs typeface="Calibri"/>
              </a:rPr>
              <a:t>0%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690242" y="3929837"/>
            <a:ext cx="42100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Calibri"/>
                <a:cs typeface="Calibri"/>
              </a:rPr>
              <a:t>20%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690242" y="3422142"/>
            <a:ext cx="4210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Calibri"/>
                <a:cs typeface="Calibri"/>
              </a:rPr>
              <a:t>40%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690242" y="2914015"/>
            <a:ext cx="4210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Calibri"/>
                <a:cs typeface="Calibri"/>
              </a:rPr>
              <a:t>60%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1690242" y="2405634"/>
            <a:ext cx="4210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Calibri"/>
                <a:cs typeface="Calibri"/>
              </a:rPr>
              <a:t>80%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1574419" y="1897507"/>
            <a:ext cx="5365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>
                <a:latin typeface="Calibri"/>
                <a:cs typeface="Calibri"/>
              </a:rPr>
              <a:t>100%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9" name="object 29" descr=""/>
          <p:cNvSpPr/>
          <p:nvPr/>
        </p:nvSpPr>
        <p:spPr>
          <a:xfrm>
            <a:off x="2368295" y="5457444"/>
            <a:ext cx="113030" cy="111760"/>
          </a:xfrm>
          <a:custGeom>
            <a:avLst/>
            <a:gdLst/>
            <a:ahLst/>
            <a:cxnLst/>
            <a:rect l="l" t="t" r="r" b="b"/>
            <a:pathLst>
              <a:path w="113030" h="111760">
                <a:moveTo>
                  <a:pt x="112775" y="0"/>
                </a:moveTo>
                <a:lnTo>
                  <a:pt x="0" y="0"/>
                </a:lnTo>
                <a:lnTo>
                  <a:pt x="0" y="111251"/>
                </a:lnTo>
                <a:lnTo>
                  <a:pt x="112775" y="111251"/>
                </a:lnTo>
                <a:lnTo>
                  <a:pt x="112775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 descr=""/>
          <p:cNvSpPr txBox="1"/>
          <p:nvPr/>
        </p:nvSpPr>
        <p:spPr>
          <a:xfrm>
            <a:off x="2519298" y="4735829"/>
            <a:ext cx="807085" cy="890269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102235" marR="5080" indent="-83185">
              <a:lnSpc>
                <a:spcPct val="101800"/>
              </a:lnSpc>
              <a:spcBef>
                <a:spcPts val="60"/>
              </a:spcBef>
            </a:pPr>
            <a:r>
              <a:rPr dirty="0" sz="1800" spc="-10">
                <a:latin typeface="Calibri"/>
                <a:cs typeface="Calibri"/>
              </a:rPr>
              <a:t>Baseline N=613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dirty="0" sz="1600">
                <a:latin typeface="Calibri"/>
                <a:cs typeface="Calibri"/>
              </a:rPr>
              <a:t>NYHA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 spc="-50">
                <a:latin typeface="Calibri"/>
                <a:cs typeface="Calibri"/>
              </a:rPr>
              <a:t>I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1" name="object 31" descr=""/>
          <p:cNvSpPr/>
          <p:nvPr/>
        </p:nvSpPr>
        <p:spPr>
          <a:xfrm>
            <a:off x="3550920" y="5457444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60" h="111760">
                <a:moveTo>
                  <a:pt x="111251" y="0"/>
                </a:moveTo>
                <a:lnTo>
                  <a:pt x="0" y="0"/>
                </a:lnTo>
                <a:lnTo>
                  <a:pt x="0" y="111251"/>
                </a:lnTo>
                <a:lnTo>
                  <a:pt x="111251" y="111251"/>
                </a:lnTo>
                <a:lnTo>
                  <a:pt x="111251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 descr=""/>
          <p:cNvSpPr txBox="1"/>
          <p:nvPr/>
        </p:nvSpPr>
        <p:spPr>
          <a:xfrm>
            <a:off x="3701034" y="4735829"/>
            <a:ext cx="833755" cy="890269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153035" marR="5080" indent="-59055">
              <a:lnSpc>
                <a:spcPct val="101800"/>
              </a:lnSpc>
              <a:spcBef>
                <a:spcPts val="60"/>
              </a:spcBef>
            </a:pPr>
            <a:r>
              <a:rPr dirty="0" sz="1800">
                <a:latin typeface="Calibri"/>
                <a:cs typeface="Calibri"/>
              </a:rPr>
              <a:t>30 </a:t>
            </a:r>
            <a:r>
              <a:rPr dirty="0" sz="1800" spc="-20">
                <a:latin typeface="Calibri"/>
                <a:cs typeface="Calibri"/>
              </a:rPr>
              <a:t>Days </a:t>
            </a:r>
            <a:r>
              <a:rPr dirty="0" sz="1800" spc="-10">
                <a:latin typeface="Calibri"/>
                <a:cs typeface="Calibri"/>
              </a:rPr>
              <a:t>N=572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dirty="0" sz="1600">
                <a:latin typeface="Calibri"/>
                <a:cs typeface="Calibri"/>
              </a:rPr>
              <a:t>NYHA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 spc="-25">
                <a:latin typeface="Calibri"/>
                <a:cs typeface="Calibri"/>
              </a:rPr>
              <a:t>II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3" name="object 33" descr=""/>
          <p:cNvSpPr/>
          <p:nvPr/>
        </p:nvSpPr>
        <p:spPr>
          <a:xfrm>
            <a:off x="4783835" y="5457444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60" h="111760">
                <a:moveTo>
                  <a:pt x="111251" y="0"/>
                </a:moveTo>
                <a:lnTo>
                  <a:pt x="0" y="0"/>
                </a:lnTo>
                <a:lnTo>
                  <a:pt x="0" y="111251"/>
                </a:lnTo>
                <a:lnTo>
                  <a:pt x="111251" y="111251"/>
                </a:lnTo>
                <a:lnTo>
                  <a:pt x="111251" y="0"/>
                </a:lnTo>
                <a:close/>
              </a:path>
            </a:pathLst>
          </a:custGeom>
          <a:solidFill>
            <a:srgbClr val="FFE6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 descr=""/>
          <p:cNvSpPr txBox="1"/>
          <p:nvPr/>
        </p:nvSpPr>
        <p:spPr>
          <a:xfrm>
            <a:off x="4933950" y="4735829"/>
            <a:ext cx="775335" cy="890269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152400" marR="5080" indent="13335">
              <a:lnSpc>
                <a:spcPct val="101800"/>
              </a:lnSpc>
              <a:spcBef>
                <a:spcPts val="60"/>
              </a:spcBef>
            </a:pPr>
            <a:r>
              <a:rPr dirty="0" sz="1800">
                <a:latin typeface="Calibri"/>
                <a:cs typeface="Calibri"/>
              </a:rPr>
              <a:t>1 </a:t>
            </a:r>
            <a:r>
              <a:rPr dirty="0" sz="1800" spc="-20">
                <a:latin typeface="Calibri"/>
                <a:cs typeface="Calibri"/>
              </a:rPr>
              <a:t>Year </a:t>
            </a:r>
            <a:r>
              <a:rPr dirty="0" sz="1800" spc="-10">
                <a:latin typeface="Calibri"/>
                <a:cs typeface="Calibri"/>
              </a:rPr>
              <a:t>N=505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dirty="0" sz="1600">
                <a:latin typeface="Calibri"/>
                <a:cs typeface="Calibri"/>
              </a:rPr>
              <a:t>NYHA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 spc="-25">
                <a:latin typeface="Calibri"/>
                <a:cs typeface="Calibri"/>
              </a:rPr>
              <a:t>III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5" name="object 35" descr=""/>
          <p:cNvSpPr/>
          <p:nvPr/>
        </p:nvSpPr>
        <p:spPr>
          <a:xfrm>
            <a:off x="6067044" y="5457444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60" h="111760">
                <a:moveTo>
                  <a:pt x="111251" y="0"/>
                </a:moveTo>
                <a:lnTo>
                  <a:pt x="0" y="0"/>
                </a:lnTo>
                <a:lnTo>
                  <a:pt x="0" y="111251"/>
                </a:lnTo>
                <a:lnTo>
                  <a:pt x="111251" y="111251"/>
                </a:lnTo>
                <a:lnTo>
                  <a:pt x="111251" y="0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 descr=""/>
          <p:cNvSpPr txBox="1"/>
          <p:nvPr/>
        </p:nvSpPr>
        <p:spPr>
          <a:xfrm>
            <a:off x="6218046" y="4735829"/>
            <a:ext cx="755015" cy="890269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100330" marR="5080" indent="-31115">
              <a:lnSpc>
                <a:spcPct val="101800"/>
              </a:lnSpc>
              <a:spcBef>
                <a:spcPts val="60"/>
              </a:spcBef>
            </a:pPr>
            <a:r>
              <a:rPr dirty="0" sz="1800">
                <a:latin typeface="Calibri"/>
                <a:cs typeface="Calibri"/>
              </a:rPr>
              <a:t>3 </a:t>
            </a:r>
            <a:r>
              <a:rPr dirty="0" sz="1800" spc="-10">
                <a:latin typeface="Calibri"/>
                <a:cs typeface="Calibri"/>
              </a:rPr>
              <a:t>Years N=359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dirty="0" sz="1600">
                <a:latin typeface="Calibri"/>
                <a:cs typeface="Calibri"/>
              </a:rPr>
              <a:t>NYHA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 spc="-25">
                <a:latin typeface="Calibri"/>
                <a:cs typeface="Calibri"/>
              </a:rPr>
              <a:t>IV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1399311" y="2555030"/>
            <a:ext cx="228600" cy="185293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620"/>
              </a:lnSpc>
            </a:pPr>
            <a:r>
              <a:rPr dirty="0" sz="1600" spc="-10">
                <a:latin typeface="Calibri"/>
                <a:cs typeface="Calibri"/>
              </a:rPr>
              <a:t>Proportion</a:t>
            </a:r>
            <a:r>
              <a:rPr dirty="0" sz="1600">
                <a:latin typeface="Calibri"/>
                <a:cs typeface="Calibri"/>
              </a:rPr>
              <a:t> of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patients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783742" y="1249807"/>
            <a:ext cx="78339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68.2%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of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patients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had improvement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in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at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least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1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NYHA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class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from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baseline to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3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years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953" y="233248"/>
            <a:ext cx="7240270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Summary</a:t>
            </a:r>
            <a:r>
              <a:rPr dirty="0" sz="3200" spc="-20"/>
              <a:t> </a:t>
            </a:r>
            <a:r>
              <a:rPr dirty="0" sz="3200"/>
              <a:t>of</a:t>
            </a:r>
            <a:r>
              <a:rPr dirty="0" sz="3200" spc="-30"/>
              <a:t> </a:t>
            </a:r>
            <a:r>
              <a:rPr dirty="0" sz="3200" spc="-10"/>
              <a:t>Reinterventions</a:t>
            </a:r>
            <a:r>
              <a:rPr dirty="0" sz="3200" spc="-25"/>
              <a:t> </a:t>
            </a:r>
            <a:r>
              <a:rPr dirty="0" sz="3200" spc="-10"/>
              <a:t>(site-reported)</a:t>
            </a:r>
            <a:endParaRPr sz="3200"/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255587" y="929766"/>
          <a:ext cx="8677910" cy="51295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6640"/>
                <a:gridCol w="1126490"/>
                <a:gridCol w="3994785"/>
                <a:gridCol w="2487929"/>
              </a:tblGrid>
              <a:tr h="640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20">
                          <a:latin typeface="Calibri"/>
                          <a:cs typeface="Calibri"/>
                        </a:rPr>
                        <a:t>Days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post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TAVI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6350">
                      <a:solidFill>
                        <a:srgbClr val="4471C4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E7E6E6"/>
                      </a:solidFill>
                      <a:prstDash val="solid"/>
                    </a:lnB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Valve</a:t>
                      </a:r>
                      <a:r>
                        <a:rPr dirty="0" sz="18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size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E7E6E6"/>
                      </a:solidFill>
                      <a:prstDash val="solid"/>
                    </a:lnB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Type</a:t>
                      </a:r>
                      <a:r>
                        <a:rPr dirty="0" sz="18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reintervention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E7E6E6"/>
                      </a:solidFill>
                      <a:prstDash val="solid"/>
                    </a:lnB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Reason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5">
                          <a:latin typeface="Calibri"/>
                          <a:cs typeface="Calibri"/>
                        </a:rPr>
                        <a:t>for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reintervention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R w="6350">
                      <a:solidFill>
                        <a:srgbClr val="4471C4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E7E6E6"/>
                      </a:solidFill>
                      <a:prstDash val="solid"/>
                    </a:lnB>
                    <a:solidFill>
                      <a:srgbClr val="9DC3E6"/>
                    </a:solidFill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E7E6E6"/>
                      </a:solidFill>
                      <a:prstDash val="solid"/>
                    </a:lnL>
                    <a:lnR w="12700">
                      <a:solidFill>
                        <a:srgbClr val="E7E6E6"/>
                      </a:solidFill>
                      <a:prstDash val="solid"/>
                    </a:lnR>
                    <a:lnT w="12700">
                      <a:solidFill>
                        <a:srgbClr val="E7E6E6"/>
                      </a:solidFill>
                      <a:prstDash val="solid"/>
                    </a:lnT>
                    <a:lnB w="12700">
                      <a:solidFill>
                        <a:srgbClr val="E7E6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29-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mm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E7E6E6"/>
                      </a:solidFill>
                      <a:prstDash val="solid"/>
                    </a:lnL>
                    <a:lnR w="12700">
                      <a:solidFill>
                        <a:srgbClr val="E7E6E6"/>
                      </a:solidFill>
                      <a:prstDash val="solid"/>
                    </a:lnR>
                    <a:lnT w="12700">
                      <a:solidFill>
                        <a:srgbClr val="E7E6E6"/>
                      </a:solidFill>
                      <a:prstDash val="solid"/>
                    </a:lnT>
                    <a:lnB w="12700">
                      <a:solidFill>
                        <a:srgbClr val="E7E6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600" spc="-75">
                          <a:latin typeface="Calibri"/>
                          <a:cs typeface="Calibri"/>
                        </a:rPr>
                        <a:t>TAV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TAV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E7E6E6"/>
                      </a:solidFill>
                      <a:prstDash val="solid"/>
                    </a:lnL>
                    <a:lnR w="12700">
                      <a:solidFill>
                        <a:srgbClr val="E7E6E6"/>
                      </a:solidFill>
                      <a:prstDash val="solid"/>
                    </a:lnR>
                    <a:lnT w="12700">
                      <a:solidFill>
                        <a:srgbClr val="E7E6E6"/>
                      </a:solidFill>
                      <a:prstDash val="solid"/>
                    </a:lnT>
                    <a:lnB w="12700">
                      <a:solidFill>
                        <a:srgbClr val="E7E6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Valve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embolization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E7E6E6"/>
                      </a:solidFill>
                      <a:prstDash val="solid"/>
                    </a:lnL>
                    <a:lnR w="12700">
                      <a:solidFill>
                        <a:srgbClr val="E7E6E6"/>
                      </a:solidFill>
                      <a:prstDash val="solid"/>
                    </a:lnR>
                    <a:lnT w="12700">
                      <a:solidFill>
                        <a:srgbClr val="E7E6E6"/>
                      </a:solidFill>
                      <a:prstDash val="solid"/>
                    </a:lnT>
                    <a:lnB w="12700">
                      <a:solidFill>
                        <a:srgbClr val="E7E6E6"/>
                      </a:solidFill>
                      <a:prstDash val="solid"/>
                    </a:lnB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E7E6E6"/>
                      </a:solidFill>
                      <a:prstDash val="solid"/>
                    </a:lnL>
                    <a:lnR w="12700">
                      <a:solidFill>
                        <a:srgbClr val="E7E6E6"/>
                      </a:solidFill>
                      <a:prstDash val="solid"/>
                    </a:lnR>
                    <a:lnT w="12700">
                      <a:solidFill>
                        <a:srgbClr val="E7E6E6"/>
                      </a:solidFill>
                      <a:prstDash val="solid"/>
                    </a:lnT>
                    <a:lnB w="12700">
                      <a:solidFill>
                        <a:srgbClr val="E7E6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29-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mm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E7E6E6"/>
                      </a:solidFill>
                      <a:prstDash val="solid"/>
                    </a:lnL>
                    <a:lnR w="12700">
                      <a:solidFill>
                        <a:srgbClr val="E7E6E6"/>
                      </a:solidFill>
                      <a:prstDash val="solid"/>
                    </a:lnR>
                    <a:lnT w="12700">
                      <a:solidFill>
                        <a:srgbClr val="E7E6E6"/>
                      </a:solidFill>
                      <a:prstDash val="solid"/>
                    </a:lnT>
                    <a:lnB w="12700">
                      <a:solidFill>
                        <a:srgbClr val="E7E6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Snared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Evolut</a:t>
                      </a:r>
                      <a:r>
                        <a:rPr dirty="0" sz="16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6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second</a:t>
                      </a:r>
                      <a:r>
                        <a:rPr dirty="0" sz="16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valve</a:t>
                      </a:r>
                      <a:r>
                        <a:rPr dirty="0" sz="16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implanted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E7E6E6"/>
                      </a:solidFill>
                      <a:prstDash val="solid"/>
                    </a:lnL>
                    <a:lnR w="12700">
                      <a:solidFill>
                        <a:srgbClr val="E7E6E6"/>
                      </a:solidFill>
                      <a:prstDash val="solid"/>
                    </a:lnR>
                    <a:lnT w="12700">
                      <a:solidFill>
                        <a:srgbClr val="E7E6E6"/>
                      </a:solidFill>
                      <a:prstDash val="solid"/>
                    </a:lnT>
                    <a:lnB w="12700">
                      <a:solidFill>
                        <a:srgbClr val="E7E6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Valve</a:t>
                      </a:r>
                      <a:r>
                        <a:rPr dirty="0" sz="16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migration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E7E6E6"/>
                      </a:solidFill>
                      <a:prstDash val="solid"/>
                    </a:lnL>
                    <a:lnR w="12700">
                      <a:solidFill>
                        <a:srgbClr val="E7E6E6"/>
                      </a:solidFill>
                      <a:prstDash val="solid"/>
                    </a:lnR>
                    <a:lnT w="12700">
                      <a:solidFill>
                        <a:srgbClr val="E7E6E6"/>
                      </a:solidFill>
                      <a:prstDash val="solid"/>
                    </a:lnT>
                    <a:lnB w="12700">
                      <a:solidFill>
                        <a:srgbClr val="E7E6E6"/>
                      </a:solidFill>
                      <a:prstDash val="solid"/>
                    </a:lnB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25">
                          <a:latin typeface="Calibri"/>
                          <a:cs typeface="Calibri"/>
                        </a:rPr>
                        <a:t>44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E7E6E6"/>
                      </a:solidFill>
                      <a:prstDash val="solid"/>
                    </a:lnL>
                    <a:lnR w="12700">
                      <a:solidFill>
                        <a:srgbClr val="E7E6E6"/>
                      </a:solidFill>
                      <a:prstDash val="solid"/>
                    </a:lnR>
                    <a:lnT w="12700">
                      <a:solidFill>
                        <a:srgbClr val="E7E6E6"/>
                      </a:solidFill>
                      <a:prstDash val="solid"/>
                    </a:lnT>
                    <a:lnB w="12700">
                      <a:solidFill>
                        <a:srgbClr val="E7E6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29-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mm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E7E6E6"/>
                      </a:solidFill>
                      <a:prstDash val="solid"/>
                    </a:lnL>
                    <a:lnR w="12700">
                      <a:solidFill>
                        <a:srgbClr val="E7E6E6"/>
                      </a:solidFill>
                      <a:prstDash val="solid"/>
                    </a:lnR>
                    <a:lnT w="12700">
                      <a:solidFill>
                        <a:srgbClr val="E7E6E6"/>
                      </a:solidFill>
                      <a:prstDash val="solid"/>
                    </a:lnT>
                    <a:lnB w="12700">
                      <a:solidFill>
                        <a:srgbClr val="E7E6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75">
                          <a:latin typeface="Calibri"/>
                          <a:cs typeface="Calibri"/>
                        </a:rPr>
                        <a:t>TAV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TAV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E7E6E6"/>
                      </a:solidFill>
                      <a:prstDash val="solid"/>
                    </a:lnL>
                    <a:lnR w="12700">
                      <a:solidFill>
                        <a:srgbClr val="E7E6E6"/>
                      </a:solidFill>
                      <a:prstDash val="solid"/>
                    </a:lnR>
                    <a:lnT w="12700">
                      <a:solidFill>
                        <a:srgbClr val="E7E6E6"/>
                      </a:solidFill>
                      <a:prstDash val="solid"/>
                    </a:lnT>
                    <a:lnB w="12700">
                      <a:solidFill>
                        <a:srgbClr val="E7E6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413384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PVL,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possibly</a:t>
                      </a:r>
                      <a:r>
                        <a:rPr dirty="0" sz="16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due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too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low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implant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E7E6E6"/>
                      </a:solidFill>
                      <a:prstDash val="solid"/>
                    </a:lnL>
                    <a:lnR w="12700">
                      <a:solidFill>
                        <a:srgbClr val="E7E6E6"/>
                      </a:solidFill>
                      <a:prstDash val="solid"/>
                    </a:lnR>
                    <a:lnT w="12700">
                      <a:solidFill>
                        <a:srgbClr val="E7E6E6"/>
                      </a:solidFill>
                      <a:prstDash val="solid"/>
                    </a:lnT>
                    <a:lnB w="12700">
                      <a:solidFill>
                        <a:srgbClr val="E7E6E6"/>
                      </a:solidFill>
                      <a:prstDash val="solid"/>
                    </a:lnB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25">
                          <a:latin typeface="Calibri"/>
                          <a:cs typeface="Calibri"/>
                        </a:rPr>
                        <a:t>331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E7E6E6"/>
                      </a:solidFill>
                      <a:prstDash val="solid"/>
                    </a:lnL>
                    <a:lnR w="12700">
                      <a:solidFill>
                        <a:srgbClr val="E7E6E6"/>
                      </a:solidFill>
                      <a:prstDash val="solid"/>
                    </a:lnR>
                    <a:lnT w="12700">
                      <a:solidFill>
                        <a:srgbClr val="E7E6E6"/>
                      </a:solidFill>
                      <a:prstDash val="solid"/>
                    </a:lnT>
                    <a:lnB w="12700">
                      <a:solidFill>
                        <a:srgbClr val="E7E6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29-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mm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E7E6E6"/>
                      </a:solidFill>
                      <a:prstDash val="solid"/>
                    </a:lnL>
                    <a:lnR w="12700">
                      <a:solidFill>
                        <a:srgbClr val="E7E6E6"/>
                      </a:solidFill>
                      <a:prstDash val="solid"/>
                    </a:lnR>
                    <a:lnT w="12700">
                      <a:solidFill>
                        <a:srgbClr val="E7E6E6"/>
                      </a:solidFill>
                      <a:prstDash val="solid"/>
                    </a:lnT>
                    <a:lnB w="12700">
                      <a:solidFill>
                        <a:srgbClr val="E7E6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Surgery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–</a:t>
                      </a:r>
                      <a:r>
                        <a:rPr dirty="0" sz="16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Explant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E7E6E6"/>
                      </a:solidFill>
                      <a:prstDash val="solid"/>
                    </a:lnL>
                    <a:lnR w="12700">
                      <a:solidFill>
                        <a:srgbClr val="E7E6E6"/>
                      </a:solidFill>
                      <a:prstDash val="solid"/>
                    </a:lnR>
                    <a:lnT w="12700">
                      <a:solidFill>
                        <a:srgbClr val="E7E6E6"/>
                      </a:solidFill>
                      <a:prstDash val="solid"/>
                    </a:lnT>
                    <a:lnB w="12700">
                      <a:solidFill>
                        <a:srgbClr val="E7E6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Endocarditis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E7E6E6"/>
                      </a:solidFill>
                      <a:prstDash val="solid"/>
                    </a:lnL>
                    <a:lnR w="12700">
                      <a:solidFill>
                        <a:srgbClr val="E7E6E6"/>
                      </a:solidFill>
                      <a:prstDash val="solid"/>
                    </a:lnR>
                    <a:lnT w="12700">
                      <a:solidFill>
                        <a:srgbClr val="E7E6E6"/>
                      </a:solidFill>
                      <a:prstDash val="solid"/>
                    </a:lnT>
                    <a:lnB w="12700">
                      <a:solidFill>
                        <a:srgbClr val="E7E6E6"/>
                      </a:solidFill>
                      <a:prstDash val="solid"/>
                    </a:lnB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25">
                          <a:latin typeface="Calibri"/>
                          <a:cs typeface="Calibri"/>
                        </a:rPr>
                        <a:t>453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E7E6E6"/>
                      </a:solidFill>
                      <a:prstDash val="solid"/>
                    </a:lnL>
                    <a:lnR w="12700">
                      <a:solidFill>
                        <a:srgbClr val="E7E6E6"/>
                      </a:solidFill>
                      <a:prstDash val="solid"/>
                    </a:lnR>
                    <a:lnT w="12700">
                      <a:solidFill>
                        <a:srgbClr val="E7E6E6"/>
                      </a:solidFill>
                      <a:prstDash val="solid"/>
                    </a:lnT>
                    <a:lnB w="12700">
                      <a:solidFill>
                        <a:srgbClr val="E7E6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29-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mm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E7E6E6"/>
                      </a:solidFill>
                      <a:prstDash val="solid"/>
                    </a:lnL>
                    <a:lnR w="12700">
                      <a:solidFill>
                        <a:srgbClr val="E7E6E6"/>
                      </a:solidFill>
                      <a:prstDash val="solid"/>
                    </a:lnR>
                    <a:lnT w="12700">
                      <a:solidFill>
                        <a:srgbClr val="E7E6E6"/>
                      </a:solidFill>
                      <a:prstDash val="solid"/>
                    </a:lnT>
                    <a:lnB w="12700">
                      <a:solidFill>
                        <a:srgbClr val="E7E6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75">
                          <a:latin typeface="Calibri"/>
                          <a:cs typeface="Calibri"/>
                        </a:rPr>
                        <a:t>TAV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TAV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E7E6E6"/>
                      </a:solidFill>
                      <a:prstDash val="solid"/>
                    </a:lnL>
                    <a:lnR w="12700">
                      <a:solidFill>
                        <a:srgbClr val="E7E6E6"/>
                      </a:solidFill>
                      <a:prstDash val="solid"/>
                    </a:lnR>
                    <a:lnT w="12700">
                      <a:solidFill>
                        <a:srgbClr val="E7E6E6"/>
                      </a:solidFill>
                      <a:prstDash val="solid"/>
                    </a:lnT>
                    <a:lnB w="12700">
                      <a:solidFill>
                        <a:srgbClr val="E7E6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PVL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(initial</a:t>
                      </a:r>
                      <a:r>
                        <a:rPr dirty="0" sz="16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75">
                          <a:latin typeface="Calibri"/>
                          <a:cs typeface="Calibri"/>
                        </a:rPr>
                        <a:t>TAV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too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high)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E7E6E6"/>
                      </a:solidFill>
                      <a:prstDash val="solid"/>
                    </a:lnL>
                    <a:lnR w="12700">
                      <a:solidFill>
                        <a:srgbClr val="E7E6E6"/>
                      </a:solidFill>
                      <a:prstDash val="solid"/>
                    </a:lnR>
                    <a:lnT w="12700">
                      <a:solidFill>
                        <a:srgbClr val="E7E6E6"/>
                      </a:solidFill>
                      <a:prstDash val="solid"/>
                    </a:lnT>
                    <a:lnB w="12700">
                      <a:solidFill>
                        <a:srgbClr val="E7E6E6"/>
                      </a:solidFill>
                      <a:prstDash val="solid"/>
                    </a:lnB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25">
                          <a:latin typeface="Calibri"/>
                          <a:cs typeface="Calibri"/>
                        </a:rPr>
                        <a:t>460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E7E6E6"/>
                      </a:solidFill>
                      <a:prstDash val="solid"/>
                    </a:lnL>
                    <a:lnR w="12700">
                      <a:solidFill>
                        <a:srgbClr val="E7E6E6"/>
                      </a:solidFill>
                      <a:prstDash val="solid"/>
                    </a:lnR>
                    <a:lnT w="12700">
                      <a:solidFill>
                        <a:srgbClr val="E7E6E6"/>
                      </a:solidFill>
                      <a:prstDash val="solid"/>
                    </a:lnT>
                    <a:lnB w="12700">
                      <a:solidFill>
                        <a:srgbClr val="E7E6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29-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mm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E7E6E6"/>
                      </a:solidFill>
                      <a:prstDash val="solid"/>
                    </a:lnL>
                    <a:lnR w="12700">
                      <a:solidFill>
                        <a:srgbClr val="E7E6E6"/>
                      </a:solidFill>
                      <a:prstDash val="solid"/>
                    </a:lnR>
                    <a:lnT w="12700">
                      <a:solidFill>
                        <a:srgbClr val="E7E6E6"/>
                      </a:solidFill>
                      <a:prstDash val="solid"/>
                    </a:lnT>
                    <a:lnB w="12700">
                      <a:solidFill>
                        <a:srgbClr val="E7E6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75">
                          <a:latin typeface="Calibri"/>
                          <a:cs typeface="Calibri"/>
                        </a:rPr>
                        <a:t>TAV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TAV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E7E6E6"/>
                      </a:solidFill>
                      <a:prstDash val="solid"/>
                    </a:lnL>
                    <a:lnR w="12700">
                      <a:solidFill>
                        <a:srgbClr val="E7E6E6"/>
                      </a:solidFill>
                      <a:prstDash val="solid"/>
                    </a:lnR>
                    <a:lnT w="12700">
                      <a:solidFill>
                        <a:srgbClr val="E7E6E6"/>
                      </a:solidFill>
                      <a:prstDash val="solid"/>
                    </a:lnT>
                    <a:lnB w="12700">
                      <a:solidFill>
                        <a:srgbClr val="E7E6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25">
                          <a:latin typeface="Calibri"/>
                          <a:cs typeface="Calibri"/>
                        </a:rPr>
                        <a:t>AI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E7E6E6"/>
                      </a:solidFill>
                      <a:prstDash val="solid"/>
                    </a:lnL>
                    <a:lnR w="12700">
                      <a:solidFill>
                        <a:srgbClr val="E7E6E6"/>
                      </a:solidFill>
                      <a:prstDash val="solid"/>
                    </a:lnR>
                    <a:lnT w="12700">
                      <a:solidFill>
                        <a:srgbClr val="E7E6E6"/>
                      </a:solidFill>
                      <a:prstDash val="solid"/>
                    </a:lnT>
                    <a:lnB w="12700">
                      <a:solidFill>
                        <a:srgbClr val="E7E6E6"/>
                      </a:solidFill>
                      <a:prstDash val="solid"/>
                    </a:lnB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25">
                          <a:latin typeface="Calibri"/>
                          <a:cs typeface="Calibri"/>
                        </a:rPr>
                        <a:t>461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E7E6E6"/>
                      </a:solidFill>
                      <a:prstDash val="solid"/>
                    </a:lnL>
                    <a:lnR w="12700">
                      <a:solidFill>
                        <a:srgbClr val="E7E6E6"/>
                      </a:solidFill>
                      <a:prstDash val="solid"/>
                    </a:lnR>
                    <a:lnT w="12700">
                      <a:solidFill>
                        <a:srgbClr val="E7E6E6"/>
                      </a:solidFill>
                      <a:prstDash val="solid"/>
                    </a:lnT>
                    <a:lnB w="12700">
                      <a:solidFill>
                        <a:srgbClr val="E7E6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29-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mm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E7E6E6"/>
                      </a:solidFill>
                      <a:prstDash val="solid"/>
                    </a:lnL>
                    <a:lnR w="12700">
                      <a:solidFill>
                        <a:srgbClr val="E7E6E6"/>
                      </a:solidFill>
                      <a:prstDash val="solid"/>
                    </a:lnR>
                    <a:lnT w="12700">
                      <a:solidFill>
                        <a:srgbClr val="E7E6E6"/>
                      </a:solidFill>
                      <a:prstDash val="solid"/>
                    </a:lnT>
                    <a:lnB w="12700">
                      <a:solidFill>
                        <a:srgbClr val="E7E6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BAV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(No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75">
                          <a:latin typeface="Calibri"/>
                          <a:cs typeface="Calibri"/>
                        </a:rPr>
                        <a:t>TAV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6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TAV)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E7E6E6"/>
                      </a:solidFill>
                      <a:prstDash val="solid"/>
                    </a:lnL>
                    <a:lnR w="12700">
                      <a:solidFill>
                        <a:srgbClr val="E7E6E6"/>
                      </a:solidFill>
                      <a:prstDash val="solid"/>
                    </a:lnR>
                    <a:lnT w="12700">
                      <a:solidFill>
                        <a:srgbClr val="E7E6E6"/>
                      </a:solidFill>
                      <a:prstDash val="solid"/>
                    </a:lnT>
                    <a:lnB w="12700">
                      <a:solidFill>
                        <a:srgbClr val="E7E6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25">
                          <a:latin typeface="Calibri"/>
                          <a:cs typeface="Calibri"/>
                        </a:rPr>
                        <a:t>PVL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E7E6E6"/>
                      </a:solidFill>
                      <a:prstDash val="solid"/>
                    </a:lnL>
                    <a:lnR w="12700">
                      <a:solidFill>
                        <a:srgbClr val="E7E6E6"/>
                      </a:solidFill>
                      <a:prstDash val="solid"/>
                    </a:lnR>
                    <a:lnT w="12700">
                      <a:solidFill>
                        <a:srgbClr val="E7E6E6"/>
                      </a:solidFill>
                      <a:prstDash val="solid"/>
                    </a:lnT>
                    <a:lnB w="12700">
                      <a:solidFill>
                        <a:srgbClr val="E7E6E6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953" y="233248"/>
            <a:ext cx="3760470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Why</a:t>
            </a:r>
            <a:r>
              <a:rPr dirty="0" sz="3200" spc="-50"/>
              <a:t> </a:t>
            </a:r>
            <a:r>
              <a:rPr dirty="0" sz="3200"/>
              <a:t>is</a:t>
            </a:r>
            <a:r>
              <a:rPr dirty="0" sz="3200" spc="-30"/>
              <a:t> </a:t>
            </a:r>
            <a:r>
              <a:rPr dirty="0" sz="3200"/>
              <a:t>this </a:t>
            </a:r>
            <a:r>
              <a:rPr dirty="0" sz="3200" spc="-10"/>
              <a:t>important?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339953" y="1106804"/>
            <a:ext cx="8157209" cy="4345305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317500" marR="5080" indent="-304800">
              <a:lnSpc>
                <a:spcPts val="2600"/>
              </a:lnSpc>
              <a:spcBef>
                <a:spcPts val="420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The</a:t>
            </a:r>
            <a:r>
              <a:rPr dirty="0" sz="2400" spc="-5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Forward</a:t>
            </a:r>
            <a:r>
              <a:rPr dirty="0" sz="2400" spc="-7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PRO</a:t>
            </a:r>
            <a:r>
              <a:rPr dirty="0" sz="2400" spc="-6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Study</a:t>
            </a:r>
            <a:r>
              <a:rPr dirty="0" sz="2400" spc="-5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shows</a:t>
            </a:r>
            <a:r>
              <a:rPr dirty="0" sz="2400" spc="-5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consistent,</a:t>
            </a:r>
            <a:r>
              <a:rPr dirty="0" sz="2400" spc="-6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171717"/>
                </a:solidFill>
                <a:latin typeface="Calibri"/>
                <a:cs typeface="Calibri"/>
              </a:rPr>
              <a:t>favorable</a:t>
            </a:r>
            <a:r>
              <a:rPr dirty="0" sz="2400" spc="-4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clinical</a:t>
            </a:r>
            <a:r>
              <a:rPr dirty="0" sz="2400" spc="-6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 spc="-25">
                <a:solidFill>
                  <a:srgbClr val="171717"/>
                </a:solidFill>
                <a:latin typeface="Calibri"/>
                <a:cs typeface="Calibri"/>
              </a:rPr>
              <a:t>and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haemodynamic</a:t>
            </a:r>
            <a:r>
              <a:rPr dirty="0" sz="2400" spc="-7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outcomes</a:t>
            </a:r>
            <a:r>
              <a:rPr dirty="0" sz="2400" spc="-4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to</a:t>
            </a:r>
            <a:r>
              <a:rPr dirty="0" sz="2400" spc="-4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3</a:t>
            </a:r>
            <a:r>
              <a:rPr dirty="0" sz="2400" spc="-3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171717"/>
                </a:solidFill>
                <a:latin typeface="Calibri"/>
                <a:cs typeface="Calibri"/>
              </a:rPr>
              <a:t>years.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171717"/>
              </a:buClr>
              <a:buFont typeface="Arial"/>
              <a:buChar char="•"/>
            </a:pPr>
            <a:endParaRPr sz="3550">
              <a:latin typeface="Calibri"/>
              <a:cs typeface="Calibri"/>
            </a:endParaRPr>
          </a:p>
          <a:p>
            <a:pPr marL="317500" marR="36195" indent="-304800">
              <a:lnSpc>
                <a:spcPct val="90000"/>
              </a:lnSpc>
              <a:spcBef>
                <a:spcPts val="5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Annual</a:t>
            </a:r>
            <a:r>
              <a:rPr dirty="0" sz="2400" spc="-5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clinical</a:t>
            </a:r>
            <a:r>
              <a:rPr dirty="0" sz="2400" spc="-6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event</a:t>
            </a:r>
            <a:r>
              <a:rPr dirty="0" sz="2400" spc="-5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rates</a:t>
            </a:r>
            <a:r>
              <a:rPr dirty="0" sz="2400" spc="-4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were</a:t>
            </a:r>
            <a:r>
              <a:rPr dirty="0" sz="2400" spc="-5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very</a:t>
            </a:r>
            <a:r>
              <a:rPr dirty="0" sz="2400" spc="-40">
                <a:solidFill>
                  <a:srgbClr val="171717"/>
                </a:solidFill>
                <a:latin typeface="Calibri"/>
                <a:cs typeface="Calibri"/>
              </a:rPr>
              <a:t> low,</a:t>
            </a:r>
            <a:r>
              <a:rPr dirty="0" sz="2400" spc="-4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including</a:t>
            </a:r>
            <a:r>
              <a:rPr dirty="0" sz="2400" spc="-6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low</a:t>
            </a:r>
            <a:r>
              <a:rPr dirty="0" sz="2400" spc="-4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rates</a:t>
            </a:r>
            <a:r>
              <a:rPr dirty="0" sz="2400" spc="-5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 spc="-25">
                <a:solidFill>
                  <a:srgbClr val="171717"/>
                </a:solidFill>
                <a:latin typeface="Calibri"/>
                <a:cs typeface="Calibri"/>
              </a:rPr>
              <a:t>of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reintervention,</a:t>
            </a:r>
            <a:r>
              <a:rPr dirty="0" sz="2400" spc="-5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endocarditis,</a:t>
            </a:r>
            <a:r>
              <a:rPr dirty="0" sz="2400" spc="-4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and</a:t>
            </a:r>
            <a:r>
              <a:rPr dirty="0" sz="2400" spc="-5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no</a:t>
            </a:r>
            <a:r>
              <a:rPr dirty="0" sz="2400" spc="-4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new</a:t>
            </a:r>
            <a:r>
              <a:rPr dirty="0" sz="2400" spc="-4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incidences</a:t>
            </a:r>
            <a:r>
              <a:rPr dirty="0" sz="2400" spc="-4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 spc="-25">
                <a:solidFill>
                  <a:srgbClr val="171717"/>
                </a:solidFill>
                <a:latin typeface="Calibri"/>
                <a:cs typeface="Calibri"/>
              </a:rPr>
              <a:t>of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thrombosis,</a:t>
            </a:r>
            <a:r>
              <a:rPr dirty="0" sz="2400" spc="-6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attesting</a:t>
            </a:r>
            <a:r>
              <a:rPr dirty="0" sz="2400" spc="-6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to</a:t>
            </a:r>
            <a:r>
              <a:rPr dirty="0" sz="2400" spc="-6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the</a:t>
            </a:r>
            <a:r>
              <a:rPr dirty="0" sz="2400" spc="-4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171717"/>
                </a:solidFill>
                <a:latin typeface="Calibri"/>
                <a:cs typeface="Calibri"/>
              </a:rPr>
              <a:t>mid-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term</a:t>
            </a:r>
            <a:r>
              <a:rPr dirty="0" sz="2400" spc="-7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safety</a:t>
            </a:r>
            <a:r>
              <a:rPr dirty="0" sz="2400" spc="-5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of</a:t>
            </a:r>
            <a:r>
              <a:rPr dirty="0" sz="2400" spc="-5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the</a:t>
            </a:r>
            <a:r>
              <a:rPr dirty="0" sz="2400" spc="-4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Evolut</a:t>
            </a:r>
            <a:r>
              <a:rPr dirty="0" sz="2400" spc="-3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 spc="-25">
                <a:solidFill>
                  <a:srgbClr val="171717"/>
                </a:solidFill>
                <a:latin typeface="Calibri"/>
                <a:cs typeface="Calibri"/>
              </a:rPr>
              <a:t>PRO </a:t>
            </a:r>
            <a:r>
              <a:rPr dirty="0" sz="2400" spc="-10">
                <a:solidFill>
                  <a:srgbClr val="171717"/>
                </a:solidFill>
                <a:latin typeface="Calibri"/>
                <a:cs typeface="Calibri"/>
              </a:rPr>
              <a:t>platform.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171717"/>
              </a:buClr>
              <a:buFont typeface="Arial"/>
              <a:buChar char="•"/>
            </a:pPr>
            <a:endParaRPr sz="2400">
              <a:latin typeface="Calibri"/>
              <a:cs typeface="Calibri"/>
            </a:endParaRPr>
          </a:p>
          <a:p>
            <a:pPr marL="317500" marR="404495" indent="-304800">
              <a:lnSpc>
                <a:spcPct val="90000"/>
              </a:lnSpc>
              <a:spcBef>
                <a:spcPts val="1735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dirty="0" sz="2400" spc="-10">
                <a:solidFill>
                  <a:srgbClr val="171717"/>
                </a:solidFill>
                <a:latin typeface="Calibri"/>
                <a:cs typeface="Calibri"/>
              </a:rPr>
              <a:t>Paravalvular</a:t>
            </a:r>
            <a:r>
              <a:rPr dirty="0" sz="2400" spc="-7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leak</a:t>
            </a:r>
            <a:r>
              <a:rPr dirty="0" sz="2400" spc="-4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improved</a:t>
            </a:r>
            <a:r>
              <a:rPr dirty="0" sz="2400" spc="-4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over</a:t>
            </a:r>
            <a:r>
              <a:rPr dirty="0" sz="2400" spc="-3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3</a:t>
            </a:r>
            <a:r>
              <a:rPr dirty="0" sz="2400" spc="-4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years</a:t>
            </a:r>
            <a:r>
              <a:rPr dirty="0" sz="2400" spc="-7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with</a:t>
            </a:r>
            <a:r>
              <a:rPr dirty="0" sz="2400" spc="-6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the</a:t>
            </a:r>
            <a:r>
              <a:rPr dirty="0" sz="2400" spc="-4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Evolut</a:t>
            </a:r>
            <a:r>
              <a:rPr dirty="0" sz="2400" spc="-4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 spc="-25">
                <a:solidFill>
                  <a:srgbClr val="171717"/>
                </a:solidFill>
                <a:latin typeface="Calibri"/>
                <a:cs typeface="Calibri"/>
              </a:rPr>
              <a:t>PRO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platform;</a:t>
            </a:r>
            <a:r>
              <a:rPr dirty="0" sz="2400" spc="-8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further</a:t>
            </a:r>
            <a:r>
              <a:rPr dirty="0" sz="2400" spc="-5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research</a:t>
            </a:r>
            <a:r>
              <a:rPr dirty="0" sz="2400" spc="-5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is</a:t>
            </a:r>
            <a:r>
              <a:rPr dirty="0" sz="2400" spc="-7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required</a:t>
            </a:r>
            <a:r>
              <a:rPr dirty="0" sz="2400" spc="-4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to</a:t>
            </a:r>
            <a:r>
              <a:rPr dirty="0" sz="2400" spc="-6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understand</a:t>
            </a:r>
            <a:r>
              <a:rPr dirty="0" sz="2400" spc="-6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 spc="-20">
                <a:solidFill>
                  <a:srgbClr val="171717"/>
                </a:solidFill>
                <a:latin typeface="Calibri"/>
                <a:cs typeface="Calibri"/>
              </a:rPr>
              <a:t>this </a:t>
            </a:r>
            <a:r>
              <a:rPr dirty="0" sz="2400">
                <a:solidFill>
                  <a:srgbClr val="171717"/>
                </a:solidFill>
                <a:latin typeface="Calibri"/>
                <a:cs typeface="Calibri"/>
              </a:rPr>
              <a:t>important</a:t>
            </a:r>
            <a:r>
              <a:rPr dirty="0" sz="2400" spc="-10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171717"/>
                </a:solidFill>
                <a:latin typeface="Calibri"/>
                <a:cs typeface="Calibri"/>
              </a:rPr>
              <a:t>finding.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30"/>
              <a:t>PCRonline.com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953" y="233248"/>
            <a:ext cx="4759960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Potential</a:t>
            </a:r>
            <a:r>
              <a:rPr dirty="0" sz="3200" spc="-90"/>
              <a:t> </a:t>
            </a:r>
            <a:r>
              <a:rPr dirty="0" sz="3200"/>
              <a:t>conflicts</a:t>
            </a:r>
            <a:r>
              <a:rPr dirty="0" sz="3200" spc="-70"/>
              <a:t> </a:t>
            </a:r>
            <a:r>
              <a:rPr dirty="0" sz="3200"/>
              <a:t>of</a:t>
            </a:r>
            <a:r>
              <a:rPr dirty="0" sz="3200" spc="-90"/>
              <a:t> </a:t>
            </a:r>
            <a:r>
              <a:rPr dirty="0" sz="3200" spc="-10"/>
              <a:t>interest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485343" y="1336294"/>
            <a:ext cx="7265034" cy="196468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latin typeface="Calibri"/>
                <a:cs typeface="Calibri"/>
              </a:rPr>
              <a:t>Speaker's</a:t>
            </a:r>
            <a:r>
              <a:rPr dirty="0" sz="2000" spc="-2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name</a:t>
            </a:r>
            <a:r>
              <a:rPr dirty="0" sz="2000" spc="-40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:</a:t>
            </a:r>
            <a:r>
              <a:rPr dirty="0" sz="2000" spc="-5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Nicolas</a:t>
            </a:r>
            <a:r>
              <a:rPr dirty="0" sz="2000" spc="-5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Van</a:t>
            </a:r>
            <a:r>
              <a:rPr dirty="0" sz="2000" spc="-40" b="1">
                <a:latin typeface="Calibri"/>
                <a:cs typeface="Calibri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Mieghem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50">
              <a:latin typeface="Calibri"/>
              <a:cs typeface="Calibri"/>
            </a:endParaRPr>
          </a:p>
          <a:p>
            <a:pPr marL="61594">
              <a:lnSpc>
                <a:spcPct val="100000"/>
              </a:lnSpc>
              <a:spcBef>
                <a:spcPts val="5"/>
              </a:spcBef>
            </a:pPr>
            <a:r>
              <a:rPr dirty="0" sz="2000" spc="525">
                <a:latin typeface="Arial Unicode MS"/>
                <a:cs typeface="Arial Unicode MS"/>
              </a:rPr>
              <a:t>☑</a:t>
            </a:r>
            <a:r>
              <a:rPr dirty="0" sz="2000" spc="-140">
                <a:latin typeface="Arial Unicode MS"/>
                <a:cs typeface="Arial Unicode MS"/>
              </a:rPr>
              <a:t> </a:t>
            </a:r>
            <a:r>
              <a:rPr dirty="0" sz="2000">
                <a:latin typeface="Calibri"/>
                <a:cs typeface="Calibri"/>
              </a:rPr>
              <a:t>I</a:t>
            </a:r>
            <a:r>
              <a:rPr dirty="0" sz="2000" spc="-7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have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the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following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potential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conflicts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interest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declare: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Calibri"/>
              <a:cs typeface="Calibri"/>
            </a:endParaRPr>
          </a:p>
          <a:p>
            <a:pPr marL="61594" marR="5080">
              <a:lnSpc>
                <a:spcPts val="2160"/>
              </a:lnSpc>
              <a:spcBef>
                <a:spcPts val="5"/>
              </a:spcBef>
            </a:pPr>
            <a:r>
              <a:rPr dirty="0" sz="2000">
                <a:latin typeface="Calibri"/>
                <a:cs typeface="Calibri"/>
              </a:rPr>
              <a:t>Receipt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grants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/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research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support: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Abbott,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Abiomed,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ACIST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Medical </a:t>
            </a:r>
            <a:r>
              <a:rPr dirty="0" sz="2000">
                <a:latin typeface="Calibri"/>
                <a:cs typeface="Calibri"/>
              </a:rPr>
              <a:t>Systems,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Biotronik,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Boston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Scientific,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Daiichi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Sankyo,</a:t>
            </a:r>
            <a:r>
              <a:rPr dirty="0" sz="2000" spc="-7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Inc.,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Edwards </a:t>
            </a:r>
            <a:r>
              <a:rPr dirty="0" sz="2000">
                <a:latin typeface="Calibri"/>
                <a:cs typeface="Calibri"/>
              </a:rPr>
              <a:t>Lifesciences,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Medtronic,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Pie</a:t>
            </a:r>
            <a:r>
              <a:rPr dirty="0" sz="2000" spc="-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Medical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Imaging,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PulseCath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 spc="-25">
                <a:latin typeface="Calibri"/>
                <a:cs typeface="Calibri"/>
              </a:rPr>
              <a:t>BV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77190" y="5819647"/>
            <a:ext cx="8744585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Medtronic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sponsored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FORWARD</a:t>
            </a:r>
            <a:r>
              <a:rPr dirty="0" sz="1400" spc="-5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PRO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study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and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performed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statistical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analysis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and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assisted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in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development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of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slides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for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this </a:t>
            </a:r>
            <a:r>
              <a:rPr dirty="0" sz="1400" spc="-10">
                <a:latin typeface="Calibri"/>
                <a:cs typeface="Calibri"/>
              </a:rPr>
              <a:t>presentation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93852" y="1013282"/>
            <a:ext cx="4504055" cy="4241165"/>
          </a:xfrm>
          <a:prstGeom prst="rect">
            <a:avLst/>
          </a:prstGeom>
        </p:spPr>
        <p:txBody>
          <a:bodyPr wrap="square" lIns="0" tIns="74295" rIns="0" bIns="0" rtlCol="0" vert="horz">
            <a:spAutoFit/>
          </a:bodyPr>
          <a:lstStyle/>
          <a:p>
            <a:pPr marL="381000" marR="81280" indent="-304800">
              <a:lnSpc>
                <a:spcPct val="80000"/>
              </a:lnSpc>
              <a:spcBef>
                <a:spcPts val="585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dirty="0" sz="2000" spc="-20">
                <a:solidFill>
                  <a:srgbClr val="171717"/>
                </a:solidFill>
                <a:latin typeface="Calibri"/>
                <a:cs typeface="Calibri"/>
              </a:rPr>
              <a:t>Transcatheter</a:t>
            </a:r>
            <a:r>
              <a:rPr dirty="0" sz="2000" spc="-3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aortic</a:t>
            </a:r>
            <a:r>
              <a:rPr dirty="0" sz="2000" spc="-2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valve</a:t>
            </a:r>
            <a:r>
              <a:rPr dirty="0" sz="2000" spc="-10">
                <a:solidFill>
                  <a:srgbClr val="171717"/>
                </a:solidFill>
                <a:latin typeface="Calibri"/>
                <a:cs typeface="Calibri"/>
              </a:rPr>
              <a:t> implantation </a:t>
            </a:r>
            <a:r>
              <a:rPr dirty="0" sz="2000" spc="-30">
                <a:solidFill>
                  <a:srgbClr val="171717"/>
                </a:solidFill>
                <a:latin typeface="Calibri"/>
                <a:cs typeface="Calibri"/>
              </a:rPr>
              <a:t>(TAVI)</a:t>
            </a:r>
            <a:r>
              <a:rPr dirty="0" sz="2000" spc="-8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technologies</a:t>
            </a:r>
            <a:r>
              <a:rPr dirty="0" sz="2000" spc="-8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have</a:t>
            </a:r>
            <a:r>
              <a:rPr dirty="0" sz="2000" spc="-6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171717"/>
                </a:solidFill>
                <a:latin typeface="Calibri"/>
                <a:cs typeface="Calibri"/>
              </a:rPr>
              <a:t>rapidly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evolved</a:t>
            </a:r>
            <a:r>
              <a:rPr dirty="0" sz="2000" spc="-1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in</a:t>
            </a:r>
            <a:r>
              <a:rPr dirty="0" sz="2000" spc="-3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the</a:t>
            </a:r>
            <a:r>
              <a:rPr dirty="0" sz="2000" spc="-2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now</a:t>
            </a:r>
            <a:r>
              <a:rPr dirty="0" sz="2000" spc="-5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20</a:t>
            </a:r>
            <a:r>
              <a:rPr dirty="0" sz="2000" spc="-3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years</a:t>
            </a:r>
            <a:r>
              <a:rPr dirty="0" sz="2000" spc="-2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since</a:t>
            </a:r>
            <a:r>
              <a:rPr dirty="0" sz="2000" spc="-25">
                <a:solidFill>
                  <a:srgbClr val="171717"/>
                </a:solidFill>
                <a:latin typeface="Calibri"/>
                <a:cs typeface="Calibri"/>
              </a:rPr>
              <a:t> the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first</a:t>
            </a:r>
            <a:r>
              <a:rPr dirty="0" sz="2000" spc="-6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171717"/>
                </a:solidFill>
                <a:latin typeface="Calibri"/>
                <a:cs typeface="Calibri"/>
              </a:rPr>
              <a:t>implant.</a:t>
            </a:r>
            <a:endParaRPr sz="2000">
              <a:latin typeface="Calibri"/>
              <a:cs typeface="Calibri"/>
            </a:endParaRPr>
          </a:p>
          <a:p>
            <a:pPr marL="381000" marR="180975" indent="-304800">
              <a:lnSpc>
                <a:spcPct val="80000"/>
              </a:lnSpc>
              <a:spcBef>
                <a:spcPts val="1295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dirty="0" sz="2000" spc="-10">
                <a:solidFill>
                  <a:srgbClr val="171717"/>
                </a:solidFill>
                <a:latin typeface="Calibri"/>
                <a:cs typeface="Calibri"/>
              </a:rPr>
              <a:t>Valve</a:t>
            </a:r>
            <a:r>
              <a:rPr dirty="0" sz="2000" spc="-8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iterations</a:t>
            </a:r>
            <a:r>
              <a:rPr dirty="0" sz="2000" spc="-6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to</a:t>
            </a:r>
            <a:r>
              <a:rPr dirty="0" sz="2000" spc="-8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mitigate</a:t>
            </a:r>
            <a:r>
              <a:rPr dirty="0" sz="2000" spc="-5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171717"/>
                </a:solidFill>
                <a:latin typeface="Calibri"/>
                <a:cs typeface="Calibri"/>
              </a:rPr>
              <a:t>the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presence</a:t>
            </a:r>
            <a:r>
              <a:rPr dirty="0" sz="2000" spc="-3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of</a:t>
            </a:r>
            <a:r>
              <a:rPr dirty="0" sz="2000" spc="-3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171717"/>
                </a:solidFill>
                <a:latin typeface="Calibri"/>
                <a:cs typeface="Calibri"/>
              </a:rPr>
              <a:t>paravalvular</a:t>
            </a:r>
            <a:r>
              <a:rPr dirty="0" sz="2000" spc="-2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leak</a:t>
            </a:r>
            <a:r>
              <a:rPr dirty="0" sz="2000" spc="-20">
                <a:solidFill>
                  <a:srgbClr val="171717"/>
                </a:solidFill>
                <a:latin typeface="Calibri"/>
                <a:cs typeface="Calibri"/>
              </a:rPr>
              <a:t> have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been</a:t>
            </a:r>
            <a:r>
              <a:rPr dirty="0" sz="2000" spc="-3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developed</a:t>
            </a:r>
            <a:r>
              <a:rPr dirty="0" sz="2000" spc="-1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such</a:t>
            </a:r>
            <a:r>
              <a:rPr dirty="0" sz="2000" spc="-3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as</a:t>
            </a:r>
            <a:r>
              <a:rPr dirty="0" sz="2000" spc="-2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the</a:t>
            </a:r>
            <a:r>
              <a:rPr dirty="0" sz="2000" spc="-2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171717"/>
                </a:solidFill>
                <a:latin typeface="Calibri"/>
                <a:cs typeface="Calibri"/>
              </a:rPr>
              <a:t>external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porcine</a:t>
            </a:r>
            <a:r>
              <a:rPr dirty="0" sz="2000" spc="-5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pericardial</a:t>
            </a:r>
            <a:r>
              <a:rPr dirty="0" sz="2000" spc="-4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wrap</a:t>
            </a:r>
            <a:r>
              <a:rPr dirty="0" sz="2000" spc="-3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on</a:t>
            </a:r>
            <a:r>
              <a:rPr dirty="0" sz="2000" spc="-4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the</a:t>
            </a:r>
            <a:r>
              <a:rPr dirty="0" sz="2000" spc="-2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171717"/>
                </a:solidFill>
                <a:latin typeface="Calibri"/>
                <a:cs typeface="Calibri"/>
              </a:rPr>
              <a:t>Evolut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PRO</a:t>
            </a:r>
            <a:r>
              <a:rPr dirty="0" sz="2000" spc="-2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 spc="-20">
                <a:solidFill>
                  <a:srgbClr val="171717"/>
                </a:solidFill>
                <a:latin typeface="Calibri"/>
                <a:cs typeface="Calibri"/>
              </a:rPr>
              <a:t>valve</a:t>
            </a:r>
            <a:endParaRPr sz="2000">
              <a:latin typeface="Calibri"/>
              <a:cs typeface="Calibri"/>
            </a:endParaRPr>
          </a:p>
          <a:p>
            <a:pPr algn="just" marL="381000" marR="376555" indent="-304800">
              <a:lnSpc>
                <a:spcPct val="80000"/>
              </a:lnSpc>
              <a:spcBef>
                <a:spcPts val="1310"/>
              </a:spcBef>
              <a:buFont typeface="Arial"/>
              <a:buChar char="•"/>
              <a:tabLst>
                <a:tab pos="381000" algn="l"/>
              </a:tabLst>
            </a:pP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Early</a:t>
            </a:r>
            <a:r>
              <a:rPr dirty="0" sz="2000" spc="-5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outcomes</a:t>
            </a:r>
            <a:r>
              <a:rPr dirty="0" sz="2000" spc="-5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to</a:t>
            </a:r>
            <a:r>
              <a:rPr dirty="0" sz="2000" spc="-4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1</a:t>
            </a:r>
            <a:r>
              <a:rPr dirty="0" sz="2000" spc="-4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year</a:t>
            </a:r>
            <a:r>
              <a:rPr dirty="0" sz="2000" spc="-5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have</a:t>
            </a:r>
            <a:r>
              <a:rPr dirty="0" sz="2000" spc="-3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 spc="-20">
                <a:solidFill>
                  <a:srgbClr val="171717"/>
                </a:solidFill>
                <a:latin typeface="Calibri"/>
                <a:cs typeface="Calibri"/>
              </a:rPr>
              <a:t>been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promising</a:t>
            </a:r>
            <a:r>
              <a:rPr dirty="0" baseline="25641" sz="1950">
                <a:solidFill>
                  <a:srgbClr val="171717"/>
                </a:solidFill>
                <a:latin typeface="Calibri"/>
                <a:cs typeface="Calibri"/>
              </a:rPr>
              <a:t>1,2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,</a:t>
            </a:r>
            <a:r>
              <a:rPr dirty="0" sz="2000" spc="-1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but</a:t>
            </a:r>
            <a:r>
              <a:rPr dirty="0" sz="2000" spc="-3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171717"/>
                </a:solidFill>
                <a:latin typeface="Calibri"/>
                <a:cs typeface="Calibri"/>
              </a:rPr>
              <a:t>longer-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term</a:t>
            </a:r>
            <a:r>
              <a:rPr dirty="0" sz="2000" spc="-3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data</a:t>
            </a:r>
            <a:r>
              <a:rPr dirty="0" sz="2000" spc="-2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171717"/>
                </a:solidFill>
                <a:latin typeface="Calibri"/>
                <a:cs typeface="Calibri"/>
              </a:rPr>
              <a:t>is </a:t>
            </a:r>
            <a:r>
              <a:rPr dirty="0" sz="2000" spc="-10">
                <a:solidFill>
                  <a:srgbClr val="171717"/>
                </a:solidFill>
                <a:latin typeface="Calibri"/>
                <a:cs typeface="Calibri"/>
              </a:rPr>
              <a:t>needed.</a:t>
            </a:r>
            <a:endParaRPr sz="2000">
              <a:latin typeface="Calibri"/>
              <a:cs typeface="Calibri"/>
            </a:endParaRPr>
          </a:p>
          <a:p>
            <a:pPr marL="381000" marR="212725" indent="-304800">
              <a:lnSpc>
                <a:spcPct val="80000"/>
              </a:lnSpc>
              <a:spcBef>
                <a:spcPts val="1295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Here</a:t>
            </a:r>
            <a:r>
              <a:rPr dirty="0" sz="2000" spc="-3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we</a:t>
            </a:r>
            <a:r>
              <a:rPr dirty="0" sz="2000" spc="-3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present</a:t>
            </a:r>
            <a:r>
              <a:rPr dirty="0" sz="2000" spc="-3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the</a:t>
            </a:r>
            <a:r>
              <a:rPr dirty="0" sz="2000" spc="-3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3-year</a:t>
            </a:r>
            <a:r>
              <a:rPr dirty="0" sz="2000" spc="-4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171717"/>
                </a:solidFill>
                <a:latin typeface="Calibri"/>
                <a:cs typeface="Calibri"/>
              </a:rPr>
              <a:t>outcomes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following</a:t>
            </a:r>
            <a:r>
              <a:rPr dirty="0" sz="2000" spc="-7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 spc="-55">
                <a:solidFill>
                  <a:srgbClr val="171717"/>
                </a:solidFill>
                <a:latin typeface="Calibri"/>
                <a:cs typeface="Calibri"/>
              </a:rPr>
              <a:t>TAVI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with</a:t>
            </a:r>
            <a:r>
              <a:rPr dirty="0" sz="2000" spc="-4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the</a:t>
            </a:r>
            <a:r>
              <a:rPr dirty="0" sz="2000" spc="-4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171717"/>
                </a:solidFill>
                <a:latin typeface="Calibri"/>
                <a:cs typeface="Calibri"/>
              </a:rPr>
              <a:t>Evolut</a:t>
            </a:r>
            <a:r>
              <a:rPr dirty="0" sz="2000" spc="-4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171717"/>
                </a:solidFill>
                <a:latin typeface="Calibri"/>
                <a:cs typeface="Calibri"/>
              </a:rPr>
              <a:t>PRO </a:t>
            </a:r>
            <a:r>
              <a:rPr dirty="0" sz="2000" spc="-10">
                <a:solidFill>
                  <a:srgbClr val="171717"/>
                </a:solidFill>
                <a:latin typeface="Calibri"/>
                <a:cs typeface="Calibri"/>
              </a:rPr>
              <a:t>valve.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9953" y="0"/>
            <a:ext cx="1981200" cy="5137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10"/>
              <a:t>Background</a:t>
            </a:r>
            <a:endParaRPr sz="3200"/>
          </a:p>
        </p:txBody>
      </p:sp>
      <p:sp>
        <p:nvSpPr>
          <p:cNvPr id="4" name="object 4" descr=""/>
          <p:cNvSpPr txBox="1"/>
          <p:nvPr/>
        </p:nvSpPr>
        <p:spPr>
          <a:xfrm>
            <a:off x="339953" y="435991"/>
            <a:ext cx="222123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25">
                <a:solidFill>
                  <a:srgbClr val="FFFFFF"/>
                </a:solidFill>
                <a:latin typeface="Calibri"/>
                <a:cs typeface="Calibri"/>
              </a:rPr>
              <a:t>FORWARD</a:t>
            </a:r>
            <a:r>
              <a:rPr dirty="0" sz="28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25">
                <a:solidFill>
                  <a:srgbClr val="FFFFFF"/>
                </a:solidFill>
                <a:latin typeface="Calibri"/>
                <a:cs typeface="Calibri"/>
              </a:rPr>
              <a:t>PRO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378561" y="5976924"/>
            <a:ext cx="79990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24305" sz="1200">
                <a:latin typeface="Calibri"/>
                <a:cs typeface="Calibri"/>
              </a:rPr>
              <a:t>1</a:t>
            </a:r>
            <a:r>
              <a:rPr dirty="0" baseline="24305" sz="1200" spc="112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Manoharan</a:t>
            </a:r>
            <a:r>
              <a:rPr dirty="0" sz="1200" spc="-4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G,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al.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EuroIntervention</a:t>
            </a:r>
            <a:r>
              <a:rPr dirty="0" sz="1200" spc="-4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2020;16:1-8.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baseline="24305" sz="1200">
                <a:latin typeface="Calibri"/>
                <a:cs typeface="Calibri"/>
              </a:rPr>
              <a:t>2</a:t>
            </a:r>
            <a:r>
              <a:rPr dirty="0" baseline="24305" sz="1200" spc="112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Windecker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S, et al.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Presented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Annual</a:t>
            </a:r>
            <a:r>
              <a:rPr dirty="0" sz="1200" spc="-4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Meeting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of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 EuroPCR</a:t>
            </a:r>
            <a:r>
              <a:rPr dirty="0" sz="1200" spc="-10">
                <a:latin typeface="Calibri"/>
                <a:cs typeface="Calibri"/>
              </a:rPr>
              <a:t> 2020.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86144" y="1004316"/>
            <a:ext cx="1888236" cy="2795016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6112002" y="3809238"/>
            <a:ext cx="26943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Reproduced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with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permission</a:t>
            </a:r>
            <a:r>
              <a:rPr dirty="0" sz="1100" spc="-5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Medtronic,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Inc.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487733" y="4148137"/>
            <a:ext cx="3443604" cy="1710689"/>
          </a:xfrm>
          <a:prstGeom prst="rect">
            <a:avLst/>
          </a:prstGeom>
          <a:solidFill>
            <a:srgbClr val="DEEBF7"/>
          </a:solidFill>
        </p:spPr>
        <p:txBody>
          <a:bodyPr wrap="square" lIns="0" tIns="40640" rIns="0" bIns="0" rtlCol="0" vert="horz">
            <a:spAutoFit/>
          </a:bodyPr>
          <a:lstStyle/>
          <a:p>
            <a:pPr marL="401955" marR="595630" indent="-304800">
              <a:lnSpc>
                <a:spcPts val="1820"/>
              </a:lnSpc>
              <a:spcBef>
                <a:spcPts val="320"/>
              </a:spcBef>
              <a:buFont typeface="Arial"/>
              <a:buChar char="•"/>
              <a:tabLst>
                <a:tab pos="401955" algn="l"/>
                <a:tab pos="402590" algn="l"/>
              </a:tabLst>
            </a:pPr>
            <a:r>
              <a:rPr dirty="0" sz="1900" spc="-25">
                <a:solidFill>
                  <a:srgbClr val="171717"/>
                </a:solidFill>
                <a:latin typeface="Calibri"/>
                <a:cs typeface="Calibri"/>
              </a:rPr>
              <a:t>Supra-</a:t>
            </a:r>
            <a:r>
              <a:rPr dirty="0" sz="1900">
                <a:solidFill>
                  <a:srgbClr val="171717"/>
                </a:solidFill>
                <a:latin typeface="Calibri"/>
                <a:cs typeface="Calibri"/>
              </a:rPr>
              <a:t>annular</a:t>
            </a:r>
            <a:r>
              <a:rPr dirty="0" sz="1900" spc="3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171717"/>
                </a:solidFill>
                <a:latin typeface="Calibri"/>
                <a:cs typeface="Calibri"/>
              </a:rPr>
              <a:t>porcine pericardial</a:t>
            </a:r>
            <a:r>
              <a:rPr dirty="0" sz="1900" spc="-6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171717"/>
                </a:solidFill>
                <a:latin typeface="Calibri"/>
                <a:cs typeface="Calibri"/>
              </a:rPr>
              <a:t>valve</a:t>
            </a:r>
            <a:r>
              <a:rPr dirty="0" sz="1900" spc="-4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171717"/>
                </a:solidFill>
                <a:latin typeface="Calibri"/>
                <a:cs typeface="Calibri"/>
              </a:rPr>
              <a:t>within</a:t>
            </a:r>
            <a:r>
              <a:rPr dirty="0" sz="1900" spc="-50">
                <a:solidFill>
                  <a:srgbClr val="171717"/>
                </a:solidFill>
                <a:latin typeface="Calibri"/>
                <a:cs typeface="Calibri"/>
              </a:rPr>
              <a:t> a </a:t>
            </a:r>
            <a:r>
              <a:rPr dirty="0" sz="1900">
                <a:solidFill>
                  <a:srgbClr val="171717"/>
                </a:solidFill>
                <a:latin typeface="Calibri"/>
                <a:cs typeface="Calibri"/>
              </a:rPr>
              <a:t>nitinol</a:t>
            </a:r>
            <a:r>
              <a:rPr dirty="0" sz="1900" spc="-7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171717"/>
                </a:solidFill>
                <a:latin typeface="Calibri"/>
                <a:cs typeface="Calibri"/>
              </a:rPr>
              <a:t>frame</a:t>
            </a:r>
            <a:endParaRPr sz="1900">
              <a:latin typeface="Calibri"/>
              <a:cs typeface="Calibri"/>
            </a:endParaRPr>
          </a:p>
          <a:p>
            <a:pPr marL="401955" indent="-30543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401955" algn="l"/>
                <a:tab pos="402590" algn="l"/>
              </a:tabLst>
            </a:pPr>
            <a:r>
              <a:rPr dirty="0" sz="1900" spc="-10">
                <a:solidFill>
                  <a:srgbClr val="171717"/>
                </a:solidFill>
                <a:latin typeface="Calibri"/>
                <a:cs typeface="Calibri"/>
              </a:rPr>
              <a:t>Repositionable</a:t>
            </a:r>
            <a:endParaRPr sz="1900">
              <a:latin typeface="Calibri"/>
              <a:cs typeface="Calibri"/>
            </a:endParaRPr>
          </a:p>
          <a:p>
            <a:pPr marL="401955" indent="-305435">
              <a:lnSpc>
                <a:spcPct val="100000"/>
              </a:lnSpc>
              <a:spcBef>
                <a:spcPts val="855"/>
              </a:spcBef>
              <a:buFont typeface="Arial"/>
              <a:buChar char="•"/>
              <a:tabLst>
                <a:tab pos="401955" algn="l"/>
                <a:tab pos="402590" algn="l"/>
              </a:tabLst>
            </a:pPr>
            <a:r>
              <a:rPr dirty="0" sz="1900">
                <a:solidFill>
                  <a:srgbClr val="171717"/>
                </a:solidFill>
                <a:latin typeface="Calibri"/>
                <a:cs typeface="Calibri"/>
              </a:rPr>
              <a:t>External</a:t>
            </a:r>
            <a:r>
              <a:rPr dirty="0" sz="1900" spc="-6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1900" spc="-10">
                <a:solidFill>
                  <a:srgbClr val="171717"/>
                </a:solidFill>
                <a:latin typeface="Calibri"/>
                <a:cs typeface="Calibri"/>
              </a:rPr>
              <a:t>pericardial</a:t>
            </a:r>
            <a:r>
              <a:rPr dirty="0" sz="1900" spc="-5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1900" spc="-20">
                <a:solidFill>
                  <a:srgbClr val="171717"/>
                </a:solidFill>
                <a:latin typeface="Calibri"/>
                <a:cs typeface="Calibri"/>
              </a:rPr>
              <a:t>wrap</a:t>
            </a:r>
            <a:endParaRPr sz="1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953" y="0"/>
            <a:ext cx="1511935" cy="5137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10"/>
              <a:t>Methods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339953" y="435991"/>
            <a:ext cx="8263890" cy="53479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25">
                <a:solidFill>
                  <a:srgbClr val="FFFFFF"/>
                </a:solidFill>
                <a:latin typeface="Calibri"/>
                <a:cs typeface="Calibri"/>
              </a:rPr>
              <a:t>FORWARD</a:t>
            </a:r>
            <a:r>
              <a:rPr dirty="0" sz="28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25">
                <a:solidFill>
                  <a:srgbClr val="FFFFFF"/>
                </a:solidFill>
                <a:latin typeface="Calibri"/>
                <a:cs typeface="Calibri"/>
              </a:rPr>
              <a:t>PRO</a:t>
            </a:r>
            <a:endParaRPr sz="2800">
              <a:latin typeface="Calibri"/>
              <a:cs typeface="Calibri"/>
            </a:endParaRPr>
          </a:p>
          <a:p>
            <a:pPr marL="317500" marR="127000" indent="-304800">
              <a:lnSpc>
                <a:spcPct val="90100"/>
              </a:lnSpc>
              <a:spcBef>
                <a:spcPts val="2230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dirty="0" sz="2200" spc="-20">
                <a:solidFill>
                  <a:srgbClr val="171717"/>
                </a:solidFill>
                <a:latin typeface="Calibri"/>
                <a:cs typeface="Calibri"/>
              </a:rPr>
              <a:t>FORWARD</a:t>
            </a:r>
            <a:r>
              <a:rPr dirty="0" sz="2200" spc="-1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200">
                <a:solidFill>
                  <a:srgbClr val="171717"/>
                </a:solidFill>
                <a:latin typeface="Calibri"/>
                <a:cs typeface="Calibri"/>
              </a:rPr>
              <a:t>PRO,</a:t>
            </a:r>
            <a:r>
              <a:rPr dirty="0" sz="2200" spc="-4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200">
                <a:solidFill>
                  <a:srgbClr val="171717"/>
                </a:solidFill>
                <a:latin typeface="Calibri"/>
                <a:cs typeface="Calibri"/>
              </a:rPr>
              <a:t>a</a:t>
            </a:r>
            <a:r>
              <a:rPr dirty="0" sz="2200" spc="-6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200" spc="-10">
                <a:solidFill>
                  <a:srgbClr val="171717"/>
                </a:solidFill>
                <a:latin typeface="Calibri"/>
                <a:cs typeface="Calibri"/>
              </a:rPr>
              <a:t>prospective,</a:t>
            </a:r>
            <a:r>
              <a:rPr dirty="0" sz="2200" spc="-6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200" spc="-30">
                <a:solidFill>
                  <a:srgbClr val="171717"/>
                </a:solidFill>
                <a:latin typeface="Calibri"/>
                <a:cs typeface="Calibri"/>
              </a:rPr>
              <a:t>non-</a:t>
            </a:r>
            <a:r>
              <a:rPr dirty="0" sz="2200" spc="-10">
                <a:solidFill>
                  <a:srgbClr val="171717"/>
                </a:solidFill>
                <a:latin typeface="Calibri"/>
                <a:cs typeface="Calibri"/>
              </a:rPr>
              <a:t>randomised,</a:t>
            </a:r>
            <a:r>
              <a:rPr dirty="0" sz="2200" spc="-6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200" spc="-10">
                <a:solidFill>
                  <a:srgbClr val="171717"/>
                </a:solidFill>
                <a:latin typeface="Calibri"/>
                <a:cs typeface="Calibri"/>
              </a:rPr>
              <a:t>interventional,</a:t>
            </a:r>
            <a:r>
              <a:rPr dirty="0" sz="2200" spc="-6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200" spc="-10">
                <a:solidFill>
                  <a:srgbClr val="171717"/>
                </a:solidFill>
                <a:latin typeface="Calibri"/>
                <a:cs typeface="Calibri"/>
              </a:rPr>
              <a:t>post- market</a:t>
            </a:r>
            <a:r>
              <a:rPr dirty="0" sz="2200" spc="-7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200" spc="-25">
                <a:solidFill>
                  <a:srgbClr val="171717"/>
                </a:solidFill>
                <a:latin typeface="Calibri"/>
                <a:cs typeface="Calibri"/>
              </a:rPr>
              <a:t>study,</a:t>
            </a:r>
            <a:r>
              <a:rPr dirty="0" sz="2200" spc="-6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200">
                <a:solidFill>
                  <a:srgbClr val="171717"/>
                </a:solidFill>
                <a:latin typeface="Calibri"/>
                <a:cs typeface="Calibri"/>
              </a:rPr>
              <a:t>enrolled</a:t>
            </a:r>
            <a:r>
              <a:rPr dirty="0" sz="2200" spc="-8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200">
                <a:solidFill>
                  <a:srgbClr val="171717"/>
                </a:solidFill>
                <a:latin typeface="Calibri"/>
                <a:cs typeface="Calibri"/>
              </a:rPr>
              <a:t>patients</a:t>
            </a:r>
            <a:r>
              <a:rPr dirty="0" sz="2200" spc="-5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200" spc="-10">
                <a:solidFill>
                  <a:srgbClr val="171717"/>
                </a:solidFill>
                <a:latin typeface="Calibri"/>
                <a:cs typeface="Calibri"/>
              </a:rPr>
              <a:t>undergoing</a:t>
            </a:r>
            <a:r>
              <a:rPr dirty="0" sz="2200" spc="-7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200" spc="-65">
                <a:solidFill>
                  <a:srgbClr val="171717"/>
                </a:solidFill>
                <a:latin typeface="Calibri"/>
                <a:cs typeface="Calibri"/>
              </a:rPr>
              <a:t>TAVI</a:t>
            </a:r>
            <a:r>
              <a:rPr dirty="0" sz="2200" spc="-6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200">
                <a:solidFill>
                  <a:srgbClr val="171717"/>
                </a:solidFill>
                <a:latin typeface="Calibri"/>
                <a:cs typeface="Calibri"/>
              </a:rPr>
              <a:t>in</a:t>
            </a:r>
            <a:r>
              <a:rPr dirty="0" sz="2200" spc="-7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200" spc="-10">
                <a:solidFill>
                  <a:srgbClr val="171717"/>
                </a:solidFill>
                <a:latin typeface="Calibri"/>
                <a:cs typeface="Calibri"/>
              </a:rPr>
              <a:t>routine</a:t>
            </a:r>
            <a:r>
              <a:rPr dirty="0" sz="2200" spc="-7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200" spc="-10">
                <a:solidFill>
                  <a:srgbClr val="171717"/>
                </a:solidFill>
                <a:latin typeface="Calibri"/>
                <a:cs typeface="Calibri"/>
              </a:rPr>
              <a:t>clinical </a:t>
            </a:r>
            <a:r>
              <a:rPr dirty="0" sz="2200">
                <a:solidFill>
                  <a:srgbClr val="171717"/>
                </a:solidFill>
                <a:latin typeface="Calibri"/>
                <a:cs typeface="Calibri"/>
              </a:rPr>
              <a:t>practice</a:t>
            </a:r>
            <a:r>
              <a:rPr dirty="0" sz="2200" spc="-7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200">
                <a:solidFill>
                  <a:srgbClr val="171717"/>
                </a:solidFill>
                <a:latin typeface="Calibri"/>
                <a:cs typeface="Calibri"/>
              </a:rPr>
              <a:t>from</a:t>
            </a:r>
            <a:r>
              <a:rPr dirty="0" sz="2200" spc="-7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200">
                <a:solidFill>
                  <a:srgbClr val="171717"/>
                </a:solidFill>
                <a:latin typeface="Calibri"/>
                <a:cs typeface="Calibri"/>
              </a:rPr>
              <a:t>February</a:t>
            </a:r>
            <a:r>
              <a:rPr dirty="0" sz="2200" spc="-7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200">
                <a:solidFill>
                  <a:srgbClr val="171717"/>
                </a:solidFill>
                <a:latin typeface="Calibri"/>
                <a:cs typeface="Calibri"/>
              </a:rPr>
              <a:t>2018</a:t>
            </a:r>
            <a:r>
              <a:rPr dirty="0" sz="2200" spc="-8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200">
                <a:solidFill>
                  <a:srgbClr val="171717"/>
                </a:solidFill>
                <a:latin typeface="Calibri"/>
                <a:cs typeface="Calibri"/>
              </a:rPr>
              <a:t>to</a:t>
            </a:r>
            <a:r>
              <a:rPr dirty="0" sz="2200" spc="-6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200">
                <a:solidFill>
                  <a:srgbClr val="171717"/>
                </a:solidFill>
                <a:latin typeface="Calibri"/>
                <a:cs typeface="Calibri"/>
              </a:rPr>
              <a:t>January</a:t>
            </a:r>
            <a:r>
              <a:rPr dirty="0" sz="2200" spc="-7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200" spc="-10">
                <a:solidFill>
                  <a:srgbClr val="171717"/>
                </a:solidFill>
                <a:latin typeface="Calibri"/>
                <a:cs typeface="Calibri"/>
              </a:rPr>
              <a:t>2019.</a:t>
            </a:r>
            <a:endParaRPr sz="2200">
              <a:latin typeface="Calibri"/>
              <a:cs typeface="Calibri"/>
            </a:endParaRPr>
          </a:p>
          <a:p>
            <a:pPr marL="317500" marR="301625" indent="-304800">
              <a:lnSpc>
                <a:spcPts val="2380"/>
              </a:lnSpc>
              <a:spcBef>
                <a:spcPts val="1330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dirty="0" sz="2200" spc="-10">
                <a:solidFill>
                  <a:srgbClr val="171717"/>
                </a:solidFill>
                <a:latin typeface="Calibri"/>
                <a:cs typeface="Calibri"/>
              </a:rPr>
              <a:t>Patients</a:t>
            </a:r>
            <a:r>
              <a:rPr dirty="0" sz="2200" spc="-7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200">
                <a:solidFill>
                  <a:srgbClr val="171717"/>
                </a:solidFill>
                <a:latin typeface="Calibri"/>
                <a:cs typeface="Calibri"/>
              </a:rPr>
              <a:t>with</a:t>
            </a:r>
            <a:r>
              <a:rPr dirty="0" sz="2200" spc="-8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200">
                <a:solidFill>
                  <a:srgbClr val="171717"/>
                </a:solidFill>
                <a:latin typeface="Calibri"/>
                <a:cs typeface="Calibri"/>
              </a:rPr>
              <a:t>native</a:t>
            </a:r>
            <a:r>
              <a:rPr dirty="0" sz="2200" spc="-7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200">
                <a:solidFill>
                  <a:srgbClr val="171717"/>
                </a:solidFill>
                <a:latin typeface="Calibri"/>
                <a:cs typeface="Calibri"/>
              </a:rPr>
              <a:t>AV</a:t>
            </a:r>
            <a:r>
              <a:rPr dirty="0" sz="2200" spc="-7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200">
                <a:solidFill>
                  <a:srgbClr val="171717"/>
                </a:solidFill>
                <a:latin typeface="Calibri"/>
                <a:cs typeface="Calibri"/>
              </a:rPr>
              <a:t>stenosis</a:t>
            </a:r>
            <a:r>
              <a:rPr dirty="0" sz="2200" spc="-7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200">
                <a:solidFill>
                  <a:srgbClr val="171717"/>
                </a:solidFill>
                <a:latin typeface="Calibri"/>
                <a:cs typeface="Calibri"/>
              </a:rPr>
              <a:t>or</a:t>
            </a:r>
            <a:r>
              <a:rPr dirty="0" sz="2200" spc="-7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200">
                <a:solidFill>
                  <a:srgbClr val="171717"/>
                </a:solidFill>
                <a:latin typeface="Calibri"/>
                <a:cs typeface="Calibri"/>
              </a:rPr>
              <a:t>a</a:t>
            </a:r>
            <a:r>
              <a:rPr dirty="0" sz="2200" spc="-7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200">
                <a:solidFill>
                  <a:srgbClr val="171717"/>
                </a:solidFill>
                <a:latin typeface="Calibri"/>
                <a:cs typeface="Calibri"/>
              </a:rPr>
              <a:t>failed</a:t>
            </a:r>
            <a:r>
              <a:rPr dirty="0" sz="2200" spc="-7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200" spc="-10">
                <a:solidFill>
                  <a:srgbClr val="171717"/>
                </a:solidFill>
                <a:latin typeface="Calibri"/>
                <a:cs typeface="Calibri"/>
              </a:rPr>
              <a:t>surgical</a:t>
            </a:r>
            <a:r>
              <a:rPr dirty="0" sz="2200" spc="-8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200" spc="-10">
                <a:solidFill>
                  <a:srgbClr val="171717"/>
                </a:solidFill>
                <a:latin typeface="Calibri"/>
                <a:cs typeface="Calibri"/>
              </a:rPr>
              <a:t>bioprosthetic</a:t>
            </a:r>
            <a:r>
              <a:rPr dirty="0" sz="2200" spc="-8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200" spc="-25">
                <a:solidFill>
                  <a:srgbClr val="171717"/>
                </a:solidFill>
                <a:latin typeface="Calibri"/>
                <a:cs typeface="Calibri"/>
              </a:rPr>
              <a:t>AV </a:t>
            </a:r>
            <a:r>
              <a:rPr dirty="0" sz="2200">
                <a:solidFill>
                  <a:srgbClr val="171717"/>
                </a:solidFill>
                <a:latin typeface="Calibri"/>
                <a:cs typeface="Calibri"/>
              </a:rPr>
              <a:t>who</a:t>
            </a:r>
            <a:r>
              <a:rPr dirty="0" sz="2200" spc="-3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200" spc="-10">
                <a:solidFill>
                  <a:srgbClr val="171717"/>
                </a:solidFill>
                <a:latin typeface="Calibri"/>
                <a:cs typeface="Calibri"/>
              </a:rPr>
              <a:t>underwent</a:t>
            </a:r>
            <a:r>
              <a:rPr dirty="0" sz="2200" spc="-2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200" spc="-60">
                <a:solidFill>
                  <a:srgbClr val="171717"/>
                </a:solidFill>
                <a:latin typeface="Calibri"/>
                <a:cs typeface="Calibri"/>
              </a:rPr>
              <a:t>TAVI</a:t>
            </a:r>
            <a:r>
              <a:rPr dirty="0" sz="2200" spc="-3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200">
                <a:solidFill>
                  <a:srgbClr val="171717"/>
                </a:solidFill>
                <a:latin typeface="Calibri"/>
                <a:cs typeface="Calibri"/>
              </a:rPr>
              <a:t>with</a:t>
            </a:r>
            <a:r>
              <a:rPr dirty="0" sz="2200" spc="-4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200">
                <a:solidFill>
                  <a:srgbClr val="171717"/>
                </a:solidFill>
                <a:latin typeface="Calibri"/>
                <a:cs typeface="Calibri"/>
              </a:rPr>
              <a:t>an</a:t>
            </a:r>
            <a:r>
              <a:rPr dirty="0" sz="2200" spc="-4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200" spc="-10">
                <a:solidFill>
                  <a:srgbClr val="171717"/>
                </a:solidFill>
                <a:latin typeface="Calibri"/>
                <a:cs typeface="Calibri"/>
              </a:rPr>
              <a:t>Evolut</a:t>
            </a:r>
            <a:r>
              <a:rPr dirty="0" sz="2200" spc="-5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200">
                <a:solidFill>
                  <a:srgbClr val="171717"/>
                </a:solidFill>
                <a:latin typeface="Calibri"/>
                <a:cs typeface="Calibri"/>
              </a:rPr>
              <a:t>PRO</a:t>
            </a:r>
            <a:r>
              <a:rPr dirty="0" sz="2200" spc="-1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200">
                <a:solidFill>
                  <a:srgbClr val="171717"/>
                </a:solidFill>
                <a:latin typeface="Calibri"/>
                <a:cs typeface="Calibri"/>
              </a:rPr>
              <a:t>valve</a:t>
            </a:r>
            <a:r>
              <a:rPr dirty="0" sz="2200" spc="-4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200" spc="-25">
                <a:solidFill>
                  <a:srgbClr val="171717"/>
                </a:solidFill>
                <a:latin typeface="Calibri"/>
                <a:cs typeface="Calibri"/>
              </a:rPr>
              <a:t>(23-</a:t>
            </a:r>
            <a:r>
              <a:rPr dirty="0" sz="2200" spc="-20">
                <a:solidFill>
                  <a:srgbClr val="171717"/>
                </a:solidFill>
                <a:latin typeface="Calibri"/>
                <a:cs typeface="Calibri"/>
              </a:rPr>
              <a:t>26-</a:t>
            </a:r>
            <a:r>
              <a:rPr dirty="0" sz="2200">
                <a:solidFill>
                  <a:srgbClr val="171717"/>
                </a:solidFill>
                <a:latin typeface="Calibri"/>
                <a:cs typeface="Calibri"/>
              </a:rPr>
              <a:t>,</a:t>
            </a:r>
            <a:r>
              <a:rPr dirty="0" sz="2200" spc="-4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200">
                <a:solidFill>
                  <a:srgbClr val="171717"/>
                </a:solidFill>
                <a:latin typeface="Calibri"/>
                <a:cs typeface="Calibri"/>
              </a:rPr>
              <a:t>or</a:t>
            </a:r>
            <a:r>
              <a:rPr dirty="0" sz="2200" spc="-4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200">
                <a:solidFill>
                  <a:srgbClr val="171717"/>
                </a:solidFill>
                <a:latin typeface="Calibri"/>
                <a:cs typeface="Calibri"/>
              </a:rPr>
              <a:t>29</a:t>
            </a:r>
            <a:r>
              <a:rPr dirty="0" sz="2200" spc="-3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2200" spc="-25">
                <a:solidFill>
                  <a:srgbClr val="171717"/>
                </a:solidFill>
                <a:latin typeface="Calibri"/>
                <a:cs typeface="Calibri"/>
              </a:rPr>
              <a:t>mm)</a:t>
            </a:r>
            <a:endParaRPr sz="2200">
              <a:latin typeface="Calibri"/>
              <a:cs typeface="Calibri"/>
            </a:endParaRPr>
          </a:p>
          <a:p>
            <a:pPr marL="317500" indent="-304800">
              <a:lnSpc>
                <a:spcPts val="2510"/>
              </a:lnSpc>
              <a:spcBef>
                <a:spcPts val="990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dirty="0" sz="2200">
                <a:latin typeface="Calibri"/>
                <a:cs typeface="Calibri"/>
              </a:rPr>
              <a:t>High</a:t>
            </a:r>
            <a:r>
              <a:rPr dirty="0" sz="2200" spc="-7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or</a:t>
            </a:r>
            <a:r>
              <a:rPr dirty="0" sz="2200" spc="-6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greater</a:t>
            </a:r>
            <a:r>
              <a:rPr dirty="0" sz="2200" spc="-5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risk</a:t>
            </a:r>
            <a:r>
              <a:rPr dirty="0" sz="2200" spc="-7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for</a:t>
            </a:r>
            <a:r>
              <a:rPr dirty="0" sz="2200" spc="-6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surgery</a:t>
            </a:r>
            <a:r>
              <a:rPr dirty="0" sz="2200" spc="-6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OR</a:t>
            </a:r>
            <a:r>
              <a:rPr dirty="0" sz="2200" spc="-4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≥75</a:t>
            </a:r>
            <a:r>
              <a:rPr dirty="0" sz="2200" spc="-6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years</a:t>
            </a:r>
            <a:r>
              <a:rPr dirty="0" sz="2200" spc="-6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and</a:t>
            </a:r>
            <a:r>
              <a:rPr dirty="0" sz="2200" spc="-7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at</a:t>
            </a:r>
            <a:r>
              <a:rPr dirty="0" sz="2200" spc="-6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intermediate</a:t>
            </a:r>
            <a:r>
              <a:rPr dirty="0" sz="2200" spc="-40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risk</a:t>
            </a:r>
            <a:endParaRPr sz="2200">
              <a:latin typeface="Calibri"/>
              <a:cs typeface="Calibri"/>
            </a:endParaRPr>
          </a:p>
          <a:p>
            <a:pPr marL="317500">
              <a:lnSpc>
                <a:spcPts val="2510"/>
              </a:lnSpc>
            </a:pPr>
            <a:r>
              <a:rPr dirty="0" sz="2200">
                <a:latin typeface="Calibri"/>
                <a:cs typeface="Calibri"/>
              </a:rPr>
              <a:t>(STS</a:t>
            </a:r>
            <a:r>
              <a:rPr dirty="0" sz="2200" spc="-3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≥</a:t>
            </a:r>
            <a:r>
              <a:rPr dirty="0" sz="2200" spc="-3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4%)</a:t>
            </a:r>
            <a:r>
              <a:rPr dirty="0" sz="2200" spc="-4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per</a:t>
            </a:r>
            <a:r>
              <a:rPr dirty="0" sz="2200" spc="-3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Heart</a:t>
            </a:r>
            <a:r>
              <a:rPr dirty="0" sz="2200" spc="-35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Team</a:t>
            </a:r>
            <a:endParaRPr sz="2200">
              <a:latin typeface="Calibri"/>
              <a:cs typeface="Calibri"/>
            </a:endParaRPr>
          </a:p>
          <a:p>
            <a:pPr marL="317500" indent="-304800">
              <a:lnSpc>
                <a:spcPct val="100000"/>
              </a:lnSpc>
              <a:spcBef>
                <a:spcPts val="1045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dirty="0" sz="2200">
                <a:latin typeface="Calibri"/>
                <a:cs typeface="Calibri"/>
              </a:rPr>
              <a:t>Primary</a:t>
            </a:r>
            <a:r>
              <a:rPr dirty="0" sz="2200" spc="-8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endpoint</a:t>
            </a:r>
            <a:r>
              <a:rPr dirty="0" sz="2200" spc="-6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of</a:t>
            </a:r>
            <a:r>
              <a:rPr dirty="0" sz="2200" spc="-5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all-</a:t>
            </a:r>
            <a:r>
              <a:rPr dirty="0" sz="2200">
                <a:latin typeface="Calibri"/>
                <a:cs typeface="Calibri"/>
              </a:rPr>
              <a:t>cause</a:t>
            </a:r>
            <a:r>
              <a:rPr dirty="0" sz="2200" spc="-6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mortality</a:t>
            </a:r>
            <a:r>
              <a:rPr dirty="0" sz="2200" spc="-5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at</a:t>
            </a:r>
            <a:r>
              <a:rPr dirty="0" sz="2200" spc="-6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30</a:t>
            </a:r>
            <a:r>
              <a:rPr dirty="0" sz="2200" spc="-45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days</a:t>
            </a:r>
            <a:endParaRPr sz="2200">
              <a:latin typeface="Calibri"/>
              <a:cs typeface="Calibri"/>
            </a:endParaRPr>
          </a:p>
          <a:p>
            <a:pPr marL="317500" indent="-304800">
              <a:lnSpc>
                <a:spcPts val="2510"/>
              </a:lnSpc>
              <a:spcBef>
                <a:spcPts val="1030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dirty="0" sz="2200" spc="-25">
                <a:latin typeface="Calibri"/>
                <a:cs typeface="Calibri"/>
              </a:rPr>
              <a:t>Protocol-</a:t>
            </a:r>
            <a:r>
              <a:rPr dirty="0" sz="2200">
                <a:latin typeface="Calibri"/>
                <a:cs typeface="Calibri"/>
              </a:rPr>
              <a:t>specified</a:t>
            </a:r>
            <a:r>
              <a:rPr dirty="0" sz="2200" spc="-5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echo</a:t>
            </a:r>
            <a:r>
              <a:rPr dirty="0" sz="2200" spc="-5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acquisition</a:t>
            </a:r>
            <a:r>
              <a:rPr dirty="0" sz="2200" spc="-7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at</a:t>
            </a:r>
            <a:r>
              <a:rPr dirty="0" sz="2200" spc="-5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baseline,</a:t>
            </a:r>
            <a:r>
              <a:rPr dirty="0" sz="2200" spc="-5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discharge</a:t>
            </a:r>
            <a:r>
              <a:rPr dirty="0" sz="2200" spc="-5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and</a:t>
            </a:r>
            <a:r>
              <a:rPr dirty="0" sz="2200" spc="-7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1-</a:t>
            </a:r>
            <a:r>
              <a:rPr dirty="0" sz="2200" spc="-5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and</a:t>
            </a:r>
            <a:r>
              <a:rPr dirty="0" sz="2200" spc="-60">
                <a:latin typeface="Calibri"/>
                <a:cs typeface="Calibri"/>
              </a:rPr>
              <a:t> </a:t>
            </a:r>
            <a:r>
              <a:rPr dirty="0" sz="2200" spc="-50">
                <a:latin typeface="Calibri"/>
                <a:cs typeface="Calibri"/>
              </a:rPr>
              <a:t>3</a:t>
            </a:r>
            <a:endParaRPr sz="2200">
              <a:latin typeface="Calibri"/>
              <a:cs typeface="Calibri"/>
            </a:endParaRPr>
          </a:p>
          <a:p>
            <a:pPr marL="317500">
              <a:lnSpc>
                <a:spcPts val="2510"/>
              </a:lnSpc>
            </a:pPr>
            <a:r>
              <a:rPr dirty="0" sz="2200">
                <a:latin typeface="Calibri"/>
                <a:cs typeface="Calibri"/>
              </a:rPr>
              <a:t>years</a:t>
            </a:r>
            <a:r>
              <a:rPr dirty="0" sz="2200" spc="-9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centrally</a:t>
            </a:r>
            <a:r>
              <a:rPr dirty="0" sz="2200" spc="-7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assessed</a:t>
            </a:r>
            <a:r>
              <a:rPr dirty="0" sz="2200" spc="-8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(Mayo</a:t>
            </a:r>
            <a:r>
              <a:rPr dirty="0" sz="2200" spc="-9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Clinic</a:t>
            </a:r>
            <a:r>
              <a:rPr dirty="0" sz="2200" spc="-9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Echo</a:t>
            </a:r>
            <a:r>
              <a:rPr dirty="0" sz="2200" spc="-8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Core</a:t>
            </a:r>
            <a:r>
              <a:rPr dirty="0" sz="2200" spc="-8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Laboratory)</a:t>
            </a:r>
            <a:endParaRPr sz="2200">
              <a:latin typeface="Calibri"/>
              <a:cs typeface="Calibri"/>
            </a:endParaRPr>
          </a:p>
          <a:p>
            <a:pPr marL="317500" indent="-304800">
              <a:lnSpc>
                <a:spcPct val="100000"/>
              </a:lnSpc>
              <a:spcBef>
                <a:spcPts val="1035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dirty="0" sz="2200">
                <a:latin typeface="Calibri"/>
                <a:cs typeface="Calibri"/>
              </a:rPr>
              <a:t>100%</a:t>
            </a:r>
            <a:r>
              <a:rPr dirty="0" sz="2200" spc="-6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monitoring</a:t>
            </a:r>
            <a:r>
              <a:rPr dirty="0" sz="2200" spc="-6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of</a:t>
            </a:r>
            <a:r>
              <a:rPr dirty="0" sz="2200" spc="-6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patient</a:t>
            </a:r>
            <a:r>
              <a:rPr dirty="0" sz="2200" spc="-7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consent</a:t>
            </a:r>
            <a:r>
              <a:rPr dirty="0" sz="2200" spc="-5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and</a:t>
            </a:r>
            <a:r>
              <a:rPr dirty="0" sz="2200" spc="-8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all</a:t>
            </a:r>
            <a:r>
              <a:rPr dirty="0" sz="2200" spc="-7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serious</a:t>
            </a:r>
            <a:r>
              <a:rPr dirty="0" sz="2200" spc="-7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adverse</a:t>
            </a:r>
            <a:r>
              <a:rPr dirty="0" sz="2200" spc="-7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events.</a:t>
            </a:r>
            <a:endParaRPr sz="2200">
              <a:latin typeface="Calibri"/>
              <a:cs typeface="Calibri"/>
            </a:endParaRPr>
          </a:p>
          <a:p>
            <a:pPr marL="317500" indent="-304800">
              <a:lnSpc>
                <a:spcPct val="100000"/>
              </a:lnSpc>
              <a:spcBef>
                <a:spcPts val="1045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dirty="0" sz="2200" spc="-10">
                <a:latin typeface="Calibri"/>
                <a:cs typeface="Calibri"/>
              </a:rPr>
              <a:t>Independent</a:t>
            </a:r>
            <a:r>
              <a:rPr dirty="0" sz="2200" spc="-4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CEC</a:t>
            </a:r>
            <a:r>
              <a:rPr dirty="0" sz="2200" spc="-4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adjudication</a:t>
            </a:r>
            <a:r>
              <a:rPr dirty="0" sz="2200" spc="-7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of</a:t>
            </a:r>
            <a:r>
              <a:rPr dirty="0" sz="2200" spc="-5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death</a:t>
            </a:r>
            <a:r>
              <a:rPr dirty="0" sz="2200" spc="-5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and</a:t>
            </a:r>
            <a:r>
              <a:rPr dirty="0" sz="2200" spc="-6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safety</a:t>
            </a:r>
            <a:r>
              <a:rPr dirty="0" sz="2200" spc="-3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events.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2538983" y="800100"/>
            <a:ext cx="2990215" cy="4819650"/>
            <a:chOff x="2538983" y="800100"/>
            <a:chExt cx="2990215" cy="4819650"/>
          </a:xfrm>
        </p:grpSpPr>
        <p:sp>
          <p:nvSpPr>
            <p:cNvPr id="3" name="object 3" descr=""/>
            <p:cNvSpPr/>
            <p:nvPr/>
          </p:nvSpPr>
          <p:spPr>
            <a:xfrm>
              <a:off x="3997451" y="1495044"/>
              <a:ext cx="76200" cy="4124960"/>
            </a:xfrm>
            <a:custGeom>
              <a:avLst/>
              <a:gdLst/>
              <a:ahLst/>
              <a:cxnLst/>
              <a:rect l="l" t="t" r="r" b="b"/>
              <a:pathLst>
                <a:path w="76200" h="4124960">
                  <a:moveTo>
                    <a:pt x="31750" y="4048252"/>
                  </a:moveTo>
                  <a:lnTo>
                    <a:pt x="0" y="4048252"/>
                  </a:lnTo>
                  <a:lnTo>
                    <a:pt x="38100" y="4124426"/>
                  </a:lnTo>
                  <a:lnTo>
                    <a:pt x="69847" y="4060952"/>
                  </a:lnTo>
                  <a:lnTo>
                    <a:pt x="31750" y="4060952"/>
                  </a:lnTo>
                  <a:lnTo>
                    <a:pt x="31750" y="4048252"/>
                  </a:lnTo>
                  <a:close/>
                </a:path>
                <a:path w="76200" h="4124960">
                  <a:moveTo>
                    <a:pt x="44450" y="0"/>
                  </a:moveTo>
                  <a:lnTo>
                    <a:pt x="31750" y="0"/>
                  </a:lnTo>
                  <a:lnTo>
                    <a:pt x="31750" y="4060952"/>
                  </a:lnTo>
                  <a:lnTo>
                    <a:pt x="44450" y="4060952"/>
                  </a:lnTo>
                  <a:lnTo>
                    <a:pt x="44450" y="0"/>
                  </a:lnTo>
                  <a:close/>
                </a:path>
                <a:path w="76200" h="4124960">
                  <a:moveTo>
                    <a:pt x="76200" y="4048252"/>
                  </a:moveTo>
                  <a:lnTo>
                    <a:pt x="44450" y="4048252"/>
                  </a:lnTo>
                  <a:lnTo>
                    <a:pt x="44450" y="4060952"/>
                  </a:lnTo>
                  <a:lnTo>
                    <a:pt x="69847" y="4060952"/>
                  </a:lnTo>
                  <a:lnTo>
                    <a:pt x="76200" y="4048252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38983" y="886942"/>
              <a:ext cx="2990088" cy="678205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00044" y="800100"/>
              <a:ext cx="1269479" cy="928115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2586227" y="906779"/>
              <a:ext cx="2900680" cy="588645"/>
            </a:xfrm>
            <a:custGeom>
              <a:avLst/>
              <a:gdLst/>
              <a:ahLst/>
              <a:cxnLst/>
              <a:rect l="l" t="t" r="r" b="b"/>
              <a:pathLst>
                <a:path w="2900679" h="588644">
                  <a:moveTo>
                    <a:pt x="2802128" y="0"/>
                  </a:moveTo>
                  <a:lnTo>
                    <a:pt x="98044" y="0"/>
                  </a:lnTo>
                  <a:lnTo>
                    <a:pt x="59900" y="7711"/>
                  </a:lnTo>
                  <a:lnTo>
                    <a:pt x="28733" y="28733"/>
                  </a:lnTo>
                  <a:lnTo>
                    <a:pt x="7711" y="59900"/>
                  </a:lnTo>
                  <a:lnTo>
                    <a:pt x="0" y="98044"/>
                  </a:lnTo>
                  <a:lnTo>
                    <a:pt x="0" y="490220"/>
                  </a:lnTo>
                  <a:lnTo>
                    <a:pt x="7711" y="528363"/>
                  </a:lnTo>
                  <a:lnTo>
                    <a:pt x="28733" y="559530"/>
                  </a:lnTo>
                  <a:lnTo>
                    <a:pt x="59900" y="580552"/>
                  </a:lnTo>
                  <a:lnTo>
                    <a:pt x="98044" y="588264"/>
                  </a:lnTo>
                  <a:lnTo>
                    <a:pt x="2802128" y="588264"/>
                  </a:lnTo>
                  <a:lnTo>
                    <a:pt x="2840271" y="580552"/>
                  </a:lnTo>
                  <a:lnTo>
                    <a:pt x="2871438" y="559530"/>
                  </a:lnTo>
                  <a:lnTo>
                    <a:pt x="2892460" y="528363"/>
                  </a:lnTo>
                  <a:lnTo>
                    <a:pt x="2900172" y="490220"/>
                  </a:lnTo>
                  <a:lnTo>
                    <a:pt x="2900172" y="98044"/>
                  </a:lnTo>
                  <a:lnTo>
                    <a:pt x="2892460" y="59900"/>
                  </a:lnTo>
                  <a:lnTo>
                    <a:pt x="2871438" y="28733"/>
                  </a:lnTo>
                  <a:lnTo>
                    <a:pt x="2840271" y="7711"/>
                  </a:lnTo>
                  <a:lnTo>
                    <a:pt x="2802128" y="0"/>
                  </a:lnTo>
                  <a:close/>
                </a:path>
              </a:pathLst>
            </a:custGeom>
            <a:solidFill>
              <a:srgbClr val="BCD6E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3586734" y="866089"/>
            <a:ext cx="901065" cy="6362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10" b="1">
                <a:latin typeface="Calibri"/>
                <a:cs typeface="Calibri"/>
              </a:rPr>
              <a:t>Enrolled</a:t>
            </a:r>
            <a:endParaRPr sz="2000">
              <a:latin typeface="Calibri"/>
              <a:cs typeface="Calibri"/>
            </a:endParaRPr>
          </a:p>
          <a:p>
            <a:pPr marL="108585">
              <a:lnSpc>
                <a:spcPct val="100000"/>
              </a:lnSpc>
            </a:pPr>
            <a:r>
              <a:rPr dirty="0" sz="2000" spc="-10" b="1">
                <a:latin typeface="Calibri"/>
                <a:cs typeface="Calibri"/>
              </a:rPr>
              <a:t>N=638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2538983" y="1283208"/>
            <a:ext cx="5366385" cy="1582420"/>
            <a:chOff x="2538983" y="1283208"/>
            <a:chExt cx="5366385" cy="1582420"/>
          </a:xfrm>
        </p:grpSpPr>
        <p:sp>
          <p:nvSpPr>
            <p:cNvPr id="9" name="object 9" descr=""/>
            <p:cNvSpPr/>
            <p:nvPr/>
          </p:nvSpPr>
          <p:spPr>
            <a:xfrm>
              <a:off x="6027419" y="1283208"/>
              <a:ext cx="1877695" cy="760730"/>
            </a:xfrm>
            <a:custGeom>
              <a:avLst/>
              <a:gdLst/>
              <a:ahLst/>
              <a:cxnLst/>
              <a:rect l="l" t="t" r="r" b="b"/>
              <a:pathLst>
                <a:path w="1877695" h="760730">
                  <a:moveTo>
                    <a:pt x="1750822" y="0"/>
                  </a:moveTo>
                  <a:lnTo>
                    <a:pt x="126745" y="0"/>
                  </a:lnTo>
                  <a:lnTo>
                    <a:pt x="77420" y="9963"/>
                  </a:lnTo>
                  <a:lnTo>
                    <a:pt x="37131" y="37131"/>
                  </a:lnTo>
                  <a:lnTo>
                    <a:pt x="9963" y="77420"/>
                  </a:lnTo>
                  <a:lnTo>
                    <a:pt x="0" y="126745"/>
                  </a:lnTo>
                  <a:lnTo>
                    <a:pt x="0" y="633729"/>
                  </a:lnTo>
                  <a:lnTo>
                    <a:pt x="9963" y="683055"/>
                  </a:lnTo>
                  <a:lnTo>
                    <a:pt x="37131" y="723344"/>
                  </a:lnTo>
                  <a:lnTo>
                    <a:pt x="77420" y="750512"/>
                  </a:lnTo>
                  <a:lnTo>
                    <a:pt x="126745" y="760476"/>
                  </a:lnTo>
                  <a:lnTo>
                    <a:pt x="1750822" y="760476"/>
                  </a:lnTo>
                  <a:lnTo>
                    <a:pt x="1800147" y="750512"/>
                  </a:lnTo>
                  <a:lnTo>
                    <a:pt x="1840436" y="723344"/>
                  </a:lnTo>
                  <a:lnTo>
                    <a:pt x="1867604" y="683055"/>
                  </a:lnTo>
                  <a:lnTo>
                    <a:pt x="1877568" y="633729"/>
                  </a:lnTo>
                  <a:lnTo>
                    <a:pt x="1877568" y="126745"/>
                  </a:lnTo>
                  <a:lnTo>
                    <a:pt x="1867604" y="77420"/>
                  </a:lnTo>
                  <a:lnTo>
                    <a:pt x="1840436" y="37131"/>
                  </a:lnTo>
                  <a:lnTo>
                    <a:pt x="1800147" y="9963"/>
                  </a:lnTo>
                  <a:lnTo>
                    <a:pt x="1750822" y="0"/>
                  </a:lnTo>
                  <a:close/>
                </a:path>
              </a:pathLst>
            </a:custGeom>
            <a:solidFill>
              <a:srgbClr val="BCD6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4040123" y="1624584"/>
              <a:ext cx="2002155" cy="76200"/>
            </a:xfrm>
            <a:custGeom>
              <a:avLst/>
              <a:gdLst/>
              <a:ahLst/>
              <a:cxnLst/>
              <a:rect l="l" t="t" r="r" b="b"/>
              <a:pathLst>
                <a:path w="2002154" h="76200">
                  <a:moveTo>
                    <a:pt x="1925701" y="0"/>
                  </a:moveTo>
                  <a:lnTo>
                    <a:pt x="1925701" y="76200"/>
                  </a:lnTo>
                  <a:lnTo>
                    <a:pt x="1989201" y="44450"/>
                  </a:lnTo>
                  <a:lnTo>
                    <a:pt x="1938401" y="44450"/>
                  </a:lnTo>
                  <a:lnTo>
                    <a:pt x="1938401" y="31750"/>
                  </a:lnTo>
                  <a:lnTo>
                    <a:pt x="1989201" y="31750"/>
                  </a:lnTo>
                  <a:lnTo>
                    <a:pt x="1925701" y="0"/>
                  </a:lnTo>
                  <a:close/>
                </a:path>
                <a:path w="2002154" h="76200">
                  <a:moveTo>
                    <a:pt x="1925701" y="31750"/>
                  </a:moveTo>
                  <a:lnTo>
                    <a:pt x="0" y="31750"/>
                  </a:lnTo>
                  <a:lnTo>
                    <a:pt x="0" y="44450"/>
                  </a:lnTo>
                  <a:lnTo>
                    <a:pt x="1925701" y="44450"/>
                  </a:lnTo>
                  <a:lnTo>
                    <a:pt x="1925701" y="31750"/>
                  </a:lnTo>
                  <a:close/>
                </a:path>
                <a:path w="2002154" h="76200">
                  <a:moveTo>
                    <a:pt x="1989201" y="31750"/>
                  </a:moveTo>
                  <a:lnTo>
                    <a:pt x="1938401" y="31750"/>
                  </a:lnTo>
                  <a:lnTo>
                    <a:pt x="1938401" y="44450"/>
                  </a:lnTo>
                  <a:lnTo>
                    <a:pt x="1989201" y="44450"/>
                  </a:lnTo>
                  <a:lnTo>
                    <a:pt x="2001901" y="38100"/>
                  </a:lnTo>
                  <a:lnTo>
                    <a:pt x="1989201" y="3175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38983" y="1828774"/>
              <a:ext cx="2990088" cy="678205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830067" y="1741931"/>
              <a:ext cx="2409444" cy="928115"/>
            </a:xfrm>
            <a:prstGeom prst="rect">
              <a:avLst/>
            </a:prstGeom>
          </p:spPr>
        </p:pic>
        <p:sp>
          <p:nvSpPr>
            <p:cNvPr id="13" name="object 13" descr=""/>
            <p:cNvSpPr/>
            <p:nvPr/>
          </p:nvSpPr>
          <p:spPr>
            <a:xfrm>
              <a:off x="2586228" y="1848611"/>
              <a:ext cx="5318760" cy="1016635"/>
            </a:xfrm>
            <a:custGeom>
              <a:avLst/>
              <a:gdLst/>
              <a:ahLst/>
              <a:cxnLst/>
              <a:rect l="l" t="t" r="r" b="b"/>
              <a:pathLst>
                <a:path w="5318759" h="1016635">
                  <a:moveTo>
                    <a:pt x="2900172" y="98044"/>
                  </a:moveTo>
                  <a:lnTo>
                    <a:pt x="2892450" y="59905"/>
                  </a:lnTo>
                  <a:lnTo>
                    <a:pt x="2871432" y="28740"/>
                  </a:lnTo>
                  <a:lnTo>
                    <a:pt x="2840266" y="7721"/>
                  </a:lnTo>
                  <a:lnTo>
                    <a:pt x="2802128" y="0"/>
                  </a:lnTo>
                  <a:lnTo>
                    <a:pt x="98044" y="0"/>
                  </a:lnTo>
                  <a:lnTo>
                    <a:pt x="59893" y="7721"/>
                  </a:lnTo>
                  <a:lnTo>
                    <a:pt x="28727" y="28740"/>
                  </a:lnTo>
                  <a:lnTo>
                    <a:pt x="7708" y="59905"/>
                  </a:lnTo>
                  <a:lnTo>
                    <a:pt x="0" y="98044"/>
                  </a:lnTo>
                  <a:lnTo>
                    <a:pt x="0" y="490220"/>
                  </a:lnTo>
                  <a:lnTo>
                    <a:pt x="7708" y="528370"/>
                  </a:lnTo>
                  <a:lnTo>
                    <a:pt x="28727" y="559536"/>
                  </a:lnTo>
                  <a:lnTo>
                    <a:pt x="59893" y="580555"/>
                  </a:lnTo>
                  <a:lnTo>
                    <a:pt x="98044" y="588264"/>
                  </a:lnTo>
                  <a:lnTo>
                    <a:pt x="2802128" y="588264"/>
                  </a:lnTo>
                  <a:lnTo>
                    <a:pt x="2840266" y="580555"/>
                  </a:lnTo>
                  <a:lnTo>
                    <a:pt x="2871432" y="559536"/>
                  </a:lnTo>
                  <a:lnTo>
                    <a:pt x="2892450" y="528370"/>
                  </a:lnTo>
                  <a:lnTo>
                    <a:pt x="2900172" y="490220"/>
                  </a:lnTo>
                  <a:lnTo>
                    <a:pt x="2900172" y="98044"/>
                  </a:lnTo>
                  <a:close/>
                </a:path>
                <a:path w="5318759" h="1016635">
                  <a:moveTo>
                    <a:pt x="5318760" y="648208"/>
                  </a:moveTo>
                  <a:lnTo>
                    <a:pt x="5312956" y="619556"/>
                  </a:lnTo>
                  <a:lnTo>
                    <a:pt x="5297170" y="596138"/>
                  </a:lnTo>
                  <a:lnTo>
                    <a:pt x="5273751" y="580351"/>
                  </a:lnTo>
                  <a:lnTo>
                    <a:pt x="5245100" y="574548"/>
                  </a:lnTo>
                  <a:lnTo>
                    <a:pt x="3501136" y="574548"/>
                  </a:lnTo>
                  <a:lnTo>
                    <a:pt x="3472472" y="580351"/>
                  </a:lnTo>
                  <a:lnTo>
                    <a:pt x="3449066" y="596138"/>
                  </a:lnTo>
                  <a:lnTo>
                    <a:pt x="3433267" y="619556"/>
                  </a:lnTo>
                  <a:lnTo>
                    <a:pt x="3427476" y="648208"/>
                  </a:lnTo>
                  <a:lnTo>
                    <a:pt x="3427476" y="942848"/>
                  </a:lnTo>
                  <a:lnTo>
                    <a:pt x="3433267" y="971511"/>
                  </a:lnTo>
                  <a:lnTo>
                    <a:pt x="3449053" y="994918"/>
                  </a:lnTo>
                  <a:lnTo>
                    <a:pt x="3472472" y="1010716"/>
                  </a:lnTo>
                  <a:lnTo>
                    <a:pt x="3501136" y="1016508"/>
                  </a:lnTo>
                  <a:lnTo>
                    <a:pt x="5245100" y="1016508"/>
                  </a:lnTo>
                  <a:lnTo>
                    <a:pt x="5273751" y="1010716"/>
                  </a:lnTo>
                  <a:lnTo>
                    <a:pt x="5297170" y="994930"/>
                  </a:lnTo>
                  <a:lnTo>
                    <a:pt x="5312956" y="971511"/>
                  </a:lnTo>
                  <a:lnTo>
                    <a:pt x="5318760" y="942848"/>
                  </a:lnTo>
                  <a:lnTo>
                    <a:pt x="5318760" y="648208"/>
                  </a:lnTo>
                  <a:close/>
                </a:path>
              </a:pathLst>
            </a:custGeom>
            <a:solidFill>
              <a:srgbClr val="BCD6E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3016757" y="1809114"/>
            <a:ext cx="2038985" cy="6356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78180" marR="5080" indent="-666115">
              <a:lnSpc>
                <a:spcPct val="100000"/>
              </a:lnSpc>
              <a:spcBef>
                <a:spcPts val="105"/>
              </a:spcBef>
            </a:pPr>
            <a:r>
              <a:rPr dirty="0" sz="2000" spc="-20" b="1">
                <a:latin typeface="Calibri"/>
                <a:cs typeface="Calibri"/>
              </a:rPr>
              <a:t>Attempted </a:t>
            </a:r>
            <a:r>
              <a:rPr dirty="0" sz="2000" spc="-10" b="1">
                <a:latin typeface="Calibri"/>
                <a:cs typeface="Calibri"/>
              </a:rPr>
              <a:t>Implant N=629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2538983" y="2685288"/>
            <a:ext cx="2990215" cy="928369"/>
            <a:chOff x="2538983" y="2685288"/>
            <a:chExt cx="2990215" cy="928369"/>
          </a:xfrm>
        </p:grpSpPr>
        <p:pic>
          <p:nvPicPr>
            <p:cNvPr id="16" name="object 16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38983" y="2772130"/>
              <a:ext cx="2990088" cy="676681"/>
            </a:xfrm>
            <a:prstGeom prst="rect">
              <a:avLst/>
            </a:prstGeom>
          </p:spPr>
        </p:pic>
        <p:pic>
          <p:nvPicPr>
            <p:cNvPr id="17" name="object 17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756915" y="2685288"/>
              <a:ext cx="2555748" cy="928116"/>
            </a:xfrm>
            <a:prstGeom prst="rect">
              <a:avLst/>
            </a:prstGeom>
          </p:spPr>
        </p:pic>
        <p:sp>
          <p:nvSpPr>
            <p:cNvPr id="18" name="object 18" descr=""/>
            <p:cNvSpPr/>
            <p:nvPr/>
          </p:nvSpPr>
          <p:spPr>
            <a:xfrm>
              <a:off x="2586227" y="2791968"/>
              <a:ext cx="2900680" cy="586740"/>
            </a:xfrm>
            <a:custGeom>
              <a:avLst/>
              <a:gdLst/>
              <a:ahLst/>
              <a:cxnLst/>
              <a:rect l="l" t="t" r="r" b="b"/>
              <a:pathLst>
                <a:path w="2900679" h="586739">
                  <a:moveTo>
                    <a:pt x="2802382" y="0"/>
                  </a:moveTo>
                  <a:lnTo>
                    <a:pt x="97790" y="0"/>
                  </a:lnTo>
                  <a:lnTo>
                    <a:pt x="59739" y="7689"/>
                  </a:lnTo>
                  <a:lnTo>
                    <a:pt x="28654" y="28654"/>
                  </a:lnTo>
                  <a:lnTo>
                    <a:pt x="7689" y="59739"/>
                  </a:lnTo>
                  <a:lnTo>
                    <a:pt x="0" y="97790"/>
                  </a:lnTo>
                  <a:lnTo>
                    <a:pt x="0" y="488950"/>
                  </a:lnTo>
                  <a:lnTo>
                    <a:pt x="7689" y="527000"/>
                  </a:lnTo>
                  <a:lnTo>
                    <a:pt x="28654" y="558085"/>
                  </a:lnTo>
                  <a:lnTo>
                    <a:pt x="59739" y="579050"/>
                  </a:lnTo>
                  <a:lnTo>
                    <a:pt x="97790" y="586740"/>
                  </a:lnTo>
                  <a:lnTo>
                    <a:pt x="2802382" y="586740"/>
                  </a:lnTo>
                  <a:lnTo>
                    <a:pt x="2840432" y="579050"/>
                  </a:lnTo>
                  <a:lnTo>
                    <a:pt x="2871517" y="558085"/>
                  </a:lnTo>
                  <a:lnTo>
                    <a:pt x="2892482" y="527000"/>
                  </a:lnTo>
                  <a:lnTo>
                    <a:pt x="2900172" y="488950"/>
                  </a:lnTo>
                  <a:lnTo>
                    <a:pt x="2900172" y="97790"/>
                  </a:lnTo>
                  <a:lnTo>
                    <a:pt x="2892482" y="59739"/>
                  </a:lnTo>
                  <a:lnTo>
                    <a:pt x="2871517" y="28654"/>
                  </a:lnTo>
                  <a:lnTo>
                    <a:pt x="2840432" y="7689"/>
                  </a:lnTo>
                  <a:lnTo>
                    <a:pt x="2802382" y="0"/>
                  </a:lnTo>
                  <a:close/>
                </a:path>
              </a:pathLst>
            </a:custGeom>
            <a:solidFill>
              <a:srgbClr val="BCD6E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 descr=""/>
          <p:cNvSpPr txBox="1"/>
          <p:nvPr/>
        </p:nvSpPr>
        <p:spPr>
          <a:xfrm>
            <a:off x="2943605" y="2751836"/>
            <a:ext cx="2185670" cy="6356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 indent="156845">
              <a:lnSpc>
                <a:spcPct val="100000"/>
              </a:lnSpc>
              <a:spcBef>
                <a:spcPts val="105"/>
              </a:spcBef>
            </a:pPr>
            <a:r>
              <a:rPr dirty="0" sz="2000" spc="-10" b="1">
                <a:latin typeface="Calibri"/>
                <a:cs typeface="Calibri"/>
              </a:rPr>
              <a:t>30-</a:t>
            </a:r>
            <a:r>
              <a:rPr dirty="0" sz="2000" b="1">
                <a:latin typeface="Calibri"/>
                <a:cs typeface="Calibri"/>
              </a:rPr>
              <a:t>Day</a:t>
            </a:r>
            <a:r>
              <a:rPr dirty="0" sz="2000" spc="-5" b="1">
                <a:latin typeface="Calibri"/>
                <a:cs typeface="Calibri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Follow-</a:t>
            </a:r>
            <a:r>
              <a:rPr dirty="0" sz="2000" spc="-25" b="1">
                <a:latin typeface="Calibri"/>
                <a:cs typeface="Calibri"/>
              </a:rPr>
              <a:t>up </a:t>
            </a:r>
            <a:r>
              <a:rPr dirty="0" sz="2000" b="1">
                <a:latin typeface="Calibri"/>
                <a:cs typeface="Calibri"/>
              </a:rPr>
              <a:t>N=627/629*</a:t>
            </a:r>
            <a:r>
              <a:rPr dirty="0" sz="2000" spc="-35" b="1">
                <a:latin typeface="Calibri"/>
                <a:cs typeface="Calibri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(99.7%)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20" name="object 20" descr=""/>
          <p:cNvGrpSpPr/>
          <p:nvPr/>
        </p:nvGrpSpPr>
        <p:grpSpPr>
          <a:xfrm>
            <a:off x="2538983" y="3627120"/>
            <a:ext cx="2990215" cy="928369"/>
            <a:chOff x="2538983" y="3627120"/>
            <a:chExt cx="2990215" cy="928369"/>
          </a:xfrm>
        </p:grpSpPr>
        <p:pic>
          <p:nvPicPr>
            <p:cNvPr id="21" name="object 21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538983" y="3713962"/>
              <a:ext cx="2990088" cy="678205"/>
            </a:xfrm>
            <a:prstGeom prst="rect">
              <a:avLst/>
            </a:prstGeom>
          </p:spPr>
        </p:pic>
        <p:pic>
          <p:nvPicPr>
            <p:cNvPr id="22" name="object 22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756915" y="3627120"/>
              <a:ext cx="2555748" cy="928115"/>
            </a:xfrm>
            <a:prstGeom prst="rect">
              <a:avLst/>
            </a:prstGeom>
          </p:spPr>
        </p:pic>
        <p:sp>
          <p:nvSpPr>
            <p:cNvPr id="23" name="object 23" descr=""/>
            <p:cNvSpPr/>
            <p:nvPr/>
          </p:nvSpPr>
          <p:spPr>
            <a:xfrm>
              <a:off x="2586227" y="3733800"/>
              <a:ext cx="2900680" cy="588645"/>
            </a:xfrm>
            <a:custGeom>
              <a:avLst/>
              <a:gdLst/>
              <a:ahLst/>
              <a:cxnLst/>
              <a:rect l="l" t="t" r="r" b="b"/>
              <a:pathLst>
                <a:path w="2900679" h="588645">
                  <a:moveTo>
                    <a:pt x="2802128" y="0"/>
                  </a:moveTo>
                  <a:lnTo>
                    <a:pt x="98044" y="0"/>
                  </a:lnTo>
                  <a:lnTo>
                    <a:pt x="59900" y="7711"/>
                  </a:lnTo>
                  <a:lnTo>
                    <a:pt x="28733" y="28733"/>
                  </a:lnTo>
                  <a:lnTo>
                    <a:pt x="7711" y="59900"/>
                  </a:lnTo>
                  <a:lnTo>
                    <a:pt x="0" y="98043"/>
                  </a:lnTo>
                  <a:lnTo>
                    <a:pt x="0" y="490219"/>
                  </a:lnTo>
                  <a:lnTo>
                    <a:pt x="7711" y="528363"/>
                  </a:lnTo>
                  <a:lnTo>
                    <a:pt x="28733" y="559530"/>
                  </a:lnTo>
                  <a:lnTo>
                    <a:pt x="59900" y="580552"/>
                  </a:lnTo>
                  <a:lnTo>
                    <a:pt x="98044" y="588263"/>
                  </a:lnTo>
                  <a:lnTo>
                    <a:pt x="2802128" y="588263"/>
                  </a:lnTo>
                  <a:lnTo>
                    <a:pt x="2840271" y="580552"/>
                  </a:lnTo>
                  <a:lnTo>
                    <a:pt x="2871438" y="559530"/>
                  </a:lnTo>
                  <a:lnTo>
                    <a:pt x="2892460" y="528363"/>
                  </a:lnTo>
                  <a:lnTo>
                    <a:pt x="2900172" y="490219"/>
                  </a:lnTo>
                  <a:lnTo>
                    <a:pt x="2900172" y="98043"/>
                  </a:lnTo>
                  <a:lnTo>
                    <a:pt x="2892460" y="59900"/>
                  </a:lnTo>
                  <a:lnTo>
                    <a:pt x="2871438" y="28733"/>
                  </a:lnTo>
                  <a:lnTo>
                    <a:pt x="2840271" y="7711"/>
                  </a:lnTo>
                  <a:lnTo>
                    <a:pt x="2802128" y="0"/>
                  </a:lnTo>
                  <a:close/>
                </a:path>
              </a:pathLst>
            </a:custGeom>
            <a:solidFill>
              <a:srgbClr val="BCD6E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 descr=""/>
          <p:cNvSpPr txBox="1"/>
          <p:nvPr/>
        </p:nvSpPr>
        <p:spPr>
          <a:xfrm>
            <a:off x="2943605" y="3693998"/>
            <a:ext cx="2185670" cy="6362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05"/>
              </a:spcBef>
            </a:pPr>
            <a:r>
              <a:rPr dirty="0" sz="2000" spc="-10" b="1">
                <a:latin typeface="Calibri"/>
                <a:cs typeface="Calibri"/>
              </a:rPr>
              <a:t>1-</a:t>
            </a:r>
            <a:r>
              <a:rPr dirty="0" sz="2000" spc="-25" b="1">
                <a:latin typeface="Calibri"/>
                <a:cs typeface="Calibri"/>
              </a:rPr>
              <a:t>Year</a:t>
            </a:r>
            <a:r>
              <a:rPr dirty="0" sz="2000" spc="-35" b="1">
                <a:latin typeface="Calibri"/>
                <a:cs typeface="Calibri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Follow-</a:t>
            </a:r>
            <a:r>
              <a:rPr dirty="0" sz="2000" spc="-25" b="1">
                <a:latin typeface="Calibri"/>
                <a:cs typeface="Calibri"/>
              </a:rPr>
              <a:t>up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2000" b="1">
                <a:latin typeface="Calibri"/>
                <a:cs typeface="Calibri"/>
              </a:rPr>
              <a:t>N=581/629*</a:t>
            </a:r>
            <a:r>
              <a:rPr dirty="0" sz="2000" spc="-35" b="1">
                <a:latin typeface="Calibri"/>
                <a:cs typeface="Calibri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(92.4%)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25" name="object 25" descr=""/>
          <p:cNvGrpSpPr/>
          <p:nvPr/>
        </p:nvGrpSpPr>
        <p:grpSpPr>
          <a:xfrm>
            <a:off x="2538983" y="3043427"/>
            <a:ext cx="5366385" cy="2455545"/>
            <a:chOff x="2538983" y="3043427"/>
            <a:chExt cx="5366385" cy="2455545"/>
          </a:xfrm>
        </p:grpSpPr>
        <p:sp>
          <p:nvSpPr>
            <p:cNvPr id="26" name="object 26" descr=""/>
            <p:cNvSpPr/>
            <p:nvPr/>
          </p:nvSpPr>
          <p:spPr>
            <a:xfrm>
              <a:off x="4041647" y="3517391"/>
              <a:ext cx="2025014" cy="76200"/>
            </a:xfrm>
            <a:custGeom>
              <a:avLst/>
              <a:gdLst/>
              <a:ahLst/>
              <a:cxnLst/>
              <a:rect l="l" t="t" r="r" b="b"/>
              <a:pathLst>
                <a:path w="2025014" h="76200">
                  <a:moveTo>
                    <a:pt x="1948688" y="0"/>
                  </a:moveTo>
                  <a:lnTo>
                    <a:pt x="1948688" y="76200"/>
                  </a:lnTo>
                  <a:lnTo>
                    <a:pt x="2012188" y="44450"/>
                  </a:lnTo>
                  <a:lnTo>
                    <a:pt x="1961388" y="44450"/>
                  </a:lnTo>
                  <a:lnTo>
                    <a:pt x="1961388" y="31750"/>
                  </a:lnTo>
                  <a:lnTo>
                    <a:pt x="2012188" y="31750"/>
                  </a:lnTo>
                  <a:lnTo>
                    <a:pt x="1948688" y="0"/>
                  </a:lnTo>
                  <a:close/>
                </a:path>
                <a:path w="2025014" h="76200">
                  <a:moveTo>
                    <a:pt x="1948688" y="31750"/>
                  </a:moveTo>
                  <a:lnTo>
                    <a:pt x="0" y="31750"/>
                  </a:lnTo>
                  <a:lnTo>
                    <a:pt x="0" y="44450"/>
                  </a:lnTo>
                  <a:lnTo>
                    <a:pt x="1948688" y="44450"/>
                  </a:lnTo>
                  <a:lnTo>
                    <a:pt x="1948688" y="31750"/>
                  </a:lnTo>
                  <a:close/>
                </a:path>
                <a:path w="2025014" h="76200">
                  <a:moveTo>
                    <a:pt x="2012188" y="31750"/>
                  </a:moveTo>
                  <a:lnTo>
                    <a:pt x="1961388" y="31750"/>
                  </a:lnTo>
                  <a:lnTo>
                    <a:pt x="1961388" y="44450"/>
                  </a:lnTo>
                  <a:lnTo>
                    <a:pt x="2012188" y="44450"/>
                  </a:lnTo>
                  <a:lnTo>
                    <a:pt x="2024888" y="38100"/>
                  </a:lnTo>
                  <a:lnTo>
                    <a:pt x="2012188" y="3175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6045707" y="3043427"/>
              <a:ext cx="1859280" cy="893444"/>
            </a:xfrm>
            <a:custGeom>
              <a:avLst/>
              <a:gdLst/>
              <a:ahLst/>
              <a:cxnLst/>
              <a:rect l="l" t="t" r="r" b="b"/>
              <a:pathLst>
                <a:path w="1859279" h="893445">
                  <a:moveTo>
                    <a:pt x="1710436" y="0"/>
                  </a:moveTo>
                  <a:lnTo>
                    <a:pt x="148843" y="0"/>
                  </a:lnTo>
                  <a:lnTo>
                    <a:pt x="101811" y="7591"/>
                  </a:lnTo>
                  <a:lnTo>
                    <a:pt x="60953" y="28728"/>
                  </a:lnTo>
                  <a:lnTo>
                    <a:pt x="28728" y="60953"/>
                  </a:lnTo>
                  <a:lnTo>
                    <a:pt x="7591" y="101811"/>
                  </a:lnTo>
                  <a:lnTo>
                    <a:pt x="0" y="148844"/>
                  </a:lnTo>
                  <a:lnTo>
                    <a:pt x="0" y="744220"/>
                  </a:lnTo>
                  <a:lnTo>
                    <a:pt x="7591" y="791252"/>
                  </a:lnTo>
                  <a:lnTo>
                    <a:pt x="28728" y="832110"/>
                  </a:lnTo>
                  <a:lnTo>
                    <a:pt x="60953" y="864335"/>
                  </a:lnTo>
                  <a:lnTo>
                    <a:pt x="101811" y="885472"/>
                  </a:lnTo>
                  <a:lnTo>
                    <a:pt x="148843" y="893064"/>
                  </a:lnTo>
                  <a:lnTo>
                    <a:pt x="1710436" y="893064"/>
                  </a:lnTo>
                  <a:lnTo>
                    <a:pt x="1757468" y="885472"/>
                  </a:lnTo>
                  <a:lnTo>
                    <a:pt x="1798326" y="864335"/>
                  </a:lnTo>
                  <a:lnTo>
                    <a:pt x="1830551" y="832110"/>
                  </a:lnTo>
                  <a:lnTo>
                    <a:pt x="1851688" y="791252"/>
                  </a:lnTo>
                  <a:lnTo>
                    <a:pt x="1859280" y="744220"/>
                  </a:lnTo>
                  <a:lnTo>
                    <a:pt x="1859280" y="148844"/>
                  </a:lnTo>
                  <a:lnTo>
                    <a:pt x="1851688" y="101811"/>
                  </a:lnTo>
                  <a:lnTo>
                    <a:pt x="1830551" y="60953"/>
                  </a:lnTo>
                  <a:lnTo>
                    <a:pt x="1798326" y="28728"/>
                  </a:lnTo>
                  <a:lnTo>
                    <a:pt x="1757468" y="7591"/>
                  </a:lnTo>
                  <a:lnTo>
                    <a:pt x="1710436" y="0"/>
                  </a:lnTo>
                  <a:close/>
                </a:path>
              </a:pathLst>
            </a:custGeom>
            <a:solidFill>
              <a:srgbClr val="BCD6ED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8" name="object 28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538983" y="4657318"/>
              <a:ext cx="2990088" cy="676681"/>
            </a:xfrm>
            <a:prstGeom prst="rect">
              <a:avLst/>
            </a:prstGeom>
          </p:spPr>
        </p:pic>
        <p:pic>
          <p:nvPicPr>
            <p:cNvPr id="29" name="object 29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756915" y="4570475"/>
              <a:ext cx="2555748" cy="928116"/>
            </a:xfrm>
            <a:prstGeom prst="rect">
              <a:avLst/>
            </a:prstGeom>
          </p:spPr>
        </p:pic>
        <p:sp>
          <p:nvSpPr>
            <p:cNvPr id="30" name="object 30" descr=""/>
            <p:cNvSpPr/>
            <p:nvPr/>
          </p:nvSpPr>
          <p:spPr>
            <a:xfrm>
              <a:off x="2586227" y="4677155"/>
              <a:ext cx="2900680" cy="586740"/>
            </a:xfrm>
            <a:custGeom>
              <a:avLst/>
              <a:gdLst/>
              <a:ahLst/>
              <a:cxnLst/>
              <a:rect l="l" t="t" r="r" b="b"/>
              <a:pathLst>
                <a:path w="2900679" h="586739">
                  <a:moveTo>
                    <a:pt x="2802382" y="0"/>
                  </a:moveTo>
                  <a:lnTo>
                    <a:pt x="97790" y="0"/>
                  </a:lnTo>
                  <a:lnTo>
                    <a:pt x="59739" y="7689"/>
                  </a:lnTo>
                  <a:lnTo>
                    <a:pt x="28654" y="28654"/>
                  </a:lnTo>
                  <a:lnTo>
                    <a:pt x="7689" y="59739"/>
                  </a:lnTo>
                  <a:lnTo>
                    <a:pt x="0" y="97790"/>
                  </a:lnTo>
                  <a:lnTo>
                    <a:pt x="0" y="488950"/>
                  </a:lnTo>
                  <a:lnTo>
                    <a:pt x="7689" y="527000"/>
                  </a:lnTo>
                  <a:lnTo>
                    <a:pt x="28654" y="558085"/>
                  </a:lnTo>
                  <a:lnTo>
                    <a:pt x="59739" y="579050"/>
                  </a:lnTo>
                  <a:lnTo>
                    <a:pt x="97790" y="586740"/>
                  </a:lnTo>
                  <a:lnTo>
                    <a:pt x="2802382" y="586740"/>
                  </a:lnTo>
                  <a:lnTo>
                    <a:pt x="2840432" y="579050"/>
                  </a:lnTo>
                  <a:lnTo>
                    <a:pt x="2871517" y="558085"/>
                  </a:lnTo>
                  <a:lnTo>
                    <a:pt x="2892482" y="527000"/>
                  </a:lnTo>
                  <a:lnTo>
                    <a:pt x="2900172" y="488950"/>
                  </a:lnTo>
                  <a:lnTo>
                    <a:pt x="2900172" y="97790"/>
                  </a:lnTo>
                  <a:lnTo>
                    <a:pt x="2892482" y="59739"/>
                  </a:lnTo>
                  <a:lnTo>
                    <a:pt x="2871517" y="28654"/>
                  </a:lnTo>
                  <a:lnTo>
                    <a:pt x="2840432" y="7689"/>
                  </a:lnTo>
                  <a:lnTo>
                    <a:pt x="2802382" y="0"/>
                  </a:lnTo>
                  <a:close/>
                </a:path>
              </a:pathLst>
            </a:custGeom>
            <a:solidFill>
              <a:srgbClr val="BCD6E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339953" y="0"/>
            <a:ext cx="2221230" cy="9423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Patient</a:t>
            </a:r>
            <a:r>
              <a:rPr dirty="0" sz="3200" spc="-145"/>
              <a:t> </a:t>
            </a:r>
            <a:r>
              <a:rPr dirty="0" sz="3200" spc="-20"/>
              <a:t>Flow</a:t>
            </a:r>
            <a:endParaRPr sz="3200"/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pc="-25"/>
              <a:t>FORWARD</a:t>
            </a:r>
            <a:r>
              <a:rPr dirty="0" spc="-105"/>
              <a:t> </a:t>
            </a:r>
            <a:r>
              <a:rPr dirty="0" spc="-25"/>
              <a:t>PRO</a:t>
            </a:r>
          </a:p>
        </p:txBody>
      </p:sp>
      <p:sp>
        <p:nvSpPr>
          <p:cNvPr id="32" name="object 32" descr=""/>
          <p:cNvSpPr txBox="1"/>
          <p:nvPr/>
        </p:nvSpPr>
        <p:spPr>
          <a:xfrm>
            <a:off x="2943605" y="4637023"/>
            <a:ext cx="2186305" cy="636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000" spc="-10" b="1">
                <a:latin typeface="Calibri"/>
                <a:cs typeface="Calibri"/>
              </a:rPr>
              <a:t>2-</a:t>
            </a:r>
            <a:r>
              <a:rPr dirty="0" sz="2000" spc="-25" b="1">
                <a:latin typeface="Calibri"/>
                <a:cs typeface="Calibri"/>
              </a:rPr>
              <a:t>Year </a:t>
            </a:r>
            <a:r>
              <a:rPr dirty="0" sz="2000" spc="-10" b="1">
                <a:latin typeface="Calibri"/>
                <a:cs typeface="Calibri"/>
              </a:rPr>
              <a:t>Follow-</a:t>
            </a:r>
            <a:r>
              <a:rPr dirty="0" sz="2000" spc="-25" b="1">
                <a:latin typeface="Calibri"/>
                <a:cs typeface="Calibri"/>
              </a:rPr>
              <a:t>up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2000" b="1">
                <a:latin typeface="Calibri"/>
                <a:cs typeface="Calibri"/>
              </a:rPr>
              <a:t>N=582/629*</a:t>
            </a:r>
            <a:r>
              <a:rPr dirty="0" sz="2000" spc="-45" b="1">
                <a:latin typeface="Calibri"/>
                <a:cs typeface="Calibri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(92.5%)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33" name="object 33" descr=""/>
          <p:cNvGrpSpPr/>
          <p:nvPr/>
        </p:nvGrpSpPr>
        <p:grpSpPr>
          <a:xfrm>
            <a:off x="2538983" y="4102608"/>
            <a:ext cx="5416550" cy="2338070"/>
            <a:chOff x="2538983" y="4102608"/>
            <a:chExt cx="5416550" cy="2338070"/>
          </a:xfrm>
        </p:grpSpPr>
        <p:sp>
          <p:nvSpPr>
            <p:cNvPr id="34" name="object 34" descr=""/>
            <p:cNvSpPr/>
            <p:nvPr/>
          </p:nvSpPr>
          <p:spPr>
            <a:xfrm>
              <a:off x="4030980" y="4494276"/>
              <a:ext cx="2025014" cy="76200"/>
            </a:xfrm>
            <a:custGeom>
              <a:avLst/>
              <a:gdLst/>
              <a:ahLst/>
              <a:cxnLst/>
              <a:rect l="l" t="t" r="r" b="b"/>
              <a:pathLst>
                <a:path w="2025014" h="76200">
                  <a:moveTo>
                    <a:pt x="1948688" y="0"/>
                  </a:moveTo>
                  <a:lnTo>
                    <a:pt x="1948688" y="76200"/>
                  </a:lnTo>
                  <a:lnTo>
                    <a:pt x="2012188" y="44450"/>
                  </a:lnTo>
                  <a:lnTo>
                    <a:pt x="1961388" y="44450"/>
                  </a:lnTo>
                  <a:lnTo>
                    <a:pt x="1961388" y="31750"/>
                  </a:lnTo>
                  <a:lnTo>
                    <a:pt x="2012188" y="31750"/>
                  </a:lnTo>
                  <a:lnTo>
                    <a:pt x="1948688" y="0"/>
                  </a:lnTo>
                  <a:close/>
                </a:path>
                <a:path w="2025014" h="76200">
                  <a:moveTo>
                    <a:pt x="1948688" y="31750"/>
                  </a:moveTo>
                  <a:lnTo>
                    <a:pt x="0" y="31750"/>
                  </a:lnTo>
                  <a:lnTo>
                    <a:pt x="0" y="44450"/>
                  </a:lnTo>
                  <a:lnTo>
                    <a:pt x="1948688" y="44450"/>
                  </a:lnTo>
                  <a:lnTo>
                    <a:pt x="1948688" y="31750"/>
                  </a:lnTo>
                  <a:close/>
                </a:path>
                <a:path w="2025014" h="76200">
                  <a:moveTo>
                    <a:pt x="2012188" y="31750"/>
                  </a:moveTo>
                  <a:lnTo>
                    <a:pt x="1961388" y="31750"/>
                  </a:lnTo>
                  <a:lnTo>
                    <a:pt x="1961388" y="44450"/>
                  </a:lnTo>
                  <a:lnTo>
                    <a:pt x="2012188" y="44450"/>
                  </a:lnTo>
                  <a:lnTo>
                    <a:pt x="2024888" y="38100"/>
                  </a:lnTo>
                  <a:lnTo>
                    <a:pt x="2012188" y="3175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6036563" y="4102608"/>
              <a:ext cx="1918970" cy="893444"/>
            </a:xfrm>
            <a:custGeom>
              <a:avLst/>
              <a:gdLst/>
              <a:ahLst/>
              <a:cxnLst/>
              <a:rect l="l" t="t" r="r" b="b"/>
              <a:pathLst>
                <a:path w="1918970" h="893445">
                  <a:moveTo>
                    <a:pt x="1769871" y="0"/>
                  </a:moveTo>
                  <a:lnTo>
                    <a:pt x="148844" y="0"/>
                  </a:lnTo>
                  <a:lnTo>
                    <a:pt x="101811" y="7591"/>
                  </a:lnTo>
                  <a:lnTo>
                    <a:pt x="60953" y="28728"/>
                  </a:lnTo>
                  <a:lnTo>
                    <a:pt x="28728" y="60953"/>
                  </a:lnTo>
                  <a:lnTo>
                    <a:pt x="7591" y="101811"/>
                  </a:lnTo>
                  <a:lnTo>
                    <a:pt x="0" y="148844"/>
                  </a:lnTo>
                  <a:lnTo>
                    <a:pt x="0" y="744220"/>
                  </a:lnTo>
                  <a:lnTo>
                    <a:pt x="7591" y="791252"/>
                  </a:lnTo>
                  <a:lnTo>
                    <a:pt x="28728" y="832110"/>
                  </a:lnTo>
                  <a:lnTo>
                    <a:pt x="60953" y="864335"/>
                  </a:lnTo>
                  <a:lnTo>
                    <a:pt x="101811" y="885472"/>
                  </a:lnTo>
                  <a:lnTo>
                    <a:pt x="148844" y="893064"/>
                  </a:lnTo>
                  <a:lnTo>
                    <a:pt x="1769871" y="893064"/>
                  </a:lnTo>
                  <a:lnTo>
                    <a:pt x="1816904" y="885472"/>
                  </a:lnTo>
                  <a:lnTo>
                    <a:pt x="1857762" y="864335"/>
                  </a:lnTo>
                  <a:lnTo>
                    <a:pt x="1889987" y="832110"/>
                  </a:lnTo>
                  <a:lnTo>
                    <a:pt x="1911124" y="791252"/>
                  </a:lnTo>
                  <a:lnTo>
                    <a:pt x="1918715" y="744220"/>
                  </a:lnTo>
                  <a:lnTo>
                    <a:pt x="1918715" y="148844"/>
                  </a:lnTo>
                  <a:lnTo>
                    <a:pt x="1911124" y="101811"/>
                  </a:lnTo>
                  <a:lnTo>
                    <a:pt x="1889987" y="60953"/>
                  </a:lnTo>
                  <a:lnTo>
                    <a:pt x="1857762" y="28728"/>
                  </a:lnTo>
                  <a:lnTo>
                    <a:pt x="1816904" y="7591"/>
                  </a:lnTo>
                  <a:lnTo>
                    <a:pt x="1769871" y="0"/>
                  </a:lnTo>
                  <a:close/>
                </a:path>
              </a:pathLst>
            </a:custGeom>
            <a:solidFill>
              <a:srgbClr val="BCD6ED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6" name="object 36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538983" y="5599176"/>
              <a:ext cx="2990088" cy="678205"/>
            </a:xfrm>
            <a:prstGeom prst="rect">
              <a:avLst/>
            </a:prstGeom>
          </p:spPr>
        </p:pic>
        <p:pic>
          <p:nvPicPr>
            <p:cNvPr id="37" name="object 37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756915" y="5512308"/>
              <a:ext cx="2555748" cy="928116"/>
            </a:xfrm>
            <a:prstGeom prst="rect">
              <a:avLst/>
            </a:prstGeom>
          </p:spPr>
        </p:pic>
        <p:sp>
          <p:nvSpPr>
            <p:cNvPr id="38" name="object 38" descr=""/>
            <p:cNvSpPr/>
            <p:nvPr/>
          </p:nvSpPr>
          <p:spPr>
            <a:xfrm>
              <a:off x="2586227" y="5618988"/>
              <a:ext cx="2900680" cy="588645"/>
            </a:xfrm>
            <a:custGeom>
              <a:avLst/>
              <a:gdLst/>
              <a:ahLst/>
              <a:cxnLst/>
              <a:rect l="l" t="t" r="r" b="b"/>
              <a:pathLst>
                <a:path w="2900679" h="588645">
                  <a:moveTo>
                    <a:pt x="2802128" y="0"/>
                  </a:moveTo>
                  <a:lnTo>
                    <a:pt x="98044" y="0"/>
                  </a:lnTo>
                  <a:lnTo>
                    <a:pt x="59900" y="7704"/>
                  </a:lnTo>
                  <a:lnTo>
                    <a:pt x="28733" y="28714"/>
                  </a:lnTo>
                  <a:lnTo>
                    <a:pt x="7711" y="59878"/>
                  </a:lnTo>
                  <a:lnTo>
                    <a:pt x="0" y="98043"/>
                  </a:lnTo>
                  <a:lnTo>
                    <a:pt x="0" y="490220"/>
                  </a:lnTo>
                  <a:lnTo>
                    <a:pt x="7711" y="528385"/>
                  </a:lnTo>
                  <a:lnTo>
                    <a:pt x="28733" y="559549"/>
                  </a:lnTo>
                  <a:lnTo>
                    <a:pt x="59900" y="580559"/>
                  </a:lnTo>
                  <a:lnTo>
                    <a:pt x="98044" y="588264"/>
                  </a:lnTo>
                  <a:lnTo>
                    <a:pt x="2802128" y="588264"/>
                  </a:lnTo>
                  <a:lnTo>
                    <a:pt x="2840271" y="580559"/>
                  </a:lnTo>
                  <a:lnTo>
                    <a:pt x="2871438" y="559549"/>
                  </a:lnTo>
                  <a:lnTo>
                    <a:pt x="2892460" y="528385"/>
                  </a:lnTo>
                  <a:lnTo>
                    <a:pt x="2900172" y="490220"/>
                  </a:lnTo>
                  <a:lnTo>
                    <a:pt x="2900172" y="98043"/>
                  </a:lnTo>
                  <a:lnTo>
                    <a:pt x="2892460" y="59878"/>
                  </a:lnTo>
                  <a:lnTo>
                    <a:pt x="2871438" y="28714"/>
                  </a:lnTo>
                  <a:lnTo>
                    <a:pt x="2840271" y="7704"/>
                  </a:lnTo>
                  <a:lnTo>
                    <a:pt x="2802128" y="0"/>
                  </a:lnTo>
                  <a:close/>
                </a:path>
              </a:pathLst>
            </a:custGeom>
            <a:solidFill>
              <a:srgbClr val="BCD6E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9" name="object 39" descr=""/>
          <p:cNvSpPr txBox="1"/>
          <p:nvPr/>
        </p:nvSpPr>
        <p:spPr>
          <a:xfrm>
            <a:off x="2943605" y="5579770"/>
            <a:ext cx="2185670" cy="635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93040">
              <a:lnSpc>
                <a:spcPct val="100000"/>
              </a:lnSpc>
              <a:spcBef>
                <a:spcPts val="100"/>
              </a:spcBef>
            </a:pPr>
            <a:r>
              <a:rPr dirty="0" sz="2000" spc="-10" b="1">
                <a:latin typeface="Calibri"/>
                <a:cs typeface="Calibri"/>
              </a:rPr>
              <a:t>3-</a:t>
            </a:r>
            <a:r>
              <a:rPr dirty="0" sz="2000" spc="-25" b="1">
                <a:latin typeface="Calibri"/>
                <a:cs typeface="Calibri"/>
              </a:rPr>
              <a:t>Year </a:t>
            </a:r>
            <a:r>
              <a:rPr dirty="0" sz="2000" spc="-10" b="1">
                <a:latin typeface="Calibri"/>
                <a:cs typeface="Calibri"/>
              </a:rPr>
              <a:t>Follow-</a:t>
            </a:r>
            <a:r>
              <a:rPr dirty="0" sz="2000" spc="-25" b="1">
                <a:latin typeface="Calibri"/>
                <a:cs typeface="Calibri"/>
              </a:rPr>
              <a:t>up </a:t>
            </a:r>
            <a:r>
              <a:rPr dirty="0" sz="2000" b="1">
                <a:latin typeface="Calibri"/>
                <a:cs typeface="Calibri"/>
              </a:rPr>
              <a:t>N=551/629*</a:t>
            </a:r>
            <a:r>
              <a:rPr dirty="0" sz="2000" spc="-35" b="1">
                <a:latin typeface="Calibri"/>
                <a:cs typeface="Calibri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(87.6%)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40" name="object 40" descr=""/>
          <p:cNvGrpSpPr/>
          <p:nvPr/>
        </p:nvGrpSpPr>
        <p:grpSpPr>
          <a:xfrm>
            <a:off x="4030979" y="2412492"/>
            <a:ext cx="3924300" cy="3563620"/>
            <a:chOff x="4030979" y="2412492"/>
            <a:chExt cx="3924300" cy="3563620"/>
          </a:xfrm>
        </p:grpSpPr>
        <p:sp>
          <p:nvSpPr>
            <p:cNvPr id="41" name="object 41" descr=""/>
            <p:cNvSpPr/>
            <p:nvPr/>
          </p:nvSpPr>
          <p:spPr>
            <a:xfrm>
              <a:off x="4040123" y="5388864"/>
              <a:ext cx="2025014" cy="76200"/>
            </a:xfrm>
            <a:custGeom>
              <a:avLst/>
              <a:gdLst/>
              <a:ahLst/>
              <a:cxnLst/>
              <a:rect l="l" t="t" r="r" b="b"/>
              <a:pathLst>
                <a:path w="2025014" h="76200">
                  <a:moveTo>
                    <a:pt x="1948688" y="0"/>
                  </a:moveTo>
                  <a:lnTo>
                    <a:pt x="1948688" y="76200"/>
                  </a:lnTo>
                  <a:lnTo>
                    <a:pt x="2012188" y="44450"/>
                  </a:lnTo>
                  <a:lnTo>
                    <a:pt x="1961388" y="44450"/>
                  </a:lnTo>
                  <a:lnTo>
                    <a:pt x="1961388" y="31750"/>
                  </a:lnTo>
                  <a:lnTo>
                    <a:pt x="2012188" y="31750"/>
                  </a:lnTo>
                  <a:lnTo>
                    <a:pt x="1948688" y="0"/>
                  </a:lnTo>
                  <a:close/>
                </a:path>
                <a:path w="2025014" h="76200">
                  <a:moveTo>
                    <a:pt x="1948688" y="31750"/>
                  </a:moveTo>
                  <a:lnTo>
                    <a:pt x="0" y="31750"/>
                  </a:lnTo>
                  <a:lnTo>
                    <a:pt x="0" y="44450"/>
                  </a:lnTo>
                  <a:lnTo>
                    <a:pt x="1948688" y="44450"/>
                  </a:lnTo>
                  <a:lnTo>
                    <a:pt x="1948688" y="31750"/>
                  </a:lnTo>
                  <a:close/>
                </a:path>
                <a:path w="2025014" h="76200">
                  <a:moveTo>
                    <a:pt x="2012188" y="31750"/>
                  </a:moveTo>
                  <a:lnTo>
                    <a:pt x="1961388" y="31750"/>
                  </a:lnTo>
                  <a:lnTo>
                    <a:pt x="1961388" y="44450"/>
                  </a:lnTo>
                  <a:lnTo>
                    <a:pt x="2012188" y="44450"/>
                  </a:lnTo>
                  <a:lnTo>
                    <a:pt x="2024888" y="38100"/>
                  </a:lnTo>
                  <a:lnTo>
                    <a:pt x="2012188" y="3175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6045707" y="5084064"/>
              <a:ext cx="1859280" cy="891540"/>
            </a:xfrm>
            <a:custGeom>
              <a:avLst/>
              <a:gdLst/>
              <a:ahLst/>
              <a:cxnLst/>
              <a:rect l="l" t="t" r="r" b="b"/>
              <a:pathLst>
                <a:path w="1859279" h="891539">
                  <a:moveTo>
                    <a:pt x="1710689" y="0"/>
                  </a:moveTo>
                  <a:lnTo>
                    <a:pt x="148589" y="0"/>
                  </a:lnTo>
                  <a:lnTo>
                    <a:pt x="101632" y="7577"/>
                  </a:lnTo>
                  <a:lnTo>
                    <a:pt x="60844" y="28675"/>
                  </a:lnTo>
                  <a:lnTo>
                    <a:pt x="28675" y="60844"/>
                  </a:lnTo>
                  <a:lnTo>
                    <a:pt x="7577" y="101632"/>
                  </a:lnTo>
                  <a:lnTo>
                    <a:pt x="0" y="148590"/>
                  </a:lnTo>
                  <a:lnTo>
                    <a:pt x="0" y="742950"/>
                  </a:lnTo>
                  <a:lnTo>
                    <a:pt x="7577" y="789917"/>
                  </a:lnTo>
                  <a:lnTo>
                    <a:pt x="28675" y="830706"/>
                  </a:lnTo>
                  <a:lnTo>
                    <a:pt x="60844" y="862871"/>
                  </a:lnTo>
                  <a:lnTo>
                    <a:pt x="101632" y="883965"/>
                  </a:lnTo>
                  <a:lnTo>
                    <a:pt x="148589" y="891540"/>
                  </a:lnTo>
                  <a:lnTo>
                    <a:pt x="1710689" y="891540"/>
                  </a:lnTo>
                  <a:lnTo>
                    <a:pt x="1757647" y="883965"/>
                  </a:lnTo>
                  <a:lnTo>
                    <a:pt x="1798435" y="862871"/>
                  </a:lnTo>
                  <a:lnTo>
                    <a:pt x="1830604" y="830706"/>
                  </a:lnTo>
                  <a:lnTo>
                    <a:pt x="1851702" y="789917"/>
                  </a:lnTo>
                  <a:lnTo>
                    <a:pt x="1859280" y="742950"/>
                  </a:lnTo>
                  <a:lnTo>
                    <a:pt x="1859280" y="148590"/>
                  </a:lnTo>
                  <a:lnTo>
                    <a:pt x="1851702" y="101632"/>
                  </a:lnTo>
                  <a:lnTo>
                    <a:pt x="1830604" y="60844"/>
                  </a:lnTo>
                  <a:lnTo>
                    <a:pt x="1798435" y="28675"/>
                  </a:lnTo>
                  <a:lnTo>
                    <a:pt x="1757647" y="7577"/>
                  </a:lnTo>
                  <a:lnTo>
                    <a:pt x="1710689" y="0"/>
                  </a:lnTo>
                  <a:close/>
                </a:path>
              </a:pathLst>
            </a:custGeom>
            <a:solidFill>
              <a:srgbClr val="BCD6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4030979" y="2577084"/>
              <a:ext cx="2025014" cy="76200"/>
            </a:xfrm>
            <a:custGeom>
              <a:avLst/>
              <a:gdLst/>
              <a:ahLst/>
              <a:cxnLst/>
              <a:rect l="l" t="t" r="r" b="b"/>
              <a:pathLst>
                <a:path w="2025014" h="76200">
                  <a:moveTo>
                    <a:pt x="1948688" y="0"/>
                  </a:moveTo>
                  <a:lnTo>
                    <a:pt x="1948688" y="76200"/>
                  </a:lnTo>
                  <a:lnTo>
                    <a:pt x="2012188" y="44450"/>
                  </a:lnTo>
                  <a:lnTo>
                    <a:pt x="1961388" y="44450"/>
                  </a:lnTo>
                  <a:lnTo>
                    <a:pt x="1961388" y="31750"/>
                  </a:lnTo>
                  <a:lnTo>
                    <a:pt x="2012188" y="31750"/>
                  </a:lnTo>
                  <a:lnTo>
                    <a:pt x="1948688" y="0"/>
                  </a:lnTo>
                  <a:close/>
                </a:path>
                <a:path w="2025014" h="76200">
                  <a:moveTo>
                    <a:pt x="1948688" y="31750"/>
                  </a:moveTo>
                  <a:lnTo>
                    <a:pt x="0" y="31750"/>
                  </a:lnTo>
                  <a:lnTo>
                    <a:pt x="0" y="44450"/>
                  </a:lnTo>
                  <a:lnTo>
                    <a:pt x="1948688" y="44450"/>
                  </a:lnTo>
                  <a:lnTo>
                    <a:pt x="1948688" y="31750"/>
                  </a:lnTo>
                  <a:close/>
                </a:path>
                <a:path w="2025014" h="76200">
                  <a:moveTo>
                    <a:pt x="2012188" y="31750"/>
                  </a:moveTo>
                  <a:lnTo>
                    <a:pt x="1961388" y="31750"/>
                  </a:lnTo>
                  <a:lnTo>
                    <a:pt x="1961388" y="44450"/>
                  </a:lnTo>
                  <a:lnTo>
                    <a:pt x="2012188" y="44450"/>
                  </a:lnTo>
                  <a:lnTo>
                    <a:pt x="2024888" y="38100"/>
                  </a:lnTo>
                  <a:lnTo>
                    <a:pt x="2012188" y="3175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6063995" y="2412492"/>
              <a:ext cx="1891664" cy="441959"/>
            </a:xfrm>
            <a:custGeom>
              <a:avLst/>
              <a:gdLst/>
              <a:ahLst/>
              <a:cxnLst/>
              <a:rect l="l" t="t" r="r" b="b"/>
              <a:pathLst>
                <a:path w="1891665" h="441960">
                  <a:moveTo>
                    <a:pt x="1817624" y="0"/>
                  </a:moveTo>
                  <a:lnTo>
                    <a:pt x="73659" y="0"/>
                  </a:lnTo>
                  <a:lnTo>
                    <a:pt x="45005" y="5794"/>
                  </a:lnTo>
                  <a:lnTo>
                    <a:pt x="21589" y="21589"/>
                  </a:lnTo>
                  <a:lnTo>
                    <a:pt x="5794" y="45005"/>
                  </a:lnTo>
                  <a:lnTo>
                    <a:pt x="0" y="73660"/>
                  </a:lnTo>
                  <a:lnTo>
                    <a:pt x="0" y="368300"/>
                  </a:lnTo>
                  <a:lnTo>
                    <a:pt x="5794" y="396954"/>
                  </a:lnTo>
                  <a:lnTo>
                    <a:pt x="21589" y="420370"/>
                  </a:lnTo>
                  <a:lnTo>
                    <a:pt x="45005" y="436165"/>
                  </a:lnTo>
                  <a:lnTo>
                    <a:pt x="73659" y="441960"/>
                  </a:lnTo>
                  <a:lnTo>
                    <a:pt x="1817624" y="441960"/>
                  </a:lnTo>
                  <a:lnTo>
                    <a:pt x="1846278" y="436165"/>
                  </a:lnTo>
                  <a:lnTo>
                    <a:pt x="1869694" y="420370"/>
                  </a:lnTo>
                  <a:lnTo>
                    <a:pt x="1885489" y="396954"/>
                  </a:lnTo>
                  <a:lnTo>
                    <a:pt x="1891283" y="368300"/>
                  </a:lnTo>
                  <a:lnTo>
                    <a:pt x="1891283" y="73660"/>
                  </a:lnTo>
                  <a:lnTo>
                    <a:pt x="1885489" y="45005"/>
                  </a:lnTo>
                  <a:lnTo>
                    <a:pt x="1869693" y="21590"/>
                  </a:lnTo>
                  <a:lnTo>
                    <a:pt x="1846278" y="5794"/>
                  </a:lnTo>
                  <a:lnTo>
                    <a:pt x="1817624" y="0"/>
                  </a:lnTo>
                  <a:close/>
                </a:path>
              </a:pathLst>
            </a:custGeom>
            <a:solidFill>
              <a:srgbClr val="BCD6E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5" name="object 45" descr=""/>
          <p:cNvSpPr txBox="1"/>
          <p:nvPr/>
        </p:nvSpPr>
        <p:spPr>
          <a:xfrm>
            <a:off x="78739" y="5305805"/>
            <a:ext cx="2163445" cy="879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*Patients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who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died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were </a:t>
            </a:r>
            <a:r>
              <a:rPr dirty="0" sz="1400">
                <a:latin typeface="Calibri"/>
                <a:cs typeface="Calibri"/>
              </a:rPr>
              <a:t>counted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as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known</a:t>
            </a:r>
            <a:r>
              <a:rPr dirty="0" sz="1400" spc="-5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status</a:t>
            </a:r>
            <a:r>
              <a:rPr dirty="0" sz="1400" spc="-25">
                <a:latin typeface="Calibri"/>
                <a:cs typeface="Calibri"/>
              </a:rPr>
              <a:t> for </a:t>
            </a:r>
            <a:r>
              <a:rPr dirty="0" sz="1400">
                <a:latin typeface="Calibri"/>
                <a:cs typeface="Calibri"/>
              </a:rPr>
              <a:t>each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time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point.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Missed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visits </a:t>
            </a:r>
            <a:r>
              <a:rPr dirty="0" sz="1400">
                <a:latin typeface="Calibri"/>
                <a:cs typeface="Calibri"/>
              </a:rPr>
              <a:t>are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not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study</a:t>
            </a:r>
            <a:r>
              <a:rPr dirty="0" sz="1400" spc="-10">
                <a:latin typeface="Calibri"/>
                <a:cs typeface="Calibri"/>
              </a:rPr>
              <a:t> exit.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6115050" y="2440051"/>
            <a:ext cx="975994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200" b="1">
                <a:latin typeface="Calibri"/>
                <a:cs typeface="Calibri"/>
              </a:rPr>
              <a:t>D</a:t>
            </a:r>
            <a:r>
              <a:rPr dirty="0" baseline="4629" sz="1800" spc="-300" b="1">
                <a:latin typeface="Calibri"/>
                <a:cs typeface="Calibri"/>
              </a:rPr>
              <a:t>D</a:t>
            </a:r>
            <a:r>
              <a:rPr dirty="0" sz="1200" spc="-200" b="1">
                <a:latin typeface="Calibri"/>
                <a:cs typeface="Calibri"/>
              </a:rPr>
              <a:t>e</a:t>
            </a:r>
            <a:r>
              <a:rPr dirty="0" baseline="4629" sz="1800" spc="-300" b="1">
                <a:latin typeface="Calibri"/>
                <a:cs typeface="Calibri"/>
              </a:rPr>
              <a:t>e</a:t>
            </a:r>
            <a:r>
              <a:rPr dirty="0" sz="1200" spc="-200" b="1">
                <a:latin typeface="Calibri"/>
                <a:cs typeface="Calibri"/>
              </a:rPr>
              <a:t>a</a:t>
            </a:r>
            <a:r>
              <a:rPr dirty="0" baseline="4629" sz="1800" spc="-300" b="1">
                <a:latin typeface="Calibri"/>
                <a:cs typeface="Calibri"/>
              </a:rPr>
              <a:t>a</a:t>
            </a:r>
            <a:r>
              <a:rPr dirty="0" sz="1200" spc="-200" b="1">
                <a:latin typeface="Calibri"/>
                <a:cs typeface="Calibri"/>
              </a:rPr>
              <a:t>t</a:t>
            </a:r>
            <a:r>
              <a:rPr dirty="0" baseline="4629" sz="1800" spc="-300" b="1">
                <a:latin typeface="Calibri"/>
                <a:cs typeface="Calibri"/>
              </a:rPr>
              <a:t>t</a:t>
            </a:r>
            <a:r>
              <a:rPr dirty="0" sz="1200" spc="-200" b="1">
                <a:latin typeface="Calibri"/>
                <a:cs typeface="Calibri"/>
              </a:rPr>
              <a:t>h</a:t>
            </a:r>
            <a:r>
              <a:rPr dirty="0" baseline="4629" sz="1800" spc="-300" b="1">
                <a:latin typeface="Calibri"/>
                <a:cs typeface="Calibri"/>
              </a:rPr>
              <a:t>h</a:t>
            </a:r>
            <a:r>
              <a:rPr dirty="0" sz="1200" spc="-200" b="1">
                <a:latin typeface="Calibri"/>
                <a:cs typeface="Calibri"/>
              </a:rPr>
              <a:t>s</a:t>
            </a:r>
            <a:r>
              <a:rPr dirty="0" baseline="4629" sz="1800" spc="-300" b="1">
                <a:latin typeface="Calibri"/>
                <a:cs typeface="Calibri"/>
              </a:rPr>
              <a:t>s</a:t>
            </a:r>
            <a:r>
              <a:rPr dirty="0" sz="1200" spc="-200" b="1">
                <a:latin typeface="Calibri"/>
                <a:cs typeface="Calibri"/>
              </a:rPr>
              <a:t>:</a:t>
            </a:r>
            <a:r>
              <a:rPr dirty="0" baseline="4629" sz="1800" spc="-300" b="1">
                <a:latin typeface="Calibri"/>
                <a:cs typeface="Calibri"/>
              </a:rPr>
              <a:t>:</a:t>
            </a:r>
            <a:r>
              <a:rPr dirty="0" sz="1200" spc="-200" b="1">
                <a:latin typeface="Calibri"/>
                <a:cs typeface="Calibri"/>
              </a:rPr>
              <a:t>2</a:t>
            </a:r>
            <a:r>
              <a:rPr dirty="0" baseline="4629" sz="1800" spc="-300" b="1">
                <a:latin typeface="Calibri"/>
                <a:cs typeface="Calibri"/>
              </a:rPr>
              <a:t>2</a:t>
            </a:r>
            <a:r>
              <a:rPr dirty="0" sz="1200" spc="-200" b="1">
                <a:latin typeface="Calibri"/>
                <a:cs typeface="Calibri"/>
              </a:rPr>
              <a:t>1</a:t>
            </a:r>
            <a:r>
              <a:rPr dirty="0" baseline="4629" sz="1800" spc="-300" b="1">
                <a:latin typeface="Calibri"/>
                <a:cs typeface="Calibri"/>
              </a:rPr>
              <a:t>1</a:t>
            </a:r>
            <a:r>
              <a:rPr dirty="0" baseline="4629" sz="1800" spc="750" b="1">
                <a:latin typeface="Calibri"/>
                <a:cs typeface="Calibri"/>
              </a:rPr>
              <a:t> </a:t>
            </a:r>
            <a:r>
              <a:rPr dirty="0" sz="1200" spc="-660" b="1">
                <a:latin typeface="Calibri"/>
                <a:cs typeface="Calibri"/>
              </a:rPr>
              <a:t>M</a:t>
            </a:r>
            <a:r>
              <a:rPr dirty="0" baseline="4629" sz="1800" spc="-615" b="1">
                <a:latin typeface="Calibri"/>
                <a:cs typeface="Calibri"/>
              </a:rPr>
              <a:t>M</a:t>
            </a:r>
            <a:r>
              <a:rPr dirty="0" sz="1200" spc="-5" b="1">
                <a:latin typeface="Calibri"/>
                <a:cs typeface="Calibri"/>
              </a:rPr>
              <a:t>i</a:t>
            </a:r>
            <a:r>
              <a:rPr dirty="0" sz="1200" spc="-385" b="1">
                <a:latin typeface="Calibri"/>
                <a:cs typeface="Calibri"/>
              </a:rPr>
              <a:t>s</a:t>
            </a:r>
            <a:r>
              <a:rPr dirty="0" baseline="4629" sz="1800" spc="-7" b="1">
                <a:latin typeface="Calibri"/>
                <a:cs typeface="Calibri"/>
              </a:rPr>
              <a:t>is</a:t>
            </a:r>
            <a:r>
              <a:rPr dirty="0" baseline="4629" sz="1800" spc="-607" b="1">
                <a:latin typeface="Calibri"/>
                <a:cs typeface="Calibri"/>
              </a:rPr>
              <a:t>s</a:t>
            </a:r>
            <a:r>
              <a:rPr dirty="0" sz="1200" spc="-215" b="1">
                <a:latin typeface="Calibri"/>
                <a:cs typeface="Calibri"/>
              </a:rPr>
              <a:t>e</a:t>
            </a:r>
            <a:r>
              <a:rPr dirty="0" baseline="4629" sz="1800" spc="-607" b="1">
                <a:latin typeface="Calibri"/>
                <a:cs typeface="Calibri"/>
              </a:rPr>
              <a:t>e</a:t>
            </a:r>
            <a:r>
              <a:rPr dirty="0" sz="1200" spc="-254" b="1">
                <a:latin typeface="Calibri"/>
                <a:cs typeface="Calibri"/>
              </a:rPr>
              <a:t>d</a:t>
            </a:r>
            <a:r>
              <a:rPr dirty="0" baseline="4629" sz="1800" spc="-195" b="1">
                <a:latin typeface="Calibri"/>
                <a:cs typeface="Calibri"/>
              </a:rPr>
              <a:t>d</a:t>
            </a:r>
            <a:r>
              <a:rPr dirty="0" sz="1200" spc="-175" b="1">
                <a:latin typeface="Calibri"/>
                <a:cs typeface="Calibri"/>
              </a:rPr>
              <a:t>v</a:t>
            </a:r>
            <a:r>
              <a:rPr dirty="0" baseline="4629" sz="1800" spc="-607" b="1">
                <a:latin typeface="Calibri"/>
                <a:cs typeface="Calibri"/>
              </a:rPr>
              <a:t>v</a:t>
            </a:r>
            <a:r>
              <a:rPr dirty="0" sz="1200" spc="-10" b="1">
                <a:latin typeface="Calibri"/>
                <a:cs typeface="Calibri"/>
              </a:rPr>
              <a:t>i</a:t>
            </a:r>
            <a:r>
              <a:rPr dirty="0" sz="1200" spc="-385" b="1">
                <a:latin typeface="Calibri"/>
                <a:cs typeface="Calibri"/>
              </a:rPr>
              <a:t>s</a:t>
            </a:r>
            <a:r>
              <a:rPr dirty="0" baseline="4629" sz="1800" spc="-15" b="1">
                <a:latin typeface="Calibri"/>
                <a:cs typeface="Calibri"/>
              </a:rPr>
              <a:t>i</a:t>
            </a:r>
            <a:r>
              <a:rPr dirty="0" baseline="4629" sz="1800" spc="-607" b="1">
                <a:latin typeface="Calibri"/>
                <a:cs typeface="Calibri"/>
              </a:rPr>
              <a:t>s</a:t>
            </a:r>
            <a:r>
              <a:rPr dirty="0" sz="1200" b="1">
                <a:latin typeface="Calibri"/>
                <a:cs typeface="Calibri"/>
              </a:rPr>
              <a:t>i</a:t>
            </a:r>
            <a:r>
              <a:rPr dirty="0" sz="1200" spc="-325" b="1">
                <a:latin typeface="Calibri"/>
                <a:cs typeface="Calibri"/>
              </a:rPr>
              <a:t>t</a:t>
            </a:r>
            <a:r>
              <a:rPr dirty="0" baseline="4629" sz="1800" b="1">
                <a:latin typeface="Calibri"/>
                <a:cs typeface="Calibri"/>
              </a:rPr>
              <a:t>i</a:t>
            </a:r>
            <a:r>
              <a:rPr dirty="0" baseline="4629" sz="1800" spc="-607" b="1">
                <a:latin typeface="Calibri"/>
                <a:cs typeface="Calibri"/>
              </a:rPr>
              <a:t>t</a:t>
            </a:r>
            <a:r>
              <a:rPr dirty="0" sz="1200" spc="60" b="1">
                <a:latin typeface="Calibri"/>
                <a:cs typeface="Calibri"/>
              </a:rPr>
              <a:t>:</a:t>
            </a:r>
            <a:r>
              <a:rPr dirty="0" baseline="4629" sz="1800" spc="-217" b="1">
                <a:latin typeface="Calibri"/>
                <a:cs typeface="Calibri"/>
              </a:rPr>
              <a:t>:</a:t>
            </a:r>
            <a:r>
              <a:rPr dirty="0" sz="1200" spc="-220" b="1">
                <a:latin typeface="Calibri"/>
                <a:cs typeface="Calibri"/>
              </a:rPr>
              <a:t>2</a:t>
            </a:r>
            <a:r>
              <a:rPr dirty="0" baseline="4629" sz="1800" spc="-7" b="1">
                <a:latin typeface="Calibri"/>
                <a:cs typeface="Calibri"/>
              </a:rPr>
              <a:t>2</a:t>
            </a:r>
            <a:endParaRPr baseline="4629" sz="1800">
              <a:latin typeface="Calibri"/>
              <a:cs typeface="Calibri"/>
            </a:endParaRPr>
          </a:p>
        </p:txBody>
      </p:sp>
      <p:sp>
        <p:nvSpPr>
          <p:cNvPr id="47" name="object 47" descr=""/>
          <p:cNvSpPr/>
          <p:nvPr/>
        </p:nvSpPr>
        <p:spPr>
          <a:xfrm>
            <a:off x="6077711" y="1283208"/>
            <a:ext cx="1877695" cy="760730"/>
          </a:xfrm>
          <a:custGeom>
            <a:avLst/>
            <a:gdLst/>
            <a:ahLst/>
            <a:cxnLst/>
            <a:rect l="l" t="t" r="r" b="b"/>
            <a:pathLst>
              <a:path w="1877695" h="760730">
                <a:moveTo>
                  <a:pt x="1750821" y="0"/>
                </a:moveTo>
                <a:lnTo>
                  <a:pt x="126746" y="0"/>
                </a:lnTo>
                <a:lnTo>
                  <a:pt x="77420" y="9963"/>
                </a:lnTo>
                <a:lnTo>
                  <a:pt x="37131" y="37131"/>
                </a:lnTo>
                <a:lnTo>
                  <a:pt x="9963" y="77420"/>
                </a:lnTo>
                <a:lnTo>
                  <a:pt x="0" y="126745"/>
                </a:lnTo>
                <a:lnTo>
                  <a:pt x="0" y="633729"/>
                </a:lnTo>
                <a:lnTo>
                  <a:pt x="9963" y="683055"/>
                </a:lnTo>
                <a:lnTo>
                  <a:pt x="37131" y="723344"/>
                </a:lnTo>
                <a:lnTo>
                  <a:pt x="77420" y="750512"/>
                </a:lnTo>
                <a:lnTo>
                  <a:pt x="126746" y="760476"/>
                </a:lnTo>
                <a:lnTo>
                  <a:pt x="1750821" y="760476"/>
                </a:lnTo>
                <a:lnTo>
                  <a:pt x="1800147" y="750512"/>
                </a:lnTo>
                <a:lnTo>
                  <a:pt x="1840436" y="723344"/>
                </a:lnTo>
                <a:lnTo>
                  <a:pt x="1867604" y="683055"/>
                </a:lnTo>
                <a:lnTo>
                  <a:pt x="1877567" y="633729"/>
                </a:lnTo>
                <a:lnTo>
                  <a:pt x="1877567" y="126745"/>
                </a:lnTo>
                <a:lnTo>
                  <a:pt x="1867604" y="77420"/>
                </a:lnTo>
                <a:lnTo>
                  <a:pt x="1840436" y="37131"/>
                </a:lnTo>
                <a:lnTo>
                  <a:pt x="1800147" y="9963"/>
                </a:lnTo>
                <a:lnTo>
                  <a:pt x="1750821" y="0"/>
                </a:lnTo>
                <a:close/>
              </a:path>
            </a:pathLst>
          </a:custGeom>
          <a:solidFill>
            <a:srgbClr val="BCD6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 descr=""/>
          <p:cNvSpPr txBox="1"/>
          <p:nvPr/>
        </p:nvSpPr>
        <p:spPr>
          <a:xfrm>
            <a:off x="6144005" y="1275715"/>
            <a:ext cx="1300480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I</a:t>
            </a:r>
            <a:r>
              <a:rPr dirty="0" sz="1200" spc="-575" b="1">
                <a:latin typeface="Calibri"/>
                <a:cs typeface="Calibri"/>
              </a:rPr>
              <a:t>n</a:t>
            </a:r>
            <a:r>
              <a:rPr dirty="0" sz="1200" spc="-5" b="1">
                <a:latin typeface="Calibri"/>
                <a:cs typeface="Calibri"/>
              </a:rPr>
              <a:t>I</a:t>
            </a:r>
            <a:r>
              <a:rPr dirty="0" sz="1200" spc="-405" b="1">
                <a:latin typeface="Calibri"/>
                <a:cs typeface="Calibri"/>
              </a:rPr>
              <a:t>n</a:t>
            </a:r>
            <a:r>
              <a:rPr dirty="0" sz="1200" spc="-110" b="1">
                <a:latin typeface="Calibri"/>
                <a:cs typeface="Calibri"/>
              </a:rPr>
              <a:t>c</a:t>
            </a:r>
            <a:r>
              <a:rPr dirty="0" sz="1200" spc="-405" b="1">
                <a:latin typeface="Calibri"/>
                <a:cs typeface="Calibri"/>
              </a:rPr>
              <a:t>c</a:t>
            </a:r>
            <a:r>
              <a:rPr dirty="0" sz="1200" b="1">
                <a:latin typeface="Calibri"/>
                <a:cs typeface="Calibri"/>
              </a:rPr>
              <a:t>l</a:t>
            </a:r>
            <a:r>
              <a:rPr dirty="0" sz="1200" spc="-555" b="1">
                <a:latin typeface="Calibri"/>
                <a:cs typeface="Calibri"/>
              </a:rPr>
              <a:t>u</a:t>
            </a:r>
            <a:r>
              <a:rPr dirty="0" sz="1200" b="1">
                <a:latin typeface="Calibri"/>
                <a:cs typeface="Calibri"/>
              </a:rPr>
              <a:t>l</a:t>
            </a:r>
            <a:r>
              <a:rPr dirty="0" sz="1200" spc="-405" b="1">
                <a:latin typeface="Calibri"/>
                <a:cs typeface="Calibri"/>
              </a:rPr>
              <a:t>u</a:t>
            </a:r>
            <a:r>
              <a:rPr dirty="0" sz="1200" spc="-90" b="1">
                <a:latin typeface="Calibri"/>
                <a:cs typeface="Calibri"/>
              </a:rPr>
              <a:t>s</a:t>
            </a:r>
            <a:r>
              <a:rPr dirty="0" sz="1200" spc="-405" b="1">
                <a:latin typeface="Calibri"/>
                <a:cs typeface="Calibri"/>
              </a:rPr>
              <a:t>s</a:t>
            </a:r>
            <a:r>
              <a:rPr dirty="0" sz="1200" spc="-5" b="1">
                <a:latin typeface="Calibri"/>
                <a:cs typeface="Calibri"/>
              </a:rPr>
              <a:t>i</a:t>
            </a:r>
            <a:r>
              <a:rPr dirty="0" sz="1200" spc="-555" b="1">
                <a:latin typeface="Calibri"/>
                <a:cs typeface="Calibri"/>
              </a:rPr>
              <a:t>o</a:t>
            </a:r>
            <a:r>
              <a:rPr dirty="0" sz="1200" spc="-5" b="1">
                <a:latin typeface="Calibri"/>
                <a:cs typeface="Calibri"/>
              </a:rPr>
              <a:t>i</a:t>
            </a:r>
            <a:r>
              <a:rPr dirty="0" sz="1200" spc="-405" b="1">
                <a:latin typeface="Calibri"/>
                <a:cs typeface="Calibri"/>
              </a:rPr>
              <a:t>o</a:t>
            </a:r>
            <a:r>
              <a:rPr dirty="0" sz="1200" spc="-254" b="1">
                <a:latin typeface="Calibri"/>
                <a:cs typeface="Calibri"/>
              </a:rPr>
              <a:t>n</a:t>
            </a:r>
            <a:r>
              <a:rPr dirty="0" sz="1200" spc="-400" b="1">
                <a:latin typeface="Calibri"/>
                <a:cs typeface="Calibri"/>
              </a:rPr>
              <a:t>n</a:t>
            </a:r>
            <a:r>
              <a:rPr dirty="0" sz="1200" spc="-125" b="1">
                <a:latin typeface="Calibri"/>
                <a:cs typeface="Calibri"/>
              </a:rPr>
              <a:t>/</a:t>
            </a:r>
            <a:r>
              <a:rPr dirty="0" sz="1200" spc="-405" b="1">
                <a:latin typeface="Calibri"/>
                <a:cs typeface="Calibri"/>
              </a:rPr>
              <a:t>/</a:t>
            </a:r>
            <a:r>
              <a:rPr dirty="0" sz="1200" spc="-195" b="1">
                <a:latin typeface="Calibri"/>
                <a:cs typeface="Calibri"/>
              </a:rPr>
              <a:t>E</a:t>
            </a:r>
            <a:r>
              <a:rPr dirty="0" sz="1200" spc="-405" b="1">
                <a:latin typeface="Calibri"/>
                <a:cs typeface="Calibri"/>
              </a:rPr>
              <a:t>E</a:t>
            </a:r>
            <a:r>
              <a:rPr dirty="0" sz="1200" spc="-160" b="1">
                <a:latin typeface="Calibri"/>
                <a:cs typeface="Calibri"/>
              </a:rPr>
              <a:t>x</a:t>
            </a:r>
            <a:r>
              <a:rPr dirty="0" sz="1200" spc="-425" b="1">
                <a:latin typeface="Calibri"/>
                <a:cs typeface="Calibri"/>
              </a:rPr>
              <a:t>x</a:t>
            </a:r>
            <a:r>
              <a:rPr dirty="0" sz="1200" spc="-110" b="1">
                <a:latin typeface="Calibri"/>
                <a:cs typeface="Calibri"/>
              </a:rPr>
              <a:t>c</a:t>
            </a:r>
            <a:r>
              <a:rPr dirty="0" sz="1200" spc="-405" b="1">
                <a:latin typeface="Calibri"/>
                <a:cs typeface="Calibri"/>
              </a:rPr>
              <a:t>c</a:t>
            </a:r>
            <a:r>
              <a:rPr dirty="0" sz="1200" b="1">
                <a:latin typeface="Calibri"/>
                <a:cs typeface="Calibri"/>
              </a:rPr>
              <a:t>l</a:t>
            </a:r>
            <a:r>
              <a:rPr dirty="0" sz="1200" spc="-555" b="1">
                <a:latin typeface="Calibri"/>
                <a:cs typeface="Calibri"/>
              </a:rPr>
              <a:t>u</a:t>
            </a:r>
            <a:r>
              <a:rPr dirty="0" sz="1200" b="1">
                <a:latin typeface="Calibri"/>
                <a:cs typeface="Calibri"/>
              </a:rPr>
              <a:t>l</a:t>
            </a:r>
            <a:r>
              <a:rPr dirty="0" sz="1200" spc="-405" b="1">
                <a:latin typeface="Calibri"/>
                <a:cs typeface="Calibri"/>
              </a:rPr>
              <a:t>u</a:t>
            </a:r>
            <a:r>
              <a:rPr dirty="0" sz="1200" spc="-90" b="1">
                <a:latin typeface="Calibri"/>
                <a:cs typeface="Calibri"/>
              </a:rPr>
              <a:t>s</a:t>
            </a:r>
            <a:r>
              <a:rPr dirty="0" sz="1200" spc="-405" b="1">
                <a:latin typeface="Calibri"/>
                <a:cs typeface="Calibri"/>
              </a:rPr>
              <a:t>s</a:t>
            </a:r>
            <a:r>
              <a:rPr dirty="0" sz="1200" spc="-5" b="1">
                <a:latin typeface="Calibri"/>
                <a:cs typeface="Calibri"/>
              </a:rPr>
              <a:t>i</a:t>
            </a:r>
            <a:r>
              <a:rPr dirty="0" sz="1200" spc="-555" b="1">
                <a:latin typeface="Calibri"/>
                <a:cs typeface="Calibri"/>
              </a:rPr>
              <a:t>o</a:t>
            </a:r>
            <a:r>
              <a:rPr dirty="0" sz="1200" spc="-5" b="1">
                <a:latin typeface="Calibri"/>
                <a:cs typeface="Calibri"/>
              </a:rPr>
              <a:t>i</a:t>
            </a:r>
            <a:r>
              <a:rPr dirty="0" sz="1200" spc="-405" b="1">
                <a:latin typeface="Calibri"/>
                <a:cs typeface="Calibri"/>
              </a:rPr>
              <a:t>o</a:t>
            </a:r>
            <a:r>
              <a:rPr dirty="0" sz="1200" spc="-254" b="1">
                <a:latin typeface="Calibri"/>
                <a:cs typeface="Calibri"/>
              </a:rPr>
              <a:t>n</a:t>
            </a:r>
            <a:r>
              <a:rPr dirty="0" sz="1200" spc="-5" b="1">
                <a:latin typeface="Calibri"/>
                <a:cs typeface="Calibri"/>
              </a:rPr>
              <a:t>n</a:t>
            </a:r>
            <a:r>
              <a:rPr dirty="0" sz="1200" spc="500" b="1">
                <a:latin typeface="Calibri"/>
                <a:cs typeface="Calibri"/>
              </a:rPr>
              <a:t> </a:t>
            </a:r>
            <a:r>
              <a:rPr dirty="0" sz="1200" spc="-90" b="1">
                <a:latin typeface="Calibri"/>
                <a:cs typeface="Calibri"/>
              </a:rPr>
              <a:t>c</a:t>
            </a:r>
            <a:r>
              <a:rPr dirty="0" sz="1200" spc="-385" b="1">
                <a:latin typeface="Calibri"/>
                <a:cs typeface="Calibri"/>
              </a:rPr>
              <a:t>c</a:t>
            </a:r>
            <a:r>
              <a:rPr dirty="0" sz="1200" spc="-15" b="1">
                <a:latin typeface="Calibri"/>
                <a:cs typeface="Calibri"/>
              </a:rPr>
              <a:t>r</a:t>
            </a:r>
            <a:r>
              <a:rPr dirty="0" sz="1200" spc="-380" b="1">
                <a:latin typeface="Calibri"/>
                <a:cs typeface="Calibri"/>
              </a:rPr>
              <a:t>r</a:t>
            </a:r>
            <a:r>
              <a:rPr dirty="0" sz="1200" spc="15" b="1">
                <a:latin typeface="Calibri"/>
                <a:cs typeface="Calibri"/>
              </a:rPr>
              <a:t>i</a:t>
            </a:r>
            <a:r>
              <a:rPr dirty="0" sz="1200" spc="-305" b="1">
                <a:latin typeface="Calibri"/>
                <a:cs typeface="Calibri"/>
              </a:rPr>
              <a:t>t</a:t>
            </a:r>
            <a:r>
              <a:rPr dirty="0" sz="1200" spc="15" b="1">
                <a:latin typeface="Calibri"/>
                <a:cs typeface="Calibri"/>
              </a:rPr>
              <a:t>i</a:t>
            </a:r>
            <a:r>
              <a:rPr dirty="0" sz="1200" spc="-395" b="1">
                <a:latin typeface="Calibri"/>
                <a:cs typeface="Calibri"/>
              </a:rPr>
              <a:t>t</a:t>
            </a:r>
            <a:r>
              <a:rPr dirty="0" sz="1200" spc="-195" b="1">
                <a:latin typeface="Calibri"/>
                <a:cs typeface="Calibri"/>
              </a:rPr>
              <a:t>e</a:t>
            </a:r>
            <a:r>
              <a:rPr dirty="0" sz="1200" spc="-390" b="1">
                <a:latin typeface="Calibri"/>
                <a:cs typeface="Calibri"/>
              </a:rPr>
              <a:t>e</a:t>
            </a:r>
            <a:r>
              <a:rPr dirty="0" sz="1200" spc="-15" b="1">
                <a:latin typeface="Calibri"/>
                <a:cs typeface="Calibri"/>
              </a:rPr>
              <a:t>r</a:t>
            </a:r>
            <a:r>
              <a:rPr dirty="0" sz="1200" spc="-380" b="1">
                <a:latin typeface="Calibri"/>
                <a:cs typeface="Calibri"/>
              </a:rPr>
              <a:t>r</a:t>
            </a:r>
            <a:r>
              <a:rPr dirty="0" sz="1200" spc="15" b="1">
                <a:latin typeface="Calibri"/>
                <a:cs typeface="Calibri"/>
              </a:rPr>
              <a:t>i</a:t>
            </a:r>
            <a:r>
              <a:rPr dirty="0" sz="1200" spc="-480" b="1">
                <a:latin typeface="Calibri"/>
                <a:cs typeface="Calibri"/>
              </a:rPr>
              <a:t>a</a:t>
            </a:r>
            <a:r>
              <a:rPr dirty="0" sz="1200" spc="15" b="1">
                <a:latin typeface="Calibri"/>
                <a:cs typeface="Calibri"/>
              </a:rPr>
              <a:t>i</a:t>
            </a:r>
            <a:r>
              <a:rPr dirty="0" sz="1200" spc="-140" b="1">
                <a:latin typeface="Calibri"/>
                <a:cs typeface="Calibri"/>
              </a:rPr>
              <a:t>a</a:t>
            </a:r>
            <a:r>
              <a:rPr dirty="0" sz="1200" spc="-235" b="1">
                <a:latin typeface="Calibri"/>
                <a:cs typeface="Calibri"/>
              </a:rPr>
              <a:t>n</a:t>
            </a:r>
            <a:r>
              <a:rPr dirty="0" sz="1200" spc="-385" b="1">
                <a:latin typeface="Calibri"/>
                <a:cs typeface="Calibri"/>
              </a:rPr>
              <a:t>n</a:t>
            </a:r>
            <a:r>
              <a:rPr dirty="0" sz="1200" spc="-235" b="1">
                <a:latin typeface="Calibri"/>
                <a:cs typeface="Calibri"/>
              </a:rPr>
              <a:t>o</a:t>
            </a:r>
            <a:r>
              <a:rPr dirty="0" sz="1200" spc="-385" b="1">
                <a:latin typeface="Calibri"/>
                <a:cs typeface="Calibri"/>
              </a:rPr>
              <a:t>o</a:t>
            </a:r>
            <a:r>
              <a:rPr dirty="0" sz="1200" spc="-5" b="1">
                <a:latin typeface="Calibri"/>
                <a:cs typeface="Calibri"/>
              </a:rPr>
              <a:t>t</a:t>
            </a:r>
            <a:r>
              <a:rPr dirty="0" sz="1200" spc="-114" b="1">
                <a:latin typeface="Calibri"/>
                <a:cs typeface="Calibri"/>
              </a:rPr>
              <a:t>t</a:t>
            </a:r>
            <a:r>
              <a:rPr dirty="0" sz="1200" spc="-565" b="1">
                <a:latin typeface="Calibri"/>
                <a:cs typeface="Calibri"/>
              </a:rPr>
              <a:t>m</a:t>
            </a:r>
            <a:r>
              <a:rPr dirty="0" sz="1200" spc="-390" b="1">
                <a:latin typeface="Calibri"/>
                <a:cs typeface="Calibri"/>
              </a:rPr>
              <a:t>m</a:t>
            </a:r>
            <a:r>
              <a:rPr dirty="0" sz="1200" spc="-195" b="1">
                <a:latin typeface="Calibri"/>
                <a:cs typeface="Calibri"/>
              </a:rPr>
              <a:t>e</a:t>
            </a:r>
            <a:r>
              <a:rPr dirty="0" sz="1200" spc="-400" b="1">
                <a:latin typeface="Calibri"/>
                <a:cs typeface="Calibri"/>
              </a:rPr>
              <a:t>e</a:t>
            </a:r>
            <a:r>
              <a:rPr dirty="0" sz="1200" spc="-5" b="1">
                <a:latin typeface="Calibri"/>
                <a:cs typeface="Calibri"/>
              </a:rPr>
              <a:t>t</a:t>
            </a:r>
            <a:r>
              <a:rPr dirty="0" sz="1200" spc="-385" b="1">
                <a:latin typeface="Calibri"/>
                <a:cs typeface="Calibri"/>
              </a:rPr>
              <a:t>t</a:t>
            </a:r>
            <a:r>
              <a:rPr dirty="0" sz="1200" spc="80" b="1">
                <a:latin typeface="Calibri"/>
                <a:cs typeface="Calibri"/>
              </a:rPr>
              <a:t>:</a:t>
            </a:r>
            <a:r>
              <a:rPr dirty="0" sz="1200" spc="-114" b="1">
                <a:latin typeface="Calibri"/>
                <a:cs typeface="Calibri"/>
              </a:rPr>
              <a:t>:</a:t>
            </a:r>
            <a:r>
              <a:rPr dirty="0" sz="1200" spc="-200" b="1">
                <a:latin typeface="Calibri"/>
                <a:cs typeface="Calibri"/>
              </a:rPr>
              <a:t>6</a:t>
            </a:r>
            <a:r>
              <a:rPr dirty="0" sz="1200" spc="15" b="1">
                <a:latin typeface="Calibri"/>
                <a:cs typeface="Calibri"/>
              </a:rPr>
              <a:t>6</a:t>
            </a:r>
            <a:r>
              <a:rPr dirty="0" sz="1200" spc="500" b="1">
                <a:latin typeface="Calibri"/>
                <a:cs typeface="Calibri"/>
              </a:rPr>
              <a:t> </a:t>
            </a:r>
            <a:r>
              <a:rPr dirty="0" sz="1200" spc="-180" b="1">
                <a:latin typeface="Calibri"/>
                <a:cs typeface="Calibri"/>
              </a:rPr>
              <a:t>DDeeaatthh::11</a:t>
            </a:r>
            <a:r>
              <a:rPr dirty="0" sz="1200" spc="500" b="1">
                <a:latin typeface="Calibri"/>
                <a:cs typeface="Calibri"/>
              </a:rPr>
              <a:t> </a:t>
            </a:r>
            <a:r>
              <a:rPr dirty="0" sz="1200" spc="-705" b="1">
                <a:latin typeface="Calibri"/>
                <a:cs typeface="Calibri"/>
              </a:rPr>
              <a:t>W</a:t>
            </a:r>
            <a:r>
              <a:rPr dirty="0" sz="1200" spc="-409" b="1">
                <a:latin typeface="Calibri"/>
                <a:cs typeface="Calibri"/>
              </a:rPr>
              <a:t>W</a:t>
            </a:r>
            <a:r>
              <a:rPr dirty="0" sz="1200" spc="-5" b="1">
                <a:latin typeface="Calibri"/>
                <a:cs typeface="Calibri"/>
              </a:rPr>
              <a:t>i</a:t>
            </a:r>
            <a:r>
              <a:rPr dirty="0" sz="1200" spc="-330" b="1">
                <a:latin typeface="Calibri"/>
                <a:cs typeface="Calibri"/>
              </a:rPr>
              <a:t>t</a:t>
            </a:r>
            <a:r>
              <a:rPr dirty="0" sz="1200" spc="-10" b="1">
                <a:latin typeface="Calibri"/>
                <a:cs typeface="Calibri"/>
              </a:rPr>
              <a:t>i</a:t>
            </a:r>
            <a:r>
              <a:rPr dirty="0" sz="1200" spc="-409" b="1">
                <a:latin typeface="Calibri"/>
                <a:cs typeface="Calibri"/>
              </a:rPr>
              <a:t>t</a:t>
            </a:r>
            <a:r>
              <a:rPr dirty="0" sz="1200" spc="-260" b="1">
                <a:latin typeface="Calibri"/>
                <a:cs typeface="Calibri"/>
              </a:rPr>
              <a:t>h</a:t>
            </a:r>
            <a:r>
              <a:rPr dirty="0" sz="1200" spc="-405" b="1">
                <a:latin typeface="Calibri"/>
                <a:cs typeface="Calibri"/>
              </a:rPr>
              <a:t>h</a:t>
            </a:r>
            <a:r>
              <a:rPr dirty="0" sz="1200" spc="-260" b="1">
                <a:latin typeface="Calibri"/>
                <a:cs typeface="Calibri"/>
              </a:rPr>
              <a:t>d</a:t>
            </a:r>
            <a:r>
              <a:rPr dirty="0" sz="1200" spc="-409" b="1">
                <a:latin typeface="Calibri"/>
                <a:cs typeface="Calibri"/>
              </a:rPr>
              <a:t>d</a:t>
            </a:r>
            <a:r>
              <a:rPr dirty="0" sz="1200" spc="-40" b="1">
                <a:latin typeface="Calibri"/>
                <a:cs typeface="Calibri"/>
              </a:rPr>
              <a:t>r</a:t>
            </a:r>
            <a:r>
              <a:rPr dirty="0" sz="1200" spc="-415" b="1">
                <a:latin typeface="Calibri"/>
                <a:cs typeface="Calibri"/>
              </a:rPr>
              <a:t>r</a:t>
            </a:r>
            <a:r>
              <a:rPr dirty="0" sz="1200" spc="-220" b="1">
                <a:latin typeface="Calibri"/>
                <a:cs typeface="Calibri"/>
              </a:rPr>
              <a:t>e</a:t>
            </a:r>
            <a:r>
              <a:rPr dirty="0" sz="1200" spc="-409" b="1">
                <a:latin typeface="Calibri"/>
                <a:cs typeface="Calibri"/>
              </a:rPr>
              <a:t>e</a:t>
            </a:r>
            <a:r>
              <a:rPr dirty="0" sz="1200" spc="-515" b="1">
                <a:latin typeface="Calibri"/>
                <a:cs typeface="Calibri"/>
              </a:rPr>
              <a:t>w</a:t>
            </a:r>
            <a:r>
              <a:rPr dirty="0" sz="1200" spc="-405" b="1">
                <a:latin typeface="Calibri"/>
                <a:cs typeface="Calibri"/>
              </a:rPr>
              <a:t>w</a:t>
            </a:r>
            <a:r>
              <a:rPr dirty="0" sz="1200" spc="50" b="1">
                <a:latin typeface="Calibri"/>
                <a:cs typeface="Calibri"/>
              </a:rPr>
              <a:t>:</a:t>
            </a:r>
            <a:r>
              <a:rPr dirty="0" sz="1200" spc="-165" b="1">
                <a:latin typeface="Calibri"/>
                <a:cs typeface="Calibri"/>
              </a:rPr>
              <a:t>:</a:t>
            </a:r>
            <a:r>
              <a:rPr dirty="0" sz="1200" spc="-225" b="1">
                <a:latin typeface="Calibri"/>
                <a:cs typeface="Calibri"/>
              </a:rPr>
              <a:t>2</a:t>
            </a:r>
            <a:r>
              <a:rPr dirty="0" sz="1200" spc="-10" b="1"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9" name="object 49" descr=""/>
          <p:cNvSpPr/>
          <p:nvPr/>
        </p:nvSpPr>
        <p:spPr>
          <a:xfrm>
            <a:off x="6097523" y="3043427"/>
            <a:ext cx="1858010" cy="893444"/>
          </a:xfrm>
          <a:custGeom>
            <a:avLst/>
            <a:gdLst/>
            <a:ahLst/>
            <a:cxnLst/>
            <a:rect l="l" t="t" r="r" b="b"/>
            <a:pathLst>
              <a:path w="1858009" h="893445">
                <a:moveTo>
                  <a:pt x="1708911" y="0"/>
                </a:moveTo>
                <a:lnTo>
                  <a:pt x="148843" y="0"/>
                </a:lnTo>
                <a:lnTo>
                  <a:pt x="101811" y="7591"/>
                </a:lnTo>
                <a:lnTo>
                  <a:pt x="60953" y="28728"/>
                </a:lnTo>
                <a:lnTo>
                  <a:pt x="28728" y="60953"/>
                </a:lnTo>
                <a:lnTo>
                  <a:pt x="7591" y="101811"/>
                </a:lnTo>
                <a:lnTo>
                  <a:pt x="0" y="148844"/>
                </a:lnTo>
                <a:lnTo>
                  <a:pt x="0" y="744220"/>
                </a:lnTo>
                <a:lnTo>
                  <a:pt x="7591" y="791252"/>
                </a:lnTo>
                <a:lnTo>
                  <a:pt x="28728" y="832110"/>
                </a:lnTo>
                <a:lnTo>
                  <a:pt x="60953" y="864335"/>
                </a:lnTo>
                <a:lnTo>
                  <a:pt x="101811" y="885472"/>
                </a:lnTo>
                <a:lnTo>
                  <a:pt x="148843" y="893064"/>
                </a:lnTo>
                <a:lnTo>
                  <a:pt x="1708911" y="893064"/>
                </a:lnTo>
                <a:lnTo>
                  <a:pt x="1755944" y="885472"/>
                </a:lnTo>
                <a:lnTo>
                  <a:pt x="1796802" y="864335"/>
                </a:lnTo>
                <a:lnTo>
                  <a:pt x="1829027" y="832110"/>
                </a:lnTo>
                <a:lnTo>
                  <a:pt x="1850164" y="791252"/>
                </a:lnTo>
                <a:lnTo>
                  <a:pt x="1857755" y="744220"/>
                </a:lnTo>
                <a:lnTo>
                  <a:pt x="1857755" y="148844"/>
                </a:lnTo>
                <a:lnTo>
                  <a:pt x="1850164" y="101811"/>
                </a:lnTo>
                <a:lnTo>
                  <a:pt x="1829027" y="60953"/>
                </a:lnTo>
                <a:lnTo>
                  <a:pt x="1796802" y="28728"/>
                </a:lnTo>
                <a:lnTo>
                  <a:pt x="1755944" y="7591"/>
                </a:lnTo>
                <a:lnTo>
                  <a:pt x="1708911" y="0"/>
                </a:lnTo>
                <a:close/>
              </a:path>
            </a:pathLst>
          </a:custGeom>
          <a:solidFill>
            <a:srgbClr val="BCD6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 descr=""/>
          <p:cNvSpPr txBox="1"/>
          <p:nvPr/>
        </p:nvSpPr>
        <p:spPr>
          <a:xfrm>
            <a:off x="6169533" y="3011170"/>
            <a:ext cx="1303655" cy="940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195" b="1">
                <a:latin typeface="Calibri"/>
                <a:cs typeface="Calibri"/>
              </a:rPr>
              <a:t>DDeeaatthh::4422</a:t>
            </a:r>
            <a:r>
              <a:rPr dirty="0" sz="1200" spc="500" b="1">
                <a:latin typeface="Calibri"/>
                <a:cs typeface="Calibri"/>
              </a:rPr>
              <a:t> </a:t>
            </a:r>
            <a:r>
              <a:rPr dirty="0" sz="1200" spc="-705" b="1">
                <a:latin typeface="Calibri"/>
                <a:cs typeface="Calibri"/>
              </a:rPr>
              <a:t>W</a:t>
            </a:r>
            <a:r>
              <a:rPr dirty="0" sz="1200" spc="-409" b="1">
                <a:latin typeface="Calibri"/>
                <a:cs typeface="Calibri"/>
              </a:rPr>
              <a:t>W</a:t>
            </a:r>
            <a:r>
              <a:rPr dirty="0" sz="1200" spc="-5" b="1">
                <a:latin typeface="Calibri"/>
                <a:cs typeface="Calibri"/>
              </a:rPr>
              <a:t>i</a:t>
            </a:r>
            <a:r>
              <a:rPr dirty="0" sz="1200" spc="-330" b="1">
                <a:latin typeface="Calibri"/>
                <a:cs typeface="Calibri"/>
              </a:rPr>
              <a:t>t</a:t>
            </a:r>
            <a:r>
              <a:rPr dirty="0" sz="1200" spc="-5" b="1">
                <a:latin typeface="Calibri"/>
                <a:cs typeface="Calibri"/>
              </a:rPr>
              <a:t>i</a:t>
            </a:r>
            <a:r>
              <a:rPr dirty="0" sz="1200" spc="-409" b="1">
                <a:latin typeface="Calibri"/>
                <a:cs typeface="Calibri"/>
              </a:rPr>
              <a:t>t</a:t>
            </a:r>
            <a:r>
              <a:rPr dirty="0" sz="1200" spc="-260" b="1">
                <a:latin typeface="Calibri"/>
                <a:cs typeface="Calibri"/>
              </a:rPr>
              <a:t>h</a:t>
            </a:r>
            <a:r>
              <a:rPr dirty="0" sz="1200" spc="-405" b="1">
                <a:latin typeface="Calibri"/>
                <a:cs typeface="Calibri"/>
              </a:rPr>
              <a:t>h</a:t>
            </a:r>
            <a:r>
              <a:rPr dirty="0" sz="1200" spc="-260" b="1">
                <a:latin typeface="Calibri"/>
                <a:cs typeface="Calibri"/>
              </a:rPr>
              <a:t>d</a:t>
            </a:r>
            <a:r>
              <a:rPr dirty="0" sz="1200" spc="-409" b="1">
                <a:latin typeface="Calibri"/>
                <a:cs typeface="Calibri"/>
              </a:rPr>
              <a:t>d</a:t>
            </a:r>
            <a:r>
              <a:rPr dirty="0" sz="1200" spc="-40" b="1">
                <a:latin typeface="Calibri"/>
                <a:cs typeface="Calibri"/>
              </a:rPr>
              <a:t>r</a:t>
            </a:r>
            <a:r>
              <a:rPr dirty="0" sz="1200" spc="-415" b="1">
                <a:latin typeface="Calibri"/>
                <a:cs typeface="Calibri"/>
              </a:rPr>
              <a:t>r</a:t>
            </a:r>
            <a:r>
              <a:rPr dirty="0" sz="1200" spc="-220" b="1">
                <a:latin typeface="Calibri"/>
                <a:cs typeface="Calibri"/>
              </a:rPr>
              <a:t>e</a:t>
            </a:r>
            <a:r>
              <a:rPr dirty="0" sz="1200" spc="-415" b="1">
                <a:latin typeface="Calibri"/>
                <a:cs typeface="Calibri"/>
              </a:rPr>
              <a:t>e</a:t>
            </a:r>
            <a:r>
              <a:rPr dirty="0" sz="1200" spc="-509" b="1">
                <a:latin typeface="Calibri"/>
                <a:cs typeface="Calibri"/>
              </a:rPr>
              <a:t>w</a:t>
            </a:r>
            <a:r>
              <a:rPr dirty="0" sz="1200" spc="-409" b="1">
                <a:latin typeface="Calibri"/>
                <a:cs typeface="Calibri"/>
              </a:rPr>
              <a:t>w</a:t>
            </a:r>
            <a:r>
              <a:rPr dirty="0" sz="1200" spc="55" b="1">
                <a:latin typeface="Calibri"/>
                <a:cs typeface="Calibri"/>
              </a:rPr>
              <a:t>:</a:t>
            </a:r>
            <a:r>
              <a:rPr dirty="0" sz="1200" spc="-170" b="1">
                <a:latin typeface="Calibri"/>
                <a:cs typeface="Calibri"/>
              </a:rPr>
              <a:t>:</a:t>
            </a:r>
            <a:r>
              <a:rPr dirty="0" sz="1200" spc="-225" b="1">
                <a:latin typeface="Calibri"/>
                <a:cs typeface="Calibri"/>
              </a:rPr>
              <a:t>1</a:t>
            </a:r>
            <a:r>
              <a:rPr dirty="0" sz="1200" spc="-409" b="1">
                <a:latin typeface="Calibri"/>
                <a:cs typeface="Calibri"/>
              </a:rPr>
              <a:t>1</a:t>
            </a:r>
            <a:r>
              <a:rPr dirty="0" sz="1200" spc="-225" b="1">
                <a:latin typeface="Calibri"/>
                <a:cs typeface="Calibri"/>
              </a:rPr>
              <a:t>7</a:t>
            </a:r>
            <a:r>
              <a:rPr dirty="0" sz="1200" spc="-10" b="1">
                <a:latin typeface="Calibri"/>
                <a:cs typeface="Calibri"/>
              </a:rPr>
              <a:t>7</a:t>
            </a:r>
            <a:r>
              <a:rPr dirty="0" sz="1200" spc="500" b="1">
                <a:latin typeface="Calibri"/>
                <a:cs typeface="Calibri"/>
              </a:rPr>
              <a:t> </a:t>
            </a:r>
            <a:r>
              <a:rPr dirty="0" sz="1200" spc="-185" b="1">
                <a:latin typeface="Calibri"/>
                <a:cs typeface="Calibri"/>
              </a:rPr>
              <a:t>OOtthheerr::2200</a:t>
            </a:r>
            <a:r>
              <a:rPr dirty="0" sz="1200" spc="500" b="1">
                <a:latin typeface="Calibri"/>
                <a:cs typeface="Calibri"/>
              </a:rPr>
              <a:t> </a:t>
            </a:r>
            <a:r>
              <a:rPr dirty="0" sz="1200" spc="-110" b="1">
                <a:latin typeface="Calibri"/>
                <a:cs typeface="Calibri"/>
              </a:rPr>
              <a:t>L</a:t>
            </a:r>
            <a:r>
              <a:rPr dirty="0" sz="1200" spc="-405" b="1">
                <a:latin typeface="Calibri"/>
                <a:cs typeface="Calibri"/>
              </a:rPr>
              <a:t>L</a:t>
            </a:r>
            <a:r>
              <a:rPr dirty="0" sz="1200" spc="-250" b="1">
                <a:latin typeface="Calibri"/>
                <a:cs typeface="Calibri"/>
              </a:rPr>
              <a:t>o</a:t>
            </a:r>
            <a:r>
              <a:rPr dirty="0" sz="1200" spc="-400" b="1">
                <a:latin typeface="Calibri"/>
                <a:cs typeface="Calibri"/>
              </a:rPr>
              <a:t>o</a:t>
            </a:r>
            <a:r>
              <a:rPr dirty="0" sz="1200" spc="-80" b="1">
                <a:latin typeface="Calibri"/>
                <a:cs typeface="Calibri"/>
              </a:rPr>
              <a:t>s</a:t>
            </a:r>
            <a:r>
              <a:rPr dirty="0" sz="1200" spc="-409" b="1">
                <a:latin typeface="Calibri"/>
                <a:cs typeface="Calibri"/>
              </a:rPr>
              <a:t>s</a:t>
            </a:r>
            <a:r>
              <a:rPr dirty="0" sz="1200" spc="-20" b="1">
                <a:latin typeface="Calibri"/>
                <a:cs typeface="Calibri"/>
              </a:rPr>
              <a:t>t</a:t>
            </a:r>
            <a:r>
              <a:rPr dirty="0" sz="1200" spc="-120" b="1">
                <a:latin typeface="Calibri"/>
                <a:cs typeface="Calibri"/>
              </a:rPr>
              <a:t>t</a:t>
            </a:r>
            <a:r>
              <a:rPr dirty="0" sz="1200" spc="-20" b="1">
                <a:latin typeface="Calibri"/>
                <a:cs typeface="Calibri"/>
              </a:rPr>
              <a:t>t</a:t>
            </a:r>
            <a:r>
              <a:rPr dirty="0" sz="1200" spc="-409" b="1">
                <a:latin typeface="Calibri"/>
                <a:cs typeface="Calibri"/>
              </a:rPr>
              <a:t>t</a:t>
            </a:r>
            <a:r>
              <a:rPr dirty="0" sz="1200" spc="-250" b="1">
                <a:latin typeface="Calibri"/>
                <a:cs typeface="Calibri"/>
              </a:rPr>
              <a:t>o</a:t>
            </a:r>
            <a:r>
              <a:rPr dirty="0" sz="1200" spc="-135" b="1">
                <a:latin typeface="Calibri"/>
                <a:cs typeface="Calibri"/>
              </a:rPr>
              <a:t>o</a:t>
            </a:r>
            <a:r>
              <a:rPr dirty="0" sz="1200" spc="-10" b="1">
                <a:latin typeface="Calibri"/>
                <a:cs typeface="Calibri"/>
              </a:rPr>
              <a:t>f</a:t>
            </a:r>
            <a:r>
              <a:rPr dirty="0" sz="1200" spc="-620" b="1">
                <a:latin typeface="Calibri"/>
                <a:cs typeface="Calibri"/>
              </a:rPr>
              <a:t>o</a:t>
            </a:r>
            <a:r>
              <a:rPr dirty="0" sz="1200" spc="-10" b="1">
                <a:latin typeface="Calibri"/>
                <a:cs typeface="Calibri"/>
              </a:rPr>
              <a:t>f</a:t>
            </a:r>
            <a:r>
              <a:rPr dirty="0" sz="1200" spc="-400" b="1">
                <a:latin typeface="Calibri"/>
                <a:cs typeface="Calibri"/>
              </a:rPr>
              <a:t>o</a:t>
            </a:r>
            <a:r>
              <a:rPr dirty="0" sz="1200" spc="100" b="1">
                <a:latin typeface="Calibri"/>
                <a:cs typeface="Calibri"/>
              </a:rPr>
              <a:t>l</a:t>
            </a:r>
            <a:r>
              <a:rPr dirty="0" sz="1200" spc="-95" b="1">
                <a:latin typeface="Calibri"/>
                <a:cs typeface="Calibri"/>
              </a:rPr>
              <a:t>l</a:t>
            </a:r>
            <a:r>
              <a:rPr dirty="0" sz="1200" spc="-545" b="1">
                <a:latin typeface="Calibri"/>
                <a:cs typeface="Calibri"/>
              </a:rPr>
              <a:t>o</a:t>
            </a:r>
            <a:r>
              <a:rPr dirty="0" sz="1200" b="1">
                <a:latin typeface="Calibri"/>
                <a:cs typeface="Calibri"/>
              </a:rPr>
              <a:t>l</a:t>
            </a:r>
            <a:r>
              <a:rPr dirty="0" sz="1200" spc="-400" b="1">
                <a:latin typeface="Calibri"/>
                <a:cs typeface="Calibri"/>
              </a:rPr>
              <a:t>o</a:t>
            </a:r>
            <a:r>
              <a:rPr dirty="0" sz="1200" spc="-500" b="1">
                <a:latin typeface="Calibri"/>
                <a:cs typeface="Calibri"/>
              </a:rPr>
              <a:t>w</a:t>
            </a:r>
            <a:r>
              <a:rPr dirty="0" sz="1200" spc="-390" b="1">
                <a:latin typeface="Calibri"/>
                <a:cs typeface="Calibri"/>
              </a:rPr>
              <a:t>w</a:t>
            </a:r>
            <a:r>
              <a:rPr dirty="0" sz="1200" b="1">
                <a:latin typeface="Calibri"/>
                <a:cs typeface="Calibri"/>
              </a:rPr>
              <a:t>-</a:t>
            </a:r>
            <a:r>
              <a:rPr dirty="0" sz="1200" spc="-620" b="1">
                <a:latin typeface="Calibri"/>
                <a:cs typeface="Calibri"/>
              </a:rPr>
              <a:t>u</a:t>
            </a:r>
            <a:r>
              <a:rPr dirty="0" sz="1200" b="1">
                <a:latin typeface="Calibri"/>
                <a:cs typeface="Calibri"/>
              </a:rPr>
              <a:t>-</a:t>
            </a:r>
            <a:r>
              <a:rPr dirty="0" sz="1200" spc="-190" b="1">
                <a:latin typeface="Calibri"/>
                <a:cs typeface="Calibri"/>
              </a:rPr>
              <a:t>upp::66</a:t>
            </a:r>
            <a:r>
              <a:rPr dirty="0" sz="1200" spc="500" b="1">
                <a:latin typeface="Calibri"/>
                <a:cs typeface="Calibri"/>
              </a:rPr>
              <a:t> </a:t>
            </a:r>
            <a:r>
              <a:rPr dirty="0" sz="1200" spc="-620" b="1">
                <a:latin typeface="Calibri"/>
                <a:cs typeface="Calibri"/>
              </a:rPr>
              <a:t>M</a:t>
            </a:r>
            <a:r>
              <a:rPr dirty="0" sz="1200" spc="-375" b="1">
                <a:latin typeface="Calibri"/>
                <a:cs typeface="Calibri"/>
              </a:rPr>
              <a:t>M</a:t>
            </a:r>
            <a:r>
              <a:rPr dirty="0" sz="1200" spc="30" b="1">
                <a:latin typeface="Calibri"/>
                <a:cs typeface="Calibri"/>
              </a:rPr>
              <a:t>i</a:t>
            </a:r>
            <a:r>
              <a:rPr dirty="0" sz="1200" spc="-350" b="1">
                <a:latin typeface="Calibri"/>
                <a:cs typeface="Calibri"/>
              </a:rPr>
              <a:t>s</a:t>
            </a:r>
            <a:r>
              <a:rPr dirty="0" sz="1200" spc="30" b="1">
                <a:latin typeface="Calibri"/>
                <a:cs typeface="Calibri"/>
              </a:rPr>
              <a:t>is</a:t>
            </a:r>
            <a:r>
              <a:rPr dirty="0" sz="1200" spc="-370" b="1">
                <a:latin typeface="Calibri"/>
                <a:cs typeface="Calibri"/>
              </a:rPr>
              <a:t>s</a:t>
            </a:r>
            <a:r>
              <a:rPr dirty="0" sz="1200" spc="-180" b="1">
                <a:latin typeface="Calibri"/>
                <a:cs typeface="Calibri"/>
              </a:rPr>
              <a:t>e</a:t>
            </a:r>
            <a:r>
              <a:rPr dirty="0" sz="1200" spc="-370" b="1">
                <a:latin typeface="Calibri"/>
                <a:cs typeface="Calibri"/>
              </a:rPr>
              <a:t>e</a:t>
            </a:r>
            <a:r>
              <a:rPr dirty="0" sz="1200" spc="-215" b="1">
                <a:latin typeface="Calibri"/>
                <a:cs typeface="Calibri"/>
              </a:rPr>
              <a:t>d</a:t>
            </a:r>
            <a:r>
              <a:rPr dirty="0" sz="1200" spc="-95" b="1">
                <a:latin typeface="Calibri"/>
                <a:cs typeface="Calibri"/>
              </a:rPr>
              <a:t>d</a:t>
            </a:r>
            <a:r>
              <a:rPr dirty="0" sz="1200" spc="-140" b="1">
                <a:latin typeface="Calibri"/>
                <a:cs typeface="Calibri"/>
              </a:rPr>
              <a:t>v</a:t>
            </a:r>
            <a:r>
              <a:rPr dirty="0" sz="1200" spc="-370" b="1">
                <a:latin typeface="Calibri"/>
                <a:cs typeface="Calibri"/>
              </a:rPr>
              <a:t>v</a:t>
            </a:r>
            <a:r>
              <a:rPr dirty="0" sz="1200" spc="25" b="1">
                <a:latin typeface="Calibri"/>
                <a:cs typeface="Calibri"/>
              </a:rPr>
              <a:t>i</a:t>
            </a:r>
            <a:r>
              <a:rPr dirty="0" sz="1200" spc="-345" b="1">
                <a:latin typeface="Calibri"/>
                <a:cs typeface="Calibri"/>
              </a:rPr>
              <a:t>s</a:t>
            </a:r>
            <a:r>
              <a:rPr dirty="0" sz="1200" spc="25" b="1">
                <a:latin typeface="Calibri"/>
                <a:cs typeface="Calibri"/>
              </a:rPr>
              <a:t>i</a:t>
            </a:r>
            <a:r>
              <a:rPr dirty="0" sz="1200" spc="-370" b="1">
                <a:latin typeface="Calibri"/>
                <a:cs typeface="Calibri"/>
              </a:rPr>
              <a:t>s</a:t>
            </a:r>
            <a:r>
              <a:rPr dirty="0" sz="1200" spc="35" b="1">
                <a:latin typeface="Calibri"/>
                <a:cs typeface="Calibri"/>
              </a:rPr>
              <a:t>i</a:t>
            </a:r>
            <a:r>
              <a:rPr dirty="0" sz="1200" spc="-290" b="1">
                <a:latin typeface="Calibri"/>
                <a:cs typeface="Calibri"/>
              </a:rPr>
              <a:t>t</a:t>
            </a:r>
            <a:r>
              <a:rPr dirty="0" sz="1200" spc="35" b="1">
                <a:latin typeface="Calibri"/>
                <a:cs typeface="Calibri"/>
              </a:rPr>
              <a:t>i</a:t>
            </a:r>
            <a:r>
              <a:rPr dirty="0" sz="1200" spc="-370" b="1">
                <a:latin typeface="Calibri"/>
                <a:cs typeface="Calibri"/>
              </a:rPr>
              <a:t>t</a:t>
            </a:r>
            <a:r>
              <a:rPr dirty="0" sz="1200" spc="95" b="1">
                <a:latin typeface="Calibri"/>
                <a:cs typeface="Calibri"/>
              </a:rPr>
              <a:t>:</a:t>
            </a:r>
            <a:r>
              <a:rPr dirty="0" sz="1200" spc="-110" b="1">
                <a:latin typeface="Calibri"/>
                <a:cs typeface="Calibri"/>
              </a:rPr>
              <a:t>:</a:t>
            </a:r>
            <a:r>
              <a:rPr dirty="0" sz="1200" spc="-180" b="1">
                <a:latin typeface="Calibri"/>
                <a:cs typeface="Calibri"/>
              </a:rPr>
              <a:t>5</a:t>
            </a:r>
            <a:r>
              <a:rPr dirty="0" sz="1200" spc="30" b="1"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1" name="object 51" descr=""/>
          <p:cNvSpPr/>
          <p:nvPr/>
        </p:nvSpPr>
        <p:spPr>
          <a:xfrm>
            <a:off x="6097523" y="5084064"/>
            <a:ext cx="1858010" cy="891540"/>
          </a:xfrm>
          <a:custGeom>
            <a:avLst/>
            <a:gdLst/>
            <a:ahLst/>
            <a:cxnLst/>
            <a:rect l="l" t="t" r="r" b="b"/>
            <a:pathLst>
              <a:path w="1858009" h="891539">
                <a:moveTo>
                  <a:pt x="1709166" y="0"/>
                </a:moveTo>
                <a:lnTo>
                  <a:pt x="148589" y="0"/>
                </a:lnTo>
                <a:lnTo>
                  <a:pt x="101632" y="7577"/>
                </a:lnTo>
                <a:lnTo>
                  <a:pt x="60844" y="28675"/>
                </a:lnTo>
                <a:lnTo>
                  <a:pt x="28675" y="60844"/>
                </a:lnTo>
                <a:lnTo>
                  <a:pt x="7577" y="101632"/>
                </a:lnTo>
                <a:lnTo>
                  <a:pt x="0" y="148590"/>
                </a:lnTo>
                <a:lnTo>
                  <a:pt x="0" y="742950"/>
                </a:lnTo>
                <a:lnTo>
                  <a:pt x="7577" y="789917"/>
                </a:lnTo>
                <a:lnTo>
                  <a:pt x="28675" y="830706"/>
                </a:lnTo>
                <a:lnTo>
                  <a:pt x="60844" y="862871"/>
                </a:lnTo>
                <a:lnTo>
                  <a:pt x="101632" y="883965"/>
                </a:lnTo>
                <a:lnTo>
                  <a:pt x="148589" y="891540"/>
                </a:lnTo>
                <a:lnTo>
                  <a:pt x="1709166" y="891540"/>
                </a:lnTo>
                <a:lnTo>
                  <a:pt x="1756123" y="883965"/>
                </a:lnTo>
                <a:lnTo>
                  <a:pt x="1796911" y="862871"/>
                </a:lnTo>
                <a:lnTo>
                  <a:pt x="1829080" y="830706"/>
                </a:lnTo>
                <a:lnTo>
                  <a:pt x="1850178" y="789917"/>
                </a:lnTo>
                <a:lnTo>
                  <a:pt x="1857755" y="742950"/>
                </a:lnTo>
                <a:lnTo>
                  <a:pt x="1857755" y="148590"/>
                </a:lnTo>
                <a:lnTo>
                  <a:pt x="1850178" y="101632"/>
                </a:lnTo>
                <a:lnTo>
                  <a:pt x="1829080" y="60844"/>
                </a:lnTo>
                <a:lnTo>
                  <a:pt x="1796911" y="28675"/>
                </a:lnTo>
                <a:lnTo>
                  <a:pt x="1756123" y="7577"/>
                </a:lnTo>
                <a:lnTo>
                  <a:pt x="1709166" y="0"/>
                </a:lnTo>
                <a:close/>
              </a:path>
            </a:pathLst>
          </a:custGeom>
          <a:solidFill>
            <a:srgbClr val="BCD6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 descr=""/>
          <p:cNvSpPr txBox="1"/>
          <p:nvPr/>
        </p:nvSpPr>
        <p:spPr>
          <a:xfrm>
            <a:off x="6159753" y="4070680"/>
            <a:ext cx="1313815" cy="19215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Death:</a:t>
            </a:r>
            <a:r>
              <a:rPr dirty="0" sz="1200" spc="-30" b="1">
                <a:latin typeface="Calibri"/>
                <a:cs typeface="Calibri"/>
              </a:rPr>
              <a:t> </a:t>
            </a:r>
            <a:r>
              <a:rPr dirty="0" sz="1200" spc="-25" b="1">
                <a:latin typeface="Calibri"/>
                <a:cs typeface="Calibri"/>
              </a:rPr>
              <a:t>40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b="1">
                <a:latin typeface="Calibri"/>
                <a:cs typeface="Calibri"/>
              </a:rPr>
              <a:t>Withdrew:</a:t>
            </a:r>
            <a:r>
              <a:rPr dirty="0" sz="1200" spc="-25" b="1">
                <a:latin typeface="Calibri"/>
                <a:cs typeface="Calibri"/>
              </a:rPr>
              <a:t> </a:t>
            </a:r>
            <a:r>
              <a:rPr dirty="0" sz="1200" spc="-50" b="1"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latin typeface="Calibri"/>
                <a:cs typeface="Calibri"/>
              </a:rPr>
              <a:t>Other:</a:t>
            </a:r>
            <a:r>
              <a:rPr dirty="0" sz="1200" spc="-25" b="1">
                <a:latin typeface="Calibri"/>
                <a:cs typeface="Calibri"/>
              </a:rPr>
              <a:t> </a:t>
            </a:r>
            <a:r>
              <a:rPr dirty="0" sz="1200" spc="-50" b="1"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  <a:p>
            <a:pPr marL="12700" marR="64769">
              <a:lnSpc>
                <a:spcPct val="100000"/>
              </a:lnSpc>
            </a:pPr>
            <a:r>
              <a:rPr dirty="0" sz="1200" b="1">
                <a:latin typeface="Calibri"/>
                <a:cs typeface="Calibri"/>
              </a:rPr>
              <a:t>Lost</a:t>
            </a:r>
            <a:r>
              <a:rPr dirty="0" sz="1200" spc="1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to</a:t>
            </a:r>
            <a:r>
              <a:rPr dirty="0" sz="1200" spc="5" b="1">
                <a:latin typeface="Calibri"/>
                <a:cs typeface="Calibri"/>
              </a:rPr>
              <a:t> </a:t>
            </a:r>
            <a:r>
              <a:rPr dirty="0" sz="1200" spc="-10" b="1">
                <a:latin typeface="Calibri"/>
                <a:cs typeface="Calibri"/>
              </a:rPr>
              <a:t>follow-</a:t>
            </a:r>
            <a:r>
              <a:rPr dirty="0" sz="1200" b="1">
                <a:latin typeface="Calibri"/>
                <a:cs typeface="Calibri"/>
              </a:rPr>
              <a:t>up:</a:t>
            </a:r>
            <a:r>
              <a:rPr dirty="0" sz="1200" spc="-5" b="1">
                <a:latin typeface="Calibri"/>
                <a:cs typeface="Calibri"/>
              </a:rPr>
              <a:t> </a:t>
            </a:r>
            <a:r>
              <a:rPr dirty="0" sz="1200" spc="-50" b="1">
                <a:latin typeface="Calibri"/>
                <a:cs typeface="Calibri"/>
              </a:rPr>
              <a:t>2 </a:t>
            </a:r>
            <a:r>
              <a:rPr dirty="0" sz="1200" b="1">
                <a:latin typeface="Calibri"/>
                <a:cs typeface="Calibri"/>
              </a:rPr>
              <a:t>Missed</a:t>
            </a:r>
            <a:r>
              <a:rPr dirty="0" sz="1200" spc="-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visits:</a:t>
            </a:r>
            <a:r>
              <a:rPr dirty="0" sz="1200" spc="-30" b="1">
                <a:latin typeface="Calibri"/>
                <a:cs typeface="Calibri"/>
              </a:rPr>
              <a:t> </a:t>
            </a:r>
            <a:r>
              <a:rPr dirty="0" sz="1200" spc="-50" b="1"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  <a:p>
            <a:pPr marL="22225" marR="443865">
              <a:lnSpc>
                <a:spcPct val="100000"/>
              </a:lnSpc>
              <a:spcBef>
                <a:spcPts val="515"/>
              </a:spcBef>
            </a:pPr>
            <a:r>
              <a:rPr dirty="0" sz="1200" spc="-195" b="1">
                <a:latin typeface="Calibri"/>
                <a:cs typeface="Calibri"/>
              </a:rPr>
              <a:t>DDeeaatthh::4466</a:t>
            </a:r>
            <a:r>
              <a:rPr dirty="0" sz="1200" spc="500" b="1">
                <a:latin typeface="Calibri"/>
                <a:cs typeface="Calibri"/>
              </a:rPr>
              <a:t> </a:t>
            </a:r>
            <a:r>
              <a:rPr dirty="0" sz="1200" spc="-700" b="1">
                <a:latin typeface="Calibri"/>
                <a:cs typeface="Calibri"/>
              </a:rPr>
              <a:t>W</a:t>
            </a:r>
            <a:r>
              <a:rPr dirty="0" sz="1200" spc="-409" b="1">
                <a:latin typeface="Calibri"/>
                <a:cs typeface="Calibri"/>
              </a:rPr>
              <a:t>W</a:t>
            </a:r>
            <a:r>
              <a:rPr dirty="0" sz="1200" spc="-10" b="1">
                <a:latin typeface="Calibri"/>
                <a:cs typeface="Calibri"/>
              </a:rPr>
              <a:t>i</a:t>
            </a:r>
            <a:r>
              <a:rPr dirty="0" sz="1200" spc="-330" b="1">
                <a:latin typeface="Calibri"/>
                <a:cs typeface="Calibri"/>
              </a:rPr>
              <a:t>t</a:t>
            </a:r>
            <a:r>
              <a:rPr dirty="0" sz="1200" spc="-10" b="1">
                <a:latin typeface="Calibri"/>
                <a:cs typeface="Calibri"/>
              </a:rPr>
              <a:t>i</a:t>
            </a:r>
            <a:r>
              <a:rPr dirty="0" sz="1200" spc="-409" b="1">
                <a:latin typeface="Calibri"/>
                <a:cs typeface="Calibri"/>
              </a:rPr>
              <a:t>t</a:t>
            </a:r>
            <a:r>
              <a:rPr dirty="0" sz="1200" spc="-254" b="1">
                <a:latin typeface="Calibri"/>
                <a:cs typeface="Calibri"/>
              </a:rPr>
              <a:t>h</a:t>
            </a:r>
            <a:r>
              <a:rPr dirty="0" sz="1200" spc="-405" b="1">
                <a:latin typeface="Calibri"/>
                <a:cs typeface="Calibri"/>
              </a:rPr>
              <a:t>h</a:t>
            </a:r>
            <a:r>
              <a:rPr dirty="0" sz="1200" spc="-254" b="1">
                <a:latin typeface="Calibri"/>
                <a:cs typeface="Calibri"/>
              </a:rPr>
              <a:t>d</a:t>
            </a:r>
            <a:r>
              <a:rPr dirty="0" sz="1200" spc="-409" b="1">
                <a:latin typeface="Calibri"/>
                <a:cs typeface="Calibri"/>
              </a:rPr>
              <a:t>d</a:t>
            </a:r>
            <a:r>
              <a:rPr dirty="0" sz="1200" spc="-40" b="1">
                <a:latin typeface="Calibri"/>
                <a:cs typeface="Calibri"/>
              </a:rPr>
              <a:t>r</a:t>
            </a:r>
            <a:r>
              <a:rPr dirty="0" sz="1200" spc="-420" b="1">
                <a:latin typeface="Calibri"/>
                <a:cs typeface="Calibri"/>
              </a:rPr>
              <a:t>r</a:t>
            </a:r>
            <a:r>
              <a:rPr dirty="0" sz="1200" spc="-220" b="1">
                <a:latin typeface="Calibri"/>
                <a:cs typeface="Calibri"/>
              </a:rPr>
              <a:t>e</a:t>
            </a:r>
            <a:r>
              <a:rPr dirty="0" sz="1200" spc="-415" b="1">
                <a:latin typeface="Calibri"/>
                <a:cs typeface="Calibri"/>
              </a:rPr>
              <a:t>e</a:t>
            </a:r>
            <a:r>
              <a:rPr dirty="0" sz="1200" spc="-509" b="1">
                <a:latin typeface="Calibri"/>
                <a:cs typeface="Calibri"/>
              </a:rPr>
              <a:t>w</a:t>
            </a:r>
            <a:r>
              <a:rPr dirty="0" sz="1200" spc="-405" b="1">
                <a:latin typeface="Calibri"/>
                <a:cs typeface="Calibri"/>
              </a:rPr>
              <a:t>w</a:t>
            </a:r>
            <a:r>
              <a:rPr dirty="0" sz="1200" spc="55" b="1">
                <a:latin typeface="Calibri"/>
                <a:cs typeface="Calibri"/>
              </a:rPr>
              <a:t>:</a:t>
            </a:r>
            <a:r>
              <a:rPr dirty="0" sz="1200" spc="-170" b="1">
                <a:latin typeface="Calibri"/>
                <a:cs typeface="Calibri"/>
              </a:rPr>
              <a:t>:</a:t>
            </a:r>
            <a:r>
              <a:rPr dirty="0" sz="1200" spc="-220" b="1">
                <a:latin typeface="Calibri"/>
                <a:cs typeface="Calibri"/>
              </a:rPr>
              <a:t>5</a:t>
            </a:r>
            <a:r>
              <a:rPr dirty="0" sz="1200" spc="-10" b="1">
                <a:latin typeface="Calibri"/>
                <a:cs typeface="Calibri"/>
              </a:rPr>
              <a:t>5</a:t>
            </a:r>
            <a:r>
              <a:rPr dirty="0" sz="1200" spc="500" b="1">
                <a:latin typeface="Calibri"/>
                <a:cs typeface="Calibri"/>
              </a:rPr>
              <a:t> </a:t>
            </a:r>
            <a:r>
              <a:rPr dirty="0" sz="1200" spc="-170" b="1">
                <a:latin typeface="Calibri"/>
                <a:cs typeface="Calibri"/>
              </a:rPr>
              <a:t>OOtthheerr::11</a:t>
            </a:r>
            <a:endParaRPr sz="1200">
              <a:latin typeface="Calibri"/>
              <a:cs typeface="Calibri"/>
            </a:endParaRPr>
          </a:p>
          <a:p>
            <a:pPr marL="22225" marR="5080">
              <a:lnSpc>
                <a:spcPct val="100000"/>
              </a:lnSpc>
              <a:spcBef>
                <a:spcPts val="5"/>
              </a:spcBef>
            </a:pPr>
            <a:r>
              <a:rPr dirty="0" sz="1200" spc="-110" b="1">
                <a:latin typeface="Calibri"/>
                <a:cs typeface="Calibri"/>
              </a:rPr>
              <a:t>L</a:t>
            </a:r>
            <a:r>
              <a:rPr dirty="0" sz="1200" spc="-405" b="1">
                <a:latin typeface="Calibri"/>
                <a:cs typeface="Calibri"/>
              </a:rPr>
              <a:t>L</a:t>
            </a:r>
            <a:r>
              <a:rPr dirty="0" sz="1200" spc="-250" b="1">
                <a:latin typeface="Calibri"/>
                <a:cs typeface="Calibri"/>
              </a:rPr>
              <a:t>o</a:t>
            </a:r>
            <a:r>
              <a:rPr dirty="0" sz="1200" spc="-400" b="1">
                <a:latin typeface="Calibri"/>
                <a:cs typeface="Calibri"/>
              </a:rPr>
              <a:t>o</a:t>
            </a:r>
            <a:r>
              <a:rPr dirty="0" sz="1200" spc="-80" b="1">
                <a:latin typeface="Calibri"/>
                <a:cs typeface="Calibri"/>
              </a:rPr>
              <a:t>s</a:t>
            </a:r>
            <a:r>
              <a:rPr dirty="0" sz="1200" spc="-409" b="1">
                <a:latin typeface="Calibri"/>
                <a:cs typeface="Calibri"/>
              </a:rPr>
              <a:t>s</a:t>
            </a:r>
            <a:r>
              <a:rPr dirty="0" sz="1200" spc="-20" b="1">
                <a:latin typeface="Calibri"/>
                <a:cs typeface="Calibri"/>
              </a:rPr>
              <a:t>t</a:t>
            </a:r>
            <a:r>
              <a:rPr dirty="0" sz="1200" spc="-120" b="1">
                <a:latin typeface="Calibri"/>
                <a:cs typeface="Calibri"/>
              </a:rPr>
              <a:t>t</a:t>
            </a:r>
            <a:r>
              <a:rPr dirty="0" sz="1200" spc="-20" b="1">
                <a:latin typeface="Calibri"/>
                <a:cs typeface="Calibri"/>
              </a:rPr>
              <a:t>t</a:t>
            </a:r>
            <a:r>
              <a:rPr dirty="0" sz="1200" spc="-409" b="1">
                <a:latin typeface="Calibri"/>
                <a:cs typeface="Calibri"/>
              </a:rPr>
              <a:t>t</a:t>
            </a:r>
            <a:r>
              <a:rPr dirty="0" sz="1200" spc="-250" b="1">
                <a:latin typeface="Calibri"/>
                <a:cs typeface="Calibri"/>
              </a:rPr>
              <a:t>o</a:t>
            </a:r>
            <a:r>
              <a:rPr dirty="0" sz="1200" spc="-135" b="1">
                <a:latin typeface="Calibri"/>
                <a:cs typeface="Calibri"/>
              </a:rPr>
              <a:t>o</a:t>
            </a:r>
            <a:r>
              <a:rPr dirty="0" sz="1200" spc="-10" b="1">
                <a:latin typeface="Calibri"/>
                <a:cs typeface="Calibri"/>
              </a:rPr>
              <a:t>f</a:t>
            </a:r>
            <a:r>
              <a:rPr dirty="0" sz="1200" spc="-620" b="1">
                <a:latin typeface="Calibri"/>
                <a:cs typeface="Calibri"/>
              </a:rPr>
              <a:t>o</a:t>
            </a:r>
            <a:r>
              <a:rPr dirty="0" sz="1200" spc="-10" b="1">
                <a:latin typeface="Calibri"/>
                <a:cs typeface="Calibri"/>
              </a:rPr>
              <a:t>f</a:t>
            </a:r>
            <a:r>
              <a:rPr dirty="0" sz="1200" spc="-400" b="1">
                <a:latin typeface="Calibri"/>
                <a:cs typeface="Calibri"/>
              </a:rPr>
              <a:t>o</a:t>
            </a:r>
            <a:r>
              <a:rPr dirty="0" sz="1200" spc="100" b="1">
                <a:latin typeface="Calibri"/>
                <a:cs typeface="Calibri"/>
              </a:rPr>
              <a:t>l</a:t>
            </a:r>
            <a:r>
              <a:rPr dirty="0" sz="1200" spc="-95" b="1">
                <a:latin typeface="Calibri"/>
                <a:cs typeface="Calibri"/>
              </a:rPr>
              <a:t>l</a:t>
            </a:r>
            <a:r>
              <a:rPr dirty="0" sz="1200" spc="-545" b="1">
                <a:latin typeface="Calibri"/>
                <a:cs typeface="Calibri"/>
              </a:rPr>
              <a:t>o</a:t>
            </a:r>
            <a:r>
              <a:rPr dirty="0" sz="1200" b="1">
                <a:latin typeface="Calibri"/>
                <a:cs typeface="Calibri"/>
              </a:rPr>
              <a:t>l</a:t>
            </a:r>
            <a:r>
              <a:rPr dirty="0" sz="1200" spc="-400" b="1">
                <a:latin typeface="Calibri"/>
                <a:cs typeface="Calibri"/>
              </a:rPr>
              <a:t>o</a:t>
            </a:r>
            <a:r>
              <a:rPr dirty="0" sz="1200" spc="-500" b="1">
                <a:latin typeface="Calibri"/>
                <a:cs typeface="Calibri"/>
              </a:rPr>
              <a:t>w</a:t>
            </a:r>
            <a:r>
              <a:rPr dirty="0" sz="1200" spc="-390" b="1">
                <a:latin typeface="Calibri"/>
                <a:cs typeface="Calibri"/>
              </a:rPr>
              <a:t>w</a:t>
            </a:r>
            <a:r>
              <a:rPr dirty="0" sz="1200" b="1">
                <a:latin typeface="Calibri"/>
                <a:cs typeface="Calibri"/>
              </a:rPr>
              <a:t>-</a:t>
            </a:r>
            <a:r>
              <a:rPr dirty="0" sz="1200" spc="-620" b="1">
                <a:latin typeface="Calibri"/>
                <a:cs typeface="Calibri"/>
              </a:rPr>
              <a:t>u</a:t>
            </a:r>
            <a:r>
              <a:rPr dirty="0" sz="1200" b="1">
                <a:latin typeface="Calibri"/>
                <a:cs typeface="Calibri"/>
              </a:rPr>
              <a:t>-</a:t>
            </a:r>
            <a:r>
              <a:rPr dirty="0" sz="1200" spc="-190" b="1">
                <a:latin typeface="Calibri"/>
                <a:cs typeface="Calibri"/>
              </a:rPr>
              <a:t>upp::00</a:t>
            </a:r>
            <a:r>
              <a:rPr dirty="0" sz="1200" spc="500" b="1">
                <a:latin typeface="Calibri"/>
                <a:cs typeface="Calibri"/>
              </a:rPr>
              <a:t> </a:t>
            </a:r>
            <a:r>
              <a:rPr dirty="0" sz="1200" spc="-655" b="1">
                <a:latin typeface="Calibri"/>
                <a:cs typeface="Calibri"/>
              </a:rPr>
              <a:t>M</a:t>
            </a:r>
            <a:r>
              <a:rPr dirty="0" sz="1200" spc="-409" b="1">
                <a:latin typeface="Calibri"/>
                <a:cs typeface="Calibri"/>
              </a:rPr>
              <a:t>M</a:t>
            </a:r>
            <a:r>
              <a:rPr dirty="0" sz="1200" spc="-5" b="1">
                <a:latin typeface="Calibri"/>
                <a:cs typeface="Calibri"/>
              </a:rPr>
              <a:t>i</a:t>
            </a:r>
            <a:r>
              <a:rPr dirty="0" sz="1200" spc="-385" b="1">
                <a:latin typeface="Calibri"/>
                <a:cs typeface="Calibri"/>
              </a:rPr>
              <a:t>s</a:t>
            </a:r>
            <a:r>
              <a:rPr dirty="0" sz="1200" spc="-5" b="1">
                <a:latin typeface="Calibri"/>
                <a:cs typeface="Calibri"/>
              </a:rPr>
              <a:t>is</a:t>
            </a:r>
            <a:r>
              <a:rPr dirty="0" sz="1200" spc="-405" b="1">
                <a:latin typeface="Calibri"/>
                <a:cs typeface="Calibri"/>
              </a:rPr>
              <a:t>s</a:t>
            </a:r>
            <a:r>
              <a:rPr dirty="0" sz="1200" spc="-215" b="1">
                <a:latin typeface="Calibri"/>
                <a:cs typeface="Calibri"/>
              </a:rPr>
              <a:t>e</a:t>
            </a:r>
            <a:r>
              <a:rPr dirty="0" sz="1200" spc="-405" b="1">
                <a:latin typeface="Calibri"/>
                <a:cs typeface="Calibri"/>
              </a:rPr>
              <a:t>e</a:t>
            </a:r>
            <a:r>
              <a:rPr dirty="0" sz="1200" spc="-250" b="1">
                <a:latin typeface="Calibri"/>
                <a:cs typeface="Calibri"/>
              </a:rPr>
              <a:t>d</a:t>
            </a:r>
            <a:r>
              <a:rPr dirty="0" sz="1200" spc="-130" b="1">
                <a:latin typeface="Calibri"/>
                <a:cs typeface="Calibri"/>
              </a:rPr>
              <a:t>d</a:t>
            </a:r>
            <a:r>
              <a:rPr dirty="0" sz="1200" spc="-175" b="1">
                <a:latin typeface="Calibri"/>
                <a:cs typeface="Calibri"/>
              </a:rPr>
              <a:t>v</a:t>
            </a:r>
            <a:r>
              <a:rPr dirty="0" sz="1200" spc="-405" b="1">
                <a:latin typeface="Calibri"/>
                <a:cs typeface="Calibri"/>
              </a:rPr>
              <a:t>v</a:t>
            </a:r>
            <a:r>
              <a:rPr dirty="0" sz="1200" spc="-10" b="1">
                <a:latin typeface="Calibri"/>
                <a:cs typeface="Calibri"/>
              </a:rPr>
              <a:t>i</a:t>
            </a:r>
            <a:r>
              <a:rPr dirty="0" sz="1200" spc="-380" b="1">
                <a:latin typeface="Calibri"/>
                <a:cs typeface="Calibri"/>
              </a:rPr>
              <a:t>s</a:t>
            </a:r>
            <a:r>
              <a:rPr dirty="0" sz="1200" spc="-10" b="1">
                <a:latin typeface="Calibri"/>
                <a:cs typeface="Calibri"/>
              </a:rPr>
              <a:t>i</a:t>
            </a:r>
            <a:r>
              <a:rPr dirty="0" sz="1200" spc="-405" b="1">
                <a:latin typeface="Calibri"/>
                <a:cs typeface="Calibri"/>
              </a:rPr>
              <a:t>s</a:t>
            </a:r>
            <a:r>
              <a:rPr dirty="0" sz="1200" b="1">
                <a:latin typeface="Calibri"/>
                <a:cs typeface="Calibri"/>
              </a:rPr>
              <a:t>i</a:t>
            </a:r>
            <a:r>
              <a:rPr dirty="0" sz="1200" spc="-325" b="1">
                <a:latin typeface="Calibri"/>
                <a:cs typeface="Calibri"/>
              </a:rPr>
              <a:t>t</a:t>
            </a:r>
            <a:r>
              <a:rPr dirty="0" sz="1200" b="1">
                <a:latin typeface="Calibri"/>
                <a:cs typeface="Calibri"/>
              </a:rPr>
              <a:t>i</a:t>
            </a:r>
            <a:r>
              <a:rPr dirty="0" sz="1200" spc="-405" b="1">
                <a:latin typeface="Calibri"/>
                <a:cs typeface="Calibri"/>
              </a:rPr>
              <a:t>t</a:t>
            </a:r>
            <a:r>
              <a:rPr dirty="0" sz="1200" spc="60" b="1">
                <a:latin typeface="Calibri"/>
                <a:cs typeface="Calibri"/>
              </a:rPr>
              <a:t>:</a:t>
            </a:r>
            <a:r>
              <a:rPr dirty="0" sz="1200" spc="-5" b="1">
                <a:latin typeface="Calibri"/>
                <a:cs typeface="Calibri"/>
              </a:rPr>
              <a:t>:</a:t>
            </a:r>
            <a:r>
              <a:rPr dirty="0" sz="1200" spc="90" b="1">
                <a:latin typeface="Calibri"/>
                <a:cs typeface="Calibri"/>
              </a:rPr>
              <a:t> </a:t>
            </a:r>
            <a:r>
              <a:rPr dirty="0" sz="1200" spc="-25" b="1">
                <a:latin typeface="Calibri"/>
                <a:cs typeface="Calibri"/>
              </a:rPr>
              <a:t>25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953" y="0"/>
            <a:ext cx="3862704" cy="9423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Baseline</a:t>
            </a:r>
            <a:r>
              <a:rPr dirty="0" sz="3200" spc="-20"/>
              <a:t> </a:t>
            </a:r>
            <a:r>
              <a:rPr dirty="0" sz="3200" spc="-10"/>
              <a:t>characteristics</a:t>
            </a:r>
            <a:endParaRPr sz="3200"/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pc="-25"/>
              <a:t>FORWARD</a:t>
            </a:r>
            <a:r>
              <a:rPr dirty="0" spc="-105"/>
              <a:t> </a:t>
            </a:r>
            <a:r>
              <a:rPr dirty="0" spc="-25"/>
              <a:t>PRO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267309" y="1025376"/>
            <a:ext cx="3302000" cy="294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215"/>
              </a:lnSpc>
            </a:pPr>
            <a:r>
              <a:rPr dirty="0" sz="2000">
                <a:latin typeface="Calibri"/>
                <a:cs typeface="Calibri"/>
              </a:rPr>
              <a:t>Mean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Arial"/>
                <a:cs typeface="Arial"/>
              </a:rPr>
              <a:t>±</a:t>
            </a:r>
            <a:r>
              <a:rPr dirty="0" sz="2000" spc="-140">
                <a:latin typeface="Arial"/>
                <a:cs typeface="Arial"/>
              </a:rPr>
              <a:t> </a:t>
            </a:r>
            <a:r>
              <a:rPr dirty="0" sz="2000">
                <a:latin typeface="Calibri"/>
                <a:cs typeface="Calibri"/>
              </a:rPr>
              <a:t>standard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deviation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or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 spc="-50">
                <a:latin typeface="Calibri"/>
                <a:cs typeface="Calibri"/>
              </a:rPr>
              <a:t>%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7464806" y="1063371"/>
            <a:ext cx="679450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905"/>
              </a:lnSpc>
            </a:pPr>
            <a:r>
              <a:rPr dirty="0" sz="2000" spc="-10">
                <a:latin typeface="Calibri"/>
                <a:cs typeface="Calibri"/>
              </a:rPr>
              <a:t>N=629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70967" y="5661761"/>
            <a:ext cx="8460740" cy="63817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38100" marR="30480">
              <a:lnSpc>
                <a:spcPct val="100699"/>
              </a:lnSpc>
              <a:spcBef>
                <a:spcPts val="80"/>
              </a:spcBef>
            </a:pPr>
            <a:r>
              <a:rPr dirty="0" sz="1600">
                <a:latin typeface="Calibri"/>
                <a:cs typeface="Calibri"/>
              </a:rPr>
              <a:t>*</a:t>
            </a:r>
            <a:r>
              <a:rPr dirty="0" sz="1200">
                <a:latin typeface="Calibri"/>
                <a:cs typeface="Calibri"/>
              </a:rPr>
              <a:t>Slowness, weakness,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exhaustion,</a:t>
            </a:r>
            <a:r>
              <a:rPr dirty="0" sz="1200" spc="-4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wasting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and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malnutrition,</a:t>
            </a:r>
            <a:r>
              <a:rPr dirty="0" sz="1200" spc="-4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poor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endurance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and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inactivity</a:t>
            </a:r>
            <a:r>
              <a:rPr dirty="0" sz="1200" spc="-4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loss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of independence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assessed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by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25">
                <a:latin typeface="Calibri"/>
                <a:cs typeface="Calibri"/>
              </a:rPr>
              <a:t>the </a:t>
            </a:r>
            <a:r>
              <a:rPr dirty="0" sz="1200">
                <a:latin typeface="Calibri"/>
                <a:cs typeface="Calibri"/>
              </a:rPr>
              <a:t>following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criteria: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5-</a:t>
            </a:r>
            <a:r>
              <a:rPr dirty="0" sz="1200">
                <a:latin typeface="Calibri"/>
                <a:cs typeface="Calibri"/>
              </a:rPr>
              <a:t>M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walk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time,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grip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strength,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body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mass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index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&lt;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20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kg/m</a:t>
            </a:r>
            <a:r>
              <a:rPr dirty="0" baseline="24305" sz="1200">
                <a:latin typeface="Calibri"/>
                <a:cs typeface="Calibri"/>
              </a:rPr>
              <a:t>2</a:t>
            </a:r>
            <a:r>
              <a:rPr dirty="0" baseline="24305" sz="1200" spc="13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and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or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weight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loss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of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5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kg/y,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serum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albumin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&lt;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3.5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g/dL,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25">
                <a:latin typeface="Calibri"/>
                <a:cs typeface="Calibri"/>
              </a:rPr>
              <a:t>and </a:t>
            </a:r>
            <a:r>
              <a:rPr dirty="0" sz="1200">
                <a:latin typeface="Calibri"/>
                <a:cs typeface="Calibri"/>
              </a:rPr>
              <a:t>cognitive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impairment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or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dementia.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261251" y="1000550"/>
          <a:ext cx="8450580" cy="4617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36384"/>
                <a:gridCol w="1813559"/>
              </a:tblGrid>
              <a:tr h="306070">
                <a:tc>
                  <a:txBody>
                    <a:bodyPr/>
                    <a:lstStyle/>
                    <a:p>
                      <a:pPr marL="5715">
                        <a:lnSpc>
                          <a:spcPts val="2310"/>
                        </a:lnSpc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Mean</a:t>
                      </a:r>
                      <a:r>
                        <a:rPr dirty="0" sz="20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2000" spc="-1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standard</a:t>
                      </a:r>
                      <a:r>
                        <a:rPr dirty="0" sz="20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deviation</a:t>
                      </a:r>
                      <a:r>
                        <a:rPr dirty="0" sz="20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20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0">
                          <a:latin typeface="Calibri"/>
                          <a:cs typeface="Calibri"/>
                        </a:rPr>
                        <a:t>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</a:pPr>
                      <a:r>
                        <a:rPr dirty="0" sz="2000" spc="-10">
                          <a:latin typeface="Calibri"/>
                          <a:cs typeface="Calibri"/>
                        </a:rPr>
                        <a:t>N=629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5715">
                        <a:lnSpc>
                          <a:spcPts val="2305"/>
                        </a:lnSpc>
                      </a:pPr>
                      <a:r>
                        <a:rPr dirty="0" baseline="1388" sz="3000" spc="-1747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200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2000" spc="-944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dirty="0" baseline="1388" sz="3000" spc="-1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baseline="1388" sz="3000" spc="-1492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2000" spc="-1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2000" spc="-50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dirty="0" baseline="1388" sz="300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baseline="1388" sz="3000" spc="-37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919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dirty="0" baseline="1388" sz="3000" spc="-52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2000" spc="-1005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baseline="1388" sz="3000" spc="-22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2000" spc="-969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baseline="1388" sz="3000" spc="-22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2000" spc="-705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dirty="0" baseline="1388" sz="3000" spc="-89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2000" spc="-79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dirty="0" baseline="1388" sz="3000" spc="-15">
                          <a:latin typeface="Calibri"/>
                          <a:cs typeface="Calibri"/>
                        </a:rPr>
                        <a:t>s</a:t>
                      </a:r>
                      <a:endParaRPr baseline="1388" sz="3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1F1F1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F1F1F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2305"/>
                        </a:lnSpc>
                      </a:pPr>
                      <a:r>
                        <a:rPr dirty="0" baseline="1388" sz="3000" spc="-1530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z="200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z="2000" spc="-1015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dirty="0" baseline="1388" sz="30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baseline="1388" sz="3000" spc="-757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z="2000" spc="-5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dirty="0" baseline="1388" sz="3000" spc="-1530"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z="200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z="2000" spc="-3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1388" sz="3000" spc="-15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200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± </a:t>
                      </a:r>
                      <a:r>
                        <a:rPr dirty="0" baseline="1388" sz="3000" spc="-1560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z="2000" spc="-2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z="2000" spc="-525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dirty="0" baseline="1388" sz="3000" spc="-37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z="2000" spc="-1035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dirty="0" baseline="1388" sz="3000" spc="-30">
                          <a:latin typeface="Calibri"/>
                          <a:cs typeface="Calibri"/>
                        </a:rPr>
                        <a:t>1</a:t>
                      </a:r>
                      <a:endParaRPr baseline="1388" sz="3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1F1F1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F1F1F1"/>
                      </a:solidFill>
                      <a:prstDash val="solid"/>
                    </a:lnB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5715">
                        <a:lnSpc>
                          <a:spcPts val="2305"/>
                        </a:lnSpc>
                      </a:pPr>
                      <a:r>
                        <a:rPr dirty="0" sz="200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Female</a:t>
                      </a:r>
                      <a:r>
                        <a:rPr dirty="0" sz="2000" spc="-4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25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sex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1F1F1"/>
                      </a:solidFill>
                      <a:prstDash val="solid"/>
                    </a:lnR>
                    <a:lnT w="19050">
                      <a:solidFill>
                        <a:srgbClr val="F1F1F1"/>
                      </a:solidFill>
                      <a:prstDash val="solid"/>
                    </a:lnT>
                    <a:lnB w="19050">
                      <a:solidFill>
                        <a:srgbClr val="F1F1F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2305"/>
                        </a:lnSpc>
                      </a:pPr>
                      <a:r>
                        <a:rPr dirty="0" sz="2000" spc="-2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61.8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1F1F1"/>
                      </a:solidFill>
                      <a:prstDash val="solid"/>
                    </a:lnL>
                    <a:lnT w="19050">
                      <a:solidFill>
                        <a:srgbClr val="F1F1F1"/>
                      </a:solidFill>
                      <a:prstDash val="solid"/>
                    </a:lnT>
                    <a:lnB w="19050">
                      <a:solidFill>
                        <a:srgbClr val="F1F1F1"/>
                      </a:solidFill>
                      <a:prstDash val="solid"/>
                    </a:lnB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5715">
                        <a:lnSpc>
                          <a:spcPts val="2305"/>
                        </a:lnSpc>
                      </a:pPr>
                      <a:r>
                        <a:rPr dirty="0" sz="200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STS</a:t>
                      </a:r>
                      <a:r>
                        <a:rPr dirty="0" sz="2000" spc="-45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score,</a:t>
                      </a:r>
                      <a:r>
                        <a:rPr dirty="0" sz="2000" spc="-5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1F1F1"/>
                      </a:solidFill>
                      <a:prstDash val="solid"/>
                    </a:lnR>
                    <a:lnT w="19050">
                      <a:solidFill>
                        <a:srgbClr val="F1F1F1"/>
                      </a:solidFill>
                      <a:prstDash val="solid"/>
                    </a:lnT>
                    <a:lnB w="19050">
                      <a:solidFill>
                        <a:srgbClr val="F1F1F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2305"/>
                        </a:lnSpc>
                      </a:pPr>
                      <a:r>
                        <a:rPr dirty="0" sz="200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4.7</a:t>
                      </a:r>
                      <a:r>
                        <a:rPr dirty="0" sz="2000" spc="-15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200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25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3.3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1F1F1"/>
                      </a:solidFill>
                      <a:prstDash val="solid"/>
                    </a:lnL>
                    <a:lnT w="19050">
                      <a:solidFill>
                        <a:srgbClr val="F1F1F1"/>
                      </a:solidFill>
                      <a:prstDash val="solid"/>
                    </a:lnT>
                    <a:lnB w="19050">
                      <a:solidFill>
                        <a:srgbClr val="F1F1F1"/>
                      </a:solidFill>
                      <a:prstDash val="solid"/>
                    </a:lnB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5715">
                        <a:lnSpc>
                          <a:spcPts val="2305"/>
                        </a:lnSpc>
                      </a:pPr>
                      <a:r>
                        <a:rPr dirty="0" baseline="1388" sz="3000" spc="-1942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baseline="1388" sz="3000" spc="-15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2000" spc="-2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2000" spc="-1435">
                          <a:latin typeface="Calibri"/>
                          <a:cs typeface="Calibri"/>
                        </a:rPr>
                        <a:t>w</a:t>
                      </a:r>
                      <a:r>
                        <a:rPr dirty="0" baseline="1388" sz="3000">
                          <a:latin typeface="Calibri"/>
                          <a:cs typeface="Calibri"/>
                        </a:rPr>
                        <a:t>w</a:t>
                      </a:r>
                      <a:r>
                        <a:rPr dirty="0" baseline="1388" sz="3000" spc="-22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98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baseline="1388" sz="3000" spc="-225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2000" spc="-106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baseline="1388" sz="3000" spc="-7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baseline="1388" sz="3000" spc="-105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baseline="1388" sz="3000" spc="-1364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sz="2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1388" sz="3000" spc="-1875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baseline="1388" sz="3000" spc="-1492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baseline="1388" sz="3000" spc="-1439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2000" spc="-1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2000" spc="-70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baseline="1388" sz="3000" spc="-7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2000" spc="-67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baseline="1388" sz="30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baseline="1388" sz="3000" spc="22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1388" sz="3000" spc="-1739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baseline="1388" sz="3000" spc="-1177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baseline="1388" sz="3000" spc="-1177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2000" spc="-1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2000" spc="-106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baseline="1388" sz="3000" spc="-7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2000" spc="-8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baseline="1388" sz="3000" spc="-7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2000" spc="-459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baseline="1388" sz="3000" spc="-7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2000" spc="-96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baseline="1388" sz="3000" spc="-52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2000" spc="-67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baseline="1388" sz="3000" spc="-7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2000" spc="-459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baseline="1388" sz="3000" spc="-7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2000" spc="-105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baseline="1388" sz="3000" spc="-1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2000" spc="-105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baseline="1388" sz="30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baseline="1388" sz="3000" spc="7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844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baseline="1388" sz="3000" spc="-7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2000" spc="-459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baseline="1388" sz="3000" spc="-7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2000" spc="-96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baseline="1388" sz="3000" spc="-7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2000" spc="-78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baseline="1388" sz="30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2000" spc="-78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baseline="1388" sz="30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baseline="1388" sz="3000" spc="7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1388" sz="3000" spc="-772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2000" spc="-1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baseline="1388" sz="3000" spc="-772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2000" spc="-1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baseline="1388" sz="3000" spc="-772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2000" spc="-1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baseline="1388" sz="3000" spc="-1177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2000" spc="-15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baseline="1388" sz="3000" spc="-772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2000" spc="-1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baseline="1388" sz="3000" spc="-1717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2000" spc="-10">
                          <a:latin typeface="Calibri"/>
                          <a:cs typeface="Calibri"/>
                        </a:rPr>
                        <a:t>V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1F1F1"/>
                      </a:solidFill>
                      <a:prstDash val="solid"/>
                    </a:lnR>
                    <a:lnT w="19050">
                      <a:solidFill>
                        <a:srgbClr val="F1F1F1"/>
                      </a:solidFill>
                      <a:prstDash val="solid"/>
                    </a:lnT>
                    <a:lnB w="19050">
                      <a:solidFill>
                        <a:srgbClr val="F1F1F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2305"/>
                        </a:lnSpc>
                      </a:pPr>
                      <a:r>
                        <a:rPr dirty="0" baseline="1388" sz="3000" spc="-1560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z="2000" spc="-25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baseline="1388" sz="3000" spc="-1552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2000" spc="-20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2000" spc="-52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baseline="1388" sz="3000" spc="-37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z="2000" spc="-1040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baseline="1388" sz="3000" spc="-37">
                          <a:latin typeface="Calibri"/>
                          <a:cs typeface="Calibri"/>
                        </a:rPr>
                        <a:t>3</a:t>
                      </a:r>
                      <a:endParaRPr baseline="1388" sz="3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1F1F1"/>
                      </a:solidFill>
                      <a:prstDash val="solid"/>
                    </a:lnL>
                    <a:lnT w="19050">
                      <a:solidFill>
                        <a:srgbClr val="F1F1F1"/>
                      </a:solidFill>
                      <a:prstDash val="solid"/>
                    </a:lnT>
                    <a:lnB w="19050">
                      <a:solidFill>
                        <a:srgbClr val="F1F1F1"/>
                      </a:solidFill>
                      <a:prstDash val="solid"/>
                    </a:lnB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5715">
                        <a:lnSpc>
                          <a:spcPts val="2310"/>
                        </a:lnSpc>
                      </a:pPr>
                      <a:r>
                        <a:rPr dirty="0" baseline="1388" sz="3000" spc="-1387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2000" spc="-10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baseline="1388" sz="3000" spc="-1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2000" spc="-69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baseline="1388" sz="3000" spc="-1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2000" spc="-1050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baseline="1388" sz="3000" spc="-15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2000" spc="-159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baseline="1388" sz="300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baseline="1388" sz="3000" spc="-22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844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baseline="1388" sz="3000" spc="-7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2000" spc="-69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baseline="1388" sz="3000" spc="-44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2000" spc="-994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baseline="1388" sz="3000" spc="-1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2000" spc="-95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baseline="1388" sz="3000" spc="-52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2000" spc="-67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baseline="1388" sz="3000" spc="-1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2000" spc="-45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baseline="1388" sz="3000" spc="-1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2000" spc="-105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baseline="1388" sz="3000" spc="-1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2000" spc="-45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baseline="1388" sz="3000" spc="-1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2000" spc="-105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baseline="1388" sz="3000" spc="-7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2000" spc="-10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baseline="1388" sz="30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baseline="1388" sz="3000" spc="7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1000">
                          <a:latin typeface="Calibri"/>
                          <a:cs typeface="Calibri"/>
                        </a:rPr>
                        <a:t>&gt;</a:t>
                      </a:r>
                      <a:r>
                        <a:rPr dirty="0" baseline="1388" sz="3000" spc="-7">
                          <a:latin typeface="Calibri"/>
                          <a:cs typeface="Calibri"/>
                        </a:rPr>
                        <a:t>&gt;</a:t>
                      </a:r>
                      <a:r>
                        <a:rPr dirty="0" sz="2000" spc="-1015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1388" sz="30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baseline="1388" sz="3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161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baseline="1388" sz="3000" spc="-3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baseline="1388" sz="3000" spc="-142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2000" spc="5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2000" spc="-785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baseline="1388" sz="3000" spc="15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baseline="1388" sz="3000" spc="-1597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2000" spc="-1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baseline="1388" sz="3000" spc="-1282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2000" spc="-10">
                          <a:latin typeface="Calibri"/>
                          <a:cs typeface="Calibri"/>
                        </a:rPr>
                        <a:t>L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1F1F1"/>
                      </a:solidFill>
                      <a:prstDash val="solid"/>
                    </a:lnR>
                    <a:lnT w="19050">
                      <a:solidFill>
                        <a:srgbClr val="F1F1F1"/>
                      </a:solidFill>
                      <a:prstDash val="solid"/>
                    </a:lnT>
                    <a:lnB w="19050">
                      <a:solidFill>
                        <a:srgbClr val="F1F1F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10"/>
                        </a:lnSpc>
                      </a:pPr>
                      <a:r>
                        <a:rPr dirty="0" baseline="1388" sz="3000" spc="-1560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2000" spc="-20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2000" spc="-52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baseline="1388" sz="3000" spc="-37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z="2000" spc="-1035">
                          <a:latin typeface="Calibri"/>
                          <a:cs typeface="Calibri"/>
                        </a:rPr>
                        <a:t>9</a:t>
                      </a:r>
                      <a:r>
                        <a:rPr dirty="0" baseline="1388" sz="3000" spc="-30">
                          <a:latin typeface="Calibri"/>
                          <a:cs typeface="Calibri"/>
                        </a:rPr>
                        <a:t>9</a:t>
                      </a:r>
                      <a:endParaRPr baseline="1388" sz="3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1F1F1"/>
                      </a:solidFill>
                      <a:prstDash val="solid"/>
                    </a:lnL>
                    <a:lnT w="19050">
                      <a:solidFill>
                        <a:srgbClr val="F1F1F1"/>
                      </a:solidFill>
                      <a:prstDash val="solid"/>
                    </a:lnT>
                    <a:lnB w="19050">
                      <a:solidFill>
                        <a:srgbClr val="F1F1F1"/>
                      </a:solidFill>
                      <a:prstDash val="solid"/>
                    </a:lnB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5715">
                        <a:lnSpc>
                          <a:spcPts val="2310"/>
                        </a:lnSpc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Chronic</a:t>
                      </a:r>
                      <a:r>
                        <a:rPr dirty="0" sz="20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lung</a:t>
                      </a:r>
                      <a:r>
                        <a:rPr dirty="0" sz="20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disease/chronic</a:t>
                      </a:r>
                      <a:r>
                        <a:rPr dirty="0" sz="20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obstructive</a:t>
                      </a:r>
                      <a:r>
                        <a:rPr dirty="0" sz="20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pulmonary</a:t>
                      </a:r>
                      <a:r>
                        <a:rPr dirty="0" sz="20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10">
                          <a:latin typeface="Calibri"/>
                          <a:cs typeface="Calibri"/>
                        </a:rPr>
                        <a:t>disease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1F1F1"/>
                      </a:solidFill>
                      <a:prstDash val="solid"/>
                    </a:lnR>
                    <a:lnT w="19050">
                      <a:solidFill>
                        <a:srgbClr val="F1F1F1"/>
                      </a:solidFill>
                      <a:prstDash val="solid"/>
                    </a:lnT>
                    <a:lnB w="19050">
                      <a:solidFill>
                        <a:srgbClr val="F1F1F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2310"/>
                        </a:lnSpc>
                      </a:pPr>
                      <a:r>
                        <a:rPr dirty="0" sz="2000" spc="-20">
                          <a:latin typeface="Calibri"/>
                          <a:cs typeface="Calibri"/>
                        </a:rPr>
                        <a:t>26.2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1F1F1"/>
                      </a:solidFill>
                      <a:prstDash val="solid"/>
                    </a:lnL>
                    <a:lnT w="19050">
                      <a:solidFill>
                        <a:srgbClr val="F1F1F1"/>
                      </a:solidFill>
                      <a:prstDash val="solid"/>
                    </a:lnT>
                    <a:lnB w="19050">
                      <a:solidFill>
                        <a:srgbClr val="F1F1F1"/>
                      </a:solidFill>
                      <a:prstDash val="solid"/>
                    </a:lnB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5715">
                        <a:lnSpc>
                          <a:spcPts val="2310"/>
                        </a:lnSpc>
                      </a:pPr>
                      <a:r>
                        <a:rPr dirty="0" sz="2000" spc="-10">
                          <a:latin typeface="Calibri"/>
                          <a:cs typeface="Calibri"/>
                        </a:rPr>
                        <a:t>Cerebrovascular</a:t>
                      </a:r>
                      <a:r>
                        <a:rPr dirty="0" sz="20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10">
                          <a:latin typeface="Calibri"/>
                          <a:cs typeface="Calibri"/>
                        </a:rPr>
                        <a:t>disease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1F1F1"/>
                      </a:solidFill>
                      <a:prstDash val="solid"/>
                    </a:lnR>
                    <a:lnT w="19050">
                      <a:solidFill>
                        <a:srgbClr val="F1F1F1"/>
                      </a:solidFill>
                      <a:prstDash val="solid"/>
                    </a:lnT>
                    <a:lnB w="19050">
                      <a:solidFill>
                        <a:srgbClr val="F1F1F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2310"/>
                        </a:lnSpc>
                      </a:pPr>
                      <a:r>
                        <a:rPr dirty="0" sz="2000" spc="-20">
                          <a:latin typeface="Calibri"/>
                          <a:cs typeface="Calibri"/>
                        </a:rPr>
                        <a:t>18.9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1F1F1"/>
                      </a:solidFill>
                      <a:prstDash val="solid"/>
                    </a:lnL>
                    <a:lnT w="19050">
                      <a:solidFill>
                        <a:srgbClr val="F1F1F1"/>
                      </a:solidFill>
                      <a:prstDash val="solid"/>
                    </a:lnT>
                    <a:lnB w="19050">
                      <a:solidFill>
                        <a:srgbClr val="F1F1F1"/>
                      </a:solidFill>
                      <a:prstDash val="solid"/>
                    </a:lnB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5715">
                        <a:lnSpc>
                          <a:spcPts val="2310"/>
                        </a:lnSpc>
                      </a:pPr>
                      <a:r>
                        <a:rPr dirty="0" baseline="1388" sz="3000" spc="-156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baseline="1388" sz="3000" spc="-105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2000" spc="-1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baseline="1388" sz="3000" spc="-69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baseline="1388" sz="3000" spc="-1589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2000" spc="-70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baseline="1388" sz="300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baseline="1388" sz="3000" spc="7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8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baseline="1388" sz="3000" spc="-1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baseline="1388" sz="3000" spc="-1589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baseline="1388" sz="3000" spc="-105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2000" spc="-4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baseline="1388" sz="3000" spc="-1589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baseline="1388" sz="3000" spc="-1582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baseline="1388" sz="3000" spc="-1439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2000" spc="-1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baseline="1388" sz="3000" spc="-1042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baseline="1388" sz="3000" spc="-1364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2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1388" sz="3000" spc="-1439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baseline="1388" sz="3000" spc="-105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baseline="1388" sz="3000" spc="-100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2000" spc="-3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2000" spc="-10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baseline="1388" sz="30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baseline="1388" sz="3000" spc="-105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2000" spc="-91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baseline="1388" sz="30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baseline="1388" sz="3000" spc="7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1055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baseline="1388" sz="3000" spc="-15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baseline="1388" sz="3000" spc="-1364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baseline="1388" sz="3000" spc="-157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2000" spc="-96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baseline="1388" sz="30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baseline="1388" sz="3000" spc="-1177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baseline="1388" sz="3000" spc="-117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2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1388" sz="3000" spc="-1417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2000" spc="-2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baseline="1388" sz="3000" spc="-105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2000" spc="-6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baseline="1388" sz="3000" spc="-1447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2000" spc="-3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baseline="1388" sz="3000" spc="-922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2000" spc="-2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baseline="1388" sz="3000" spc="-1012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2000" spc="-2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baseline="1388" sz="3000" spc="-69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2000" spc="-2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baseline="1388" sz="3000" spc="-1582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2000" spc="-2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baseline="1388" sz="3000" spc="-1417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2000" spc="-15">
                          <a:latin typeface="Calibri"/>
                          <a:cs typeface="Calibri"/>
                        </a:rPr>
                        <a:t>g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1F1F1"/>
                      </a:solidFill>
                      <a:prstDash val="solid"/>
                    </a:lnR>
                    <a:lnT w="19050">
                      <a:solidFill>
                        <a:srgbClr val="F1F1F1"/>
                      </a:solidFill>
                      <a:prstDash val="solid"/>
                    </a:lnT>
                    <a:lnB w="19050">
                      <a:solidFill>
                        <a:srgbClr val="F1F1F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2310"/>
                        </a:lnSpc>
                      </a:pPr>
                      <a:r>
                        <a:rPr dirty="0" baseline="1388" sz="3000" spc="-156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2000" spc="-2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baseline="1388" sz="3000" spc="-1552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2000" spc="-2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2000" spc="-52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baseline="1388" sz="3000" spc="-37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z="2000" spc="-104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baseline="1388" sz="3000" spc="-37">
                          <a:latin typeface="Calibri"/>
                          <a:cs typeface="Calibri"/>
                        </a:rPr>
                        <a:t>5</a:t>
                      </a:r>
                      <a:endParaRPr baseline="1388" sz="3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1F1F1"/>
                      </a:solidFill>
                      <a:prstDash val="solid"/>
                    </a:lnL>
                    <a:lnT w="19050">
                      <a:solidFill>
                        <a:srgbClr val="F1F1F1"/>
                      </a:solidFill>
                      <a:prstDash val="solid"/>
                    </a:lnT>
                    <a:lnB w="19050">
                      <a:solidFill>
                        <a:srgbClr val="F1F1F1"/>
                      </a:solidFill>
                      <a:prstDash val="solid"/>
                    </a:lnB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5715">
                        <a:lnSpc>
                          <a:spcPts val="2310"/>
                        </a:lnSpc>
                      </a:pPr>
                      <a:r>
                        <a:rPr dirty="0" baseline="1388" sz="3000" spc="-156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2000" spc="-70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baseline="1388" sz="3000" spc="-1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2000" spc="-459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baseline="1388" sz="30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2000" spc="-106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baseline="1388" sz="3000" spc="-7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baseline="1388" sz="3000" spc="-105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20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1388" sz="3000" spc="-1582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baseline="1388" sz="3000" spc="-1507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2000" spc="-70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baseline="1388" sz="3000" spc="-44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2000" spc="-8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baseline="1388" sz="3000" spc="-7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2000" spc="-1055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baseline="1388" sz="3000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baseline="1388" sz="3000" spc="-100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2000" spc="-2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2000" spc="-96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baseline="1388" sz="30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2000" spc="-105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baseline="1388" sz="3000" spc="-1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2000" spc="-994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baseline="1388" sz="3000" spc="-1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2000" spc="-105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baseline="1388" sz="3000" spc="-1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2000" spc="-1045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baseline="1388" sz="3000" spc="-22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2000" spc="-77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baseline="1388" sz="30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baseline="1388" sz="3000" spc="-4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844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baseline="1388" sz="3000" spc="-22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2000" spc="-105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baseline="1388" sz="3000" spc="-1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2000" spc="-69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baseline="1388" sz="3000" spc="-7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2000" spc="-105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baseline="1388" sz="3000" spc="-1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2000" spc="-105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baseline="1388" sz="3000" spc="-1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2000" spc="-95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baseline="1388" sz="30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2000" spc="-69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baseline="1388" sz="300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2000" spc="-905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baseline="1388" sz="300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baseline="1388" sz="3000" spc="-37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46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baseline="1388" sz="3000" spc="-22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2000" spc="-106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baseline="1388" sz="3000" spc="-6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2000" spc="-68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baseline="1388" sz="3000" spc="-6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2000" spc="-100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baseline="1388" sz="3000" spc="-3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2000" spc="-70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baseline="1388" sz="3000" spc="-7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2000" spc="-910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baseline="1388" sz="3000" spc="-7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2000" spc="-100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baseline="1388" sz="3000" spc="-3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2000" spc="-106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baseline="1388" sz="3000" spc="-67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2000" spc="-67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baseline="1388" sz="3000" spc="-3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2000" spc="-46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baseline="1388" sz="3000" spc="-3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2000" spc="-106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baseline="1388" sz="3000" spc="-3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2000" spc="-106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baseline="1388" sz="3000" spc="-15">
                          <a:latin typeface="Calibri"/>
                          <a:cs typeface="Calibri"/>
                        </a:rPr>
                        <a:t>n</a:t>
                      </a:r>
                      <a:endParaRPr baseline="1388" sz="3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1F1F1"/>
                      </a:solidFill>
                      <a:prstDash val="solid"/>
                    </a:lnR>
                    <a:lnT w="19050">
                      <a:solidFill>
                        <a:srgbClr val="F1F1F1"/>
                      </a:solidFill>
                      <a:prstDash val="solid"/>
                    </a:lnT>
                    <a:lnB w="19050">
                      <a:solidFill>
                        <a:srgbClr val="F1F1F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2310"/>
                        </a:lnSpc>
                      </a:pPr>
                      <a:r>
                        <a:rPr dirty="0" baseline="1388" sz="3000" spc="-156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2000" spc="-2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2000" spc="-1035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baseline="1388" sz="3000" spc="-30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baseline="1388" sz="3000" spc="-787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z="2000" spc="-2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baseline="1388" sz="3000" spc="-156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2000" spc="-25">
                          <a:latin typeface="Calibri"/>
                          <a:cs typeface="Calibri"/>
                        </a:rPr>
                        <a:t>2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1F1F1"/>
                      </a:solidFill>
                      <a:prstDash val="solid"/>
                    </a:lnL>
                    <a:lnT w="19050">
                      <a:solidFill>
                        <a:srgbClr val="F1F1F1"/>
                      </a:solidFill>
                      <a:prstDash val="solid"/>
                    </a:lnT>
                    <a:lnB w="19050">
                      <a:solidFill>
                        <a:srgbClr val="F1F1F1"/>
                      </a:solidFill>
                      <a:prstDash val="solid"/>
                    </a:lnB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5715">
                        <a:lnSpc>
                          <a:spcPts val="2310"/>
                        </a:lnSpc>
                      </a:pPr>
                      <a:r>
                        <a:rPr dirty="0" sz="2000" spc="-1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Frailty*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1F1F1"/>
                      </a:solidFill>
                      <a:prstDash val="solid"/>
                    </a:lnR>
                    <a:lnT w="19050">
                      <a:solidFill>
                        <a:srgbClr val="F1F1F1"/>
                      </a:solidFill>
                      <a:prstDash val="solid"/>
                    </a:lnT>
                    <a:lnB w="19050">
                      <a:solidFill>
                        <a:srgbClr val="F1F1F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2310"/>
                        </a:lnSpc>
                      </a:pPr>
                      <a:r>
                        <a:rPr dirty="0" sz="2000" spc="-2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33.6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1F1F1"/>
                      </a:solidFill>
                      <a:prstDash val="solid"/>
                    </a:lnL>
                    <a:lnT w="19050">
                      <a:solidFill>
                        <a:srgbClr val="F1F1F1"/>
                      </a:solidFill>
                      <a:prstDash val="solid"/>
                    </a:lnT>
                    <a:lnB w="19050">
                      <a:solidFill>
                        <a:srgbClr val="F1F1F1"/>
                      </a:solidFill>
                      <a:prstDash val="solid"/>
                    </a:lnB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5715">
                        <a:lnSpc>
                          <a:spcPts val="2310"/>
                        </a:lnSpc>
                      </a:pPr>
                      <a:r>
                        <a:rPr dirty="0" sz="200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Assisted</a:t>
                      </a:r>
                      <a:r>
                        <a:rPr dirty="0" sz="2000" spc="-4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1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living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1F1F1"/>
                      </a:solidFill>
                      <a:prstDash val="solid"/>
                    </a:lnR>
                    <a:lnT w="19050">
                      <a:solidFill>
                        <a:srgbClr val="F1F1F1"/>
                      </a:solidFill>
                      <a:prstDash val="solid"/>
                    </a:lnT>
                    <a:lnB w="19050">
                      <a:solidFill>
                        <a:srgbClr val="F1F1F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2310"/>
                        </a:lnSpc>
                      </a:pPr>
                      <a:r>
                        <a:rPr dirty="0" sz="2000" spc="-2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14.8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1F1F1"/>
                      </a:solidFill>
                      <a:prstDash val="solid"/>
                    </a:lnL>
                    <a:lnT w="19050">
                      <a:solidFill>
                        <a:srgbClr val="F1F1F1"/>
                      </a:solidFill>
                      <a:prstDash val="solid"/>
                    </a:lnT>
                    <a:lnB w="19050">
                      <a:solidFill>
                        <a:srgbClr val="F1F1F1"/>
                      </a:solidFill>
                      <a:prstDash val="solid"/>
                    </a:lnB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5715">
                        <a:lnSpc>
                          <a:spcPts val="2310"/>
                        </a:lnSpc>
                      </a:pPr>
                      <a:r>
                        <a:rPr dirty="0" baseline="1388" sz="3000" spc="-156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2000" spc="-5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2000" spc="-96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baseline="1388" sz="30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2000" spc="-85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baseline="1388" sz="300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baseline="1388" sz="3000" spc="-15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baseline="1388" sz="3000" spc="-240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2000" spc="-1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2000" spc="-96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baseline="1388" sz="3000" spc="-7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2000" spc="-910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baseline="1388" sz="3000" spc="-97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sz="2000" spc="-10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baseline="1388" sz="30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2000" spc="-70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baseline="1388" sz="300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baseline="1388" sz="3000" spc="22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105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baseline="1388" sz="3000" spc="-7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2000" spc="-70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baseline="1388" sz="300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baseline="1388" sz="3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45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baseline="1388" sz="3000" spc="-7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2000" spc="-160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baseline="1388" sz="3000" spc="-22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2000" spc="-105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baseline="1388" sz="3000" spc="-1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2000" spc="-459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baseline="1388" sz="3000" spc="-7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2000" spc="-96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baseline="1388" sz="3000" spc="-7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2000" spc="-105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baseline="1388" sz="3000" spc="-44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2000" spc="-66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baseline="1388" sz="3000" spc="-52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2000" spc="-994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baseline="1388" sz="3000" spc="-7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2000" spc="-105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baseline="1388" sz="300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baseline="1388" sz="30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844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baseline="1388" sz="3000" spc="-22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2000" spc="-96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baseline="1388" sz="3000" spc="-7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2000" spc="-70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baseline="1388" sz="3000" spc="-52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2000" spc="-105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baseline="1388" sz="3000" spc="-7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2000" spc="-459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baseline="1388" sz="3000" spc="-7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2000" spc="-106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baseline="1388" sz="3000" spc="-3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2000" spc="-90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baseline="1388" sz="3000" spc="-52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2000" spc="-10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baseline="1388" sz="3000" spc="-7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2000" spc="-70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baseline="1388" sz="3000" spc="-1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2000" spc="-66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baseline="1388" sz="3000" spc="-52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2000" spc="-994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baseline="1388" sz="3000" spc="-7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2000" spc="-70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baseline="1388" sz="3000">
                          <a:latin typeface="Calibri"/>
                          <a:cs typeface="Calibri"/>
                        </a:rPr>
                        <a:t>r </a:t>
                      </a:r>
                      <a:r>
                        <a:rPr dirty="0" sz="2000" spc="-106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baseline="1388" sz="3000" spc="-3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2000" spc="-100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baseline="1388" sz="3000" spc="-44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2000" spc="-61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baseline="1388" sz="3000" spc="-3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2000" spc="-46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baseline="1388" sz="3000" spc="-3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2000" spc="-1060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baseline="1388" sz="3000" spc="-30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z="2000" spc="-70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baseline="1388" sz="3000" spc="-37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2000" spc="-46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baseline="1388" sz="3000" spc="-3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baseline="1388" sz="3000" spc="-705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2000" spc="-2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2000" spc="-465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baseline="1388" sz="3000" spc="-3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baseline="1388" sz="3000" spc="-145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2000" spc="-4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2000" spc="-68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baseline="1388" sz="3000" spc="-6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2000" spc="-107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baseline="1388" sz="3000" spc="-22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2000" spc="-71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baseline="1388" sz="3000" spc="-22">
                          <a:latin typeface="Calibri"/>
                          <a:cs typeface="Calibri"/>
                        </a:rPr>
                        <a:t>r</a:t>
                      </a:r>
                      <a:endParaRPr baseline="1388" sz="3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1F1F1"/>
                      </a:solidFill>
                      <a:prstDash val="solid"/>
                    </a:lnR>
                    <a:lnT w="19050">
                      <a:solidFill>
                        <a:srgbClr val="F1F1F1"/>
                      </a:solidFill>
                      <a:prstDash val="solid"/>
                    </a:lnT>
                    <a:lnB w="19050">
                      <a:solidFill>
                        <a:srgbClr val="F1F1F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2310"/>
                        </a:lnSpc>
                      </a:pPr>
                      <a:r>
                        <a:rPr dirty="0" baseline="1388" sz="3000" spc="-156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2000" spc="-2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baseline="1388" sz="3000" spc="-1552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2000" spc="-2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2000" spc="-52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baseline="1388" sz="3000" spc="-37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z="2000" spc="-104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baseline="1388" sz="3000" spc="-37">
                          <a:latin typeface="Calibri"/>
                          <a:cs typeface="Calibri"/>
                        </a:rPr>
                        <a:t>5</a:t>
                      </a:r>
                      <a:endParaRPr baseline="1388" sz="3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1F1F1"/>
                      </a:solidFill>
                      <a:prstDash val="solid"/>
                    </a:lnL>
                    <a:lnT w="19050">
                      <a:solidFill>
                        <a:srgbClr val="F1F1F1"/>
                      </a:solidFill>
                      <a:prstDash val="solid"/>
                    </a:lnT>
                    <a:lnB w="19050">
                      <a:solidFill>
                        <a:srgbClr val="F1F1F1"/>
                      </a:solidFill>
                      <a:prstDash val="solid"/>
                    </a:lnB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5715">
                        <a:lnSpc>
                          <a:spcPts val="2315"/>
                        </a:lnSpc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Left</a:t>
                      </a:r>
                      <a:r>
                        <a:rPr dirty="0" sz="20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ventricular</a:t>
                      </a:r>
                      <a:r>
                        <a:rPr dirty="0" sz="2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ejection</a:t>
                      </a:r>
                      <a:r>
                        <a:rPr dirty="0" sz="2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fraction,</a:t>
                      </a:r>
                      <a:r>
                        <a:rPr dirty="0" sz="20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0">
                          <a:latin typeface="Calibri"/>
                          <a:cs typeface="Calibri"/>
                        </a:rPr>
                        <a:t>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1F1F1"/>
                      </a:solidFill>
                      <a:prstDash val="solid"/>
                    </a:lnR>
                    <a:lnT w="19050">
                      <a:solidFill>
                        <a:srgbClr val="F1F1F1"/>
                      </a:solidFill>
                      <a:prstDash val="solid"/>
                    </a:lnT>
                    <a:lnB w="19050">
                      <a:solidFill>
                        <a:srgbClr val="F1F1F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15"/>
                        </a:lnSpc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60.0</a:t>
                      </a:r>
                      <a:r>
                        <a:rPr dirty="0" sz="2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± </a:t>
                      </a:r>
                      <a:r>
                        <a:rPr dirty="0" sz="2000" spc="-20">
                          <a:latin typeface="Calibri"/>
                          <a:cs typeface="Calibri"/>
                        </a:rPr>
                        <a:t>11.0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1F1F1"/>
                      </a:solidFill>
                      <a:prstDash val="solid"/>
                    </a:lnL>
                    <a:lnT w="19050">
                      <a:solidFill>
                        <a:srgbClr val="F1F1F1"/>
                      </a:solidFill>
                      <a:prstDash val="solid"/>
                    </a:lnT>
                    <a:lnB w="19050">
                      <a:solidFill>
                        <a:srgbClr val="F1F1F1"/>
                      </a:solidFill>
                      <a:prstDash val="solid"/>
                    </a:lnB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5715">
                        <a:lnSpc>
                          <a:spcPts val="2315"/>
                        </a:lnSpc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Prior</a:t>
                      </a:r>
                      <a:r>
                        <a:rPr dirty="0" sz="2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aortic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10">
                          <a:latin typeface="Calibri"/>
                          <a:cs typeface="Calibri"/>
                        </a:rPr>
                        <a:t>valve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1F1F1"/>
                      </a:solidFill>
                      <a:prstDash val="solid"/>
                    </a:lnR>
                    <a:lnT w="19050">
                      <a:solidFill>
                        <a:srgbClr val="F1F1F1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15"/>
                        </a:lnSpc>
                      </a:pPr>
                      <a:r>
                        <a:rPr dirty="0" sz="2000" spc="-25">
                          <a:latin typeface="Calibri"/>
                          <a:cs typeface="Calibri"/>
                        </a:rPr>
                        <a:t>4.0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1F1F1"/>
                      </a:solidFill>
                      <a:prstDash val="solid"/>
                    </a:lnL>
                    <a:lnT w="19050">
                      <a:solidFill>
                        <a:srgbClr val="F1F1F1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953" y="0"/>
            <a:ext cx="2917190" cy="9423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Clinical</a:t>
            </a:r>
            <a:r>
              <a:rPr dirty="0" sz="3200" spc="-35"/>
              <a:t> </a:t>
            </a:r>
            <a:r>
              <a:rPr dirty="0" sz="3200" spc="-10"/>
              <a:t>outcomes</a:t>
            </a:r>
            <a:endParaRPr sz="3200"/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pc="-25"/>
              <a:t>FORWARD</a:t>
            </a:r>
            <a:r>
              <a:rPr dirty="0" spc="-105"/>
              <a:t> </a:t>
            </a:r>
            <a:r>
              <a:rPr dirty="0" spc="-25"/>
              <a:t>PRO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1090993" y="1487233"/>
            <a:ext cx="7893684" cy="3430904"/>
            <a:chOff x="1090993" y="1487233"/>
            <a:chExt cx="7893684" cy="3430904"/>
          </a:xfrm>
        </p:grpSpPr>
        <p:sp>
          <p:nvSpPr>
            <p:cNvPr id="4" name="object 4" descr=""/>
            <p:cNvSpPr/>
            <p:nvPr/>
          </p:nvSpPr>
          <p:spPr>
            <a:xfrm>
              <a:off x="1168907" y="1491996"/>
              <a:ext cx="7810500" cy="3365500"/>
            </a:xfrm>
            <a:custGeom>
              <a:avLst/>
              <a:gdLst/>
              <a:ahLst/>
              <a:cxnLst/>
              <a:rect l="l" t="t" r="r" b="b"/>
              <a:pathLst>
                <a:path w="7810500" h="3365500">
                  <a:moveTo>
                    <a:pt x="7810500" y="0"/>
                  </a:moveTo>
                  <a:lnTo>
                    <a:pt x="0" y="0"/>
                  </a:lnTo>
                  <a:lnTo>
                    <a:pt x="0" y="3364991"/>
                  </a:lnTo>
                  <a:lnTo>
                    <a:pt x="7810500" y="3364991"/>
                  </a:lnTo>
                  <a:lnTo>
                    <a:pt x="7810500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298448" y="2947415"/>
              <a:ext cx="6856730" cy="1910080"/>
            </a:xfrm>
            <a:custGeom>
              <a:avLst/>
              <a:gdLst/>
              <a:ahLst/>
              <a:cxnLst/>
              <a:rect l="l" t="t" r="r" b="b"/>
              <a:pathLst>
                <a:path w="6856730" h="1910079">
                  <a:moveTo>
                    <a:pt x="347472" y="1094232"/>
                  </a:moveTo>
                  <a:lnTo>
                    <a:pt x="0" y="1094232"/>
                  </a:lnTo>
                  <a:lnTo>
                    <a:pt x="0" y="1909572"/>
                  </a:lnTo>
                  <a:lnTo>
                    <a:pt x="347472" y="1909572"/>
                  </a:lnTo>
                  <a:lnTo>
                    <a:pt x="347472" y="1094232"/>
                  </a:lnTo>
                  <a:close/>
                </a:path>
                <a:path w="6856730" h="1910079">
                  <a:moveTo>
                    <a:pt x="1648968" y="0"/>
                  </a:moveTo>
                  <a:lnTo>
                    <a:pt x="1301496" y="0"/>
                  </a:lnTo>
                  <a:lnTo>
                    <a:pt x="1301496" y="1909572"/>
                  </a:lnTo>
                  <a:lnTo>
                    <a:pt x="1648968" y="1909572"/>
                  </a:lnTo>
                  <a:lnTo>
                    <a:pt x="1648968" y="0"/>
                  </a:lnTo>
                  <a:close/>
                </a:path>
                <a:path w="6856730" h="1910079">
                  <a:moveTo>
                    <a:pt x="2950464" y="1522476"/>
                  </a:moveTo>
                  <a:lnTo>
                    <a:pt x="2604516" y="1522476"/>
                  </a:lnTo>
                  <a:lnTo>
                    <a:pt x="2604516" y="1909572"/>
                  </a:lnTo>
                  <a:lnTo>
                    <a:pt x="2950464" y="1909572"/>
                  </a:lnTo>
                  <a:lnTo>
                    <a:pt x="2950464" y="1522476"/>
                  </a:lnTo>
                  <a:close/>
                </a:path>
                <a:path w="6856730" h="1910079">
                  <a:moveTo>
                    <a:pt x="4251960" y="1892808"/>
                  </a:moveTo>
                  <a:lnTo>
                    <a:pt x="3906012" y="1892808"/>
                  </a:lnTo>
                  <a:lnTo>
                    <a:pt x="3906012" y="1909572"/>
                  </a:lnTo>
                  <a:lnTo>
                    <a:pt x="4251960" y="1909572"/>
                  </a:lnTo>
                  <a:lnTo>
                    <a:pt x="4251960" y="1892808"/>
                  </a:lnTo>
                  <a:close/>
                </a:path>
                <a:path w="6856730" h="1910079">
                  <a:moveTo>
                    <a:pt x="5554980" y="1792224"/>
                  </a:moveTo>
                  <a:lnTo>
                    <a:pt x="5207508" y="1792224"/>
                  </a:lnTo>
                  <a:lnTo>
                    <a:pt x="5207508" y="1909572"/>
                  </a:lnTo>
                  <a:lnTo>
                    <a:pt x="5554980" y="1909572"/>
                  </a:lnTo>
                  <a:lnTo>
                    <a:pt x="5554980" y="1792224"/>
                  </a:lnTo>
                  <a:close/>
                </a:path>
                <a:path w="6856730" h="1910079">
                  <a:moveTo>
                    <a:pt x="6856476" y="1850136"/>
                  </a:moveTo>
                  <a:lnTo>
                    <a:pt x="6509004" y="1850136"/>
                  </a:lnTo>
                  <a:lnTo>
                    <a:pt x="6509004" y="1909572"/>
                  </a:lnTo>
                  <a:lnTo>
                    <a:pt x="6856476" y="1909572"/>
                  </a:lnTo>
                  <a:lnTo>
                    <a:pt x="6856476" y="1850136"/>
                  </a:lnTo>
                  <a:close/>
                </a:path>
              </a:pathLst>
            </a:custGeom>
            <a:solidFill>
              <a:srgbClr val="9DC3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645920" y="2837687"/>
              <a:ext cx="6855459" cy="2019300"/>
            </a:xfrm>
            <a:custGeom>
              <a:avLst/>
              <a:gdLst/>
              <a:ahLst/>
              <a:cxnLst/>
              <a:rect l="l" t="t" r="r" b="b"/>
              <a:pathLst>
                <a:path w="6855459" h="2019300">
                  <a:moveTo>
                    <a:pt x="347472" y="623316"/>
                  </a:moveTo>
                  <a:lnTo>
                    <a:pt x="0" y="623316"/>
                  </a:lnTo>
                  <a:lnTo>
                    <a:pt x="0" y="2019300"/>
                  </a:lnTo>
                  <a:lnTo>
                    <a:pt x="347472" y="2019300"/>
                  </a:lnTo>
                  <a:lnTo>
                    <a:pt x="347472" y="623316"/>
                  </a:lnTo>
                  <a:close/>
                </a:path>
                <a:path w="6855459" h="2019300">
                  <a:moveTo>
                    <a:pt x="1648968" y="0"/>
                  </a:moveTo>
                  <a:lnTo>
                    <a:pt x="1301496" y="0"/>
                  </a:lnTo>
                  <a:lnTo>
                    <a:pt x="1301496" y="2019300"/>
                  </a:lnTo>
                  <a:lnTo>
                    <a:pt x="1648968" y="2019300"/>
                  </a:lnTo>
                  <a:lnTo>
                    <a:pt x="1648968" y="0"/>
                  </a:lnTo>
                  <a:close/>
                </a:path>
                <a:path w="6855459" h="2019300">
                  <a:moveTo>
                    <a:pt x="2950464" y="1565148"/>
                  </a:moveTo>
                  <a:lnTo>
                    <a:pt x="2602992" y="1565148"/>
                  </a:lnTo>
                  <a:lnTo>
                    <a:pt x="2602992" y="2019300"/>
                  </a:lnTo>
                  <a:lnTo>
                    <a:pt x="2950464" y="2019300"/>
                  </a:lnTo>
                  <a:lnTo>
                    <a:pt x="2950464" y="1565148"/>
                  </a:lnTo>
                  <a:close/>
                </a:path>
                <a:path w="6855459" h="2019300">
                  <a:moveTo>
                    <a:pt x="4251960" y="2002536"/>
                  </a:moveTo>
                  <a:lnTo>
                    <a:pt x="3904488" y="2002536"/>
                  </a:lnTo>
                  <a:lnTo>
                    <a:pt x="3904488" y="2019300"/>
                  </a:lnTo>
                  <a:lnTo>
                    <a:pt x="4251960" y="2019300"/>
                  </a:lnTo>
                  <a:lnTo>
                    <a:pt x="4251960" y="2002536"/>
                  </a:lnTo>
                  <a:close/>
                </a:path>
                <a:path w="6855459" h="2019300">
                  <a:moveTo>
                    <a:pt x="5553456" y="1834896"/>
                  </a:moveTo>
                  <a:lnTo>
                    <a:pt x="5207508" y="1834896"/>
                  </a:lnTo>
                  <a:lnTo>
                    <a:pt x="5207508" y="2019300"/>
                  </a:lnTo>
                  <a:lnTo>
                    <a:pt x="5553456" y="2019300"/>
                  </a:lnTo>
                  <a:lnTo>
                    <a:pt x="5553456" y="1834896"/>
                  </a:lnTo>
                  <a:close/>
                </a:path>
                <a:path w="6855459" h="2019300">
                  <a:moveTo>
                    <a:pt x="6854952" y="1909572"/>
                  </a:moveTo>
                  <a:lnTo>
                    <a:pt x="6509004" y="1909572"/>
                  </a:lnTo>
                  <a:lnTo>
                    <a:pt x="6509004" y="2019300"/>
                  </a:lnTo>
                  <a:lnTo>
                    <a:pt x="6854952" y="2019300"/>
                  </a:lnTo>
                  <a:lnTo>
                    <a:pt x="6854952" y="1909572"/>
                  </a:lnTo>
                  <a:close/>
                </a:path>
              </a:pathLst>
            </a:custGeom>
            <a:solidFill>
              <a:srgbClr val="FFE6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993392" y="2753867"/>
              <a:ext cx="6855459" cy="2103120"/>
            </a:xfrm>
            <a:custGeom>
              <a:avLst/>
              <a:gdLst/>
              <a:ahLst/>
              <a:cxnLst/>
              <a:rect l="l" t="t" r="r" b="b"/>
              <a:pathLst>
                <a:path w="6855459" h="2103120">
                  <a:moveTo>
                    <a:pt x="347472" y="0"/>
                  </a:moveTo>
                  <a:lnTo>
                    <a:pt x="0" y="0"/>
                  </a:lnTo>
                  <a:lnTo>
                    <a:pt x="0" y="2103120"/>
                  </a:lnTo>
                  <a:lnTo>
                    <a:pt x="347472" y="2103120"/>
                  </a:lnTo>
                  <a:lnTo>
                    <a:pt x="347472" y="0"/>
                  </a:lnTo>
                  <a:close/>
                </a:path>
                <a:path w="6855459" h="2103120">
                  <a:moveTo>
                    <a:pt x="1648968" y="24384"/>
                  </a:moveTo>
                  <a:lnTo>
                    <a:pt x="1301496" y="24384"/>
                  </a:lnTo>
                  <a:lnTo>
                    <a:pt x="1301496" y="2103120"/>
                  </a:lnTo>
                  <a:lnTo>
                    <a:pt x="1648968" y="2103120"/>
                  </a:lnTo>
                  <a:lnTo>
                    <a:pt x="1648968" y="24384"/>
                  </a:lnTo>
                  <a:close/>
                </a:path>
                <a:path w="6855459" h="2103120">
                  <a:moveTo>
                    <a:pt x="2950464" y="1556004"/>
                  </a:moveTo>
                  <a:lnTo>
                    <a:pt x="2602992" y="1556004"/>
                  </a:lnTo>
                  <a:lnTo>
                    <a:pt x="2602992" y="2103120"/>
                  </a:lnTo>
                  <a:lnTo>
                    <a:pt x="2950464" y="2103120"/>
                  </a:lnTo>
                  <a:lnTo>
                    <a:pt x="2950464" y="1556004"/>
                  </a:lnTo>
                  <a:close/>
                </a:path>
                <a:path w="6855459" h="2103120">
                  <a:moveTo>
                    <a:pt x="4251960" y="2086356"/>
                  </a:moveTo>
                  <a:lnTo>
                    <a:pt x="3904488" y="2086356"/>
                  </a:lnTo>
                  <a:lnTo>
                    <a:pt x="3904488" y="2103120"/>
                  </a:lnTo>
                  <a:lnTo>
                    <a:pt x="4251960" y="2103120"/>
                  </a:lnTo>
                  <a:lnTo>
                    <a:pt x="4251960" y="2086356"/>
                  </a:lnTo>
                  <a:close/>
                </a:path>
                <a:path w="6855459" h="2103120">
                  <a:moveTo>
                    <a:pt x="5553456" y="1901952"/>
                  </a:moveTo>
                  <a:lnTo>
                    <a:pt x="5205984" y="1901952"/>
                  </a:lnTo>
                  <a:lnTo>
                    <a:pt x="5205984" y="2103120"/>
                  </a:lnTo>
                  <a:lnTo>
                    <a:pt x="5553456" y="2103120"/>
                  </a:lnTo>
                  <a:lnTo>
                    <a:pt x="5553456" y="1901952"/>
                  </a:lnTo>
                  <a:close/>
                </a:path>
                <a:path w="6855459" h="2103120">
                  <a:moveTo>
                    <a:pt x="6854952" y="1993392"/>
                  </a:moveTo>
                  <a:lnTo>
                    <a:pt x="6507480" y="1993392"/>
                  </a:lnTo>
                  <a:lnTo>
                    <a:pt x="6507480" y="2103120"/>
                  </a:lnTo>
                  <a:lnTo>
                    <a:pt x="6854952" y="2103120"/>
                  </a:lnTo>
                  <a:lnTo>
                    <a:pt x="6854952" y="1993392"/>
                  </a:lnTo>
                  <a:close/>
                </a:path>
              </a:pathLst>
            </a:custGeom>
            <a:solidFill>
              <a:srgbClr val="5252C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095755" y="1491996"/>
              <a:ext cx="73660" cy="3365500"/>
            </a:xfrm>
            <a:custGeom>
              <a:avLst/>
              <a:gdLst/>
              <a:ahLst/>
              <a:cxnLst/>
              <a:rect l="l" t="t" r="r" b="b"/>
              <a:pathLst>
                <a:path w="73659" h="3365500">
                  <a:moveTo>
                    <a:pt x="73152" y="3364991"/>
                  </a:moveTo>
                  <a:lnTo>
                    <a:pt x="73152" y="0"/>
                  </a:lnTo>
                </a:path>
                <a:path w="73659" h="3365500">
                  <a:moveTo>
                    <a:pt x="0" y="3364991"/>
                  </a:moveTo>
                  <a:lnTo>
                    <a:pt x="73152" y="3364991"/>
                  </a:lnTo>
                </a:path>
                <a:path w="73659" h="3365500">
                  <a:moveTo>
                    <a:pt x="0" y="2944367"/>
                  </a:moveTo>
                  <a:lnTo>
                    <a:pt x="73152" y="2944367"/>
                  </a:lnTo>
                </a:path>
                <a:path w="73659" h="3365500">
                  <a:moveTo>
                    <a:pt x="0" y="2523743"/>
                  </a:moveTo>
                  <a:lnTo>
                    <a:pt x="73152" y="2523743"/>
                  </a:lnTo>
                </a:path>
                <a:path w="73659" h="3365500">
                  <a:moveTo>
                    <a:pt x="0" y="2103119"/>
                  </a:moveTo>
                  <a:lnTo>
                    <a:pt x="73152" y="2103119"/>
                  </a:lnTo>
                </a:path>
                <a:path w="73659" h="3365500">
                  <a:moveTo>
                    <a:pt x="0" y="1682495"/>
                  </a:moveTo>
                  <a:lnTo>
                    <a:pt x="73152" y="1682495"/>
                  </a:lnTo>
                </a:path>
                <a:path w="73659" h="3365500">
                  <a:moveTo>
                    <a:pt x="0" y="1261871"/>
                  </a:moveTo>
                  <a:lnTo>
                    <a:pt x="73152" y="1261871"/>
                  </a:lnTo>
                </a:path>
                <a:path w="73659" h="3365500">
                  <a:moveTo>
                    <a:pt x="0" y="841248"/>
                  </a:moveTo>
                  <a:lnTo>
                    <a:pt x="73152" y="841248"/>
                  </a:lnTo>
                </a:path>
                <a:path w="73659" h="3365500">
                  <a:moveTo>
                    <a:pt x="0" y="420624"/>
                  </a:moveTo>
                  <a:lnTo>
                    <a:pt x="73152" y="420624"/>
                  </a:lnTo>
                </a:path>
                <a:path w="73659" h="3365500">
                  <a:moveTo>
                    <a:pt x="0" y="0"/>
                  </a:moveTo>
                  <a:lnTo>
                    <a:pt x="73152" y="0"/>
                  </a:lnTo>
                </a:path>
              </a:pathLst>
            </a:custGeom>
            <a:ln w="9525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168907" y="4856987"/>
              <a:ext cx="7810500" cy="56515"/>
            </a:xfrm>
            <a:custGeom>
              <a:avLst/>
              <a:gdLst/>
              <a:ahLst/>
              <a:cxnLst/>
              <a:rect l="l" t="t" r="r" b="b"/>
              <a:pathLst>
                <a:path w="7810500" h="56514">
                  <a:moveTo>
                    <a:pt x="0" y="0"/>
                  </a:moveTo>
                  <a:lnTo>
                    <a:pt x="7810500" y="0"/>
                  </a:lnTo>
                </a:path>
                <a:path w="7810500" h="56514">
                  <a:moveTo>
                    <a:pt x="0" y="0"/>
                  </a:moveTo>
                  <a:lnTo>
                    <a:pt x="0" y="56387"/>
                  </a:lnTo>
                </a:path>
                <a:path w="7810500" h="56514">
                  <a:moveTo>
                    <a:pt x="1301496" y="0"/>
                  </a:moveTo>
                  <a:lnTo>
                    <a:pt x="1301496" y="56387"/>
                  </a:lnTo>
                </a:path>
                <a:path w="7810500" h="56514">
                  <a:moveTo>
                    <a:pt x="2602991" y="0"/>
                  </a:moveTo>
                  <a:lnTo>
                    <a:pt x="2602991" y="56387"/>
                  </a:lnTo>
                </a:path>
                <a:path w="7810500" h="56514">
                  <a:moveTo>
                    <a:pt x="3904488" y="0"/>
                  </a:moveTo>
                  <a:lnTo>
                    <a:pt x="3904488" y="56387"/>
                  </a:lnTo>
                </a:path>
                <a:path w="7810500" h="56514">
                  <a:moveTo>
                    <a:pt x="5205983" y="0"/>
                  </a:moveTo>
                  <a:lnTo>
                    <a:pt x="5205983" y="56387"/>
                  </a:lnTo>
                </a:path>
                <a:path w="7810500" h="56514">
                  <a:moveTo>
                    <a:pt x="6509004" y="0"/>
                  </a:moveTo>
                  <a:lnTo>
                    <a:pt x="6509004" y="56387"/>
                  </a:lnTo>
                </a:path>
                <a:path w="7810500" h="56514">
                  <a:moveTo>
                    <a:pt x="7810500" y="0"/>
                  </a:moveTo>
                  <a:lnTo>
                    <a:pt x="7810500" y="56387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1331213" y="3714750"/>
            <a:ext cx="2825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5">
                <a:solidFill>
                  <a:srgbClr val="404040"/>
                </a:solidFill>
                <a:latin typeface="Calibri"/>
                <a:cs typeface="Calibri"/>
              </a:rPr>
              <a:t>9.7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582672" y="2620772"/>
            <a:ext cx="3841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0">
                <a:solidFill>
                  <a:srgbClr val="404040"/>
                </a:solidFill>
                <a:latin typeface="Calibri"/>
                <a:cs typeface="Calibri"/>
              </a:rPr>
              <a:t>22.7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7815198" y="4497451"/>
            <a:ext cx="2825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5">
                <a:solidFill>
                  <a:srgbClr val="404040"/>
                </a:solidFill>
                <a:latin typeface="Calibri"/>
                <a:cs typeface="Calibri"/>
              </a:rPr>
              <a:t>0.7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577086" y="3172205"/>
            <a:ext cx="3841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0">
                <a:solidFill>
                  <a:srgbClr val="404040"/>
                </a:solidFill>
                <a:latin typeface="Calibri"/>
                <a:cs typeface="Calibri"/>
              </a:rPr>
              <a:t>16.6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909695" y="4076446"/>
            <a:ext cx="6800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19097" sz="2400">
                <a:solidFill>
                  <a:srgbClr val="404040"/>
                </a:solidFill>
                <a:latin typeface="Calibri"/>
                <a:cs typeface="Calibri"/>
              </a:rPr>
              <a:t>4.6</a:t>
            </a:r>
            <a:r>
              <a:rPr dirty="0" baseline="-19097" sz="2400" spc="472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404040"/>
                </a:solidFill>
                <a:latin typeface="Calibri"/>
                <a:cs typeface="Calibri"/>
              </a:rPr>
              <a:t>5.4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8187690" y="4421504"/>
            <a:ext cx="2825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5">
                <a:solidFill>
                  <a:srgbClr val="404040"/>
                </a:solidFill>
                <a:latin typeface="Calibri"/>
                <a:cs typeface="Calibri"/>
              </a:rPr>
              <a:t>1.3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975230" y="2427223"/>
            <a:ext cx="3841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0">
                <a:solidFill>
                  <a:srgbClr val="404040"/>
                </a:solidFill>
                <a:latin typeface="Calibri"/>
                <a:cs typeface="Calibri"/>
              </a:rPr>
              <a:t>25.0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2904489" y="2451938"/>
            <a:ext cx="7823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15625" sz="2400" spc="-15">
                <a:solidFill>
                  <a:srgbClr val="404040"/>
                </a:solidFill>
                <a:latin typeface="Calibri"/>
                <a:cs typeface="Calibri"/>
              </a:rPr>
              <a:t>24.0</a:t>
            </a:r>
            <a:r>
              <a:rPr dirty="0" sz="1600" spc="-10">
                <a:solidFill>
                  <a:srgbClr val="404040"/>
                </a:solidFill>
                <a:latin typeface="Calibri"/>
                <a:cs typeface="Calibri"/>
              </a:rPr>
              <a:t>24.7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629403" y="3983558"/>
            <a:ext cx="2825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5">
                <a:solidFill>
                  <a:srgbClr val="404040"/>
                </a:solidFill>
                <a:latin typeface="Calibri"/>
                <a:cs typeface="Calibri"/>
              </a:rPr>
              <a:t>6.5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5236845" y="4514215"/>
            <a:ext cx="97663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solidFill>
                  <a:srgbClr val="404040"/>
                </a:solidFill>
                <a:latin typeface="Calibri"/>
                <a:cs typeface="Calibri"/>
              </a:rPr>
              <a:t>0.2</a:t>
            </a:r>
            <a:r>
              <a:rPr dirty="0" sz="1600" spc="3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404040"/>
                </a:solidFill>
                <a:latin typeface="Calibri"/>
                <a:cs typeface="Calibri"/>
              </a:rPr>
              <a:t>0.2</a:t>
            </a:r>
            <a:r>
              <a:rPr dirty="0" sz="1600" spc="32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404040"/>
                </a:solidFill>
                <a:latin typeface="Calibri"/>
                <a:cs typeface="Calibri"/>
              </a:rPr>
              <a:t>0.2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6513321" y="4328617"/>
            <a:ext cx="102743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22569" sz="2400">
                <a:solidFill>
                  <a:srgbClr val="404040"/>
                </a:solidFill>
                <a:latin typeface="Calibri"/>
                <a:cs typeface="Calibri"/>
              </a:rPr>
              <a:t>1.4</a:t>
            </a:r>
            <a:r>
              <a:rPr dirty="0" baseline="-22569" sz="2400" spc="472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baseline="-5208" sz="2400">
                <a:solidFill>
                  <a:srgbClr val="404040"/>
                </a:solidFill>
                <a:latin typeface="Calibri"/>
                <a:cs typeface="Calibri"/>
              </a:rPr>
              <a:t>2.2</a:t>
            </a:r>
            <a:r>
              <a:rPr dirty="0" baseline="-5208" sz="2400" spc="487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404040"/>
                </a:solidFill>
                <a:latin typeface="Calibri"/>
                <a:cs typeface="Calibri"/>
              </a:rPr>
              <a:t>2.4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8572881" y="4396232"/>
            <a:ext cx="2825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5">
                <a:solidFill>
                  <a:srgbClr val="404040"/>
                </a:solidFill>
                <a:latin typeface="Calibri"/>
                <a:cs typeface="Calibri"/>
              </a:rPr>
              <a:t>1.3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549046" y="3273933"/>
            <a:ext cx="421005" cy="1708785"/>
          </a:xfrm>
          <a:prstGeom prst="rect">
            <a:avLst/>
          </a:prstGeom>
        </p:spPr>
        <p:txBody>
          <a:bodyPr wrap="square" lIns="0" tIns="15875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250"/>
              </a:spcBef>
            </a:pPr>
            <a:r>
              <a:rPr dirty="0" sz="1800" spc="-25">
                <a:latin typeface="Calibri"/>
                <a:cs typeface="Calibri"/>
              </a:rPr>
              <a:t>15%</a:t>
            </a:r>
            <a:endParaRPr sz="18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1150"/>
              </a:spcBef>
            </a:pPr>
            <a:r>
              <a:rPr dirty="0" sz="1800" spc="-25">
                <a:latin typeface="Calibri"/>
                <a:cs typeface="Calibri"/>
              </a:rPr>
              <a:t>10%</a:t>
            </a:r>
            <a:endParaRPr sz="18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1155"/>
              </a:spcBef>
            </a:pPr>
            <a:r>
              <a:rPr dirty="0" sz="1800" spc="-25">
                <a:latin typeface="Calibri"/>
                <a:cs typeface="Calibri"/>
              </a:rPr>
              <a:t>5%</a:t>
            </a:r>
            <a:endParaRPr sz="18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1155"/>
              </a:spcBef>
            </a:pPr>
            <a:r>
              <a:rPr dirty="0" sz="1800" spc="-25">
                <a:latin typeface="Calibri"/>
                <a:cs typeface="Calibri"/>
              </a:rPr>
              <a:t>0%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549046" y="2999359"/>
            <a:ext cx="4210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Calibri"/>
                <a:cs typeface="Calibri"/>
              </a:rPr>
              <a:t>20%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549046" y="2578734"/>
            <a:ext cx="4210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Calibri"/>
                <a:cs typeface="Calibri"/>
              </a:rPr>
              <a:t>25%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549046" y="1169670"/>
            <a:ext cx="421005" cy="1287780"/>
          </a:xfrm>
          <a:prstGeom prst="rect">
            <a:avLst/>
          </a:prstGeom>
        </p:spPr>
        <p:txBody>
          <a:bodyPr wrap="square" lIns="0" tIns="158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dirty="0" sz="1800" spc="-25">
                <a:latin typeface="Calibri"/>
                <a:cs typeface="Calibri"/>
              </a:rPr>
              <a:t>40%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dirty="0" sz="1800" spc="-25">
                <a:latin typeface="Calibri"/>
                <a:cs typeface="Calibri"/>
              </a:rPr>
              <a:t>35%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dirty="0" sz="1800" spc="-25">
                <a:latin typeface="Calibri"/>
                <a:cs typeface="Calibri"/>
              </a:rPr>
              <a:t>30%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589277" y="4949190"/>
            <a:ext cx="4622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Calibri"/>
                <a:cs typeface="Calibri"/>
              </a:rPr>
              <a:t>Death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2525648" y="4949190"/>
            <a:ext cx="11918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PPI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per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VARC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3*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3835146" y="4949190"/>
            <a:ext cx="11779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Disabling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stroke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5290184" y="4949190"/>
            <a:ext cx="8705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Calibri"/>
                <a:cs typeface="Calibri"/>
              </a:rPr>
              <a:t>Thrombosis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6567678" y="4949190"/>
            <a:ext cx="9194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Calibri"/>
                <a:cs typeface="Calibri"/>
              </a:rPr>
              <a:t>Endocarditis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7777098" y="4949190"/>
            <a:ext cx="11049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Calibri"/>
                <a:cs typeface="Calibri"/>
              </a:rPr>
              <a:t>Reintervention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32" name="object 32" descr=""/>
          <p:cNvGrpSpPr/>
          <p:nvPr/>
        </p:nvGrpSpPr>
        <p:grpSpPr>
          <a:xfrm>
            <a:off x="5934455" y="1616963"/>
            <a:ext cx="2148840" cy="125095"/>
            <a:chOff x="5934455" y="1616963"/>
            <a:chExt cx="2148840" cy="125095"/>
          </a:xfrm>
        </p:grpSpPr>
        <p:sp>
          <p:nvSpPr>
            <p:cNvPr id="33" name="object 33" descr=""/>
            <p:cNvSpPr/>
            <p:nvPr/>
          </p:nvSpPr>
          <p:spPr>
            <a:xfrm>
              <a:off x="5934455" y="1616963"/>
              <a:ext cx="127000" cy="125095"/>
            </a:xfrm>
            <a:custGeom>
              <a:avLst/>
              <a:gdLst/>
              <a:ahLst/>
              <a:cxnLst/>
              <a:rect l="l" t="t" r="r" b="b"/>
              <a:pathLst>
                <a:path w="127000" h="125094">
                  <a:moveTo>
                    <a:pt x="126491" y="0"/>
                  </a:moveTo>
                  <a:lnTo>
                    <a:pt x="0" y="0"/>
                  </a:lnTo>
                  <a:lnTo>
                    <a:pt x="0" y="124967"/>
                  </a:lnTo>
                  <a:lnTo>
                    <a:pt x="126491" y="124967"/>
                  </a:lnTo>
                  <a:lnTo>
                    <a:pt x="126491" y="0"/>
                  </a:lnTo>
                  <a:close/>
                </a:path>
              </a:pathLst>
            </a:custGeom>
            <a:solidFill>
              <a:srgbClr val="9DC3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6902195" y="1616963"/>
              <a:ext cx="125095" cy="125095"/>
            </a:xfrm>
            <a:custGeom>
              <a:avLst/>
              <a:gdLst/>
              <a:ahLst/>
              <a:cxnLst/>
              <a:rect l="l" t="t" r="r" b="b"/>
              <a:pathLst>
                <a:path w="125095" h="125094">
                  <a:moveTo>
                    <a:pt x="124968" y="0"/>
                  </a:moveTo>
                  <a:lnTo>
                    <a:pt x="0" y="0"/>
                  </a:lnTo>
                  <a:lnTo>
                    <a:pt x="0" y="124967"/>
                  </a:lnTo>
                  <a:lnTo>
                    <a:pt x="124968" y="124967"/>
                  </a:lnTo>
                  <a:lnTo>
                    <a:pt x="124968" y="0"/>
                  </a:lnTo>
                  <a:close/>
                </a:path>
              </a:pathLst>
            </a:custGeom>
            <a:solidFill>
              <a:srgbClr val="FFE6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7958327" y="1616963"/>
              <a:ext cx="125095" cy="125095"/>
            </a:xfrm>
            <a:custGeom>
              <a:avLst/>
              <a:gdLst/>
              <a:ahLst/>
              <a:cxnLst/>
              <a:rect l="l" t="t" r="r" b="b"/>
              <a:pathLst>
                <a:path w="125095" h="125094">
                  <a:moveTo>
                    <a:pt x="124968" y="0"/>
                  </a:moveTo>
                  <a:lnTo>
                    <a:pt x="0" y="0"/>
                  </a:lnTo>
                  <a:lnTo>
                    <a:pt x="0" y="124967"/>
                  </a:lnTo>
                  <a:lnTo>
                    <a:pt x="124968" y="124967"/>
                  </a:lnTo>
                  <a:lnTo>
                    <a:pt x="124968" y="0"/>
                  </a:lnTo>
                  <a:close/>
                </a:path>
              </a:pathLst>
            </a:custGeom>
            <a:solidFill>
              <a:srgbClr val="5252C5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 descr=""/>
          <p:cNvSpPr txBox="1"/>
          <p:nvPr/>
        </p:nvSpPr>
        <p:spPr>
          <a:xfrm>
            <a:off x="6107048" y="1504569"/>
            <a:ext cx="6076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1 </a:t>
            </a:r>
            <a:r>
              <a:rPr dirty="0" sz="1800" spc="-20">
                <a:latin typeface="Calibri"/>
                <a:cs typeface="Calibri"/>
              </a:rPr>
              <a:t>Year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7073900" y="1504569"/>
            <a:ext cx="6972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2 </a:t>
            </a:r>
            <a:r>
              <a:rPr dirty="0" sz="1800" spc="-10">
                <a:latin typeface="Calibri"/>
                <a:cs typeface="Calibri"/>
              </a:rPr>
              <a:t>Years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8130667" y="1504569"/>
            <a:ext cx="6972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3 </a:t>
            </a:r>
            <a:r>
              <a:rPr dirty="0" sz="1800" spc="-10">
                <a:latin typeface="Calibri"/>
                <a:cs typeface="Calibri"/>
              </a:rPr>
              <a:t>Years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276707" y="1985815"/>
            <a:ext cx="254000" cy="22250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 sz="1800" spc="-10">
                <a:latin typeface="Calibri"/>
                <a:cs typeface="Calibri"/>
              </a:rPr>
              <a:t>Kaplan-</a:t>
            </a:r>
            <a:r>
              <a:rPr dirty="0" sz="1800">
                <a:latin typeface="Calibri"/>
                <a:cs typeface="Calibri"/>
              </a:rPr>
              <a:t>Meier</a:t>
            </a:r>
            <a:r>
              <a:rPr dirty="0" sz="1800" spc="4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Estimates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140614" y="5942177"/>
            <a:ext cx="45872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latin typeface="Calibri"/>
                <a:cs typeface="Calibri"/>
              </a:rPr>
              <a:t>*VARC-</a:t>
            </a:r>
            <a:r>
              <a:rPr dirty="0" sz="1200">
                <a:latin typeface="Calibri"/>
                <a:cs typeface="Calibri"/>
              </a:rPr>
              <a:t>3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WRITING COMMITTEE,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al.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J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Am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Coll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Cardiol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2021;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77:2717-</a:t>
            </a:r>
            <a:r>
              <a:rPr dirty="0" sz="1200" spc="-25">
                <a:latin typeface="Calibri"/>
                <a:cs typeface="Calibri"/>
              </a:rPr>
              <a:t>46.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2237041" y="1295209"/>
            <a:ext cx="5420995" cy="3199765"/>
            <a:chOff x="2237041" y="1295209"/>
            <a:chExt cx="5420995" cy="3199765"/>
          </a:xfrm>
        </p:grpSpPr>
        <p:sp>
          <p:nvSpPr>
            <p:cNvPr id="3" name="object 3" descr=""/>
            <p:cNvSpPr/>
            <p:nvPr/>
          </p:nvSpPr>
          <p:spPr>
            <a:xfrm>
              <a:off x="2313432" y="1299972"/>
              <a:ext cx="5329555" cy="3118485"/>
            </a:xfrm>
            <a:custGeom>
              <a:avLst/>
              <a:gdLst/>
              <a:ahLst/>
              <a:cxnLst/>
              <a:rect l="l" t="t" r="r" b="b"/>
              <a:pathLst>
                <a:path w="5329555" h="3118485">
                  <a:moveTo>
                    <a:pt x="5329428" y="0"/>
                  </a:moveTo>
                  <a:lnTo>
                    <a:pt x="0" y="0"/>
                  </a:lnTo>
                  <a:lnTo>
                    <a:pt x="0" y="3118104"/>
                  </a:lnTo>
                  <a:lnTo>
                    <a:pt x="5329428" y="3118104"/>
                  </a:lnTo>
                  <a:lnTo>
                    <a:pt x="5329428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2241804" y="1299972"/>
              <a:ext cx="5401310" cy="3190240"/>
            </a:xfrm>
            <a:custGeom>
              <a:avLst/>
              <a:gdLst/>
              <a:ahLst/>
              <a:cxnLst/>
              <a:rect l="l" t="t" r="r" b="b"/>
              <a:pathLst>
                <a:path w="5401309" h="3190240">
                  <a:moveTo>
                    <a:pt x="71627" y="3118104"/>
                  </a:moveTo>
                  <a:lnTo>
                    <a:pt x="71627" y="0"/>
                  </a:lnTo>
                </a:path>
                <a:path w="5401309" h="3190240">
                  <a:moveTo>
                    <a:pt x="0" y="3118104"/>
                  </a:moveTo>
                  <a:lnTo>
                    <a:pt x="71627" y="3118104"/>
                  </a:lnTo>
                </a:path>
                <a:path w="5401309" h="3190240">
                  <a:moveTo>
                    <a:pt x="0" y="2494788"/>
                  </a:moveTo>
                  <a:lnTo>
                    <a:pt x="71627" y="2494788"/>
                  </a:lnTo>
                </a:path>
                <a:path w="5401309" h="3190240">
                  <a:moveTo>
                    <a:pt x="0" y="1869948"/>
                  </a:moveTo>
                  <a:lnTo>
                    <a:pt x="71627" y="1869948"/>
                  </a:lnTo>
                </a:path>
                <a:path w="5401309" h="3190240">
                  <a:moveTo>
                    <a:pt x="0" y="1246631"/>
                  </a:moveTo>
                  <a:lnTo>
                    <a:pt x="71627" y="1246631"/>
                  </a:lnTo>
                </a:path>
                <a:path w="5401309" h="3190240">
                  <a:moveTo>
                    <a:pt x="0" y="623315"/>
                  </a:moveTo>
                  <a:lnTo>
                    <a:pt x="71627" y="623315"/>
                  </a:lnTo>
                </a:path>
                <a:path w="5401309" h="3190240">
                  <a:moveTo>
                    <a:pt x="0" y="0"/>
                  </a:moveTo>
                  <a:lnTo>
                    <a:pt x="71627" y="0"/>
                  </a:lnTo>
                </a:path>
                <a:path w="5401309" h="3190240">
                  <a:moveTo>
                    <a:pt x="71627" y="3118104"/>
                  </a:moveTo>
                  <a:lnTo>
                    <a:pt x="5401056" y="3118104"/>
                  </a:lnTo>
                </a:path>
                <a:path w="5401309" h="3190240">
                  <a:moveTo>
                    <a:pt x="71627" y="3118104"/>
                  </a:moveTo>
                  <a:lnTo>
                    <a:pt x="71627" y="3189732"/>
                  </a:lnTo>
                </a:path>
                <a:path w="5401309" h="3190240">
                  <a:moveTo>
                    <a:pt x="1848611" y="3118104"/>
                  </a:moveTo>
                  <a:lnTo>
                    <a:pt x="1848611" y="3189732"/>
                  </a:lnTo>
                </a:path>
                <a:path w="5401309" h="3190240">
                  <a:moveTo>
                    <a:pt x="3625596" y="3118104"/>
                  </a:moveTo>
                  <a:lnTo>
                    <a:pt x="3625596" y="3189732"/>
                  </a:lnTo>
                </a:path>
                <a:path w="5401309" h="3190240">
                  <a:moveTo>
                    <a:pt x="5401056" y="3118104"/>
                  </a:moveTo>
                  <a:lnTo>
                    <a:pt x="5401056" y="3189732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314194" y="3527298"/>
              <a:ext cx="5329555" cy="890269"/>
            </a:xfrm>
            <a:custGeom>
              <a:avLst/>
              <a:gdLst/>
              <a:ahLst/>
              <a:cxnLst/>
              <a:rect l="l" t="t" r="r" b="b"/>
              <a:pathLst>
                <a:path w="5329555" h="890270">
                  <a:moveTo>
                    <a:pt x="0" y="890015"/>
                  </a:moveTo>
                  <a:lnTo>
                    <a:pt x="0" y="854963"/>
                  </a:lnTo>
                  <a:lnTo>
                    <a:pt x="4572" y="854963"/>
                  </a:lnTo>
                  <a:lnTo>
                    <a:pt x="4572" y="815339"/>
                  </a:lnTo>
                  <a:lnTo>
                    <a:pt x="9143" y="815339"/>
                  </a:lnTo>
                  <a:lnTo>
                    <a:pt x="13716" y="815339"/>
                  </a:lnTo>
                  <a:lnTo>
                    <a:pt x="13716" y="801624"/>
                  </a:lnTo>
                  <a:lnTo>
                    <a:pt x="19812" y="801624"/>
                  </a:lnTo>
                  <a:lnTo>
                    <a:pt x="24383" y="801624"/>
                  </a:lnTo>
                  <a:lnTo>
                    <a:pt x="24383" y="790956"/>
                  </a:lnTo>
                  <a:lnTo>
                    <a:pt x="28956" y="790956"/>
                  </a:lnTo>
                  <a:lnTo>
                    <a:pt x="28956" y="781812"/>
                  </a:lnTo>
                  <a:lnTo>
                    <a:pt x="33528" y="781812"/>
                  </a:lnTo>
                  <a:lnTo>
                    <a:pt x="38100" y="781812"/>
                  </a:lnTo>
                  <a:lnTo>
                    <a:pt x="38100" y="775715"/>
                  </a:lnTo>
                  <a:lnTo>
                    <a:pt x="44195" y="775715"/>
                  </a:lnTo>
                  <a:lnTo>
                    <a:pt x="44195" y="771144"/>
                  </a:lnTo>
                  <a:lnTo>
                    <a:pt x="48768" y="771144"/>
                  </a:lnTo>
                  <a:lnTo>
                    <a:pt x="53339" y="771144"/>
                  </a:lnTo>
                  <a:lnTo>
                    <a:pt x="57912" y="771144"/>
                  </a:lnTo>
                  <a:lnTo>
                    <a:pt x="62483" y="771144"/>
                  </a:lnTo>
                  <a:lnTo>
                    <a:pt x="68580" y="771144"/>
                  </a:lnTo>
                  <a:lnTo>
                    <a:pt x="73151" y="771144"/>
                  </a:lnTo>
                  <a:lnTo>
                    <a:pt x="73151" y="762000"/>
                  </a:lnTo>
                  <a:lnTo>
                    <a:pt x="77724" y="762000"/>
                  </a:lnTo>
                  <a:lnTo>
                    <a:pt x="82295" y="762000"/>
                  </a:lnTo>
                  <a:lnTo>
                    <a:pt x="86868" y="762000"/>
                  </a:lnTo>
                  <a:lnTo>
                    <a:pt x="86868" y="755903"/>
                  </a:lnTo>
                  <a:lnTo>
                    <a:pt x="92963" y="755903"/>
                  </a:lnTo>
                  <a:lnTo>
                    <a:pt x="92963" y="746759"/>
                  </a:lnTo>
                  <a:lnTo>
                    <a:pt x="97536" y="746759"/>
                  </a:lnTo>
                  <a:lnTo>
                    <a:pt x="121919" y="746759"/>
                  </a:lnTo>
                  <a:lnTo>
                    <a:pt x="121919" y="742188"/>
                  </a:lnTo>
                  <a:lnTo>
                    <a:pt x="179831" y="742188"/>
                  </a:lnTo>
                  <a:lnTo>
                    <a:pt x="179831" y="736091"/>
                  </a:lnTo>
                  <a:lnTo>
                    <a:pt x="184404" y="736091"/>
                  </a:lnTo>
                  <a:lnTo>
                    <a:pt x="188975" y="736091"/>
                  </a:lnTo>
                  <a:lnTo>
                    <a:pt x="195072" y="736091"/>
                  </a:lnTo>
                  <a:lnTo>
                    <a:pt x="195072" y="731519"/>
                  </a:lnTo>
                  <a:lnTo>
                    <a:pt x="219456" y="731519"/>
                  </a:lnTo>
                  <a:lnTo>
                    <a:pt x="219456" y="726947"/>
                  </a:lnTo>
                  <a:lnTo>
                    <a:pt x="224028" y="726947"/>
                  </a:lnTo>
                  <a:lnTo>
                    <a:pt x="228600" y="726947"/>
                  </a:lnTo>
                  <a:lnTo>
                    <a:pt x="233172" y="726947"/>
                  </a:lnTo>
                  <a:lnTo>
                    <a:pt x="233172" y="720851"/>
                  </a:lnTo>
                  <a:lnTo>
                    <a:pt x="237744" y="720851"/>
                  </a:lnTo>
                  <a:lnTo>
                    <a:pt x="243839" y="720851"/>
                  </a:lnTo>
                  <a:lnTo>
                    <a:pt x="243839" y="716279"/>
                  </a:lnTo>
                  <a:lnTo>
                    <a:pt x="248412" y="716279"/>
                  </a:lnTo>
                  <a:lnTo>
                    <a:pt x="248412" y="710183"/>
                  </a:lnTo>
                  <a:lnTo>
                    <a:pt x="252983" y="710183"/>
                  </a:lnTo>
                  <a:lnTo>
                    <a:pt x="252983" y="705612"/>
                  </a:lnTo>
                  <a:lnTo>
                    <a:pt x="257556" y="705612"/>
                  </a:lnTo>
                  <a:lnTo>
                    <a:pt x="262128" y="705612"/>
                  </a:lnTo>
                  <a:lnTo>
                    <a:pt x="262128" y="701039"/>
                  </a:lnTo>
                  <a:lnTo>
                    <a:pt x="266700" y="701039"/>
                  </a:lnTo>
                  <a:lnTo>
                    <a:pt x="272795" y="701039"/>
                  </a:lnTo>
                  <a:lnTo>
                    <a:pt x="272795" y="694944"/>
                  </a:lnTo>
                  <a:lnTo>
                    <a:pt x="277368" y="694944"/>
                  </a:lnTo>
                  <a:lnTo>
                    <a:pt x="281939" y="694944"/>
                  </a:lnTo>
                  <a:lnTo>
                    <a:pt x="281939" y="690371"/>
                  </a:lnTo>
                  <a:lnTo>
                    <a:pt x="286512" y="690371"/>
                  </a:lnTo>
                  <a:lnTo>
                    <a:pt x="291083" y="690371"/>
                  </a:lnTo>
                  <a:lnTo>
                    <a:pt x="297180" y="690371"/>
                  </a:lnTo>
                  <a:lnTo>
                    <a:pt x="297180" y="684276"/>
                  </a:lnTo>
                  <a:lnTo>
                    <a:pt x="301751" y="684276"/>
                  </a:lnTo>
                  <a:lnTo>
                    <a:pt x="306324" y="684276"/>
                  </a:lnTo>
                  <a:lnTo>
                    <a:pt x="310895" y="684276"/>
                  </a:lnTo>
                  <a:lnTo>
                    <a:pt x="315468" y="684276"/>
                  </a:lnTo>
                  <a:lnTo>
                    <a:pt x="321563" y="684276"/>
                  </a:lnTo>
                  <a:lnTo>
                    <a:pt x="321563" y="679703"/>
                  </a:lnTo>
                  <a:lnTo>
                    <a:pt x="370331" y="679703"/>
                  </a:lnTo>
                  <a:lnTo>
                    <a:pt x="370331" y="675132"/>
                  </a:lnTo>
                  <a:lnTo>
                    <a:pt x="466344" y="675132"/>
                  </a:lnTo>
                  <a:lnTo>
                    <a:pt x="466344" y="669035"/>
                  </a:lnTo>
                  <a:lnTo>
                    <a:pt x="472439" y="669035"/>
                  </a:lnTo>
                  <a:lnTo>
                    <a:pt x="477012" y="669035"/>
                  </a:lnTo>
                  <a:lnTo>
                    <a:pt x="481583" y="669035"/>
                  </a:lnTo>
                  <a:lnTo>
                    <a:pt x="481583" y="664463"/>
                  </a:lnTo>
                  <a:lnTo>
                    <a:pt x="486156" y="664463"/>
                  </a:lnTo>
                  <a:lnTo>
                    <a:pt x="490728" y="664463"/>
                  </a:lnTo>
                  <a:lnTo>
                    <a:pt x="496824" y="664463"/>
                  </a:lnTo>
                  <a:lnTo>
                    <a:pt x="496824" y="658368"/>
                  </a:lnTo>
                  <a:lnTo>
                    <a:pt x="501395" y="658368"/>
                  </a:lnTo>
                  <a:lnTo>
                    <a:pt x="505968" y="658368"/>
                  </a:lnTo>
                  <a:lnTo>
                    <a:pt x="505968" y="649224"/>
                  </a:lnTo>
                  <a:lnTo>
                    <a:pt x="588263" y="649224"/>
                  </a:lnTo>
                  <a:lnTo>
                    <a:pt x="588263" y="643127"/>
                  </a:lnTo>
                  <a:lnTo>
                    <a:pt x="592836" y="643127"/>
                  </a:lnTo>
                  <a:lnTo>
                    <a:pt x="592836" y="638556"/>
                  </a:lnTo>
                  <a:lnTo>
                    <a:pt x="598932" y="638556"/>
                  </a:lnTo>
                  <a:lnTo>
                    <a:pt x="641604" y="638556"/>
                  </a:lnTo>
                  <a:lnTo>
                    <a:pt x="641604" y="632459"/>
                  </a:lnTo>
                  <a:lnTo>
                    <a:pt x="676656" y="632459"/>
                  </a:lnTo>
                  <a:lnTo>
                    <a:pt x="676656" y="627888"/>
                  </a:lnTo>
                  <a:lnTo>
                    <a:pt x="681228" y="627888"/>
                  </a:lnTo>
                  <a:lnTo>
                    <a:pt x="685800" y="627888"/>
                  </a:lnTo>
                  <a:lnTo>
                    <a:pt x="685800" y="623315"/>
                  </a:lnTo>
                  <a:lnTo>
                    <a:pt x="714756" y="623315"/>
                  </a:lnTo>
                  <a:lnTo>
                    <a:pt x="714756" y="617219"/>
                  </a:lnTo>
                  <a:lnTo>
                    <a:pt x="739139" y="617219"/>
                  </a:lnTo>
                  <a:lnTo>
                    <a:pt x="739139" y="612647"/>
                  </a:lnTo>
                  <a:lnTo>
                    <a:pt x="743712" y="612647"/>
                  </a:lnTo>
                  <a:lnTo>
                    <a:pt x="743712" y="606551"/>
                  </a:lnTo>
                  <a:lnTo>
                    <a:pt x="749807" y="606551"/>
                  </a:lnTo>
                  <a:lnTo>
                    <a:pt x="754380" y="606551"/>
                  </a:lnTo>
                  <a:lnTo>
                    <a:pt x="754380" y="601979"/>
                  </a:lnTo>
                  <a:lnTo>
                    <a:pt x="758951" y="601979"/>
                  </a:lnTo>
                  <a:lnTo>
                    <a:pt x="763524" y="601979"/>
                  </a:lnTo>
                  <a:lnTo>
                    <a:pt x="768095" y="601979"/>
                  </a:lnTo>
                  <a:lnTo>
                    <a:pt x="774192" y="601979"/>
                  </a:lnTo>
                  <a:lnTo>
                    <a:pt x="774192" y="595883"/>
                  </a:lnTo>
                  <a:lnTo>
                    <a:pt x="822960" y="595883"/>
                  </a:lnTo>
                  <a:lnTo>
                    <a:pt x="822960" y="591312"/>
                  </a:lnTo>
                  <a:lnTo>
                    <a:pt x="856488" y="591312"/>
                  </a:lnTo>
                  <a:lnTo>
                    <a:pt x="856488" y="585215"/>
                  </a:lnTo>
                  <a:lnTo>
                    <a:pt x="992123" y="585215"/>
                  </a:lnTo>
                  <a:lnTo>
                    <a:pt x="992123" y="580644"/>
                  </a:lnTo>
                  <a:lnTo>
                    <a:pt x="1065276" y="580644"/>
                  </a:lnTo>
                  <a:lnTo>
                    <a:pt x="1065276" y="576071"/>
                  </a:lnTo>
                  <a:lnTo>
                    <a:pt x="1138428" y="576071"/>
                  </a:lnTo>
                  <a:lnTo>
                    <a:pt x="1138428" y="569976"/>
                  </a:lnTo>
                  <a:lnTo>
                    <a:pt x="1202435" y="569976"/>
                  </a:lnTo>
                  <a:lnTo>
                    <a:pt x="1202435" y="565403"/>
                  </a:lnTo>
                  <a:lnTo>
                    <a:pt x="1231392" y="565403"/>
                  </a:lnTo>
                  <a:lnTo>
                    <a:pt x="1231392" y="559307"/>
                  </a:lnTo>
                  <a:lnTo>
                    <a:pt x="1235964" y="559307"/>
                  </a:lnTo>
                  <a:lnTo>
                    <a:pt x="1240535" y="559307"/>
                  </a:lnTo>
                  <a:lnTo>
                    <a:pt x="1245108" y="559307"/>
                  </a:lnTo>
                  <a:lnTo>
                    <a:pt x="1245108" y="554735"/>
                  </a:lnTo>
                  <a:lnTo>
                    <a:pt x="1275588" y="554735"/>
                  </a:lnTo>
                  <a:lnTo>
                    <a:pt x="1275588" y="548639"/>
                  </a:lnTo>
                  <a:lnTo>
                    <a:pt x="1328928" y="548639"/>
                  </a:lnTo>
                  <a:lnTo>
                    <a:pt x="1328928" y="544068"/>
                  </a:lnTo>
                  <a:lnTo>
                    <a:pt x="1367028" y="544068"/>
                  </a:lnTo>
                  <a:lnTo>
                    <a:pt x="1367028" y="537971"/>
                  </a:lnTo>
                  <a:lnTo>
                    <a:pt x="1668780" y="537971"/>
                  </a:lnTo>
                  <a:lnTo>
                    <a:pt x="1668780" y="533400"/>
                  </a:lnTo>
                  <a:lnTo>
                    <a:pt x="1697735" y="533400"/>
                  </a:lnTo>
                  <a:lnTo>
                    <a:pt x="1697735" y="528827"/>
                  </a:lnTo>
                  <a:lnTo>
                    <a:pt x="1766316" y="528827"/>
                  </a:lnTo>
                  <a:lnTo>
                    <a:pt x="1766316" y="522731"/>
                  </a:lnTo>
                  <a:lnTo>
                    <a:pt x="1770888" y="522731"/>
                  </a:lnTo>
                  <a:lnTo>
                    <a:pt x="1775459" y="522731"/>
                  </a:lnTo>
                  <a:lnTo>
                    <a:pt x="1775459" y="518159"/>
                  </a:lnTo>
                  <a:lnTo>
                    <a:pt x="1888235" y="518159"/>
                  </a:lnTo>
                  <a:lnTo>
                    <a:pt x="1888235" y="507491"/>
                  </a:lnTo>
                  <a:lnTo>
                    <a:pt x="1892808" y="507491"/>
                  </a:lnTo>
                  <a:lnTo>
                    <a:pt x="1897380" y="507491"/>
                  </a:lnTo>
                  <a:lnTo>
                    <a:pt x="1901952" y="507491"/>
                  </a:lnTo>
                  <a:lnTo>
                    <a:pt x="1901952" y="501395"/>
                  </a:lnTo>
                  <a:lnTo>
                    <a:pt x="2014728" y="501395"/>
                  </a:lnTo>
                  <a:lnTo>
                    <a:pt x="2014728" y="496824"/>
                  </a:lnTo>
                  <a:lnTo>
                    <a:pt x="2048256" y="496824"/>
                  </a:lnTo>
                  <a:lnTo>
                    <a:pt x="2048256" y="490727"/>
                  </a:lnTo>
                  <a:lnTo>
                    <a:pt x="2180844" y="490727"/>
                  </a:lnTo>
                  <a:lnTo>
                    <a:pt x="2180844" y="484631"/>
                  </a:lnTo>
                  <a:lnTo>
                    <a:pt x="2243328" y="484631"/>
                  </a:lnTo>
                  <a:lnTo>
                    <a:pt x="2243328" y="480059"/>
                  </a:lnTo>
                  <a:lnTo>
                    <a:pt x="2311908" y="480059"/>
                  </a:lnTo>
                  <a:lnTo>
                    <a:pt x="2311908" y="469391"/>
                  </a:lnTo>
                  <a:lnTo>
                    <a:pt x="2360676" y="469391"/>
                  </a:lnTo>
                  <a:lnTo>
                    <a:pt x="2360676" y="463295"/>
                  </a:lnTo>
                  <a:lnTo>
                    <a:pt x="2385060" y="463295"/>
                  </a:lnTo>
                  <a:lnTo>
                    <a:pt x="2385060" y="458724"/>
                  </a:lnTo>
                  <a:lnTo>
                    <a:pt x="2423160" y="458724"/>
                  </a:lnTo>
                  <a:lnTo>
                    <a:pt x="2423160" y="452627"/>
                  </a:lnTo>
                  <a:lnTo>
                    <a:pt x="2496311" y="452627"/>
                  </a:lnTo>
                  <a:lnTo>
                    <a:pt x="2496311" y="448056"/>
                  </a:lnTo>
                  <a:lnTo>
                    <a:pt x="2560320" y="448056"/>
                  </a:lnTo>
                  <a:lnTo>
                    <a:pt x="2560320" y="441959"/>
                  </a:lnTo>
                  <a:lnTo>
                    <a:pt x="2593847" y="441959"/>
                  </a:lnTo>
                  <a:lnTo>
                    <a:pt x="2593847" y="437388"/>
                  </a:lnTo>
                  <a:lnTo>
                    <a:pt x="2627376" y="437388"/>
                  </a:lnTo>
                  <a:lnTo>
                    <a:pt x="2627376" y="431291"/>
                  </a:lnTo>
                  <a:lnTo>
                    <a:pt x="2633472" y="431291"/>
                  </a:lnTo>
                  <a:lnTo>
                    <a:pt x="2638044" y="431291"/>
                  </a:lnTo>
                  <a:lnTo>
                    <a:pt x="2638044" y="426719"/>
                  </a:lnTo>
                  <a:lnTo>
                    <a:pt x="2642616" y="426719"/>
                  </a:lnTo>
                  <a:lnTo>
                    <a:pt x="2647188" y="426719"/>
                  </a:lnTo>
                  <a:lnTo>
                    <a:pt x="2651760" y="426719"/>
                  </a:lnTo>
                  <a:lnTo>
                    <a:pt x="2651760" y="420624"/>
                  </a:lnTo>
                  <a:lnTo>
                    <a:pt x="2656332" y="420624"/>
                  </a:lnTo>
                  <a:lnTo>
                    <a:pt x="2662428" y="420624"/>
                  </a:lnTo>
                  <a:lnTo>
                    <a:pt x="2662428" y="416051"/>
                  </a:lnTo>
                  <a:lnTo>
                    <a:pt x="2715768" y="416051"/>
                  </a:lnTo>
                  <a:lnTo>
                    <a:pt x="2715768" y="409956"/>
                  </a:lnTo>
                  <a:lnTo>
                    <a:pt x="2720340" y="409956"/>
                  </a:lnTo>
                  <a:lnTo>
                    <a:pt x="2720340" y="405383"/>
                  </a:lnTo>
                  <a:lnTo>
                    <a:pt x="2724911" y="405383"/>
                  </a:lnTo>
                  <a:lnTo>
                    <a:pt x="2769108" y="405383"/>
                  </a:lnTo>
                  <a:lnTo>
                    <a:pt x="2769108" y="399288"/>
                  </a:lnTo>
                  <a:lnTo>
                    <a:pt x="2813304" y="399288"/>
                  </a:lnTo>
                  <a:lnTo>
                    <a:pt x="2813304" y="393191"/>
                  </a:lnTo>
                  <a:lnTo>
                    <a:pt x="2817876" y="393191"/>
                  </a:lnTo>
                  <a:lnTo>
                    <a:pt x="2822447" y="393191"/>
                  </a:lnTo>
                  <a:lnTo>
                    <a:pt x="2827020" y="393191"/>
                  </a:lnTo>
                  <a:lnTo>
                    <a:pt x="2831592" y="393191"/>
                  </a:lnTo>
                  <a:lnTo>
                    <a:pt x="2831592" y="388619"/>
                  </a:lnTo>
                  <a:lnTo>
                    <a:pt x="2891028" y="388619"/>
                  </a:lnTo>
                  <a:lnTo>
                    <a:pt x="2891028" y="382524"/>
                  </a:lnTo>
                  <a:lnTo>
                    <a:pt x="2895600" y="382524"/>
                  </a:lnTo>
                  <a:lnTo>
                    <a:pt x="2895600" y="371856"/>
                  </a:lnTo>
                  <a:lnTo>
                    <a:pt x="2900172" y="371856"/>
                  </a:lnTo>
                  <a:lnTo>
                    <a:pt x="2968752" y="371856"/>
                  </a:lnTo>
                  <a:lnTo>
                    <a:pt x="2968752" y="367283"/>
                  </a:lnTo>
                  <a:lnTo>
                    <a:pt x="2973323" y="367283"/>
                  </a:lnTo>
                  <a:lnTo>
                    <a:pt x="2973323" y="356615"/>
                  </a:lnTo>
                  <a:lnTo>
                    <a:pt x="2977896" y="356615"/>
                  </a:lnTo>
                  <a:lnTo>
                    <a:pt x="3046476" y="356615"/>
                  </a:lnTo>
                  <a:lnTo>
                    <a:pt x="3046476" y="350519"/>
                  </a:lnTo>
                  <a:lnTo>
                    <a:pt x="3099816" y="350519"/>
                  </a:lnTo>
                  <a:lnTo>
                    <a:pt x="3099816" y="345947"/>
                  </a:lnTo>
                  <a:lnTo>
                    <a:pt x="3144011" y="345947"/>
                  </a:lnTo>
                  <a:lnTo>
                    <a:pt x="3144011" y="339851"/>
                  </a:lnTo>
                  <a:lnTo>
                    <a:pt x="3148584" y="339851"/>
                  </a:lnTo>
                  <a:lnTo>
                    <a:pt x="3148584" y="335279"/>
                  </a:lnTo>
                  <a:lnTo>
                    <a:pt x="3153156" y="335279"/>
                  </a:lnTo>
                  <a:lnTo>
                    <a:pt x="3157728" y="335279"/>
                  </a:lnTo>
                  <a:lnTo>
                    <a:pt x="3163823" y="335279"/>
                  </a:lnTo>
                  <a:lnTo>
                    <a:pt x="3163823" y="329183"/>
                  </a:lnTo>
                  <a:lnTo>
                    <a:pt x="3314700" y="329183"/>
                  </a:lnTo>
                  <a:lnTo>
                    <a:pt x="3314700" y="324612"/>
                  </a:lnTo>
                  <a:lnTo>
                    <a:pt x="3377183" y="324612"/>
                  </a:lnTo>
                  <a:lnTo>
                    <a:pt x="3377183" y="318515"/>
                  </a:lnTo>
                  <a:lnTo>
                    <a:pt x="3381755" y="318515"/>
                  </a:lnTo>
                  <a:lnTo>
                    <a:pt x="3387852" y="318515"/>
                  </a:lnTo>
                  <a:lnTo>
                    <a:pt x="3387852" y="313944"/>
                  </a:lnTo>
                  <a:lnTo>
                    <a:pt x="3392424" y="313944"/>
                  </a:lnTo>
                  <a:lnTo>
                    <a:pt x="3396996" y="313944"/>
                  </a:lnTo>
                  <a:lnTo>
                    <a:pt x="3401568" y="313944"/>
                  </a:lnTo>
                  <a:lnTo>
                    <a:pt x="3406140" y="313944"/>
                  </a:lnTo>
                  <a:lnTo>
                    <a:pt x="3406140" y="307847"/>
                  </a:lnTo>
                  <a:lnTo>
                    <a:pt x="3430524" y="307847"/>
                  </a:lnTo>
                  <a:lnTo>
                    <a:pt x="3430524" y="301751"/>
                  </a:lnTo>
                  <a:lnTo>
                    <a:pt x="3435096" y="301751"/>
                  </a:lnTo>
                  <a:lnTo>
                    <a:pt x="3441192" y="301751"/>
                  </a:lnTo>
                  <a:lnTo>
                    <a:pt x="3445764" y="301751"/>
                  </a:lnTo>
                  <a:lnTo>
                    <a:pt x="3450335" y="301751"/>
                  </a:lnTo>
                  <a:lnTo>
                    <a:pt x="3450335" y="297179"/>
                  </a:lnTo>
                  <a:lnTo>
                    <a:pt x="3483864" y="297179"/>
                  </a:lnTo>
                  <a:lnTo>
                    <a:pt x="3483864" y="291083"/>
                  </a:lnTo>
                  <a:lnTo>
                    <a:pt x="3514344" y="291083"/>
                  </a:lnTo>
                  <a:lnTo>
                    <a:pt x="3514344" y="286512"/>
                  </a:lnTo>
                  <a:lnTo>
                    <a:pt x="3596640" y="286512"/>
                  </a:lnTo>
                  <a:lnTo>
                    <a:pt x="3596640" y="280415"/>
                  </a:lnTo>
                  <a:lnTo>
                    <a:pt x="3645407" y="280415"/>
                  </a:lnTo>
                  <a:lnTo>
                    <a:pt x="3645407" y="275844"/>
                  </a:lnTo>
                  <a:lnTo>
                    <a:pt x="3649979" y="275844"/>
                  </a:lnTo>
                  <a:lnTo>
                    <a:pt x="3654552" y="275844"/>
                  </a:lnTo>
                  <a:lnTo>
                    <a:pt x="3654552" y="269747"/>
                  </a:lnTo>
                  <a:lnTo>
                    <a:pt x="3694176" y="269747"/>
                  </a:lnTo>
                  <a:lnTo>
                    <a:pt x="3694176" y="263651"/>
                  </a:lnTo>
                  <a:lnTo>
                    <a:pt x="3732276" y="263651"/>
                  </a:lnTo>
                  <a:lnTo>
                    <a:pt x="3732276" y="259079"/>
                  </a:lnTo>
                  <a:lnTo>
                    <a:pt x="3800855" y="259079"/>
                  </a:lnTo>
                  <a:lnTo>
                    <a:pt x="3800855" y="252983"/>
                  </a:lnTo>
                  <a:lnTo>
                    <a:pt x="3834383" y="252983"/>
                  </a:lnTo>
                  <a:lnTo>
                    <a:pt x="3834383" y="246887"/>
                  </a:lnTo>
                  <a:lnTo>
                    <a:pt x="3869435" y="246887"/>
                  </a:lnTo>
                  <a:lnTo>
                    <a:pt x="3869435" y="242315"/>
                  </a:lnTo>
                  <a:lnTo>
                    <a:pt x="3874007" y="242315"/>
                  </a:lnTo>
                  <a:lnTo>
                    <a:pt x="3878579" y="242315"/>
                  </a:lnTo>
                  <a:lnTo>
                    <a:pt x="3878579" y="236219"/>
                  </a:lnTo>
                  <a:lnTo>
                    <a:pt x="3912107" y="236219"/>
                  </a:lnTo>
                  <a:lnTo>
                    <a:pt x="3912107" y="230124"/>
                  </a:lnTo>
                  <a:lnTo>
                    <a:pt x="3918204" y="230124"/>
                  </a:lnTo>
                  <a:lnTo>
                    <a:pt x="3922776" y="230124"/>
                  </a:lnTo>
                  <a:lnTo>
                    <a:pt x="3927348" y="230124"/>
                  </a:lnTo>
                  <a:lnTo>
                    <a:pt x="3931920" y="230124"/>
                  </a:lnTo>
                  <a:lnTo>
                    <a:pt x="3931920" y="225551"/>
                  </a:lnTo>
                  <a:lnTo>
                    <a:pt x="3956304" y="225551"/>
                  </a:lnTo>
                  <a:lnTo>
                    <a:pt x="3956304" y="219456"/>
                  </a:lnTo>
                  <a:lnTo>
                    <a:pt x="3991355" y="219456"/>
                  </a:lnTo>
                  <a:lnTo>
                    <a:pt x="3991355" y="213359"/>
                  </a:lnTo>
                  <a:lnTo>
                    <a:pt x="4014216" y="213359"/>
                  </a:lnTo>
                  <a:lnTo>
                    <a:pt x="4014216" y="208787"/>
                  </a:lnTo>
                  <a:lnTo>
                    <a:pt x="4082796" y="208787"/>
                  </a:lnTo>
                  <a:lnTo>
                    <a:pt x="4082796" y="202691"/>
                  </a:lnTo>
                  <a:lnTo>
                    <a:pt x="4087368" y="202691"/>
                  </a:lnTo>
                  <a:lnTo>
                    <a:pt x="4087368" y="196595"/>
                  </a:lnTo>
                  <a:lnTo>
                    <a:pt x="4093464" y="196595"/>
                  </a:lnTo>
                  <a:lnTo>
                    <a:pt x="4098035" y="196595"/>
                  </a:lnTo>
                  <a:lnTo>
                    <a:pt x="4102607" y="196595"/>
                  </a:lnTo>
                  <a:lnTo>
                    <a:pt x="4102607" y="192024"/>
                  </a:lnTo>
                  <a:lnTo>
                    <a:pt x="4151376" y="192024"/>
                  </a:lnTo>
                  <a:lnTo>
                    <a:pt x="4151376" y="185927"/>
                  </a:lnTo>
                  <a:lnTo>
                    <a:pt x="4155948" y="185927"/>
                  </a:lnTo>
                  <a:lnTo>
                    <a:pt x="4155948" y="179831"/>
                  </a:lnTo>
                  <a:lnTo>
                    <a:pt x="4160520" y="179831"/>
                  </a:lnTo>
                  <a:lnTo>
                    <a:pt x="4165092" y="179831"/>
                  </a:lnTo>
                  <a:lnTo>
                    <a:pt x="4171188" y="179831"/>
                  </a:lnTo>
                  <a:lnTo>
                    <a:pt x="4175759" y="179831"/>
                  </a:lnTo>
                  <a:lnTo>
                    <a:pt x="4180331" y="179831"/>
                  </a:lnTo>
                  <a:lnTo>
                    <a:pt x="4180331" y="175259"/>
                  </a:lnTo>
                  <a:lnTo>
                    <a:pt x="4213859" y="175259"/>
                  </a:lnTo>
                  <a:lnTo>
                    <a:pt x="4213859" y="158495"/>
                  </a:lnTo>
                  <a:lnTo>
                    <a:pt x="4297680" y="158495"/>
                  </a:lnTo>
                  <a:lnTo>
                    <a:pt x="4297680" y="152400"/>
                  </a:lnTo>
                  <a:lnTo>
                    <a:pt x="4302252" y="152400"/>
                  </a:lnTo>
                  <a:lnTo>
                    <a:pt x="4306824" y="152400"/>
                  </a:lnTo>
                  <a:lnTo>
                    <a:pt x="4306824" y="146303"/>
                  </a:lnTo>
                  <a:lnTo>
                    <a:pt x="4311396" y="146303"/>
                  </a:lnTo>
                  <a:lnTo>
                    <a:pt x="4311396" y="141731"/>
                  </a:lnTo>
                  <a:lnTo>
                    <a:pt x="4315967" y="141731"/>
                  </a:lnTo>
                  <a:lnTo>
                    <a:pt x="4322063" y="141731"/>
                  </a:lnTo>
                  <a:lnTo>
                    <a:pt x="4322063" y="135635"/>
                  </a:lnTo>
                  <a:lnTo>
                    <a:pt x="4326635" y="135635"/>
                  </a:lnTo>
                  <a:lnTo>
                    <a:pt x="4428744" y="135635"/>
                  </a:lnTo>
                  <a:lnTo>
                    <a:pt x="4428744" y="129539"/>
                  </a:lnTo>
                  <a:lnTo>
                    <a:pt x="4433315" y="129539"/>
                  </a:lnTo>
                  <a:lnTo>
                    <a:pt x="4437887" y="129539"/>
                  </a:lnTo>
                  <a:lnTo>
                    <a:pt x="4443983" y="129539"/>
                  </a:lnTo>
                  <a:lnTo>
                    <a:pt x="4448556" y="129539"/>
                  </a:lnTo>
                  <a:lnTo>
                    <a:pt x="4448556" y="123443"/>
                  </a:lnTo>
                  <a:lnTo>
                    <a:pt x="4472939" y="123443"/>
                  </a:lnTo>
                  <a:lnTo>
                    <a:pt x="4472939" y="118871"/>
                  </a:lnTo>
                  <a:lnTo>
                    <a:pt x="4575048" y="118871"/>
                  </a:lnTo>
                  <a:lnTo>
                    <a:pt x="4575048" y="112775"/>
                  </a:lnTo>
                  <a:lnTo>
                    <a:pt x="4579620" y="112775"/>
                  </a:lnTo>
                  <a:lnTo>
                    <a:pt x="4584191" y="112775"/>
                  </a:lnTo>
                  <a:lnTo>
                    <a:pt x="4588763" y="112775"/>
                  </a:lnTo>
                  <a:lnTo>
                    <a:pt x="4594859" y="112775"/>
                  </a:lnTo>
                  <a:lnTo>
                    <a:pt x="4594859" y="106679"/>
                  </a:lnTo>
                  <a:lnTo>
                    <a:pt x="4623815" y="106679"/>
                  </a:lnTo>
                  <a:lnTo>
                    <a:pt x="4623815" y="102107"/>
                  </a:lnTo>
                  <a:lnTo>
                    <a:pt x="4730496" y="102107"/>
                  </a:lnTo>
                  <a:lnTo>
                    <a:pt x="4730496" y="96012"/>
                  </a:lnTo>
                  <a:lnTo>
                    <a:pt x="4768596" y="96012"/>
                  </a:lnTo>
                  <a:lnTo>
                    <a:pt x="4768596" y="89915"/>
                  </a:lnTo>
                  <a:lnTo>
                    <a:pt x="4812791" y="89915"/>
                  </a:lnTo>
                  <a:lnTo>
                    <a:pt x="4812791" y="85343"/>
                  </a:lnTo>
                  <a:lnTo>
                    <a:pt x="4876800" y="85343"/>
                  </a:lnTo>
                  <a:lnTo>
                    <a:pt x="4876800" y="79248"/>
                  </a:lnTo>
                  <a:lnTo>
                    <a:pt x="4910328" y="79248"/>
                  </a:lnTo>
                  <a:lnTo>
                    <a:pt x="4910328" y="73151"/>
                  </a:lnTo>
                  <a:lnTo>
                    <a:pt x="4914900" y="73151"/>
                  </a:lnTo>
                  <a:lnTo>
                    <a:pt x="4919472" y="73151"/>
                  </a:lnTo>
                  <a:lnTo>
                    <a:pt x="4925567" y="73151"/>
                  </a:lnTo>
                  <a:lnTo>
                    <a:pt x="4925567" y="68579"/>
                  </a:lnTo>
                  <a:lnTo>
                    <a:pt x="5032248" y="68579"/>
                  </a:lnTo>
                  <a:lnTo>
                    <a:pt x="5032248" y="62484"/>
                  </a:lnTo>
                  <a:lnTo>
                    <a:pt x="5056632" y="62484"/>
                  </a:lnTo>
                  <a:lnTo>
                    <a:pt x="5056632" y="56387"/>
                  </a:lnTo>
                  <a:lnTo>
                    <a:pt x="5094732" y="56387"/>
                  </a:lnTo>
                  <a:lnTo>
                    <a:pt x="5094732" y="51815"/>
                  </a:lnTo>
                  <a:lnTo>
                    <a:pt x="5100828" y="51815"/>
                  </a:lnTo>
                  <a:lnTo>
                    <a:pt x="5105400" y="51815"/>
                  </a:lnTo>
                  <a:lnTo>
                    <a:pt x="5105400" y="45719"/>
                  </a:lnTo>
                  <a:lnTo>
                    <a:pt x="5109972" y="45719"/>
                  </a:lnTo>
                  <a:lnTo>
                    <a:pt x="5114544" y="45719"/>
                  </a:lnTo>
                  <a:lnTo>
                    <a:pt x="5119115" y="45719"/>
                  </a:lnTo>
                  <a:lnTo>
                    <a:pt x="5125211" y="45719"/>
                  </a:lnTo>
                  <a:lnTo>
                    <a:pt x="5125211" y="39624"/>
                  </a:lnTo>
                  <a:lnTo>
                    <a:pt x="5207508" y="39624"/>
                  </a:lnTo>
                  <a:lnTo>
                    <a:pt x="5207508" y="35051"/>
                  </a:lnTo>
                  <a:lnTo>
                    <a:pt x="5212080" y="35051"/>
                  </a:lnTo>
                  <a:lnTo>
                    <a:pt x="5216652" y="35051"/>
                  </a:lnTo>
                  <a:lnTo>
                    <a:pt x="5221224" y="35051"/>
                  </a:lnTo>
                  <a:lnTo>
                    <a:pt x="5221224" y="28955"/>
                  </a:lnTo>
                  <a:lnTo>
                    <a:pt x="5260848" y="28955"/>
                  </a:lnTo>
                  <a:lnTo>
                    <a:pt x="5260848" y="22860"/>
                  </a:lnTo>
                  <a:lnTo>
                    <a:pt x="5265420" y="22860"/>
                  </a:lnTo>
                  <a:lnTo>
                    <a:pt x="5269991" y="22860"/>
                  </a:lnTo>
                  <a:lnTo>
                    <a:pt x="5276087" y="22860"/>
                  </a:lnTo>
                  <a:lnTo>
                    <a:pt x="5280659" y="22860"/>
                  </a:lnTo>
                  <a:lnTo>
                    <a:pt x="5280659" y="16763"/>
                  </a:lnTo>
                  <a:lnTo>
                    <a:pt x="5285232" y="16763"/>
                  </a:lnTo>
                  <a:lnTo>
                    <a:pt x="5289804" y="16763"/>
                  </a:lnTo>
                  <a:lnTo>
                    <a:pt x="5294376" y="16763"/>
                  </a:lnTo>
                  <a:lnTo>
                    <a:pt x="5294376" y="6096"/>
                  </a:lnTo>
                  <a:lnTo>
                    <a:pt x="5300472" y="6096"/>
                  </a:lnTo>
                  <a:lnTo>
                    <a:pt x="5305044" y="6096"/>
                  </a:lnTo>
                  <a:lnTo>
                    <a:pt x="5305044" y="0"/>
                  </a:lnTo>
                  <a:lnTo>
                    <a:pt x="5309615" y="0"/>
                  </a:lnTo>
                  <a:lnTo>
                    <a:pt x="5314187" y="0"/>
                  </a:lnTo>
                  <a:lnTo>
                    <a:pt x="5318759" y="0"/>
                  </a:lnTo>
                  <a:lnTo>
                    <a:pt x="5324856" y="0"/>
                  </a:lnTo>
                  <a:lnTo>
                    <a:pt x="5329428" y="0"/>
                  </a:lnTo>
                </a:path>
              </a:pathLst>
            </a:custGeom>
            <a:ln w="28575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1810004" y="4242942"/>
            <a:ext cx="3054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Calibri"/>
                <a:cs typeface="Calibri"/>
              </a:rPr>
              <a:t>0%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694179" y="3619245"/>
            <a:ext cx="4210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Calibri"/>
                <a:cs typeface="Calibri"/>
              </a:rPr>
              <a:t>20%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694179" y="2995676"/>
            <a:ext cx="4210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Calibri"/>
                <a:cs typeface="Calibri"/>
              </a:rPr>
              <a:t>40%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578355" y="1125092"/>
            <a:ext cx="536575" cy="15474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20">
                <a:latin typeface="Calibri"/>
                <a:cs typeface="Calibri"/>
              </a:rPr>
              <a:t>100%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</a:pPr>
            <a:r>
              <a:rPr dirty="0" sz="1800" spc="-25">
                <a:latin typeface="Calibri"/>
                <a:cs typeface="Calibri"/>
              </a:rPr>
              <a:t>80%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</a:pPr>
            <a:r>
              <a:rPr dirty="0" sz="1800" spc="-25">
                <a:latin typeface="Calibri"/>
                <a:cs typeface="Calibri"/>
              </a:rPr>
              <a:t>60%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18312" y="0"/>
            <a:ext cx="4514215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/>
              <a:t>Death</a:t>
            </a:r>
            <a:r>
              <a:rPr dirty="0" sz="3500" spc="-55"/>
              <a:t> </a:t>
            </a:r>
            <a:r>
              <a:rPr dirty="0" sz="3500"/>
              <a:t>or</a:t>
            </a:r>
            <a:r>
              <a:rPr dirty="0" sz="3500" spc="-30"/>
              <a:t> </a:t>
            </a:r>
            <a:r>
              <a:rPr dirty="0" sz="3500"/>
              <a:t>disabling</a:t>
            </a:r>
            <a:r>
              <a:rPr dirty="0" sz="3500" spc="-35"/>
              <a:t> </a:t>
            </a:r>
            <a:r>
              <a:rPr dirty="0" sz="3500" spc="-20"/>
              <a:t>stroke</a:t>
            </a:r>
            <a:endParaRPr sz="3500"/>
          </a:p>
        </p:txBody>
      </p:sp>
      <p:sp>
        <p:nvSpPr>
          <p:cNvPr id="11" name="object 11" descr=""/>
          <p:cNvSpPr txBox="1"/>
          <p:nvPr/>
        </p:nvSpPr>
        <p:spPr>
          <a:xfrm>
            <a:off x="318312" y="365886"/>
            <a:ext cx="2452370" cy="497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100" spc="-30">
                <a:solidFill>
                  <a:srgbClr val="FFFFFF"/>
                </a:solidFill>
                <a:latin typeface="Calibri"/>
                <a:cs typeface="Calibri"/>
              </a:rPr>
              <a:t>FORWARD</a:t>
            </a:r>
            <a:r>
              <a:rPr dirty="0" sz="31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100" spc="-25">
                <a:solidFill>
                  <a:srgbClr val="FFFFFF"/>
                </a:solidFill>
                <a:latin typeface="Calibri"/>
                <a:cs typeface="Calibri"/>
              </a:rPr>
              <a:t>PRO</a:t>
            </a:r>
            <a:endParaRPr sz="3100">
              <a:latin typeface="Calibri"/>
              <a:cs typeface="Calibri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255140" y="1070489"/>
            <a:ext cx="280035" cy="33940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Death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or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disabling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stroke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(KM</a:t>
            </a:r>
            <a:r>
              <a:rPr dirty="0" sz="2000" spc="-35">
                <a:latin typeface="Calibri"/>
                <a:cs typeface="Calibri"/>
              </a:rPr>
              <a:t> %)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6749288" y="2886837"/>
            <a:ext cx="170878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latin typeface="Calibri"/>
                <a:cs typeface="Calibri"/>
              </a:rPr>
              <a:t>28.5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[25.0,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32.5]</a:t>
            </a:r>
            <a:endParaRPr sz="2000">
              <a:latin typeface="Calibri"/>
              <a:cs typeface="Calibri"/>
            </a:endParaRPr>
          </a:p>
        </p:txBody>
      </p:sp>
      <p:graphicFrame>
        <p:nvGraphicFramePr>
          <p:cNvPr id="14" name="object 14" descr=""/>
          <p:cNvGraphicFramePr>
            <a:graphicFrameLocks noGrp="1"/>
          </p:cNvGraphicFramePr>
          <p:nvPr/>
        </p:nvGraphicFramePr>
        <p:xfrm>
          <a:off x="636676" y="5282691"/>
          <a:ext cx="7085965" cy="25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5085"/>
                <a:gridCol w="1289050"/>
                <a:gridCol w="1692910"/>
                <a:gridCol w="1701164"/>
                <a:gridCol w="1087755"/>
              </a:tblGrid>
              <a:tr h="254000">
                <a:tc>
                  <a:txBody>
                    <a:bodyPr/>
                    <a:lstStyle/>
                    <a:p>
                      <a:pPr marL="31750">
                        <a:lnSpc>
                          <a:spcPts val="1905"/>
                        </a:lnSpc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No.</a:t>
                      </a:r>
                      <a:r>
                        <a:rPr dirty="0" sz="20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2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20">
                          <a:latin typeface="Calibri"/>
                          <a:cs typeface="Calibri"/>
                        </a:rPr>
                        <a:t>risk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40665">
                        <a:lnSpc>
                          <a:spcPts val="1905"/>
                        </a:lnSpc>
                      </a:pPr>
                      <a:r>
                        <a:rPr dirty="0" sz="2000" spc="-25">
                          <a:latin typeface="Calibri"/>
                          <a:cs typeface="Calibri"/>
                        </a:rPr>
                        <a:t>629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1905"/>
                        </a:lnSpc>
                      </a:pPr>
                      <a:r>
                        <a:rPr dirty="0" sz="2000" spc="-25">
                          <a:latin typeface="Calibri"/>
                          <a:cs typeface="Calibri"/>
                        </a:rPr>
                        <a:t>519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3970">
                        <a:lnSpc>
                          <a:spcPts val="1905"/>
                        </a:lnSpc>
                      </a:pPr>
                      <a:r>
                        <a:rPr dirty="0" sz="2000" spc="-25">
                          <a:latin typeface="Calibri"/>
                          <a:cs typeface="Calibri"/>
                        </a:rPr>
                        <a:t>466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66750">
                        <a:lnSpc>
                          <a:spcPts val="1905"/>
                        </a:lnSpc>
                      </a:pPr>
                      <a:r>
                        <a:rPr dirty="0" sz="2000" spc="-25">
                          <a:latin typeface="Calibri"/>
                          <a:cs typeface="Calibri"/>
                        </a:rPr>
                        <a:t>395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5" name="object 15" descr=""/>
          <p:cNvSpPr/>
          <p:nvPr/>
        </p:nvSpPr>
        <p:spPr>
          <a:xfrm>
            <a:off x="4025646" y="3388614"/>
            <a:ext cx="3672204" cy="789940"/>
          </a:xfrm>
          <a:custGeom>
            <a:avLst/>
            <a:gdLst/>
            <a:ahLst/>
            <a:cxnLst/>
            <a:rect l="l" t="t" r="r" b="b"/>
            <a:pathLst>
              <a:path w="3672204" h="789939">
                <a:moveTo>
                  <a:pt x="3614928" y="0"/>
                </a:moveTo>
                <a:lnTo>
                  <a:pt x="3614928" y="262763"/>
                </a:lnTo>
              </a:path>
              <a:path w="3672204" h="789939">
                <a:moveTo>
                  <a:pt x="3549396" y="0"/>
                </a:moveTo>
                <a:lnTo>
                  <a:pt x="3664204" y="0"/>
                </a:lnTo>
              </a:path>
              <a:path w="3672204" h="789939">
                <a:moveTo>
                  <a:pt x="3557015" y="262128"/>
                </a:moveTo>
                <a:lnTo>
                  <a:pt x="3671824" y="262128"/>
                </a:lnTo>
              </a:path>
              <a:path w="3672204" h="789939">
                <a:moveTo>
                  <a:pt x="1837943" y="283463"/>
                </a:moveTo>
                <a:lnTo>
                  <a:pt x="1837943" y="546227"/>
                </a:lnTo>
              </a:path>
              <a:path w="3672204" h="789939">
                <a:moveTo>
                  <a:pt x="1773936" y="283463"/>
                </a:moveTo>
                <a:lnTo>
                  <a:pt x="1888743" y="283463"/>
                </a:lnTo>
              </a:path>
              <a:path w="3672204" h="789939">
                <a:moveTo>
                  <a:pt x="1780031" y="545592"/>
                </a:moveTo>
                <a:lnTo>
                  <a:pt x="1894839" y="545592"/>
                </a:lnTo>
              </a:path>
              <a:path w="3672204" h="789939">
                <a:moveTo>
                  <a:pt x="64007" y="525780"/>
                </a:moveTo>
                <a:lnTo>
                  <a:pt x="64007" y="788543"/>
                </a:lnTo>
              </a:path>
              <a:path w="3672204" h="789939">
                <a:moveTo>
                  <a:pt x="0" y="525780"/>
                </a:moveTo>
                <a:lnTo>
                  <a:pt x="114807" y="525780"/>
                </a:lnTo>
              </a:path>
              <a:path w="3672204" h="789939">
                <a:moveTo>
                  <a:pt x="6095" y="789432"/>
                </a:moveTo>
                <a:lnTo>
                  <a:pt x="120903" y="789432"/>
                </a:lnTo>
              </a:path>
            </a:pathLst>
          </a:custGeom>
          <a:ln w="28575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 txBox="1"/>
          <p:nvPr/>
        </p:nvSpPr>
        <p:spPr>
          <a:xfrm>
            <a:off x="3769614" y="4495927"/>
            <a:ext cx="65468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Calibri"/>
                <a:cs typeface="Calibri"/>
              </a:rPr>
              <a:t>1 </a:t>
            </a:r>
            <a:r>
              <a:rPr dirty="0" sz="2000" spc="-30">
                <a:latin typeface="Calibri"/>
                <a:cs typeface="Calibri"/>
              </a:rPr>
              <a:t>Year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5460238" y="4495927"/>
            <a:ext cx="74866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Calibri"/>
                <a:cs typeface="Calibri"/>
              </a:rPr>
              <a:t>2 </a:t>
            </a:r>
            <a:r>
              <a:rPr dirty="0" sz="2000" spc="-35">
                <a:latin typeface="Calibri"/>
                <a:cs typeface="Calibri"/>
              </a:rPr>
              <a:t>Years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7290561" y="4495927"/>
            <a:ext cx="74866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Calibri"/>
                <a:cs typeface="Calibri"/>
              </a:rPr>
              <a:t>3 </a:t>
            </a:r>
            <a:r>
              <a:rPr dirty="0" sz="2000" spc="-35">
                <a:latin typeface="Calibri"/>
                <a:cs typeface="Calibri"/>
              </a:rPr>
              <a:t>Years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2191004" y="4495927"/>
            <a:ext cx="15494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Calibri"/>
                <a:cs typeface="Calibri"/>
              </a:rPr>
              <a:t>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3191382" y="3408679"/>
            <a:ext cx="158242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latin typeface="Calibri"/>
                <a:cs typeface="Calibri"/>
              </a:rPr>
              <a:t>12.0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[9.6,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14.9]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5076571" y="3212033"/>
            <a:ext cx="1710689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latin typeface="Calibri"/>
                <a:cs typeface="Calibri"/>
              </a:rPr>
              <a:t>19.4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[16.4,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22.8]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2237041" y="1295209"/>
            <a:ext cx="5420995" cy="3199765"/>
            <a:chOff x="2237041" y="1295209"/>
            <a:chExt cx="5420995" cy="3199765"/>
          </a:xfrm>
        </p:grpSpPr>
        <p:sp>
          <p:nvSpPr>
            <p:cNvPr id="3" name="object 3" descr=""/>
            <p:cNvSpPr/>
            <p:nvPr/>
          </p:nvSpPr>
          <p:spPr>
            <a:xfrm>
              <a:off x="2313432" y="1299972"/>
              <a:ext cx="5329555" cy="3118485"/>
            </a:xfrm>
            <a:custGeom>
              <a:avLst/>
              <a:gdLst/>
              <a:ahLst/>
              <a:cxnLst/>
              <a:rect l="l" t="t" r="r" b="b"/>
              <a:pathLst>
                <a:path w="5329555" h="3118485">
                  <a:moveTo>
                    <a:pt x="5329428" y="0"/>
                  </a:moveTo>
                  <a:lnTo>
                    <a:pt x="0" y="0"/>
                  </a:lnTo>
                  <a:lnTo>
                    <a:pt x="0" y="3118104"/>
                  </a:lnTo>
                  <a:lnTo>
                    <a:pt x="5329428" y="3118104"/>
                  </a:lnTo>
                  <a:lnTo>
                    <a:pt x="5329428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2241804" y="1299972"/>
              <a:ext cx="5401310" cy="3190240"/>
            </a:xfrm>
            <a:custGeom>
              <a:avLst/>
              <a:gdLst/>
              <a:ahLst/>
              <a:cxnLst/>
              <a:rect l="l" t="t" r="r" b="b"/>
              <a:pathLst>
                <a:path w="5401309" h="3190240">
                  <a:moveTo>
                    <a:pt x="71627" y="3118104"/>
                  </a:moveTo>
                  <a:lnTo>
                    <a:pt x="71627" y="0"/>
                  </a:lnTo>
                </a:path>
                <a:path w="5401309" h="3190240">
                  <a:moveTo>
                    <a:pt x="0" y="3118104"/>
                  </a:moveTo>
                  <a:lnTo>
                    <a:pt x="71627" y="3118104"/>
                  </a:lnTo>
                </a:path>
                <a:path w="5401309" h="3190240">
                  <a:moveTo>
                    <a:pt x="0" y="2494788"/>
                  </a:moveTo>
                  <a:lnTo>
                    <a:pt x="71627" y="2494788"/>
                  </a:lnTo>
                </a:path>
                <a:path w="5401309" h="3190240">
                  <a:moveTo>
                    <a:pt x="0" y="1869948"/>
                  </a:moveTo>
                  <a:lnTo>
                    <a:pt x="71627" y="1869948"/>
                  </a:lnTo>
                </a:path>
                <a:path w="5401309" h="3190240">
                  <a:moveTo>
                    <a:pt x="0" y="1246631"/>
                  </a:moveTo>
                  <a:lnTo>
                    <a:pt x="71627" y="1246631"/>
                  </a:lnTo>
                </a:path>
                <a:path w="5401309" h="3190240">
                  <a:moveTo>
                    <a:pt x="0" y="623315"/>
                  </a:moveTo>
                  <a:lnTo>
                    <a:pt x="71627" y="623315"/>
                  </a:lnTo>
                </a:path>
                <a:path w="5401309" h="3190240">
                  <a:moveTo>
                    <a:pt x="0" y="0"/>
                  </a:moveTo>
                  <a:lnTo>
                    <a:pt x="71627" y="0"/>
                  </a:lnTo>
                </a:path>
                <a:path w="5401309" h="3190240">
                  <a:moveTo>
                    <a:pt x="71627" y="3118104"/>
                  </a:moveTo>
                  <a:lnTo>
                    <a:pt x="5401056" y="3118104"/>
                  </a:lnTo>
                </a:path>
                <a:path w="5401309" h="3190240">
                  <a:moveTo>
                    <a:pt x="71627" y="3118104"/>
                  </a:moveTo>
                  <a:lnTo>
                    <a:pt x="71627" y="3189732"/>
                  </a:lnTo>
                </a:path>
                <a:path w="5401309" h="3190240">
                  <a:moveTo>
                    <a:pt x="1848611" y="3118104"/>
                  </a:moveTo>
                  <a:lnTo>
                    <a:pt x="1848611" y="3189732"/>
                  </a:lnTo>
                </a:path>
                <a:path w="5401309" h="3190240">
                  <a:moveTo>
                    <a:pt x="3625596" y="3118104"/>
                  </a:moveTo>
                  <a:lnTo>
                    <a:pt x="3625596" y="3189732"/>
                  </a:lnTo>
                </a:path>
                <a:path w="5401309" h="3190240">
                  <a:moveTo>
                    <a:pt x="5401056" y="3118104"/>
                  </a:moveTo>
                  <a:lnTo>
                    <a:pt x="5401056" y="3189732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314194" y="3647694"/>
              <a:ext cx="5329555" cy="769620"/>
            </a:xfrm>
            <a:custGeom>
              <a:avLst/>
              <a:gdLst/>
              <a:ahLst/>
              <a:cxnLst/>
              <a:rect l="l" t="t" r="r" b="b"/>
              <a:pathLst>
                <a:path w="5329555" h="769620">
                  <a:moveTo>
                    <a:pt x="0" y="769619"/>
                  </a:moveTo>
                  <a:lnTo>
                    <a:pt x="0" y="643127"/>
                  </a:lnTo>
                  <a:lnTo>
                    <a:pt x="4572" y="643127"/>
                  </a:lnTo>
                  <a:lnTo>
                    <a:pt x="4572" y="492251"/>
                  </a:lnTo>
                  <a:lnTo>
                    <a:pt x="9143" y="492251"/>
                  </a:lnTo>
                  <a:lnTo>
                    <a:pt x="9143" y="414527"/>
                  </a:lnTo>
                  <a:lnTo>
                    <a:pt x="13716" y="414527"/>
                  </a:lnTo>
                  <a:lnTo>
                    <a:pt x="13716" y="393191"/>
                  </a:lnTo>
                  <a:lnTo>
                    <a:pt x="19812" y="393191"/>
                  </a:lnTo>
                  <a:lnTo>
                    <a:pt x="19812" y="332231"/>
                  </a:lnTo>
                  <a:lnTo>
                    <a:pt x="24383" y="332231"/>
                  </a:lnTo>
                  <a:lnTo>
                    <a:pt x="24383" y="275843"/>
                  </a:lnTo>
                  <a:lnTo>
                    <a:pt x="28956" y="275843"/>
                  </a:lnTo>
                  <a:lnTo>
                    <a:pt x="28956" y="248411"/>
                  </a:lnTo>
                  <a:lnTo>
                    <a:pt x="33528" y="248411"/>
                  </a:lnTo>
                  <a:lnTo>
                    <a:pt x="33528" y="208787"/>
                  </a:lnTo>
                  <a:lnTo>
                    <a:pt x="38100" y="208787"/>
                  </a:lnTo>
                  <a:lnTo>
                    <a:pt x="38100" y="163067"/>
                  </a:lnTo>
                  <a:lnTo>
                    <a:pt x="44195" y="163067"/>
                  </a:lnTo>
                  <a:lnTo>
                    <a:pt x="44195" y="152399"/>
                  </a:lnTo>
                  <a:lnTo>
                    <a:pt x="48768" y="152399"/>
                  </a:lnTo>
                  <a:lnTo>
                    <a:pt x="48768" y="135635"/>
                  </a:lnTo>
                  <a:lnTo>
                    <a:pt x="53339" y="135635"/>
                  </a:lnTo>
                  <a:lnTo>
                    <a:pt x="57912" y="135635"/>
                  </a:lnTo>
                  <a:lnTo>
                    <a:pt x="57912" y="129539"/>
                  </a:lnTo>
                  <a:lnTo>
                    <a:pt x="62483" y="129539"/>
                  </a:lnTo>
                  <a:lnTo>
                    <a:pt x="62483" y="123443"/>
                  </a:lnTo>
                  <a:lnTo>
                    <a:pt x="68580" y="123443"/>
                  </a:lnTo>
                  <a:lnTo>
                    <a:pt x="68580" y="118871"/>
                  </a:lnTo>
                  <a:lnTo>
                    <a:pt x="73151" y="118871"/>
                  </a:lnTo>
                  <a:lnTo>
                    <a:pt x="77724" y="118871"/>
                  </a:lnTo>
                  <a:lnTo>
                    <a:pt x="195072" y="118871"/>
                  </a:lnTo>
                  <a:lnTo>
                    <a:pt x="195072" y="112775"/>
                  </a:lnTo>
                  <a:lnTo>
                    <a:pt x="330707" y="112775"/>
                  </a:lnTo>
                  <a:lnTo>
                    <a:pt x="330707" y="106679"/>
                  </a:lnTo>
                  <a:lnTo>
                    <a:pt x="472439" y="106679"/>
                  </a:lnTo>
                  <a:lnTo>
                    <a:pt x="472439" y="100583"/>
                  </a:lnTo>
                  <a:lnTo>
                    <a:pt x="647700" y="100583"/>
                  </a:lnTo>
                  <a:lnTo>
                    <a:pt x="647700" y="94487"/>
                  </a:lnTo>
                  <a:lnTo>
                    <a:pt x="856488" y="94487"/>
                  </a:lnTo>
                  <a:lnTo>
                    <a:pt x="856488" y="88391"/>
                  </a:lnTo>
                  <a:lnTo>
                    <a:pt x="1143000" y="88391"/>
                  </a:lnTo>
                  <a:lnTo>
                    <a:pt x="1143000" y="82295"/>
                  </a:lnTo>
                  <a:lnTo>
                    <a:pt x="1357883" y="82295"/>
                  </a:lnTo>
                  <a:lnTo>
                    <a:pt x="1357883" y="76199"/>
                  </a:lnTo>
                  <a:lnTo>
                    <a:pt x="1517904" y="76199"/>
                  </a:lnTo>
                  <a:lnTo>
                    <a:pt x="1517904" y="68579"/>
                  </a:lnTo>
                  <a:lnTo>
                    <a:pt x="1522476" y="68579"/>
                  </a:lnTo>
                  <a:lnTo>
                    <a:pt x="1522476" y="62483"/>
                  </a:lnTo>
                  <a:lnTo>
                    <a:pt x="1528571" y="62483"/>
                  </a:lnTo>
                  <a:lnTo>
                    <a:pt x="2223516" y="62483"/>
                  </a:lnTo>
                  <a:lnTo>
                    <a:pt x="2223516" y="56387"/>
                  </a:lnTo>
                  <a:lnTo>
                    <a:pt x="2385060" y="56387"/>
                  </a:lnTo>
                  <a:lnTo>
                    <a:pt x="2385060" y="50291"/>
                  </a:lnTo>
                  <a:lnTo>
                    <a:pt x="2487168" y="50291"/>
                  </a:lnTo>
                  <a:lnTo>
                    <a:pt x="2487168" y="42671"/>
                  </a:lnTo>
                  <a:lnTo>
                    <a:pt x="2622804" y="42671"/>
                  </a:lnTo>
                  <a:lnTo>
                    <a:pt x="2622804" y="36575"/>
                  </a:lnTo>
                  <a:lnTo>
                    <a:pt x="3377183" y="36575"/>
                  </a:lnTo>
                  <a:lnTo>
                    <a:pt x="3377183" y="28955"/>
                  </a:lnTo>
                  <a:lnTo>
                    <a:pt x="3430524" y="28955"/>
                  </a:lnTo>
                  <a:lnTo>
                    <a:pt x="3430524" y="22859"/>
                  </a:lnTo>
                  <a:lnTo>
                    <a:pt x="4107179" y="22859"/>
                  </a:lnTo>
                  <a:lnTo>
                    <a:pt x="4107179" y="15239"/>
                  </a:lnTo>
                  <a:lnTo>
                    <a:pt x="4457700" y="15239"/>
                  </a:lnTo>
                  <a:lnTo>
                    <a:pt x="4457700" y="7619"/>
                  </a:lnTo>
                  <a:lnTo>
                    <a:pt x="4642104" y="7619"/>
                  </a:lnTo>
                  <a:lnTo>
                    <a:pt x="4642104" y="0"/>
                  </a:lnTo>
                  <a:lnTo>
                    <a:pt x="5329428" y="0"/>
                  </a:lnTo>
                  <a:lnTo>
                    <a:pt x="4876800" y="0"/>
                  </a:lnTo>
                  <a:lnTo>
                    <a:pt x="5329428" y="0"/>
                  </a:lnTo>
                </a:path>
              </a:pathLst>
            </a:custGeom>
            <a:ln w="28575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1694179" y="3619245"/>
            <a:ext cx="421640" cy="9239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Calibri"/>
                <a:cs typeface="Calibri"/>
              </a:rPr>
              <a:t>20%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</a:pPr>
            <a:r>
              <a:rPr dirty="0" sz="1800" spc="-25">
                <a:latin typeface="Calibri"/>
                <a:cs typeface="Calibri"/>
              </a:rPr>
              <a:t>0%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694179" y="2995676"/>
            <a:ext cx="4210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Calibri"/>
                <a:cs typeface="Calibri"/>
              </a:rPr>
              <a:t>40%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578355" y="1125092"/>
            <a:ext cx="536575" cy="15474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20">
                <a:latin typeface="Calibri"/>
                <a:cs typeface="Calibri"/>
              </a:rPr>
              <a:t>100%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</a:pPr>
            <a:r>
              <a:rPr dirty="0" sz="1800" spc="-25">
                <a:latin typeface="Calibri"/>
                <a:cs typeface="Calibri"/>
              </a:rPr>
              <a:t>80%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</a:pPr>
            <a:r>
              <a:rPr dirty="0" sz="1800" spc="-25">
                <a:latin typeface="Calibri"/>
                <a:cs typeface="Calibri"/>
              </a:rPr>
              <a:t>60%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18312" y="0"/>
            <a:ext cx="7452359" cy="559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/>
              <a:t>New</a:t>
            </a:r>
            <a:r>
              <a:rPr dirty="0" sz="3500" spc="-85"/>
              <a:t> </a:t>
            </a:r>
            <a:r>
              <a:rPr dirty="0" sz="3500"/>
              <a:t>permanent</a:t>
            </a:r>
            <a:r>
              <a:rPr dirty="0" sz="3500" spc="-80"/>
              <a:t> </a:t>
            </a:r>
            <a:r>
              <a:rPr dirty="0" sz="3500"/>
              <a:t>pacemaker</a:t>
            </a:r>
            <a:r>
              <a:rPr dirty="0" sz="3500" spc="-110"/>
              <a:t> </a:t>
            </a:r>
            <a:r>
              <a:rPr dirty="0" sz="3500" spc="-10"/>
              <a:t>implantation</a:t>
            </a:r>
            <a:endParaRPr sz="3500"/>
          </a:p>
        </p:txBody>
      </p:sp>
      <p:sp>
        <p:nvSpPr>
          <p:cNvPr id="10" name="object 10" descr=""/>
          <p:cNvSpPr txBox="1"/>
          <p:nvPr/>
        </p:nvSpPr>
        <p:spPr>
          <a:xfrm>
            <a:off x="318312" y="365886"/>
            <a:ext cx="2452370" cy="497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100" spc="-30">
                <a:solidFill>
                  <a:srgbClr val="FFFFFF"/>
                </a:solidFill>
                <a:latin typeface="Calibri"/>
                <a:cs typeface="Calibri"/>
              </a:rPr>
              <a:t>FORWARD</a:t>
            </a:r>
            <a:r>
              <a:rPr dirty="0" sz="310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100" spc="-25">
                <a:solidFill>
                  <a:srgbClr val="FFFFFF"/>
                </a:solidFill>
                <a:latin typeface="Calibri"/>
                <a:cs typeface="Calibri"/>
              </a:rPr>
              <a:t>PRO</a:t>
            </a:r>
            <a:endParaRPr sz="3100">
              <a:latin typeface="Calibri"/>
              <a:cs typeface="Calibri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255140" y="1075619"/>
            <a:ext cx="280035" cy="3700779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New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permanent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pacemaker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(KM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25">
                <a:latin typeface="Calibri"/>
                <a:cs typeface="Calibri"/>
              </a:rPr>
              <a:t>%)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6749288" y="2863976"/>
            <a:ext cx="163004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latin typeface="Calibri"/>
                <a:cs typeface="Calibri"/>
              </a:rPr>
              <a:t>24.7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20.7,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29.3]</a:t>
            </a:r>
            <a:endParaRPr sz="2000">
              <a:latin typeface="Calibri"/>
              <a:cs typeface="Calibri"/>
            </a:endParaRPr>
          </a:p>
        </p:txBody>
      </p:sp>
      <p:graphicFrame>
        <p:nvGraphicFramePr>
          <p:cNvPr id="13" name="object 13" descr=""/>
          <p:cNvGraphicFramePr>
            <a:graphicFrameLocks noGrp="1"/>
          </p:cNvGraphicFramePr>
          <p:nvPr/>
        </p:nvGraphicFramePr>
        <p:xfrm>
          <a:off x="636676" y="5282691"/>
          <a:ext cx="7085965" cy="25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5085"/>
                <a:gridCol w="1289050"/>
                <a:gridCol w="1692910"/>
                <a:gridCol w="1701164"/>
                <a:gridCol w="1087755"/>
              </a:tblGrid>
              <a:tr h="254000">
                <a:tc>
                  <a:txBody>
                    <a:bodyPr/>
                    <a:lstStyle/>
                    <a:p>
                      <a:pPr marL="31750">
                        <a:lnSpc>
                          <a:spcPts val="1905"/>
                        </a:lnSpc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No.</a:t>
                      </a:r>
                      <a:r>
                        <a:rPr dirty="0" sz="20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2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20">
                          <a:latin typeface="Calibri"/>
                          <a:cs typeface="Calibri"/>
                        </a:rPr>
                        <a:t>risk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40665">
                        <a:lnSpc>
                          <a:spcPts val="1905"/>
                        </a:lnSpc>
                      </a:pPr>
                      <a:r>
                        <a:rPr dirty="0" sz="2000" spc="-25">
                          <a:latin typeface="Calibri"/>
                          <a:cs typeface="Calibri"/>
                        </a:rPr>
                        <a:t>563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1905"/>
                        </a:lnSpc>
                      </a:pPr>
                      <a:r>
                        <a:rPr dirty="0" sz="2000" spc="-25">
                          <a:latin typeface="Calibri"/>
                          <a:cs typeface="Calibri"/>
                        </a:rPr>
                        <a:t>380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3970">
                        <a:lnSpc>
                          <a:spcPts val="1905"/>
                        </a:lnSpc>
                      </a:pPr>
                      <a:r>
                        <a:rPr dirty="0" sz="2000" spc="-25">
                          <a:latin typeface="Calibri"/>
                          <a:cs typeface="Calibri"/>
                        </a:rPr>
                        <a:t>340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66750">
                        <a:lnSpc>
                          <a:spcPts val="1905"/>
                        </a:lnSpc>
                      </a:pPr>
                      <a:r>
                        <a:rPr dirty="0" sz="2000" spc="-25">
                          <a:latin typeface="Calibri"/>
                          <a:cs typeface="Calibri"/>
                        </a:rPr>
                        <a:t>289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4" name="object 14" descr=""/>
          <p:cNvSpPr/>
          <p:nvPr/>
        </p:nvSpPr>
        <p:spPr>
          <a:xfrm>
            <a:off x="3982973" y="3481578"/>
            <a:ext cx="3700779" cy="394335"/>
          </a:xfrm>
          <a:custGeom>
            <a:avLst/>
            <a:gdLst/>
            <a:ahLst/>
            <a:cxnLst/>
            <a:rect l="l" t="t" r="r" b="b"/>
            <a:pathLst>
              <a:path w="3700779" h="394335">
                <a:moveTo>
                  <a:pt x="3643883" y="0"/>
                </a:moveTo>
                <a:lnTo>
                  <a:pt x="3643883" y="262763"/>
                </a:lnTo>
              </a:path>
              <a:path w="3700779" h="394335">
                <a:moveTo>
                  <a:pt x="3579876" y="0"/>
                </a:moveTo>
                <a:lnTo>
                  <a:pt x="3694683" y="0"/>
                </a:lnTo>
              </a:path>
              <a:path w="3700779" h="394335">
                <a:moveTo>
                  <a:pt x="3585972" y="262128"/>
                </a:moveTo>
                <a:lnTo>
                  <a:pt x="3700779" y="262128"/>
                </a:lnTo>
              </a:path>
              <a:path w="3700779" h="394335">
                <a:moveTo>
                  <a:pt x="1880615" y="67056"/>
                </a:moveTo>
                <a:lnTo>
                  <a:pt x="1880615" y="329819"/>
                </a:lnTo>
              </a:path>
              <a:path w="3700779" h="394335">
                <a:moveTo>
                  <a:pt x="1816608" y="67056"/>
                </a:moveTo>
                <a:lnTo>
                  <a:pt x="1931415" y="67056"/>
                </a:lnTo>
              </a:path>
              <a:path w="3700779" h="394335">
                <a:moveTo>
                  <a:pt x="1822703" y="330708"/>
                </a:moveTo>
                <a:lnTo>
                  <a:pt x="1937512" y="330708"/>
                </a:lnTo>
              </a:path>
              <a:path w="3700779" h="394335">
                <a:moveTo>
                  <a:pt x="64008" y="131064"/>
                </a:moveTo>
                <a:lnTo>
                  <a:pt x="64008" y="393827"/>
                </a:lnTo>
              </a:path>
              <a:path w="3700779" h="394335">
                <a:moveTo>
                  <a:pt x="0" y="131064"/>
                </a:moveTo>
                <a:lnTo>
                  <a:pt x="114808" y="131064"/>
                </a:lnTo>
              </a:path>
              <a:path w="3700779" h="394335">
                <a:moveTo>
                  <a:pt x="7620" y="393192"/>
                </a:moveTo>
                <a:lnTo>
                  <a:pt x="122427" y="393192"/>
                </a:lnTo>
              </a:path>
            </a:pathLst>
          </a:custGeom>
          <a:ln w="28575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 txBox="1"/>
          <p:nvPr/>
        </p:nvSpPr>
        <p:spPr>
          <a:xfrm>
            <a:off x="3769614" y="4495927"/>
            <a:ext cx="65468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Calibri"/>
                <a:cs typeface="Calibri"/>
              </a:rPr>
              <a:t>1 </a:t>
            </a:r>
            <a:r>
              <a:rPr dirty="0" sz="2000" spc="-30">
                <a:latin typeface="Calibri"/>
                <a:cs typeface="Calibri"/>
              </a:rPr>
              <a:t>Year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5460238" y="4495927"/>
            <a:ext cx="74866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Calibri"/>
                <a:cs typeface="Calibri"/>
              </a:rPr>
              <a:t>2 </a:t>
            </a:r>
            <a:r>
              <a:rPr dirty="0" sz="2000" spc="-35">
                <a:latin typeface="Calibri"/>
                <a:cs typeface="Calibri"/>
              </a:rPr>
              <a:t>Years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7290561" y="4495927"/>
            <a:ext cx="74866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Calibri"/>
                <a:cs typeface="Calibri"/>
              </a:rPr>
              <a:t>3 </a:t>
            </a:r>
            <a:r>
              <a:rPr dirty="0" sz="2000" spc="-35">
                <a:latin typeface="Calibri"/>
                <a:cs typeface="Calibri"/>
              </a:rPr>
              <a:t>Years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2191004" y="4495927"/>
            <a:ext cx="15494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Calibri"/>
                <a:cs typeface="Calibri"/>
              </a:rPr>
              <a:t>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3076701" y="2863976"/>
            <a:ext cx="347472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833245" algn="l"/>
              </a:tabLst>
            </a:pPr>
            <a:r>
              <a:rPr dirty="0" sz="2000">
                <a:latin typeface="Calibri"/>
                <a:cs typeface="Calibri"/>
              </a:rPr>
              <a:t>22.7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[19.2,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26.6]</a:t>
            </a:r>
            <a:r>
              <a:rPr dirty="0" sz="2000">
                <a:latin typeface="Calibri"/>
                <a:cs typeface="Calibri"/>
              </a:rPr>
              <a:t>	24.0[20.3,</a:t>
            </a:r>
            <a:r>
              <a:rPr dirty="0" sz="2000" spc="-75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28.2]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Julien</dc:creator>
  <dc:title>Présentation PowerPoint</dc:title>
  <dcterms:created xsi:type="dcterms:W3CDTF">2022-05-20T16:21:14Z</dcterms:created>
  <dcterms:modified xsi:type="dcterms:W3CDTF">2022-05-20T16:21:14Z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2022-05-19T00:00:00Z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2022-05-20T00:00:00Z</vt:filetime>
  </property>
</Properties>
</file>