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800" y="4762499"/>
            <a:ext cx="762286" cy="36355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911" y="119648"/>
            <a:ext cx="7737475" cy="393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13443" y="909166"/>
            <a:ext cx="4422775" cy="3176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48657" y="4870287"/>
            <a:ext cx="749935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318000"/>
            <a:ext cx="1123032" cy="4057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8700" y="952500"/>
            <a:ext cx="1797460" cy="8572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91114" y="1777430"/>
            <a:ext cx="696785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15645" marR="5080" indent="-703580">
              <a:lnSpc>
                <a:spcPct val="100000"/>
              </a:lnSpc>
              <a:spcBef>
                <a:spcPts val="100"/>
              </a:spcBef>
            </a:pPr>
            <a:r>
              <a:rPr dirty="0" sz="3000" spc="-10" b="1">
                <a:latin typeface="Calibri"/>
                <a:cs typeface="Calibri"/>
              </a:rPr>
              <a:t>Atrioventricular</a:t>
            </a:r>
            <a:r>
              <a:rPr dirty="0" sz="3000" spc="-100" b="1">
                <a:latin typeface="Calibri"/>
                <a:cs typeface="Calibri"/>
              </a:rPr>
              <a:t> </a:t>
            </a:r>
            <a:r>
              <a:rPr dirty="0" sz="3000" b="1">
                <a:latin typeface="Calibri"/>
                <a:cs typeface="Calibri"/>
              </a:rPr>
              <a:t>Interval</a:t>
            </a:r>
            <a:r>
              <a:rPr dirty="0" sz="3000" spc="-100" b="1">
                <a:latin typeface="Calibri"/>
                <a:cs typeface="Calibri"/>
              </a:rPr>
              <a:t> </a:t>
            </a:r>
            <a:r>
              <a:rPr dirty="0" sz="3000" spc="-10" b="1">
                <a:latin typeface="Calibri"/>
                <a:cs typeface="Calibri"/>
              </a:rPr>
              <a:t>Modulation</a:t>
            </a:r>
            <a:r>
              <a:rPr dirty="0" sz="3000" spc="-95" b="1">
                <a:latin typeface="Calibri"/>
                <a:cs typeface="Calibri"/>
              </a:rPr>
              <a:t> </a:t>
            </a:r>
            <a:r>
              <a:rPr dirty="0" sz="3000" spc="-10" b="1">
                <a:latin typeface="Calibri"/>
                <a:cs typeface="Calibri"/>
              </a:rPr>
              <a:t>(AVIM) </a:t>
            </a:r>
            <a:r>
              <a:rPr dirty="0" sz="3000" b="1">
                <a:latin typeface="Calibri"/>
                <a:cs typeface="Calibri"/>
              </a:rPr>
              <a:t>Therapy</a:t>
            </a:r>
            <a:r>
              <a:rPr dirty="0" sz="3000" spc="-105" b="1">
                <a:latin typeface="Calibri"/>
                <a:cs typeface="Calibri"/>
              </a:rPr>
              <a:t> </a:t>
            </a:r>
            <a:r>
              <a:rPr dirty="0" sz="3000" b="1">
                <a:latin typeface="Calibri"/>
                <a:cs typeface="Calibri"/>
              </a:rPr>
              <a:t>for</a:t>
            </a:r>
            <a:r>
              <a:rPr dirty="0" sz="3000" spc="-100" b="1">
                <a:latin typeface="Calibri"/>
                <a:cs typeface="Calibri"/>
              </a:rPr>
              <a:t> </a:t>
            </a:r>
            <a:r>
              <a:rPr dirty="0" sz="3000" b="1">
                <a:latin typeface="Calibri"/>
                <a:cs typeface="Calibri"/>
              </a:rPr>
              <a:t>Blood</a:t>
            </a:r>
            <a:r>
              <a:rPr dirty="0" sz="3000" spc="-100" b="1">
                <a:latin typeface="Calibri"/>
                <a:cs typeface="Calibri"/>
              </a:rPr>
              <a:t> </a:t>
            </a:r>
            <a:r>
              <a:rPr dirty="0" sz="3000" spc="-10" b="1">
                <a:latin typeface="Calibri"/>
                <a:cs typeface="Calibri"/>
              </a:rPr>
              <a:t>Pressure</a:t>
            </a:r>
            <a:r>
              <a:rPr dirty="0" sz="3000" spc="-105" b="1">
                <a:latin typeface="Calibri"/>
                <a:cs typeface="Calibri"/>
              </a:rPr>
              <a:t> </a:t>
            </a:r>
            <a:r>
              <a:rPr dirty="0" sz="3000" spc="-10" b="1">
                <a:latin typeface="Calibri"/>
                <a:cs typeface="Calibri"/>
              </a:rPr>
              <a:t>Control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532434" y="2740630"/>
            <a:ext cx="4071620" cy="145351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580"/>
              </a:spcBef>
            </a:pP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Hans-Peter</a:t>
            </a:r>
            <a:r>
              <a:rPr dirty="0" sz="2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Stoll,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MD,</a:t>
            </a:r>
            <a:r>
              <a:rPr dirty="0" sz="2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alibri"/>
                <a:cs typeface="Calibri"/>
              </a:rPr>
              <a:t>PhD</a:t>
            </a:r>
            <a:endParaRPr sz="2000">
              <a:latin typeface="Calibri"/>
              <a:cs typeface="Calibri"/>
            </a:endParaRPr>
          </a:p>
          <a:p>
            <a:pPr marL="1155700" marR="5080" indent="-1143635">
              <a:lnSpc>
                <a:spcPct val="120000"/>
              </a:lnSpc>
            </a:pP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Chief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alibri"/>
                <a:cs typeface="Calibri"/>
              </a:rPr>
              <a:t>Officer,</a:t>
            </a:r>
            <a:r>
              <a:rPr dirty="0" sz="2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libri"/>
                <a:cs typeface="Calibri"/>
              </a:rPr>
              <a:t>Orchestra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BioMed </a:t>
            </a:r>
            <a:r>
              <a:rPr dirty="0" sz="2000" spc="-20">
                <a:solidFill>
                  <a:srgbClr val="FFFFFF"/>
                </a:solidFill>
                <a:latin typeface="Calibri"/>
                <a:cs typeface="Calibri"/>
              </a:rPr>
              <a:t>Yuval</a:t>
            </a:r>
            <a:r>
              <a:rPr dirty="0" sz="20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Mika,</a:t>
            </a:r>
            <a:r>
              <a:rPr dirty="0" sz="2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libri"/>
                <a:cs typeface="Calibri"/>
              </a:rPr>
              <a:t>Ph.D.</a:t>
            </a:r>
            <a:endParaRPr sz="2000">
              <a:latin typeface="Calibri"/>
              <a:cs typeface="Calibri"/>
            </a:endParaRPr>
          </a:p>
          <a:p>
            <a:pPr marL="1409065">
              <a:lnSpc>
                <a:spcPct val="100000"/>
              </a:lnSpc>
              <a:spcBef>
                <a:spcPts val="445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15.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 2024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59219"/>
            <a:ext cx="9144000" cy="4077970"/>
          </a:xfrm>
          <a:custGeom>
            <a:avLst/>
            <a:gdLst/>
            <a:ahLst/>
            <a:cxnLst/>
            <a:rect l="l" t="t" r="r" b="b"/>
            <a:pathLst>
              <a:path w="9144000" h="4077970">
                <a:moveTo>
                  <a:pt x="9144000" y="4077585"/>
                </a:moveTo>
                <a:lnTo>
                  <a:pt x="0" y="4077585"/>
                </a:lnTo>
                <a:lnTo>
                  <a:pt x="0" y="0"/>
                </a:lnTo>
                <a:lnTo>
                  <a:pt x="9144000" y="0"/>
                </a:lnTo>
                <a:lnTo>
                  <a:pt x="9144000" y="4077585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Summary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05027" y="1129176"/>
            <a:ext cx="8483600" cy="287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5895" indent="-163195">
              <a:lnSpc>
                <a:spcPct val="100000"/>
              </a:lnSpc>
              <a:spcBef>
                <a:spcPts val="100"/>
              </a:spcBef>
              <a:buClr>
                <a:srgbClr val="1F497D"/>
              </a:buClr>
              <a:buSzPct val="103125"/>
              <a:buFont typeface="Arial"/>
              <a:buChar char="•"/>
              <a:tabLst>
                <a:tab pos="175895" algn="l"/>
              </a:tabLs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AVIM</a:t>
            </a:r>
            <a:r>
              <a:rPr dirty="0" sz="1600" spc="-5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therapy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is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designed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dirty="0" sz="1600" spc="-5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immediately,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substantially,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&amp;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persistently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reduce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blood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pressure</a:t>
            </a:r>
            <a:endParaRPr sz="1600">
              <a:latin typeface="Calibri"/>
              <a:cs typeface="Calibri"/>
            </a:endParaRPr>
          </a:p>
          <a:p>
            <a:pPr marL="175895" indent="-163195">
              <a:lnSpc>
                <a:spcPct val="100000"/>
              </a:lnSpc>
              <a:spcBef>
                <a:spcPts val="1905"/>
              </a:spcBef>
              <a:buClr>
                <a:srgbClr val="1F497D"/>
              </a:buClr>
              <a:buSzPct val="103125"/>
              <a:buFont typeface="Arial"/>
              <a:buChar char="•"/>
              <a:tabLst>
                <a:tab pos="175895" algn="l"/>
              </a:tabLs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Delivered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via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dual-chamber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pacemaker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&amp;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applicable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broad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range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hypertensive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patients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0"/>
              </a:spcBef>
              <a:buClr>
                <a:srgbClr val="1F497D"/>
              </a:buClr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174625" marR="5080" indent="-162560">
              <a:lnSpc>
                <a:spcPts val="1730"/>
              </a:lnSpc>
              <a:buClr>
                <a:srgbClr val="1F497D"/>
              </a:buClr>
              <a:buSzPct val="103125"/>
              <a:buFont typeface="Arial"/>
              <a:buChar char="•"/>
              <a:tabLst>
                <a:tab pos="174625" algn="l"/>
              </a:tabLs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Mechanism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action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includes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595959"/>
                </a:solidFill>
                <a:latin typeface="Calibri"/>
                <a:cs typeface="Calibri"/>
              </a:rPr>
              <a:t>pre-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load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reduction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through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short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AV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interval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pacing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and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baroreceptor-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mediated</a:t>
            </a:r>
            <a:r>
              <a:rPr dirty="0" sz="1600" spc="-6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neuromodulation</a:t>
            </a:r>
            <a:r>
              <a:rPr dirty="0" sz="1600" spc="-6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dirty="0" sz="1600" spc="-6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avoid</a:t>
            </a:r>
            <a:r>
              <a:rPr dirty="0" sz="1600" spc="-6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ANS</a:t>
            </a:r>
            <a:r>
              <a:rPr dirty="0" sz="1600" spc="-6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activation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buClr>
                <a:srgbClr val="1F497D"/>
              </a:buClr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174625" marR="524510" indent="-162560">
              <a:lnSpc>
                <a:spcPts val="1730"/>
              </a:lnSpc>
              <a:buClr>
                <a:srgbClr val="1F497D"/>
              </a:buClr>
              <a:buSzPct val="103125"/>
              <a:buFont typeface="Arial"/>
              <a:buChar char="•"/>
              <a:tabLst>
                <a:tab pos="174625" algn="l"/>
              </a:tabLst>
            </a:pPr>
            <a:r>
              <a:rPr dirty="0" sz="1600" spc="-20">
                <a:solidFill>
                  <a:srgbClr val="595959"/>
                </a:solidFill>
                <a:latin typeface="Calibri"/>
                <a:cs typeface="Calibri"/>
              </a:rPr>
              <a:t>Pressure-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volume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loop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studies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AVIM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therapy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demonstrated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reduction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peripheral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arterial resistance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leading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significant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hemodynamic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relief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for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the</a:t>
            </a:r>
            <a:r>
              <a:rPr dirty="0" sz="1600" spc="-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left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ventricle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0"/>
              </a:spcBef>
              <a:buClr>
                <a:srgbClr val="1F497D"/>
              </a:buClr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174625" marR="116839" indent="-162560">
              <a:lnSpc>
                <a:spcPts val="1730"/>
              </a:lnSpc>
              <a:spcBef>
                <a:spcPts val="5"/>
              </a:spcBef>
              <a:buClr>
                <a:srgbClr val="1F497D"/>
              </a:buClr>
              <a:buSzPct val="103125"/>
              <a:buFont typeface="Arial"/>
              <a:buChar char="•"/>
              <a:tabLst>
                <a:tab pos="174625" algn="l"/>
              </a:tabLs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Clinical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pilot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studies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have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shown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durable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blood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pressure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lowering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effect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in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the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absence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notable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safety</a:t>
            </a:r>
            <a:r>
              <a:rPr dirty="0" sz="1600" spc="-8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signals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7081" y="2773525"/>
            <a:ext cx="1631314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0" b="0">
                <a:latin typeface="Calibri Light"/>
                <a:cs typeface="Calibri Light"/>
              </a:rPr>
              <a:t>PCRonline.com</a:t>
            </a:r>
            <a:endParaRPr sz="21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5400" y="1955800"/>
            <a:ext cx="1468706" cy="61716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59219"/>
            <a:ext cx="9144000" cy="4077970"/>
          </a:xfrm>
          <a:custGeom>
            <a:avLst/>
            <a:gdLst/>
            <a:ahLst/>
            <a:cxnLst/>
            <a:rect l="l" t="t" r="r" b="b"/>
            <a:pathLst>
              <a:path w="9144000" h="4077970">
                <a:moveTo>
                  <a:pt x="9144000" y="4077585"/>
                </a:moveTo>
                <a:lnTo>
                  <a:pt x="0" y="4077585"/>
                </a:lnTo>
                <a:lnTo>
                  <a:pt x="0" y="0"/>
                </a:lnTo>
                <a:lnTo>
                  <a:pt x="9144000" y="0"/>
                </a:lnTo>
                <a:lnTo>
                  <a:pt x="9144000" y="4077585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54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/>
              <a:t>AVIM</a:t>
            </a:r>
            <a:r>
              <a:rPr dirty="0" sz="2000" spc="-90"/>
              <a:t> </a:t>
            </a:r>
            <a:r>
              <a:rPr dirty="0" sz="2000"/>
              <a:t>Therapy</a:t>
            </a:r>
            <a:r>
              <a:rPr dirty="0" sz="2000" spc="-75"/>
              <a:t> </a:t>
            </a:r>
            <a:r>
              <a:rPr dirty="0" sz="2000"/>
              <a:t>Achieves</a:t>
            </a:r>
            <a:r>
              <a:rPr dirty="0" sz="2000" spc="-75"/>
              <a:t> </a:t>
            </a:r>
            <a:r>
              <a:rPr dirty="0" sz="2000" spc="-20"/>
              <a:t>Favorable</a:t>
            </a:r>
            <a:r>
              <a:rPr dirty="0" sz="2000" spc="-70"/>
              <a:t> </a:t>
            </a:r>
            <a:r>
              <a:rPr dirty="0" sz="2000" spc="-10"/>
              <a:t>Hemodynamics</a:t>
            </a:r>
            <a:r>
              <a:rPr dirty="0" sz="2000" spc="-75"/>
              <a:t> </a:t>
            </a:r>
            <a:r>
              <a:rPr dirty="0" sz="2000"/>
              <a:t>with</a:t>
            </a:r>
            <a:r>
              <a:rPr dirty="0" sz="2000" spc="-75"/>
              <a:t> </a:t>
            </a:r>
            <a:r>
              <a:rPr dirty="0" sz="2000" spc="-50"/>
              <a:t>LV</a:t>
            </a:r>
            <a:r>
              <a:rPr dirty="0" sz="2000" spc="-65"/>
              <a:t> </a:t>
            </a:r>
            <a:r>
              <a:rPr dirty="0" sz="2000" spc="-10"/>
              <a:t>Relief</a:t>
            </a:r>
            <a:endParaRPr sz="2000"/>
          </a:p>
        </p:txBody>
      </p:sp>
      <p:sp>
        <p:nvSpPr>
          <p:cNvPr id="4" name="object 4" descr=""/>
          <p:cNvSpPr txBox="1"/>
          <p:nvPr/>
        </p:nvSpPr>
        <p:spPr>
          <a:xfrm>
            <a:off x="7753366" y="3867632"/>
            <a:ext cx="453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313131"/>
                </a:solidFill>
                <a:latin typeface="Calibri"/>
                <a:cs typeface="Calibri"/>
              </a:rPr>
              <a:t>*P</a:t>
            </a:r>
            <a:r>
              <a:rPr dirty="0" sz="900" spc="-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313131"/>
                </a:solidFill>
                <a:latin typeface="Calibri"/>
                <a:cs typeface="Calibri"/>
              </a:rPr>
              <a:t>&lt;</a:t>
            </a:r>
            <a:r>
              <a:rPr dirty="0" sz="900" spc="-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313131"/>
                </a:solidFill>
                <a:latin typeface="Calibri"/>
                <a:cs typeface="Calibri"/>
              </a:rPr>
              <a:t>0.05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3351543" y="909166"/>
          <a:ext cx="4422775" cy="3176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8890"/>
                <a:gridCol w="1458595"/>
                <a:gridCol w="1580514"/>
              </a:tblGrid>
              <a:tr h="310515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Measure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R w="28575">
                      <a:solidFill>
                        <a:srgbClr val="636567"/>
                      </a:solidFill>
                      <a:prstDash val="solid"/>
                    </a:lnR>
                    <a:lnT w="28575">
                      <a:solidFill>
                        <a:srgbClr val="636567"/>
                      </a:solidFill>
                      <a:prstDash val="solid"/>
                    </a:lnT>
                    <a:lnB w="28575">
                      <a:solidFill>
                        <a:srgbClr val="636567"/>
                      </a:solidFill>
                      <a:prstDash val="solid"/>
                    </a:lnB>
                    <a:solidFill>
                      <a:srgbClr val="63656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Percent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Change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14)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28575">
                      <a:solidFill>
                        <a:srgbClr val="636567"/>
                      </a:solidFill>
                      <a:prstDash val="solid"/>
                    </a:lnL>
                    <a:lnR w="28575">
                      <a:solidFill>
                        <a:srgbClr val="636567"/>
                      </a:solidFill>
                      <a:prstDash val="solid"/>
                    </a:lnR>
                    <a:lnT w="28575">
                      <a:solidFill>
                        <a:srgbClr val="636567"/>
                      </a:solidFill>
                      <a:prstDash val="solid"/>
                    </a:lnT>
                    <a:lnB w="28575">
                      <a:solidFill>
                        <a:srgbClr val="636567"/>
                      </a:solidFill>
                      <a:prstDash val="solid"/>
                    </a:lnB>
                    <a:solidFill>
                      <a:srgbClr val="63656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636567"/>
                      </a:solidFill>
                      <a:prstDash val="solid"/>
                    </a:lnL>
                    <a:lnR w="28575">
                      <a:solidFill>
                        <a:srgbClr val="636567"/>
                      </a:solidFill>
                      <a:prstDash val="solid"/>
                    </a:lnR>
                    <a:lnT w="28575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RV</a:t>
                      </a:r>
                      <a:r>
                        <a:rPr dirty="0" sz="900" spc="-1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Pacing</a:t>
                      </a:r>
                      <a:r>
                        <a:rPr dirty="0" sz="900" spc="-1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(DDD)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RV</a:t>
                      </a:r>
                      <a:r>
                        <a:rPr dirty="0" sz="900" spc="-3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lead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28575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AVIM</a:t>
                      </a:r>
                      <a:r>
                        <a:rPr dirty="0" sz="900" spc="-3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(DDD)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R="1968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RV</a:t>
                      </a:r>
                      <a:r>
                        <a:rPr dirty="0" sz="900" spc="-3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lead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28575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△</a:t>
                      </a:r>
                      <a:r>
                        <a:rPr dirty="0" sz="900" spc="1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SBP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28575">
                      <a:solidFill>
                        <a:srgbClr val="636567"/>
                      </a:solidFill>
                      <a:prstDash val="solid"/>
                    </a:lnL>
                    <a:lnR w="28575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1.7±5.1</a:t>
                      </a:r>
                      <a:r>
                        <a:rPr dirty="0" sz="900" spc="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mmHg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12%</a:t>
                      </a:r>
                      <a:r>
                        <a:rPr dirty="0" baseline="23148" sz="900" spc="-3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baseline="23148" sz="900">
                        <a:latin typeface="Calibri"/>
                        <a:cs typeface="Calibri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-17.1</a:t>
                      </a:r>
                      <a:r>
                        <a:rPr dirty="0" sz="900" spc="1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± 10.1</a:t>
                      </a:r>
                      <a:r>
                        <a:rPr dirty="0" sz="900" spc="1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mmHg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△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LV</a:t>
                      </a:r>
                      <a:r>
                        <a:rPr dirty="0" sz="900" spc="-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ESV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28575">
                      <a:solidFill>
                        <a:srgbClr val="636567"/>
                      </a:solidFill>
                      <a:prstDash val="solid"/>
                    </a:lnL>
                    <a:lnR w="28575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2.1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12.0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r>
                        <a:rPr dirty="0" baseline="23148" sz="900" spc="-3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baseline="23148" sz="900">
                        <a:latin typeface="Calibri"/>
                        <a:cs typeface="Calibri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-11.0</a:t>
                      </a:r>
                      <a:r>
                        <a:rPr dirty="0" sz="900" spc="1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± 11.4</a:t>
                      </a:r>
                      <a:r>
                        <a:rPr dirty="0" sz="900" spc="1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ml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△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LV</a:t>
                      </a:r>
                      <a:r>
                        <a:rPr dirty="0" sz="900" spc="-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EDV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28575">
                      <a:solidFill>
                        <a:srgbClr val="636567"/>
                      </a:solidFill>
                      <a:prstDash val="solid"/>
                    </a:lnL>
                    <a:lnR w="28575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-1.6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16.8</a:t>
                      </a:r>
                      <a:r>
                        <a:rPr dirty="0" sz="900" spc="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11%</a:t>
                      </a:r>
                      <a:r>
                        <a:rPr dirty="0" baseline="23148" sz="900" spc="-3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baseline="23148" sz="900">
                        <a:latin typeface="Calibri"/>
                        <a:cs typeface="Calibri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-12.6</a:t>
                      </a:r>
                      <a:r>
                        <a:rPr dirty="0" sz="900" spc="1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± 14.0</a:t>
                      </a:r>
                      <a:r>
                        <a:rPr dirty="0" sz="900" spc="1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ml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△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LV</a:t>
                      </a:r>
                      <a:r>
                        <a:rPr dirty="0" sz="900" spc="-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EDP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28575">
                      <a:solidFill>
                        <a:srgbClr val="636567"/>
                      </a:solidFill>
                      <a:prstDash val="solid"/>
                    </a:lnL>
                    <a:lnR w="28575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0.29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2.4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mmHg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r>
                        <a:rPr dirty="0" baseline="23148" sz="900" spc="-3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baseline="23148" sz="900">
                        <a:latin typeface="Calibri"/>
                        <a:cs typeface="Calibri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-2.3</a:t>
                      </a:r>
                      <a:r>
                        <a:rPr dirty="0" sz="900" spc="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± 3.9</a:t>
                      </a:r>
                      <a:r>
                        <a:rPr dirty="0" sz="900" spc="1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mmHg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△</a:t>
                      </a:r>
                      <a:r>
                        <a:rPr dirty="0" sz="900" spc="1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Stroke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Volume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28575">
                      <a:solidFill>
                        <a:srgbClr val="636567"/>
                      </a:solidFill>
                      <a:prstDash val="solid"/>
                    </a:lnL>
                    <a:lnR w="28575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-1.7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13.4</a:t>
                      </a:r>
                      <a:r>
                        <a:rPr dirty="0" sz="900" spc="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5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-1.6</a:t>
                      </a:r>
                      <a:r>
                        <a:rPr dirty="0" sz="900" spc="5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5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12.7</a:t>
                      </a:r>
                      <a:r>
                        <a:rPr dirty="0" sz="900" spc="10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ml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66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△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Ea </a:t>
                      </a:r>
                      <a:r>
                        <a:rPr dirty="0" sz="900" spc="-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(TPR)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28575">
                      <a:solidFill>
                        <a:srgbClr val="636567"/>
                      </a:solidFill>
                      <a:prstDash val="solid"/>
                    </a:lnL>
                    <a:lnR w="28575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0.04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0.45</a:t>
                      </a:r>
                      <a:r>
                        <a:rPr dirty="0" sz="900" spc="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ml/mmHg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28575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11%</a:t>
                      </a:r>
                      <a:r>
                        <a:rPr dirty="0" baseline="23148" sz="900" spc="-3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baseline="23148" sz="9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-0.2</a:t>
                      </a:r>
                      <a:r>
                        <a:rPr dirty="0" sz="900" spc="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± 0.4</a:t>
                      </a:r>
                      <a:r>
                        <a:rPr dirty="0" sz="900" spc="1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ml/mmHg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12700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12700">
                      <a:solidFill>
                        <a:srgbClr val="636567"/>
                      </a:solidFill>
                      <a:prstDash val="solid"/>
                    </a:lnB>
                    <a:solidFill>
                      <a:srgbClr val="EAEAEB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△</a:t>
                      </a:r>
                      <a:r>
                        <a:rPr dirty="0" sz="900" spc="10" b="1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Stroke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28575">
                      <a:solidFill>
                        <a:srgbClr val="636567"/>
                      </a:solidFill>
                      <a:prstDash val="solid"/>
                    </a:lnL>
                    <a:lnR w="28575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28575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spc="-2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R="1079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-42.1</a:t>
                      </a:r>
                      <a:r>
                        <a:rPr dirty="0" sz="900" spc="5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± </a:t>
                      </a:r>
                      <a:r>
                        <a:rPr dirty="0" sz="900" spc="-20" b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1691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28575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20%</a:t>
                      </a:r>
                      <a:r>
                        <a:rPr dirty="0" baseline="23148" sz="900" spc="-3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baseline="23148" sz="900">
                        <a:latin typeface="Calibri"/>
                        <a:cs typeface="Calibri"/>
                      </a:endParaRPr>
                    </a:p>
                    <a:p>
                      <a:pPr algn="ctr" marR="1016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-1596</a:t>
                      </a:r>
                      <a:r>
                        <a:rPr dirty="0" sz="900" spc="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5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E46C0A"/>
                          </a:solidFill>
                          <a:latin typeface="Calibri"/>
                          <a:cs typeface="Calibri"/>
                        </a:rPr>
                        <a:t>1934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636567"/>
                      </a:solidFill>
                      <a:prstDash val="solid"/>
                    </a:lnL>
                    <a:lnR w="12700">
                      <a:solidFill>
                        <a:srgbClr val="636567"/>
                      </a:solidFill>
                      <a:prstDash val="solid"/>
                    </a:lnR>
                    <a:lnT w="12700">
                      <a:solidFill>
                        <a:srgbClr val="636567"/>
                      </a:solidFill>
                      <a:prstDash val="solid"/>
                    </a:lnT>
                    <a:lnB w="28575">
                      <a:solidFill>
                        <a:srgbClr val="63656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object 6" descr=""/>
          <p:cNvGrpSpPr/>
          <p:nvPr/>
        </p:nvGrpSpPr>
        <p:grpSpPr>
          <a:xfrm>
            <a:off x="1004815" y="920304"/>
            <a:ext cx="1877060" cy="467359"/>
            <a:chOff x="1004815" y="920304"/>
            <a:chExt cx="1877060" cy="467359"/>
          </a:xfrm>
        </p:grpSpPr>
        <p:sp>
          <p:nvSpPr>
            <p:cNvPr id="7" name="object 7" descr=""/>
            <p:cNvSpPr/>
            <p:nvPr/>
          </p:nvSpPr>
          <p:spPr>
            <a:xfrm>
              <a:off x="1004815" y="920304"/>
              <a:ext cx="1877060" cy="467359"/>
            </a:xfrm>
            <a:custGeom>
              <a:avLst/>
              <a:gdLst/>
              <a:ahLst/>
              <a:cxnLst/>
              <a:rect l="l" t="t" r="r" b="b"/>
              <a:pathLst>
                <a:path w="1877060" h="467359">
                  <a:moveTo>
                    <a:pt x="1876723" y="467338"/>
                  </a:moveTo>
                  <a:lnTo>
                    <a:pt x="0" y="467338"/>
                  </a:lnTo>
                  <a:lnTo>
                    <a:pt x="0" y="0"/>
                  </a:lnTo>
                  <a:lnTo>
                    <a:pt x="1876723" y="0"/>
                  </a:lnTo>
                  <a:lnTo>
                    <a:pt x="1876723" y="4673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04839" y="920304"/>
              <a:ext cx="48260" cy="467359"/>
            </a:xfrm>
            <a:custGeom>
              <a:avLst/>
              <a:gdLst/>
              <a:ahLst/>
              <a:cxnLst/>
              <a:rect l="l" t="t" r="r" b="b"/>
              <a:pathLst>
                <a:path w="48259" h="467359">
                  <a:moveTo>
                    <a:pt x="47644" y="467338"/>
                  </a:moveTo>
                  <a:lnTo>
                    <a:pt x="0" y="467338"/>
                  </a:lnTo>
                  <a:lnTo>
                    <a:pt x="0" y="0"/>
                  </a:lnTo>
                  <a:lnTo>
                    <a:pt x="47644" y="0"/>
                  </a:lnTo>
                  <a:lnTo>
                    <a:pt x="47644" y="467338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052484" y="1022683"/>
            <a:ext cx="182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747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↓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SBP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004815" y="1552184"/>
            <a:ext cx="1877060" cy="467359"/>
            <a:chOff x="1004815" y="1552184"/>
            <a:chExt cx="1877060" cy="467359"/>
          </a:xfrm>
        </p:grpSpPr>
        <p:sp>
          <p:nvSpPr>
            <p:cNvPr id="11" name="object 11" descr=""/>
            <p:cNvSpPr/>
            <p:nvPr/>
          </p:nvSpPr>
          <p:spPr>
            <a:xfrm>
              <a:off x="1004815" y="1552184"/>
              <a:ext cx="1877060" cy="467359"/>
            </a:xfrm>
            <a:custGeom>
              <a:avLst/>
              <a:gdLst/>
              <a:ahLst/>
              <a:cxnLst/>
              <a:rect l="l" t="t" r="r" b="b"/>
              <a:pathLst>
                <a:path w="1877060" h="467360">
                  <a:moveTo>
                    <a:pt x="1876723" y="467338"/>
                  </a:moveTo>
                  <a:lnTo>
                    <a:pt x="0" y="467338"/>
                  </a:lnTo>
                  <a:lnTo>
                    <a:pt x="0" y="0"/>
                  </a:lnTo>
                  <a:lnTo>
                    <a:pt x="1876723" y="0"/>
                  </a:lnTo>
                  <a:lnTo>
                    <a:pt x="1876723" y="4673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004839" y="1552184"/>
              <a:ext cx="48260" cy="467359"/>
            </a:xfrm>
            <a:custGeom>
              <a:avLst/>
              <a:gdLst/>
              <a:ahLst/>
              <a:cxnLst/>
              <a:rect l="l" t="t" r="r" b="b"/>
              <a:pathLst>
                <a:path w="48259" h="467360">
                  <a:moveTo>
                    <a:pt x="47644" y="467338"/>
                  </a:moveTo>
                  <a:lnTo>
                    <a:pt x="0" y="467338"/>
                  </a:lnTo>
                  <a:lnTo>
                    <a:pt x="0" y="0"/>
                  </a:lnTo>
                  <a:lnTo>
                    <a:pt x="47644" y="0"/>
                  </a:lnTo>
                  <a:lnTo>
                    <a:pt x="47644" y="467338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1052484" y="1681099"/>
            <a:ext cx="182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0489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↓</a:t>
            </a:r>
            <a:r>
              <a:rPr dirty="0" sz="1200" spc="-3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ESV,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↓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 EDV,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&amp;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↓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 EDP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1004815" y="2236761"/>
            <a:ext cx="1877060" cy="1161415"/>
            <a:chOff x="1004815" y="2236761"/>
            <a:chExt cx="1877060" cy="1161415"/>
          </a:xfrm>
        </p:grpSpPr>
        <p:sp>
          <p:nvSpPr>
            <p:cNvPr id="15" name="object 15" descr=""/>
            <p:cNvSpPr/>
            <p:nvPr/>
          </p:nvSpPr>
          <p:spPr>
            <a:xfrm>
              <a:off x="1004815" y="2236761"/>
              <a:ext cx="1877060" cy="467359"/>
            </a:xfrm>
            <a:custGeom>
              <a:avLst/>
              <a:gdLst/>
              <a:ahLst/>
              <a:cxnLst/>
              <a:rect l="l" t="t" r="r" b="b"/>
              <a:pathLst>
                <a:path w="1877060" h="467360">
                  <a:moveTo>
                    <a:pt x="1876723" y="467338"/>
                  </a:moveTo>
                  <a:lnTo>
                    <a:pt x="0" y="467338"/>
                  </a:lnTo>
                  <a:lnTo>
                    <a:pt x="0" y="0"/>
                  </a:lnTo>
                  <a:lnTo>
                    <a:pt x="1876723" y="0"/>
                  </a:lnTo>
                  <a:lnTo>
                    <a:pt x="1876723" y="4673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004839" y="2236761"/>
              <a:ext cx="48260" cy="467359"/>
            </a:xfrm>
            <a:custGeom>
              <a:avLst/>
              <a:gdLst/>
              <a:ahLst/>
              <a:cxnLst/>
              <a:rect l="l" t="t" r="r" b="b"/>
              <a:pathLst>
                <a:path w="48259" h="467360">
                  <a:moveTo>
                    <a:pt x="47644" y="467338"/>
                  </a:moveTo>
                  <a:lnTo>
                    <a:pt x="0" y="467338"/>
                  </a:lnTo>
                  <a:lnTo>
                    <a:pt x="0" y="0"/>
                  </a:lnTo>
                  <a:lnTo>
                    <a:pt x="47644" y="0"/>
                  </a:lnTo>
                  <a:lnTo>
                    <a:pt x="47644" y="467338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004815" y="2930248"/>
              <a:ext cx="1877060" cy="467359"/>
            </a:xfrm>
            <a:custGeom>
              <a:avLst/>
              <a:gdLst/>
              <a:ahLst/>
              <a:cxnLst/>
              <a:rect l="l" t="t" r="r" b="b"/>
              <a:pathLst>
                <a:path w="1877060" h="467360">
                  <a:moveTo>
                    <a:pt x="1876723" y="467337"/>
                  </a:moveTo>
                  <a:lnTo>
                    <a:pt x="0" y="467337"/>
                  </a:lnTo>
                  <a:lnTo>
                    <a:pt x="0" y="0"/>
                  </a:lnTo>
                  <a:lnTo>
                    <a:pt x="1876723" y="0"/>
                  </a:lnTo>
                  <a:lnTo>
                    <a:pt x="1876723" y="4673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004839" y="2930248"/>
              <a:ext cx="48260" cy="467359"/>
            </a:xfrm>
            <a:custGeom>
              <a:avLst/>
              <a:gdLst/>
              <a:ahLst/>
              <a:cxnLst/>
              <a:rect l="l" t="t" r="r" b="b"/>
              <a:pathLst>
                <a:path w="48259" h="467360">
                  <a:moveTo>
                    <a:pt x="47644" y="467337"/>
                  </a:moveTo>
                  <a:lnTo>
                    <a:pt x="0" y="467337"/>
                  </a:lnTo>
                  <a:lnTo>
                    <a:pt x="0" y="0"/>
                  </a:lnTo>
                  <a:lnTo>
                    <a:pt x="47644" y="0"/>
                  </a:lnTo>
                  <a:lnTo>
                    <a:pt x="47644" y="467337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1052484" y="2369896"/>
            <a:ext cx="1829435" cy="977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747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↓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TPR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endParaRPr sz="1200">
              <a:latin typeface="Calibri"/>
              <a:cs typeface="Calibri"/>
            </a:endParaRPr>
          </a:p>
          <a:p>
            <a:pPr marL="117475" marR="310515">
              <a:lnSpc>
                <a:spcPts val="1300"/>
              </a:lnSpc>
            </a:pPr>
            <a:r>
              <a:rPr dirty="0" sz="1200" spc="-10" b="1">
                <a:solidFill>
                  <a:srgbClr val="E7663E"/>
                </a:solidFill>
                <a:latin typeface="Calibri"/>
                <a:cs typeface="Calibri"/>
              </a:rPr>
              <a:t>Improves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efficiency</a:t>
            </a:r>
            <a:r>
              <a:rPr dirty="0" sz="1200" spc="-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of 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work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1004815" y="3622642"/>
            <a:ext cx="1877060" cy="467359"/>
            <a:chOff x="1004815" y="3622642"/>
            <a:chExt cx="1877060" cy="467359"/>
          </a:xfrm>
        </p:grpSpPr>
        <p:sp>
          <p:nvSpPr>
            <p:cNvPr id="21" name="object 21" descr=""/>
            <p:cNvSpPr/>
            <p:nvPr/>
          </p:nvSpPr>
          <p:spPr>
            <a:xfrm>
              <a:off x="1004815" y="3622642"/>
              <a:ext cx="1877060" cy="467359"/>
            </a:xfrm>
            <a:custGeom>
              <a:avLst/>
              <a:gdLst/>
              <a:ahLst/>
              <a:cxnLst/>
              <a:rect l="l" t="t" r="r" b="b"/>
              <a:pathLst>
                <a:path w="1877060" h="467360">
                  <a:moveTo>
                    <a:pt x="1876723" y="467337"/>
                  </a:moveTo>
                  <a:lnTo>
                    <a:pt x="0" y="467337"/>
                  </a:lnTo>
                  <a:lnTo>
                    <a:pt x="0" y="0"/>
                  </a:lnTo>
                  <a:lnTo>
                    <a:pt x="1876723" y="0"/>
                  </a:lnTo>
                  <a:lnTo>
                    <a:pt x="1876723" y="4673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004839" y="3622642"/>
              <a:ext cx="48260" cy="467359"/>
            </a:xfrm>
            <a:custGeom>
              <a:avLst/>
              <a:gdLst/>
              <a:ahLst/>
              <a:cxnLst/>
              <a:rect l="l" t="t" r="r" b="b"/>
              <a:pathLst>
                <a:path w="48259" h="467360">
                  <a:moveTo>
                    <a:pt x="47644" y="467337"/>
                  </a:moveTo>
                  <a:lnTo>
                    <a:pt x="0" y="467337"/>
                  </a:lnTo>
                  <a:lnTo>
                    <a:pt x="0" y="0"/>
                  </a:lnTo>
                  <a:lnTo>
                    <a:pt x="47644" y="0"/>
                  </a:lnTo>
                  <a:lnTo>
                    <a:pt x="47644" y="467337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1052484" y="3650545"/>
            <a:ext cx="1829435" cy="373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7475">
              <a:lnSpc>
                <a:spcPts val="1370"/>
              </a:lnSpc>
              <a:spcBef>
                <a:spcPts val="100"/>
              </a:spcBef>
            </a:pP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No</a:t>
            </a:r>
            <a:r>
              <a:rPr dirty="0" sz="1200" spc="-4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changes</a:t>
            </a:r>
            <a:r>
              <a:rPr dirty="0" sz="1200" spc="-4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in</a:t>
            </a:r>
            <a:endParaRPr sz="1200">
              <a:latin typeface="Calibri"/>
              <a:cs typeface="Calibri"/>
            </a:endParaRPr>
          </a:p>
          <a:p>
            <a:pPr marL="117475">
              <a:lnSpc>
                <a:spcPts val="1370"/>
              </a:lnSpc>
            </a:pPr>
            <a:r>
              <a:rPr dirty="0" sz="1200" spc="-10" b="1">
                <a:solidFill>
                  <a:srgbClr val="E7663E"/>
                </a:solidFill>
                <a:latin typeface="Calibri"/>
                <a:cs typeface="Calibri"/>
              </a:rPr>
              <a:t>contractility</a:t>
            </a:r>
            <a:r>
              <a:rPr dirty="0" sz="1200" spc="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(±</a:t>
            </a:r>
            <a:r>
              <a:rPr dirty="0" sz="1200" spc="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1%)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24" name="object 24" descr=""/>
          <p:cNvSpPr txBox="1"/>
          <p:nvPr/>
        </p:nvSpPr>
        <p:spPr>
          <a:xfrm>
            <a:off x="306675" y="4239109"/>
            <a:ext cx="8425180" cy="496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SBP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(Systolic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Blood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Pressure),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ESV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(End-</a:t>
            </a:r>
            <a:r>
              <a:rPr dirty="0" sz="900">
                <a:latin typeface="Calibri"/>
                <a:cs typeface="Calibri"/>
              </a:rPr>
              <a:t>Systolic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Volume),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EDV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(End-</a:t>
            </a:r>
            <a:r>
              <a:rPr dirty="0" sz="900">
                <a:latin typeface="Calibri"/>
                <a:cs typeface="Calibri"/>
              </a:rPr>
              <a:t>Diastolic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Volume),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EDP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(End-</a:t>
            </a:r>
            <a:r>
              <a:rPr dirty="0" sz="900">
                <a:latin typeface="Calibri"/>
                <a:cs typeface="Calibri"/>
              </a:rPr>
              <a:t>Diastolic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Pressure),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Ea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(Effective</a:t>
            </a:r>
            <a:r>
              <a:rPr dirty="0" sz="900" spc="-10">
                <a:latin typeface="Calibri"/>
                <a:cs typeface="Calibri"/>
              </a:rPr>
              <a:t> Arterial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Elastance),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TPR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(Total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Peripheral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Resistance)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85"/>
              </a:spcBef>
            </a:pPr>
            <a:endParaRPr sz="900">
              <a:latin typeface="Calibri"/>
              <a:cs typeface="Calibri"/>
            </a:endParaRPr>
          </a:p>
          <a:p>
            <a:pPr marL="2802255">
              <a:lnSpc>
                <a:spcPct val="100000"/>
              </a:lnSpc>
            </a:pPr>
            <a:r>
              <a:rPr dirty="0" sz="700">
                <a:latin typeface="Calibri"/>
                <a:cs typeface="Calibri"/>
              </a:rPr>
              <a:t>Data</a:t>
            </a:r>
            <a:r>
              <a:rPr dirty="0" sz="700" spc="-2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on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file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with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Orchestra</a:t>
            </a:r>
            <a:r>
              <a:rPr dirty="0" sz="700" spc="-2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BioMed.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Burkhoff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CRT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2024.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Fischer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ICI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2024.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59219"/>
            <a:ext cx="9144000" cy="4467225"/>
            <a:chOff x="0" y="659219"/>
            <a:chExt cx="9144000" cy="4467225"/>
          </a:xfrm>
        </p:grpSpPr>
        <p:sp>
          <p:nvSpPr>
            <p:cNvPr id="3" name="object 3" descr=""/>
            <p:cNvSpPr/>
            <p:nvPr/>
          </p:nvSpPr>
          <p:spPr>
            <a:xfrm>
              <a:off x="0" y="659219"/>
              <a:ext cx="9144000" cy="4083050"/>
            </a:xfrm>
            <a:custGeom>
              <a:avLst/>
              <a:gdLst/>
              <a:ahLst/>
              <a:cxnLst/>
              <a:rect l="l" t="t" r="r" b="b"/>
              <a:pathLst>
                <a:path w="9144000" h="4083050">
                  <a:moveTo>
                    <a:pt x="9144000" y="4082901"/>
                  </a:moveTo>
                  <a:lnTo>
                    <a:pt x="0" y="4082901"/>
                  </a:lnTo>
                  <a:lnTo>
                    <a:pt x="0" y="0"/>
                  </a:lnTo>
                  <a:lnTo>
                    <a:pt x="9144000" y="0"/>
                  </a:lnTo>
                  <a:lnTo>
                    <a:pt x="9144000" y="4082901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45837" y="901817"/>
              <a:ext cx="8149590" cy="3387090"/>
            </a:xfrm>
            <a:custGeom>
              <a:avLst/>
              <a:gdLst/>
              <a:ahLst/>
              <a:cxnLst/>
              <a:rect l="l" t="t" r="r" b="b"/>
              <a:pathLst>
                <a:path w="8149590" h="3387090">
                  <a:moveTo>
                    <a:pt x="8149080" y="3386985"/>
                  </a:moveTo>
                  <a:lnTo>
                    <a:pt x="0" y="3386985"/>
                  </a:lnTo>
                  <a:lnTo>
                    <a:pt x="0" y="0"/>
                  </a:lnTo>
                  <a:lnTo>
                    <a:pt x="8149080" y="0"/>
                  </a:lnTo>
                  <a:lnTo>
                    <a:pt x="8149080" y="338698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60500" y="1193800"/>
              <a:ext cx="6023274" cy="255472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MODERATO</a:t>
            </a:r>
            <a:r>
              <a:rPr dirty="0" spc="-55"/>
              <a:t> </a:t>
            </a:r>
            <a:r>
              <a:rPr dirty="0"/>
              <a:t>II:</a:t>
            </a:r>
            <a:r>
              <a:rPr dirty="0" spc="-45"/>
              <a:t> </a:t>
            </a:r>
            <a:r>
              <a:rPr dirty="0"/>
              <a:t>Circadian</a:t>
            </a:r>
            <a:r>
              <a:rPr dirty="0" spc="-50"/>
              <a:t> </a:t>
            </a:r>
            <a:r>
              <a:rPr dirty="0"/>
              <a:t>24-Hour</a:t>
            </a:r>
            <a:r>
              <a:rPr dirty="0" spc="-50"/>
              <a:t> </a:t>
            </a:r>
            <a:r>
              <a:rPr dirty="0"/>
              <a:t>aSBP</a:t>
            </a:r>
            <a:r>
              <a:rPr dirty="0" spc="-45"/>
              <a:t> </a:t>
            </a:r>
            <a:r>
              <a:rPr dirty="0"/>
              <a:t>Distribution</a:t>
            </a:r>
            <a:r>
              <a:rPr dirty="0" spc="-55"/>
              <a:t> </a:t>
            </a:r>
            <a:r>
              <a:rPr dirty="0" spc="-10"/>
              <a:t>Preserved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865519" y="2335238"/>
            <a:ext cx="139700" cy="6572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aSBP </a:t>
            </a:r>
            <a:r>
              <a:rPr dirty="0" sz="900" spc="-10">
                <a:solidFill>
                  <a:srgbClr val="636567"/>
                </a:solidFill>
                <a:latin typeface="Calibri"/>
                <a:cs typeface="Calibri"/>
              </a:rPr>
              <a:t>(mmHg)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712678" y="3740472"/>
            <a:ext cx="5791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636567"/>
                </a:solidFill>
                <a:latin typeface="Calibri"/>
                <a:cs typeface="Calibri"/>
              </a:rPr>
              <a:t>P</a:t>
            </a:r>
            <a:r>
              <a:rPr dirty="0" sz="750" spc="-5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636567"/>
                </a:solidFill>
                <a:latin typeface="Calibri"/>
                <a:cs typeface="Calibri"/>
              </a:rPr>
              <a:t>&lt;</a:t>
            </a:r>
            <a:r>
              <a:rPr dirty="0" sz="750" spc="-5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636567"/>
                </a:solidFill>
                <a:latin typeface="Calibri"/>
                <a:cs typeface="Calibri"/>
              </a:rPr>
              <a:t>0.01 for </a:t>
            </a:r>
            <a:r>
              <a:rPr dirty="0" sz="750" spc="-25">
                <a:solidFill>
                  <a:srgbClr val="636567"/>
                </a:solidFill>
                <a:latin typeface="Calibri"/>
                <a:cs typeface="Calibri"/>
              </a:rPr>
              <a:t>all</a:t>
            </a:r>
            <a:r>
              <a:rPr dirty="0" sz="750" spc="500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636567"/>
                </a:solidFill>
                <a:latin typeface="Calibri"/>
                <a:cs typeface="Calibri"/>
              </a:rPr>
              <a:t>times</a:t>
            </a:r>
            <a:r>
              <a:rPr dirty="0" sz="750" spc="-25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636567"/>
                </a:solidFill>
                <a:latin typeface="Calibri"/>
                <a:cs typeface="Calibri"/>
              </a:rPr>
              <a:t>of</a:t>
            </a:r>
            <a:r>
              <a:rPr dirty="0" sz="750" spc="-20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 spc="-25">
                <a:solidFill>
                  <a:srgbClr val="636567"/>
                </a:solidFill>
                <a:latin typeface="Calibri"/>
                <a:cs typeface="Calibri"/>
              </a:rPr>
              <a:t>day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590194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00:00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837895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01:00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085595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02:00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333296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03:00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580997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04:00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28698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05:00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76399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06:00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324099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07:00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571800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08:00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819501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09:00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067202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10:00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314902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11:00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562603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12:00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810304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13;00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058005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14:00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305705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15:00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553406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16:00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801107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17:00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048808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18:00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296509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19:00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544209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20:00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791910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21:00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039611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22:00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287311" y="3785067"/>
            <a:ext cx="126364" cy="256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55"/>
              </a:lnSpc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23:00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036750" y="1386451"/>
            <a:ext cx="199390" cy="1823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150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145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140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135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130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125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120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036750" y="3324471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115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036750" y="3601331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110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1454900" y="1334319"/>
            <a:ext cx="6155690" cy="2378075"/>
            <a:chOff x="1454900" y="1334319"/>
            <a:chExt cx="6155690" cy="2378075"/>
          </a:xfrm>
        </p:grpSpPr>
        <p:sp>
          <p:nvSpPr>
            <p:cNvPr id="37" name="object 37" descr=""/>
            <p:cNvSpPr/>
            <p:nvPr/>
          </p:nvSpPr>
          <p:spPr>
            <a:xfrm>
              <a:off x="1462794" y="1334319"/>
              <a:ext cx="0" cy="2372995"/>
            </a:xfrm>
            <a:custGeom>
              <a:avLst/>
              <a:gdLst/>
              <a:ahLst/>
              <a:cxnLst/>
              <a:rect l="l" t="t" r="r" b="b"/>
              <a:pathLst>
                <a:path w="0" h="2372995">
                  <a:moveTo>
                    <a:pt x="0" y="0"/>
                  </a:moveTo>
                  <a:lnTo>
                    <a:pt x="0" y="2372853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462794" y="3703444"/>
              <a:ext cx="6026785" cy="3810"/>
            </a:xfrm>
            <a:custGeom>
              <a:avLst/>
              <a:gdLst/>
              <a:ahLst/>
              <a:cxnLst/>
              <a:rect l="l" t="t" r="r" b="b"/>
              <a:pathLst>
                <a:path w="6026784" h="3810">
                  <a:moveTo>
                    <a:pt x="6026780" y="0"/>
                  </a:moveTo>
                  <a:lnTo>
                    <a:pt x="0" y="3728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459662" y="1462682"/>
              <a:ext cx="60960" cy="1972945"/>
            </a:xfrm>
            <a:custGeom>
              <a:avLst/>
              <a:gdLst/>
              <a:ahLst/>
              <a:cxnLst/>
              <a:rect l="l" t="t" r="r" b="b"/>
              <a:pathLst>
                <a:path w="60959" h="1972945">
                  <a:moveTo>
                    <a:pt x="60334" y="558788"/>
                  </a:moveTo>
                  <a:lnTo>
                    <a:pt x="0" y="559806"/>
                  </a:lnTo>
                </a:path>
                <a:path w="60959" h="1972945">
                  <a:moveTo>
                    <a:pt x="60334" y="845949"/>
                  </a:moveTo>
                  <a:lnTo>
                    <a:pt x="0" y="846967"/>
                  </a:lnTo>
                </a:path>
                <a:path w="60959" h="1972945">
                  <a:moveTo>
                    <a:pt x="60334" y="278885"/>
                  </a:moveTo>
                  <a:lnTo>
                    <a:pt x="0" y="279903"/>
                  </a:lnTo>
                </a:path>
                <a:path w="60959" h="1972945">
                  <a:moveTo>
                    <a:pt x="60334" y="1131158"/>
                  </a:moveTo>
                  <a:lnTo>
                    <a:pt x="0" y="1132177"/>
                  </a:lnTo>
                </a:path>
                <a:path w="60959" h="1972945">
                  <a:moveTo>
                    <a:pt x="60334" y="0"/>
                  </a:moveTo>
                  <a:lnTo>
                    <a:pt x="0" y="1018"/>
                  </a:lnTo>
                </a:path>
                <a:path w="60959" h="1972945">
                  <a:moveTo>
                    <a:pt x="60334" y="1414416"/>
                  </a:moveTo>
                  <a:lnTo>
                    <a:pt x="0" y="1415434"/>
                  </a:lnTo>
                </a:path>
                <a:path w="60959" h="1972945">
                  <a:moveTo>
                    <a:pt x="60334" y="1692919"/>
                  </a:moveTo>
                  <a:lnTo>
                    <a:pt x="0" y="1693937"/>
                  </a:lnTo>
                </a:path>
                <a:path w="60959" h="1972945">
                  <a:moveTo>
                    <a:pt x="60334" y="1971759"/>
                  </a:moveTo>
                  <a:lnTo>
                    <a:pt x="0" y="1972777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651319" y="3645169"/>
              <a:ext cx="492759" cy="59055"/>
            </a:xfrm>
            <a:custGeom>
              <a:avLst/>
              <a:gdLst/>
              <a:ahLst/>
              <a:cxnLst/>
              <a:rect l="l" t="t" r="r" b="b"/>
              <a:pathLst>
                <a:path w="492760" h="59054">
                  <a:moveTo>
                    <a:pt x="0" y="58920"/>
                  </a:moveTo>
                  <a:lnTo>
                    <a:pt x="0" y="0"/>
                  </a:lnTo>
                </a:path>
                <a:path w="492760" h="59054">
                  <a:moveTo>
                    <a:pt x="243956" y="58920"/>
                  </a:moveTo>
                  <a:lnTo>
                    <a:pt x="243956" y="0"/>
                  </a:lnTo>
                </a:path>
                <a:path w="492760" h="59054">
                  <a:moveTo>
                    <a:pt x="492390" y="58920"/>
                  </a:moveTo>
                  <a:lnTo>
                    <a:pt x="492390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2385428" y="3643305"/>
              <a:ext cx="246379" cy="59055"/>
            </a:xfrm>
            <a:custGeom>
              <a:avLst/>
              <a:gdLst/>
              <a:ahLst/>
              <a:cxnLst/>
              <a:rect l="l" t="t" r="r" b="b"/>
              <a:pathLst>
                <a:path w="246380" h="59054">
                  <a:moveTo>
                    <a:pt x="0" y="58920"/>
                  </a:moveTo>
                  <a:lnTo>
                    <a:pt x="0" y="0"/>
                  </a:lnTo>
                </a:path>
                <a:path w="246380" h="59054">
                  <a:moveTo>
                    <a:pt x="246194" y="58920"/>
                  </a:moveTo>
                  <a:lnTo>
                    <a:pt x="246194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2877818" y="3648253"/>
              <a:ext cx="732790" cy="59055"/>
            </a:xfrm>
            <a:custGeom>
              <a:avLst/>
              <a:gdLst/>
              <a:ahLst/>
              <a:cxnLst/>
              <a:rect l="l" t="t" r="r" b="b"/>
              <a:pathLst>
                <a:path w="732789" h="59054">
                  <a:moveTo>
                    <a:pt x="0" y="58920"/>
                  </a:moveTo>
                  <a:lnTo>
                    <a:pt x="0" y="0"/>
                  </a:lnTo>
                </a:path>
                <a:path w="732789" h="59054">
                  <a:moveTo>
                    <a:pt x="241718" y="58920"/>
                  </a:moveTo>
                  <a:lnTo>
                    <a:pt x="241718" y="0"/>
                  </a:lnTo>
                </a:path>
                <a:path w="732789" h="59054">
                  <a:moveTo>
                    <a:pt x="488768" y="58920"/>
                  </a:moveTo>
                  <a:lnTo>
                    <a:pt x="488768" y="0"/>
                  </a:lnTo>
                </a:path>
                <a:path w="732789" h="59054">
                  <a:moveTo>
                    <a:pt x="732725" y="58920"/>
                  </a:moveTo>
                  <a:lnTo>
                    <a:pt x="732725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3852261" y="3643305"/>
              <a:ext cx="0" cy="59055"/>
            </a:xfrm>
            <a:custGeom>
              <a:avLst/>
              <a:gdLst/>
              <a:ahLst/>
              <a:cxnLst/>
              <a:rect l="l" t="t" r="r" b="b"/>
              <a:pathLst>
                <a:path w="0" h="59054">
                  <a:moveTo>
                    <a:pt x="0" y="589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100695" y="3646390"/>
              <a:ext cx="246379" cy="59055"/>
            </a:xfrm>
            <a:custGeom>
              <a:avLst/>
              <a:gdLst/>
              <a:ahLst/>
              <a:cxnLst/>
              <a:rect l="l" t="t" r="r" b="b"/>
              <a:pathLst>
                <a:path w="246379" h="59054">
                  <a:moveTo>
                    <a:pt x="0" y="58920"/>
                  </a:moveTo>
                  <a:lnTo>
                    <a:pt x="0" y="0"/>
                  </a:lnTo>
                </a:path>
                <a:path w="246379" h="59054">
                  <a:moveTo>
                    <a:pt x="246194" y="58920"/>
                  </a:moveTo>
                  <a:lnTo>
                    <a:pt x="246194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588608" y="3643305"/>
              <a:ext cx="244475" cy="59055"/>
            </a:xfrm>
            <a:custGeom>
              <a:avLst/>
              <a:gdLst/>
              <a:ahLst/>
              <a:cxnLst/>
              <a:rect l="l" t="t" r="r" b="b"/>
              <a:pathLst>
                <a:path w="244475" h="59054">
                  <a:moveTo>
                    <a:pt x="0" y="58920"/>
                  </a:moveTo>
                  <a:lnTo>
                    <a:pt x="0" y="0"/>
                  </a:lnTo>
                </a:path>
                <a:path w="244475" h="59054">
                  <a:moveTo>
                    <a:pt x="243956" y="58920"/>
                  </a:moveTo>
                  <a:lnTo>
                    <a:pt x="243956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077905" y="3644526"/>
              <a:ext cx="732790" cy="59055"/>
            </a:xfrm>
            <a:custGeom>
              <a:avLst/>
              <a:gdLst/>
              <a:ahLst/>
              <a:cxnLst/>
              <a:rect l="l" t="t" r="r" b="b"/>
              <a:pathLst>
                <a:path w="732789" h="59054">
                  <a:moveTo>
                    <a:pt x="0" y="58920"/>
                  </a:moveTo>
                  <a:lnTo>
                    <a:pt x="0" y="0"/>
                  </a:lnTo>
                </a:path>
                <a:path w="732789" h="59054">
                  <a:moveTo>
                    <a:pt x="241718" y="58920"/>
                  </a:moveTo>
                  <a:lnTo>
                    <a:pt x="241718" y="0"/>
                  </a:lnTo>
                </a:path>
                <a:path w="732789" h="59054">
                  <a:moveTo>
                    <a:pt x="488768" y="58920"/>
                  </a:moveTo>
                  <a:lnTo>
                    <a:pt x="488768" y="0"/>
                  </a:lnTo>
                </a:path>
                <a:path w="732789" h="59054">
                  <a:moveTo>
                    <a:pt x="732724" y="58920"/>
                  </a:moveTo>
                  <a:lnTo>
                    <a:pt x="732724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6052349" y="3639577"/>
              <a:ext cx="0" cy="59055"/>
            </a:xfrm>
            <a:custGeom>
              <a:avLst/>
              <a:gdLst/>
              <a:ahLst/>
              <a:cxnLst/>
              <a:rect l="l" t="t" r="r" b="b"/>
              <a:pathLst>
                <a:path w="0" h="59054">
                  <a:moveTo>
                    <a:pt x="0" y="589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6300782" y="3642662"/>
              <a:ext cx="246379" cy="59055"/>
            </a:xfrm>
            <a:custGeom>
              <a:avLst/>
              <a:gdLst/>
              <a:ahLst/>
              <a:cxnLst/>
              <a:rect l="l" t="t" r="r" b="b"/>
              <a:pathLst>
                <a:path w="246379" h="59054">
                  <a:moveTo>
                    <a:pt x="0" y="58920"/>
                  </a:moveTo>
                  <a:lnTo>
                    <a:pt x="0" y="0"/>
                  </a:lnTo>
                </a:path>
                <a:path w="246379" h="59054">
                  <a:moveTo>
                    <a:pt x="246195" y="58920"/>
                  </a:moveTo>
                  <a:lnTo>
                    <a:pt x="246195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6788695" y="3639577"/>
              <a:ext cx="244475" cy="59055"/>
            </a:xfrm>
            <a:custGeom>
              <a:avLst/>
              <a:gdLst/>
              <a:ahLst/>
              <a:cxnLst/>
              <a:rect l="l" t="t" r="r" b="b"/>
              <a:pathLst>
                <a:path w="244475" h="59054">
                  <a:moveTo>
                    <a:pt x="0" y="58920"/>
                  </a:moveTo>
                  <a:lnTo>
                    <a:pt x="0" y="0"/>
                  </a:lnTo>
                </a:path>
                <a:path w="244475" h="59054">
                  <a:moveTo>
                    <a:pt x="243956" y="58920"/>
                  </a:moveTo>
                  <a:lnTo>
                    <a:pt x="243956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269775" y="3645840"/>
              <a:ext cx="0" cy="59055"/>
            </a:xfrm>
            <a:custGeom>
              <a:avLst/>
              <a:gdLst/>
              <a:ahLst/>
              <a:cxnLst/>
              <a:rect l="l" t="t" r="r" b="b"/>
              <a:pathLst>
                <a:path w="0" h="59054">
                  <a:moveTo>
                    <a:pt x="0" y="589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7354498" y="3419976"/>
              <a:ext cx="236220" cy="635"/>
            </a:xfrm>
            <a:custGeom>
              <a:avLst/>
              <a:gdLst/>
              <a:ahLst/>
              <a:cxnLst/>
              <a:rect l="l" t="t" r="r" b="b"/>
              <a:pathLst>
                <a:path w="236220" h="635">
                  <a:moveTo>
                    <a:pt x="0" y="160"/>
                  </a:moveTo>
                  <a:lnTo>
                    <a:pt x="235630" y="0"/>
                  </a:lnTo>
                </a:path>
              </a:pathLst>
            </a:custGeom>
            <a:ln w="28575">
              <a:solidFill>
                <a:srgbClr val="A8A8A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7354498" y="3534036"/>
              <a:ext cx="241935" cy="635"/>
            </a:xfrm>
            <a:custGeom>
              <a:avLst/>
              <a:gdLst/>
              <a:ahLst/>
              <a:cxnLst/>
              <a:rect l="l" t="t" r="r" b="b"/>
              <a:pathLst>
                <a:path w="241934" h="635">
                  <a:moveTo>
                    <a:pt x="0" y="400"/>
                  </a:moveTo>
                  <a:lnTo>
                    <a:pt x="241760" y="0"/>
                  </a:lnTo>
                </a:path>
              </a:pathLst>
            </a:custGeom>
            <a:ln w="28575">
              <a:solidFill>
                <a:srgbClr val="E7663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 descr=""/>
          <p:cNvSpPr txBox="1"/>
          <p:nvPr/>
        </p:nvSpPr>
        <p:spPr>
          <a:xfrm>
            <a:off x="7691934" y="3347923"/>
            <a:ext cx="885190" cy="2673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dirty="0" sz="800" spc="-20">
                <a:solidFill>
                  <a:srgbClr val="636567"/>
                </a:solidFill>
                <a:latin typeface="Calibri"/>
                <a:cs typeface="Calibri"/>
              </a:rPr>
              <a:t>Pre-</a:t>
            </a: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activation</a:t>
            </a:r>
            <a:r>
              <a:rPr dirty="0" sz="800" spc="15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(n=26)</a:t>
            </a:r>
            <a:r>
              <a:rPr dirty="0" sz="800" spc="500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636567"/>
                </a:solidFill>
                <a:latin typeface="Calibri"/>
                <a:cs typeface="Calibri"/>
              </a:rPr>
              <a:t>6</a:t>
            </a:r>
            <a:r>
              <a:rPr dirty="0" sz="800" spc="-15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months (n=26)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578017" y="4624349"/>
            <a:ext cx="17125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 sz="600" spc="-10">
                <a:solidFill>
                  <a:srgbClr val="0D0D0D"/>
                </a:solidFill>
                <a:latin typeface="Calibri"/>
                <a:cs typeface="Calibri"/>
              </a:rPr>
              <a:t>Burkhoff</a:t>
            </a:r>
            <a:r>
              <a:rPr dirty="0" sz="60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0D0D0D"/>
                </a:solidFill>
                <a:latin typeface="Calibri"/>
                <a:cs typeface="Calibri"/>
              </a:rPr>
              <a:t>MODERATO</a:t>
            </a:r>
            <a:r>
              <a:rPr dirty="0" sz="600">
                <a:solidFill>
                  <a:srgbClr val="0D0D0D"/>
                </a:solidFill>
                <a:latin typeface="Calibri"/>
                <a:cs typeface="Calibri"/>
              </a:rPr>
              <a:t> II</a:t>
            </a:r>
            <a:r>
              <a:rPr dirty="0" sz="600" spc="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0D0D0D"/>
                </a:solidFill>
                <a:latin typeface="Calibri"/>
                <a:cs typeface="Calibri"/>
              </a:rPr>
              <a:t>Study</a:t>
            </a:r>
            <a:r>
              <a:rPr dirty="0" sz="600" spc="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0D0D0D"/>
                </a:solidFill>
                <a:latin typeface="Calibri"/>
                <a:cs typeface="Calibri"/>
              </a:rPr>
              <a:t>2-Year</a:t>
            </a:r>
            <a:r>
              <a:rPr dirty="0" sz="600" spc="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0D0D0D"/>
                </a:solidFill>
                <a:latin typeface="Calibri"/>
                <a:cs typeface="Calibri"/>
              </a:rPr>
              <a:t>Results</a:t>
            </a:r>
            <a:r>
              <a:rPr dirty="0" sz="600">
                <a:solidFill>
                  <a:srgbClr val="0D0D0D"/>
                </a:solidFill>
                <a:latin typeface="Calibri"/>
                <a:cs typeface="Calibri"/>
              </a:rPr>
              <a:t> TCT</a:t>
            </a:r>
            <a:r>
              <a:rPr dirty="0" sz="600" spc="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600" spc="-10">
                <a:solidFill>
                  <a:srgbClr val="0D0D0D"/>
                </a:solidFill>
                <a:latin typeface="Calibri"/>
                <a:cs typeface="Calibri"/>
              </a:rPr>
              <a:t>2021.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4" name="object 54" descr=""/>
          <p:cNvSpPr txBox="1"/>
          <p:nvPr/>
        </p:nvSpPr>
        <p:spPr>
          <a:xfrm>
            <a:off x="1722530" y="908039"/>
            <a:ext cx="576262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7663E"/>
                </a:solidFill>
                <a:latin typeface="Calibri"/>
                <a:cs typeface="Calibri"/>
              </a:rPr>
              <a:t>Paired</a:t>
            </a:r>
            <a:r>
              <a:rPr dirty="0" sz="1600" spc="-4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E7663E"/>
                </a:solidFill>
                <a:latin typeface="Calibri"/>
                <a:cs typeface="Calibri"/>
              </a:rPr>
              <a:t>average</a:t>
            </a:r>
            <a:r>
              <a:rPr dirty="0" sz="1600" spc="-5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spc="-20" b="1">
                <a:solidFill>
                  <a:srgbClr val="E7663E"/>
                </a:solidFill>
                <a:latin typeface="Calibri"/>
                <a:cs typeface="Calibri"/>
              </a:rPr>
              <a:t>24-</a:t>
            </a:r>
            <a:r>
              <a:rPr dirty="0" sz="1600" b="1">
                <a:solidFill>
                  <a:srgbClr val="E7663E"/>
                </a:solidFill>
                <a:latin typeface="Calibri"/>
                <a:cs typeface="Calibri"/>
              </a:rPr>
              <a:t>hour</a:t>
            </a:r>
            <a:r>
              <a:rPr dirty="0" sz="1600" spc="-5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7663E"/>
                </a:solidFill>
                <a:latin typeface="Calibri"/>
                <a:cs typeface="Calibri"/>
              </a:rPr>
              <a:t>aSBP</a:t>
            </a:r>
            <a:r>
              <a:rPr dirty="0" sz="1600" spc="-5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7663E"/>
                </a:solidFill>
                <a:latin typeface="Calibri"/>
                <a:cs typeface="Calibri"/>
              </a:rPr>
              <a:t>profile</a:t>
            </a:r>
            <a:r>
              <a:rPr dirty="0" sz="1600" spc="-5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7663E"/>
                </a:solidFill>
                <a:latin typeface="Calibri"/>
                <a:cs typeface="Calibri"/>
              </a:rPr>
              <a:t>after</a:t>
            </a:r>
            <a:r>
              <a:rPr dirty="0" sz="1600" spc="-4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7663E"/>
                </a:solidFill>
                <a:latin typeface="Calibri"/>
                <a:cs typeface="Calibri"/>
              </a:rPr>
              <a:t>6</a:t>
            </a:r>
            <a:r>
              <a:rPr dirty="0" sz="1600" spc="-4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7663E"/>
                </a:solidFill>
                <a:latin typeface="Calibri"/>
                <a:cs typeface="Calibri"/>
              </a:rPr>
              <a:t>months</a:t>
            </a:r>
            <a:r>
              <a:rPr dirty="0" sz="1600" spc="-4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7663E"/>
                </a:solidFill>
                <a:latin typeface="Calibri"/>
                <a:cs typeface="Calibri"/>
              </a:rPr>
              <a:t>of</a:t>
            </a:r>
            <a:r>
              <a:rPr dirty="0" sz="1600" spc="-5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spc="-20" b="1">
                <a:solidFill>
                  <a:srgbClr val="E7663E"/>
                </a:solidFill>
                <a:latin typeface="Calibri"/>
                <a:cs typeface="Calibri"/>
              </a:rPr>
              <a:t>AVIM</a:t>
            </a:r>
            <a:r>
              <a:rPr dirty="0" sz="1600" spc="-5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E7663E"/>
                </a:solidFill>
                <a:latin typeface="Calibri"/>
                <a:cs typeface="Calibri"/>
              </a:rPr>
              <a:t>therapy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69850"/>
            <a:ext cx="9144000" cy="4456430"/>
            <a:chOff x="0" y="669850"/>
            <a:chExt cx="9144000" cy="4456430"/>
          </a:xfrm>
        </p:grpSpPr>
        <p:sp>
          <p:nvSpPr>
            <p:cNvPr id="3" name="object 3" descr=""/>
            <p:cNvSpPr/>
            <p:nvPr/>
          </p:nvSpPr>
          <p:spPr>
            <a:xfrm>
              <a:off x="0" y="669850"/>
              <a:ext cx="9144000" cy="4056379"/>
            </a:xfrm>
            <a:custGeom>
              <a:avLst/>
              <a:gdLst/>
              <a:ahLst/>
              <a:cxnLst/>
              <a:rect l="l" t="t" r="r" b="b"/>
              <a:pathLst>
                <a:path w="9144000" h="4056379">
                  <a:moveTo>
                    <a:pt x="9144000" y="4056320"/>
                  </a:moveTo>
                  <a:lnTo>
                    <a:pt x="0" y="4056320"/>
                  </a:lnTo>
                  <a:lnTo>
                    <a:pt x="0" y="0"/>
                  </a:lnTo>
                  <a:lnTo>
                    <a:pt x="9144000" y="0"/>
                  </a:lnTo>
                  <a:lnTo>
                    <a:pt x="9144000" y="405632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28862" y="1206182"/>
              <a:ext cx="6479540" cy="3077210"/>
            </a:xfrm>
            <a:custGeom>
              <a:avLst/>
              <a:gdLst/>
              <a:ahLst/>
              <a:cxnLst/>
              <a:rect l="l" t="t" r="r" b="b"/>
              <a:pathLst>
                <a:path w="6479540" h="3077210">
                  <a:moveTo>
                    <a:pt x="4500575" y="0"/>
                  </a:moveTo>
                  <a:lnTo>
                    <a:pt x="0" y="0"/>
                  </a:lnTo>
                  <a:lnTo>
                    <a:pt x="0" y="3077197"/>
                  </a:lnTo>
                  <a:lnTo>
                    <a:pt x="4500575" y="3077197"/>
                  </a:lnTo>
                  <a:lnTo>
                    <a:pt x="4500575" y="0"/>
                  </a:lnTo>
                  <a:close/>
                </a:path>
                <a:path w="6479540" h="3077210">
                  <a:moveTo>
                    <a:pt x="6479235" y="2165680"/>
                  </a:moveTo>
                  <a:lnTo>
                    <a:pt x="4602518" y="2165680"/>
                  </a:lnTo>
                  <a:lnTo>
                    <a:pt x="4602518" y="2867634"/>
                  </a:lnTo>
                  <a:lnTo>
                    <a:pt x="6479235" y="2867634"/>
                  </a:lnTo>
                  <a:lnTo>
                    <a:pt x="6479235" y="2165680"/>
                  </a:lnTo>
                  <a:close/>
                </a:path>
                <a:path w="6479540" h="3077210">
                  <a:moveTo>
                    <a:pt x="6479235" y="182460"/>
                  </a:moveTo>
                  <a:lnTo>
                    <a:pt x="4602518" y="182460"/>
                  </a:lnTo>
                  <a:lnTo>
                    <a:pt x="4602518" y="883856"/>
                  </a:lnTo>
                  <a:lnTo>
                    <a:pt x="6479235" y="883856"/>
                  </a:lnTo>
                  <a:lnTo>
                    <a:pt x="6479235" y="1824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040130" y="1389557"/>
              <a:ext cx="48260" cy="2678430"/>
            </a:xfrm>
            <a:custGeom>
              <a:avLst/>
              <a:gdLst/>
              <a:ahLst/>
              <a:cxnLst/>
              <a:rect l="l" t="t" r="r" b="b"/>
              <a:pathLst>
                <a:path w="48259" h="2678429">
                  <a:moveTo>
                    <a:pt x="47637" y="1976170"/>
                  </a:moveTo>
                  <a:lnTo>
                    <a:pt x="0" y="1976170"/>
                  </a:lnTo>
                  <a:lnTo>
                    <a:pt x="0" y="2678125"/>
                  </a:lnTo>
                  <a:lnTo>
                    <a:pt x="47637" y="2678125"/>
                  </a:lnTo>
                  <a:lnTo>
                    <a:pt x="47637" y="1976170"/>
                  </a:lnTo>
                  <a:close/>
                </a:path>
                <a:path w="48259" h="2678429">
                  <a:moveTo>
                    <a:pt x="47650" y="0"/>
                  </a:moveTo>
                  <a:lnTo>
                    <a:pt x="0" y="0"/>
                  </a:lnTo>
                  <a:lnTo>
                    <a:pt x="0" y="701954"/>
                  </a:lnTo>
                  <a:lnTo>
                    <a:pt x="47650" y="701954"/>
                  </a:lnTo>
                  <a:lnTo>
                    <a:pt x="47650" y="0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040142" y="2393054"/>
              <a:ext cx="1877060" cy="702310"/>
            </a:xfrm>
            <a:custGeom>
              <a:avLst/>
              <a:gdLst/>
              <a:ahLst/>
              <a:cxnLst/>
              <a:rect l="l" t="t" r="r" b="b"/>
              <a:pathLst>
                <a:path w="1877059" h="702310">
                  <a:moveTo>
                    <a:pt x="1876724" y="701953"/>
                  </a:moveTo>
                  <a:lnTo>
                    <a:pt x="0" y="701953"/>
                  </a:lnTo>
                  <a:lnTo>
                    <a:pt x="0" y="0"/>
                  </a:lnTo>
                  <a:lnTo>
                    <a:pt x="1876724" y="0"/>
                  </a:lnTo>
                  <a:lnTo>
                    <a:pt x="1876724" y="7019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033207" y="2385008"/>
              <a:ext cx="48260" cy="702310"/>
            </a:xfrm>
            <a:custGeom>
              <a:avLst/>
              <a:gdLst/>
              <a:ahLst/>
              <a:cxnLst/>
              <a:rect l="l" t="t" r="r" b="b"/>
              <a:pathLst>
                <a:path w="48259" h="702310">
                  <a:moveTo>
                    <a:pt x="47644" y="701953"/>
                  </a:moveTo>
                  <a:lnTo>
                    <a:pt x="0" y="701953"/>
                  </a:lnTo>
                  <a:lnTo>
                    <a:pt x="0" y="0"/>
                  </a:lnTo>
                  <a:lnTo>
                    <a:pt x="47644" y="0"/>
                  </a:lnTo>
                  <a:lnTo>
                    <a:pt x="47644" y="701953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62463" y="1206178"/>
              <a:ext cx="2021839" cy="3077210"/>
            </a:xfrm>
            <a:custGeom>
              <a:avLst/>
              <a:gdLst/>
              <a:ahLst/>
              <a:cxnLst/>
              <a:rect l="l" t="t" r="r" b="b"/>
              <a:pathLst>
                <a:path w="2021839" h="3077210">
                  <a:moveTo>
                    <a:pt x="0" y="3077191"/>
                  </a:moveTo>
                  <a:lnTo>
                    <a:pt x="2021686" y="3077191"/>
                  </a:lnTo>
                  <a:lnTo>
                    <a:pt x="2021686" y="0"/>
                  </a:lnTo>
                  <a:lnTo>
                    <a:pt x="0" y="0"/>
                  </a:lnTo>
                  <a:lnTo>
                    <a:pt x="0" y="3077191"/>
                  </a:lnTo>
                  <a:close/>
                </a:path>
              </a:pathLst>
            </a:custGeom>
            <a:solidFill>
              <a:srgbClr val="FFFFFF">
                <a:alpha val="87841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MODERATO</a:t>
            </a:r>
            <a:r>
              <a:rPr dirty="0" spc="-50"/>
              <a:t> </a:t>
            </a:r>
            <a:r>
              <a:rPr dirty="0"/>
              <a:t>II:</a:t>
            </a:r>
            <a:r>
              <a:rPr dirty="0" spc="-45"/>
              <a:t> </a:t>
            </a:r>
            <a:r>
              <a:rPr dirty="0" spc="-10"/>
              <a:t>Long-</a:t>
            </a:r>
            <a:r>
              <a:rPr dirty="0" spc="-50"/>
              <a:t>Term</a:t>
            </a:r>
            <a:r>
              <a:rPr dirty="0" spc="-45"/>
              <a:t> </a:t>
            </a:r>
            <a:r>
              <a:rPr dirty="0"/>
              <a:t>SBP</a:t>
            </a:r>
            <a:r>
              <a:rPr dirty="0" spc="-40"/>
              <a:t> </a:t>
            </a:r>
            <a:r>
              <a:rPr dirty="0" spc="-10"/>
              <a:t>Reduction</a:t>
            </a:r>
            <a:r>
              <a:rPr dirty="0" spc="-60"/>
              <a:t> </a:t>
            </a:r>
            <a:r>
              <a:rPr dirty="0"/>
              <a:t>with</a:t>
            </a:r>
            <a:r>
              <a:rPr dirty="0" spc="-50"/>
              <a:t> </a:t>
            </a:r>
            <a:r>
              <a:rPr dirty="0"/>
              <a:t>AVIM</a:t>
            </a:r>
            <a:r>
              <a:rPr dirty="0" spc="-45"/>
              <a:t> </a:t>
            </a:r>
            <a:r>
              <a:rPr dirty="0" spc="-10"/>
              <a:t>Therapy</a:t>
            </a:r>
          </a:p>
        </p:txBody>
      </p:sp>
      <p:sp>
        <p:nvSpPr>
          <p:cNvPr id="10" name="object 10" descr=""/>
          <p:cNvSpPr txBox="1"/>
          <p:nvPr/>
        </p:nvSpPr>
        <p:spPr>
          <a:xfrm>
            <a:off x="7087781" y="1463733"/>
            <a:ext cx="1820545" cy="4737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50">
              <a:lnSpc>
                <a:spcPts val="1195"/>
              </a:lnSpc>
              <a:spcBef>
                <a:spcPts val="100"/>
              </a:spcBef>
            </a:pPr>
            <a:r>
              <a:rPr dirty="0" sz="1050" spc="-10" b="1">
                <a:solidFill>
                  <a:srgbClr val="E7663E"/>
                </a:solidFill>
                <a:latin typeface="Calibri"/>
                <a:cs typeface="Calibri"/>
              </a:rPr>
              <a:t>-</a:t>
            </a:r>
            <a:r>
              <a:rPr dirty="0" sz="1050" b="1">
                <a:solidFill>
                  <a:srgbClr val="E7663E"/>
                </a:solidFill>
                <a:latin typeface="Calibri"/>
                <a:cs typeface="Calibri"/>
              </a:rPr>
              <a:t>8.9</a:t>
            </a:r>
            <a:r>
              <a:rPr dirty="0" sz="1050" spc="-1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050" spc="-20" b="1">
                <a:solidFill>
                  <a:srgbClr val="E7663E"/>
                </a:solidFill>
                <a:latin typeface="Calibri"/>
                <a:cs typeface="Calibri"/>
              </a:rPr>
              <a:t>mmHg</a:t>
            </a:r>
            <a:endParaRPr sz="1050">
              <a:latin typeface="Calibri"/>
              <a:cs typeface="Calibri"/>
            </a:endParaRPr>
          </a:p>
          <a:p>
            <a:pPr marL="146050" marR="203835">
              <a:lnSpc>
                <a:spcPts val="1130"/>
              </a:lnSpc>
              <a:spcBef>
                <a:spcPts val="80"/>
              </a:spcBef>
            </a:pP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in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24-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Hour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aSBP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from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baseline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at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3.6</a:t>
            </a:r>
            <a:r>
              <a:rPr dirty="0" sz="1050" spc="-10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years</a:t>
            </a:r>
            <a:r>
              <a:rPr dirty="0" sz="1050" spc="-5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(±0.6)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080851" y="2530394"/>
            <a:ext cx="1836420" cy="34226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51130" marR="568325">
              <a:lnSpc>
                <a:spcPts val="1230"/>
              </a:lnSpc>
              <a:spcBef>
                <a:spcPts val="165"/>
              </a:spcBef>
            </a:pPr>
            <a:r>
              <a:rPr dirty="0" sz="1050" spc="-10" b="1">
                <a:solidFill>
                  <a:srgbClr val="E7663E"/>
                </a:solidFill>
                <a:latin typeface="Calibri"/>
                <a:cs typeface="Calibri"/>
              </a:rPr>
              <a:t>-</a:t>
            </a:r>
            <a:r>
              <a:rPr dirty="0" sz="1050" b="1">
                <a:solidFill>
                  <a:srgbClr val="E7663E"/>
                </a:solidFill>
                <a:latin typeface="Calibri"/>
                <a:cs typeface="Calibri"/>
              </a:rPr>
              <a:t>12.5</a:t>
            </a:r>
            <a:r>
              <a:rPr dirty="0" sz="1050" spc="-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E7663E"/>
                </a:solidFill>
                <a:latin typeface="Calibri"/>
                <a:cs typeface="Calibri"/>
              </a:rPr>
              <a:t>mmHg</a:t>
            </a:r>
            <a:r>
              <a:rPr dirty="0" sz="1050" spc="-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in</a:t>
            </a:r>
            <a:r>
              <a:rPr dirty="0" sz="1050" spc="-1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oSBP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at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3.6</a:t>
            </a:r>
            <a:r>
              <a:rPr dirty="0" sz="1050" spc="-10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years</a:t>
            </a:r>
            <a:r>
              <a:rPr dirty="0" sz="1050" spc="-10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(±0.6)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087778" y="3433205"/>
            <a:ext cx="1820545" cy="486409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56845" marR="469265">
              <a:lnSpc>
                <a:spcPts val="1130"/>
              </a:lnSpc>
              <a:spcBef>
                <a:spcPts val="245"/>
              </a:spcBef>
            </a:pPr>
            <a:r>
              <a:rPr dirty="0" sz="1050" b="1">
                <a:solidFill>
                  <a:srgbClr val="E7663E"/>
                </a:solidFill>
                <a:latin typeface="Calibri"/>
                <a:cs typeface="Calibri"/>
              </a:rPr>
              <a:t>100%</a:t>
            </a:r>
            <a:r>
              <a:rPr dirty="0" sz="1050" spc="-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of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patients</a:t>
            </a:r>
            <a:r>
              <a:rPr dirty="0" sz="1050" spc="-3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with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reduction</a:t>
            </a:r>
            <a:r>
              <a:rPr dirty="0" sz="1050" spc="-3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in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aSBP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 at</a:t>
            </a:r>
            <a:endParaRPr sz="1050">
              <a:latin typeface="Calibri"/>
              <a:cs typeface="Calibri"/>
            </a:endParaRPr>
          </a:p>
          <a:p>
            <a:pPr marL="156845">
              <a:lnSpc>
                <a:spcPts val="1220"/>
              </a:lnSpc>
            </a:pP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3.6</a:t>
            </a:r>
            <a:r>
              <a:rPr dirty="0" sz="1050" spc="-20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years</a:t>
            </a:r>
            <a:r>
              <a:rPr dirty="0" sz="1050" spc="-15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(±0.6)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230713" y="1202761"/>
            <a:ext cx="0" cy="3076575"/>
          </a:xfrm>
          <a:custGeom>
            <a:avLst/>
            <a:gdLst/>
            <a:ahLst/>
            <a:cxnLst/>
            <a:rect l="l" t="t" r="r" b="b"/>
            <a:pathLst>
              <a:path w="0" h="3076575">
                <a:moveTo>
                  <a:pt x="0" y="0"/>
                </a:moveTo>
                <a:lnTo>
                  <a:pt x="0" y="3076553"/>
                </a:lnTo>
              </a:path>
            </a:pathLst>
          </a:custGeom>
          <a:ln w="63500">
            <a:solidFill>
              <a:srgbClr val="E766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98144" y="772660"/>
            <a:ext cx="8695055" cy="304165"/>
          </a:xfrm>
          <a:prstGeom prst="rect">
            <a:avLst/>
          </a:prstGeom>
          <a:solidFill>
            <a:srgbClr val="626467"/>
          </a:solidFill>
        </p:spPr>
        <p:txBody>
          <a:bodyPr wrap="square" lIns="0" tIns="38100" rIns="0" bIns="0" rtlCol="0" vert="horz">
            <a:spAutoFit/>
          </a:bodyPr>
          <a:lstStyle/>
          <a:p>
            <a:pPr algn="ctr" marL="17780">
              <a:lnSpc>
                <a:spcPct val="100000"/>
              </a:lnSpc>
              <a:spcBef>
                <a:spcPts val="300"/>
              </a:spcBef>
            </a:pP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AVIM</a:t>
            </a:r>
            <a:r>
              <a:rPr dirty="0" sz="135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r>
              <a:rPr dirty="0" sz="135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demonstrated</a:t>
            </a:r>
            <a:r>
              <a:rPr dirty="0" sz="135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sustained,</a:t>
            </a:r>
            <a:r>
              <a:rPr dirty="0" sz="135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long-term</a:t>
            </a:r>
            <a:r>
              <a:rPr dirty="0" sz="135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blood</a:t>
            </a:r>
            <a:r>
              <a:rPr dirty="0" sz="135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r>
              <a:rPr dirty="0" sz="135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10" b="1">
                <a:solidFill>
                  <a:srgbClr val="FFFFFF"/>
                </a:solidFill>
                <a:latin typeface="Calibri"/>
                <a:cs typeface="Calibri"/>
              </a:rPr>
              <a:t>reduction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62463" y="1487644"/>
            <a:ext cx="2021839" cy="2782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0" marR="111760">
              <a:lnSpc>
                <a:spcPct val="100000"/>
              </a:lnSpc>
              <a:spcBef>
                <a:spcPts val="100"/>
              </a:spcBef>
            </a:pPr>
            <a:r>
              <a:rPr dirty="0" sz="1050" spc="-10" b="1">
                <a:solidFill>
                  <a:srgbClr val="626467"/>
                </a:solidFill>
                <a:latin typeface="Calibri"/>
                <a:cs typeface="Calibri"/>
              </a:rPr>
              <a:t>Long-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term</a:t>
            </a:r>
            <a:r>
              <a:rPr dirty="0" sz="1050" spc="-15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blood</a:t>
            </a:r>
            <a:r>
              <a:rPr dirty="0" sz="1050" spc="-10" b="1">
                <a:solidFill>
                  <a:srgbClr val="626467"/>
                </a:solidFill>
                <a:latin typeface="Calibri"/>
                <a:cs typeface="Calibri"/>
              </a:rPr>
              <a:t> pressure</a:t>
            </a:r>
            <a:r>
              <a:rPr dirty="0" sz="1050" spc="-15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20" b="1">
                <a:solidFill>
                  <a:srgbClr val="626467"/>
                </a:solidFill>
                <a:latin typeface="Calibri"/>
                <a:cs typeface="Calibri"/>
              </a:rPr>
              <a:t>from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a</a:t>
            </a:r>
            <a:r>
              <a:rPr dirty="0" sz="1050" spc="-5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 b="1">
                <a:solidFill>
                  <a:srgbClr val="626467"/>
                </a:solidFill>
                <a:latin typeface="Calibri"/>
                <a:cs typeface="Calibri"/>
              </a:rPr>
              <a:t>follow-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up study of</a:t>
            </a:r>
            <a:r>
              <a:rPr dirty="0" sz="1050" spc="-10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25" b="1">
                <a:solidFill>
                  <a:srgbClr val="626467"/>
                </a:solidFill>
                <a:latin typeface="Calibri"/>
                <a:cs typeface="Calibri"/>
              </a:rPr>
              <a:t>16</a:t>
            </a:r>
            <a:r>
              <a:rPr dirty="0" sz="1050" spc="500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patients</a:t>
            </a:r>
            <a:r>
              <a:rPr dirty="0" sz="1050" spc="-15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from</a:t>
            </a:r>
            <a:r>
              <a:rPr dirty="0" sz="1050" spc="-20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 b="1">
                <a:solidFill>
                  <a:srgbClr val="626467"/>
                </a:solidFill>
                <a:latin typeface="Calibri"/>
                <a:cs typeface="Calibri"/>
              </a:rPr>
              <a:t>MODERATO</a:t>
            </a:r>
            <a:r>
              <a:rPr dirty="0" sz="1050" spc="-20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25" b="1">
                <a:solidFill>
                  <a:srgbClr val="626467"/>
                </a:solidFill>
                <a:latin typeface="Calibri"/>
                <a:cs typeface="Calibri"/>
              </a:rPr>
              <a:t>II*</a:t>
            </a:r>
            <a:endParaRPr sz="1050">
              <a:latin typeface="Calibri"/>
              <a:cs typeface="Calibri"/>
            </a:endParaRPr>
          </a:p>
          <a:p>
            <a:pPr marL="258445" marR="167005" indent="-86995">
              <a:lnSpc>
                <a:spcPct val="100000"/>
              </a:lnSpc>
              <a:spcBef>
                <a:spcPts val="1260"/>
              </a:spcBef>
              <a:buClr>
                <a:srgbClr val="E7663E"/>
              </a:buClr>
              <a:buSzPct val="104761"/>
              <a:buFont typeface="Arial"/>
              <a:buChar char="•"/>
              <a:tabLst>
                <a:tab pos="258445" algn="l"/>
              </a:tabLst>
            </a:pP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8</a:t>
            </a:r>
            <a:r>
              <a:rPr dirty="0" sz="1050" spc="-1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AVIM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&amp;</a:t>
            </a:r>
            <a:r>
              <a:rPr dirty="0" sz="1050" spc="-1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8</a:t>
            </a:r>
            <a:r>
              <a:rPr dirty="0" sz="1050" spc="-1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control</a:t>
            </a:r>
            <a:r>
              <a:rPr dirty="0" sz="1050" spc="-1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patients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who</a:t>
            </a:r>
            <a:r>
              <a:rPr dirty="0" sz="1050" spc="-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crossed-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over</a:t>
            </a:r>
            <a:r>
              <a:rPr dirty="0" sz="1050" spc="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to 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AVIM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therapy</a:t>
            </a:r>
            <a:r>
              <a:rPr dirty="0" sz="1050" spc="-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at</a:t>
            </a:r>
            <a:r>
              <a:rPr dirty="0" sz="1050" spc="-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the</a:t>
            </a:r>
            <a:r>
              <a:rPr dirty="0" sz="1050" spc="-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end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of</a:t>
            </a:r>
            <a:r>
              <a:rPr dirty="0" sz="1050" spc="-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the</a:t>
            </a:r>
            <a:r>
              <a:rPr dirty="0" sz="1050" spc="-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6-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month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 double-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blind</a:t>
            </a:r>
            <a:r>
              <a:rPr dirty="0" sz="1050" spc="-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phase 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of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MODERATO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II &amp;</a:t>
            </a:r>
            <a:r>
              <a:rPr dirty="0" sz="1050" spc="-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agreed</a:t>
            </a:r>
            <a:r>
              <a:rPr dirty="0" sz="1050" spc="-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to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be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followed</a:t>
            </a:r>
            <a:r>
              <a:rPr dirty="0" sz="1050" spc="-4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long-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term</a:t>
            </a:r>
            <a:endParaRPr sz="1050">
              <a:latin typeface="Calibri"/>
              <a:cs typeface="Calibri"/>
            </a:endParaRPr>
          </a:p>
          <a:p>
            <a:pPr marL="258445" marR="147320" indent="-86995">
              <a:lnSpc>
                <a:spcPct val="100000"/>
              </a:lnSpc>
              <a:spcBef>
                <a:spcPts val="1260"/>
              </a:spcBef>
              <a:buClr>
                <a:srgbClr val="E7663E"/>
              </a:buClr>
              <a:buSzPct val="104761"/>
              <a:buFont typeface="Arial"/>
              <a:buChar char="•"/>
              <a:tabLst>
                <a:tab pos="258445" algn="l"/>
              </a:tabLst>
            </a:pP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Each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patient</a:t>
            </a:r>
            <a:r>
              <a:rPr dirty="0" sz="1050" spc="-1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had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aSBP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and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oSBP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measured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at</a:t>
            </a:r>
            <a:r>
              <a:rPr dirty="0" sz="1050" spc="-1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an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average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of</a:t>
            </a:r>
            <a:r>
              <a:rPr dirty="0" sz="1050" spc="-2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3.6</a:t>
            </a:r>
            <a:r>
              <a:rPr dirty="0" sz="1050" spc="-20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26467"/>
                </a:solidFill>
                <a:latin typeface="Calibri"/>
                <a:cs typeface="Calibri"/>
              </a:rPr>
              <a:t>years</a:t>
            </a:r>
            <a:r>
              <a:rPr dirty="0" sz="1050" spc="-15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(±0.6)</a:t>
            </a:r>
            <a:r>
              <a:rPr dirty="0" sz="1050" spc="-2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following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initiation</a:t>
            </a:r>
            <a:r>
              <a:rPr dirty="0" sz="1050" spc="-3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of</a:t>
            </a:r>
            <a:r>
              <a:rPr dirty="0" sz="1050" spc="-3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626467"/>
                </a:solidFill>
                <a:latin typeface="Calibri"/>
                <a:cs typeface="Calibri"/>
              </a:rPr>
              <a:t>AVIM</a:t>
            </a:r>
            <a:r>
              <a:rPr dirty="0" sz="1050" spc="-35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Calibri"/>
                <a:cs typeface="Calibri"/>
              </a:rPr>
              <a:t>therapy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105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*Patients</a:t>
            </a:r>
            <a:r>
              <a:rPr dirty="0" sz="650" spc="7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were</a:t>
            </a:r>
            <a:r>
              <a:rPr dirty="0" sz="650" spc="7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re-consented</a:t>
            </a:r>
            <a:r>
              <a:rPr dirty="0" sz="650" spc="7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for</a:t>
            </a:r>
            <a:r>
              <a:rPr dirty="0" sz="650" spc="8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long-term</a:t>
            </a:r>
            <a:r>
              <a:rPr dirty="0" sz="650" spc="7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follow-</a:t>
            </a:r>
            <a:r>
              <a:rPr dirty="0" sz="650" spc="-25">
                <a:solidFill>
                  <a:srgbClr val="313131"/>
                </a:solidFill>
                <a:latin typeface="Calibri"/>
                <a:cs typeface="Calibri"/>
              </a:rPr>
              <a:t>up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315983" y="1378431"/>
            <a:ext cx="3126740" cy="494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E7663E"/>
                </a:solidFill>
                <a:latin typeface="Calibri"/>
                <a:cs typeface="Calibri"/>
              </a:rPr>
              <a:t>Significant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Reduction</a:t>
            </a:r>
            <a:r>
              <a:rPr dirty="0" sz="1200" spc="-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in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24-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Hr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aSBP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and</a:t>
            </a:r>
            <a:r>
              <a:rPr dirty="0" sz="1200" spc="-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E7663E"/>
                </a:solidFill>
                <a:latin typeface="Calibri"/>
                <a:cs typeface="Calibri"/>
              </a:rPr>
              <a:t>oSBP</a:t>
            </a:r>
            <a:r>
              <a:rPr dirty="0" baseline="25925" sz="1125" spc="-15" b="1">
                <a:solidFill>
                  <a:srgbClr val="E7663E"/>
                </a:solidFill>
                <a:latin typeface="Calibri"/>
                <a:cs typeface="Calibri"/>
              </a:rPr>
              <a:t>1,2,3</a:t>
            </a:r>
            <a:endParaRPr baseline="25925" sz="1125">
              <a:latin typeface="Calibri"/>
              <a:cs typeface="Calibri"/>
            </a:endParaRPr>
          </a:p>
          <a:p>
            <a:pPr marL="535305">
              <a:lnSpc>
                <a:spcPct val="100000"/>
              </a:lnSpc>
              <a:spcBef>
                <a:spcPts val="990"/>
              </a:spcBef>
            </a:pPr>
            <a:r>
              <a:rPr dirty="0" sz="1050" spc="-20" b="1">
                <a:solidFill>
                  <a:srgbClr val="636567"/>
                </a:solidFill>
                <a:latin typeface="Calibri"/>
                <a:cs typeface="Calibri"/>
              </a:rPr>
              <a:t>aSBP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3235074" y="2110668"/>
            <a:ext cx="3413760" cy="2026285"/>
            <a:chOff x="3235074" y="2110668"/>
            <a:chExt cx="3413760" cy="2026285"/>
          </a:xfrm>
        </p:grpSpPr>
        <p:sp>
          <p:nvSpPr>
            <p:cNvPr id="18" name="object 18" descr=""/>
            <p:cNvSpPr/>
            <p:nvPr/>
          </p:nvSpPr>
          <p:spPr>
            <a:xfrm>
              <a:off x="3239836" y="2115431"/>
              <a:ext cx="3404235" cy="2016760"/>
            </a:xfrm>
            <a:custGeom>
              <a:avLst/>
              <a:gdLst/>
              <a:ahLst/>
              <a:cxnLst/>
              <a:rect l="l" t="t" r="r" b="b"/>
              <a:pathLst>
                <a:path w="3404234" h="2016760">
                  <a:moveTo>
                    <a:pt x="5413" y="0"/>
                  </a:moveTo>
                  <a:lnTo>
                    <a:pt x="5413" y="2012915"/>
                  </a:lnTo>
                </a:path>
                <a:path w="3404234" h="2016760">
                  <a:moveTo>
                    <a:pt x="0" y="2008752"/>
                  </a:moveTo>
                  <a:lnTo>
                    <a:pt x="82687" y="2008752"/>
                  </a:lnTo>
                </a:path>
                <a:path w="3404234" h="2016760">
                  <a:moveTo>
                    <a:pt x="0" y="1030906"/>
                  </a:moveTo>
                  <a:lnTo>
                    <a:pt x="82687" y="1030906"/>
                  </a:lnTo>
                </a:path>
                <a:path w="3404234" h="2016760">
                  <a:moveTo>
                    <a:pt x="0" y="530149"/>
                  </a:moveTo>
                  <a:lnTo>
                    <a:pt x="82687" y="530149"/>
                  </a:lnTo>
                </a:path>
                <a:path w="3404234" h="2016760">
                  <a:moveTo>
                    <a:pt x="3403740" y="7915"/>
                  </a:moveTo>
                  <a:lnTo>
                    <a:pt x="3403740" y="2016668"/>
                  </a:lnTo>
                </a:path>
              </a:pathLst>
            </a:custGeom>
            <a:ln w="9525">
              <a:solidFill>
                <a:srgbClr val="3131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244513" y="2121777"/>
              <a:ext cx="3399154" cy="1270"/>
            </a:xfrm>
            <a:custGeom>
              <a:avLst/>
              <a:gdLst/>
              <a:ahLst/>
              <a:cxnLst/>
              <a:rect l="l" t="t" r="r" b="b"/>
              <a:pathLst>
                <a:path w="3399154" h="1269">
                  <a:moveTo>
                    <a:pt x="3399063" y="0"/>
                  </a:moveTo>
                  <a:lnTo>
                    <a:pt x="0" y="1226"/>
                  </a:lnTo>
                </a:path>
              </a:pathLst>
            </a:custGeom>
            <a:ln w="9525">
              <a:solidFill>
                <a:srgbClr val="3131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245636" y="3650126"/>
              <a:ext cx="83185" cy="0"/>
            </a:xfrm>
            <a:custGeom>
              <a:avLst/>
              <a:gdLst/>
              <a:ahLst/>
              <a:cxnLst/>
              <a:rect l="l" t="t" r="r" b="b"/>
              <a:pathLst>
                <a:path w="83185" h="0">
                  <a:moveTo>
                    <a:pt x="0" y="0"/>
                  </a:moveTo>
                  <a:lnTo>
                    <a:pt x="82688" y="0"/>
                  </a:lnTo>
                </a:path>
              </a:pathLst>
            </a:custGeom>
            <a:ln w="9525">
              <a:solidFill>
                <a:srgbClr val="3131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3037287" y="2031824"/>
            <a:ext cx="113664" cy="1311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594">
              <a:lnSpc>
                <a:spcPct val="100000"/>
              </a:lnSpc>
              <a:spcBef>
                <a:spcPts val="100"/>
              </a:spcBef>
            </a:pPr>
            <a:r>
              <a:rPr dirty="0" sz="600" spc="-50">
                <a:solidFill>
                  <a:srgbClr val="636567"/>
                </a:solidFill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dirty="0" sz="60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600" spc="-50">
                <a:solidFill>
                  <a:srgbClr val="636567"/>
                </a:solidFill>
                <a:latin typeface="Calibri"/>
                <a:cs typeface="Calibri"/>
              </a:rPr>
              <a:t>5</a:t>
            </a: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60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600" spc="-25">
                <a:solidFill>
                  <a:srgbClr val="636567"/>
                </a:solidFill>
                <a:latin typeface="Calibri"/>
                <a:cs typeface="Calibri"/>
              </a:rPr>
              <a:t>10</a:t>
            </a: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dirty="0" sz="60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600" spc="-25">
                <a:solidFill>
                  <a:srgbClr val="636567"/>
                </a:solidFill>
                <a:latin typeface="Calibri"/>
                <a:cs typeface="Calibri"/>
              </a:rPr>
              <a:t>15</a:t>
            </a: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dirty="0" sz="60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600" spc="-25">
                <a:solidFill>
                  <a:srgbClr val="636567"/>
                </a:solidFill>
                <a:latin typeface="Calibri"/>
                <a:cs typeface="Calibri"/>
              </a:rPr>
              <a:t>20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821848" y="2794180"/>
            <a:ext cx="130175" cy="7054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880"/>
              </a:lnSpc>
            </a:pP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Δ</a:t>
            </a:r>
            <a:r>
              <a:rPr dirty="0" sz="800" spc="2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in</a:t>
            </a:r>
            <a:r>
              <a:rPr dirty="0" sz="800" spc="2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BP</a:t>
            </a:r>
            <a:r>
              <a:rPr dirty="0" sz="800" spc="2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636567"/>
                </a:solidFill>
                <a:latin typeface="Calibri"/>
                <a:cs typeface="Calibri"/>
              </a:rPr>
              <a:t>(mmHg)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506901" y="1947329"/>
            <a:ext cx="115824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38480" algn="l"/>
              </a:tabLst>
            </a:pPr>
            <a:r>
              <a:rPr dirty="0" baseline="3703" sz="1125" b="1">
                <a:solidFill>
                  <a:srgbClr val="626467"/>
                </a:solidFill>
                <a:latin typeface="Calibri"/>
                <a:cs typeface="Calibri"/>
              </a:rPr>
              <a:t>6 </a:t>
            </a:r>
            <a:r>
              <a:rPr dirty="0" baseline="3703" sz="1125" spc="-15" b="1">
                <a:solidFill>
                  <a:srgbClr val="626467"/>
                </a:solidFill>
                <a:latin typeface="Calibri"/>
                <a:cs typeface="Calibri"/>
              </a:rPr>
              <a:t>months</a:t>
            </a:r>
            <a:r>
              <a:rPr dirty="0" baseline="3703" sz="1125" b="1">
                <a:solidFill>
                  <a:srgbClr val="626467"/>
                </a:solidFill>
                <a:latin typeface="Calibri"/>
                <a:cs typeface="Calibri"/>
              </a:rPr>
              <a:t>	</a:t>
            </a:r>
            <a:r>
              <a:rPr dirty="0" sz="750" b="1">
                <a:solidFill>
                  <a:srgbClr val="626467"/>
                </a:solidFill>
                <a:latin typeface="Calibri"/>
                <a:cs typeface="Calibri"/>
              </a:rPr>
              <a:t>3.6 years</a:t>
            </a:r>
            <a:r>
              <a:rPr dirty="0" sz="750" spc="5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750" spc="-10" b="1">
                <a:solidFill>
                  <a:srgbClr val="626467"/>
                </a:solidFill>
                <a:latin typeface="Calibri"/>
                <a:cs typeface="Calibri"/>
              </a:rPr>
              <a:t>(±0.6)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4905647" y="2121776"/>
            <a:ext cx="0" cy="1711960"/>
          </a:xfrm>
          <a:custGeom>
            <a:avLst/>
            <a:gdLst/>
            <a:ahLst/>
            <a:cxnLst/>
            <a:rect l="l" t="t" r="r" b="b"/>
            <a:pathLst>
              <a:path w="0" h="1711960">
                <a:moveTo>
                  <a:pt x="0" y="0"/>
                </a:moveTo>
                <a:lnTo>
                  <a:pt x="0" y="1711453"/>
                </a:lnTo>
              </a:path>
            </a:pathLst>
          </a:custGeom>
          <a:ln w="9525">
            <a:solidFill>
              <a:srgbClr val="3131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4025769" y="4114609"/>
            <a:ext cx="175768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P-value</a:t>
            </a:r>
            <a:r>
              <a:rPr dirty="0" sz="650" spc="3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between</a:t>
            </a:r>
            <a:r>
              <a:rPr dirty="0" sz="650" spc="4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6</a:t>
            </a:r>
            <a:r>
              <a:rPr dirty="0" sz="650" spc="4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months</a:t>
            </a:r>
            <a:r>
              <a:rPr dirty="0" sz="650" spc="4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&amp;</a:t>
            </a:r>
            <a:r>
              <a:rPr dirty="0" sz="650" spc="4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3.6</a:t>
            </a:r>
            <a:r>
              <a:rPr dirty="0" sz="650" spc="3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years</a:t>
            </a:r>
            <a:r>
              <a:rPr dirty="0" sz="650" spc="4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626467"/>
                </a:solidFill>
                <a:latin typeface="Calibri"/>
                <a:cs typeface="Calibri"/>
              </a:rPr>
              <a:t>(±0.6)</a:t>
            </a:r>
            <a:r>
              <a:rPr dirty="0" sz="650" spc="210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650">
                <a:solidFill>
                  <a:srgbClr val="313131"/>
                </a:solidFill>
                <a:latin typeface="Calibri"/>
                <a:cs typeface="Calibri"/>
              </a:rPr>
              <a:t>=</a:t>
            </a:r>
            <a:r>
              <a:rPr dirty="0" sz="650" spc="4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650" spc="-25">
                <a:solidFill>
                  <a:srgbClr val="313131"/>
                </a:solidFill>
                <a:latin typeface="Calibri"/>
                <a:cs typeface="Calibri"/>
              </a:rPr>
              <a:t>ns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996045" y="4605006"/>
            <a:ext cx="724027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95"/>
              </a:lnSpc>
            </a:pPr>
            <a:r>
              <a:rPr dirty="0" baseline="24691" sz="675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Fischer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MODERATO</a:t>
            </a:r>
            <a:r>
              <a:rPr dirty="0" sz="700" spc="-1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Study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Long-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term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Results</a:t>
            </a:r>
            <a:r>
              <a:rPr dirty="0" sz="700" spc="-1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ICI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2024;</a:t>
            </a:r>
            <a:r>
              <a:rPr dirty="0" sz="700" spc="14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 b="1" i="1">
                <a:solidFill>
                  <a:srgbClr val="0D0D0D"/>
                </a:solidFill>
                <a:latin typeface="Calibri"/>
                <a:cs typeface="Calibri"/>
              </a:rPr>
              <a:t>Definitions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: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SBP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(Systolic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Blood</a:t>
            </a:r>
            <a:r>
              <a:rPr dirty="0" sz="700" spc="-1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Pressure),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aSBP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(Ambulatory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Systolic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Blood</a:t>
            </a:r>
            <a:r>
              <a:rPr dirty="0" sz="700" spc="-1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Pressure),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oSBP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(Office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Systolic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 Blood</a:t>
            </a:r>
            <a:r>
              <a:rPr dirty="0" sz="700" spc="-1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Pressure),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ns</a:t>
            </a:r>
            <a:r>
              <a:rPr dirty="0" sz="700" spc="-1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(Non-significant).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26" name="object 26" descr=""/>
          <p:cNvSpPr txBox="1"/>
          <p:nvPr/>
        </p:nvSpPr>
        <p:spPr>
          <a:xfrm>
            <a:off x="3403961" y="2128193"/>
            <a:ext cx="502920" cy="735330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50">
              <a:latin typeface="Times New Roman"/>
              <a:cs typeface="Times New Roman"/>
            </a:endParaRPr>
          </a:p>
          <a:p>
            <a:pPr marL="130810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5" b="1">
                <a:solidFill>
                  <a:srgbClr val="FFFFFF"/>
                </a:solidFill>
                <a:latin typeface="Calibri"/>
                <a:cs typeface="Calibri"/>
              </a:rPr>
              <a:t>8.9</a:t>
            </a:r>
            <a:endParaRPr sz="1050">
              <a:latin typeface="Calibri"/>
              <a:cs typeface="Calibri"/>
            </a:endParaRPr>
          </a:p>
          <a:p>
            <a:pPr marL="129539">
              <a:lnSpc>
                <a:spcPct val="100000"/>
              </a:lnSpc>
              <a:spcBef>
                <a:spcPts val="35"/>
              </a:spcBef>
            </a:pPr>
            <a:r>
              <a:rPr dirty="0" sz="45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45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5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45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50" spc="-10" b="1">
                <a:solidFill>
                  <a:srgbClr val="FFFFFF"/>
                </a:solidFill>
                <a:latin typeface="Calibri"/>
                <a:cs typeface="Calibri"/>
              </a:rPr>
              <a:t>0.001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270685" y="1705381"/>
            <a:ext cx="1235710" cy="382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</a:pPr>
            <a:r>
              <a:rPr dirty="0" sz="1050" spc="-20" b="1">
                <a:solidFill>
                  <a:srgbClr val="636567"/>
                </a:solidFill>
                <a:latin typeface="Calibri"/>
                <a:cs typeface="Calibri"/>
              </a:rPr>
              <a:t>oSBP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45"/>
              </a:spcBef>
              <a:tabLst>
                <a:tab pos="616585" algn="l"/>
              </a:tabLst>
            </a:pPr>
            <a:r>
              <a:rPr dirty="0" sz="750" b="1">
                <a:solidFill>
                  <a:srgbClr val="626467"/>
                </a:solidFill>
                <a:latin typeface="Calibri"/>
                <a:cs typeface="Calibri"/>
              </a:rPr>
              <a:t>6 </a:t>
            </a:r>
            <a:r>
              <a:rPr dirty="0" sz="750" spc="-10" b="1">
                <a:solidFill>
                  <a:srgbClr val="626467"/>
                </a:solidFill>
                <a:latin typeface="Calibri"/>
                <a:cs typeface="Calibri"/>
              </a:rPr>
              <a:t>months</a:t>
            </a:r>
            <a:r>
              <a:rPr dirty="0" sz="750" b="1">
                <a:solidFill>
                  <a:srgbClr val="626467"/>
                </a:solidFill>
                <a:latin typeface="Calibri"/>
                <a:cs typeface="Calibri"/>
              </a:rPr>
              <a:t>	3.6 years</a:t>
            </a:r>
            <a:r>
              <a:rPr dirty="0" sz="750" spc="5" b="1">
                <a:solidFill>
                  <a:srgbClr val="626467"/>
                </a:solidFill>
                <a:latin typeface="Calibri"/>
                <a:cs typeface="Calibri"/>
              </a:rPr>
              <a:t> </a:t>
            </a:r>
            <a:r>
              <a:rPr dirty="0" sz="750" spc="-10" b="1">
                <a:solidFill>
                  <a:srgbClr val="626467"/>
                </a:solidFill>
                <a:latin typeface="Calibri"/>
                <a:cs typeface="Calibri"/>
              </a:rPr>
              <a:t>(±0.6)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093355" y="2125552"/>
            <a:ext cx="502920" cy="734060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050">
              <a:latin typeface="Times New Roman"/>
              <a:cs typeface="Times New Roman"/>
            </a:endParaRPr>
          </a:p>
          <a:p>
            <a:pPr marL="143510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5" b="1">
                <a:solidFill>
                  <a:srgbClr val="FFFFFF"/>
                </a:solidFill>
                <a:latin typeface="Calibri"/>
                <a:cs typeface="Calibri"/>
              </a:rPr>
              <a:t>8.9</a:t>
            </a:r>
            <a:endParaRPr sz="1050">
              <a:latin typeface="Calibri"/>
              <a:cs typeface="Calibri"/>
            </a:endParaRPr>
          </a:p>
          <a:p>
            <a:pPr marL="142875">
              <a:lnSpc>
                <a:spcPct val="100000"/>
              </a:lnSpc>
              <a:spcBef>
                <a:spcPts val="40"/>
              </a:spcBef>
            </a:pPr>
            <a:r>
              <a:rPr dirty="0" sz="45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45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5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45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50" spc="-10" b="1">
                <a:solidFill>
                  <a:srgbClr val="FFFFFF"/>
                </a:solidFill>
                <a:latin typeface="Calibri"/>
                <a:cs typeface="Calibri"/>
              </a:rPr>
              <a:t>0.001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5197545" y="2126819"/>
            <a:ext cx="495300" cy="1127125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30"/>
              </a:spcBef>
            </a:pPr>
            <a:endParaRPr sz="1050">
              <a:latin typeface="Times New Roman"/>
              <a:cs typeface="Times New Roman"/>
            </a:endParaRPr>
          </a:p>
          <a:p>
            <a:pPr marL="89535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14.2</a:t>
            </a:r>
            <a:endParaRPr sz="1050">
              <a:latin typeface="Calibri"/>
              <a:cs typeface="Calibri"/>
            </a:endParaRPr>
          </a:p>
          <a:p>
            <a:pPr marL="122555">
              <a:lnSpc>
                <a:spcPct val="100000"/>
              </a:lnSpc>
              <a:spcBef>
                <a:spcPts val="40"/>
              </a:spcBef>
            </a:pPr>
            <a:r>
              <a:rPr dirty="0" sz="45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45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5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45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50" spc="-10" b="1">
                <a:solidFill>
                  <a:srgbClr val="FFFFFF"/>
                </a:solidFill>
                <a:latin typeface="Calibri"/>
                <a:cs typeface="Calibri"/>
              </a:rPr>
              <a:t>0.001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912299" y="2122776"/>
            <a:ext cx="502920" cy="1011555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60"/>
              </a:spcBef>
            </a:pPr>
            <a:endParaRPr sz="1050">
              <a:latin typeface="Times New Roman"/>
              <a:cs typeface="Times New Roman"/>
            </a:endParaRPr>
          </a:p>
          <a:p>
            <a:pPr marL="114935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12.5</a:t>
            </a:r>
            <a:endParaRPr sz="1050">
              <a:latin typeface="Calibri"/>
              <a:cs typeface="Calibri"/>
            </a:endParaRPr>
          </a:p>
          <a:p>
            <a:pPr marL="148590">
              <a:lnSpc>
                <a:spcPct val="100000"/>
              </a:lnSpc>
              <a:spcBef>
                <a:spcPts val="40"/>
              </a:spcBef>
            </a:pPr>
            <a:r>
              <a:rPr dirty="0" sz="45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45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5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45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50" spc="-10" b="1">
                <a:solidFill>
                  <a:srgbClr val="FFFFFF"/>
                </a:solidFill>
                <a:latin typeface="Calibri"/>
                <a:cs typeface="Calibri"/>
              </a:rPr>
              <a:t>0.001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311973" y="4480102"/>
            <a:ext cx="657415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4691" sz="675" spc="-15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Kalaras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et al.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Journal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the 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American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Heart 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Association.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2021;10:e020492 ahajournals.org/doi/10.1161/JAHA.120.020492;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baseline="24691" sz="675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Burkhoff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MODERATO</a:t>
            </a:r>
            <a:r>
              <a:rPr dirty="0" sz="700" spc="15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II Study 2-Year Results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>
                <a:solidFill>
                  <a:srgbClr val="0D0D0D"/>
                </a:solidFill>
                <a:latin typeface="Calibri"/>
                <a:cs typeface="Calibri"/>
              </a:rPr>
              <a:t>TCT</a:t>
            </a:r>
            <a:r>
              <a:rPr dirty="0" sz="700" spc="-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700" spc="-10">
                <a:solidFill>
                  <a:srgbClr val="0D0D0D"/>
                </a:solidFill>
                <a:latin typeface="Calibri"/>
                <a:cs typeface="Calibri"/>
              </a:rPr>
              <a:t>2021;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75165"/>
            <a:ext cx="9144000" cy="4040504"/>
          </a:xfrm>
          <a:custGeom>
            <a:avLst/>
            <a:gdLst/>
            <a:ahLst/>
            <a:cxnLst/>
            <a:rect l="l" t="t" r="r" b="b"/>
            <a:pathLst>
              <a:path w="9144000" h="4040504">
                <a:moveTo>
                  <a:pt x="9144000" y="4040373"/>
                </a:moveTo>
                <a:lnTo>
                  <a:pt x="0" y="4040373"/>
                </a:lnTo>
                <a:lnTo>
                  <a:pt x="0" y="0"/>
                </a:lnTo>
                <a:lnTo>
                  <a:pt x="9144000" y="0"/>
                </a:lnTo>
                <a:lnTo>
                  <a:pt x="9144000" y="4040373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85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0"/>
              <a:t>Potential</a:t>
            </a:r>
            <a:r>
              <a:rPr dirty="0" sz="2100" spc="-60"/>
              <a:t> </a:t>
            </a:r>
            <a:r>
              <a:rPr dirty="0" sz="2100" spc="-10"/>
              <a:t>conflicts</a:t>
            </a:r>
            <a:r>
              <a:rPr dirty="0" sz="2100" spc="-55"/>
              <a:t> </a:t>
            </a:r>
            <a:r>
              <a:rPr dirty="0" sz="2100"/>
              <a:t>of</a:t>
            </a:r>
            <a:r>
              <a:rPr dirty="0" sz="2100" spc="-60"/>
              <a:t> </a:t>
            </a:r>
            <a:r>
              <a:rPr dirty="0" sz="2100" spc="-10"/>
              <a:t>interest</a:t>
            </a:r>
            <a:endParaRPr sz="2100"/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485402" y="961008"/>
            <a:ext cx="6680834" cy="1422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Speaker's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Hans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Peter</a:t>
            </a:r>
            <a:r>
              <a:rPr dirty="0" sz="2000" spc="-6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Stoll</a:t>
            </a:r>
            <a:endParaRPr sz="2000">
              <a:latin typeface="Calibri"/>
              <a:cs typeface="Calibri"/>
            </a:endParaRPr>
          </a:p>
          <a:p>
            <a:pPr marL="61594" marR="5080">
              <a:lnSpc>
                <a:spcPts val="4360"/>
              </a:lnSpc>
              <a:spcBef>
                <a:spcPts val="150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140">
                <a:latin typeface="Segoe UI Emoji"/>
                <a:cs typeface="Segoe UI Emoji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following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conflicts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interest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declare: </a:t>
            </a:r>
            <a:r>
              <a:rPr dirty="0" sz="2000">
                <a:latin typeface="Calibri"/>
                <a:cs typeface="Calibri"/>
              </a:rPr>
              <a:t>Full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time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employee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Chief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Clinical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Officer: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Orchestra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BioMed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75165"/>
            <a:ext cx="9144000" cy="4040504"/>
          </a:xfrm>
          <a:custGeom>
            <a:avLst/>
            <a:gdLst/>
            <a:ahLst/>
            <a:cxnLst/>
            <a:rect l="l" t="t" r="r" b="b"/>
            <a:pathLst>
              <a:path w="9144000" h="4040504">
                <a:moveTo>
                  <a:pt x="9144000" y="4040373"/>
                </a:moveTo>
                <a:lnTo>
                  <a:pt x="0" y="4040373"/>
                </a:lnTo>
                <a:lnTo>
                  <a:pt x="0" y="0"/>
                </a:lnTo>
                <a:lnTo>
                  <a:pt x="9144000" y="0"/>
                </a:lnTo>
                <a:lnTo>
                  <a:pt x="9144000" y="4040373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305026" y="1129176"/>
            <a:ext cx="4584065" cy="286385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74625" marR="5080" indent="-162560">
              <a:lnSpc>
                <a:spcPts val="1730"/>
              </a:lnSpc>
              <a:spcBef>
                <a:spcPts val="315"/>
              </a:spcBef>
              <a:buClr>
                <a:srgbClr val="1F497D"/>
              </a:buClr>
              <a:buSzPct val="103125"/>
              <a:buFont typeface="Arial"/>
              <a:buChar char="•"/>
              <a:tabLst>
                <a:tab pos="174625" algn="l"/>
              </a:tabLs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Designed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immediately,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substantially,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&amp;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persistently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reduce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blood</a:t>
            </a:r>
            <a:r>
              <a:rPr dirty="0" sz="1600" spc="-5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pressure</a:t>
            </a:r>
            <a:endParaRPr sz="1600">
              <a:latin typeface="Calibri"/>
              <a:cs typeface="Calibri"/>
            </a:endParaRPr>
          </a:p>
          <a:p>
            <a:pPr marL="175895" indent="-163195">
              <a:lnSpc>
                <a:spcPct val="100000"/>
              </a:lnSpc>
              <a:spcBef>
                <a:spcPts val="680"/>
              </a:spcBef>
              <a:buClr>
                <a:srgbClr val="1F497D"/>
              </a:buClr>
              <a:buSzPct val="103125"/>
              <a:buFont typeface="Arial"/>
              <a:buChar char="•"/>
              <a:tabLst>
                <a:tab pos="175895" algn="l"/>
              </a:tabLs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Delivered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via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dual-chamber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pacemaker</a:t>
            </a:r>
            <a:endParaRPr sz="1600">
              <a:latin typeface="Calibri"/>
              <a:cs typeface="Calibri"/>
            </a:endParaRPr>
          </a:p>
          <a:p>
            <a:pPr lvl="1" marL="412115" indent="-229870">
              <a:lnSpc>
                <a:spcPct val="100000"/>
              </a:lnSpc>
              <a:spcBef>
                <a:spcPts val="305"/>
              </a:spcBef>
              <a:buSzPct val="103125"/>
              <a:buFont typeface="Arial"/>
              <a:buChar char="–"/>
              <a:tabLst>
                <a:tab pos="412115" algn="l"/>
              </a:tabLs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Does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not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require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an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additional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procedure</a:t>
            </a:r>
            <a:endParaRPr sz="1600">
              <a:latin typeface="Calibri"/>
              <a:cs typeface="Calibri"/>
            </a:endParaRPr>
          </a:p>
          <a:p>
            <a:pPr lvl="1" marL="410845" marR="128905" indent="-228600">
              <a:lnSpc>
                <a:spcPts val="1920"/>
              </a:lnSpc>
              <a:spcBef>
                <a:spcPts val="455"/>
              </a:spcBef>
              <a:buSzPct val="103125"/>
              <a:buFont typeface="Arial"/>
              <a:buChar char="–"/>
              <a:tabLst>
                <a:tab pos="410845" algn="l"/>
                <a:tab pos="412115" algn="l"/>
              </a:tabLs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	Compatible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with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traditional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right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ventricle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(RV)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595959"/>
                </a:solidFill>
                <a:latin typeface="Calibri"/>
                <a:cs typeface="Calibri"/>
              </a:rPr>
              <a:t>&amp;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conduction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system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pacing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(CSP)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lead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placement</a:t>
            </a:r>
            <a:endParaRPr sz="1600">
              <a:latin typeface="Calibri"/>
              <a:cs typeface="Calibri"/>
            </a:endParaRPr>
          </a:p>
          <a:p>
            <a:pPr marL="174625" marR="675005" indent="-162560">
              <a:lnSpc>
                <a:spcPts val="1730"/>
              </a:lnSpc>
              <a:spcBef>
                <a:spcPts val="1305"/>
              </a:spcBef>
              <a:buClr>
                <a:srgbClr val="1F497D"/>
              </a:buClr>
              <a:buSzPct val="103125"/>
              <a:buFont typeface="Arial"/>
              <a:buChar char="•"/>
              <a:tabLst>
                <a:tab pos="174625" algn="l"/>
              </a:tabLs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Intended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be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applicable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broad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range</a:t>
            </a:r>
            <a:r>
              <a:rPr dirty="0" sz="16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of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hypertensive</a:t>
            </a:r>
            <a:r>
              <a:rPr dirty="0" sz="1600" spc="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patients</a:t>
            </a:r>
            <a:endParaRPr sz="1600">
              <a:latin typeface="Calibri"/>
              <a:cs typeface="Calibri"/>
            </a:endParaRPr>
          </a:p>
          <a:p>
            <a:pPr marL="174625" marR="249554" indent="-162560">
              <a:lnSpc>
                <a:spcPts val="1730"/>
              </a:lnSpc>
              <a:spcBef>
                <a:spcPts val="1295"/>
              </a:spcBef>
              <a:buClr>
                <a:srgbClr val="1F497D"/>
              </a:buClr>
              <a:buSzPct val="103125"/>
              <a:buFont typeface="Arial"/>
              <a:buChar char="•"/>
              <a:tabLst>
                <a:tab pos="174625" algn="l"/>
              </a:tabLst>
            </a:pP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Programmable,</a:t>
            </a:r>
            <a:r>
              <a:rPr dirty="0" sz="1600" spc="-1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adjustable,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&amp;</a:t>
            </a:r>
            <a:r>
              <a:rPr dirty="0" sz="1600" spc="-1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can</a:t>
            </a:r>
            <a:r>
              <a:rPr dirty="0" sz="1600" spc="-1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be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 activated</a:t>
            </a:r>
            <a:r>
              <a:rPr dirty="0" sz="1600" spc="-1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and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deactivated,</a:t>
            </a:r>
            <a:r>
              <a:rPr dirty="0" sz="1600" spc="-5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as</a:t>
            </a:r>
            <a:r>
              <a:rPr dirty="0" sz="1600" spc="-5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needed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Atrioventricular</a:t>
            </a:r>
            <a:r>
              <a:rPr dirty="0" spc="-75"/>
              <a:t> </a:t>
            </a:r>
            <a:r>
              <a:rPr dirty="0"/>
              <a:t>Interval</a:t>
            </a:r>
            <a:r>
              <a:rPr dirty="0" spc="-80"/>
              <a:t> </a:t>
            </a:r>
            <a:r>
              <a:rPr dirty="0"/>
              <a:t>Modulation</a:t>
            </a:r>
            <a:r>
              <a:rPr dirty="0" spc="-75"/>
              <a:t> </a:t>
            </a:r>
            <a:r>
              <a:rPr dirty="0"/>
              <a:t>(AVIM)</a:t>
            </a:r>
            <a:r>
              <a:rPr dirty="0" spc="-80"/>
              <a:t> </a:t>
            </a:r>
            <a:r>
              <a:rPr dirty="0" spc="-10"/>
              <a:t>Therapy</a:t>
            </a:r>
            <a:r>
              <a:rPr dirty="0" spc="-75"/>
              <a:t> </a:t>
            </a:r>
            <a:r>
              <a:rPr dirty="0" spc="-10"/>
              <a:t>Overview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5232400" y="1206500"/>
            <a:ext cx="3708400" cy="3073400"/>
            <a:chOff x="5232400" y="1206500"/>
            <a:chExt cx="3708400" cy="307340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2400" y="1206500"/>
              <a:ext cx="3708400" cy="307340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48300" y="1422400"/>
              <a:ext cx="3081394" cy="2448712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1060510" y="4575429"/>
            <a:ext cx="68014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Calibri"/>
                <a:cs typeface="Calibri"/>
              </a:rPr>
              <a:t>AVIM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therapy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is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also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known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as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CNT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(Cardiac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Neuromodulation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Therapy). </a:t>
            </a:r>
            <a:r>
              <a:rPr dirty="0" sz="700">
                <a:latin typeface="Calibri"/>
                <a:cs typeface="Calibri"/>
              </a:rPr>
              <a:t>AVIM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therapy is</a:t>
            </a:r>
            <a:r>
              <a:rPr dirty="0" sz="700" spc="-10">
                <a:latin typeface="Calibri"/>
                <a:cs typeface="Calibri"/>
              </a:rPr>
              <a:t> investigational </a:t>
            </a:r>
            <a:r>
              <a:rPr dirty="0" sz="700">
                <a:latin typeface="Calibri"/>
                <a:cs typeface="Calibri"/>
              </a:rPr>
              <a:t>and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not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commercially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approved.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No</a:t>
            </a:r>
            <a:r>
              <a:rPr dirty="0" sz="700" spc="-10">
                <a:latin typeface="Calibri"/>
                <a:cs typeface="Calibri"/>
              </a:rPr>
              <a:t> claims </a:t>
            </a:r>
            <a:r>
              <a:rPr dirty="0" sz="700">
                <a:latin typeface="Calibri"/>
                <a:cs typeface="Calibri"/>
              </a:rPr>
              <a:t>can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be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made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until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regulatory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approvals.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2832" y="679075"/>
            <a:ext cx="9131300" cy="4447540"/>
            <a:chOff x="12832" y="679075"/>
            <a:chExt cx="9131300" cy="4447540"/>
          </a:xfrm>
        </p:grpSpPr>
        <p:sp>
          <p:nvSpPr>
            <p:cNvPr id="3" name="object 3" descr=""/>
            <p:cNvSpPr/>
            <p:nvPr/>
          </p:nvSpPr>
          <p:spPr>
            <a:xfrm>
              <a:off x="12832" y="679075"/>
              <a:ext cx="9131300" cy="4040504"/>
            </a:xfrm>
            <a:custGeom>
              <a:avLst/>
              <a:gdLst/>
              <a:ahLst/>
              <a:cxnLst/>
              <a:rect l="l" t="t" r="r" b="b"/>
              <a:pathLst>
                <a:path w="9131300" h="4040504">
                  <a:moveTo>
                    <a:pt x="0" y="0"/>
                  </a:moveTo>
                  <a:lnTo>
                    <a:pt x="9131167" y="0"/>
                  </a:lnTo>
                  <a:lnTo>
                    <a:pt x="9131167" y="4040373"/>
                  </a:lnTo>
                  <a:lnTo>
                    <a:pt x="0" y="40403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97500" y="2171700"/>
              <a:ext cx="3336028" cy="1797098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85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/>
              <a:t>Novel</a:t>
            </a:r>
            <a:r>
              <a:rPr dirty="0" sz="2100" spc="-70"/>
              <a:t> </a:t>
            </a:r>
            <a:r>
              <a:rPr dirty="0" sz="2100"/>
              <a:t>Mechanism</a:t>
            </a:r>
            <a:r>
              <a:rPr dirty="0" sz="2100" spc="-60"/>
              <a:t> </a:t>
            </a:r>
            <a:r>
              <a:rPr dirty="0" sz="2100"/>
              <a:t>of</a:t>
            </a:r>
            <a:r>
              <a:rPr dirty="0" sz="2100" spc="-65"/>
              <a:t> </a:t>
            </a:r>
            <a:r>
              <a:rPr dirty="0" sz="2100"/>
              <a:t>Action</a:t>
            </a:r>
            <a:r>
              <a:rPr dirty="0" sz="2100" spc="-45"/>
              <a:t> </a:t>
            </a:r>
            <a:r>
              <a:rPr dirty="0" sz="2100" spc="-10"/>
              <a:t>Designed</a:t>
            </a:r>
            <a:r>
              <a:rPr dirty="0" sz="2100" spc="-65"/>
              <a:t> </a:t>
            </a:r>
            <a:r>
              <a:rPr dirty="0" sz="2100"/>
              <a:t>to</a:t>
            </a:r>
            <a:r>
              <a:rPr dirty="0" sz="2100" spc="-70"/>
              <a:t> </a:t>
            </a:r>
            <a:r>
              <a:rPr dirty="0" sz="2100"/>
              <a:t>Reduce</a:t>
            </a:r>
            <a:r>
              <a:rPr dirty="0" sz="2100" spc="-60"/>
              <a:t> </a:t>
            </a:r>
            <a:r>
              <a:rPr dirty="0" sz="2100"/>
              <a:t>Blood</a:t>
            </a:r>
            <a:r>
              <a:rPr dirty="0" sz="2100" spc="-65"/>
              <a:t> </a:t>
            </a:r>
            <a:r>
              <a:rPr dirty="0" sz="2100" spc="-10"/>
              <a:t>Pressure</a:t>
            </a:r>
            <a:endParaRPr sz="2100"/>
          </a:p>
        </p:txBody>
      </p:sp>
      <p:sp>
        <p:nvSpPr>
          <p:cNvPr id="6" name="object 6" descr=""/>
          <p:cNvSpPr txBox="1"/>
          <p:nvPr/>
        </p:nvSpPr>
        <p:spPr>
          <a:xfrm>
            <a:off x="4734197" y="906359"/>
            <a:ext cx="4191000" cy="844550"/>
          </a:xfrm>
          <a:prstGeom prst="rect">
            <a:avLst/>
          </a:prstGeom>
          <a:solidFill>
            <a:srgbClr val="626467"/>
          </a:solidFill>
          <a:ln w="9525">
            <a:solidFill>
              <a:srgbClr val="E0E0E1"/>
            </a:solidFill>
          </a:ln>
        </p:spPr>
        <p:txBody>
          <a:bodyPr wrap="square" lIns="0" tIns="5651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445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BackBeat</a:t>
            </a:r>
            <a:r>
              <a:rPr dirty="0" sz="1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AVIM</a:t>
            </a:r>
            <a:r>
              <a:rPr dirty="0" sz="1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Pacing</a:t>
            </a:r>
            <a:endParaRPr sz="1800">
              <a:latin typeface="Calibri"/>
              <a:cs typeface="Calibri"/>
            </a:endParaRPr>
          </a:p>
          <a:p>
            <a:pPr algn="ctr" marL="210185" marR="212725">
              <a:lnSpc>
                <a:spcPct val="100000"/>
              </a:lnSpc>
              <a:spcBef>
                <a:spcPts val="25"/>
              </a:spcBef>
            </a:pP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combines</a:t>
            </a:r>
            <a:r>
              <a:rPr dirty="0" sz="14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short</a:t>
            </a:r>
            <a:r>
              <a:rPr dirty="0" sz="1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AV</a:t>
            </a:r>
            <a:r>
              <a:rPr dirty="0" sz="1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intervals</a:t>
            </a:r>
            <a:r>
              <a:rPr dirty="0" sz="14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4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longer</a:t>
            </a:r>
            <a:r>
              <a:rPr dirty="0" sz="1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AV</a:t>
            </a:r>
            <a:r>
              <a:rPr dirty="0" sz="14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intervals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avoid</a:t>
            </a: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undesired</a:t>
            </a: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ANS</a:t>
            </a: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activation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12998" y="905374"/>
            <a:ext cx="4368800" cy="845185"/>
          </a:xfrm>
          <a:prstGeom prst="rect">
            <a:avLst/>
          </a:prstGeom>
          <a:solidFill>
            <a:srgbClr val="626467"/>
          </a:solidFill>
          <a:ln w="9525">
            <a:solidFill>
              <a:srgbClr val="E0E0E1"/>
            </a:solidFill>
          </a:ln>
        </p:spPr>
        <p:txBody>
          <a:bodyPr wrap="square" lIns="0" tIns="571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Short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70">
                <a:solidFill>
                  <a:srgbClr val="FFFFFF"/>
                </a:solidFill>
                <a:latin typeface="Calibri"/>
                <a:cs typeface="Calibri"/>
              </a:rPr>
              <a:t>AV-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Pacing</a:t>
            </a:r>
            <a:endParaRPr sz="1800">
              <a:latin typeface="Calibri"/>
              <a:cs typeface="Calibri"/>
            </a:endParaRPr>
          </a:p>
          <a:p>
            <a:pPr algn="ctr" marL="579120" marR="577215" indent="2540">
              <a:lnSpc>
                <a:spcPct val="100000"/>
              </a:lnSpc>
              <a:spcBef>
                <a:spcPts val="25"/>
              </a:spcBef>
            </a:pP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lowers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preload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immediately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reduces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BP,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but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there</a:t>
            </a: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rebound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due</a:t>
            </a: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ANS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activation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2235200"/>
            <a:ext cx="4103413" cy="1912400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2792004" y="1912466"/>
            <a:ext cx="15595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7195" marR="5080" indent="-40513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313131"/>
                </a:solidFill>
                <a:latin typeface="Calibri"/>
                <a:cs typeface="Calibri"/>
              </a:rPr>
              <a:t>Pressure overshoot </a:t>
            </a:r>
            <a:r>
              <a:rPr dirty="0" sz="1000" spc="-10">
                <a:solidFill>
                  <a:srgbClr val="313131"/>
                </a:solidFill>
                <a:latin typeface="Calibri"/>
                <a:cs typeface="Calibri"/>
              </a:rPr>
              <a:t>indicating </a:t>
            </a:r>
            <a:r>
              <a:rPr dirty="0" sz="1000">
                <a:solidFill>
                  <a:srgbClr val="313131"/>
                </a:solidFill>
                <a:latin typeface="Calibri"/>
                <a:cs typeface="Calibri"/>
              </a:rPr>
              <a:t>increased</a:t>
            </a:r>
            <a:r>
              <a:rPr dirty="0" sz="1000" spc="-4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313131"/>
                </a:solidFill>
                <a:latin typeface="Calibri"/>
                <a:cs typeface="Calibri"/>
              </a:rPr>
              <a:t>TPR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702464" y="2622953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 h="0">
                <a:moveTo>
                  <a:pt x="0" y="0"/>
                </a:moveTo>
                <a:lnTo>
                  <a:pt x="934551" y="0"/>
                </a:lnTo>
              </a:path>
            </a:pathLst>
          </a:custGeom>
          <a:ln w="76200">
            <a:solidFill>
              <a:srgbClr val="002E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717498" y="2412451"/>
            <a:ext cx="906144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313131"/>
                </a:solidFill>
                <a:latin typeface="Calibri"/>
                <a:cs typeface="Calibri"/>
              </a:rPr>
              <a:t>Short</a:t>
            </a:r>
            <a:r>
              <a:rPr dirty="0" sz="1050" spc="-2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313131"/>
                </a:solidFill>
                <a:latin typeface="Calibri"/>
                <a:cs typeface="Calibri"/>
              </a:rPr>
              <a:t>AV</a:t>
            </a:r>
            <a:r>
              <a:rPr dirty="0" sz="1050" spc="-2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50" spc="-10" b="1">
                <a:solidFill>
                  <a:srgbClr val="313131"/>
                </a:solidFill>
                <a:latin typeface="Calibri"/>
                <a:cs typeface="Calibri"/>
              </a:rPr>
              <a:t>pacing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439569" y="2238031"/>
            <a:ext cx="3011170" cy="1712595"/>
            <a:chOff x="439569" y="2238031"/>
            <a:chExt cx="3011170" cy="1712595"/>
          </a:xfrm>
        </p:grpSpPr>
        <p:sp>
          <p:nvSpPr>
            <p:cNvPr id="13" name="object 13" descr=""/>
            <p:cNvSpPr/>
            <p:nvPr/>
          </p:nvSpPr>
          <p:spPr>
            <a:xfrm>
              <a:off x="2867433" y="2242793"/>
              <a:ext cx="578485" cy="252095"/>
            </a:xfrm>
            <a:custGeom>
              <a:avLst/>
              <a:gdLst/>
              <a:ahLst/>
              <a:cxnLst/>
              <a:rect l="l" t="t" r="r" b="b"/>
              <a:pathLst>
                <a:path w="578485" h="252094">
                  <a:moveTo>
                    <a:pt x="578454" y="0"/>
                  </a:moveTo>
                  <a:lnTo>
                    <a:pt x="0" y="251482"/>
                  </a:lnTo>
                </a:path>
              </a:pathLst>
            </a:custGeom>
            <a:ln w="9525">
              <a:solidFill>
                <a:srgbClr val="002E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867254" y="2423209"/>
              <a:ext cx="87630" cy="81915"/>
            </a:xfrm>
            <a:custGeom>
              <a:avLst/>
              <a:gdLst/>
              <a:ahLst/>
              <a:cxnLst/>
              <a:rect l="l" t="t" r="r" b="b"/>
              <a:pathLst>
                <a:path w="87630" h="81914">
                  <a:moveTo>
                    <a:pt x="87603" y="81528"/>
                  </a:moveTo>
                  <a:lnTo>
                    <a:pt x="0" y="71145"/>
                  </a:lnTo>
                  <a:lnTo>
                    <a:pt x="52159" y="0"/>
                  </a:lnTo>
                </a:path>
              </a:pathLst>
            </a:custGeom>
            <a:ln w="9525">
              <a:solidFill>
                <a:srgbClr val="002E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076928" y="3567058"/>
              <a:ext cx="428625" cy="354965"/>
            </a:xfrm>
            <a:custGeom>
              <a:avLst/>
              <a:gdLst/>
              <a:ahLst/>
              <a:cxnLst/>
              <a:rect l="l" t="t" r="r" b="b"/>
              <a:pathLst>
                <a:path w="428625" h="354964">
                  <a:moveTo>
                    <a:pt x="428528" y="354645"/>
                  </a:moveTo>
                  <a:lnTo>
                    <a:pt x="0" y="0"/>
                  </a:lnTo>
                </a:path>
              </a:pathLst>
            </a:custGeom>
            <a:ln w="57150">
              <a:solidFill>
                <a:srgbClr val="002E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44332" y="2373014"/>
              <a:ext cx="322580" cy="1553845"/>
            </a:xfrm>
            <a:custGeom>
              <a:avLst/>
              <a:gdLst/>
              <a:ahLst/>
              <a:cxnLst/>
              <a:rect l="l" t="t" r="r" b="b"/>
              <a:pathLst>
                <a:path w="322580" h="1553845">
                  <a:moveTo>
                    <a:pt x="322081" y="1553838"/>
                  </a:moveTo>
                  <a:lnTo>
                    <a:pt x="0" y="1553838"/>
                  </a:lnTo>
                  <a:lnTo>
                    <a:pt x="0" y="0"/>
                  </a:lnTo>
                  <a:lnTo>
                    <a:pt x="322081" y="0"/>
                  </a:lnTo>
                  <a:lnTo>
                    <a:pt x="322081" y="15538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44332" y="2373014"/>
              <a:ext cx="322580" cy="1553845"/>
            </a:xfrm>
            <a:custGeom>
              <a:avLst/>
              <a:gdLst/>
              <a:ahLst/>
              <a:cxnLst/>
              <a:rect l="l" t="t" r="r" b="b"/>
              <a:pathLst>
                <a:path w="322580" h="1553845">
                  <a:moveTo>
                    <a:pt x="0" y="0"/>
                  </a:moveTo>
                  <a:lnTo>
                    <a:pt x="322081" y="0"/>
                  </a:lnTo>
                  <a:lnTo>
                    <a:pt x="322081" y="1553838"/>
                  </a:lnTo>
                  <a:lnTo>
                    <a:pt x="0" y="155383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561057" y="2446680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13131"/>
                </a:solidFill>
                <a:latin typeface="Calibri"/>
                <a:cs typeface="Calibri"/>
              </a:rPr>
              <a:t>180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64715" y="2769926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13131"/>
                </a:solidFill>
                <a:latin typeface="Calibri"/>
                <a:cs typeface="Calibri"/>
              </a:rPr>
              <a:t>160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64036" y="3071053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13131"/>
                </a:solidFill>
                <a:latin typeface="Calibri"/>
                <a:cs typeface="Calibri"/>
              </a:rPr>
              <a:t>140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58219" y="3384427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13131"/>
                </a:solidFill>
                <a:latin typeface="Calibri"/>
                <a:cs typeface="Calibri"/>
              </a:rPr>
              <a:t>120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63163" y="3696973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13131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748912" y="2366685"/>
            <a:ext cx="4420235" cy="1591310"/>
            <a:chOff x="748912" y="2366685"/>
            <a:chExt cx="4420235" cy="1591310"/>
          </a:xfrm>
        </p:grpSpPr>
        <p:sp>
          <p:nvSpPr>
            <p:cNvPr id="24" name="object 24" descr=""/>
            <p:cNvSpPr/>
            <p:nvPr/>
          </p:nvSpPr>
          <p:spPr>
            <a:xfrm>
              <a:off x="755262" y="2373035"/>
              <a:ext cx="50800" cy="1578610"/>
            </a:xfrm>
            <a:custGeom>
              <a:avLst/>
              <a:gdLst/>
              <a:ahLst/>
              <a:cxnLst/>
              <a:rect l="l" t="t" r="r" b="b"/>
              <a:pathLst>
                <a:path w="50800" h="1578610">
                  <a:moveTo>
                    <a:pt x="4857" y="0"/>
                  </a:moveTo>
                  <a:lnTo>
                    <a:pt x="4857" y="1578577"/>
                  </a:lnTo>
                </a:path>
                <a:path w="50800" h="1578610">
                  <a:moveTo>
                    <a:pt x="5059" y="3565"/>
                  </a:moveTo>
                  <a:lnTo>
                    <a:pt x="50599" y="3565"/>
                  </a:lnTo>
                </a:path>
                <a:path w="50800" h="1578610">
                  <a:moveTo>
                    <a:pt x="0" y="157459"/>
                  </a:moveTo>
                  <a:lnTo>
                    <a:pt x="45539" y="15745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60322" y="2686793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45539" y="0"/>
                  </a:moveTo>
                  <a:lnTo>
                    <a:pt x="0" y="0"/>
                  </a:lnTo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60322" y="2686793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539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57792" y="2843092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45539" y="0"/>
                  </a:moveTo>
                  <a:lnTo>
                    <a:pt x="0" y="0"/>
                  </a:lnTo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55262" y="2843092"/>
              <a:ext cx="48260" cy="935990"/>
            </a:xfrm>
            <a:custGeom>
              <a:avLst/>
              <a:gdLst/>
              <a:ahLst/>
              <a:cxnLst/>
              <a:rect l="l" t="t" r="r" b="b"/>
              <a:pathLst>
                <a:path w="48259" h="935989">
                  <a:moveTo>
                    <a:pt x="2529" y="0"/>
                  </a:moveTo>
                  <a:lnTo>
                    <a:pt x="48069" y="0"/>
                  </a:lnTo>
                </a:path>
                <a:path w="48259" h="935989">
                  <a:moveTo>
                    <a:pt x="2529" y="156299"/>
                  </a:moveTo>
                  <a:lnTo>
                    <a:pt x="48069" y="156299"/>
                  </a:lnTo>
                </a:path>
                <a:path w="48259" h="935989">
                  <a:moveTo>
                    <a:pt x="0" y="312597"/>
                  </a:moveTo>
                  <a:lnTo>
                    <a:pt x="45539" y="312597"/>
                  </a:lnTo>
                </a:path>
                <a:path w="48259" h="935989">
                  <a:moveTo>
                    <a:pt x="0" y="466492"/>
                  </a:moveTo>
                  <a:lnTo>
                    <a:pt x="45539" y="466492"/>
                  </a:lnTo>
                </a:path>
                <a:path w="48259" h="935989">
                  <a:moveTo>
                    <a:pt x="0" y="622790"/>
                  </a:moveTo>
                  <a:lnTo>
                    <a:pt x="45539" y="622790"/>
                  </a:lnTo>
                </a:path>
                <a:path w="48259" h="935989">
                  <a:moveTo>
                    <a:pt x="0" y="779089"/>
                  </a:moveTo>
                  <a:lnTo>
                    <a:pt x="45539" y="779089"/>
                  </a:lnTo>
                </a:path>
                <a:path w="48259" h="935989">
                  <a:moveTo>
                    <a:pt x="0" y="935388"/>
                  </a:moveTo>
                  <a:lnTo>
                    <a:pt x="45539" y="93538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83093" y="2405455"/>
              <a:ext cx="111760" cy="84455"/>
            </a:xfrm>
            <a:custGeom>
              <a:avLst/>
              <a:gdLst/>
              <a:ahLst/>
              <a:cxnLst/>
              <a:rect l="l" t="t" r="r" b="b"/>
              <a:pathLst>
                <a:path w="111759" h="84455">
                  <a:moveTo>
                    <a:pt x="111318" y="84160"/>
                  </a:moveTo>
                  <a:lnTo>
                    <a:pt x="0" y="84160"/>
                  </a:lnTo>
                  <a:lnTo>
                    <a:pt x="0" y="0"/>
                  </a:lnTo>
                  <a:lnTo>
                    <a:pt x="111318" y="0"/>
                  </a:lnTo>
                  <a:lnTo>
                    <a:pt x="111318" y="84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83093" y="2405455"/>
              <a:ext cx="111760" cy="84455"/>
            </a:xfrm>
            <a:custGeom>
              <a:avLst/>
              <a:gdLst/>
              <a:ahLst/>
              <a:cxnLst/>
              <a:rect l="l" t="t" r="r" b="b"/>
              <a:pathLst>
                <a:path w="111759" h="84455">
                  <a:moveTo>
                    <a:pt x="0" y="0"/>
                  </a:moveTo>
                  <a:lnTo>
                    <a:pt x="111318" y="0"/>
                  </a:lnTo>
                  <a:lnTo>
                    <a:pt x="111318" y="84160"/>
                  </a:lnTo>
                  <a:lnTo>
                    <a:pt x="0" y="841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62399" y="2959100"/>
              <a:ext cx="1206500" cy="723900"/>
            </a:xfrm>
            <a:prstGeom prst="rect">
              <a:avLst/>
            </a:prstGeom>
          </p:spPr>
        </p:pic>
        <p:sp>
          <p:nvSpPr>
            <p:cNvPr id="32" name="object 32" descr=""/>
            <p:cNvSpPr/>
            <p:nvPr/>
          </p:nvSpPr>
          <p:spPr>
            <a:xfrm>
              <a:off x="4041861" y="2999396"/>
              <a:ext cx="1059815" cy="573405"/>
            </a:xfrm>
            <a:custGeom>
              <a:avLst/>
              <a:gdLst/>
              <a:ahLst/>
              <a:cxnLst/>
              <a:rect l="l" t="t" r="r" b="b"/>
              <a:pathLst>
                <a:path w="1059814" h="573404">
                  <a:moveTo>
                    <a:pt x="727160" y="573195"/>
                  </a:moveTo>
                  <a:lnTo>
                    <a:pt x="727160" y="454440"/>
                  </a:lnTo>
                  <a:lnTo>
                    <a:pt x="0" y="454440"/>
                  </a:lnTo>
                  <a:lnTo>
                    <a:pt x="0" y="118754"/>
                  </a:lnTo>
                  <a:lnTo>
                    <a:pt x="727160" y="118754"/>
                  </a:lnTo>
                  <a:lnTo>
                    <a:pt x="727160" y="0"/>
                  </a:lnTo>
                  <a:lnTo>
                    <a:pt x="1059195" y="286597"/>
                  </a:lnTo>
                  <a:lnTo>
                    <a:pt x="727160" y="573195"/>
                  </a:lnTo>
                  <a:close/>
                </a:path>
              </a:pathLst>
            </a:custGeom>
            <a:solidFill>
              <a:srgbClr val="E7663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347501" y="2592802"/>
            <a:ext cx="165100" cy="1148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10" b="1">
                <a:solidFill>
                  <a:srgbClr val="313131"/>
                </a:solidFill>
                <a:latin typeface="Calibri"/>
                <a:cs typeface="Calibri"/>
              </a:rPr>
              <a:t>Systolic</a:t>
            </a:r>
            <a:r>
              <a:rPr dirty="0" sz="1100" spc="-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313131"/>
                </a:solidFill>
                <a:latin typeface="Calibri"/>
                <a:cs typeface="Calibri"/>
              </a:rPr>
              <a:t>BP </a:t>
            </a:r>
            <a:r>
              <a:rPr dirty="0" sz="1100" spc="-10" b="1">
                <a:solidFill>
                  <a:srgbClr val="313131"/>
                </a:solidFill>
                <a:latin typeface="Calibri"/>
                <a:cs typeface="Calibri"/>
              </a:rPr>
              <a:t>(mmHg)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134508" y="3144872"/>
            <a:ext cx="6781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3825" marR="5080" indent="-111125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BackBeat</a:t>
            </a:r>
            <a:r>
              <a:rPr dirty="0" sz="8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AVIM</a:t>
            </a:r>
            <a:r>
              <a:rPr dirty="0" sz="8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Activation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6273068" y="2679059"/>
            <a:ext cx="1456055" cy="0"/>
          </a:xfrm>
          <a:custGeom>
            <a:avLst/>
            <a:gdLst/>
            <a:ahLst/>
            <a:cxnLst/>
            <a:rect l="l" t="t" r="r" b="b"/>
            <a:pathLst>
              <a:path w="1456054" h="0">
                <a:moveTo>
                  <a:pt x="0" y="0"/>
                </a:moveTo>
                <a:lnTo>
                  <a:pt x="1456016" y="0"/>
                </a:lnTo>
              </a:path>
            </a:pathLst>
          </a:custGeom>
          <a:ln w="76200">
            <a:solidFill>
              <a:srgbClr val="002E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5735307" y="2373400"/>
            <a:ext cx="50038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solidFill>
                  <a:srgbClr val="313131"/>
                </a:solidFill>
                <a:latin typeface="Calibri"/>
                <a:cs typeface="Calibri"/>
              </a:rPr>
              <a:t>Baseline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342733" y="1941133"/>
            <a:ext cx="2602865" cy="688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71245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Slow</a:t>
            </a:r>
            <a:r>
              <a:rPr dirty="0" sz="1000" spc="-3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increase</a:t>
            </a:r>
            <a:r>
              <a:rPr dirty="0" sz="1000" spc="-30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in</a:t>
            </a:r>
            <a:r>
              <a:rPr dirty="0" sz="1000" spc="-25" b="1">
                <a:solidFill>
                  <a:srgbClr val="313131"/>
                </a:solidFill>
                <a:latin typeface="Calibri"/>
                <a:cs typeface="Calibri"/>
              </a:rPr>
              <a:t> BP</a:t>
            </a:r>
            <a:r>
              <a:rPr dirty="0" sz="1000" spc="-10" b="1">
                <a:solidFill>
                  <a:srgbClr val="313131"/>
                </a:solidFill>
                <a:latin typeface="Calibri"/>
                <a:cs typeface="Calibri"/>
              </a:rPr>
              <a:t> suggesting</a:t>
            </a:r>
            <a:r>
              <a:rPr dirty="0" sz="1000" spc="-2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significant</a:t>
            </a:r>
            <a:r>
              <a:rPr dirty="0" sz="1000" spc="-1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spc="-10" b="1">
                <a:solidFill>
                  <a:srgbClr val="313131"/>
                </a:solidFill>
                <a:latin typeface="Calibri"/>
                <a:cs typeface="Calibri"/>
              </a:rPr>
              <a:t>impact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on</a:t>
            </a:r>
            <a:r>
              <a:rPr dirty="0" sz="1000" spc="-1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ANS</a:t>
            </a:r>
            <a:r>
              <a:rPr dirty="0" sz="1000" spc="-1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activity</a:t>
            </a:r>
            <a:r>
              <a:rPr dirty="0" sz="1000" spc="-1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&amp;</a:t>
            </a:r>
            <a:r>
              <a:rPr dirty="0" sz="1000" spc="-1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spc="-25" b="1">
                <a:solidFill>
                  <a:srgbClr val="313131"/>
                </a:solidFill>
                <a:latin typeface="Calibri"/>
                <a:cs typeface="Calibri"/>
              </a:rPr>
              <a:t>TPR</a:t>
            </a:r>
            <a:endParaRPr sz="1000">
              <a:latin typeface="Calibri"/>
              <a:cs typeface="Calibri"/>
            </a:endParaRPr>
          </a:p>
          <a:p>
            <a:pPr algn="ctr" marR="1263015">
              <a:lnSpc>
                <a:spcPct val="100000"/>
              </a:lnSpc>
              <a:spcBef>
                <a:spcPts val="300"/>
              </a:spcBef>
            </a:pPr>
            <a:r>
              <a:rPr dirty="0" sz="1100" b="1">
                <a:solidFill>
                  <a:srgbClr val="313131"/>
                </a:solidFill>
                <a:latin typeface="Calibri"/>
                <a:cs typeface="Calibri"/>
              </a:rPr>
              <a:t>BackBeat AVIM</a:t>
            </a:r>
            <a:r>
              <a:rPr dirty="0" sz="1100" spc="-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313131"/>
                </a:solidFill>
                <a:latin typeface="Calibri"/>
                <a:cs typeface="Calibri"/>
              </a:rPr>
              <a:t>pacing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8078496" y="2416213"/>
            <a:ext cx="137795" cy="483870"/>
            <a:chOff x="8078496" y="2416213"/>
            <a:chExt cx="137795" cy="483870"/>
          </a:xfrm>
        </p:grpSpPr>
        <p:sp>
          <p:nvSpPr>
            <p:cNvPr id="39" name="object 39" descr=""/>
            <p:cNvSpPr/>
            <p:nvPr/>
          </p:nvSpPr>
          <p:spPr>
            <a:xfrm>
              <a:off x="8111073" y="2420976"/>
              <a:ext cx="100330" cy="474345"/>
            </a:xfrm>
            <a:custGeom>
              <a:avLst/>
              <a:gdLst/>
              <a:ahLst/>
              <a:cxnLst/>
              <a:rect l="l" t="t" r="r" b="b"/>
              <a:pathLst>
                <a:path w="100329" h="474344">
                  <a:moveTo>
                    <a:pt x="99931" y="0"/>
                  </a:moveTo>
                  <a:lnTo>
                    <a:pt x="0" y="474003"/>
                  </a:lnTo>
                </a:path>
              </a:pathLst>
            </a:custGeom>
            <a:ln w="9525">
              <a:solidFill>
                <a:srgbClr val="002E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8083258" y="2811439"/>
              <a:ext cx="86995" cy="83820"/>
            </a:xfrm>
            <a:custGeom>
              <a:avLst/>
              <a:gdLst/>
              <a:ahLst/>
              <a:cxnLst/>
              <a:rect l="l" t="t" r="r" b="b"/>
              <a:pathLst>
                <a:path w="86995" h="83819">
                  <a:moveTo>
                    <a:pt x="86987" y="18339"/>
                  </a:moveTo>
                  <a:lnTo>
                    <a:pt x="27774" y="8373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2E4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8184574" y="3653716"/>
            <a:ext cx="2921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313131"/>
                </a:solidFill>
                <a:latin typeface="Calibri"/>
                <a:cs typeface="Calibri"/>
              </a:rPr>
              <a:t>30</a:t>
            </a:r>
            <a:r>
              <a:rPr dirty="0" sz="800" spc="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800" spc="-25">
                <a:solidFill>
                  <a:srgbClr val="313131"/>
                </a:solidFill>
                <a:latin typeface="Calibri"/>
                <a:cs typeface="Calibri"/>
              </a:rPr>
              <a:t>Sec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953378" y="2482801"/>
            <a:ext cx="50038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solidFill>
                  <a:srgbClr val="313131"/>
                </a:solidFill>
                <a:latin typeface="Calibri"/>
                <a:cs typeface="Calibri"/>
              </a:rPr>
              <a:t>Baseline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5174201" y="2522486"/>
            <a:ext cx="165100" cy="1148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10" b="1">
                <a:solidFill>
                  <a:srgbClr val="313131"/>
                </a:solidFill>
                <a:latin typeface="Calibri"/>
                <a:cs typeface="Calibri"/>
              </a:rPr>
              <a:t>Systolic</a:t>
            </a:r>
            <a:r>
              <a:rPr dirty="0" sz="1100" spc="-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313131"/>
                </a:solidFill>
                <a:latin typeface="Calibri"/>
                <a:cs typeface="Calibri"/>
              </a:rPr>
              <a:t>BP </a:t>
            </a:r>
            <a:r>
              <a:rPr dirty="0" sz="1100" spc="-10" b="1">
                <a:solidFill>
                  <a:srgbClr val="313131"/>
                </a:solidFill>
                <a:latin typeface="Calibri"/>
                <a:cs typeface="Calibri"/>
              </a:rPr>
              <a:t>(mmHg)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6546326" y="3904545"/>
            <a:ext cx="12547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885" marR="5080" indent="-21082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Immediate</a:t>
            </a:r>
            <a:r>
              <a:rPr dirty="0" sz="1000" spc="-2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&amp;</a:t>
            </a:r>
            <a:r>
              <a:rPr dirty="0" sz="1000" spc="-20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spc="-10" b="1">
                <a:solidFill>
                  <a:srgbClr val="313131"/>
                </a:solidFill>
                <a:latin typeface="Calibri"/>
                <a:cs typeface="Calibri"/>
              </a:rPr>
              <a:t>sustained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reduction</a:t>
            </a:r>
            <a:r>
              <a:rPr dirty="0" sz="1000" spc="-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313131"/>
                </a:solidFill>
                <a:latin typeface="Calibri"/>
                <a:cs typeface="Calibri"/>
              </a:rPr>
              <a:t>in</a:t>
            </a:r>
            <a:r>
              <a:rPr dirty="0" sz="1000" spc="-5" b="1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spc="-25" b="1">
                <a:solidFill>
                  <a:srgbClr val="313131"/>
                </a:solidFill>
                <a:latin typeface="Calibri"/>
                <a:cs typeface="Calibri"/>
              </a:rPr>
              <a:t>BP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1974575" y="3428110"/>
            <a:ext cx="5247640" cy="584835"/>
            <a:chOff x="1974575" y="3428110"/>
            <a:chExt cx="5247640" cy="584835"/>
          </a:xfrm>
        </p:grpSpPr>
        <p:sp>
          <p:nvSpPr>
            <p:cNvPr id="46" name="object 46" descr=""/>
            <p:cNvSpPr/>
            <p:nvPr/>
          </p:nvSpPr>
          <p:spPr>
            <a:xfrm>
              <a:off x="7172596" y="3614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287144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2E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7128146" y="3614761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0" y="76200"/>
                  </a:moveTo>
                  <a:lnTo>
                    <a:pt x="44450" y="0"/>
                  </a:lnTo>
                  <a:lnTo>
                    <a:pt x="88899" y="76200"/>
                  </a:lnTo>
                </a:path>
              </a:pathLst>
            </a:custGeom>
            <a:ln w="9525">
              <a:solidFill>
                <a:srgbClr val="002E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1974575" y="3428110"/>
              <a:ext cx="546100" cy="584835"/>
            </a:xfrm>
            <a:custGeom>
              <a:avLst/>
              <a:gdLst/>
              <a:ahLst/>
              <a:cxnLst/>
              <a:rect l="l" t="t" r="r" b="b"/>
              <a:pathLst>
                <a:path w="546100" h="584835">
                  <a:moveTo>
                    <a:pt x="545981" y="584717"/>
                  </a:moveTo>
                  <a:lnTo>
                    <a:pt x="0" y="584717"/>
                  </a:lnTo>
                  <a:lnTo>
                    <a:pt x="0" y="0"/>
                  </a:lnTo>
                  <a:lnTo>
                    <a:pt x="545981" y="0"/>
                  </a:lnTo>
                  <a:lnTo>
                    <a:pt x="545981" y="5847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2152927" y="3489426"/>
              <a:ext cx="142875" cy="353060"/>
            </a:xfrm>
            <a:custGeom>
              <a:avLst/>
              <a:gdLst/>
              <a:ahLst/>
              <a:cxnLst/>
              <a:rect l="l" t="t" r="r" b="b"/>
              <a:pathLst>
                <a:path w="142875" h="353060">
                  <a:moveTo>
                    <a:pt x="142868" y="352895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2E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2140247" y="3489245"/>
              <a:ext cx="82550" cy="87630"/>
            </a:xfrm>
            <a:custGeom>
              <a:avLst/>
              <a:gdLst/>
              <a:ahLst/>
              <a:cxnLst/>
              <a:rect l="l" t="t" r="r" b="b"/>
              <a:pathLst>
                <a:path w="82550" h="87629">
                  <a:moveTo>
                    <a:pt x="82403" y="53951"/>
                  </a:moveTo>
                  <a:lnTo>
                    <a:pt x="12606" y="0"/>
                  </a:lnTo>
                  <a:lnTo>
                    <a:pt x="0" y="87311"/>
                  </a:lnTo>
                </a:path>
              </a:pathLst>
            </a:custGeom>
            <a:ln w="9525">
              <a:solidFill>
                <a:srgbClr val="002E4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 descr=""/>
          <p:cNvSpPr txBox="1"/>
          <p:nvPr/>
        </p:nvSpPr>
        <p:spPr>
          <a:xfrm>
            <a:off x="2355847" y="3792103"/>
            <a:ext cx="18402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313131"/>
                </a:solidFill>
                <a:latin typeface="Calibri"/>
                <a:cs typeface="Calibri"/>
              </a:rPr>
              <a:t>BP</a:t>
            </a:r>
            <a:r>
              <a:rPr dirty="0" sz="1000" spc="-1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313131"/>
                </a:solidFill>
                <a:latin typeface="Calibri"/>
                <a:cs typeface="Calibri"/>
              </a:rPr>
              <a:t>reduction</a:t>
            </a:r>
            <a:r>
              <a:rPr dirty="0" sz="1000" spc="-2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313131"/>
                </a:solidFill>
                <a:latin typeface="Calibri"/>
                <a:cs typeface="Calibri"/>
              </a:rPr>
              <a:t>activates</a:t>
            </a:r>
            <a:r>
              <a:rPr dirty="0" sz="1000" spc="-1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313131"/>
                </a:solidFill>
                <a:latin typeface="Calibri"/>
                <a:cs typeface="Calibri"/>
              </a:rPr>
              <a:t>sympathetic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246505" y="4592639"/>
            <a:ext cx="6506209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65"/>
              </a:lnSpc>
            </a:pPr>
            <a:r>
              <a:rPr dirty="0" sz="700">
                <a:latin typeface="Calibri"/>
                <a:cs typeface="Calibri"/>
              </a:rPr>
              <a:t>Yang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B, et al.,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Rationale and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evidence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for the development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of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durable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device-</a:t>
            </a:r>
            <a:r>
              <a:rPr dirty="0" sz="700">
                <a:latin typeface="Calibri"/>
                <a:cs typeface="Calibri"/>
              </a:rPr>
              <a:t>based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cardiac </a:t>
            </a:r>
            <a:r>
              <a:rPr dirty="0" sz="700" spc="-10">
                <a:latin typeface="Calibri"/>
                <a:cs typeface="Calibri"/>
              </a:rPr>
              <a:t>neuromodulation </a:t>
            </a:r>
            <a:r>
              <a:rPr dirty="0" sz="700">
                <a:latin typeface="Calibri"/>
                <a:cs typeface="Calibri"/>
              </a:rPr>
              <a:t>therapy for hypertension,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 i="1">
                <a:latin typeface="Calibri"/>
                <a:cs typeface="Calibri"/>
              </a:rPr>
              <a:t>J Am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i="1">
                <a:latin typeface="Calibri"/>
                <a:cs typeface="Calibri"/>
              </a:rPr>
              <a:t>Soc</a:t>
            </a:r>
            <a:r>
              <a:rPr dirty="0" sz="700" spc="-10" i="1">
                <a:latin typeface="Calibri"/>
                <a:cs typeface="Calibri"/>
              </a:rPr>
              <a:t> Hypertens</a:t>
            </a:r>
            <a:r>
              <a:rPr dirty="0" sz="700" i="1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2018; 12(5): </a:t>
            </a:r>
            <a:r>
              <a:rPr dirty="0" sz="700" spc="-10">
                <a:latin typeface="Calibri"/>
                <a:cs typeface="Calibri"/>
              </a:rPr>
              <a:t>381–391.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2" name="object 52" descr=""/>
          <p:cNvSpPr txBox="1"/>
          <p:nvPr/>
        </p:nvSpPr>
        <p:spPr>
          <a:xfrm>
            <a:off x="2437603" y="3944503"/>
            <a:ext cx="16770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313131"/>
                </a:solidFill>
                <a:latin typeface="Calibri"/>
                <a:cs typeface="Calibri"/>
              </a:rPr>
              <a:t>ANS</a:t>
            </a:r>
            <a:r>
              <a:rPr dirty="0" sz="1000" spc="-1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313131"/>
                </a:solidFill>
                <a:latin typeface="Calibri"/>
                <a:cs typeface="Calibri"/>
              </a:rPr>
              <a:t>response</a:t>
            </a:r>
            <a:r>
              <a:rPr dirty="0" sz="1000" spc="-1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313131"/>
                </a:solidFill>
                <a:latin typeface="Calibri"/>
                <a:cs typeface="Calibri"/>
              </a:rPr>
              <a:t>via</a:t>
            </a:r>
            <a:r>
              <a:rPr dirty="0" sz="1000" spc="-1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313131"/>
                </a:solidFill>
                <a:latin typeface="Calibri"/>
                <a:cs typeface="Calibri"/>
              </a:rPr>
              <a:t>baroreceptors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2409036" y="4308674"/>
            <a:ext cx="44589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BP: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Blood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Pressure,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ANS: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Autonomic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Nervous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System,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TPR: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Total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peripheral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resistance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59219"/>
            <a:ext cx="9144000" cy="4467225"/>
            <a:chOff x="0" y="659219"/>
            <a:chExt cx="9144000" cy="4467225"/>
          </a:xfrm>
        </p:grpSpPr>
        <p:sp>
          <p:nvSpPr>
            <p:cNvPr id="3" name="object 3" descr=""/>
            <p:cNvSpPr/>
            <p:nvPr/>
          </p:nvSpPr>
          <p:spPr>
            <a:xfrm>
              <a:off x="0" y="659219"/>
              <a:ext cx="9144000" cy="4077970"/>
            </a:xfrm>
            <a:custGeom>
              <a:avLst/>
              <a:gdLst/>
              <a:ahLst/>
              <a:cxnLst/>
              <a:rect l="l" t="t" r="r" b="b"/>
              <a:pathLst>
                <a:path w="9144000" h="4077970">
                  <a:moveTo>
                    <a:pt x="9144000" y="4077585"/>
                  </a:moveTo>
                  <a:lnTo>
                    <a:pt x="0" y="4077585"/>
                  </a:lnTo>
                  <a:lnTo>
                    <a:pt x="0" y="0"/>
                  </a:lnTo>
                  <a:lnTo>
                    <a:pt x="9144000" y="0"/>
                  </a:lnTo>
                  <a:lnTo>
                    <a:pt x="9144000" y="4077585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47611" y="1600034"/>
              <a:ext cx="7964805" cy="2675890"/>
            </a:xfrm>
            <a:custGeom>
              <a:avLst/>
              <a:gdLst/>
              <a:ahLst/>
              <a:cxnLst/>
              <a:rect l="l" t="t" r="r" b="b"/>
              <a:pathLst>
                <a:path w="7964805" h="2675890">
                  <a:moveTo>
                    <a:pt x="3760292" y="0"/>
                  </a:moveTo>
                  <a:lnTo>
                    <a:pt x="0" y="0"/>
                  </a:lnTo>
                  <a:lnTo>
                    <a:pt x="0" y="2675661"/>
                  </a:lnTo>
                  <a:lnTo>
                    <a:pt x="3760292" y="2675661"/>
                  </a:lnTo>
                  <a:lnTo>
                    <a:pt x="3760292" y="0"/>
                  </a:lnTo>
                  <a:close/>
                </a:path>
                <a:path w="7964805" h="2675890">
                  <a:moveTo>
                    <a:pt x="7964754" y="0"/>
                  </a:moveTo>
                  <a:lnTo>
                    <a:pt x="4204462" y="0"/>
                  </a:lnTo>
                  <a:lnTo>
                    <a:pt x="4204462" y="2675661"/>
                  </a:lnTo>
                  <a:lnTo>
                    <a:pt x="7964754" y="2675661"/>
                  </a:lnTo>
                  <a:lnTo>
                    <a:pt x="79647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40300" y="1828800"/>
              <a:ext cx="3742371" cy="239500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1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/>
              <a:t>AVIM</a:t>
            </a:r>
            <a:r>
              <a:rPr dirty="0" sz="2000" spc="-90"/>
              <a:t> </a:t>
            </a:r>
            <a:r>
              <a:rPr dirty="0" sz="2000"/>
              <a:t>Therapy</a:t>
            </a:r>
            <a:r>
              <a:rPr dirty="0" sz="2000" spc="-75"/>
              <a:t> </a:t>
            </a:r>
            <a:r>
              <a:rPr dirty="0" sz="2000"/>
              <a:t>Achieves</a:t>
            </a:r>
            <a:r>
              <a:rPr dirty="0" sz="2000" spc="-75"/>
              <a:t> </a:t>
            </a:r>
            <a:r>
              <a:rPr dirty="0" sz="2000" spc="-20"/>
              <a:t>Favorable</a:t>
            </a:r>
            <a:r>
              <a:rPr dirty="0" sz="2000" spc="-70"/>
              <a:t> </a:t>
            </a:r>
            <a:r>
              <a:rPr dirty="0" sz="2000" spc="-10"/>
              <a:t>Hemodynamics</a:t>
            </a:r>
            <a:r>
              <a:rPr dirty="0" sz="2000" spc="-75"/>
              <a:t> </a:t>
            </a:r>
            <a:r>
              <a:rPr dirty="0" sz="2000"/>
              <a:t>with</a:t>
            </a:r>
            <a:r>
              <a:rPr dirty="0" sz="2000" spc="-75"/>
              <a:t> </a:t>
            </a:r>
            <a:r>
              <a:rPr dirty="0" sz="2000" spc="-50"/>
              <a:t>LV</a:t>
            </a:r>
            <a:r>
              <a:rPr dirty="0" sz="2000" spc="-65"/>
              <a:t> </a:t>
            </a:r>
            <a:r>
              <a:rPr dirty="0" sz="2000" spc="-10"/>
              <a:t>Relief</a:t>
            </a:r>
            <a:endParaRPr sz="2000"/>
          </a:p>
        </p:txBody>
      </p:sp>
      <p:sp>
        <p:nvSpPr>
          <p:cNvPr id="7" name="object 7" descr=""/>
          <p:cNvSpPr txBox="1"/>
          <p:nvPr/>
        </p:nvSpPr>
        <p:spPr>
          <a:xfrm>
            <a:off x="6000236" y="1627179"/>
            <a:ext cx="166116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636567"/>
                </a:solidFill>
                <a:latin typeface="Calibri"/>
                <a:cs typeface="Calibri"/>
              </a:rPr>
              <a:t>AVIM</a:t>
            </a:r>
            <a:r>
              <a:rPr dirty="0" sz="1050" spc="-1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36567"/>
                </a:solidFill>
                <a:latin typeface="Calibri"/>
                <a:cs typeface="Calibri"/>
              </a:rPr>
              <a:t>vs.</a:t>
            </a:r>
            <a:r>
              <a:rPr dirty="0" sz="1050" spc="-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050" spc="-10" b="1">
                <a:solidFill>
                  <a:srgbClr val="636567"/>
                </a:solidFill>
                <a:latin typeface="Calibri"/>
                <a:cs typeface="Calibri"/>
              </a:rPr>
              <a:t>Intrinsic Conduction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22332" y="2325828"/>
            <a:ext cx="139700" cy="9861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b="1">
                <a:solidFill>
                  <a:srgbClr val="636567"/>
                </a:solidFill>
                <a:latin typeface="Calibri"/>
                <a:cs typeface="Calibri"/>
              </a:rPr>
              <a:t>LV</a:t>
            </a:r>
            <a:r>
              <a:rPr dirty="0" sz="900" spc="-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36567"/>
                </a:solidFill>
                <a:latin typeface="Calibri"/>
                <a:cs typeface="Calibri"/>
              </a:rPr>
              <a:t>Pressure</a:t>
            </a:r>
            <a:r>
              <a:rPr dirty="0" sz="90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36567"/>
                </a:solidFill>
                <a:latin typeface="Calibri"/>
                <a:cs typeface="Calibri"/>
              </a:rPr>
              <a:t>(mmHg)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7259690" y="1963609"/>
            <a:ext cx="294005" cy="0"/>
          </a:xfrm>
          <a:custGeom>
            <a:avLst/>
            <a:gdLst/>
            <a:ahLst/>
            <a:cxnLst/>
            <a:rect l="l" t="t" r="r" b="b"/>
            <a:pathLst>
              <a:path w="294004" h="0">
                <a:moveTo>
                  <a:pt x="0" y="0"/>
                </a:moveTo>
                <a:lnTo>
                  <a:pt x="293826" y="0"/>
                </a:lnTo>
              </a:path>
            </a:pathLst>
          </a:custGeom>
          <a:ln w="38100">
            <a:solidFill>
              <a:srgbClr val="EE4B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7612053" y="1887238"/>
            <a:ext cx="864235" cy="2705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50" spc="-20" b="1">
                <a:solidFill>
                  <a:srgbClr val="636567"/>
                </a:solidFill>
                <a:latin typeface="Calibri"/>
                <a:cs typeface="Calibri"/>
              </a:rPr>
              <a:t>AVIM</a:t>
            </a:r>
            <a:endParaRPr sz="750">
              <a:latin typeface="Calibri"/>
              <a:cs typeface="Calibri"/>
            </a:endParaRPr>
          </a:p>
          <a:p>
            <a:pPr marL="16510">
              <a:lnSpc>
                <a:spcPct val="100000"/>
              </a:lnSpc>
              <a:spcBef>
                <a:spcPts val="85"/>
              </a:spcBef>
            </a:pPr>
            <a:r>
              <a:rPr dirty="0" sz="750" b="1">
                <a:solidFill>
                  <a:srgbClr val="636567"/>
                </a:solidFill>
                <a:latin typeface="Calibri"/>
                <a:cs typeface="Calibri"/>
              </a:rPr>
              <a:t>Intrinsic</a:t>
            </a:r>
            <a:r>
              <a:rPr dirty="0" sz="750" spc="9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 spc="-10" b="1">
                <a:solidFill>
                  <a:srgbClr val="636567"/>
                </a:solidFill>
                <a:latin typeface="Calibri"/>
                <a:cs typeface="Calibri"/>
              </a:rPr>
              <a:t>Conduction</a:t>
            </a:r>
            <a:endParaRPr sz="750">
              <a:latin typeface="Calibri"/>
              <a:cs typeface="Calibri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736600" y="1866899"/>
            <a:ext cx="6835775" cy="2360930"/>
            <a:chOff x="736600" y="1866899"/>
            <a:chExt cx="6835775" cy="2360930"/>
          </a:xfrm>
        </p:grpSpPr>
        <p:sp>
          <p:nvSpPr>
            <p:cNvPr id="12" name="object 12" descr=""/>
            <p:cNvSpPr/>
            <p:nvPr/>
          </p:nvSpPr>
          <p:spPr>
            <a:xfrm>
              <a:off x="7259135" y="2089515"/>
              <a:ext cx="294005" cy="0"/>
            </a:xfrm>
            <a:custGeom>
              <a:avLst/>
              <a:gdLst/>
              <a:ahLst/>
              <a:cxnLst/>
              <a:rect l="l" t="t" r="r" b="b"/>
              <a:pathLst>
                <a:path w="294004" h="0">
                  <a:moveTo>
                    <a:pt x="0" y="0"/>
                  </a:moveTo>
                  <a:lnTo>
                    <a:pt x="293827" y="0"/>
                  </a:lnTo>
                </a:path>
              </a:pathLst>
            </a:custGeom>
            <a:ln w="38100">
              <a:solidFill>
                <a:srgbClr val="19305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6600" y="1866899"/>
              <a:ext cx="3688391" cy="2360455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761348" y="2312012"/>
            <a:ext cx="139700" cy="9861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b="1">
                <a:solidFill>
                  <a:srgbClr val="636567"/>
                </a:solidFill>
                <a:latin typeface="Calibri"/>
                <a:cs typeface="Calibri"/>
              </a:rPr>
              <a:t>LV</a:t>
            </a:r>
            <a:r>
              <a:rPr dirty="0" sz="900" spc="-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36567"/>
                </a:solidFill>
                <a:latin typeface="Calibri"/>
                <a:cs typeface="Calibri"/>
              </a:rPr>
              <a:t>Pressure</a:t>
            </a:r>
            <a:r>
              <a:rPr dirty="0" sz="90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36567"/>
                </a:solidFill>
                <a:latin typeface="Calibri"/>
                <a:cs typeface="Calibri"/>
              </a:rPr>
              <a:t>(mmHg)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3040072" y="2233170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 h="0">
                <a:moveTo>
                  <a:pt x="0" y="0"/>
                </a:moveTo>
                <a:lnTo>
                  <a:pt x="289588" y="0"/>
                </a:lnTo>
              </a:path>
            </a:pathLst>
          </a:custGeom>
          <a:ln w="38100">
            <a:solidFill>
              <a:srgbClr val="EE4B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3366208" y="2154055"/>
            <a:ext cx="903605" cy="26860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70"/>
              </a:spcBef>
            </a:pPr>
            <a:r>
              <a:rPr dirty="0" sz="750" b="1">
                <a:solidFill>
                  <a:srgbClr val="636567"/>
                </a:solidFill>
                <a:latin typeface="Calibri"/>
                <a:cs typeface="Calibri"/>
              </a:rPr>
              <a:t>AV</a:t>
            </a:r>
            <a:r>
              <a:rPr dirty="0" sz="750" spc="11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 b="1">
                <a:solidFill>
                  <a:srgbClr val="636567"/>
                </a:solidFill>
                <a:latin typeface="Calibri"/>
                <a:cs typeface="Calibri"/>
              </a:rPr>
              <a:t>Sequential</a:t>
            </a:r>
            <a:r>
              <a:rPr dirty="0" sz="750" spc="11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 spc="-10" b="1">
                <a:solidFill>
                  <a:srgbClr val="636567"/>
                </a:solidFill>
                <a:latin typeface="Calibri"/>
                <a:cs typeface="Calibri"/>
              </a:rPr>
              <a:t>Pacing</a:t>
            </a:r>
            <a:r>
              <a:rPr dirty="0" sz="750" spc="50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 b="1">
                <a:solidFill>
                  <a:srgbClr val="636567"/>
                </a:solidFill>
                <a:latin typeface="Calibri"/>
                <a:cs typeface="Calibri"/>
              </a:rPr>
              <a:t>Intrinsic</a:t>
            </a:r>
            <a:r>
              <a:rPr dirty="0" sz="750" spc="9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750" spc="-10" b="1">
                <a:solidFill>
                  <a:srgbClr val="636567"/>
                </a:solidFill>
                <a:latin typeface="Calibri"/>
                <a:cs typeface="Calibri"/>
              </a:rPr>
              <a:t>Conduction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3040071" y="2350198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 h="0">
                <a:moveTo>
                  <a:pt x="0" y="0"/>
                </a:moveTo>
                <a:lnTo>
                  <a:pt x="289588" y="0"/>
                </a:lnTo>
              </a:path>
            </a:pathLst>
          </a:custGeom>
          <a:ln w="38100">
            <a:solidFill>
              <a:srgbClr val="1930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1667892" y="1655209"/>
            <a:ext cx="171640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636567"/>
                </a:solidFill>
                <a:latin typeface="Calibri"/>
                <a:cs typeface="Calibri"/>
              </a:rPr>
              <a:t>AV</a:t>
            </a:r>
            <a:r>
              <a:rPr dirty="0" sz="1050" spc="-3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36567"/>
                </a:solidFill>
                <a:latin typeface="Calibri"/>
                <a:cs typeface="Calibri"/>
              </a:rPr>
              <a:t>Sequential</a:t>
            </a:r>
            <a:r>
              <a:rPr dirty="0" sz="1050" spc="-2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636567"/>
                </a:solidFill>
                <a:latin typeface="Calibri"/>
                <a:cs typeface="Calibri"/>
              </a:rPr>
              <a:t>Pacing</a:t>
            </a:r>
            <a:r>
              <a:rPr dirty="0" sz="1050" spc="-3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050" spc="-25" b="1">
                <a:solidFill>
                  <a:srgbClr val="636567"/>
                </a:solidFill>
                <a:latin typeface="Calibri"/>
                <a:cs typeface="Calibri"/>
              </a:rPr>
              <a:t>vs.</a:t>
            </a:r>
            <a:endParaRPr sz="10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050" spc="-10" b="1">
                <a:solidFill>
                  <a:srgbClr val="636567"/>
                </a:solidFill>
                <a:latin typeface="Calibri"/>
                <a:cs typeface="Calibri"/>
              </a:rPr>
              <a:t>Intrinsic</a:t>
            </a:r>
            <a:r>
              <a:rPr dirty="0" sz="1050" b="1">
                <a:solidFill>
                  <a:srgbClr val="636567"/>
                </a:solidFill>
                <a:latin typeface="Calibri"/>
                <a:cs typeface="Calibri"/>
              </a:rPr>
              <a:t> Conduction</a:t>
            </a:r>
            <a:r>
              <a:rPr dirty="0" sz="1050" spc="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050" spc="-10" b="1">
                <a:solidFill>
                  <a:srgbClr val="636567"/>
                </a:solidFill>
                <a:latin typeface="Calibri"/>
                <a:cs typeface="Calibri"/>
              </a:rPr>
              <a:t>(Baseline)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553313" y="1896309"/>
            <a:ext cx="2679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TPR</a:t>
            </a:r>
            <a:endParaRPr sz="1200">
              <a:latin typeface="Calibri"/>
              <a:cs typeface="Calibri"/>
            </a:endParaRPr>
          </a:p>
          <a:p>
            <a:pPr marL="64769">
              <a:lnSpc>
                <a:spcPct val="100000"/>
              </a:lnSpc>
            </a:pPr>
            <a:r>
              <a:rPr dirty="0" sz="1200" spc="-50" b="1">
                <a:solidFill>
                  <a:srgbClr val="E7663E"/>
                </a:solidFill>
                <a:latin typeface="Calibri"/>
                <a:cs typeface="Calibri"/>
              </a:rPr>
              <a:t>↓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5580481" y="1913109"/>
            <a:ext cx="2346325" cy="2049780"/>
            <a:chOff x="5580481" y="1913109"/>
            <a:chExt cx="2346325" cy="2049780"/>
          </a:xfrm>
        </p:grpSpPr>
        <p:sp>
          <p:nvSpPr>
            <p:cNvPr id="21" name="object 21" descr=""/>
            <p:cNvSpPr/>
            <p:nvPr/>
          </p:nvSpPr>
          <p:spPr>
            <a:xfrm>
              <a:off x="5701234" y="2026963"/>
              <a:ext cx="276225" cy="277495"/>
            </a:xfrm>
            <a:custGeom>
              <a:avLst/>
              <a:gdLst/>
              <a:ahLst/>
              <a:cxnLst/>
              <a:rect l="l" t="t" r="r" b="b"/>
              <a:pathLst>
                <a:path w="276225" h="277494">
                  <a:moveTo>
                    <a:pt x="0" y="277387"/>
                  </a:moveTo>
                  <a:lnTo>
                    <a:pt x="27922" y="213382"/>
                  </a:lnTo>
                  <a:lnTo>
                    <a:pt x="72854" y="149601"/>
                  </a:lnTo>
                  <a:lnTo>
                    <a:pt x="102777" y="114346"/>
                  </a:lnTo>
                  <a:lnTo>
                    <a:pt x="134046" y="82073"/>
                  </a:lnTo>
                  <a:lnTo>
                    <a:pt x="163820" y="54911"/>
                  </a:lnTo>
                  <a:lnTo>
                    <a:pt x="220508" y="20463"/>
                  </a:lnTo>
                  <a:lnTo>
                    <a:pt x="275691" y="0"/>
                  </a:lnTo>
                </a:path>
              </a:pathLst>
            </a:custGeom>
            <a:ln w="28575">
              <a:solidFill>
                <a:srgbClr val="E7663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5689590" y="2205982"/>
              <a:ext cx="92075" cy="99060"/>
            </a:xfrm>
            <a:custGeom>
              <a:avLst/>
              <a:gdLst/>
              <a:ahLst/>
              <a:cxnLst/>
              <a:rect l="l" t="t" r="r" b="b"/>
              <a:pathLst>
                <a:path w="92075" h="99060">
                  <a:moveTo>
                    <a:pt x="0" y="0"/>
                  </a:moveTo>
                  <a:lnTo>
                    <a:pt x="11556" y="98569"/>
                  </a:lnTo>
                  <a:lnTo>
                    <a:pt x="91669" y="39991"/>
                  </a:lnTo>
                </a:path>
              </a:pathLst>
            </a:custGeom>
            <a:ln w="28575">
              <a:solidFill>
                <a:srgbClr val="E7663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5876532" y="1919459"/>
              <a:ext cx="2034539" cy="2037080"/>
            </a:xfrm>
            <a:custGeom>
              <a:avLst/>
              <a:gdLst/>
              <a:ahLst/>
              <a:cxnLst/>
              <a:rect l="l" t="t" r="r" b="b"/>
              <a:pathLst>
                <a:path w="2034540" h="2037079">
                  <a:moveTo>
                    <a:pt x="2034322" y="203679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4A4C4D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5586831" y="2242865"/>
              <a:ext cx="2097405" cy="1713864"/>
            </a:xfrm>
            <a:custGeom>
              <a:avLst/>
              <a:gdLst/>
              <a:ahLst/>
              <a:cxnLst/>
              <a:rect l="l" t="t" r="r" b="b"/>
              <a:pathLst>
                <a:path w="2097404" h="1713864">
                  <a:moveTo>
                    <a:pt x="2097005" y="171338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206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641101" y="3615171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 h="0">
                  <a:moveTo>
                    <a:pt x="269754" y="0"/>
                  </a:moveTo>
                  <a:lnTo>
                    <a:pt x="0" y="0"/>
                  </a:lnTo>
                </a:path>
              </a:pathLst>
            </a:custGeom>
            <a:ln w="31750">
              <a:solidFill>
                <a:srgbClr val="E7663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564901" y="356754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95250" y="95250"/>
                  </a:moveTo>
                  <a:lnTo>
                    <a:pt x="95250" y="0"/>
                  </a:lnTo>
                  <a:lnTo>
                    <a:pt x="0" y="47625"/>
                  </a:lnTo>
                  <a:lnTo>
                    <a:pt x="95250" y="95250"/>
                  </a:lnTo>
                  <a:close/>
                </a:path>
              </a:pathLst>
            </a:custGeom>
            <a:solidFill>
              <a:srgbClr val="E766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187347" y="2095404"/>
              <a:ext cx="0" cy="258445"/>
            </a:xfrm>
            <a:custGeom>
              <a:avLst/>
              <a:gdLst/>
              <a:ahLst/>
              <a:cxnLst/>
              <a:rect l="l" t="t" r="r" b="b"/>
              <a:pathLst>
                <a:path w="0" h="258444">
                  <a:moveTo>
                    <a:pt x="0" y="0"/>
                  </a:moveTo>
                  <a:lnTo>
                    <a:pt x="0" y="258004"/>
                  </a:lnTo>
                </a:path>
              </a:pathLst>
            </a:custGeom>
            <a:ln w="31750">
              <a:solidFill>
                <a:srgbClr val="1B64F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139722" y="2334358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625" y="95250"/>
                  </a:moveTo>
                  <a:lnTo>
                    <a:pt x="0" y="0"/>
                  </a:lnTo>
                  <a:lnTo>
                    <a:pt x="95249" y="0"/>
                  </a:lnTo>
                  <a:lnTo>
                    <a:pt x="47625" y="95250"/>
                  </a:lnTo>
                  <a:close/>
                </a:path>
              </a:pathLst>
            </a:custGeom>
            <a:solidFill>
              <a:srgbClr val="1B64F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8007877" y="3495998"/>
            <a:ext cx="4216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EDV↓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110933" y="1855635"/>
            <a:ext cx="4019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1B64FD"/>
                </a:solidFill>
                <a:latin typeface="Calibri"/>
                <a:cs typeface="Calibri"/>
              </a:rPr>
              <a:t>SBP↓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435476" y="2460297"/>
            <a:ext cx="3924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00B050"/>
                </a:solidFill>
                <a:latin typeface="Calibri"/>
                <a:cs typeface="Calibri"/>
              </a:rPr>
              <a:t>P</a:t>
            </a:r>
            <a:r>
              <a:rPr dirty="0" baseline="-22222" sz="1125" spc="-30" b="1">
                <a:solidFill>
                  <a:srgbClr val="00B050"/>
                </a:solidFill>
                <a:latin typeface="Calibri"/>
                <a:cs typeface="Calibri"/>
              </a:rPr>
              <a:t>ES</a:t>
            </a:r>
            <a:r>
              <a:rPr dirty="0" sz="1200" spc="-20" b="1">
                <a:solidFill>
                  <a:srgbClr val="00B050"/>
                </a:solidFill>
                <a:latin typeface="Calibri"/>
                <a:cs typeface="Calibri"/>
              </a:rPr>
              <a:t>↓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541247" y="801755"/>
            <a:ext cx="5472430" cy="1858645"/>
            <a:chOff x="541247" y="801755"/>
            <a:chExt cx="5472430" cy="1858645"/>
          </a:xfrm>
        </p:grpSpPr>
        <p:sp>
          <p:nvSpPr>
            <p:cNvPr id="33" name="object 33" descr=""/>
            <p:cNvSpPr/>
            <p:nvPr/>
          </p:nvSpPr>
          <p:spPr>
            <a:xfrm>
              <a:off x="5843951" y="2192055"/>
              <a:ext cx="104775" cy="261620"/>
            </a:xfrm>
            <a:custGeom>
              <a:avLst/>
              <a:gdLst/>
              <a:ahLst/>
              <a:cxnLst/>
              <a:rect l="l" t="t" r="r" b="b"/>
              <a:pathLst>
                <a:path w="104775" h="261619">
                  <a:moveTo>
                    <a:pt x="104417" y="0"/>
                  </a:moveTo>
                  <a:lnTo>
                    <a:pt x="0" y="261527"/>
                  </a:lnTo>
                </a:path>
              </a:pathLst>
            </a:custGeom>
            <a:ln w="31750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5806785" y="2418231"/>
              <a:ext cx="88900" cy="106680"/>
            </a:xfrm>
            <a:custGeom>
              <a:avLst/>
              <a:gdLst/>
              <a:ahLst/>
              <a:cxnLst/>
              <a:rect l="l" t="t" r="r" b="b"/>
              <a:pathLst>
                <a:path w="88900" h="106680">
                  <a:moveTo>
                    <a:pt x="8911" y="106119"/>
                  </a:moveTo>
                  <a:lnTo>
                    <a:pt x="88459" y="35318"/>
                  </a:lnTo>
                  <a:lnTo>
                    <a:pt x="0" y="0"/>
                  </a:lnTo>
                  <a:lnTo>
                    <a:pt x="8911" y="106119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5886149" y="2612586"/>
              <a:ext cx="111760" cy="0"/>
            </a:xfrm>
            <a:custGeom>
              <a:avLst/>
              <a:gdLst/>
              <a:ahLst/>
              <a:cxnLst/>
              <a:rect l="l" t="t" r="r" b="b"/>
              <a:pathLst>
                <a:path w="111760" h="0">
                  <a:moveTo>
                    <a:pt x="111543" y="0"/>
                  </a:moveTo>
                  <a:lnTo>
                    <a:pt x="0" y="0"/>
                  </a:lnTo>
                </a:path>
              </a:pathLst>
            </a:custGeom>
            <a:ln w="317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809949" y="2564961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95250" y="95250"/>
                  </a:moveTo>
                  <a:lnTo>
                    <a:pt x="95250" y="0"/>
                  </a:lnTo>
                  <a:lnTo>
                    <a:pt x="0" y="47625"/>
                  </a:lnTo>
                  <a:lnTo>
                    <a:pt x="95250" y="952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541247" y="801755"/>
              <a:ext cx="1877060" cy="702310"/>
            </a:xfrm>
            <a:custGeom>
              <a:avLst/>
              <a:gdLst/>
              <a:ahLst/>
              <a:cxnLst/>
              <a:rect l="l" t="t" r="r" b="b"/>
              <a:pathLst>
                <a:path w="1877060" h="702310">
                  <a:moveTo>
                    <a:pt x="1876722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1876722" y="0"/>
                  </a:lnTo>
                  <a:lnTo>
                    <a:pt x="1876722" y="7019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541271" y="801755"/>
              <a:ext cx="48260" cy="702310"/>
            </a:xfrm>
            <a:custGeom>
              <a:avLst/>
              <a:gdLst/>
              <a:ahLst/>
              <a:cxnLst/>
              <a:rect l="l" t="t" r="r" b="b"/>
              <a:pathLst>
                <a:path w="48259" h="702310">
                  <a:moveTo>
                    <a:pt x="47644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47644" y="0"/>
                  </a:lnTo>
                  <a:lnTo>
                    <a:pt x="47644" y="701954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6107793" y="2486034"/>
            <a:ext cx="3975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FF0000"/>
                </a:solidFill>
                <a:latin typeface="Calibri"/>
                <a:cs typeface="Calibri"/>
              </a:rPr>
              <a:t>ESV↓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88916" y="916708"/>
            <a:ext cx="18294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Decreases</a:t>
            </a:r>
            <a:r>
              <a:rPr dirty="0" sz="1200" spc="-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systolic</a:t>
            </a:r>
            <a:endParaRPr sz="1200">
              <a:latin typeface="Calibri"/>
              <a:cs typeface="Calibri"/>
            </a:endParaRPr>
          </a:p>
          <a:p>
            <a:pPr marL="57785">
              <a:lnSpc>
                <a:spcPct val="100000"/>
              </a:lnSpc>
            </a:pP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blood</a:t>
            </a:r>
            <a:r>
              <a:rPr dirty="0" sz="1200" spc="-3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pressure</a:t>
            </a:r>
            <a:r>
              <a:rPr dirty="0" sz="1200" spc="-3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(↓</a:t>
            </a:r>
            <a:r>
              <a:rPr dirty="0" sz="1200" spc="-3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313131"/>
                </a:solidFill>
                <a:latin typeface="Calibri"/>
                <a:cs typeface="Calibri"/>
              </a:rPr>
              <a:t>SBP)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2594229" y="801755"/>
            <a:ext cx="1877060" cy="702310"/>
            <a:chOff x="2594229" y="801755"/>
            <a:chExt cx="1877060" cy="702310"/>
          </a:xfrm>
        </p:grpSpPr>
        <p:sp>
          <p:nvSpPr>
            <p:cNvPr id="42" name="object 42" descr=""/>
            <p:cNvSpPr/>
            <p:nvPr/>
          </p:nvSpPr>
          <p:spPr>
            <a:xfrm>
              <a:off x="2594229" y="801755"/>
              <a:ext cx="1877060" cy="702310"/>
            </a:xfrm>
            <a:custGeom>
              <a:avLst/>
              <a:gdLst/>
              <a:ahLst/>
              <a:cxnLst/>
              <a:rect l="l" t="t" r="r" b="b"/>
              <a:pathLst>
                <a:path w="1877060" h="702310">
                  <a:moveTo>
                    <a:pt x="1876722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1876722" y="0"/>
                  </a:lnTo>
                  <a:lnTo>
                    <a:pt x="1876722" y="7019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2594253" y="801755"/>
              <a:ext cx="48260" cy="702310"/>
            </a:xfrm>
            <a:custGeom>
              <a:avLst/>
              <a:gdLst/>
              <a:ahLst/>
              <a:cxnLst/>
              <a:rect l="l" t="t" r="r" b="b"/>
              <a:pathLst>
                <a:path w="48260" h="702310">
                  <a:moveTo>
                    <a:pt x="47644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47644" y="0"/>
                  </a:lnTo>
                  <a:lnTo>
                    <a:pt x="47644" y="701954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2616498" y="859976"/>
            <a:ext cx="1880235" cy="53784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59055" marR="374650">
              <a:lnSpc>
                <a:spcPts val="1300"/>
              </a:lnSpc>
              <a:spcBef>
                <a:spcPts val="260"/>
              </a:spcBef>
            </a:pP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Decreases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intra-cardiac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volume</a:t>
            </a:r>
            <a:r>
              <a:rPr dirty="0" sz="1200" spc="-2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&amp;</a:t>
            </a:r>
            <a:r>
              <a:rPr dirty="0" sz="1200" spc="-3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pressure</a:t>
            </a:r>
            <a:endParaRPr sz="1200">
              <a:latin typeface="Calibri"/>
              <a:cs typeface="Calibri"/>
            </a:endParaRPr>
          </a:p>
          <a:p>
            <a:pPr marL="59055">
              <a:lnSpc>
                <a:spcPts val="1270"/>
              </a:lnSpc>
            </a:pP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(↓</a:t>
            </a:r>
            <a:r>
              <a:rPr dirty="0" sz="1200" spc="-25">
                <a:solidFill>
                  <a:srgbClr val="313131"/>
                </a:solidFill>
                <a:latin typeface="Calibri"/>
                <a:cs typeface="Calibri"/>
              </a:rPr>
              <a:t> EDV,</a:t>
            </a:r>
            <a:r>
              <a:rPr dirty="0" sz="1200" spc="-1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↓</a:t>
            </a:r>
            <a:r>
              <a:rPr dirty="0" sz="1200" spc="-2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13131"/>
                </a:solidFill>
                <a:latin typeface="Calibri"/>
                <a:cs typeface="Calibri"/>
              </a:rPr>
              <a:t>ESV,</a:t>
            </a:r>
            <a:r>
              <a:rPr dirty="0" sz="1200" spc="-1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&amp;</a:t>
            </a:r>
            <a:r>
              <a:rPr dirty="0" sz="1200" spc="-2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↓</a:t>
            </a:r>
            <a:r>
              <a:rPr dirty="0" sz="1200" spc="-20">
                <a:solidFill>
                  <a:srgbClr val="313131"/>
                </a:solidFill>
                <a:latin typeface="Calibri"/>
                <a:cs typeface="Calibri"/>
              </a:rPr>
              <a:t> P</a:t>
            </a:r>
            <a:r>
              <a:rPr dirty="0" baseline="-20833" sz="1200" spc="-30">
                <a:solidFill>
                  <a:srgbClr val="313131"/>
                </a:solidFill>
                <a:latin typeface="Calibri"/>
                <a:cs typeface="Calibri"/>
              </a:rPr>
              <a:t>ES</a:t>
            </a:r>
            <a:r>
              <a:rPr dirty="0" sz="1200" spc="-20">
                <a:solidFill>
                  <a:srgbClr val="313131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4591977" y="801755"/>
            <a:ext cx="1877060" cy="702310"/>
            <a:chOff x="4591977" y="801755"/>
            <a:chExt cx="1877060" cy="702310"/>
          </a:xfrm>
        </p:grpSpPr>
        <p:sp>
          <p:nvSpPr>
            <p:cNvPr id="46" name="object 46" descr=""/>
            <p:cNvSpPr/>
            <p:nvPr/>
          </p:nvSpPr>
          <p:spPr>
            <a:xfrm>
              <a:off x="4591977" y="801755"/>
              <a:ext cx="1877060" cy="702310"/>
            </a:xfrm>
            <a:custGeom>
              <a:avLst/>
              <a:gdLst/>
              <a:ahLst/>
              <a:cxnLst/>
              <a:rect l="l" t="t" r="r" b="b"/>
              <a:pathLst>
                <a:path w="1877060" h="702310">
                  <a:moveTo>
                    <a:pt x="1876723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1876723" y="0"/>
                  </a:lnTo>
                  <a:lnTo>
                    <a:pt x="1876723" y="7019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592001" y="801755"/>
              <a:ext cx="48260" cy="702310"/>
            </a:xfrm>
            <a:custGeom>
              <a:avLst/>
              <a:gdLst/>
              <a:ahLst/>
              <a:cxnLst/>
              <a:rect l="l" t="t" r="r" b="b"/>
              <a:pathLst>
                <a:path w="48260" h="702310">
                  <a:moveTo>
                    <a:pt x="47644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47644" y="0"/>
                  </a:lnTo>
                  <a:lnTo>
                    <a:pt x="47644" y="701954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4639646" y="916708"/>
            <a:ext cx="18294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Decreases</a:t>
            </a:r>
            <a:r>
              <a:rPr dirty="0" sz="1200" spc="-3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total</a:t>
            </a:r>
            <a:r>
              <a:rPr dirty="0" sz="1200" spc="-3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peripheral</a:t>
            </a:r>
            <a:endParaRPr sz="1200">
              <a:latin typeface="Calibri"/>
              <a:cs typeface="Calibri"/>
            </a:endParaRPr>
          </a:p>
          <a:p>
            <a:pPr marL="43815">
              <a:lnSpc>
                <a:spcPct val="100000"/>
              </a:lnSpc>
            </a:pP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resistance</a:t>
            </a:r>
            <a:r>
              <a:rPr dirty="0" sz="1200" spc="-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(↓</a:t>
            </a: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313131"/>
                </a:solidFill>
                <a:latin typeface="Calibri"/>
                <a:cs typeface="Calibri"/>
              </a:rPr>
              <a:t>TPR)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9" name="object 49" descr=""/>
          <p:cNvGrpSpPr/>
          <p:nvPr/>
        </p:nvGrpSpPr>
        <p:grpSpPr>
          <a:xfrm>
            <a:off x="6623839" y="801754"/>
            <a:ext cx="1877060" cy="702310"/>
            <a:chOff x="6623839" y="801754"/>
            <a:chExt cx="1877060" cy="702310"/>
          </a:xfrm>
        </p:grpSpPr>
        <p:sp>
          <p:nvSpPr>
            <p:cNvPr id="50" name="object 50" descr=""/>
            <p:cNvSpPr/>
            <p:nvPr/>
          </p:nvSpPr>
          <p:spPr>
            <a:xfrm>
              <a:off x="6623839" y="801754"/>
              <a:ext cx="1877060" cy="702310"/>
            </a:xfrm>
            <a:custGeom>
              <a:avLst/>
              <a:gdLst/>
              <a:ahLst/>
              <a:cxnLst/>
              <a:rect l="l" t="t" r="r" b="b"/>
              <a:pathLst>
                <a:path w="1877059" h="702310">
                  <a:moveTo>
                    <a:pt x="1876722" y="701953"/>
                  </a:moveTo>
                  <a:lnTo>
                    <a:pt x="0" y="701953"/>
                  </a:lnTo>
                  <a:lnTo>
                    <a:pt x="0" y="0"/>
                  </a:lnTo>
                  <a:lnTo>
                    <a:pt x="1876722" y="0"/>
                  </a:lnTo>
                  <a:lnTo>
                    <a:pt x="1876722" y="7019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6623860" y="801754"/>
              <a:ext cx="48260" cy="702310"/>
            </a:xfrm>
            <a:custGeom>
              <a:avLst/>
              <a:gdLst/>
              <a:ahLst/>
              <a:cxnLst/>
              <a:rect l="l" t="t" r="r" b="b"/>
              <a:pathLst>
                <a:path w="48259" h="702310">
                  <a:moveTo>
                    <a:pt x="47645" y="701953"/>
                  </a:moveTo>
                  <a:lnTo>
                    <a:pt x="0" y="701953"/>
                  </a:lnTo>
                  <a:lnTo>
                    <a:pt x="0" y="0"/>
                  </a:lnTo>
                  <a:lnTo>
                    <a:pt x="47645" y="0"/>
                  </a:lnTo>
                  <a:lnTo>
                    <a:pt x="47645" y="701953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 descr=""/>
          <p:cNvSpPr txBox="1"/>
          <p:nvPr/>
        </p:nvSpPr>
        <p:spPr>
          <a:xfrm>
            <a:off x="6671505" y="916708"/>
            <a:ext cx="18294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435" marR="40957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313131"/>
                </a:solidFill>
                <a:latin typeface="Calibri"/>
                <a:cs typeface="Calibri"/>
              </a:rPr>
              <a:t>Improves</a:t>
            </a:r>
            <a:r>
              <a:rPr dirty="0" sz="1200" spc="-1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313131"/>
                </a:solidFill>
                <a:latin typeface="Calibri"/>
                <a:cs typeface="Calibri"/>
              </a:rPr>
              <a:t>efficiency</a:t>
            </a:r>
            <a:r>
              <a:rPr dirty="0" sz="1200" spc="-5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13131"/>
                </a:solidFill>
                <a:latin typeface="Calibri"/>
                <a:cs typeface="Calibri"/>
              </a:rPr>
              <a:t>of </a:t>
            </a:r>
            <a:r>
              <a:rPr dirty="0" sz="1200" spc="-20">
                <a:solidFill>
                  <a:srgbClr val="313131"/>
                </a:solidFill>
                <a:latin typeface="Calibri"/>
                <a:cs typeface="Calibri"/>
              </a:rPr>
              <a:t>work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3" name="object 53" descr=""/>
          <p:cNvGrpSpPr/>
          <p:nvPr/>
        </p:nvGrpSpPr>
        <p:grpSpPr>
          <a:xfrm>
            <a:off x="40293" y="1554885"/>
            <a:ext cx="8672195" cy="2720975"/>
            <a:chOff x="40293" y="1554885"/>
            <a:chExt cx="8672195" cy="2720975"/>
          </a:xfrm>
        </p:grpSpPr>
        <p:pic>
          <p:nvPicPr>
            <p:cNvPr id="54" name="object 5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293" y="1599848"/>
              <a:ext cx="498263" cy="2675663"/>
            </a:xfrm>
            <a:prstGeom prst="rect">
              <a:avLst/>
            </a:prstGeom>
          </p:spPr>
        </p:pic>
        <p:pic>
          <p:nvPicPr>
            <p:cNvPr id="55" name="object 5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17999" y="1554886"/>
              <a:ext cx="190677" cy="2675663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21700" y="1554885"/>
              <a:ext cx="190677" cy="2675664"/>
            </a:xfrm>
            <a:prstGeom prst="rect">
              <a:avLst/>
            </a:prstGeom>
          </p:spPr>
        </p:pic>
      </p:grpSp>
      <p:sp>
        <p:nvSpPr>
          <p:cNvPr id="57" name="object 57" descr=""/>
          <p:cNvSpPr txBox="1"/>
          <p:nvPr/>
        </p:nvSpPr>
        <p:spPr>
          <a:xfrm>
            <a:off x="1065490" y="4094109"/>
            <a:ext cx="6896734" cy="450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53160">
              <a:lnSpc>
                <a:spcPct val="100000"/>
              </a:lnSpc>
              <a:spcBef>
                <a:spcPts val="100"/>
              </a:spcBef>
              <a:tabLst>
                <a:tab pos="5404485" algn="l"/>
              </a:tabLst>
            </a:pPr>
            <a:r>
              <a:rPr dirty="0" sz="900" b="1">
                <a:solidFill>
                  <a:srgbClr val="636567"/>
                </a:solidFill>
                <a:latin typeface="Calibri"/>
                <a:cs typeface="Calibri"/>
              </a:rPr>
              <a:t>LV</a:t>
            </a:r>
            <a:r>
              <a:rPr dirty="0" sz="900" spc="-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36567"/>
                </a:solidFill>
                <a:latin typeface="Calibri"/>
                <a:cs typeface="Calibri"/>
              </a:rPr>
              <a:t>Volume</a:t>
            </a:r>
            <a:r>
              <a:rPr dirty="0" sz="900" spc="-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20" b="1">
                <a:solidFill>
                  <a:srgbClr val="636567"/>
                </a:solidFill>
                <a:latin typeface="Calibri"/>
                <a:cs typeface="Calibri"/>
              </a:rPr>
              <a:t>(ml)</a:t>
            </a:r>
            <a:r>
              <a:rPr dirty="0" sz="900" b="1">
                <a:solidFill>
                  <a:srgbClr val="636567"/>
                </a:solidFill>
                <a:latin typeface="Calibri"/>
                <a:cs typeface="Calibri"/>
              </a:rPr>
              <a:t>	LV</a:t>
            </a:r>
            <a:r>
              <a:rPr dirty="0" sz="900" spc="-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36567"/>
                </a:solidFill>
                <a:latin typeface="Calibri"/>
                <a:cs typeface="Calibri"/>
              </a:rPr>
              <a:t>Volume</a:t>
            </a:r>
            <a:r>
              <a:rPr dirty="0" sz="900" spc="-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20" b="1">
                <a:solidFill>
                  <a:srgbClr val="636567"/>
                </a:solidFill>
                <a:latin typeface="Calibri"/>
                <a:cs typeface="Calibri"/>
              </a:rPr>
              <a:t>(ml)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9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dirty="0" sz="900">
                <a:latin typeface="Calibri"/>
                <a:cs typeface="Calibri"/>
              </a:rPr>
              <a:t>EDV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(End-</a:t>
            </a:r>
            <a:r>
              <a:rPr dirty="0" sz="900">
                <a:latin typeface="Calibri"/>
                <a:cs typeface="Calibri"/>
              </a:rPr>
              <a:t>Diastolic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Volume),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ESV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(End-</a:t>
            </a:r>
            <a:r>
              <a:rPr dirty="0" sz="900">
                <a:latin typeface="Calibri"/>
                <a:cs typeface="Calibri"/>
              </a:rPr>
              <a:t>Systolic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Volume),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SBP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(Systolic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Blood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Pressure),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P</a:t>
            </a:r>
            <a:r>
              <a:rPr dirty="0" baseline="-23148" sz="900">
                <a:latin typeface="Calibri"/>
                <a:cs typeface="Calibri"/>
              </a:rPr>
              <a:t>ES</a:t>
            </a:r>
            <a:r>
              <a:rPr dirty="0" baseline="-23148" sz="900" spc="82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(End-</a:t>
            </a:r>
            <a:r>
              <a:rPr dirty="0" sz="900">
                <a:latin typeface="Calibri"/>
                <a:cs typeface="Calibri"/>
              </a:rPr>
              <a:t>Systolic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Pressure),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TPR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(Total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Peripheral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Resistance)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3134718" y="4625457"/>
            <a:ext cx="264985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65"/>
              </a:lnSpc>
            </a:pPr>
            <a:r>
              <a:rPr dirty="0" sz="700">
                <a:latin typeface="Calibri"/>
                <a:cs typeface="Calibri"/>
              </a:rPr>
              <a:t>Data</a:t>
            </a:r>
            <a:r>
              <a:rPr dirty="0" sz="700" spc="-2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on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file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with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Orchestra</a:t>
            </a:r>
            <a:r>
              <a:rPr dirty="0" sz="700" spc="-2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BioMed.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Burkhoff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CRT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2024.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Fischer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ICI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2024.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79038"/>
            <a:ext cx="9144000" cy="4447540"/>
            <a:chOff x="0" y="679038"/>
            <a:chExt cx="9144000" cy="4447540"/>
          </a:xfrm>
        </p:grpSpPr>
        <p:sp>
          <p:nvSpPr>
            <p:cNvPr id="3" name="object 3" descr=""/>
            <p:cNvSpPr/>
            <p:nvPr/>
          </p:nvSpPr>
          <p:spPr>
            <a:xfrm>
              <a:off x="0" y="679043"/>
              <a:ext cx="9144000" cy="4055745"/>
            </a:xfrm>
            <a:custGeom>
              <a:avLst/>
              <a:gdLst/>
              <a:ahLst/>
              <a:cxnLst/>
              <a:rect l="l" t="t" r="r" b="b"/>
              <a:pathLst>
                <a:path w="9144000" h="4055745">
                  <a:moveTo>
                    <a:pt x="9144000" y="3717836"/>
                  </a:moveTo>
                  <a:lnTo>
                    <a:pt x="0" y="3717836"/>
                  </a:lnTo>
                  <a:lnTo>
                    <a:pt x="0" y="4055719"/>
                  </a:lnTo>
                  <a:lnTo>
                    <a:pt x="9144000" y="4055719"/>
                  </a:lnTo>
                  <a:lnTo>
                    <a:pt x="9144000" y="3717836"/>
                  </a:lnTo>
                  <a:close/>
                </a:path>
                <a:path w="9144000" h="4055745">
                  <a:moveTo>
                    <a:pt x="9144000" y="0"/>
                  </a:moveTo>
                  <a:lnTo>
                    <a:pt x="0" y="0"/>
                  </a:lnTo>
                  <a:lnTo>
                    <a:pt x="0" y="1010424"/>
                  </a:lnTo>
                  <a:lnTo>
                    <a:pt x="9144000" y="1010424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1689460"/>
              <a:ext cx="9144000" cy="2707640"/>
            </a:xfrm>
            <a:custGeom>
              <a:avLst/>
              <a:gdLst/>
              <a:ahLst/>
              <a:cxnLst/>
              <a:rect l="l" t="t" r="r" b="b"/>
              <a:pathLst>
                <a:path w="9144000" h="2707640">
                  <a:moveTo>
                    <a:pt x="9144000" y="2707411"/>
                  </a:moveTo>
                  <a:lnTo>
                    <a:pt x="0" y="2707411"/>
                  </a:lnTo>
                  <a:lnTo>
                    <a:pt x="0" y="0"/>
                  </a:lnTo>
                  <a:lnTo>
                    <a:pt x="9144000" y="0"/>
                  </a:lnTo>
                  <a:lnTo>
                    <a:pt x="9144000" y="270741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MODERATO</a:t>
            </a:r>
            <a:r>
              <a:rPr dirty="0" spc="-30"/>
              <a:t> </a:t>
            </a:r>
            <a:r>
              <a:rPr dirty="0"/>
              <a:t>I</a:t>
            </a:r>
            <a:r>
              <a:rPr dirty="0" spc="-30"/>
              <a:t> </a:t>
            </a:r>
            <a:r>
              <a:rPr dirty="0"/>
              <a:t>Study</a:t>
            </a:r>
            <a:r>
              <a:rPr dirty="0" spc="-20"/>
              <a:t> </a:t>
            </a:r>
            <a:r>
              <a:rPr dirty="0"/>
              <a:t>Design</a:t>
            </a:r>
            <a:r>
              <a:rPr dirty="0" spc="-30"/>
              <a:t> </a:t>
            </a:r>
            <a:r>
              <a:rPr dirty="0"/>
              <a:t>&amp;</a:t>
            </a:r>
            <a:r>
              <a:rPr dirty="0" spc="-25"/>
              <a:t> </a:t>
            </a:r>
            <a:r>
              <a:rPr dirty="0" spc="-10"/>
              <a:t>Results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17894" y="2934334"/>
            <a:ext cx="145415" cy="8115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94"/>
              </a:lnSpc>
            </a:pP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Δ</a:t>
            </a:r>
            <a:r>
              <a:rPr dirty="0" sz="900" spc="190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aSBP</a:t>
            </a:r>
            <a:r>
              <a:rPr dirty="0" sz="900" spc="-5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636567"/>
                </a:solidFill>
                <a:latin typeface="Calibri"/>
                <a:cs typeface="Calibri"/>
              </a:rPr>
              <a:t>(mmHg)</a:t>
            </a:r>
            <a:r>
              <a:rPr dirty="0" baseline="23148" sz="900" spc="-15">
                <a:solidFill>
                  <a:srgbClr val="636567"/>
                </a:solidFill>
                <a:latin typeface="Calibri"/>
                <a:cs typeface="Calibri"/>
              </a:rPr>
              <a:t>3</a:t>
            </a:r>
            <a:endParaRPr baseline="23148" sz="9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21747" y="1807618"/>
            <a:ext cx="2466975" cy="48069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5"/>
              </a:spcBef>
            </a:pP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Significant</a:t>
            </a:r>
            <a:r>
              <a:rPr dirty="0" sz="1200" spc="-3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Reduction</a:t>
            </a:r>
            <a:r>
              <a:rPr dirty="0" sz="1200" spc="-3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in</a:t>
            </a:r>
            <a:r>
              <a:rPr dirty="0" sz="1200" spc="-3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spc="-20" b="1">
                <a:solidFill>
                  <a:srgbClr val="636567"/>
                </a:solidFill>
                <a:latin typeface="Calibri"/>
                <a:cs typeface="Calibri"/>
              </a:rPr>
              <a:t>24-</a:t>
            </a: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Hour</a:t>
            </a:r>
            <a:r>
              <a:rPr dirty="0" sz="1200" spc="-4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spc="-20" b="1">
                <a:solidFill>
                  <a:srgbClr val="636567"/>
                </a:solidFill>
                <a:latin typeface="Calibri"/>
                <a:cs typeface="Calibri"/>
              </a:rPr>
              <a:t>aSBP</a:t>
            </a:r>
            <a:endParaRPr sz="1200">
              <a:latin typeface="Calibri"/>
              <a:cs typeface="Calibri"/>
            </a:endParaRPr>
          </a:p>
          <a:p>
            <a:pPr marL="330200">
              <a:lnSpc>
                <a:spcPct val="100000"/>
              </a:lnSpc>
              <a:spcBef>
                <a:spcPts val="455"/>
              </a:spcBef>
              <a:tabLst>
                <a:tab pos="1024890" algn="l"/>
                <a:tab pos="1709420" algn="l"/>
              </a:tabLst>
            </a:pP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+1 </a:t>
            </a:r>
            <a:r>
              <a:rPr dirty="0" sz="900" spc="-25">
                <a:solidFill>
                  <a:srgbClr val="636567"/>
                </a:solidFill>
                <a:latin typeface="Calibri"/>
                <a:cs typeface="Calibri"/>
              </a:rPr>
              <a:t>Day</a:t>
            </a: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	+1 </a:t>
            </a:r>
            <a:r>
              <a:rPr dirty="0" sz="900" spc="-20">
                <a:solidFill>
                  <a:srgbClr val="636567"/>
                </a:solidFill>
                <a:latin typeface="Calibri"/>
                <a:cs typeface="Calibri"/>
              </a:rPr>
              <a:t>Month</a:t>
            </a: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	</a:t>
            </a:r>
            <a:r>
              <a:rPr dirty="0" baseline="6172" sz="1350">
                <a:solidFill>
                  <a:srgbClr val="636567"/>
                </a:solidFill>
                <a:latin typeface="Calibri"/>
                <a:cs typeface="Calibri"/>
              </a:rPr>
              <a:t>+3 </a:t>
            </a:r>
            <a:r>
              <a:rPr dirty="0" baseline="6172" sz="1350" spc="-15">
                <a:solidFill>
                  <a:srgbClr val="636567"/>
                </a:solidFill>
                <a:latin typeface="Calibri"/>
                <a:cs typeface="Calibri"/>
              </a:rPr>
              <a:t>Months</a:t>
            </a:r>
            <a:endParaRPr baseline="6172" sz="135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364" y="2251707"/>
            <a:ext cx="7683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50">
                <a:solidFill>
                  <a:srgbClr val="636567"/>
                </a:solid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7202" y="2740708"/>
            <a:ext cx="107314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800" spc="-60">
                <a:solidFill>
                  <a:srgbClr val="636567"/>
                </a:solidFill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86402" y="3229709"/>
            <a:ext cx="15875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800" spc="-35">
                <a:solidFill>
                  <a:srgbClr val="636567"/>
                </a:solidFill>
                <a:latin typeface="Calibri"/>
                <a:cs typeface="Calibri"/>
              </a:rPr>
              <a:t>10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86402" y="3718710"/>
            <a:ext cx="15875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800" spc="-35">
                <a:solidFill>
                  <a:srgbClr val="636567"/>
                </a:solidFill>
                <a:latin typeface="Calibri"/>
                <a:cs typeface="Calibri"/>
              </a:rPr>
              <a:t>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86402" y="4207710"/>
            <a:ext cx="15875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800" spc="-35">
                <a:solidFill>
                  <a:srgbClr val="636567"/>
                </a:solidFill>
                <a:latin typeface="Calibri"/>
                <a:cs typeface="Calibri"/>
              </a:rPr>
              <a:t>20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711614" y="2297065"/>
            <a:ext cx="2473325" cy="1987550"/>
            <a:chOff x="711614" y="2297065"/>
            <a:chExt cx="2473325" cy="1987550"/>
          </a:xfrm>
        </p:grpSpPr>
        <p:sp>
          <p:nvSpPr>
            <p:cNvPr id="14" name="object 14" descr=""/>
            <p:cNvSpPr/>
            <p:nvPr/>
          </p:nvSpPr>
          <p:spPr>
            <a:xfrm>
              <a:off x="717329" y="2306912"/>
              <a:ext cx="5715" cy="1972945"/>
            </a:xfrm>
            <a:custGeom>
              <a:avLst/>
              <a:gdLst/>
              <a:ahLst/>
              <a:cxnLst/>
              <a:rect l="l" t="t" r="r" b="b"/>
              <a:pathLst>
                <a:path w="5715" h="1972945">
                  <a:moveTo>
                    <a:pt x="5435" y="0"/>
                  </a:moveTo>
                  <a:lnTo>
                    <a:pt x="0" y="1972393"/>
                  </a:lnTo>
                </a:path>
              </a:pathLst>
            </a:custGeom>
            <a:ln w="9524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16377" y="2813771"/>
              <a:ext cx="60960" cy="1270"/>
            </a:xfrm>
            <a:custGeom>
              <a:avLst/>
              <a:gdLst/>
              <a:ahLst/>
              <a:cxnLst/>
              <a:rect l="l" t="t" r="r" b="b"/>
              <a:pathLst>
                <a:path w="60959" h="1269">
                  <a:moveTo>
                    <a:pt x="60541" y="0"/>
                  </a:moveTo>
                  <a:lnTo>
                    <a:pt x="0" y="1106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19928" y="3305069"/>
              <a:ext cx="60960" cy="1270"/>
            </a:xfrm>
            <a:custGeom>
              <a:avLst/>
              <a:gdLst/>
              <a:ahLst/>
              <a:cxnLst/>
              <a:rect l="l" t="t" r="r" b="b"/>
              <a:pathLst>
                <a:path w="60959" h="1270">
                  <a:moveTo>
                    <a:pt x="60541" y="0"/>
                  </a:moveTo>
                  <a:lnTo>
                    <a:pt x="0" y="1106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21820" y="3795266"/>
              <a:ext cx="60960" cy="1270"/>
            </a:xfrm>
            <a:custGeom>
              <a:avLst/>
              <a:gdLst/>
              <a:ahLst/>
              <a:cxnLst/>
              <a:rect l="l" t="t" r="r" b="b"/>
              <a:pathLst>
                <a:path w="60959" h="1270">
                  <a:moveTo>
                    <a:pt x="60541" y="0"/>
                  </a:moveTo>
                  <a:lnTo>
                    <a:pt x="0" y="1106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17512" y="4273366"/>
              <a:ext cx="60960" cy="1270"/>
            </a:xfrm>
            <a:custGeom>
              <a:avLst/>
              <a:gdLst/>
              <a:ahLst/>
              <a:cxnLst/>
              <a:rect l="l" t="t" r="r" b="b"/>
              <a:pathLst>
                <a:path w="60959" h="1270">
                  <a:moveTo>
                    <a:pt x="60541" y="0"/>
                  </a:moveTo>
                  <a:lnTo>
                    <a:pt x="0" y="1106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16379" y="2301828"/>
              <a:ext cx="2463800" cy="6350"/>
            </a:xfrm>
            <a:custGeom>
              <a:avLst/>
              <a:gdLst/>
              <a:ahLst/>
              <a:cxnLst/>
              <a:rect l="l" t="t" r="r" b="b"/>
              <a:pathLst>
                <a:path w="2463800" h="6350">
                  <a:moveTo>
                    <a:pt x="2463584" y="0"/>
                  </a:moveTo>
                  <a:lnTo>
                    <a:pt x="0" y="5878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261526" y="4160367"/>
            <a:ext cx="62547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800">
                <a:solidFill>
                  <a:srgbClr val="636567"/>
                </a:solidFill>
                <a:latin typeface="Calibri"/>
                <a:cs typeface="Calibri"/>
              </a:rPr>
              <a:t>AVIM</a:t>
            </a:r>
            <a:r>
              <a:rPr dirty="0" sz="800" spc="-25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(n=16)</a:t>
            </a:r>
            <a:r>
              <a:rPr dirty="0" baseline="27777" sz="750" spc="-15">
                <a:solidFill>
                  <a:srgbClr val="636567"/>
                </a:solidFill>
                <a:latin typeface="Calibri"/>
                <a:cs typeface="Calibri"/>
              </a:rPr>
              <a:t>4</a:t>
            </a:r>
            <a:endParaRPr baseline="27777" sz="750">
              <a:latin typeface="Calibri"/>
              <a:cs typeface="Calibri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2171423" y="4193616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69" h="73660">
                <a:moveTo>
                  <a:pt x="77229" y="73508"/>
                </a:moveTo>
                <a:lnTo>
                  <a:pt x="0" y="73508"/>
                </a:lnTo>
                <a:lnTo>
                  <a:pt x="0" y="0"/>
                </a:lnTo>
                <a:lnTo>
                  <a:pt x="77229" y="0"/>
                </a:lnTo>
                <a:lnTo>
                  <a:pt x="77229" y="73508"/>
                </a:lnTo>
                <a:close/>
              </a:path>
            </a:pathLst>
          </a:custGeom>
          <a:solidFill>
            <a:srgbClr val="E666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2452239" y="2302136"/>
            <a:ext cx="492125" cy="1017905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85"/>
              </a:spcBef>
            </a:pPr>
            <a:endParaRPr sz="1050">
              <a:latin typeface="Times New Roman"/>
              <a:cs typeface="Times New Roman"/>
            </a:endParaRPr>
          </a:p>
          <a:p>
            <a:pPr marL="99060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10.1</a:t>
            </a:r>
            <a:endParaRPr sz="1050">
              <a:latin typeface="Calibri"/>
              <a:cs typeface="Calibri"/>
            </a:endParaRPr>
          </a:p>
          <a:p>
            <a:pPr marL="116205">
              <a:lnSpc>
                <a:spcPct val="100000"/>
              </a:lnSpc>
              <a:spcBef>
                <a:spcPts val="60"/>
              </a:spcBef>
            </a:pPr>
            <a:r>
              <a:rPr dirty="0" sz="5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5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5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" spc="-10" b="1">
                <a:solidFill>
                  <a:srgbClr val="FFFFFF"/>
                </a:solidFill>
                <a:latin typeface="Calibri"/>
                <a:cs typeface="Calibri"/>
              </a:rPr>
              <a:t>0.007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711154" y="2298767"/>
            <a:ext cx="492125" cy="847725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050">
              <a:latin typeface="Times New Roman"/>
              <a:cs typeface="Times New Roman"/>
            </a:endParaRPr>
          </a:p>
          <a:p>
            <a:pPr marL="138430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5" b="1">
                <a:solidFill>
                  <a:srgbClr val="FFFFFF"/>
                </a:solidFill>
                <a:latin typeface="Calibri"/>
                <a:cs typeface="Calibri"/>
              </a:rPr>
              <a:t>8.3</a:t>
            </a:r>
            <a:endParaRPr sz="1050">
              <a:latin typeface="Calibri"/>
              <a:cs typeface="Calibri"/>
            </a:endParaRPr>
          </a:p>
          <a:p>
            <a:pPr marL="120014">
              <a:lnSpc>
                <a:spcPct val="100000"/>
              </a:lnSpc>
              <a:spcBef>
                <a:spcPts val="30"/>
              </a:spcBef>
            </a:pP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600" spc="-20" b="1">
                <a:solidFill>
                  <a:srgbClr val="FFFFFF"/>
                </a:solidFill>
                <a:latin typeface="Calibri"/>
                <a:cs typeface="Calibri"/>
              </a:rPr>
              <a:t>0.02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67348" y="2309440"/>
            <a:ext cx="492125" cy="1141730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5"/>
              </a:spcBef>
            </a:pPr>
            <a:endParaRPr sz="1050">
              <a:latin typeface="Times New Roman"/>
              <a:cs typeface="Times New Roman"/>
            </a:endParaRPr>
          </a:p>
          <a:p>
            <a:pPr marL="103505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11.6</a:t>
            </a:r>
            <a:endParaRPr sz="1050">
              <a:latin typeface="Calibri"/>
              <a:cs typeface="Calibri"/>
            </a:endParaRPr>
          </a:p>
          <a:p>
            <a:pPr marL="100330">
              <a:lnSpc>
                <a:spcPct val="100000"/>
              </a:lnSpc>
              <a:spcBef>
                <a:spcPts val="30"/>
              </a:spcBef>
            </a:pP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0.001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996063" y="2969529"/>
            <a:ext cx="145415" cy="8178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94"/>
              </a:lnSpc>
            </a:pP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Δ</a:t>
            </a:r>
            <a:r>
              <a:rPr dirty="0" sz="900" spc="190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oSBP</a:t>
            </a:r>
            <a:r>
              <a:rPr dirty="0" sz="900" spc="-5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636567"/>
                </a:solidFill>
                <a:latin typeface="Calibri"/>
                <a:cs typeface="Calibri"/>
              </a:rPr>
              <a:t>(mmHg)</a:t>
            </a:r>
            <a:r>
              <a:rPr dirty="0" baseline="23148" sz="900" spc="-15">
                <a:solidFill>
                  <a:srgbClr val="636567"/>
                </a:solidFill>
                <a:latin typeface="Calibri"/>
                <a:cs typeface="Calibri"/>
              </a:rPr>
              <a:t>3</a:t>
            </a:r>
            <a:endParaRPr baseline="23148" sz="9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220006" y="2179129"/>
            <a:ext cx="5854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+24 </a:t>
            </a:r>
            <a:r>
              <a:rPr dirty="0" sz="900" spc="-10">
                <a:solidFill>
                  <a:srgbClr val="636567"/>
                </a:solidFill>
                <a:latin typeface="Calibri"/>
                <a:cs typeface="Calibri"/>
              </a:rPr>
              <a:t>Months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232064" y="2304867"/>
            <a:ext cx="7683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50">
                <a:solidFill>
                  <a:srgbClr val="636567"/>
                </a:solid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201901" y="2793868"/>
            <a:ext cx="107314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800" spc="-60">
                <a:solidFill>
                  <a:srgbClr val="636567"/>
                </a:solidFill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151101" y="3282868"/>
            <a:ext cx="15875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800" spc="-35">
                <a:solidFill>
                  <a:srgbClr val="636567"/>
                </a:solidFill>
                <a:latin typeface="Calibri"/>
                <a:cs typeface="Calibri"/>
              </a:rPr>
              <a:t>10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151101" y="3771869"/>
            <a:ext cx="15875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800" spc="-35">
                <a:solidFill>
                  <a:srgbClr val="636567"/>
                </a:solidFill>
                <a:latin typeface="Calibri"/>
                <a:cs typeface="Calibri"/>
              </a:rPr>
              <a:t>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51101" y="4260870"/>
            <a:ext cx="15875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-</a:t>
            </a:r>
            <a:r>
              <a:rPr dirty="0" sz="800" spc="-35">
                <a:solidFill>
                  <a:srgbClr val="636567"/>
                </a:solidFill>
                <a:latin typeface="Calibri"/>
                <a:cs typeface="Calibri"/>
              </a:rPr>
              <a:t>20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4378098" y="2350547"/>
            <a:ext cx="4611370" cy="2000250"/>
            <a:chOff x="4378098" y="2350547"/>
            <a:chExt cx="4611370" cy="2000250"/>
          </a:xfrm>
        </p:grpSpPr>
        <p:sp>
          <p:nvSpPr>
            <p:cNvPr id="33" name="object 33" descr=""/>
            <p:cNvSpPr/>
            <p:nvPr/>
          </p:nvSpPr>
          <p:spPr>
            <a:xfrm>
              <a:off x="4383380" y="2355309"/>
              <a:ext cx="6350" cy="1990725"/>
            </a:xfrm>
            <a:custGeom>
              <a:avLst/>
              <a:gdLst/>
              <a:ahLst/>
              <a:cxnLst/>
              <a:rect l="l" t="t" r="r" b="b"/>
              <a:pathLst>
                <a:path w="6350" h="1990725">
                  <a:moveTo>
                    <a:pt x="6356" y="0"/>
                  </a:moveTo>
                  <a:lnTo>
                    <a:pt x="0" y="1990368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4383349" y="2859401"/>
              <a:ext cx="60960" cy="1270"/>
            </a:xfrm>
            <a:custGeom>
              <a:avLst/>
              <a:gdLst/>
              <a:ahLst/>
              <a:cxnLst/>
              <a:rect l="l" t="t" r="r" b="b"/>
              <a:pathLst>
                <a:path w="60960" h="1269">
                  <a:moveTo>
                    <a:pt x="60541" y="0"/>
                  </a:moveTo>
                  <a:lnTo>
                    <a:pt x="0" y="1107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384519" y="3358229"/>
              <a:ext cx="60960" cy="1270"/>
            </a:xfrm>
            <a:custGeom>
              <a:avLst/>
              <a:gdLst/>
              <a:ahLst/>
              <a:cxnLst/>
              <a:rect l="l" t="t" r="r" b="b"/>
              <a:pathLst>
                <a:path w="60960" h="1270">
                  <a:moveTo>
                    <a:pt x="60541" y="0"/>
                  </a:moveTo>
                  <a:lnTo>
                    <a:pt x="0" y="1106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382861" y="3852097"/>
              <a:ext cx="60960" cy="1270"/>
            </a:xfrm>
            <a:custGeom>
              <a:avLst/>
              <a:gdLst/>
              <a:ahLst/>
              <a:cxnLst/>
              <a:rect l="l" t="t" r="r" b="b"/>
              <a:pathLst>
                <a:path w="60960" h="1270">
                  <a:moveTo>
                    <a:pt x="60541" y="0"/>
                  </a:moveTo>
                  <a:lnTo>
                    <a:pt x="0" y="1106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4384593" y="4337229"/>
              <a:ext cx="60960" cy="1270"/>
            </a:xfrm>
            <a:custGeom>
              <a:avLst/>
              <a:gdLst/>
              <a:ahLst/>
              <a:cxnLst/>
              <a:rect l="l" t="t" r="r" b="b"/>
              <a:pathLst>
                <a:path w="60960" h="1270">
                  <a:moveTo>
                    <a:pt x="60541" y="0"/>
                  </a:moveTo>
                  <a:lnTo>
                    <a:pt x="0" y="1106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4385054" y="2356983"/>
              <a:ext cx="4599940" cy="5080"/>
            </a:xfrm>
            <a:custGeom>
              <a:avLst/>
              <a:gdLst/>
              <a:ahLst/>
              <a:cxnLst/>
              <a:rect l="l" t="t" r="r" b="b"/>
              <a:pathLst>
                <a:path w="4599940" h="5080">
                  <a:moveTo>
                    <a:pt x="4599643" y="4697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95979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8020663" y="4168448"/>
            <a:ext cx="62547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800">
                <a:solidFill>
                  <a:srgbClr val="636567"/>
                </a:solidFill>
                <a:latin typeface="Calibri"/>
                <a:cs typeface="Calibri"/>
              </a:rPr>
              <a:t>AVIM</a:t>
            </a:r>
            <a:r>
              <a:rPr dirty="0" sz="800" spc="-25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636567"/>
                </a:solidFill>
                <a:latin typeface="Calibri"/>
                <a:cs typeface="Calibri"/>
              </a:rPr>
              <a:t>(n=27)</a:t>
            </a:r>
            <a:r>
              <a:rPr dirty="0" baseline="27777" sz="750" spc="-15">
                <a:solidFill>
                  <a:srgbClr val="636567"/>
                </a:solidFill>
                <a:latin typeface="Calibri"/>
                <a:cs typeface="Calibri"/>
              </a:rPr>
              <a:t>5</a:t>
            </a:r>
            <a:endParaRPr baseline="27777" sz="750">
              <a:latin typeface="Calibri"/>
              <a:cs typeface="Calibri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3244079" y="1678259"/>
            <a:ext cx="4759325" cy="2719705"/>
            <a:chOff x="3244079" y="1678259"/>
            <a:chExt cx="4759325" cy="2719705"/>
          </a:xfrm>
        </p:grpSpPr>
        <p:sp>
          <p:nvSpPr>
            <p:cNvPr id="41" name="object 41" descr=""/>
            <p:cNvSpPr/>
            <p:nvPr/>
          </p:nvSpPr>
          <p:spPr>
            <a:xfrm>
              <a:off x="7925638" y="4201698"/>
              <a:ext cx="77470" cy="73660"/>
            </a:xfrm>
            <a:custGeom>
              <a:avLst/>
              <a:gdLst/>
              <a:ahLst/>
              <a:cxnLst/>
              <a:rect l="l" t="t" r="r" b="b"/>
              <a:pathLst>
                <a:path w="77470" h="73660">
                  <a:moveTo>
                    <a:pt x="77229" y="73507"/>
                  </a:moveTo>
                  <a:lnTo>
                    <a:pt x="0" y="73507"/>
                  </a:lnTo>
                  <a:lnTo>
                    <a:pt x="0" y="0"/>
                  </a:lnTo>
                  <a:lnTo>
                    <a:pt x="77229" y="0"/>
                  </a:lnTo>
                  <a:lnTo>
                    <a:pt x="77229" y="73507"/>
                  </a:lnTo>
                  <a:close/>
                </a:path>
              </a:pathLst>
            </a:custGeom>
            <a:solidFill>
              <a:srgbClr val="E6663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4079" y="1678259"/>
              <a:ext cx="497785" cy="2719542"/>
            </a:xfrm>
            <a:prstGeom prst="rect">
              <a:avLst/>
            </a:prstGeom>
          </p:spPr>
        </p:pic>
      </p:grpSp>
      <p:sp>
        <p:nvSpPr>
          <p:cNvPr id="43" name="object 43" descr=""/>
          <p:cNvSpPr txBox="1"/>
          <p:nvPr/>
        </p:nvSpPr>
        <p:spPr>
          <a:xfrm>
            <a:off x="6095185" y="2359728"/>
            <a:ext cx="492125" cy="1095375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1100">
              <a:latin typeface="Times New Roman"/>
              <a:cs typeface="Times New Roman"/>
            </a:endParaRPr>
          </a:p>
          <a:p>
            <a:pPr marL="95885">
              <a:lnSpc>
                <a:spcPct val="100000"/>
              </a:lnSpc>
            </a:pPr>
            <a:r>
              <a:rPr dirty="0" sz="110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dirty="0" sz="1100" spc="-20" b="1">
                <a:solidFill>
                  <a:srgbClr val="FFFFFF"/>
                </a:solidFill>
                <a:latin typeface="Calibri"/>
                <a:cs typeface="Calibri"/>
              </a:rPr>
              <a:t>.1</a:t>
            </a:r>
            <a:endParaRPr sz="1100">
              <a:latin typeface="Calibri"/>
              <a:cs typeface="Calibri"/>
            </a:endParaRPr>
          </a:p>
          <a:p>
            <a:pPr marL="96520">
              <a:lnSpc>
                <a:spcPct val="100000"/>
              </a:lnSpc>
              <a:spcBef>
                <a:spcPts val="30"/>
              </a:spcBef>
            </a:pP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0.011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44" name="object 44" descr=""/>
          <p:cNvSpPr txBox="1"/>
          <p:nvPr/>
        </p:nvSpPr>
        <p:spPr>
          <a:xfrm>
            <a:off x="4622054" y="1891317"/>
            <a:ext cx="3520440" cy="446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973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Significant</a:t>
            </a:r>
            <a:r>
              <a:rPr dirty="0" sz="1200" spc="-4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Reduction</a:t>
            </a:r>
            <a:r>
              <a:rPr dirty="0" sz="1200" spc="-3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in</a:t>
            </a:r>
            <a:r>
              <a:rPr dirty="0" sz="1200" spc="-3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oSBP</a:t>
            </a:r>
            <a:r>
              <a:rPr dirty="0" sz="1200" spc="-4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Through</a:t>
            </a:r>
            <a:r>
              <a:rPr dirty="0" sz="1200" spc="-4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636567"/>
                </a:solidFill>
                <a:latin typeface="Calibri"/>
                <a:cs typeface="Calibri"/>
              </a:rPr>
              <a:t>24</a:t>
            </a:r>
            <a:r>
              <a:rPr dirty="0" sz="1200" spc="-3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636567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720725" algn="l"/>
                <a:tab pos="1452245" algn="l"/>
                <a:tab pos="2177415" algn="l"/>
                <a:tab pos="2887345" algn="l"/>
              </a:tabLst>
            </a:pPr>
            <a:r>
              <a:rPr dirty="0" baseline="3086" sz="1350">
                <a:solidFill>
                  <a:srgbClr val="636567"/>
                </a:solidFill>
                <a:latin typeface="Calibri"/>
                <a:cs typeface="Calibri"/>
              </a:rPr>
              <a:t>+1 </a:t>
            </a:r>
            <a:r>
              <a:rPr dirty="0" baseline="3086" sz="1350" spc="-15">
                <a:solidFill>
                  <a:srgbClr val="636567"/>
                </a:solidFill>
                <a:latin typeface="Calibri"/>
                <a:cs typeface="Calibri"/>
              </a:rPr>
              <a:t>Month</a:t>
            </a:r>
            <a:r>
              <a:rPr dirty="0" baseline="3086" sz="1350">
                <a:solidFill>
                  <a:srgbClr val="636567"/>
                </a:solidFill>
                <a:latin typeface="Calibri"/>
                <a:cs typeface="Calibri"/>
              </a:rPr>
              <a:t>	</a:t>
            </a:r>
            <a:r>
              <a:rPr dirty="0" baseline="6172" sz="1350">
                <a:solidFill>
                  <a:srgbClr val="636567"/>
                </a:solidFill>
                <a:latin typeface="Calibri"/>
                <a:cs typeface="Calibri"/>
              </a:rPr>
              <a:t>+3 </a:t>
            </a:r>
            <a:r>
              <a:rPr dirty="0" baseline="6172" sz="1350" spc="-15">
                <a:solidFill>
                  <a:srgbClr val="636567"/>
                </a:solidFill>
                <a:latin typeface="Calibri"/>
                <a:cs typeface="Calibri"/>
              </a:rPr>
              <a:t>Months</a:t>
            </a:r>
            <a:r>
              <a:rPr dirty="0" baseline="6172" sz="1350">
                <a:solidFill>
                  <a:srgbClr val="636567"/>
                </a:solidFill>
                <a:latin typeface="Calibri"/>
                <a:cs typeface="Calibri"/>
              </a:rPr>
              <a:t>	</a:t>
            </a: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+6 </a:t>
            </a:r>
            <a:r>
              <a:rPr dirty="0" sz="900" spc="-10">
                <a:solidFill>
                  <a:srgbClr val="636567"/>
                </a:solidFill>
                <a:latin typeface="Calibri"/>
                <a:cs typeface="Calibri"/>
              </a:rPr>
              <a:t>Months</a:t>
            </a: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	+12 </a:t>
            </a:r>
            <a:r>
              <a:rPr dirty="0" sz="900" spc="-10">
                <a:solidFill>
                  <a:srgbClr val="636567"/>
                </a:solidFill>
                <a:latin typeface="Calibri"/>
                <a:cs typeface="Calibri"/>
              </a:rPr>
              <a:t>Months</a:t>
            </a:r>
            <a:r>
              <a:rPr dirty="0" sz="900">
                <a:solidFill>
                  <a:srgbClr val="636567"/>
                </a:solidFill>
                <a:latin typeface="Calibri"/>
                <a:cs typeface="Calibri"/>
              </a:rPr>
              <a:t>	</a:t>
            </a:r>
            <a:r>
              <a:rPr dirty="0" baseline="3086" sz="1350">
                <a:solidFill>
                  <a:srgbClr val="636567"/>
                </a:solidFill>
                <a:latin typeface="Calibri"/>
                <a:cs typeface="Calibri"/>
              </a:rPr>
              <a:t>+18 </a:t>
            </a:r>
            <a:r>
              <a:rPr dirty="0" baseline="3086" sz="1350" spc="-15">
                <a:solidFill>
                  <a:srgbClr val="636567"/>
                </a:solidFill>
                <a:latin typeface="Calibri"/>
                <a:cs typeface="Calibri"/>
              </a:rPr>
              <a:t>Months</a:t>
            </a:r>
            <a:endParaRPr baseline="3086" sz="135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363559" y="2361821"/>
            <a:ext cx="492125" cy="1600835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050">
              <a:latin typeface="Times New Roman"/>
              <a:cs typeface="Times New Roman"/>
            </a:endParaRPr>
          </a:p>
          <a:p>
            <a:pPr marL="95250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16.1</a:t>
            </a:r>
            <a:endParaRPr sz="105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60"/>
              </a:spcBef>
            </a:pPr>
            <a:r>
              <a:rPr dirty="0" sz="5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5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5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" spc="-10" b="1">
                <a:solidFill>
                  <a:srgbClr val="FFFFFF"/>
                </a:solidFill>
                <a:latin typeface="Calibri"/>
                <a:cs typeface="Calibri"/>
              </a:rPr>
              <a:t>0.001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635332" y="2357745"/>
            <a:ext cx="492125" cy="1675130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65"/>
              </a:spcBef>
            </a:pPr>
            <a:endParaRPr sz="105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5"/>
              </a:spcBef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16.8</a:t>
            </a:r>
            <a:endParaRPr sz="1050">
              <a:latin typeface="Calibri"/>
              <a:cs typeface="Calibri"/>
            </a:endParaRPr>
          </a:p>
          <a:p>
            <a:pPr marL="113664">
              <a:lnSpc>
                <a:spcPct val="100000"/>
              </a:lnSpc>
              <a:spcBef>
                <a:spcPts val="55"/>
              </a:spcBef>
            </a:pPr>
            <a:r>
              <a:rPr dirty="0" sz="5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5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5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" spc="-10" b="1">
                <a:solidFill>
                  <a:srgbClr val="FFFFFF"/>
                </a:solidFill>
                <a:latin typeface="Calibri"/>
                <a:cs typeface="Calibri"/>
              </a:rPr>
              <a:t>0.006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6831219" y="2359727"/>
            <a:ext cx="492125" cy="1544955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90"/>
              </a:spcBef>
            </a:pPr>
            <a:endParaRPr sz="1050">
              <a:latin typeface="Times New Roman"/>
              <a:cs typeface="Times New Roman"/>
            </a:endParaRPr>
          </a:p>
          <a:p>
            <a:pPr marL="103505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15.6</a:t>
            </a:r>
            <a:endParaRPr sz="1050">
              <a:latin typeface="Calibri"/>
              <a:cs typeface="Calibri"/>
            </a:endParaRPr>
          </a:p>
          <a:p>
            <a:pPr marL="100330">
              <a:lnSpc>
                <a:spcPct val="100000"/>
              </a:lnSpc>
              <a:spcBef>
                <a:spcPts val="30"/>
              </a:spcBef>
            </a:pP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0.001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7564411" y="2361821"/>
            <a:ext cx="492125" cy="1454150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60"/>
              </a:spcBef>
            </a:pPr>
            <a:endParaRPr sz="1100">
              <a:latin typeface="Times New Roman"/>
              <a:cs typeface="Times New Roman"/>
            </a:endParaRPr>
          </a:p>
          <a:p>
            <a:pPr marL="100330">
              <a:lnSpc>
                <a:spcPct val="100000"/>
              </a:lnSpc>
            </a:pPr>
            <a:r>
              <a:rPr dirty="0" sz="110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14</a:t>
            </a:r>
            <a:r>
              <a:rPr dirty="0" sz="1100" spc="-20" b="1">
                <a:solidFill>
                  <a:srgbClr val="FFFFFF"/>
                </a:solidFill>
                <a:latin typeface="Calibri"/>
                <a:cs typeface="Calibri"/>
              </a:rPr>
              <a:t>.4</a:t>
            </a:r>
            <a:endParaRPr sz="1100">
              <a:latin typeface="Calibri"/>
              <a:cs typeface="Calibri"/>
            </a:endParaRPr>
          </a:p>
          <a:p>
            <a:pPr marL="100965">
              <a:lnSpc>
                <a:spcPct val="100000"/>
              </a:lnSpc>
              <a:spcBef>
                <a:spcPts val="30"/>
              </a:spcBef>
            </a:pP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60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600" spc="-10" b="1">
                <a:solidFill>
                  <a:srgbClr val="FFFFFF"/>
                </a:solidFill>
                <a:latin typeface="Calibri"/>
                <a:cs typeface="Calibri"/>
              </a:rPr>
              <a:t> 0.001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8291579" y="2361820"/>
            <a:ext cx="492125" cy="1286510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1050">
              <a:latin typeface="Times New Roman"/>
              <a:cs typeface="Times New Roman"/>
            </a:endParaRPr>
          </a:p>
          <a:p>
            <a:pPr marL="99060">
              <a:lnSpc>
                <a:spcPct val="100000"/>
              </a:lnSpc>
            </a:pP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13.1</a:t>
            </a:r>
            <a:endParaRPr sz="1050">
              <a:latin typeface="Calibri"/>
              <a:cs typeface="Calibri"/>
            </a:endParaRPr>
          </a:p>
          <a:p>
            <a:pPr marL="115570">
              <a:lnSpc>
                <a:spcPct val="100000"/>
              </a:lnSpc>
              <a:spcBef>
                <a:spcPts val="60"/>
              </a:spcBef>
            </a:pPr>
            <a:r>
              <a:rPr dirty="0" sz="5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5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" b="1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dirty="0" sz="5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" spc="-10" b="1">
                <a:solidFill>
                  <a:srgbClr val="FFFFFF"/>
                </a:solidFill>
                <a:latin typeface="Calibri"/>
                <a:cs typeface="Calibri"/>
              </a:rPr>
              <a:t>0.003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884182" y="4491085"/>
            <a:ext cx="743330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6839" marR="30480" indent="-79375">
              <a:lnSpc>
                <a:spcPct val="100000"/>
              </a:lnSpc>
              <a:spcBef>
                <a:spcPts val="100"/>
              </a:spcBef>
            </a:pPr>
            <a:r>
              <a:rPr dirty="0" baseline="24691" sz="675">
                <a:latin typeface="Calibri"/>
                <a:cs typeface="Calibri"/>
              </a:rPr>
              <a:t>1</a:t>
            </a:r>
            <a:r>
              <a:rPr dirty="0" sz="700">
                <a:latin typeface="Calibri"/>
                <a:cs typeface="Calibri"/>
              </a:rPr>
              <a:t>Neuzil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et al. </a:t>
            </a:r>
            <a:r>
              <a:rPr dirty="0" sz="700" spc="-10" i="1">
                <a:latin typeface="Calibri"/>
                <a:cs typeface="Calibri"/>
              </a:rPr>
              <a:t>Journal </a:t>
            </a:r>
            <a:r>
              <a:rPr dirty="0" sz="700" i="1">
                <a:latin typeface="Calibri"/>
                <a:cs typeface="Calibri"/>
              </a:rPr>
              <a:t>of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i="1">
                <a:latin typeface="Calibri"/>
                <a:cs typeface="Calibri"/>
              </a:rPr>
              <a:t>the Am</a:t>
            </a:r>
            <a:r>
              <a:rPr dirty="0" sz="700" spc="-10" i="1">
                <a:latin typeface="Calibri"/>
                <a:cs typeface="Calibri"/>
              </a:rPr>
              <a:t> </a:t>
            </a:r>
            <a:r>
              <a:rPr dirty="0" sz="700" i="1">
                <a:latin typeface="Calibri"/>
                <a:cs typeface="Calibri"/>
              </a:rPr>
              <a:t>Heart Assoc</a:t>
            </a:r>
            <a:r>
              <a:rPr dirty="0" sz="700">
                <a:latin typeface="Calibri"/>
                <a:cs typeface="Calibri"/>
              </a:rPr>
              <a:t>.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2017;6:e006974.</a:t>
            </a:r>
            <a:r>
              <a:rPr dirty="0" sz="700" spc="-10">
                <a:latin typeface="Calibri"/>
                <a:cs typeface="Calibri"/>
              </a:rPr>
              <a:t> https://doi.org/10.1161/JAHA.117.006974.</a:t>
            </a:r>
            <a:r>
              <a:rPr dirty="0" sz="700" spc="15">
                <a:latin typeface="Calibri"/>
                <a:cs typeface="Calibri"/>
              </a:rPr>
              <a:t> </a:t>
            </a:r>
            <a:r>
              <a:rPr dirty="0" baseline="24691" sz="675">
                <a:latin typeface="Calibri"/>
                <a:cs typeface="Calibri"/>
              </a:rPr>
              <a:t>2</a:t>
            </a:r>
            <a:r>
              <a:rPr dirty="0" sz="700">
                <a:latin typeface="Calibri"/>
                <a:cs typeface="Calibri"/>
              </a:rPr>
              <a:t>Burkhoff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MODERATO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 Study 2-Year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Results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TCT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2018.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baseline="24691" sz="675" spc="-15">
                <a:latin typeface="Calibri"/>
                <a:cs typeface="Calibri"/>
              </a:rPr>
              <a:t>3</a:t>
            </a:r>
            <a:r>
              <a:rPr dirty="0" sz="700" spc="-10">
                <a:latin typeface="Calibri"/>
                <a:cs typeface="Calibri"/>
              </a:rPr>
              <a:t>Compared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to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pre-</a:t>
            </a:r>
            <a:r>
              <a:rPr dirty="0" sz="700">
                <a:latin typeface="Calibri"/>
                <a:cs typeface="Calibri"/>
              </a:rPr>
              <a:t>activation.</a:t>
            </a:r>
            <a:r>
              <a:rPr dirty="0" sz="700" spc="160">
                <a:latin typeface="Calibri"/>
                <a:cs typeface="Calibri"/>
              </a:rPr>
              <a:t> </a:t>
            </a:r>
            <a:r>
              <a:rPr dirty="0" baseline="24691" sz="675">
                <a:latin typeface="Calibri"/>
                <a:cs typeface="Calibri"/>
              </a:rPr>
              <a:t>4</a:t>
            </a:r>
            <a:r>
              <a:rPr dirty="0" sz="700">
                <a:latin typeface="Calibri"/>
                <a:cs typeface="Calibri"/>
              </a:rPr>
              <a:t>aSBP </a:t>
            </a:r>
            <a:r>
              <a:rPr dirty="0" sz="700" spc="-10">
                <a:latin typeface="Calibri"/>
                <a:cs typeface="Calibri"/>
              </a:rPr>
              <a:t>(n=16)</a:t>
            </a:r>
            <a:r>
              <a:rPr dirty="0" sz="700" spc="50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at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pre-activation.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baseline="24691" sz="675">
                <a:latin typeface="Calibri"/>
                <a:cs typeface="Calibri"/>
              </a:rPr>
              <a:t>5</a:t>
            </a:r>
            <a:r>
              <a:rPr dirty="0" sz="700">
                <a:latin typeface="Calibri"/>
                <a:cs typeface="Calibri"/>
              </a:rPr>
              <a:t>AVIM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(n=21)</a:t>
            </a:r>
            <a:r>
              <a:rPr dirty="0" sz="700" spc="-10">
                <a:latin typeface="Calibri"/>
                <a:cs typeface="Calibri"/>
              </a:rPr>
              <a:t> continued </a:t>
            </a:r>
            <a:r>
              <a:rPr dirty="0" sz="700">
                <a:latin typeface="Calibri"/>
                <a:cs typeface="Calibri"/>
              </a:rPr>
              <a:t>after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completion </a:t>
            </a:r>
            <a:r>
              <a:rPr dirty="0" sz="700">
                <a:latin typeface="Calibri"/>
                <a:cs typeface="Calibri"/>
              </a:rPr>
              <a:t>of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study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at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3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months </a:t>
            </a:r>
            <a:r>
              <a:rPr dirty="0" sz="700">
                <a:latin typeface="Calibri"/>
                <a:cs typeface="Calibri"/>
              </a:rPr>
              <a:t>to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be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followed </a:t>
            </a:r>
            <a:r>
              <a:rPr dirty="0" sz="700">
                <a:latin typeface="Calibri"/>
                <a:cs typeface="Calibri"/>
              </a:rPr>
              <a:t>for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2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years. </a:t>
            </a:r>
            <a:r>
              <a:rPr dirty="0" sz="700" b="1" i="1">
                <a:latin typeface="Calibri"/>
                <a:cs typeface="Calibri"/>
              </a:rPr>
              <a:t>Definitions:</a:t>
            </a:r>
            <a:r>
              <a:rPr dirty="0" sz="700" spc="15" b="1" i="1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oSBP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(Office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Systolic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Blood </a:t>
            </a:r>
            <a:r>
              <a:rPr dirty="0" sz="700">
                <a:latin typeface="Calibri"/>
                <a:cs typeface="Calibri"/>
              </a:rPr>
              <a:t>Pressure),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aSBP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(Ambulatory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Systolic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Blood Pressure).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230118" y="700935"/>
            <a:ext cx="7590155" cy="9080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1615" marR="17780" indent="-171450">
              <a:lnSpc>
                <a:spcPct val="102000"/>
              </a:lnSpc>
              <a:spcBef>
                <a:spcPts val="95"/>
              </a:spcBef>
              <a:buSzPct val="104000"/>
              <a:buFont typeface="Arial"/>
              <a:buChar char="•"/>
              <a:tabLst>
                <a:tab pos="221615" algn="l"/>
              </a:tabLst>
            </a:pPr>
            <a:r>
              <a:rPr dirty="0" sz="1250" b="1">
                <a:solidFill>
                  <a:srgbClr val="E7663E"/>
                </a:solidFill>
                <a:latin typeface="Calibri"/>
                <a:cs typeface="Calibri"/>
              </a:rPr>
              <a:t>Prospective,</a:t>
            </a:r>
            <a:r>
              <a:rPr dirty="0" sz="1250" spc="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50" spc="-10" b="1">
                <a:solidFill>
                  <a:srgbClr val="E7663E"/>
                </a:solidFill>
                <a:latin typeface="Calibri"/>
                <a:cs typeface="Calibri"/>
              </a:rPr>
              <a:t>single-</a:t>
            </a:r>
            <a:r>
              <a:rPr dirty="0" sz="1250" b="1">
                <a:solidFill>
                  <a:srgbClr val="E7663E"/>
                </a:solidFill>
                <a:latin typeface="Calibri"/>
                <a:cs typeface="Calibri"/>
              </a:rPr>
              <a:t>arm</a:t>
            </a:r>
            <a:r>
              <a:rPr dirty="0" sz="1250" spc="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E7663E"/>
                </a:solidFill>
                <a:latin typeface="Calibri"/>
                <a:cs typeface="Calibri"/>
              </a:rPr>
              <a:t>study</a:t>
            </a:r>
            <a:r>
              <a:rPr dirty="0" sz="1250" spc="-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of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27</a:t>
            </a:r>
            <a:r>
              <a:rPr dirty="0" sz="1250" spc="2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patients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with</a:t>
            </a:r>
            <a:r>
              <a:rPr dirty="0" sz="1250" spc="2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persistent</a:t>
            </a:r>
            <a:r>
              <a:rPr dirty="0" sz="1250" spc="2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hypertension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(oSBP</a:t>
            </a:r>
            <a:r>
              <a:rPr dirty="0" sz="1250" spc="2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&gt;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150mmHg)</a:t>
            </a:r>
            <a:r>
              <a:rPr dirty="0" sz="1250" spc="2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despite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2</a:t>
            </a:r>
            <a:r>
              <a:rPr dirty="0" sz="1250" spc="2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or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 spc="-20">
                <a:solidFill>
                  <a:srgbClr val="646464"/>
                </a:solidFill>
                <a:latin typeface="Calibri"/>
                <a:cs typeface="Calibri"/>
              </a:rPr>
              <a:t>more </a:t>
            </a:r>
            <a:r>
              <a:rPr dirty="0" sz="1250" spc="-10">
                <a:solidFill>
                  <a:srgbClr val="646464"/>
                </a:solidFill>
                <a:latin typeface="Calibri"/>
                <a:cs typeface="Calibri"/>
              </a:rPr>
              <a:t>anti-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hypertensive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medications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&amp;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an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indication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for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 spc="-10">
                <a:solidFill>
                  <a:srgbClr val="646464"/>
                </a:solidFill>
                <a:latin typeface="Calibri"/>
                <a:cs typeface="Calibri"/>
              </a:rPr>
              <a:t>pacemaker</a:t>
            </a:r>
            <a:endParaRPr sz="1250">
              <a:latin typeface="Calibri"/>
              <a:cs typeface="Calibri"/>
            </a:endParaRPr>
          </a:p>
          <a:p>
            <a:pPr marL="220979">
              <a:lnSpc>
                <a:spcPts val="1370"/>
              </a:lnSpc>
            </a:pPr>
            <a:r>
              <a:rPr dirty="0" sz="1150">
                <a:solidFill>
                  <a:srgbClr val="E7663E"/>
                </a:solidFill>
                <a:latin typeface="Arial"/>
                <a:cs typeface="Arial"/>
              </a:rPr>
              <a:t>-</a:t>
            </a:r>
            <a:r>
              <a:rPr dirty="0" sz="1150" spc="240">
                <a:solidFill>
                  <a:srgbClr val="E7663E"/>
                </a:solidFill>
                <a:latin typeface="Arial"/>
                <a:cs typeface="Arial"/>
              </a:rPr>
              <a:t> 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1-month</a:t>
            </a:r>
            <a:r>
              <a:rPr dirty="0" sz="1100" spc="4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run-in</a:t>
            </a:r>
            <a:r>
              <a:rPr dirty="0" sz="1100" spc="3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to</a:t>
            </a:r>
            <a:r>
              <a:rPr dirty="0" sz="1100" spc="4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account</a:t>
            </a:r>
            <a:r>
              <a:rPr dirty="0" sz="1100" spc="4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for</a:t>
            </a:r>
            <a:r>
              <a:rPr dirty="0" sz="1100" spc="3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Hawthorne</a:t>
            </a:r>
            <a:r>
              <a:rPr dirty="0" sz="1100" spc="4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effect,</a:t>
            </a:r>
            <a:r>
              <a:rPr dirty="0" sz="1100" spc="4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followed</a:t>
            </a:r>
            <a:r>
              <a:rPr dirty="0" sz="1100" spc="4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by</a:t>
            </a:r>
            <a:r>
              <a:rPr dirty="0" sz="1100" spc="3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3</a:t>
            </a:r>
            <a:r>
              <a:rPr dirty="0" sz="1100" spc="4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46464"/>
                </a:solidFill>
                <a:latin typeface="Calibri"/>
                <a:cs typeface="Calibri"/>
              </a:rPr>
              <a:t>months</a:t>
            </a:r>
            <a:r>
              <a:rPr dirty="0" sz="1100" spc="4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646464"/>
                </a:solidFill>
                <a:latin typeface="Calibri"/>
                <a:cs typeface="Calibri"/>
              </a:rPr>
              <a:t>activation</a:t>
            </a:r>
            <a:endParaRPr sz="1100">
              <a:latin typeface="Calibri"/>
              <a:cs typeface="Calibri"/>
            </a:endParaRPr>
          </a:p>
          <a:p>
            <a:pPr marL="222250" indent="-171450">
              <a:lnSpc>
                <a:spcPct val="100000"/>
              </a:lnSpc>
              <a:spcBef>
                <a:spcPts val="1010"/>
              </a:spcBef>
              <a:buClr>
                <a:srgbClr val="E7663E"/>
              </a:buClr>
              <a:buSzPct val="104000"/>
              <a:buFont typeface="Arial"/>
              <a:buChar char="•"/>
              <a:tabLst>
                <a:tab pos="222250" algn="l"/>
              </a:tabLst>
            </a:pP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Primary</a:t>
            </a:r>
            <a:r>
              <a:rPr dirty="0" sz="1250" spc="1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safety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&amp;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efficacy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assessed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at</a:t>
            </a:r>
            <a:r>
              <a:rPr dirty="0" sz="1250" spc="20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E7663E"/>
                </a:solidFill>
                <a:latin typeface="Calibri"/>
                <a:cs typeface="Calibri"/>
              </a:rPr>
              <a:t>3</a:t>
            </a:r>
            <a:r>
              <a:rPr dirty="0" sz="1250" spc="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E7663E"/>
                </a:solidFill>
                <a:latin typeface="Calibri"/>
                <a:cs typeface="Calibri"/>
              </a:rPr>
              <a:t>months</a:t>
            </a:r>
            <a:r>
              <a:rPr dirty="0" sz="1250" spc="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E7663E"/>
                </a:solidFill>
                <a:latin typeface="Calibri"/>
                <a:cs typeface="Calibri"/>
              </a:rPr>
              <a:t>post</a:t>
            </a:r>
            <a:r>
              <a:rPr dirty="0" sz="1250" spc="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E7663E"/>
                </a:solidFill>
                <a:latin typeface="Calibri"/>
                <a:cs typeface="Calibri"/>
              </a:rPr>
              <a:t>AVIM</a:t>
            </a:r>
            <a:r>
              <a:rPr dirty="0" sz="1250" spc="1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E7663E"/>
                </a:solidFill>
                <a:latin typeface="Calibri"/>
                <a:cs typeface="Calibri"/>
              </a:rPr>
              <a:t>therapy</a:t>
            </a:r>
            <a:r>
              <a:rPr dirty="0" sz="1250" spc="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E7663E"/>
                </a:solidFill>
                <a:latin typeface="Calibri"/>
                <a:cs typeface="Calibri"/>
              </a:rPr>
              <a:t>activation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;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 spc="-10">
                <a:solidFill>
                  <a:srgbClr val="646464"/>
                </a:solidFill>
                <a:latin typeface="Calibri"/>
                <a:cs typeface="Calibri"/>
              </a:rPr>
              <a:t>follow-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up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through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646464"/>
                </a:solidFill>
                <a:latin typeface="Calibri"/>
                <a:cs typeface="Calibri"/>
              </a:rPr>
              <a:t>2</a:t>
            </a:r>
            <a:r>
              <a:rPr dirty="0" sz="1250" spc="15">
                <a:solidFill>
                  <a:srgbClr val="646464"/>
                </a:solidFill>
                <a:latin typeface="Calibri"/>
                <a:cs typeface="Calibri"/>
              </a:rPr>
              <a:t> </a:t>
            </a:r>
            <a:r>
              <a:rPr dirty="0" sz="1250" spc="-10">
                <a:solidFill>
                  <a:srgbClr val="646464"/>
                </a:solidFill>
                <a:latin typeface="Calibri"/>
                <a:cs typeface="Calibri"/>
              </a:rPr>
              <a:t>years</a:t>
            </a:r>
            <a:r>
              <a:rPr dirty="0" baseline="26143" sz="1275" spc="-15">
                <a:solidFill>
                  <a:srgbClr val="646464"/>
                </a:solidFill>
                <a:latin typeface="Calibri"/>
                <a:cs typeface="Calibri"/>
              </a:rPr>
              <a:t>1,2</a:t>
            </a:r>
            <a:endParaRPr baseline="26143" sz="1275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155" y="674008"/>
            <a:ext cx="9140190" cy="4452620"/>
            <a:chOff x="4155" y="674008"/>
            <a:chExt cx="9140190" cy="4452620"/>
          </a:xfrm>
        </p:grpSpPr>
        <p:sp>
          <p:nvSpPr>
            <p:cNvPr id="3" name="object 3" descr=""/>
            <p:cNvSpPr/>
            <p:nvPr/>
          </p:nvSpPr>
          <p:spPr>
            <a:xfrm>
              <a:off x="4155" y="674008"/>
              <a:ext cx="9140190" cy="4056379"/>
            </a:xfrm>
            <a:custGeom>
              <a:avLst/>
              <a:gdLst/>
              <a:ahLst/>
              <a:cxnLst/>
              <a:rect l="l" t="t" r="r" b="b"/>
              <a:pathLst>
                <a:path w="9140190" h="4056379">
                  <a:moveTo>
                    <a:pt x="0" y="0"/>
                  </a:moveTo>
                  <a:lnTo>
                    <a:pt x="9139844" y="0"/>
                  </a:lnTo>
                  <a:lnTo>
                    <a:pt x="9139844" y="4056319"/>
                  </a:lnTo>
                  <a:lnTo>
                    <a:pt x="0" y="40563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7048689" y="948086"/>
              <a:ext cx="1877060" cy="702310"/>
            </a:xfrm>
            <a:custGeom>
              <a:avLst/>
              <a:gdLst/>
              <a:ahLst/>
              <a:cxnLst/>
              <a:rect l="l" t="t" r="r" b="b"/>
              <a:pathLst>
                <a:path w="1877059" h="702310">
                  <a:moveTo>
                    <a:pt x="1876722" y="701953"/>
                  </a:moveTo>
                  <a:lnTo>
                    <a:pt x="0" y="701953"/>
                  </a:lnTo>
                  <a:lnTo>
                    <a:pt x="0" y="0"/>
                  </a:lnTo>
                  <a:lnTo>
                    <a:pt x="1876722" y="0"/>
                  </a:lnTo>
                  <a:lnTo>
                    <a:pt x="1876722" y="7019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048712" y="948086"/>
              <a:ext cx="48260" cy="702310"/>
            </a:xfrm>
            <a:custGeom>
              <a:avLst/>
              <a:gdLst/>
              <a:ahLst/>
              <a:cxnLst/>
              <a:rect l="l" t="t" r="r" b="b"/>
              <a:pathLst>
                <a:path w="48259" h="702310">
                  <a:moveTo>
                    <a:pt x="47645" y="701953"/>
                  </a:moveTo>
                  <a:lnTo>
                    <a:pt x="0" y="701953"/>
                  </a:lnTo>
                  <a:lnTo>
                    <a:pt x="0" y="0"/>
                  </a:lnTo>
                  <a:lnTo>
                    <a:pt x="47645" y="0"/>
                  </a:lnTo>
                  <a:lnTo>
                    <a:pt x="47645" y="701953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048689" y="3319098"/>
              <a:ext cx="1877060" cy="702310"/>
            </a:xfrm>
            <a:custGeom>
              <a:avLst/>
              <a:gdLst/>
              <a:ahLst/>
              <a:cxnLst/>
              <a:rect l="l" t="t" r="r" b="b"/>
              <a:pathLst>
                <a:path w="1877059" h="702310">
                  <a:moveTo>
                    <a:pt x="1876722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1876722" y="0"/>
                  </a:lnTo>
                  <a:lnTo>
                    <a:pt x="1876722" y="7019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048712" y="3319098"/>
              <a:ext cx="48260" cy="702310"/>
            </a:xfrm>
            <a:custGeom>
              <a:avLst/>
              <a:gdLst/>
              <a:ahLst/>
              <a:cxnLst/>
              <a:rect l="l" t="t" r="r" b="b"/>
              <a:pathLst>
                <a:path w="48259" h="702310">
                  <a:moveTo>
                    <a:pt x="47645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47645" y="0"/>
                  </a:lnTo>
                  <a:lnTo>
                    <a:pt x="47645" y="701954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048689" y="1738424"/>
              <a:ext cx="1877060" cy="702310"/>
            </a:xfrm>
            <a:custGeom>
              <a:avLst/>
              <a:gdLst/>
              <a:ahLst/>
              <a:cxnLst/>
              <a:rect l="l" t="t" r="r" b="b"/>
              <a:pathLst>
                <a:path w="1877059" h="702310">
                  <a:moveTo>
                    <a:pt x="1876722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1876722" y="0"/>
                  </a:lnTo>
                  <a:lnTo>
                    <a:pt x="1876722" y="7019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048712" y="1738424"/>
              <a:ext cx="48260" cy="702310"/>
            </a:xfrm>
            <a:custGeom>
              <a:avLst/>
              <a:gdLst/>
              <a:ahLst/>
              <a:cxnLst/>
              <a:rect l="l" t="t" r="r" b="b"/>
              <a:pathLst>
                <a:path w="48259" h="702310">
                  <a:moveTo>
                    <a:pt x="47645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47645" y="0"/>
                  </a:lnTo>
                  <a:lnTo>
                    <a:pt x="47645" y="701954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048689" y="2528760"/>
              <a:ext cx="1877060" cy="702310"/>
            </a:xfrm>
            <a:custGeom>
              <a:avLst/>
              <a:gdLst/>
              <a:ahLst/>
              <a:cxnLst/>
              <a:rect l="l" t="t" r="r" b="b"/>
              <a:pathLst>
                <a:path w="1877059" h="702310">
                  <a:moveTo>
                    <a:pt x="1876722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1876722" y="0"/>
                  </a:lnTo>
                  <a:lnTo>
                    <a:pt x="1876722" y="7019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048712" y="2528760"/>
              <a:ext cx="48260" cy="702310"/>
            </a:xfrm>
            <a:custGeom>
              <a:avLst/>
              <a:gdLst/>
              <a:ahLst/>
              <a:cxnLst/>
              <a:rect l="l" t="t" r="r" b="b"/>
              <a:pathLst>
                <a:path w="48259" h="702310">
                  <a:moveTo>
                    <a:pt x="47645" y="701954"/>
                  </a:moveTo>
                  <a:lnTo>
                    <a:pt x="0" y="701954"/>
                  </a:lnTo>
                  <a:lnTo>
                    <a:pt x="0" y="0"/>
                  </a:lnTo>
                  <a:lnTo>
                    <a:pt x="47645" y="0"/>
                  </a:lnTo>
                  <a:lnTo>
                    <a:pt x="47645" y="701954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62463" y="943861"/>
              <a:ext cx="2021839" cy="3077210"/>
            </a:xfrm>
            <a:custGeom>
              <a:avLst/>
              <a:gdLst/>
              <a:ahLst/>
              <a:cxnLst/>
              <a:rect l="l" t="t" r="r" b="b"/>
              <a:pathLst>
                <a:path w="2021839" h="3077210">
                  <a:moveTo>
                    <a:pt x="0" y="3077191"/>
                  </a:moveTo>
                  <a:lnTo>
                    <a:pt x="2021685" y="3077191"/>
                  </a:lnTo>
                  <a:lnTo>
                    <a:pt x="2021685" y="0"/>
                  </a:lnTo>
                  <a:lnTo>
                    <a:pt x="0" y="0"/>
                  </a:lnTo>
                  <a:lnTo>
                    <a:pt x="0" y="3077191"/>
                  </a:lnTo>
                  <a:close/>
                </a:path>
              </a:pathLst>
            </a:custGeom>
            <a:solidFill>
              <a:srgbClr val="FFFFFF">
                <a:alpha val="8784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28874" y="943861"/>
              <a:ext cx="4500880" cy="3077210"/>
            </a:xfrm>
            <a:custGeom>
              <a:avLst/>
              <a:gdLst/>
              <a:ahLst/>
              <a:cxnLst/>
              <a:rect l="l" t="t" r="r" b="b"/>
              <a:pathLst>
                <a:path w="4500880" h="3077210">
                  <a:moveTo>
                    <a:pt x="4500562" y="3077191"/>
                  </a:moveTo>
                  <a:lnTo>
                    <a:pt x="0" y="3077191"/>
                  </a:lnTo>
                  <a:lnTo>
                    <a:pt x="0" y="0"/>
                  </a:lnTo>
                  <a:lnTo>
                    <a:pt x="4500562" y="0"/>
                  </a:lnTo>
                  <a:lnTo>
                    <a:pt x="4500562" y="30771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MODERATO</a:t>
            </a:r>
            <a:r>
              <a:rPr dirty="0" spc="-40"/>
              <a:t> </a:t>
            </a:r>
            <a:r>
              <a:rPr dirty="0"/>
              <a:t>II</a:t>
            </a:r>
            <a:r>
              <a:rPr dirty="0" spc="-40"/>
              <a:t> </a:t>
            </a:r>
            <a:r>
              <a:rPr dirty="0"/>
              <a:t>Randomized,</a:t>
            </a:r>
            <a:r>
              <a:rPr dirty="0" spc="-30"/>
              <a:t> </a:t>
            </a:r>
            <a:r>
              <a:rPr dirty="0" spc="-25"/>
              <a:t>Double-</a:t>
            </a:r>
            <a:r>
              <a:rPr dirty="0"/>
              <a:t>Blind</a:t>
            </a:r>
            <a:r>
              <a:rPr dirty="0" spc="-40"/>
              <a:t> </a:t>
            </a:r>
            <a:r>
              <a:rPr dirty="0"/>
              <a:t>Study</a:t>
            </a:r>
            <a:r>
              <a:rPr dirty="0" spc="-30"/>
              <a:t> </a:t>
            </a:r>
            <a:r>
              <a:rPr dirty="0" spc="-10"/>
              <a:t>Results</a:t>
            </a:r>
          </a:p>
        </p:txBody>
      </p:sp>
      <p:sp>
        <p:nvSpPr>
          <p:cNvPr id="15" name="object 15" descr=""/>
          <p:cNvSpPr txBox="1"/>
          <p:nvPr/>
        </p:nvSpPr>
        <p:spPr>
          <a:xfrm>
            <a:off x="5912226" y="3622478"/>
            <a:ext cx="885825" cy="2311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25"/>
              </a:spcBef>
            </a:pPr>
            <a:r>
              <a:rPr dirty="0" sz="650">
                <a:solidFill>
                  <a:srgbClr val="636567"/>
                </a:solidFill>
                <a:latin typeface="Arial"/>
                <a:cs typeface="Arial"/>
              </a:rPr>
              <a:t>Control</a:t>
            </a:r>
            <a:r>
              <a:rPr dirty="0" sz="650" spc="35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36567"/>
                </a:solidFill>
                <a:latin typeface="Arial"/>
                <a:cs typeface="Arial"/>
              </a:rPr>
              <a:t>(n=20)</a:t>
            </a:r>
            <a:r>
              <a:rPr dirty="0" baseline="24691" sz="675" spc="-15">
                <a:solidFill>
                  <a:srgbClr val="636567"/>
                </a:solidFill>
                <a:latin typeface="Arial"/>
                <a:cs typeface="Arial"/>
              </a:rPr>
              <a:t>3</a:t>
            </a:r>
            <a:endParaRPr baseline="24691" sz="675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30"/>
              </a:spcBef>
            </a:pPr>
            <a:r>
              <a:rPr dirty="0" sz="650">
                <a:solidFill>
                  <a:srgbClr val="636567"/>
                </a:solidFill>
                <a:latin typeface="Arial"/>
                <a:cs typeface="Arial"/>
              </a:rPr>
              <a:t>AVIM</a:t>
            </a:r>
            <a:r>
              <a:rPr dirty="0" sz="650" spc="60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36567"/>
                </a:solidFill>
                <a:latin typeface="Arial"/>
                <a:cs typeface="Arial"/>
              </a:rPr>
              <a:t>Therapy</a:t>
            </a:r>
            <a:r>
              <a:rPr dirty="0" sz="650" spc="65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36567"/>
                </a:solidFill>
                <a:latin typeface="Arial"/>
                <a:cs typeface="Arial"/>
              </a:rPr>
              <a:t>(n=26)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4367697" y="1820940"/>
            <a:ext cx="1522095" cy="1995805"/>
            <a:chOff x="4367697" y="1820940"/>
            <a:chExt cx="1522095" cy="1995805"/>
          </a:xfrm>
        </p:grpSpPr>
        <p:sp>
          <p:nvSpPr>
            <p:cNvPr id="17" name="object 17" descr=""/>
            <p:cNvSpPr/>
            <p:nvPr/>
          </p:nvSpPr>
          <p:spPr>
            <a:xfrm>
              <a:off x="5799522" y="3758236"/>
              <a:ext cx="77470" cy="59055"/>
            </a:xfrm>
            <a:custGeom>
              <a:avLst/>
              <a:gdLst/>
              <a:ahLst/>
              <a:cxnLst/>
              <a:rect l="l" t="t" r="r" b="b"/>
              <a:pathLst>
                <a:path w="77470" h="59054">
                  <a:moveTo>
                    <a:pt x="77229" y="58485"/>
                  </a:moveTo>
                  <a:lnTo>
                    <a:pt x="0" y="58485"/>
                  </a:lnTo>
                  <a:lnTo>
                    <a:pt x="0" y="0"/>
                  </a:lnTo>
                  <a:lnTo>
                    <a:pt x="77229" y="0"/>
                  </a:lnTo>
                  <a:lnTo>
                    <a:pt x="77229" y="58485"/>
                  </a:lnTo>
                  <a:close/>
                </a:path>
              </a:pathLst>
            </a:custGeom>
            <a:solidFill>
              <a:srgbClr val="E766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799308" y="3656315"/>
              <a:ext cx="77470" cy="59055"/>
            </a:xfrm>
            <a:custGeom>
              <a:avLst/>
              <a:gdLst/>
              <a:ahLst/>
              <a:cxnLst/>
              <a:rect l="l" t="t" r="r" b="b"/>
              <a:pathLst>
                <a:path w="77470" h="59054">
                  <a:moveTo>
                    <a:pt x="77229" y="58485"/>
                  </a:moveTo>
                  <a:lnTo>
                    <a:pt x="0" y="58485"/>
                  </a:lnTo>
                  <a:lnTo>
                    <a:pt x="0" y="0"/>
                  </a:lnTo>
                  <a:lnTo>
                    <a:pt x="77229" y="0"/>
                  </a:lnTo>
                  <a:lnTo>
                    <a:pt x="77229" y="58485"/>
                  </a:lnTo>
                  <a:close/>
                </a:path>
              </a:pathLst>
            </a:custGeom>
            <a:solidFill>
              <a:srgbClr val="8B8C9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367695" y="1820951"/>
              <a:ext cx="1522095" cy="968375"/>
            </a:xfrm>
            <a:custGeom>
              <a:avLst/>
              <a:gdLst/>
              <a:ahLst/>
              <a:cxnLst/>
              <a:rect l="l" t="t" r="r" b="b"/>
              <a:pathLst>
                <a:path w="1522095" h="968375">
                  <a:moveTo>
                    <a:pt x="371348" y="0"/>
                  </a:moveTo>
                  <a:lnTo>
                    <a:pt x="0" y="0"/>
                  </a:lnTo>
                  <a:lnTo>
                    <a:pt x="0" y="864590"/>
                  </a:lnTo>
                  <a:lnTo>
                    <a:pt x="371348" y="864590"/>
                  </a:lnTo>
                  <a:lnTo>
                    <a:pt x="371348" y="0"/>
                  </a:lnTo>
                  <a:close/>
                </a:path>
                <a:path w="1522095" h="968375">
                  <a:moveTo>
                    <a:pt x="1521574" y="1828"/>
                  </a:moveTo>
                  <a:lnTo>
                    <a:pt x="1150023" y="1828"/>
                  </a:lnTo>
                  <a:lnTo>
                    <a:pt x="1150023" y="968311"/>
                  </a:lnTo>
                  <a:lnTo>
                    <a:pt x="1521574" y="968311"/>
                  </a:lnTo>
                  <a:lnTo>
                    <a:pt x="1521574" y="1828"/>
                  </a:lnTo>
                  <a:close/>
                </a:path>
              </a:pathLst>
            </a:custGeom>
            <a:solidFill>
              <a:srgbClr val="E7663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7096357" y="1024616"/>
            <a:ext cx="1829435" cy="49657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15570" marR="704215">
              <a:lnSpc>
                <a:spcPct val="90100"/>
              </a:lnSpc>
              <a:spcBef>
                <a:spcPts val="240"/>
              </a:spcBef>
            </a:pPr>
            <a:r>
              <a:rPr dirty="0" sz="1200" spc="-10" b="1">
                <a:solidFill>
                  <a:srgbClr val="E7663E"/>
                </a:solidFill>
                <a:latin typeface="Arial"/>
                <a:cs typeface="Arial"/>
              </a:rPr>
              <a:t>-</a:t>
            </a:r>
            <a:r>
              <a:rPr dirty="0" sz="1200" b="1">
                <a:solidFill>
                  <a:srgbClr val="E7663E"/>
                </a:solidFill>
                <a:latin typeface="Arial"/>
                <a:cs typeface="Arial"/>
              </a:rPr>
              <a:t>11.1</a:t>
            </a:r>
            <a:r>
              <a:rPr dirty="0" sz="1200" spc="-7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E7663E"/>
                </a:solidFill>
                <a:latin typeface="Arial"/>
                <a:cs typeface="Arial"/>
              </a:rPr>
              <a:t>mmHg</a:t>
            </a:r>
            <a:r>
              <a:rPr dirty="0" sz="1200" spc="50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in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24-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Hour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aSBP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at</a:t>
            </a:r>
            <a:r>
              <a:rPr dirty="0" sz="1050" spc="-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6</a:t>
            </a:r>
            <a:r>
              <a:rPr dirty="0" sz="1050" spc="-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months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096357" y="2664699"/>
            <a:ext cx="1829435" cy="496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5570">
              <a:lnSpc>
                <a:spcPts val="1375"/>
              </a:lnSpc>
              <a:spcBef>
                <a:spcPts val="100"/>
              </a:spcBef>
            </a:pPr>
            <a:r>
              <a:rPr dirty="0" sz="1200" spc="-10" b="1">
                <a:solidFill>
                  <a:srgbClr val="E7663E"/>
                </a:solidFill>
                <a:latin typeface="Arial"/>
                <a:cs typeface="Arial"/>
              </a:rPr>
              <a:t>-</a:t>
            </a:r>
            <a:r>
              <a:rPr dirty="0" sz="1200" b="1">
                <a:solidFill>
                  <a:srgbClr val="E7663E"/>
                </a:solidFill>
                <a:latin typeface="Arial"/>
                <a:cs typeface="Arial"/>
              </a:rPr>
              <a:t>17.5</a:t>
            </a:r>
            <a:r>
              <a:rPr dirty="0" sz="1200" spc="-1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E7663E"/>
                </a:solidFill>
                <a:latin typeface="Arial"/>
                <a:cs typeface="Arial"/>
              </a:rPr>
              <a:t>mmHg</a:t>
            </a:r>
            <a:endParaRPr sz="1200">
              <a:latin typeface="Arial"/>
              <a:cs typeface="Arial"/>
            </a:endParaRPr>
          </a:p>
          <a:p>
            <a:pPr marL="115570" marR="1119505">
              <a:lnSpc>
                <a:spcPts val="1130"/>
              </a:lnSpc>
              <a:spcBef>
                <a:spcPts val="80"/>
              </a:spcBef>
            </a:pP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in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oSBP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at</a:t>
            </a:r>
            <a:r>
              <a:rPr dirty="0" sz="1050" spc="-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2</a:t>
            </a:r>
            <a:r>
              <a:rPr dirty="0" sz="1050" spc="-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years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096357" y="1803715"/>
            <a:ext cx="1829435" cy="496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5570">
              <a:lnSpc>
                <a:spcPts val="1375"/>
              </a:lnSpc>
              <a:spcBef>
                <a:spcPts val="100"/>
              </a:spcBef>
            </a:pPr>
            <a:r>
              <a:rPr dirty="0" sz="1200" spc="-25" b="1">
                <a:solidFill>
                  <a:srgbClr val="E7663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115570" marR="119380">
              <a:lnSpc>
                <a:spcPts val="1130"/>
              </a:lnSpc>
              <a:spcBef>
                <a:spcPts val="80"/>
              </a:spcBef>
            </a:pP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MACE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vs.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14.3%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in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control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group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at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6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months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096357" y="3414183"/>
            <a:ext cx="1829435" cy="496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5570">
              <a:lnSpc>
                <a:spcPts val="1375"/>
              </a:lnSpc>
              <a:spcBef>
                <a:spcPts val="100"/>
              </a:spcBef>
            </a:pPr>
            <a:r>
              <a:rPr dirty="0" sz="1200" spc="-25" b="1">
                <a:solidFill>
                  <a:srgbClr val="E7663E"/>
                </a:solidFill>
                <a:latin typeface="Arial"/>
                <a:cs typeface="Arial"/>
              </a:rPr>
              <a:t>85%</a:t>
            </a:r>
            <a:endParaRPr sz="1200">
              <a:latin typeface="Arial"/>
              <a:cs typeface="Arial"/>
            </a:endParaRPr>
          </a:p>
          <a:p>
            <a:pPr marL="115570" marR="637540">
              <a:lnSpc>
                <a:spcPts val="1130"/>
              </a:lnSpc>
              <a:spcBef>
                <a:spcPts val="80"/>
              </a:spcBef>
            </a:pP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of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patients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with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reduction</a:t>
            </a:r>
            <a:r>
              <a:rPr dirty="0" sz="1050" spc="-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in</a:t>
            </a:r>
            <a:r>
              <a:rPr dirty="0" sz="1050" spc="-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aSBP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320001" y="1678439"/>
            <a:ext cx="3657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650">
                <a:solidFill>
                  <a:srgbClr val="636567"/>
                </a:solidFill>
                <a:latin typeface="Arial"/>
                <a:cs typeface="Arial"/>
              </a:rPr>
              <a:t>6</a:t>
            </a:r>
            <a:r>
              <a:rPr dirty="0" sz="650" spc="15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36567"/>
                </a:solidFill>
                <a:latin typeface="Arial"/>
                <a:cs typeface="Arial"/>
              </a:rPr>
              <a:t>Months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179403" y="1678439"/>
            <a:ext cx="413384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650">
                <a:solidFill>
                  <a:srgbClr val="636567"/>
                </a:solidFill>
                <a:latin typeface="Arial"/>
                <a:cs typeface="Arial"/>
              </a:rPr>
              <a:t>24</a:t>
            </a:r>
            <a:r>
              <a:rPr dirty="0" sz="650" spc="20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36567"/>
                </a:solidFill>
                <a:latin typeface="Arial"/>
                <a:cs typeface="Arial"/>
              </a:rPr>
              <a:t>Months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146779" y="1143282"/>
            <a:ext cx="3050540" cy="4864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E7663E"/>
                </a:solidFill>
                <a:latin typeface="Calibri"/>
                <a:cs typeface="Calibri"/>
              </a:rPr>
              <a:t>Significant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Reduction</a:t>
            </a:r>
            <a:r>
              <a:rPr dirty="0" sz="1200" spc="-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in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24-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Hr</a:t>
            </a:r>
            <a:r>
              <a:rPr dirty="0" sz="1200" spc="-20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aSBP</a:t>
            </a:r>
            <a:r>
              <a:rPr dirty="0" sz="1200" spc="-2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7663E"/>
                </a:solidFill>
                <a:latin typeface="Calibri"/>
                <a:cs typeface="Calibri"/>
              </a:rPr>
              <a:t>and</a:t>
            </a:r>
            <a:r>
              <a:rPr dirty="0" sz="1200" spc="-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E7663E"/>
                </a:solidFill>
                <a:latin typeface="Calibri"/>
                <a:cs typeface="Calibri"/>
              </a:rPr>
              <a:t>oSBP</a:t>
            </a:r>
            <a:r>
              <a:rPr dirty="0" baseline="25925" sz="1125" spc="-15" b="1">
                <a:solidFill>
                  <a:srgbClr val="E7663E"/>
                </a:solidFill>
                <a:latin typeface="Calibri"/>
                <a:cs typeface="Calibri"/>
              </a:rPr>
              <a:t>1,2</a:t>
            </a:r>
            <a:endParaRPr baseline="25925" sz="1125">
              <a:latin typeface="Calibri"/>
              <a:cs typeface="Calibri"/>
            </a:endParaRPr>
          </a:p>
          <a:p>
            <a:pPr marL="581660">
              <a:lnSpc>
                <a:spcPct val="100000"/>
              </a:lnSpc>
              <a:spcBef>
                <a:spcPts val="1105"/>
              </a:spcBef>
            </a:pPr>
            <a:r>
              <a:rPr dirty="0" sz="900" spc="-20" b="1">
                <a:solidFill>
                  <a:srgbClr val="626467"/>
                </a:solidFill>
                <a:latin typeface="Arial"/>
                <a:cs typeface="Arial"/>
              </a:rPr>
              <a:t>aSBP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838655" y="1467452"/>
            <a:ext cx="241300" cy="28638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76200" marR="5080" indent="-76200">
              <a:lnSpc>
                <a:spcPts val="969"/>
              </a:lnSpc>
              <a:spcBef>
                <a:spcPts val="225"/>
              </a:spcBef>
            </a:pPr>
            <a:r>
              <a:rPr dirty="0" sz="900" spc="-25" b="1">
                <a:solidFill>
                  <a:srgbClr val="626467"/>
                </a:solidFill>
                <a:latin typeface="Arial"/>
                <a:cs typeface="Arial"/>
              </a:rPr>
              <a:t>oSB </a:t>
            </a:r>
            <a:r>
              <a:rPr dirty="0" sz="900" spc="-50" b="1">
                <a:solidFill>
                  <a:srgbClr val="626467"/>
                </a:solidFill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2948362" y="1809782"/>
            <a:ext cx="2512695" cy="1553210"/>
            <a:chOff x="2948362" y="1809782"/>
            <a:chExt cx="2512695" cy="1553210"/>
          </a:xfrm>
        </p:grpSpPr>
        <p:sp>
          <p:nvSpPr>
            <p:cNvPr id="29" name="object 29" descr=""/>
            <p:cNvSpPr/>
            <p:nvPr/>
          </p:nvSpPr>
          <p:spPr>
            <a:xfrm>
              <a:off x="2953125" y="1814544"/>
              <a:ext cx="1998345" cy="1543685"/>
            </a:xfrm>
            <a:custGeom>
              <a:avLst/>
              <a:gdLst/>
              <a:ahLst/>
              <a:cxnLst/>
              <a:rect l="l" t="t" r="r" b="b"/>
              <a:pathLst>
                <a:path w="1998345" h="1543685">
                  <a:moveTo>
                    <a:pt x="3999" y="0"/>
                  </a:moveTo>
                  <a:lnTo>
                    <a:pt x="3999" y="1538886"/>
                  </a:lnTo>
                </a:path>
                <a:path w="1998345" h="1543685">
                  <a:moveTo>
                    <a:pt x="0" y="1535703"/>
                  </a:moveTo>
                  <a:lnTo>
                    <a:pt x="61092" y="1535703"/>
                  </a:lnTo>
                </a:path>
                <a:path w="1998345" h="1543685">
                  <a:moveTo>
                    <a:pt x="0" y="788134"/>
                  </a:moveTo>
                  <a:lnTo>
                    <a:pt x="61092" y="788134"/>
                  </a:lnTo>
                </a:path>
                <a:path w="1998345" h="1543685">
                  <a:moveTo>
                    <a:pt x="0" y="405302"/>
                  </a:moveTo>
                  <a:lnTo>
                    <a:pt x="61092" y="405302"/>
                  </a:lnTo>
                </a:path>
                <a:path w="1998345" h="1543685">
                  <a:moveTo>
                    <a:pt x="1998207" y="7711"/>
                  </a:moveTo>
                  <a:lnTo>
                    <a:pt x="1998207" y="1543414"/>
                  </a:lnTo>
                </a:path>
              </a:pathLst>
            </a:custGeom>
            <a:ln w="9525">
              <a:solidFill>
                <a:srgbClr val="62646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5068121" y="1832177"/>
              <a:ext cx="380365" cy="0"/>
            </a:xfrm>
            <a:custGeom>
              <a:avLst/>
              <a:gdLst/>
              <a:ahLst/>
              <a:cxnLst/>
              <a:rect l="l" t="t" r="r" b="b"/>
              <a:pathLst>
                <a:path w="380364" h="0">
                  <a:moveTo>
                    <a:pt x="0" y="0"/>
                  </a:moveTo>
                  <a:lnTo>
                    <a:pt x="379832" y="0"/>
                  </a:lnTo>
                </a:path>
              </a:pathLst>
            </a:custGeom>
            <a:ln w="25400">
              <a:solidFill>
                <a:srgbClr val="86878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2810623" y="1756112"/>
            <a:ext cx="5524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600" spc="-50">
                <a:solidFill>
                  <a:srgbClr val="636567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2785223" y="2054816"/>
            <a:ext cx="806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636567"/>
                </a:solidFill>
                <a:latin typeface="Arial"/>
                <a:cs typeface="Arial"/>
              </a:rPr>
              <a:t>-</a:t>
            </a:r>
            <a:r>
              <a:rPr dirty="0" sz="600" spc="-60">
                <a:solidFill>
                  <a:srgbClr val="636567"/>
                </a:solidFill>
                <a:latin typeface="Arial"/>
                <a:cs typeface="Arial"/>
              </a:rPr>
              <a:t>5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2742361" y="2353520"/>
            <a:ext cx="123189" cy="415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636567"/>
                </a:solidFill>
                <a:latin typeface="Arial"/>
                <a:cs typeface="Arial"/>
              </a:rPr>
              <a:t>-</a:t>
            </a:r>
            <a:r>
              <a:rPr dirty="0" sz="600" spc="-25">
                <a:solidFill>
                  <a:srgbClr val="636567"/>
                </a:solidFill>
                <a:latin typeface="Arial"/>
                <a:cs typeface="Arial"/>
              </a:rPr>
              <a:t>10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600" spc="-10">
                <a:solidFill>
                  <a:srgbClr val="636567"/>
                </a:solidFill>
                <a:latin typeface="Arial"/>
                <a:cs typeface="Arial"/>
              </a:rPr>
              <a:t>-</a:t>
            </a:r>
            <a:r>
              <a:rPr dirty="0" sz="600" spc="-25">
                <a:solidFill>
                  <a:srgbClr val="636567"/>
                </a:solidFill>
                <a:latin typeface="Arial"/>
                <a:cs typeface="Arial"/>
              </a:rPr>
              <a:t>15</a:t>
            </a:r>
            <a:endParaRPr sz="6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435362" y="2440092"/>
            <a:ext cx="229870" cy="278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</a:pPr>
            <a:r>
              <a:rPr dirty="0" sz="75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750" spc="-20" b="1">
                <a:solidFill>
                  <a:srgbClr val="FFFFFF"/>
                </a:solidFill>
                <a:latin typeface="Arial"/>
                <a:cs typeface="Arial"/>
              </a:rPr>
              <a:t>11.1</a:t>
            </a:r>
            <a:endParaRPr sz="750">
              <a:latin typeface="Arial"/>
              <a:cs typeface="Arial"/>
            </a:endParaRPr>
          </a:p>
          <a:p>
            <a:pPr algn="ctr" marL="36195" marR="42545" indent="-635">
              <a:lnSpc>
                <a:spcPct val="100000"/>
              </a:lnSpc>
              <a:spcBef>
                <a:spcPts val="5"/>
              </a:spcBef>
            </a:pPr>
            <a:r>
              <a:rPr dirty="0" sz="450" b="1">
                <a:solidFill>
                  <a:srgbClr val="FFFFFF"/>
                </a:solidFill>
                <a:latin typeface="Arial"/>
                <a:cs typeface="Arial"/>
              </a:rPr>
              <a:t>P </a:t>
            </a:r>
            <a:r>
              <a:rPr dirty="0" sz="450" spc="-50" b="1">
                <a:solidFill>
                  <a:srgbClr val="FFFFFF"/>
                </a:solidFill>
                <a:latin typeface="Arial"/>
                <a:cs typeface="Arial"/>
              </a:rPr>
              <a:t>&lt;</a:t>
            </a:r>
            <a:r>
              <a:rPr dirty="0" sz="450" spc="5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50" spc="-10" b="1">
                <a:solidFill>
                  <a:srgbClr val="FFFFFF"/>
                </a:solidFill>
                <a:latin typeface="Arial"/>
                <a:cs typeface="Arial"/>
              </a:rPr>
              <a:t>0.001</a:t>
            </a:r>
            <a:endParaRPr sz="45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594335" y="2541513"/>
            <a:ext cx="229870" cy="278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</a:pPr>
            <a:r>
              <a:rPr dirty="0" sz="75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750" spc="-20" b="1">
                <a:solidFill>
                  <a:srgbClr val="FFFFFF"/>
                </a:solidFill>
                <a:latin typeface="Arial"/>
                <a:cs typeface="Arial"/>
              </a:rPr>
              <a:t>12.4</a:t>
            </a:r>
            <a:endParaRPr sz="750">
              <a:latin typeface="Arial"/>
              <a:cs typeface="Arial"/>
            </a:endParaRPr>
          </a:p>
          <a:p>
            <a:pPr algn="ctr" marL="36195" marR="42545" indent="-635">
              <a:lnSpc>
                <a:spcPct val="100000"/>
              </a:lnSpc>
              <a:spcBef>
                <a:spcPts val="5"/>
              </a:spcBef>
            </a:pPr>
            <a:r>
              <a:rPr dirty="0" sz="450" b="1">
                <a:solidFill>
                  <a:srgbClr val="FFFFFF"/>
                </a:solidFill>
                <a:latin typeface="Arial"/>
                <a:cs typeface="Arial"/>
              </a:rPr>
              <a:t>P </a:t>
            </a:r>
            <a:r>
              <a:rPr dirty="0" sz="450" spc="-50" b="1">
                <a:solidFill>
                  <a:srgbClr val="FFFFFF"/>
                </a:solidFill>
                <a:latin typeface="Arial"/>
                <a:cs typeface="Arial"/>
              </a:rPr>
              <a:t>&lt;</a:t>
            </a:r>
            <a:r>
              <a:rPr dirty="0" sz="450" spc="5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50" spc="-10" b="1">
                <a:solidFill>
                  <a:srgbClr val="FFFFFF"/>
                </a:solidFill>
                <a:latin typeface="Arial"/>
                <a:cs typeface="Arial"/>
              </a:rPr>
              <a:t>0.001</a:t>
            </a:r>
            <a:endParaRPr sz="45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134566" y="1885019"/>
            <a:ext cx="2254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750" spc="-10" b="1">
                <a:solidFill>
                  <a:srgbClr val="636567"/>
                </a:solidFill>
                <a:latin typeface="Arial"/>
                <a:cs typeface="Arial"/>
              </a:rPr>
              <a:t>-</a:t>
            </a:r>
            <a:r>
              <a:rPr dirty="0" sz="750" spc="-25" b="1">
                <a:solidFill>
                  <a:srgbClr val="636567"/>
                </a:solidFill>
                <a:latin typeface="Arial"/>
                <a:cs typeface="Arial"/>
              </a:rPr>
              <a:t>0.1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450">
                <a:solidFill>
                  <a:srgbClr val="636567"/>
                </a:solidFill>
                <a:latin typeface="Arial"/>
                <a:cs typeface="Arial"/>
              </a:rPr>
              <a:t>P</a:t>
            </a:r>
            <a:r>
              <a:rPr dirty="0" sz="450" spc="-10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450">
                <a:solidFill>
                  <a:srgbClr val="636567"/>
                </a:solidFill>
                <a:latin typeface="Arial"/>
                <a:cs typeface="Arial"/>
              </a:rPr>
              <a:t>=</a:t>
            </a:r>
            <a:r>
              <a:rPr dirty="0" sz="450" spc="-10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450" spc="-20">
                <a:solidFill>
                  <a:srgbClr val="636567"/>
                </a:solidFill>
                <a:latin typeface="Arial"/>
                <a:cs typeface="Arial"/>
              </a:rPr>
              <a:t>0.94</a:t>
            </a:r>
            <a:endParaRPr sz="4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191441" y="1818490"/>
            <a:ext cx="366395" cy="1366520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0"/>
              </a:spcBef>
            </a:pPr>
            <a:endParaRPr sz="750">
              <a:latin typeface="Times New Roman"/>
              <a:cs typeface="Times New Roman"/>
            </a:endParaRPr>
          </a:p>
          <a:p>
            <a:pPr marL="92710" marR="79375" indent="76200">
              <a:lnSpc>
                <a:spcPct val="100000"/>
              </a:lnSpc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750" spc="5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50" spc="-20" b="1">
                <a:solidFill>
                  <a:srgbClr val="FFFFFF"/>
                </a:solidFill>
                <a:latin typeface="Arial"/>
                <a:cs typeface="Arial"/>
              </a:rPr>
              <a:t>17.5</a:t>
            </a:r>
            <a:endParaRPr sz="75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5264214" y="2894416"/>
            <a:ext cx="449580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230"/>
              </a:lnSpc>
              <a:spcBef>
                <a:spcPts val="100"/>
              </a:spcBef>
            </a:pPr>
            <a:r>
              <a:rPr dirty="0" sz="1050" b="1">
                <a:solidFill>
                  <a:srgbClr val="636567"/>
                </a:solidFill>
                <a:latin typeface="Arial"/>
                <a:cs typeface="Arial"/>
              </a:rPr>
              <a:t>Δ </a:t>
            </a:r>
            <a:r>
              <a:rPr dirty="0" sz="1050" spc="-10" b="1">
                <a:solidFill>
                  <a:srgbClr val="636567"/>
                </a:solidFill>
                <a:latin typeface="Arial"/>
                <a:cs typeface="Arial"/>
              </a:rPr>
              <a:t>-</a:t>
            </a:r>
            <a:r>
              <a:rPr dirty="0" sz="1050" spc="-20" b="1">
                <a:solidFill>
                  <a:srgbClr val="636567"/>
                </a:solidFill>
                <a:latin typeface="Arial"/>
                <a:cs typeface="Arial"/>
              </a:rPr>
              <a:t>12.3</a:t>
            </a:r>
            <a:endParaRPr sz="1050">
              <a:latin typeface="Arial"/>
              <a:cs typeface="Arial"/>
            </a:endParaRPr>
          </a:p>
          <a:p>
            <a:pPr marL="45085">
              <a:lnSpc>
                <a:spcPts val="869"/>
              </a:lnSpc>
            </a:pPr>
            <a:r>
              <a:rPr dirty="0" sz="750">
                <a:solidFill>
                  <a:srgbClr val="636567"/>
                </a:solidFill>
                <a:latin typeface="Arial"/>
                <a:cs typeface="Arial"/>
              </a:rPr>
              <a:t>p = </a:t>
            </a:r>
            <a:r>
              <a:rPr dirty="0" sz="750" spc="-20">
                <a:solidFill>
                  <a:srgbClr val="636567"/>
                </a:solidFill>
                <a:latin typeface="Arial"/>
                <a:cs typeface="Arial"/>
              </a:rPr>
              <a:t>0.02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716961" y="2822908"/>
            <a:ext cx="1832610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0480">
              <a:lnSpc>
                <a:spcPts val="1230"/>
              </a:lnSpc>
              <a:spcBef>
                <a:spcPts val="100"/>
              </a:spcBef>
            </a:pPr>
            <a:r>
              <a:rPr dirty="0" sz="1050" b="1">
                <a:solidFill>
                  <a:srgbClr val="636567"/>
                </a:solidFill>
                <a:latin typeface="Arial"/>
                <a:cs typeface="Arial"/>
              </a:rPr>
              <a:t>Δ </a:t>
            </a:r>
            <a:r>
              <a:rPr dirty="0" sz="1050" spc="-10" b="1">
                <a:solidFill>
                  <a:srgbClr val="636567"/>
                </a:solidFill>
                <a:latin typeface="Arial"/>
                <a:cs typeface="Arial"/>
              </a:rPr>
              <a:t>-</a:t>
            </a:r>
            <a:r>
              <a:rPr dirty="0" sz="1050" spc="-25" b="1">
                <a:solidFill>
                  <a:srgbClr val="636567"/>
                </a:solidFill>
                <a:latin typeface="Arial"/>
                <a:cs typeface="Arial"/>
              </a:rPr>
              <a:t>8.1</a:t>
            </a:r>
            <a:endParaRPr sz="1050">
              <a:latin typeface="Arial"/>
              <a:cs typeface="Arial"/>
            </a:endParaRPr>
          </a:p>
          <a:p>
            <a:pPr algn="r" marR="38100">
              <a:lnSpc>
                <a:spcPts val="869"/>
              </a:lnSpc>
              <a:tabLst>
                <a:tab pos="1413510" algn="l"/>
              </a:tabLst>
            </a:pPr>
            <a:r>
              <a:rPr dirty="0" baseline="32407" sz="900" spc="-15">
                <a:solidFill>
                  <a:srgbClr val="636567"/>
                </a:solidFill>
                <a:latin typeface="Arial"/>
                <a:cs typeface="Arial"/>
              </a:rPr>
              <a:t>-</a:t>
            </a:r>
            <a:r>
              <a:rPr dirty="0" baseline="32407" sz="900" spc="-37">
                <a:solidFill>
                  <a:srgbClr val="636567"/>
                </a:solidFill>
                <a:latin typeface="Arial"/>
                <a:cs typeface="Arial"/>
              </a:rPr>
              <a:t>20</a:t>
            </a:r>
            <a:r>
              <a:rPr dirty="0" baseline="32407" sz="900">
                <a:solidFill>
                  <a:srgbClr val="636567"/>
                </a:solidFill>
                <a:latin typeface="Arial"/>
                <a:cs typeface="Arial"/>
              </a:rPr>
              <a:t>	</a:t>
            </a:r>
            <a:r>
              <a:rPr dirty="0" sz="750">
                <a:solidFill>
                  <a:srgbClr val="636567"/>
                </a:solidFill>
                <a:latin typeface="Arial"/>
                <a:cs typeface="Arial"/>
              </a:rPr>
              <a:t>p = </a:t>
            </a:r>
            <a:r>
              <a:rPr dirty="0" sz="750" spc="-20">
                <a:solidFill>
                  <a:srgbClr val="636567"/>
                </a:solidFill>
                <a:latin typeface="Arial"/>
                <a:cs typeface="Arial"/>
              </a:rPr>
              <a:t>0.01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2951818" y="1815571"/>
            <a:ext cx="3662045" cy="1177290"/>
            <a:chOff x="2951818" y="1815571"/>
            <a:chExt cx="3662045" cy="1177290"/>
          </a:xfrm>
        </p:grpSpPr>
        <p:sp>
          <p:nvSpPr>
            <p:cNvPr id="41" name="object 41" descr=""/>
            <p:cNvSpPr/>
            <p:nvPr/>
          </p:nvSpPr>
          <p:spPr>
            <a:xfrm>
              <a:off x="2956580" y="1820334"/>
              <a:ext cx="3652520" cy="635"/>
            </a:xfrm>
            <a:custGeom>
              <a:avLst/>
              <a:gdLst/>
              <a:ahLst/>
              <a:cxnLst/>
              <a:rect l="l" t="t" r="r" b="b"/>
              <a:pathLst>
                <a:path w="3652520" h="635">
                  <a:moveTo>
                    <a:pt x="3652482" y="133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62646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5267249" y="2859974"/>
              <a:ext cx="430530" cy="0"/>
            </a:xfrm>
            <a:custGeom>
              <a:avLst/>
              <a:gdLst/>
              <a:ahLst/>
              <a:cxnLst/>
              <a:rect l="l" t="t" r="r" b="b"/>
              <a:pathLst>
                <a:path w="430529" h="0">
                  <a:moveTo>
                    <a:pt x="0" y="0"/>
                  </a:moveTo>
                  <a:lnTo>
                    <a:pt x="430274" y="0"/>
                  </a:lnTo>
                </a:path>
              </a:pathLst>
            </a:custGeom>
            <a:ln w="9525">
              <a:solidFill>
                <a:srgbClr val="626467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5267249" y="2793987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w="0" h="70485">
                  <a:moveTo>
                    <a:pt x="0" y="699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626467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5697524" y="2792332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w="0" h="70485">
                  <a:moveTo>
                    <a:pt x="0" y="69915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626467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2957409" y="2987828"/>
              <a:ext cx="61594" cy="0"/>
            </a:xfrm>
            <a:custGeom>
              <a:avLst/>
              <a:gdLst/>
              <a:ahLst/>
              <a:cxnLst/>
              <a:rect l="l" t="t" r="r" b="b"/>
              <a:pathLst>
                <a:path w="61594" h="0">
                  <a:moveTo>
                    <a:pt x="0" y="0"/>
                  </a:moveTo>
                  <a:lnTo>
                    <a:pt x="61092" y="0"/>
                  </a:lnTo>
                </a:path>
              </a:pathLst>
            </a:custGeom>
            <a:ln w="9525">
              <a:solidFill>
                <a:srgbClr val="62646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121141" y="2765460"/>
              <a:ext cx="430530" cy="0"/>
            </a:xfrm>
            <a:custGeom>
              <a:avLst/>
              <a:gdLst/>
              <a:ahLst/>
              <a:cxnLst/>
              <a:rect l="l" t="t" r="r" b="b"/>
              <a:pathLst>
                <a:path w="430529" h="0">
                  <a:moveTo>
                    <a:pt x="0" y="0"/>
                  </a:moveTo>
                  <a:lnTo>
                    <a:pt x="430274" y="0"/>
                  </a:lnTo>
                </a:path>
              </a:pathLst>
            </a:custGeom>
            <a:ln w="9525">
              <a:solidFill>
                <a:srgbClr val="626467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121141" y="2699474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w="0" h="70485">
                  <a:moveTo>
                    <a:pt x="0" y="699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626467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4551415" y="2697819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w="0" h="70485">
                  <a:moveTo>
                    <a:pt x="0" y="69914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626467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3961127" y="1820940"/>
              <a:ext cx="371475" cy="230504"/>
            </a:xfrm>
            <a:custGeom>
              <a:avLst/>
              <a:gdLst/>
              <a:ahLst/>
              <a:cxnLst/>
              <a:rect l="l" t="t" r="r" b="b"/>
              <a:pathLst>
                <a:path w="371475" h="230505">
                  <a:moveTo>
                    <a:pt x="371347" y="230275"/>
                  </a:moveTo>
                  <a:lnTo>
                    <a:pt x="0" y="230275"/>
                  </a:lnTo>
                  <a:lnTo>
                    <a:pt x="0" y="0"/>
                  </a:lnTo>
                  <a:lnTo>
                    <a:pt x="371347" y="0"/>
                  </a:lnTo>
                  <a:lnTo>
                    <a:pt x="371347" y="230275"/>
                  </a:lnTo>
                  <a:close/>
                </a:path>
              </a:pathLst>
            </a:custGeom>
            <a:solidFill>
              <a:srgbClr val="8B8C9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>
            <a:off x="2609701" y="2263915"/>
            <a:ext cx="121285" cy="678180"/>
          </a:xfrm>
          <a:prstGeom prst="rect">
            <a:avLst/>
          </a:prstGeom>
        </p:spPr>
        <p:txBody>
          <a:bodyPr wrap="square" lIns="0" tIns="762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650" b="1">
                <a:solidFill>
                  <a:srgbClr val="636567"/>
                </a:solidFill>
                <a:latin typeface="Arial"/>
                <a:cs typeface="Arial"/>
              </a:rPr>
              <a:t>Δ</a:t>
            </a:r>
            <a:r>
              <a:rPr dirty="0" sz="650" spc="20" b="1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 b="1">
                <a:solidFill>
                  <a:srgbClr val="636567"/>
                </a:solidFill>
                <a:latin typeface="Arial"/>
                <a:cs typeface="Arial"/>
              </a:rPr>
              <a:t>in</a:t>
            </a:r>
            <a:r>
              <a:rPr dirty="0" sz="650" spc="25" b="1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 b="1">
                <a:solidFill>
                  <a:srgbClr val="636567"/>
                </a:solidFill>
                <a:latin typeface="Arial"/>
                <a:cs typeface="Arial"/>
              </a:rPr>
              <a:t>BP</a:t>
            </a:r>
            <a:r>
              <a:rPr dirty="0" sz="650" spc="25" b="1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 spc="-10" b="1">
                <a:solidFill>
                  <a:srgbClr val="636567"/>
                </a:solidFill>
                <a:latin typeface="Arial"/>
                <a:cs typeface="Arial"/>
              </a:rPr>
              <a:t>(mmHg)</a:t>
            </a:r>
            <a:endParaRPr sz="65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4050426" y="1637609"/>
            <a:ext cx="502284" cy="41465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35890">
              <a:lnSpc>
                <a:spcPct val="100000"/>
              </a:lnSpc>
              <a:spcBef>
                <a:spcPts val="445"/>
              </a:spcBef>
            </a:pPr>
            <a:r>
              <a:rPr dirty="0" sz="650">
                <a:solidFill>
                  <a:srgbClr val="636567"/>
                </a:solidFill>
                <a:latin typeface="Arial"/>
                <a:cs typeface="Arial"/>
              </a:rPr>
              <a:t>6</a:t>
            </a:r>
            <a:r>
              <a:rPr dirty="0" sz="650" spc="15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36567"/>
                </a:solidFill>
                <a:latin typeface="Arial"/>
                <a:cs typeface="Arial"/>
              </a:rPr>
              <a:t>Months</a:t>
            </a:r>
            <a:endParaRPr sz="650">
              <a:latin typeface="Arial"/>
              <a:cs typeface="Arial"/>
            </a:endParaRPr>
          </a:p>
          <a:p>
            <a:pPr marL="8255">
              <a:lnSpc>
                <a:spcPct val="100000"/>
              </a:lnSpc>
              <a:spcBef>
                <a:spcPts val="425"/>
              </a:spcBef>
            </a:pP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800" spc="-25" b="1">
                <a:solidFill>
                  <a:srgbClr val="FFFFFF"/>
                </a:solidFill>
                <a:latin typeface="Arial"/>
                <a:cs typeface="Arial"/>
              </a:rPr>
              <a:t>3.1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r>
              <a:rPr dirty="0" sz="450" b="1">
                <a:solidFill>
                  <a:srgbClr val="FFFFFF"/>
                </a:solidFill>
                <a:latin typeface="Arial"/>
                <a:cs typeface="Arial"/>
              </a:rPr>
              <a:t>P </a:t>
            </a:r>
            <a:r>
              <a:rPr dirty="0" sz="450" spc="-10" b="1">
                <a:solidFill>
                  <a:srgbClr val="FFFFFF"/>
                </a:solidFill>
                <a:latin typeface="Arial"/>
                <a:cs typeface="Arial"/>
              </a:rPr>
              <a:t>=0.17</a:t>
            </a:r>
            <a:endParaRPr sz="45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3455656" y="1818778"/>
            <a:ext cx="366395" cy="1235075"/>
          </a:xfrm>
          <a:prstGeom prst="rect">
            <a:avLst/>
          </a:prstGeom>
          <a:solidFill>
            <a:srgbClr val="E7663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75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</a:pPr>
            <a:r>
              <a:rPr dirty="0" sz="75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750" spc="-20" b="1">
                <a:solidFill>
                  <a:srgbClr val="FFFFFF"/>
                </a:solidFill>
                <a:latin typeface="Arial"/>
                <a:cs typeface="Arial"/>
              </a:rPr>
              <a:t>15.6</a:t>
            </a:r>
            <a:endParaRPr sz="750">
              <a:latin typeface="Arial"/>
              <a:cs typeface="Arial"/>
            </a:endParaRPr>
          </a:p>
          <a:p>
            <a:pPr marL="54610">
              <a:lnSpc>
                <a:spcPct val="100000"/>
              </a:lnSpc>
              <a:spcBef>
                <a:spcPts val="5"/>
              </a:spcBef>
            </a:pPr>
            <a:r>
              <a:rPr dirty="0" sz="450" b="1">
                <a:solidFill>
                  <a:srgbClr val="FFFFFF"/>
                </a:solidFill>
                <a:latin typeface="Arial"/>
                <a:cs typeface="Arial"/>
              </a:rPr>
              <a:t>P &lt; </a:t>
            </a:r>
            <a:r>
              <a:rPr dirty="0" sz="450" spc="-10" b="1">
                <a:solidFill>
                  <a:srgbClr val="FFFFFF"/>
                </a:solidFill>
                <a:latin typeface="Arial"/>
                <a:cs typeface="Arial"/>
              </a:rPr>
              <a:t>0.001</a:t>
            </a:r>
            <a:endParaRPr sz="45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3106817" y="1971767"/>
            <a:ext cx="1936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525">
              <a:lnSpc>
                <a:spcPct val="100000"/>
              </a:lnSpc>
              <a:spcBef>
                <a:spcPts val="100"/>
              </a:spcBef>
            </a:pPr>
            <a:r>
              <a:rPr dirty="0" sz="750" spc="-10" b="1">
                <a:solidFill>
                  <a:srgbClr val="636567"/>
                </a:solidFill>
                <a:latin typeface="Arial"/>
                <a:cs typeface="Arial"/>
              </a:rPr>
              <a:t>-</a:t>
            </a:r>
            <a:r>
              <a:rPr dirty="0" sz="750" spc="-25" b="1">
                <a:solidFill>
                  <a:srgbClr val="636567"/>
                </a:solidFill>
                <a:latin typeface="Arial"/>
                <a:cs typeface="Arial"/>
              </a:rPr>
              <a:t>1.5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450">
                <a:solidFill>
                  <a:srgbClr val="636567"/>
                </a:solidFill>
                <a:latin typeface="Arial"/>
                <a:cs typeface="Arial"/>
              </a:rPr>
              <a:t>P</a:t>
            </a:r>
            <a:r>
              <a:rPr dirty="0" sz="450" spc="-10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450">
                <a:solidFill>
                  <a:srgbClr val="636567"/>
                </a:solidFill>
                <a:latin typeface="Arial"/>
                <a:cs typeface="Arial"/>
              </a:rPr>
              <a:t>=</a:t>
            </a:r>
            <a:r>
              <a:rPr dirty="0" sz="450" spc="-10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450" spc="-25">
                <a:solidFill>
                  <a:srgbClr val="636567"/>
                </a:solidFill>
                <a:latin typeface="Arial"/>
                <a:cs typeface="Arial"/>
              </a:rPr>
              <a:t>0.5</a:t>
            </a:r>
            <a:endParaRPr sz="450">
              <a:latin typeface="Arial"/>
              <a:cs typeface="Arial"/>
            </a:endParaRPr>
          </a:p>
        </p:txBody>
      </p:sp>
      <p:sp>
        <p:nvSpPr>
          <p:cNvPr id="54" name="object 54" descr=""/>
          <p:cNvSpPr/>
          <p:nvPr/>
        </p:nvSpPr>
        <p:spPr>
          <a:xfrm>
            <a:off x="3043250" y="1818654"/>
            <a:ext cx="371475" cy="127635"/>
          </a:xfrm>
          <a:custGeom>
            <a:avLst/>
            <a:gdLst/>
            <a:ahLst/>
            <a:cxnLst/>
            <a:rect l="l" t="t" r="r" b="b"/>
            <a:pathLst>
              <a:path w="371475" h="127635">
                <a:moveTo>
                  <a:pt x="371347" y="127112"/>
                </a:moveTo>
                <a:lnTo>
                  <a:pt x="0" y="127112"/>
                </a:lnTo>
                <a:lnTo>
                  <a:pt x="0" y="0"/>
                </a:lnTo>
                <a:lnTo>
                  <a:pt x="371347" y="0"/>
                </a:lnTo>
                <a:lnTo>
                  <a:pt x="371347" y="127112"/>
                </a:lnTo>
                <a:close/>
              </a:path>
            </a:pathLst>
          </a:custGeom>
          <a:solidFill>
            <a:srgbClr val="8B8C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 txBox="1"/>
          <p:nvPr/>
        </p:nvSpPr>
        <p:spPr>
          <a:xfrm>
            <a:off x="3340219" y="1683564"/>
            <a:ext cx="22288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650">
                <a:solidFill>
                  <a:srgbClr val="636567"/>
                </a:solidFill>
                <a:latin typeface="Arial"/>
                <a:cs typeface="Arial"/>
              </a:rPr>
              <a:t>1</a:t>
            </a:r>
            <a:r>
              <a:rPr dirty="0" sz="650" spc="15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650" spc="-25">
                <a:solidFill>
                  <a:srgbClr val="636567"/>
                </a:solidFill>
                <a:latin typeface="Arial"/>
                <a:cs typeface="Arial"/>
              </a:rPr>
              <a:t>day</a:t>
            </a:r>
            <a:endParaRPr sz="65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207916" y="3204463"/>
            <a:ext cx="449580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230"/>
              </a:lnSpc>
              <a:spcBef>
                <a:spcPts val="100"/>
              </a:spcBef>
            </a:pPr>
            <a:r>
              <a:rPr dirty="0" sz="1050" b="1">
                <a:solidFill>
                  <a:srgbClr val="636567"/>
                </a:solidFill>
                <a:latin typeface="Arial"/>
                <a:cs typeface="Arial"/>
              </a:rPr>
              <a:t>Δ </a:t>
            </a:r>
            <a:r>
              <a:rPr dirty="0" sz="1050" spc="-10" b="1">
                <a:solidFill>
                  <a:srgbClr val="636567"/>
                </a:solidFill>
                <a:latin typeface="Arial"/>
                <a:cs typeface="Arial"/>
              </a:rPr>
              <a:t>-</a:t>
            </a:r>
            <a:r>
              <a:rPr dirty="0" sz="1050" spc="-20" b="1">
                <a:solidFill>
                  <a:srgbClr val="636567"/>
                </a:solidFill>
                <a:latin typeface="Arial"/>
                <a:cs typeface="Arial"/>
              </a:rPr>
              <a:t>14.1</a:t>
            </a:r>
            <a:endParaRPr sz="1050">
              <a:latin typeface="Arial"/>
              <a:cs typeface="Arial"/>
            </a:endParaRPr>
          </a:p>
          <a:p>
            <a:pPr marL="19050">
              <a:lnSpc>
                <a:spcPts val="869"/>
              </a:lnSpc>
            </a:pPr>
            <a:r>
              <a:rPr dirty="0" sz="750">
                <a:solidFill>
                  <a:srgbClr val="636567"/>
                </a:solidFill>
                <a:latin typeface="Arial"/>
                <a:cs typeface="Arial"/>
              </a:rPr>
              <a:t>p = </a:t>
            </a:r>
            <a:r>
              <a:rPr dirty="0" sz="750" spc="-10">
                <a:solidFill>
                  <a:srgbClr val="636567"/>
                </a:solidFill>
                <a:latin typeface="Arial"/>
                <a:cs typeface="Arial"/>
              </a:rPr>
              <a:t>0.001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57" name="object 57" descr=""/>
          <p:cNvGrpSpPr/>
          <p:nvPr/>
        </p:nvGrpSpPr>
        <p:grpSpPr>
          <a:xfrm>
            <a:off x="198963" y="943861"/>
            <a:ext cx="3454400" cy="3077210"/>
            <a:chOff x="198963" y="943861"/>
            <a:chExt cx="3454400" cy="3077210"/>
          </a:xfrm>
        </p:grpSpPr>
        <p:sp>
          <p:nvSpPr>
            <p:cNvPr id="58" name="object 58" descr=""/>
            <p:cNvSpPr/>
            <p:nvPr/>
          </p:nvSpPr>
          <p:spPr>
            <a:xfrm>
              <a:off x="3217862" y="3158457"/>
              <a:ext cx="430530" cy="0"/>
            </a:xfrm>
            <a:custGeom>
              <a:avLst/>
              <a:gdLst/>
              <a:ahLst/>
              <a:cxnLst/>
              <a:rect l="l" t="t" r="r" b="b"/>
              <a:pathLst>
                <a:path w="430529" h="0">
                  <a:moveTo>
                    <a:pt x="0" y="0"/>
                  </a:moveTo>
                  <a:lnTo>
                    <a:pt x="430274" y="0"/>
                  </a:lnTo>
                </a:path>
              </a:pathLst>
            </a:custGeom>
            <a:ln w="9525">
              <a:solidFill>
                <a:srgbClr val="626467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3217862" y="3092471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w="0" h="70485">
                  <a:moveTo>
                    <a:pt x="0" y="699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626467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3648136" y="3090816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w="0" h="70485">
                  <a:moveTo>
                    <a:pt x="0" y="69915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626467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230713" y="943861"/>
              <a:ext cx="0" cy="3077210"/>
            </a:xfrm>
            <a:custGeom>
              <a:avLst/>
              <a:gdLst/>
              <a:ahLst/>
              <a:cxnLst/>
              <a:rect l="l" t="t" r="r" b="b"/>
              <a:pathLst>
                <a:path w="0" h="3077210">
                  <a:moveTo>
                    <a:pt x="0" y="0"/>
                  </a:moveTo>
                  <a:lnTo>
                    <a:pt x="0" y="3077191"/>
                  </a:lnTo>
                </a:path>
              </a:pathLst>
            </a:custGeom>
            <a:ln w="63500">
              <a:solidFill>
                <a:srgbClr val="E7663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 descr=""/>
          <p:cNvSpPr txBox="1"/>
          <p:nvPr/>
        </p:nvSpPr>
        <p:spPr>
          <a:xfrm>
            <a:off x="317653" y="1342858"/>
            <a:ext cx="1827530" cy="162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626467"/>
                </a:solidFill>
                <a:latin typeface="Arial"/>
                <a:cs typeface="Arial"/>
              </a:rPr>
              <a:t>AVIM </a:t>
            </a:r>
            <a:r>
              <a:rPr dirty="0" sz="1050" spc="-10" b="1">
                <a:solidFill>
                  <a:srgbClr val="626467"/>
                </a:solidFill>
                <a:latin typeface="Arial"/>
                <a:cs typeface="Arial"/>
              </a:rPr>
              <a:t>therapy</a:t>
            </a:r>
            <a:r>
              <a:rPr dirty="0" sz="1050" spc="-5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showed encouraging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results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in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MODERATO II, a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prospective, multi-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center,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randomized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(AVIM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therapy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+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medical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therapy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vs.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 continued medical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therapy),</a:t>
            </a:r>
            <a:r>
              <a:rPr dirty="0" sz="1050" spc="-5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controlled,</a:t>
            </a:r>
            <a:r>
              <a:rPr dirty="0" sz="1050" spc="-4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double-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blind,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pilot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study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of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pacemaker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patients</a:t>
            </a:r>
            <a:r>
              <a:rPr dirty="0" sz="1050" spc="-4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with</a:t>
            </a:r>
            <a:r>
              <a:rPr dirty="0" sz="1050" spc="-3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persistent hypertension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63" name="object 63" descr=""/>
          <p:cNvSpPr txBox="1"/>
          <p:nvPr/>
        </p:nvSpPr>
        <p:spPr>
          <a:xfrm>
            <a:off x="317653" y="3103078"/>
            <a:ext cx="1774825" cy="9855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6695" marR="5080" indent="-214629">
              <a:lnSpc>
                <a:spcPct val="100000"/>
              </a:lnSpc>
              <a:spcBef>
                <a:spcPts val="100"/>
              </a:spcBef>
              <a:buClr>
                <a:srgbClr val="E7663E"/>
              </a:buClr>
              <a:buSzPct val="104761"/>
              <a:buChar char="•"/>
              <a:tabLst>
                <a:tab pos="226695" algn="l"/>
              </a:tabLst>
            </a:pP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Mean</a:t>
            </a:r>
            <a:r>
              <a:rPr dirty="0" sz="1050" spc="-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of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3.3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meds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used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in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both</a:t>
            </a:r>
            <a:r>
              <a:rPr dirty="0" sz="1050" spc="-3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control</a:t>
            </a:r>
            <a:r>
              <a:rPr dirty="0" sz="1050" spc="-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&amp;</a:t>
            </a:r>
            <a:r>
              <a:rPr dirty="0" sz="1050" spc="-3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AVIM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groups</a:t>
            </a:r>
            <a:endParaRPr sz="1050">
              <a:latin typeface="Arial"/>
              <a:cs typeface="Arial"/>
            </a:endParaRPr>
          </a:p>
          <a:p>
            <a:pPr marL="226695" marR="12065" indent="-214629">
              <a:lnSpc>
                <a:spcPct val="100000"/>
              </a:lnSpc>
              <a:buClr>
                <a:srgbClr val="E7663E"/>
              </a:buClr>
              <a:buSzPct val="104761"/>
              <a:buChar char="•"/>
              <a:tabLst>
                <a:tab pos="226695" algn="l"/>
              </a:tabLst>
            </a:pP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88.5%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of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AVIM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group</a:t>
            </a:r>
            <a:r>
              <a:rPr dirty="0" sz="1050" spc="-25">
                <a:solidFill>
                  <a:srgbClr val="626467"/>
                </a:solidFill>
                <a:latin typeface="Arial"/>
                <a:cs typeface="Arial"/>
              </a:rPr>
              <a:t> had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ISH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(vs.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71.4%</a:t>
            </a:r>
            <a:r>
              <a:rPr dirty="0" sz="1050" spc="-1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626467"/>
                </a:solidFill>
                <a:latin typeface="Arial"/>
                <a:cs typeface="Arial"/>
              </a:rPr>
              <a:t>in</a:t>
            </a:r>
            <a:r>
              <a:rPr dirty="0" sz="1050" spc="-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626467"/>
                </a:solidFill>
                <a:latin typeface="Arial"/>
                <a:cs typeface="Arial"/>
              </a:rPr>
              <a:t>control group)</a:t>
            </a:r>
            <a:endParaRPr sz="105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412767" y="4373252"/>
            <a:ext cx="821372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0190" marR="30480" indent="-212725">
              <a:lnSpc>
                <a:spcPct val="100000"/>
              </a:lnSpc>
              <a:spcBef>
                <a:spcPts val="100"/>
              </a:spcBef>
            </a:pPr>
            <a:r>
              <a:rPr dirty="0" baseline="24691" sz="675" spc="-15">
                <a:latin typeface="Calibri"/>
                <a:cs typeface="Calibri"/>
              </a:rPr>
              <a:t>1</a:t>
            </a:r>
            <a:r>
              <a:rPr dirty="0" sz="700" spc="-10">
                <a:latin typeface="Calibri"/>
                <a:cs typeface="Calibri"/>
              </a:rPr>
              <a:t>Kalaras </a:t>
            </a:r>
            <a:r>
              <a:rPr dirty="0" sz="700">
                <a:latin typeface="Calibri"/>
                <a:cs typeface="Calibri"/>
              </a:rPr>
              <a:t>et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al.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Journal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i="1">
                <a:latin typeface="Calibri"/>
                <a:cs typeface="Calibri"/>
              </a:rPr>
              <a:t>of</a:t>
            </a:r>
            <a:r>
              <a:rPr dirty="0" sz="700" spc="-10" i="1">
                <a:latin typeface="Calibri"/>
                <a:cs typeface="Calibri"/>
              </a:rPr>
              <a:t> </a:t>
            </a:r>
            <a:r>
              <a:rPr dirty="0" sz="700" i="1">
                <a:latin typeface="Calibri"/>
                <a:cs typeface="Calibri"/>
              </a:rPr>
              <a:t>the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i="1">
                <a:latin typeface="Calibri"/>
                <a:cs typeface="Calibri"/>
              </a:rPr>
              <a:t>Am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i="1">
                <a:latin typeface="Calibri"/>
                <a:cs typeface="Calibri"/>
              </a:rPr>
              <a:t>Heart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i="1">
                <a:latin typeface="Calibri"/>
                <a:cs typeface="Calibri"/>
              </a:rPr>
              <a:t>Assoc</a:t>
            </a:r>
            <a:r>
              <a:rPr dirty="0" sz="700">
                <a:latin typeface="Calibri"/>
                <a:cs typeface="Calibri"/>
              </a:rPr>
              <a:t>.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2021;10:e020492 ahajournals.org/doi/10.1161/JAHA.120.020492;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baseline="24691" sz="675">
                <a:latin typeface="Calibri"/>
                <a:cs typeface="Calibri"/>
              </a:rPr>
              <a:t>2</a:t>
            </a:r>
            <a:r>
              <a:rPr dirty="0" sz="700">
                <a:latin typeface="Calibri"/>
                <a:cs typeface="Calibri"/>
              </a:rPr>
              <a:t>Burkhoff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MODERATO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II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Study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2-Year Results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TCT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2021;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baseline="24691" sz="675">
                <a:latin typeface="Calibri"/>
                <a:cs typeface="Calibri"/>
              </a:rPr>
              <a:t>3</a:t>
            </a:r>
            <a:r>
              <a:rPr dirty="0" sz="700">
                <a:latin typeface="Calibri"/>
                <a:cs typeface="Calibri"/>
              </a:rPr>
              <a:t>24-Hr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aSBP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Control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(n=19),1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control </a:t>
            </a:r>
            <a:r>
              <a:rPr dirty="0" sz="700">
                <a:latin typeface="Calibri"/>
                <a:cs typeface="Calibri"/>
              </a:rPr>
              <a:t>patient could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not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25">
                <a:latin typeface="Calibri"/>
                <a:cs typeface="Calibri"/>
              </a:rPr>
              <a:t>be</a:t>
            </a:r>
            <a:r>
              <a:rPr dirty="0" sz="700" spc="50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measured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despite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repeat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measurement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(patient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had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extremely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high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blood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pressure);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 b="1" i="1">
                <a:latin typeface="Calibri"/>
                <a:cs typeface="Calibri"/>
              </a:rPr>
              <a:t>Definitions</a:t>
            </a:r>
            <a:r>
              <a:rPr dirty="0" sz="700">
                <a:latin typeface="Calibri"/>
                <a:cs typeface="Calibri"/>
              </a:rPr>
              <a:t>: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Major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Adverse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Cardiac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Events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(MACE)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included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death,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heart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failure,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clinically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significant</a:t>
            </a:r>
            <a:r>
              <a:rPr dirty="0" sz="700" spc="-10">
                <a:latin typeface="Calibri"/>
                <a:cs typeface="Calibri"/>
              </a:rPr>
              <a:t> arrhythmias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(i.e.,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persistent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 spc="-25">
                <a:latin typeface="Calibri"/>
                <a:cs typeface="Calibri"/>
              </a:rPr>
              <a:t>or</a:t>
            </a:r>
            <a:endParaRPr sz="700">
              <a:latin typeface="Calibri"/>
              <a:cs typeface="Calibri"/>
            </a:endParaRPr>
          </a:p>
          <a:p>
            <a:pPr marL="797560">
              <a:lnSpc>
                <a:spcPct val="100000"/>
              </a:lnSpc>
            </a:pPr>
            <a:r>
              <a:rPr dirty="0" sz="700" spc="-10">
                <a:latin typeface="Calibri"/>
                <a:cs typeface="Calibri"/>
              </a:rPr>
              <a:t>increased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atrial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fibrillation,</a:t>
            </a:r>
            <a:r>
              <a:rPr dirty="0" sz="700" spc="-10">
                <a:latin typeface="Calibri"/>
                <a:cs typeface="Calibri"/>
              </a:rPr>
              <a:t> serious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ventricular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arrhythmias),</a:t>
            </a:r>
            <a:r>
              <a:rPr dirty="0" sz="700" spc="-10">
                <a:latin typeface="Calibri"/>
                <a:cs typeface="Calibri"/>
              </a:rPr>
              <a:t> myocardial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infarction,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stroke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and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renal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failure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in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treatment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group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calculated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per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patient;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ISH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(Isolated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Systolic</a:t>
            </a:r>
            <a:r>
              <a:rPr dirty="0" sz="700" spc="-10">
                <a:latin typeface="Calibri"/>
                <a:cs typeface="Calibri"/>
              </a:rPr>
              <a:t> Hypertension).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59219"/>
            <a:ext cx="9144000" cy="4467225"/>
            <a:chOff x="0" y="659219"/>
            <a:chExt cx="9144000" cy="4467225"/>
          </a:xfrm>
        </p:grpSpPr>
        <p:sp>
          <p:nvSpPr>
            <p:cNvPr id="3" name="object 3" descr=""/>
            <p:cNvSpPr/>
            <p:nvPr/>
          </p:nvSpPr>
          <p:spPr>
            <a:xfrm>
              <a:off x="0" y="659219"/>
              <a:ext cx="9144000" cy="4077970"/>
            </a:xfrm>
            <a:custGeom>
              <a:avLst/>
              <a:gdLst/>
              <a:ahLst/>
              <a:cxnLst/>
              <a:rect l="l" t="t" r="r" b="b"/>
              <a:pathLst>
                <a:path w="9144000" h="4077970">
                  <a:moveTo>
                    <a:pt x="9144000" y="4077585"/>
                  </a:moveTo>
                  <a:lnTo>
                    <a:pt x="0" y="4077585"/>
                  </a:lnTo>
                  <a:lnTo>
                    <a:pt x="0" y="0"/>
                  </a:lnTo>
                  <a:lnTo>
                    <a:pt x="9144000" y="0"/>
                  </a:lnTo>
                  <a:lnTo>
                    <a:pt x="9144000" y="4077585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376206" y="1708157"/>
              <a:ext cx="8308340" cy="393065"/>
            </a:xfrm>
            <a:custGeom>
              <a:avLst/>
              <a:gdLst/>
              <a:ahLst/>
              <a:cxnLst/>
              <a:rect l="l" t="t" r="r" b="b"/>
              <a:pathLst>
                <a:path w="8308340" h="393064">
                  <a:moveTo>
                    <a:pt x="8308225" y="392777"/>
                  </a:moveTo>
                  <a:lnTo>
                    <a:pt x="0" y="392777"/>
                  </a:lnTo>
                  <a:lnTo>
                    <a:pt x="0" y="0"/>
                  </a:lnTo>
                  <a:lnTo>
                    <a:pt x="8308225" y="0"/>
                  </a:lnTo>
                  <a:lnTo>
                    <a:pt x="8308225" y="3927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81109" y="1708157"/>
              <a:ext cx="35560" cy="393065"/>
            </a:xfrm>
            <a:custGeom>
              <a:avLst/>
              <a:gdLst/>
              <a:ahLst/>
              <a:cxnLst/>
              <a:rect l="l" t="t" r="r" b="b"/>
              <a:pathLst>
                <a:path w="35559" h="393064">
                  <a:moveTo>
                    <a:pt x="35063" y="392777"/>
                  </a:moveTo>
                  <a:lnTo>
                    <a:pt x="0" y="392777"/>
                  </a:lnTo>
                  <a:lnTo>
                    <a:pt x="0" y="0"/>
                  </a:lnTo>
                  <a:lnTo>
                    <a:pt x="35063" y="0"/>
                  </a:lnTo>
                  <a:lnTo>
                    <a:pt x="35063" y="392777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76206" y="3127555"/>
              <a:ext cx="8308340" cy="1513205"/>
            </a:xfrm>
            <a:custGeom>
              <a:avLst/>
              <a:gdLst/>
              <a:ahLst/>
              <a:cxnLst/>
              <a:rect l="l" t="t" r="r" b="b"/>
              <a:pathLst>
                <a:path w="8308340" h="1513204">
                  <a:moveTo>
                    <a:pt x="8308225" y="1512703"/>
                  </a:moveTo>
                  <a:lnTo>
                    <a:pt x="0" y="1512703"/>
                  </a:lnTo>
                  <a:lnTo>
                    <a:pt x="0" y="0"/>
                  </a:lnTo>
                  <a:lnTo>
                    <a:pt x="8308225" y="0"/>
                  </a:lnTo>
                  <a:lnTo>
                    <a:pt x="8308225" y="15127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81109" y="3127555"/>
              <a:ext cx="35560" cy="1513205"/>
            </a:xfrm>
            <a:custGeom>
              <a:avLst/>
              <a:gdLst/>
              <a:ahLst/>
              <a:cxnLst/>
              <a:rect l="l" t="t" r="r" b="b"/>
              <a:pathLst>
                <a:path w="35559" h="1513204">
                  <a:moveTo>
                    <a:pt x="35063" y="1512703"/>
                  </a:moveTo>
                  <a:lnTo>
                    <a:pt x="0" y="1512703"/>
                  </a:lnTo>
                  <a:lnTo>
                    <a:pt x="0" y="0"/>
                  </a:lnTo>
                  <a:lnTo>
                    <a:pt x="35063" y="0"/>
                  </a:lnTo>
                  <a:lnTo>
                    <a:pt x="35063" y="1512703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76206" y="801543"/>
              <a:ext cx="8308340" cy="831850"/>
            </a:xfrm>
            <a:custGeom>
              <a:avLst/>
              <a:gdLst/>
              <a:ahLst/>
              <a:cxnLst/>
              <a:rect l="l" t="t" r="r" b="b"/>
              <a:pathLst>
                <a:path w="8308340" h="831850">
                  <a:moveTo>
                    <a:pt x="8308225" y="831543"/>
                  </a:moveTo>
                  <a:lnTo>
                    <a:pt x="0" y="831543"/>
                  </a:lnTo>
                  <a:lnTo>
                    <a:pt x="0" y="0"/>
                  </a:lnTo>
                  <a:lnTo>
                    <a:pt x="8308225" y="0"/>
                  </a:lnTo>
                  <a:lnTo>
                    <a:pt x="8308225" y="8315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81109" y="801543"/>
              <a:ext cx="35560" cy="831850"/>
            </a:xfrm>
            <a:custGeom>
              <a:avLst/>
              <a:gdLst/>
              <a:ahLst/>
              <a:cxnLst/>
              <a:rect l="l" t="t" r="r" b="b"/>
              <a:pathLst>
                <a:path w="35559" h="831850">
                  <a:moveTo>
                    <a:pt x="35063" y="831543"/>
                  </a:moveTo>
                  <a:lnTo>
                    <a:pt x="0" y="831543"/>
                  </a:lnTo>
                  <a:lnTo>
                    <a:pt x="0" y="0"/>
                  </a:lnTo>
                  <a:lnTo>
                    <a:pt x="35063" y="0"/>
                  </a:lnTo>
                  <a:lnTo>
                    <a:pt x="35063" y="831543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9551" y="3492593"/>
              <a:ext cx="106739" cy="113347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9551" y="3932013"/>
              <a:ext cx="106739" cy="113347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9551" y="4371433"/>
              <a:ext cx="106739" cy="113347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372259" y="2180782"/>
              <a:ext cx="8308340" cy="850265"/>
            </a:xfrm>
            <a:custGeom>
              <a:avLst/>
              <a:gdLst/>
              <a:ahLst/>
              <a:cxnLst/>
              <a:rect l="l" t="t" r="r" b="b"/>
              <a:pathLst>
                <a:path w="8308340" h="850264">
                  <a:moveTo>
                    <a:pt x="8308225" y="850228"/>
                  </a:moveTo>
                  <a:lnTo>
                    <a:pt x="0" y="850228"/>
                  </a:lnTo>
                  <a:lnTo>
                    <a:pt x="0" y="0"/>
                  </a:lnTo>
                  <a:lnTo>
                    <a:pt x="8308225" y="0"/>
                  </a:lnTo>
                  <a:lnTo>
                    <a:pt x="8308225" y="8502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77163" y="2180782"/>
              <a:ext cx="45720" cy="850265"/>
            </a:xfrm>
            <a:custGeom>
              <a:avLst/>
              <a:gdLst/>
              <a:ahLst/>
              <a:cxnLst/>
              <a:rect l="l" t="t" r="r" b="b"/>
              <a:pathLst>
                <a:path w="45720" h="850264">
                  <a:moveTo>
                    <a:pt x="45718" y="850228"/>
                  </a:moveTo>
                  <a:lnTo>
                    <a:pt x="0" y="850228"/>
                  </a:lnTo>
                  <a:lnTo>
                    <a:pt x="0" y="0"/>
                  </a:lnTo>
                  <a:lnTo>
                    <a:pt x="45718" y="0"/>
                  </a:lnTo>
                  <a:lnTo>
                    <a:pt x="45718" y="850228"/>
                  </a:lnTo>
                  <a:close/>
                </a:path>
              </a:pathLst>
            </a:custGeom>
            <a:solidFill>
              <a:srgbClr val="62646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9551" y="2545819"/>
              <a:ext cx="106739" cy="113347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9551" y="2985239"/>
              <a:ext cx="106739" cy="113347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New</a:t>
            </a:r>
            <a:r>
              <a:rPr dirty="0" spc="-55"/>
              <a:t> </a:t>
            </a:r>
            <a:r>
              <a:rPr dirty="0"/>
              <a:t>Randomized</a:t>
            </a:r>
            <a:r>
              <a:rPr dirty="0" spc="-55"/>
              <a:t> </a:t>
            </a:r>
            <a:r>
              <a:rPr dirty="0"/>
              <a:t>Global</a:t>
            </a:r>
            <a:r>
              <a:rPr dirty="0" spc="-60"/>
              <a:t> </a:t>
            </a:r>
            <a:r>
              <a:rPr dirty="0"/>
              <a:t>Pivotal</a:t>
            </a:r>
            <a:r>
              <a:rPr dirty="0" spc="-55"/>
              <a:t> </a:t>
            </a:r>
            <a:r>
              <a:rPr dirty="0"/>
              <a:t>BackBeat</a:t>
            </a:r>
            <a:r>
              <a:rPr dirty="0" spc="-60"/>
              <a:t> </a:t>
            </a:r>
            <a:r>
              <a:rPr dirty="0" spc="-10"/>
              <a:t>Study</a:t>
            </a:r>
          </a:p>
        </p:txBody>
      </p:sp>
      <p:sp>
        <p:nvSpPr>
          <p:cNvPr id="19" name="object 1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18" name="object 18" descr=""/>
          <p:cNvSpPr txBox="1"/>
          <p:nvPr/>
        </p:nvSpPr>
        <p:spPr>
          <a:xfrm>
            <a:off x="492851" y="931548"/>
            <a:ext cx="8060690" cy="398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81660">
              <a:lnSpc>
                <a:spcPct val="102000"/>
              </a:lnSpc>
              <a:spcBef>
                <a:spcPts val="95"/>
              </a:spcBef>
            </a:pP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Randomized,</a:t>
            </a:r>
            <a:r>
              <a:rPr dirty="0" sz="1250" spc="3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prospective,</a:t>
            </a:r>
            <a:r>
              <a:rPr dirty="0" sz="1250" spc="4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multi-center,</a:t>
            </a:r>
            <a:r>
              <a:rPr dirty="0" sz="1250" spc="4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double-blind,</a:t>
            </a:r>
            <a:r>
              <a:rPr dirty="0" sz="1250" spc="3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controlled</a:t>
            </a:r>
            <a:r>
              <a:rPr dirty="0" sz="1250" spc="4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trial</a:t>
            </a:r>
            <a:r>
              <a:rPr dirty="0" sz="1250" spc="-7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investigating</a:t>
            </a:r>
            <a:r>
              <a:rPr dirty="0" sz="1250" spc="4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the</a:t>
            </a:r>
            <a:r>
              <a:rPr dirty="0" sz="1250" spc="3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efficacy</a:t>
            </a:r>
            <a:r>
              <a:rPr dirty="0" sz="1250" spc="4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50">
                <a:solidFill>
                  <a:srgbClr val="626467"/>
                </a:solidFill>
                <a:latin typeface="Arial"/>
                <a:cs typeface="Arial"/>
              </a:rPr>
              <a:t>&amp;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safety</a:t>
            </a:r>
            <a:r>
              <a:rPr dirty="0" sz="1250" spc="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of</a:t>
            </a:r>
            <a:r>
              <a:rPr dirty="0" sz="1250" spc="-4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AVIM</a:t>
            </a:r>
            <a:r>
              <a:rPr dirty="0" sz="1250" spc="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therapy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in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patients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indicated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for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dual-chamber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pacemaker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who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also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have</a:t>
            </a:r>
            <a:r>
              <a:rPr dirty="0" sz="1250" spc="9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 b="1">
                <a:solidFill>
                  <a:srgbClr val="626467"/>
                </a:solidFill>
                <a:latin typeface="Arial"/>
                <a:cs typeface="Arial"/>
              </a:rPr>
              <a:t>uncontrolled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hypertension</a:t>
            </a:r>
            <a:r>
              <a:rPr dirty="0" sz="1250" spc="40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(HTN)</a:t>
            </a:r>
            <a:r>
              <a:rPr dirty="0" sz="1250" spc="30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despite</a:t>
            </a:r>
            <a:r>
              <a:rPr dirty="0" sz="1250" spc="4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the</a:t>
            </a:r>
            <a:r>
              <a:rPr dirty="0" sz="1250" spc="4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use</a:t>
            </a:r>
            <a:r>
              <a:rPr dirty="0" sz="1250" spc="4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of</a:t>
            </a:r>
            <a:r>
              <a:rPr dirty="0" sz="1250" spc="4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anti-HTN</a:t>
            </a:r>
            <a:r>
              <a:rPr dirty="0" sz="1250" spc="4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medications</a:t>
            </a:r>
            <a:endParaRPr sz="1250">
              <a:latin typeface="Arial"/>
              <a:cs typeface="Arial"/>
            </a:endParaRPr>
          </a:p>
          <a:p>
            <a:pPr marL="12700" marR="5134610">
              <a:lnSpc>
                <a:spcPct val="238700"/>
              </a:lnSpc>
              <a:spcBef>
                <a:spcPts val="75"/>
              </a:spcBef>
            </a:pP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N=500</a:t>
            </a:r>
            <a:r>
              <a:rPr dirty="0" sz="1250" spc="20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patients</a:t>
            </a:r>
            <a:r>
              <a:rPr dirty="0" sz="1250" spc="30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across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80</a:t>
            </a:r>
            <a:r>
              <a:rPr dirty="0" sz="1250" spc="20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sites</a:t>
            </a:r>
            <a:r>
              <a:rPr dirty="0" sz="1250" spc="25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globally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Key</a:t>
            </a:r>
            <a:r>
              <a:rPr dirty="0" sz="1250" spc="2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screening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criteria:</a:t>
            </a:r>
            <a:endParaRPr sz="1250">
              <a:latin typeface="Arial"/>
              <a:cs typeface="Arial"/>
            </a:endParaRPr>
          </a:p>
          <a:p>
            <a:pPr marL="229235">
              <a:lnSpc>
                <a:spcPct val="100000"/>
              </a:lnSpc>
              <a:spcBef>
                <a:spcPts val="430"/>
              </a:spcBef>
            </a:pP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Inclusion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: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oSBP ≥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140</a:t>
            </a:r>
            <a:r>
              <a:rPr dirty="0" sz="1250" spc="3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mmHg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&amp;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≥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aSBP</a:t>
            </a:r>
            <a:r>
              <a:rPr dirty="0" sz="1250" spc="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130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mmHg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with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stable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anti-HTN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treatment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regimen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for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4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weeks</a:t>
            </a:r>
            <a:endParaRPr sz="125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30"/>
              </a:spcBef>
            </a:pP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prior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to</a:t>
            </a:r>
            <a:r>
              <a:rPr dirty="0" sz="1250" spc="3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consent</a:t>
            </a:r>
            <a:endParaRPr sz="1250">
              <a:latin typeface="Arial"/>
              <a:cs typeface="Arial"/>
            </a:endParaRPr>
          </a:p>
          <a:p>
            <a:pPr marL="12700" marR="410845" indent="216535">
              <a:lnSpc>
                <a:spcPts val="2060"/>
              </a:lnSpc>
              <a:spcBef>
                <a:spcPts val="35"/>
              </a:spcBef>
            </a:pP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Exclusion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:</a:t>
            </a:r>
            <a:r>
              <a:rPr dirty="0" sz="1250" spc="-5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AF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burden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&gt;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10%,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LVEF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&lt;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50%,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NYHA</a:t>
            </a:r>
            <a:r>
              <a:rPr dirty="0" sz="1250" spc="-5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Class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II+,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no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or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&gt;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3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classes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of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anti-HTN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medications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Study</a:t>
            </a:r>
            <a:r>
              <a:rPr dirty="0" sz="1250" spc="3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endpoints:</a:t>
            </a:r>
            <a:endParaRPr sz="1250">
              <a:latin typeface="Arial"/>
              <a:cs typeface="Arial"/>
            </a:endParaRPr>
          </a:p>
          <a:p>
            <a:pPr marL="229235">
              <a:lnSpc>
                <a:spcPct val="100000"/>
              </a:lnSpc>
              <a:spcBef>
                <a:spcPts val="270"/>
              </a:spcBef>
            </a:pP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Primary</a:t>
            </a:r>
            <a:r>
              <a:rPr dirty="0" sz="1250" spc="25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Efficacy</a:t>
            </a:r>
            <a:r>
              <a:rPr dirty="0" sz="1250" spc="25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endpoint:</a:t>
            </a:r>
            <a:r>
              <a:rPr dirty="0" sz="1250" spc="20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Between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group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difference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in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the</a:t>
            </a:r>
            <a:r>
              <a:rPr dirty="0" sz="1250" spc="6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change</a:t>
            </a:r>
            <a:r>
              <a:rPr dirty="0" sz="1250" spc="2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in</a:t>
            </a:r>
            <a:r>
              <a:rPr dirty="0" sz="1250" spc="2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mean</a:t>
            </a:r>
            <a:r>
              <a:rPr dirty="0" sz="1250" spc="2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24-hour</a:t>
            </a:r>
            <a:r>
              <a:rPr dirty="0" sz="1250" spc="2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aSBP at</a:t>
            </a:r>
            <a:r>
              <a:rPr dirty="0" sz="1250" spc="3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3</a:t>
            </a:r>
            <a:r>
              <a:rPr dirty="0" sz="1250" spc="2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spc="-10" b="1">
                <a:solidFill>
                  <a:srgbClr val="E7663E"/>
                </a:solidFill>
                <a:latin typeface="Arial"/>
                <a:cs typeface="Arial"/>
              </a:rPr>
              <a:t>months</a:t>
            </a:r>
            <a:endParaRPr sz="125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30"/>
              </a:spcBef>
            </a:pP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post-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randomization</a:t>
            </a:r>
            <a:endParaRPr sz="1250">
              <a:latin typeface="Arial"/>
              <a:cs typeface="Arial"/>
            </a:endParaRPr>
          </a:p>
          <a:p>
            <a:pPr marL="228600" marR="5080" indent="635">
              <a:lnSpc>
                <a:spcPct val="102000"/>
              </a:lnSpc>
              <a:spcBef>
                <a:spcPts val="400"/>
              </a:spcBef>
            </a:pP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Primary</a:t>
            </a:r>
            <a:r>
              <a:rPr dirty="0" sz="1250" spc="40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Safety</a:t>
            </a:r>
            <a:r>
              <a:rPr dirty="0" sz="1250" spc="40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endpoint:</a:t>
            </a:r>
            <a:r>
              <a:rPr dirty="0" sz="1250" spc="35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Freedom</a:t>
            </a:r>
            <a:r>
              <a:rPr dirty="0" sz="1250" spc="4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from</a:t>
            </a:r>
            <a:r>
              <a:rPr dirty="0" sz="1250" spc="4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unanticipated</a:t>
            </a:r>
            <a:r>
              <a:rPr dirty="0" sz="1250" spc="4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serious</a:t>
            </a:r>
            <a:r>
              <a:rPr dirty="0" sz="1250" spc="4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adverse</a:t>
            </a:r>
            <a:r>
              <a:rPr dirty="0" sz="1250" spc="4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device</a:t>
            </a:r>
            <a:r>
              <a:rPr dirty="0" sz="1250" spc="4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events</a:t>
            </a:r>
            <a:r>
              <a:rPr dirty="0" sz="1250" spc="4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at</a:t>
            </a:r>
            <a:r>
              <a:rPr dirty="0" sz="1250" spc="4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3</a:t>
            </a:r>
            <a:r>
              <a:rPr dirty="0" sz="1250" spc="40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E7663E"/>
                </a:solidFill>
                <a:latin typeface="Arial"/>
                <a:cs typeface="Arial"/>
              </a:rPr>
              <a:t>months</a:t>
            </a:r>
            <a:r>
              <a:rPr dirty="0" sz="1250" spc="35" b="1">
                <a:solidFill>
                  <a:srgbClr val="E7663E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post- randomization</a:t>
            </a:r>
            <a:endParaRPr sz="1250">
              <a:latin typeface="Arial"/>
              <a:cs typeface="Arial"/>
            </a:endParaRPr>
          </a:p>
          <a:p>
            <a:pPr marL="228600" marR="647065" indent="635">
              <a:lnSpc>
                <a:spcPct val="101400"/>
              </a:lnSpc>
              <a:spcBef>
                <a:spcPts val="409"/>
              </a:spcBef>
            </a:pP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Secondary/additional</a:t>
            </a:r>
            <a:r>
              <a:rPr dirty="0" sz="1250" spc="25" b="1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626467"/>
                </a:solidFill>
                <a:latin typeface="Arial"/>
                <a:cs typeface="Arial"/>
              </a:rPr>
              <a:t>endpoints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: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Double-blind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follow-up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will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continue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through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12</a:t>
            </a:r>
            <a:r>
              <a:rPr dirty="0" sz="1250" spc="2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months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to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enable collection</a:t>
            </a:r>
            <a:endParaRPr sz="125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40"/>
              </a:spcBef>
            </a:pP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of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additional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long-term</a:t>
            </a:r>
            <a:r>
              <a:rPr dirty="0" sz="1250" spc="3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safety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and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efficacy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results</a:t>
            </a:r>
            <a:r>
              <a:rPr dirty="0" sz="1250" spc="35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and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626467"/>
                </a:solidFill>
                <a:latin typeface="Arial"/>
                <a:cs typeface="Arial"/>
              </a:rPr>
              <a:t>secondary</a:t>
            </a:r>
            <a:r>
              <a:rPr dirty="0" sz="1250" spc="30">
                <a:solidFill>
                  <a:srgbClr val="62646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626467"/>
                </a:solidFill>
                <a:latin typeface="Arial"/>
                <a:cs typeface="Arial"/>
              </a:rPr>
              <a:t>endpoints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64535"/>
            <a:ext cx="9144000" cy="4462145"/>
            <a:chOff x="0" y="664535"/>
            <a:chExt cx="9144000" cy="4462145"/>
          </a:xfrm>
        </p:grpSpPr>
        <p:sp>
          <p:nvSpPr>
            <p:cNvPr id="3" name="object 3" descr=""/>
            <p:cNvSpPr/>
            <p:nvPr/>
          </p:nvSpPr>
          <p:spPr>
            <a:xfrm>
              <a:off x="0" y="664535"/>
              <a:ext cx="9144000" cy="4072890"/>
            </a:xfrm>
            <a:custGeom>
              <a:avLst/>
              <a:gdLst/>
              <a:ahLst/>
              <a:cxnLst/>
              <a:rect l="l" t="t" r="r" b="b"/>
              <a:pathLst>
                <a:path w="9144000" h="4072890">
                  <a:moveTo>
                    <a:pt x="9144000" y="4072270"/>
                  </a:moveTo>
                  <a:lnTo>
                    <a:pt x="0" y="4072270"/>
                  </a:lnTo>
                  <a:lnTo>
                    <a:pt x="0" y="0"/>
                  </a:lnTo>
                  <a:lnTo>
                    <a:pt x="9144000" y="0"/>
                  </a:lnTo>
                  <a:lnTo>
                    <a:pt x="9144000" y="407227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027792" y="2515229"/>
              <a:ext cx="1630045" cy="901065"/>
            </a:xfrm>
            <a:custGeom>
              <a:avLst/>
              <a:gdLst/>
              <a:ahLst/>
              <a:cxnLst/>
              <a:rect l="l" t="t" r="r" b="b"/>
              <a:pathLst>
                <a:path w="1630045" h="901064">
                  <a:moveTo>
                    <a:pt x="1463908" y="900583"/>
                  </a:moveTo>
                  <a:lnTo>
                    <a:pt x="0" y="900583"/>
                  </a:lnTo>
                  <a:lnTo>
                    <a:pt x="0" y="0"/>
                  </a:lnTo>
                  <a:lnTo>
                    <a:pt x="1463908" y="0"/>
                  </a:lnTo>
                  <a:lnTo>
                    <a:pt x="1629652" y="450291"/>
                  </a:lnTo>
                  <a:lnTo>
                    <a:pt x="1463908" y="900583"/>
                  </a:lnTo>
                  <a:close/>
                </a:path>
              </a:pathLst>
            </a:custGeom>
            <a:solidFill>
              <a:srgbClr val="FFFFFF">
                <a:alpha val="2196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027792" y="2515229"/>
              <a:ext cx="1630045" cy="901065"/>
            </a:xfrm>
            <a:custGeom>
              <a:avLst/>
              <a:gdLst/>
              <a:ahLst/>
              <a:cxnLst/>
              <a:rect l="l" t="t" r="r" b="b"/>
              <a:pathLst>
                <a:path w="1630045" h="901064">
                  <a:moveTo>
                    <a:pt x="0" y="0"/>
                  </a:moveTo>
                  <a:lnTo>
                    <a:pt x="1463908" y="0"/>
                  </a:lnTo>
                  <a:lnTo>
                    <a:pt x="1629652" y="450291"/>
                  </a:lnTo>
                  <a:lnTo>
                    <a:pt x="1463908" y="900583"/>
                  </a:lnTo>
                  <a:lnTo>
                    <a:pt x="0" y="90058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63646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220001" y="2275262"/>
              <a:ext cx="798830" cy="466725"/>
            </a:xfrm>
            <a:custGeom>
              <a:avLst/>
              <a:gdLst/>
              <a:ahLst/>
              <a:cxnLst/>
              <a:rect l="l" t="t" r="r" b="b"/>
              <a:pathLst>
                <a:path w="798829" h="466725">
                  <a:moveTo>
                    <a:pt x="712517" y="466309"/>
                  </a:moveTo>
                  <a:lnTo>
                    <a:pt x="0" y="466309"/>
                  </a:lnTo>
                  <a:lnTo>
                    <a:pt x="0" y="0"/>
                  </a:lnTo>
                  <a:lnTo>
                    <a:pt x="712517" y="0"/>
                  </a:lnTo>
                  <a:lnTo>
                    <a:pt x="798337" y="233154"/>
                  </a:lnTo>
                  <a:lnTo>
                    <a:pt x="712517" y="4663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220001" y="2275262"/>
              <a:ext cx="798830" cy="466725"/>
            </a:xfrm>
            <a:custGeom>
              <a:avLst/>
              <a:gdLst/>
              <a:ahLst/>
              <a:cxnLst/>
              <a:rect l="l" t="t" r="r" b="b"/>
              <a:pathLst>
                <a:path w="798829" h="466725">
                  <a:moveTo>
                    <a:pt x="0" y="0"/>
                  </a:moveTo>
                  <a:lnTo>
                    <a:pt x="712517" y="0"/>
                  </a:lnTo>
                  <a:lnTo>
                    <a:pt x="798337" y="233154"/>
                  </a:lnTo>
                  <a:lnTo>
                    <a:pt x="712517" y="466309"/>
                  </a:lnTo>
                  <a:lnTo>
                    <a:pt x="0" y="466309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63646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BACKBEAT</a:t>
            </a:r>
            <a:r>
              <a:rPr dirty="0" spc="-55"/>
              <a:t> </a:t>
            </a:r>
            <a:r>
              <a:rPr dirty="0"/>
              <a:t>Global</a:t>
            </a:r>
            <a:r>
              <a:rPr dirty="0" spc="-55"/>
              <a:t> </a:t>
            </a:r>
            <a:r>
              <a:rPr dirty="0"/>
              <a:t>Pivotal</a:t>
            </a:r>
            <a:r>
              <a:rPr dirty="0" spc="-55"/>
              <a:t> </a:t>
            </a:r>
            <a:r>
              <a:rPr dirty="0"/>
              <a:t>Study</a:t>
            </a:r>
            <a:r>
              <a:rPr dirty="0" spc="-55"/>
              <a:t> </a:t>
            </a:r>
            <a:r>
              <a:rPr dirty="0" spc="-10"/>
              <a:t>Flowchart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8327839" y="2218239"/>
            <a:ext cx="5397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646567"/>
                </a:solidFill>
                <a:latin typeface="Arial"/>
                <a:cs typeface="Arial"/>
              </a:rPr>
              <a:t>+2</a:t>
            </a:r>
            <a:r>
              <a:rPr dirty="0" sz="900" spc="-5" b="1">
                <a:solidFill>
                  <a:srgbClr val="646567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646567"/>
                </a:solidFill>
                <a:latin typeface="Arial"/>
                <a:cs typeface="Arial"/>
              </a:rPr>
              <a:t>years </a:t>
            </a:r>
            <a:r>
              <a:rPr dirty="0" sz="900" spc="-20" b="1">
                <a:solidFill>
                  <a:srgbClr val="646567"/>
                </a:solidFill>
                <a:latin typeface="Arial"/>
                <a:cs typeface="Arial"/>
              </a:rPr>
              <a:t>from </a:t>
            </a:r>
            <a:r>
              <a:rPr dirty="0" sz="900" spc="-10" b="1">
                <a:solidFill>
                  <a:srgbClr val="646567"/>
                </a:solidFill>
                <a:latin typeface="Arial"/>
                <a:cs typeface="Arial"/>
              </a:rPr>
              <a:t>unblindin </a:t>
            </a:r>
            <a:r>
              <a:rPr dirty="0" sz="900" spc="-50" b="1">
                <a:solidFill>
                  <a:srgbClr val="646567"/>
                </a:solidFill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2994" y="2218269"/>
            <a:ext cx="1001394" cy="505459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L="187325" marR="175260" indent="1270">
              <a:lnSpc>
                <a:spcPts val="900"/>
              </a:lnSpc>
              <a:spcBef>
                <a:spcPts val="280"/>
              </a:spcBef>
            </a:pPr>
            <a:r>
              <a:rPr dirty="0" sz="900" spc="-10" b="1">
                <a:solidFill>
                  <a:srgbClr val="636468"/>
                </a:solidFill>
                <a:latin typeface="Calibri"/>
                <a:cs typeface="Calibri"/>
              </a:rPr>
              <a:t>Hypertensive</a:t>
            </a:r>
            <a:r>
              <a:rPr dirty="0" sz="900" spc="500" b="1">
                <a:solidFill>
                  <a:srgbClr val="636468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636468"/>
                </a:solidFill>
                <a:latin typeface="Calibri"/>
                <a:cs typeface="Calibri"/>
              </a:rPr>
              <a:t>patients</a:t>
            </a:r>
            <a:r>
              <a:rPr dirty="0" sz="900" spc="-35" b="1">
                <a:solidFill>
                  <a:srgbClr val="636468"/>
                </a:solidFill>
                <a:latin typeface="Calibri"/>
                <a:cs typeface="Calibri"/>
              </a:rPr>
              <a:t> </a:t>
            </a:r>
            <a:r>
              <a:rPr dirty="0" sz="900" spc="-20" b="1">
                <a:solidFill>
                  <a:srgbClr val="636468"/>
                </a:solidFill>
                <a:latin typeface="Calibri"/>
                <a:cs typeface="Calibri"/>
              </a:rPr>
              <a:t>with</a:t>
            </a:r>
            <a:endParaRPr sz="900">
              <a:latin typeface="Calibri"/>
              <a:cs typeface="Calibri"/>
            </a:endParaRPr>
          </a:p>
          <a:p>
            <a:pPr algn="ctr" marL="12700" marR="5080" indent="4445">
              <a:lnSpc>
                <a:spcPts val="900"/>
              </a:lnSpc>
            </a:pPr>
            <a:r>
              <a:rPr dirty="0" sz="900" b="1">
                <a:solidFill>
                  <a:srgbClr val="636468"/>
                </a:solidFill>
                <a:latin typeface="Calibri"/>
                <a:cs typeface="Calibri"/>
              </a:rPr>
              <a:t>a</a:t>
            </a:r>
            <a:r>
              <a:rPr dirty="0" sz="900" spc="-20" b="1">
                <a:solidFill>
                  <a:srgbClr val="636468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E7663E"/>
                </a:solidFill>
                <a:latin typeface="Calibri"/>
                <a:cs typeface="Calibri"/>
              </a:rPr>
              <a:t>recent</a:t>
            </a:r>
            <a:r>
              <a:rPr dirty="0" sz="900" spc="-15" b="1">
                <a:solidFill>
                  <a:srgbClr val="E7663E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36468"/>
                </a:solidFill>
                <a:latin typeface="Calibri"/>
                <a:cs typeface="Calibri"/>
              </a:rPr>
              <a:t>Medtronic</a:t>
            </a:r>
            <a:r>
              <a:rPr dirty="0" sz="900" spc="500" b="1">
                <a:solidFill>
                  <a:srgbClr val="636468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36468"/>
                </a:solidFill>
                <a:latin typeface="Calibri"/>
                <a:cs typeface="Calibri"/>
              </a:rPr>
              <a:t>pacemaker</a:t>
            </a:r>
            <a:r>
              <a:rPr dirty="0" sz="900" b="1">
                <a:solidFill>
                  <a:srgbClr val="636468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36468"/>
                </a:solidFill>
                <a:latin typeface="Calibri"/>
                <a:cs typeface="Calibri"/>
              </a:rPr>
              <a:t>implant*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2168662" y="1710799"/>
            <a:ext cx="3195320" cy="1524000"/>
            <a:chOff x="2168662" y="1710799"/>
            <a:chExt cx="3195320" cy="1524000"/>
          </a:xfrm>
        </p:grpSpPr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68662" y="1710799"/>
              <a:ext cx="361982" cy="152291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1441" y="1711478"/>
              <a:ext cx="361982" cy="1522917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2606843" y="2755860"/>
            <a:ext cx="2370455" cy="398780"/>
          </a:xfrm>
          <a:prstGeom prst="rect">
            <a:avLst/>
          </a:prstGeom>
          <a:solidFill>
            <a:srgbClr val="FFFFFF"/>
          </a:solidFill>
          <a:ln w="12700">
            <a:solidFill>
              <a:srgbClr val="626467"/>
            </a:solidFill>
          </a:ln>
        </p:spPr>
        <p:txBody>
          <a:bodyPr wrap="square" lIns="0" tIns="18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45"/>
              </a:spcBef>
            </a:pPr>
            <a:endParaRPr sz="800">
              <a:latin typeface="Times New Roman"/>
              <a:cs typeface="Times New Roman"/>
            </a:endParaRPr>
          </a:p>
          <a:p>
            <a:pPr marL="167005">
              <a:lnSpc>
                <a:spcPct val="100000"/>
              </a:lnSpc>
              <a:spcBef>
                <a:spcPts val="5"/>
              </a:spcBef>
            </a:pP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Test</a:t>
            </a:r>
            <a:r>
              <a:rPr dirty="0" sz="800" spc="5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eligibility</a:t>
            </a:r>
            <a:r>
              <a:rPr dirty="0" sz="800" spc="5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at</a:t>
            </a:r>
            <a:r>
              <a:rPr dirty="0" sz="800" spc="5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the</a:t>
            </a:r>
            <a:r>
              <a:rPr dirty="0" sz="800" spc="45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beginning</a:t>
            </a:r>
            <a:r>
              <a:rPr dirty="0" sz="800" spc="5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&amp;</a:t>
            </a:r>
            <a:r>
              <a:rPr dirty="0" sz="800" spc="5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end</a:t>
            </a:r>
            <a:r>
              <a:rPr dirty="0" sz="800" spc="5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of</a:t>
            </a:r>
            <a:r>
              <a:rPr dirty="0" sz="800" spc="5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636567"/>
                </a:solidFill>
                <a:latin typeface="Calibri"/>
                <a:cs typeface="Calibri"/>
              </a:rPr>
              <a:t>Run-</a:t>
            </a:r>
            <a:r>
              <a:rPr dirty="0" sz="800" spc="-25" b="1">
                <a:solidFill>
                  <a:srgbClr val="636567"/>
                </a:solidFill>
                <a:latin typeface="Calibri"/>
                <a:cs typeface="Calibri"/>
              </a:rPr>
              <a:t>in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5404673" y="1716736"/>
            <a:ext cx="2733040" cy="1523365"/>
            <a:chOff x="5404673" y="1716736"/>
            <a:chExt cx="2733040" cy="1523365"/>
          </a:xfrm>
        </p:grpSpPr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5299" y="1716736"/>
              <a:ext cx="361982" cy="1522917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5581825" y="2112377"/>
              <a:ext cx="214629" cy="791210"/>
            </a:xfrm>
            <a:custGeom>
              <a:avLst/>
              <a:gdLst/>
              <a:ahLst/>
              <a:cxnLst/>
              <a:rect l="l" t="t" r="r" b="b"/>
              <a:pathLst>
                <a:path w="214629" h="791210">
                  <a:moveTo>
                    <a:pt x="214028" y="0"/>
                  </a:moveTo>
                  <a:lnTo>
                    <a:pt x="0" y="0"/>
                  </a:lnTo>
                  <a:lnTo>
                    <a:pt x="0" y="791062"/>
                  </a:lnTo>
                  <a:lnTo>
                    <a:pt x="214028" y="791062"/>
                  </a:lnTo>
                </a:path>
              </a:pathLst>
            </a:custGeom>
            <a:ln w="12700">
              <a:solidFill>
                <a:srgbClr val="63646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409425" y="2074278"/>
              <a:ext cx="412115" cy="867410"/>
            </a:xfrm>
            <a:custGeom>
              <a:avLst/>
              <a:gdLst/>
              <a:ahLst/>
              <a:cxnLst/>
              <a:rect l="l" t="t" r="r" b="b"/>
              <a:pathLst>
                <a:path w="412114" h="867410">
                  <a:moveTo>
                    <a:pt x="356120" y="430085"/>
                  </a:moveTo>
                  <a:lnTo>
                    <a:pt x="178066" y="253136"/>
                  </a:lnTo>
                  <a:lnTo>
                    <a:pt x="0" y="430085"/>
                  </a:lnTo>
                  <a:lnTo>
                    <a:pt x="178066" y="607034"/>
                  </a:lnTo>
                  <a:lnTo>
                    <a:pt x="356120" y="430085"/>
                  </a:lnTo>
                  <a:close/>
                </a:path>
                <a:path w="412114" h="867410">
                  <a:moveTo>
                    <a:pt x="411822" y="829170"/>
                  </a:moveTo>
                  <a:lnTo>
                    <a:pt x="335622" y="791070"/>
                  </a:lnTo>
                  <a:lnTo>
                    <a:pt x="366102" y="829170"/>
                  </a:lnTo>
                  <a:lnTo>
                    <a:pt x="335622" y="867270"/>
                  </a:lnTo>
                  <a:lnTo>
                    <a:pt x="411822" y="829170"/>
                  </a:lnTo>
                  <a:close/>
                </a:path>
                <a:path w="412114" h="867410">
                  <a:moveTo>
                    <a:pt x="411822" y="38100"/>
                  </a:moveTo>
                  <a:lnTo>
                    <a:pt x="335622" y="0"/>
                  </a:lnTo>
                  <a:lnTo>
                    <a:pt x="366102" y="38100"/>
                  </a:lnTo>
                  <a:lnTo>
                    <a:pt x="335622" y="76200"/>
                  </a:lnTo>
                  <a:lnTo>
                    <a:pt x="411822" y="38100"/>
                  </a:lnTo>
                  <a:close/>
                </a:path>
              </a:pathLst>
            </a:custGeom>
            <a:solidFill>
              <a:srgbClr val="63646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409436" y="2327408"/>
              <a:ext cx="356235" cy="354330"/>
            </a:xfrm>
            <a:custGeom>
              <a:avLst/>
              <a:gdLst/>
              <a:ahLst/>
              <a:cxnLst/>
              <a:rect l="l" t="t" r="r" b="b"/>
              <a:pathLst>
                <a:path w="356235" h="354330">
                  <a:moveTo>
                    <a:pt x="0" y="176948"/>
                  </a:moveTo>
                  <a:lnTo>
                    <a:pt x="178057" y="0"/>
                  </a:lnTo>
                  <a:lnTo>
                    <a:pt x="356115" y="176948"/>
                  </a:lnTo>
                  <a:lnTo>
                    <a:pt x="178057" y="353897"/>
                  </a:lnTo>
                  <a:lnTo>
                    <a:pt x="0" y="176948"/>
                  </a:lnTo>
                  <a:close/>
                </a:path>
              </a:pathLst>
            </a:custGeom>
            <a:ln w="9525">
              <a:solidFill>
                <a:srgbClr val="62646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5512881" y="2384052"/>
            <a:ext cx="149225" cy="231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6021442" y="1538792"/>
            <a:ext cx="1642745" cy="913765"/>
            <a:chOff x="6021442" y="1538792"/>
            <a:chExt cx="1642745" cy="913765"/>
          </a:xfrm>
        </p:grpSpPr>
        <p:sp>
          <p:nvSpPr>
            <p:cNvPr id="22" name="object 22" descr=""/>
            <p:cNvSpPr/>
            <p:nvPr/>
          </p:nvSpPr>
          <p:spPr>
            <a:xfrm>
              <a:off x="6027792" y="1545142"/>
              <a:ext cx="1630045" cy="901065"/>
            </a:xfrm>
            <a:custGeom>
              <a:avLst/>
              <a:gdLst/>
              <a:ahLst/>
              <a:cxnLst/>
              <a:rect l="l" t="t" r="r" b="b"/>
              <a:pathLst>
                <a:path w="1630045" h="901064">
                  <a:moveTo>
                    <a:pt x="1463908" y="900583"/>
                  </a:moveTo>
                  <a:lnTo>
                    <a:pt x="0" y="900583"/>
                  </a:lnTo>
                  <a:lnTo>
                    <a:pt x="0" y="0"/>
                  </a:lnTo>
                  <a:lnTo>
                    <a:pt x="1463908" y="0"/>
                  </a:lnTo>
                  <a:lnTo>
                    <a:pt x="1629652" y="450291"/>
                  </a:lnTo>
                  <a:lnTo>
                    <a:pt x="1463908" y="900583"/>
                  </a:lnTo>
                  <a:close/>
                </a:path>
              </a:pathLst>
            </a:custGeom>
            <a:solidFill>
              <a:srgbClr val="FFFFFF">
                <a:alpha val="2196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6027792" y="1545142"/>
              <a:ext cx="1630045" cy="901065"/>
            </a:xfrm>
            <a:custGeom>
              <a:avLst/>
              <a:gdLst/>
              <a:ahLst/>
              <a:cxnLst/>
              <a:rect l="l" t="t" r="r" b="b"/>
              <a:pathLst>
                <a:path w="1630045" h="901064">
                  <a:moveTo>
                    <a:pt x="0" y="0"/>
                  </a:moveTo>
                  <a:lnTo>
                    <a:pt x="1463908" y="0"/>
                  </a:lnTo>
                  <a:lnTo>
                    <a:pt x="1629652" y="450291"/>
                  </a:lnTo>
                  <a:lnTo>
                    <a:pt x="1463908" y="900583"/>
                  </a:lnTo>
                  <a:lnTo>
                    <a:pt x="0" y="900583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F0582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6333054" y="1600215"/>
            <a:ext cx="883285" cy="37211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67310" marR="5080" indent="-55244">
              <a:lnSpc>
                <a:spcPct val="76400"/>
              </a:lnSpc>
              <a:spcBef>
                <a:spcPts val="355"/>
              </a:spcBef>
            </a:pPr>
            <a:r>
              <a:rPr dirty="0" sz="900" b="1">
                <a:solidFill>
                  <a:srgbClr val="646567"/>
                </a:solidFill>
                <a:latin typeface="Calibri"/>
                <a:cs typeface="Calibri"/>
              </a:rPr>
              <a:t>Treatment</a:t>
            </a:r>
            <a:r>
              <a:rPr dirty="0" sz="900" spc="-40" b="1">
                <a:solidFill>
                  <a:srgbClr val="646567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46567"/>
                </a:solidFill>
                <a:latin typeface="Calibri"/>
                <a:cs typeface="Calibri"/>
              </a:rPr>
              <a:t>Group:</a:t>
            </a:r>
            <a:r>
              <a:rPr dirty="0" sz="900" spc="500" b="1">
                <a:solidFill>
                  <a:srgbClr val="646567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646567"/>
                </a:solidFill>
                <a:latin typeface="Calibri"/>
                <a:cs typeface="Calibri"/>
              </a:rPr>
              <a:t>AVIM</a:t>
            </a:r>
            <a:r>
              <a:rPr dirty="0" sz="900" spc="-25">
                <a:solidFill>
                  <a:srgbClr val="646567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646567"/>
                </a:solidFill>
                <a:latin typeface="Calibri"/>
                <a:cs typeface="Calibri"/>
              </a:rPr>
              <a:t>therapy</a:t>
            </a:r>
            <a:r>
              <a:rPr dirty="0" sz="900" spc="-25">
                <a:solidFill>
                  <a:srgbClr val="646567"/>
                </a:solidFill>
                <a:latin typeface="Calibri"/>
                <a:cs typeface="Calibri"/>
              </a:rPr>
              <a:t> </a:t>
            </a:r>
            <a:r>
              <a:rPr dirty="0" sz="900" spc="-50">
                <a:solidFill>
                  <a:srgbClr val="646567"/>
                </a:solidFill>
                <a:latin typeface="Calibri"/>
                <a:cs typeface="Calibri"/>
              </a:rPr>
              <a:t>+</a:t>
            </a:r>
            <a:r>
              <a:rPr dirty="0" sz="900" spc="500">
                <a:solidFill>
                  <a:srgbClr val="646567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646567"/>
                </a:solidFill>
                <a:latin typeface="Calibri"/>
                <a:cs typeface="Calibri"/>
              </a:rPr>
              <a:t>medical</a:t>
            </a:r>
            <a:r>
              <a:rPr dirty="0" sz="900" spc="5">
                <a:solidFill>
                  <a:srgbClr val="646567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646567"/>
                </a:solidFill>
                <a:latin typeface="Calibri"/>
                <a:cs typeface="Calibri"/>
              </a:rPr>
              <a:t>therapy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412374" y="2626525"/>
            <a:ext cx="782955" cy="267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>
              <a:lnSpc>
                <a:spcPts val="955"/>
              </a:lnSpc>
              <a:spcBef>
                <a:spcPts val="100"/>
              </a:spcBef>
            </a:pPr>
            <a:r>
              <a:rPr dirty="0" sz="900" b="1">
                <a:solidFill>
                  <a:srgbClr val="646567"/>
                </a:solidFill>
                <a:latin typeface="Calibri"/>
                <a:cs typeface="Calibri"/>
              </a:rPr>
              <a:t>Control</a:t>
            </a:r>
            <a:r>
              <a:rPr dirty="0" sz="900" spc="-30" b="1">
                <a:solidFill>
                  <a:srgbClr val="646567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646567"/>
                </a:solidFill>
                <a:latin typeface="Calibri"/>
                <a:cs typeface="Calibri"/>
              </a:rPr>
              <a:t>Group: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955"/>
              </a:lnSpc>
            </a:pPr>
            <a:r>
              <a:rPr dirty="0" sz="900" spc="-10">
                <a:solidFill>
                  <a:srgbClr val="646567"/>
                </a:solidFill>
                <a:latin typeface="Calibri"/>
                <a:cs typeface="Calibri"/>
              </a:rPr>
              <a:t>Medical</a:t>
            </a:r>
            <a:r>
              <a:rPr dirty="0" sz="900" spc="5">
                <a:solidFill>
                  <a:srgbClr val="646567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646567"/>
                </a:solidFill>
                <a:latin typeface="Calibri"/>
                <a:cs typeface="Calibri"/>
              </a:rPr>
              <a:t>therapy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6707757" y="2975501"/>
            <a:ext cx="793750" cy="336550"/>
            <a:chOff x="6707757" y="2975501"/>
            <a:chExt cx="793750" cy="336550"/>
          </a:xfrm>
        </p:grpSpPr>
        <p:sp>
          <p:nvSpPr>
            <p:cNvPr id="27" name="object 27" descr=""/>
            <p:cNvSpPr/>
            <p:nvPr/>
          </p:nvSpPr>
          <p:spPr>
            <a:xfrm>
              <a:off x="6712519" y="2980264"/>
              <a:ext cx="784225" cy="327025"/>
            </a:xfrm>
            <a:custGeom>
              <a:avLst/>
              <a:gdLst/>
              <a:ahLst/>
              <a:cxnLst/>
              <a:rect l="l" t="t" r="r" b="b"/>
              <a:pathLst>
                <a:path w="784225" h="327025">
                  <a:moveTo>
                    <a:pt x="783780" y="326755"/>
                  </a:moveTo>
                  <a:lnTo>
                    <a:pt x="0" y="326755"/>
                  </a:lnTo>
                  <a:lnTo>
                    <a:pt x="0" y="0"/>
                  </a:lnTo>
                  <a:lnTo>
                    <a:pt x="783780" y="0"/>
                  </a:lnTo>
                  <a:lnTo>
                    <a:pt x="783780" y="3267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712519" y="2980264"/>
              <a:ext cx="784225" cy="327025"/>
            </a:xfrm>
            <a:custGeom>
              <a:avLst/>
              <a:gdLst/>
              <a:ahLst/>
              <a:cxnLst/>
              <a:rect l="l" t="t" r="r" b="b"/>
              <a:pathLst>
                <a:path w="784225" h="327025">
                  <a:moveTo>
                    <a:pt x="0" y="0"/>
                  </a:moveTo>
                  <a:lnTo>
                    <a:pt x="783780" y="0"/>
                  </a:lnTo>
                  <a:lnTo>
                    <a:pt x="783780" y="326755"/>
                  </a:lnTo>
                  <a:lnTo>
                    <a:pt x="0" y="32675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62646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6761095" y="2995911"/>
            <a:ext cx="730885" cy="2819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34925">
              <a:lnSpc>
                <a:spcPct val="100000"/>
              </a:lnSpc>
              <a:spcBef>
                <a:spcPts val="135"/>
              </a:spcBef>
            </a:pPr>
            <a:r>
              <a:rPr dirty="0" sz="750" spc="-10" b="1">
                <a:solidFill>
                  <a:srgbClr val="636567"/>
                </a:solidFill>
                <a:latin typeface="Calibri"/>
                <a:cs typeface="Calibri"/>
              </a:rPr>
              <a:t>Secondary**</a:t>
            </a:r>
            <a:endParaRPr sz="750">
              <a:latin typeface="Calibri"/>
              <a:cs typeface="Calibri"/>
            </a:endParaRPr>
          </a:p>
          <a:p>
            <a:pPr algn="ctr" marR="34925">
              <a:lnSpc>
                <a:spcPct val="100000"/>
              </a:lnSpc>
            </a:pPr>
            <a:r>
              <a:rPr dirty="0" sz="900" spc="-20" b="1">
                <a:solidFill>
                  <a:srgbClr val="636567"/>
                </a:solidFill>
                <a:latin typeface="Calibri"/>
                <a:cs typeface="Calibri"/>
              </a:rPr>
              <a:t>@12M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444500" y="1892300"/>
            <a:ext cx="4625975" cy="800100"/>
            <a:chOff x="444500" y="1892300"/>
            <a:chExt cx="4625975" cy="800100"/>
          </a:xfrm>
        </p:grpSpPr>
        <p:pic>
          <p:nvPicPr>
            <p:cNvPr id="31" name="object 3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4500" y="1892300"/>
              <a:ext cx="284385" cy="284384"/>
            </a:xfrm>
            <a:prstGeom prst="rect">
              <a:avLst/>
            </a:prstGeom>
          </p:spPr>
        </p:pic>
        <p:sp>
          <p:nvSpPr>
            <p:cNvPr id="32" name="object 32" descr=""/>
            <p:cNvSpPr/>
            <p:nvPr/>
          </p:nvSpPr>
          <p:spPr>
            <a:xfrm>
              <a:off x="4030902" y="2275262"/>
              <a:ext cx="1033144" cy="410845"/>
            </a:xfrm>
            <a:custGeom>
              <a:avLst/>
              <a:gdLst/>
              <a:ahLst/>
              <a:cxnLst/>
              <a:rect l="l" t="t" r="r" b="b"/>
              <a:pathLst>
                <a:path w="1033145" h="410844">
                  <a:moveTo>
                    <a:pt x="957428" y="410429"/>
                  </a:moveTo>
                  <a:lnTo>
                    <a:pt x="0" y="410429"/>
                  </a:lnTo>
                  <a:lnTo>
                    <a:pt x="0" y="0"/>
                  </a:lnTo>
                  <a:lnTo>
                    <a:pt x="957428" y="0"/>
                  </a:lnTo>
                  <a:lnTo>
                    <a:pt x="1032964" y="205214"/>
                  </a:lnTo>
                  <a:lnTo>
                    <a:pt x="957428" y="4104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030902" y="2275262"/>
              <a:ext cx="1033144" cy="410845"/>
            </a:xfrm>
            <a:custGeom>
              <a:avLst/>
              <a:gdLst/>
              <a:ahLst/>
              <a:cxnLst/>
              <a:rect l="l" t="t" r="r" b="b"/>
              <a:pathLst>
                <a:path w="1033145" h="410844">
                  <a:moveTo>
                    <a:pt x="0" y="0"/>
                  </a:moveTo>
                  <a:lnTo>
                    <a:pt x="957428" y="0"/>
                  </a:lnTo>
                  <a:lnTo>
                    <a:pt x="1032964" y="205214"/>
                  </a:lnTo>
                  <a:lnTo>
                    <a:pt x="957428" y="410429"/>
                  </a:lnTo>
                  <a:lnTo>
                    <a:pt x="0" y="41042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63646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4249100" y="2215327"/>
            <a:ext cx="559435" cy="5054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6525">
              <a:lnSpc>
                <a:spcPts val="990"/>
              </a:lnSpc>
              <a:spcBef>
                <a:spcPts val="100"/>
              </a:spcBef>
            </a:pPr>
            <a:r>
              <a:rPr dirty="0" sz="900" spc="-20" b="1">
                <a:solidFill>
                  <a:srgbClr val="636567"/>
                </a:solidFill>
                <a:latin typeface="Arial"/>
                <a:cs typeface="Arial"/>
              </a:rPr>
              <a:t>AVIM</a:t>
            </a:r>
            <a:endParaRPr sz="900">
              <a:latin typeface="Arial"/>
              <a:cs typeface="Arial"/>
            </a:endParaRPr>
          </a:p>
          <a:p>
            <a:pPr algn="just" marL="12700" marR="5080" indent="6350">
              <a:lnSpc>
                <a:spcPct val="83300"/>
              </a:lnSpc>
              <a:spcBef>
                <a:spcPts val="90"/>
              </a:spcBef>
            </a:pPr>
            <a:r>
              <a:rPr dirty="0" sz="900" spc="-10" b="1">
                <a:solidFill>
                  <a:srgbClr val="636567"/>
                </a:solidFill>
                <a:latin typeface="Arial"/>
                <a:cs typeface="Arial"/>
              </a:rPr>
              <a:t>RAMware download </a:t>
            </a:r>
            <a:r>
              <a:rPr dirty="0" sz="900" b="1">
                <a:solidFill>
                  <a:srgbClr val="636567"/>
                </a:solidFill>
                <a:latin typeface="Arial"/>
                <a:cs typeface="Arial"/>
              </a:rPr>
              <a:t>&amp;</a:t>
            </a:r>
            <a:r>
              <a:rPr dirty="0" sz="900" spc="-5" b="1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636567"/>
                </a:solidFill>
                <a:latin typeface="Arial"/>
                <a:cs typeface="Arial"/>
              </a:rPr>
              <a:t>set</a:t>
            </a:r>
            <a:r>
              <a:rPr dirty="0" sz="900" spc="-5" b="1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900" spc="-25" b="1">
                <a:solidFill>
                  <a:srgbClr val="636567"/>
                </a:solidFill>
                <a:latin typeface="Arial"/>
                <a:cs typeface="Arial"/>
              </a:rPr>
              <a:t>up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2600306" y="2268912"/>
            <a:ext cx="1376680" cy="423545"/>
            <a:chOff x="2600306" y="2268912"/>
            <a:chExt cx="1376680" cy="423545"/>
          </a:xfrm>
        </p:grpSpPr>
        <p:sp>
          <p:nvSpPr>
            <p:cNvPr id="36" name="object 36" descr=""/>
            <p:cNvSpPr/>
            <p:nvPr/>
          </p:nvSpPr>
          <p:spPr>
            <a:xfrm>
              <a:off x="2606656" y="2275262"/>
              <a:ext cx="1363980" cy="410845"/>
            </a:xfrm>
            <a:custGeom>
              <a:avLst/>
              <a:gdLst/>
              <a:ahLst/>
              <a:cxnLst/>
              <a:rect l="l" t="t" r="r" b="b"/>
              <a:pathLst>
                <a:path w="1363979" h="410844">
                  <a:moveTo>
                    <a:pt x="1288018" y="410429"/>
                  </a:moveTo>
                  <a:lnTo>
                    <a:pt x="0" y="410429"/>
                  </a:lnTo>
                  <a:lnTo>
                    <a:pt x="0" y="0"/>
                  </a:lnTo>
                  <a:lnTo>
                    <a:pt x="1288018" y="0"/>
                  </a:lnTo>
                  <a:lnTo>
                    <a:pt x="1363553" y="205214"/>
                  </a:lnTo>
                  <a:lnTo>
                    <a:pt x="1288018" y="4104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606656" y="2275262"/>
              <a:ext cx="1363980" cy="410845"/>
            </a:xfrm>
            <a:custGeom>
              <a:avLst/>
              <a:gdLst/>
              <a:ahLst/>
              <a:cxnLst/>
              <a:rect l="l" t="t" r="r" b="b"/>
              <a:pathLst>
                <a:path w="1363979" h="410844">
                  <a:moveTo>
                    <a:pt x="0" y="0"/>
                  </a:moveTo>
                  <a:lnTo>
                    <a:pt x="1288018" y="0"/>
                  </a:lnTo>
                  <a:lnTo>
                    <a:pt x="1363553" y="205214"/>
                  </a:lnTo>
                  <a:lnTo>
                    <a:pt x="1288018" y="410429"/>
                  </a:lnTo>
                  <a:lnTo>
                    <a:pt x="0" y="41042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63646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2713924" y="2327459"/>
            <a:ext cx="1111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636567"/>
                </a:solidFill>
                <a:latin typeface="Arial"/>
                <a:cs typeface="Arial"/>
              </a:rPr>
              <a:t>Run-</a:t>
            </a:r>
            <a:r>
              <a:rPr dirty="0" sz="900" b="1">
                <a:solidFill>
                  <a:srgbClr val="636567"/>
                </a:solidFill>
                <a:latin typeface="Arial"/>
                <a:cs typeface="Arial"/>
              </a:rPr>
              <a:t>In</a:t>
            </a:r>
            <a:r>
              <a:rPr dirty="0" sz="900" spc="10" b="1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636567"/>
                </a:solidFill>
                <a:latin typeface="Arial"/>
                <a:cs typeface="Arial"/>
              </a:rPr>
              <a:t>Phase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i="1">
                <a:solidFill>
                  <a:srgbClr val="636567"/>
                </a:solidFill>
                <a:latin typeface="Arial"/>
                <a:cs typeface="Arial"/>
              </a:rPr>
              <a:t>Standard</a:t>
            </a:r>
            <a:r>
              <a:rPr dirty="0" sz="900" spc="-30" i="1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636567"/>
                </a:solidFill>
                <a:latin typeface="Arial"/>
                <a:cs typeface="Arial"/>
              </a:rPr>
              <a:t>Pacing</a:t>
            </a:r>
            <a:r>
              <a:rPr dirty="0" sz="900" spc="-30" i="1">
                <a:solidFill>
                  <a:srgbClr val="636567"/>
                </a:solidFill>
                <a:latin typeface="Arial"/>
                <a:cs typeface="Arial"/>
              </a:rPr>
              <a:t> </a:t>
            </a:r>
            <a:r>
              <a:rPr dirty="0" sz="900" spc="-20" i="1">
                <a:solidFill>
                  <a:srgbClr val="636567"/>
                </a:solidFill>
                <a:latin typeface="Arial"/>
                <a:cs typeface="Arial"/>
              </a:rPr>
              <a:t>only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4468018" y="3825875"/>
            <a:ext cx="662305" cy="224790"/>
          </a:xfrm>
          <a:custGeom>
            <a:avLst/>
            <a:gdLst/>
            <a:ahLst/>
            <a:cxnLst/>
            <a:rect l="l" t="t" r="r" b="b"/>
            <a:pathLst>
              <a:path w="662304" h="224789">
                <a:moveTo>
                  <a:pt x="0" y="111918"/>
                </a:moveTo>
                <a:lnTo>
                  <a:pt x="8731" y="68262"/>
                </a:lnTo>
                <a:lnTo>
                  <a:pt x="33337" y="32543"/>
                </a:lnTo>
                <a:lnTo>
                  <a:pt x="69056" y="8731"/>
                </a:lnTo>
                <a:lnTo>
                  <a:pt x="112712" y="0"/>
                </a:lnTo>
                <a:lnTo>
                  <a:pt x="549275" y="0"/>
                </a:lnTo>
                <a:lnTo>
                  <a:pt x="593725" y="8731"/>
                </a:lnTo>
                <a:lnTo>
                  <a:pt x="629443" y="32543"/>
                </a:lnTo>
                <a:lnTo>
                  <a:pt x="653256" y="68262"/>
                </a:lnTo>
                <a:lnTo>
                  <a:pt x="661987" y="111918"/>
                </a:lnTo>
                <a:lnTo>
                  <a:pt x="653256" y="155575"/>
                </a:lnTo>
                <a:lnTo>
                  <a:pt x="629443" y="191293"/>
                </a:lnTo>
                <a:lnTo>
                  <a:pt x="593725" y="215900"/>
                </a:lnTo>
                <a:lnTo>
                  <a:pt x="549275" y="224631"/>
                </a:lnTo>
                <a:lnTo>
                  <a:pt x="112712" y="224631"/>
                </a:lnTo>
                <a:lnTo>
                  <a:pt x="69056" y="215900"/>
                </a:lnTo>
                <a:lnTo>
                  <a:pt x="33337" y="191293"/>
                </a:lnTo>
                <a:lnTo>
                  <a:pt x="8731" y="155575"/>
                </a:lnTo>
                <a:lnTo>
                  <a:pt x="0" y="111918"/>
                </a:lnTo>
                <a:close/>
              </a:path>
            </a:pathLst>
          </a:custGeom>
          <a:ln w="12700">
            <a:solidFill>
              <a:srgbClr val="5E5E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4570908" y="3865135"/>
            <a:ext cx="454659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0" b="1">
                <a:solidFill>
                  <a:srgbClr val="636468"/>
                </a:solidFill>
                <a:latin typeface="Arial"/>
                <a:cs typeface="Arial"/>
              </a:rPr>
              <a:t>Withdraw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4579143" y="3151076"/>
            <a:ext cx="440055" cy="673735"/>
            <a:chOff x="4579143" y="3151076"/>
            <a:chExt cx="440055" cy="673735"/>
          </a:xfrm>
        </p:grpSpPr>
        <p:sp>
          <p:nvSpPr>
            <p:cNvPr id="42" name="object 42" descr=""/>
            <p:cNvSpPr/>
            <p:nvPr/>
          </p:nvSpPr>
          <p:spPr>
            <a:xfrm>
              <a:off x="4798714" y="3154251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w="0" h="214629">
                  <a:moveTo>
                    <a:pt x="0" y="0"/>
                  </a:moveTo>
                  <a:lnTo>
                    <a:pt x="0" y="214469"/>
                  </a:lnTo>
                </a:path>
              </a:pathLst>
            </a:custGeom>
            <a:ln w="6350">
              <a:solidFill>
                <a:srgbClr val="6E6E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760614" y="331792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76200"/>
                  </a:moveTo>
                  <a:lnTo>
                    <a:pt x="0" y="0"/>
                  </a:lnTo>
                  <a:lnTo>
                    <a:pt x="38100" y="30479"/>
                  </a:lnTo>
                  <a:lnTo>
                    <a:pt x="76199" y="0"/>
                  </a:lnTo>
                  <a:lnTo>
                    <a:pt x="38100" y="76200"/>
                  </a:lnTo>
                  <a:close/>
                </a:path>
              </a:pathLst>
            </a:custGeom>
            <a:solidFill>
              <a:srgbClr val="6E6E7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798714" y="3584557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w="0" h="214629">
                  <a:moveTo>
                    <a:pt x="0" y="0"/>
                  </a:moveTo>
                  <a:lnTo>
                    <a:pt x="0" y="214469"/>
                  </a:lnTo>
                </a:path>
              </a:pathLst>
            </a:custGeom>
            <a:ln w="6350">
              <a:solidFill>
                <a:srgbClr val="6E6E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760614" y="374822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76200"/>
                  </a:moveTo>
                  <a:lnTo>
                    <a:pt x="0" y="0"/>
                  </a:lnTo>
                  <a:lnTo>
                    <a:pt x="38100" y="30479"/>
                  </a:lnTo>
                  <a:lnTo>
                    <a:pt x="76199" y="0"/>
                  </a:lnTo>
                  <a:lnTo>
                    <a:pt x="38100" y="76200"/>
                  </a:lnTo>
                  <a:close/>
                </a:path>
              </a:pathLst>
            </a:custGeom>
            <a:solidFill>
              <a:srgbClr val="6E6E7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585493" y="3408362"/>
              <a:ext cx="427355" cy="173355"/>
            </a:xfrm>
            <a:custGeom>
              <a:avLst/>
              <a:gdLst/>
              <a:ahLst/>
              <a:cxnLst/>
              <a:rect l="l" t="t" r="r" b="b"/>
              <a:pathLst>
                <a:path w="427354" h="173354">
                  <a:moveTo>
                    <a:pt x="0" y="86518"/>
                  </a:moveTo>
                  <a:lnTo>
                    <a:pt x="7143" y="53181"/>
                  </a:lnTo>
                  <a:lnTo>
                    <a:pt x="25400" y="25400"/>
                  </a:lnTo>
                  <a:lnTo>
                    <a:pt x="53181" y="7143"/>
                  </a:lnTo>
                  <a:lnTo>
                    <a:pt x="86518" y="0"/>
                  </a:lnTo>
                  <a:lnTo>
                    <a:pt x="340518" y="0"/>
                  </a:lnTo>
                  <a:lnTo>
                    <a:pt x="373856" y="7143"/>
                  </a:lnTo>
                  <a:lnTo>
                    <a:pt x="401637" y="25400"/>
                  </a:lnTo>
                  <a:lnTo>
                    <a:pt x="419893" y="53181"/>
                  </a:lnTo>
                  <a:lnTo>
                    <a:pt x="427037" y="86518"/>
                  </a:lnTo>
                  <a:lnTo>
                    <a:pt x="419893" y="119856"/>
                  </a:lnTo>
                  <a:lnTo>
                    <a:pt x="401637" y="147637"/>
                  </a:lnTo>
                  <a:lnTo>
                    <a:pt x="373856" y="165893"/>
                  </a:lnTo>
                  <a:lnTo>
                    <a:pt x="340518" y="173037"/>
                  </a:lnTo>
                  <a:lnTo>
                    <a:pt x="86518" y="173037"/>
                  </a:lnTo>
                  <a:lnTo>
                    <a:pt x="53181" y="165893"/>
                  </a:lnTo>
                  <a:lnTo>
                    <a:pt x="25400" y="147637"/>
                  </a:lnTo>
                  <a:lnTo>
                    <a:pt x="7143" y="119856"/>
                  </a:lnTo>
                  <a:lnTo>
                    <a:pt x="0" y="86518"/>
                  </a:lnTo>
                  <a:close/>
                </a:path>
              </a:pathLst>
            </a:custGeom>
            <a:ln w="12700">
              <a:solidFill>
                <a:srgbClr val="5E5E5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4722514" y="3421910"/>
            <a:ext cx="15240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5" b="1">
                <a:solidFill>
                  <a:srgbClr val="636468"/>
                </a:solidFill>
                <a:latin typeface="Arial"/>
                <a:cs typeface="Arial"/>
              </a:rPr>
              <a:t>No</a:t>
            </a:r>
            <a:endParaRPr sz="75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550130" y="2275262"/>
            <a:ext cx="770255" cy="410845"/>
          </a:xfrm>
          <a:prstGeom prst="rect">
            <a:avLst/>
          </a:prstGeom>
          <a:solidFill>
            <a:srgbClr val="FFFFFF"/>
          </a:solidFill>
          <a:ln w="9525">
            <a:solidFill>
              <a:srgbClr val="626467"/>
            </a:solidFill>
          </a:ln>
        </p:spPr>
        <p:txBody>
          <a:bodyPr wrap="square" lIns="0" tIns="86995" rIns="0" bIns="0" rtlCol="0" vert="horz">
            <a:spAutoFit/>
          </a:bodyPr>
          <a:lstStyle/>
          <a:p>
            <a:pPr marL="208279" marR="173355" indent="-25400">
              <a:lnSpc>
                <a:spcPts val="900"/>
              </a:lnSpc>
              <a:spcBef>
                <a:spcPts val="685"/>
              </a:spcBef>
            </a:pPr>
            <a:r>
              <a:rPr dirty="0" sz="800" spc="-10" b="1">
                <a:solidFill>
                  <a:srgbClr val="636567"/>
                </a:solidFill>
                <a:latin typeface="Calibri"/>
                <a:cs typeface="Calibri"/>
              </a:rPr>
              <a:t>Informed</a:t>
            </a:r>
            <a:r>
              <a:rPr dirty="0" sz="800" spc="500" b="1">
                <a:solidFill>
                  <a:srgbClr val="636567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636567"/>
                </a:solidFill>
                <a:latin typeface="Calibri"/>
                <a:cs typeface="Calibri"/>
              </a:rPr>
              <a:t>Consent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49" name="object 49" descr=""/>
          <p:cNvGrpSpPr/>
          <p:nvPr/>
        </p:nvGrpSpPr>
        <p:grpSpPr>
          <a:xfrm>
            <a:off x="0" y="773919"/>
            <a:ext cx="9144000" cy="523875"/>
            <a:chOff x="0" y="773919"/>
            <a:chExt cx="9144000" cy="523875"/>
          </a:xfrm>
        </p:grpSpPr>
        <p:sp>
          <p:nvSpPr>
            <p:cNvPr id="50" name="object 50" descr=""/>
            <p:cNvSpPr/>
            <p:nvPr/>
          </p:nvSpPr>
          <p:spPr>
            <a:xfrm>
              <a:off x="0" y="780269"/>
              <a:ext cx="2232660" cy="511175"/>
            </a:xfrm>
            <a:custGeom>
              <a:avLst/>
              <a:gdLst/>
              <a:ahLst/>
              <a:cxnLst/>
              <a:rect l="l" t="t" r="r" b="b"/>
              <a:pathLst>
                <a:path w="2232660" h="511175">
                  <a:moveTo>
                    <a:pt x="2232212" y="510939"/>
                  </a:moveTo>
                  <a:lnTo>
                    <a:pt x="0" y="510939"/>
                  </a:lnTo>
                  <a:lnTo>
                    <a:pt x="0" y="0"/>
                  </a:lnTo>
                  <a:lnTo>
                    <a:pt x="2232212" y="0"/>
                  </a:lnTo>
                  <a:lnTo>
                    <a:pt x="2232212" y="510939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2232212" y="780269"/>
              <a:ext cx="2790825" cy="511175"/>
            </a:xfrm>
            <a:custGeom>
              <a:avLst/>
              <a:gdLst/>
              <a:ahLst/>
              <a:cxnLst/>
              <a:rect l="l" t="t" r="r" b="b"/>
              <a:pathLst>
                <a:path w="2790825" h="511175">
                  <a:moveTo>
                    <a:pt x="2790265" y="510939"/>
                  </a:moveTo>
                  <a:lnTo>
                    <a:pt x="0" y="510939"/>
                  </a:lnTo>
                  <a:lnTo>
                    <a:pt x="0" y="0"/>
                  </a:lnTo>
                  <a:lnTo>
                    <a:pt x="2790265" y="0"/>
                  </a:lnTo>
                  <a:lnTo>
                    <a:pt x="2790265" y="510939"/>
                  </a:lnTo>
                  <a:close/>
                </a:path>
              </a:pathLst>
            </a:custGeom>
            <a:solidFill>
              <a:srgbClr val="63646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5022469" y="780275"/>
              <a:ext cx="4121785" cy="511175"/>
            </a:xfrm>
            <a:custGeom>
              <a:avLst/>
              <a:gdLst/>
              <a:ahLst/>
              <a:cxnLst/>
              <a:rect l="l" t="t" r="r" b="b"/>
              <a:pathLst>
                <a:path w="4121784" h="511175">
                  <a:moveTo>
                    <a:pt x="4121531" y="0"/>
                  </a:moveTo>
                  <a:lnTo>
                    <a:pt x="2662009" y="0"/>
                  </a:lnTo>
                  <a:lnTo>
                    <a:pt x="1012761" y="0"/>
                  </a:lnTo>
                  <a:lnTo>
                    <a:pt x="0" y="0"/>
                  </a:lnTo>
                  <a:lnTo>
                    <a:pt x="0" y="510933"/>
                  </a:lnTo>
                  <a:lnTo>
                    <a:pt x="1012761" y="510933"/>
                  </a:lnTo>
                  <a:lnTo>
                    <a:pt x="2662009" y="510933"/>
                  </a:lnTo>
                  <a:lnTo>
                    <a:pt x="4121531" y="510933"/>
                  </a:lnTo>
                  <a:lnTo>
                    <a:pt x="4121531" y="0"/>
                  </a:lnTo>
                  <a:close/>
                </a:path>
              </a:pathLst>
            </a:custGeom>
            <a:solidFill>
              <a:srgbClr val="E766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2232212" y="780269"/>
              <a:ext cx="5452745" cy="511175"/>
            </a:xfrm>
            <a:custGeom>
              <a:avLst/>
              <a:gdLst/>
              <a:ahLst/>
              <a:cxnLst/>
              <a:rect l="l" t="t" r="r" b="b"/>
              <a:pathLst>
                <a:path w="5452745" h="511175">
                  <a:moveTo>
                    <a:pt x="0" y="0"/>
                  </a:moveTo>
                  <a:lnTo>
                    <a:pt x="0" y="510939"/>
                  </a:lnTo>
                </a:path>
                <a:path w="5452745" h="511175">
                  <a:moveTo>
                    <a:pt x="2790265" y="0"/>
                  </a:moveTo>
                  <a:lnTo>
                    <a:pt x="2790265" y="510939"/>
                  </a:lnTo>
                </a:path>
                <a:path w="5452745" h="511175">
                  <a:moveTo>
                    <a:pt x="3803028" y="0"/>
                  </a:moveTo>
                  <a:lnTo>
                    <a:pt x="3803028" y="510939"/>
                  </a:lnTo>
                </a:path>
                <a:path w="5452745" h="511175">
                  <a:moveTo>
                    <a:pt x="5452277" y="0"/>
                  </a:moveTo>
                  <a:lnTo>
                    <a:pt x="5452277" y="510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716056" y="882721"/>
            <a:ext cx="8007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Pre-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Screening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i="1">
                <a:solidFill>
                  <a:srgbClr val="FFFFFF"/>
                </a:solidFill>
                <a:latin typeface="Arial"/>
                <a:cs typeface="Arial"/>
              </a:rPr>
              <a:t>90</a:t>
            </a:r>
            <a:r>
              <a:rPr dirty="0" sz="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20" i="1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249519" y="882721"/>
            <a:ext cx="7562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Run-</a:t>
            </a: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9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Phase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i="1">
                <a:solidFill>
                  <a:srgbClr val="FFFFFF"/>
                </a:solidFill>
                <a:latin typeface="Arial"/>
                <a:cs typeface="Arial"/>
              </a:rPr>
              <a:t>4-</a:t>
            </a:r>
            <a:r>
              <a:rPr dirty="0" sz="900" spc="-10" i="1">
                <a:solidFill>
                  <a:srgbClr val="FFFFFF"/>
                </a:solidFill>
                <a:latin typeface="Arial"/>
                <a:cs typeface="Arial"/>
              </a:rPr>
              <a:t>weeks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5106583" y="882721"/>
            <a:ext cx="8451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937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Enrollment </a:t>
            </a:r>
            <a:r>
              <a:rPr dirty="0" sz="900" spc="-50" b="1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 Randomization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6132789" y="882721"/>
            <a:ext cx="1454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Double-</a:t>
            </a: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Blind</a:t>
            </a:r>
            <a:r>
              <a:rPr dirty="0" sz="9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r>
              <a:rPr dirty="0" sz="9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Phase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i="1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dirty="0" sz="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7788771" y="882721"/>
            <a:ext cx="12515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0" marR="5080" indent="-15875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Open-Label 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Crossover Follow-</a:t>
            </a: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9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Phase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9" name="object 59" descr=""/>
          <p:cNvGrpSpPr/>
          <p:nvPr/>
        </p:nvGrpSpPr>
        <p:grpSpPr>
          <a:xfrm>
            <a:off x="6735668" y="2006224"/>
            <a:ext cx="740410" cy="336550"/>
            <a:chOff x="6735668" y="2006224"/>
            <a:chExt cx="740410" cy="336550"/>
          </a:xfrm>
        </p:grpSpPr>
        <p:sp>
          <p:nvSpPr>
            <p:cNvPr id="60" name="object 60" descr=""/>
            <p:cNvSpPr/>
            <p:nvPr/>
          </p:nvSpPr>
          <p:spPr>
            <a:xfrm>
              <a:off x="6740431" y="2010986"/>
              <a:ext cx="730885" cy="327025"/>
            </a:xfrm>
            <a:custGeom>
              <a:avLst/>
              <a:gdLst/>
              <a:ahLst/>
              <a:cxnLst/>
              <a:rect l="l" t="t" r="r" b="b"/>
              <a:pathLst>
                <a:path w="730884" h="327025">
                  <a:moveTo>
                    <a:pt x="730746" y="326755"/>
                  </a:moveTo>
                  <a:lnTo>
                    <a:pt x="0" y="326755"/>
                  </a:lnTo>
                  <a:lnTo>
                    <a:pt x="0" y="0"/>
                  </a:lnTo>
                  <a:lnTo>
                    <a:pt x="730746" y="0"/>
                  </a:lnTo>
                  <a:lnTo>
                    <a:pt x="730746" y="3267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6740431" y="2010986"/>
              <a:ext cx="730885" cy="327025"/>
            </a:xfrm>
            <a:custGeom>
              <a:avLst/>
              <a:gdLst/>
              <a:ahLst/>
              <a:cxnLst/>
              <a:rect l="l" t="t" r="r" b="b"/>
              <a:pathLst>
                <a:path w="730884" h="327025">
                  <a:moveTo>
                    <a:pt x="0" y="0"/>
                  </a:moveTo>
                  <a:lnTo>
                    <a:pt x="730746" y="0"/>
                  </a:lnTo>
                  <a:lnTo>
                    <a:pt x="730746" y="326755"/>
                  </a:lnTo>
                  <a:lnTo>
                    <a:pt x="0" y="32675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62646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 descr=""/>
          <p:cNvSpPr txBox="1"/>
          <p:nvPr/>
        </p:nvSpPr>
        <p:spPr>
          <a:xfrm>
            <a:off x="6776485" y="2032349"/>
            <a:ext cx="690245" cy="2711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22225">
              <a:lnSpc>
                <a:spcPct val="100000"/>
              </a:lnSpc>
              <a:spcBef>
                <a:spcPts val="135"/>
              </a:spcBef>
            </a:pPr>
            <a:r>
              <a:rPr dirty="0" sz="750" spc="-10" b="1">
                <a:solidFill>
                  <a:srgbClr val="636567"/>
                </a:solidFill>
                <a:latin typeface="Calibri"/>
                <a:cs typeface="Calibri"/>
              </a:rPr>
              <a:t>Secondary**</a:t>
            </a:r>
            <a:endParaRPr sz="750">
              <a:latin typeface="Calibri"/>
              <a:cs typeface="Calibri"/>
            </a:endParaRPr>
          </a:p>
          <a:p>
            <a:pPr algn="ctr" marR="22225">
              <a:lnSpc>
                <a:spcPct val="100000"/>
              </a:lnSpc>
              <a:spcBef>
                <a:spcPts val="30"/>
              </a:spcBef>
            </a:pPr>
            <a:r>
              <a:rPr dirty="0" sz="800" spc="-20" b="1">
                <a:solidFill>
                  <a:srgbClr val="636567"/>
                </a:solidFill>
                <a:latin typeface="Calibri"/>
                <a:cs typeface="Calibri"/>
              </a:rPr>
              <a:t>@12M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63" name="object 63" descr=""/>
          <p:cNvGrpSpPr/>
          <p:nvPr/>
        </p:nvGrpSpPr>
        <p:grpSpPr>
          <a:xfrm>
            <a:off x="1101532" y="1710469"/>
            <a:ext cx="2011045" cy="2346960"/>
            <a:chOff x="1101532" y="1710469"/>
            <a:chExt cx="2011045" cy="2346960"/>
          </a:xfrm>
        </p:grpSpPr>
        <p:pic>
          <p:nvPicPr>
            <p:cNvPr id="64" name="object 6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1532" y="1710469"/>
              <a:ext cx="361982" cy="1522917"/>
            </a:xfrm>
            <a:prstGeom prst="rect">
              <a:avLst/>
            </a:prstGeom>
          </p:spPr>
        </p:pic>
        <p:sp>
          <p:nvSpPr>
            <p:cNvPr id="65" name="object 65" descr=""/>
            <p:cNvSpPr/>
            <p:nvPr/>
          </p:nvSpPr>
          <p:spPr>
            <a:xfrm>
              <a:off x="2444750" y="3825875"/>
              <a:ext cx="661670" cy="224790"/>
            </a:xfrm>
            <a:custGeom>
              <a:avLst/>
              <a:gdLst/>
              <a:ahLst/>
              <a:cxnLst/>
              <a:rect l="l" t="t" r="r" b="b"/>
              <a:pathLst>
                <a:path w="661669" h="224789">
                  <a:moveTo>
                    <a:pt x="0" y="112712"/>
                  </a:moveTo>
                  <a:lnTo>
                    <a:pt x="8731" y="69056"/>
                  </a:lnTo>
                  <a:lnTo>
                    <a:pt x="32543" y="33337"/>
                  </a:lnTo>
                  <a:lnTo>
                    <a:pt x="68262" y="8731"/>
                  </a:lnTo>
                  <a:lnTo>
                    <a:pt x="111918" y="0"/>
                  </a:lnTo>
                  <a:lnTo>
                    <a:pt x="549275" y="0"/>
                  </a:lnTo>
                  <a:lnTo>
                    <a:pt x="592931" y="8731"/>
                  </a:lnTo>
                  <a:lnTo>
                    <a:pt x="628650" y="33337"/>
                  </a:lnTo>
                  <a:lnTo>
                    <a:pt x="652462" y="69056"/>
                  </a:lnTo>
                  <a:lnTo>
                    <a:pt x="661193" y="112712"/>
                  </a:lnTo>
                  <a:lnTo>
                    <a:pt x="652462" y="156368"/>
                  </a:lnTo>
                  <a:lnTo>
                    <a:pt x="628650" y="192087"/>
                  </a:lnTo>
                  <a:lnTo>
                    <a:pt x="592931" y="215900"/>
                  </a:lnTo>
                  <a:lnTo>
                    <a:pt x="549275" y="224631"/>
                  </a:lnTo>
                  <a:lnTo>
                    <a:pt x="111918" y="224631"/>
                  </a:lnTo>
                  <a:lnTo>
                    <a:pt x="68262" y="215900"/>
                  </a:lnTo>
                  <a:lnTo>
                    <a:pt x="32543" y="192087"/>
                  </a:lnTo>
                  <a:lnTo>
                    <a:pt x="8731" y="156368"/>
                  </a:lnTo>
                  <a:lnTo>
                    <a:pt x="0" y="112712"/>
                  </a:lnTo>
                  <a:close/>
                </a:path>
              </a:pathLst>
            </a:custGeom>
            <a:ln w="12700">
              <a:solidFill>
                <a:srgbClr val="5E5E5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6" name="object 66" descr=""/>
          <p:cNvSpPr txBox="1"/>
          <p:nvPr/>
        </p:nvSpPr>
        <p:spPr>
          <a:xfrm>
            <a:off x="2547199" y="3865473"/>
            <a:ext cx="454659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0" b="1">
                <a:solidFill>
                  <a:srgbClr val="636468"/>
                </a:solidFill>
                <a:latin typeface="Arial"/>
                <a:cs typeface="Arial"/>
              </a:rPr>
              <a:t>Withdraw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67" name="object 67" descr=""/>
          <p:cNvGrpSpPr/>
          <p:nvPr/>
        </p:nvGrpSpPr>
        <p:grpSpPr>
          <a:xfrm>
            <a:off x="2555875" y="3151414"/>
            <a:ext cx="440055" cy="673735"/>
            <a:chOff x="2555875" y="3151414"/>
            <a:chExt cx="440055" cy="673735"/>
          </a:xfrm>
        </p:grpSpPr>
        <p:sp>
          <p:nvSpPr>
            <p:cNvPr id="68" name="object 68" descr=""/>
            <p:cNvSpPr/>
            <p:nvPr/>
          </p:nvSpPr>
          <p:spPr>
            <a:xfrm>
              <a:off x="2775005" y="3154589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w="0" h="214629">
                  <a:moveTo>
                    <a:pt x="0" y="0"/>
                  </a:moveTo>
                  <a:lnTo>
                    <a:pt x="0" y="214469"/>
                  </a:lnTo>
                </a:path>
              </a:pathLst>
            </a:custGeom>
            <a:ln w="6350">
              <a:solidFill>
                <a:srgbClr val="6E6E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2736905" y="33182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76200"/>
                  </a:moveTo>
                  <a:lnTo>
                    <a:pt x="0" y="0"/>
                  </a:lnTo>
                  <a:lnTo>
                    <a:pt x="38100" y="30479"/>
                  </a:lnTo>
                  <a:lnTo>
                    <a:pt x="76199" y="0"/>
                  </a:lnTo>
                  <a:lnTo>
                    <a:pt x="38100" y="76200"/>
                  </a:lnTo>
                  <a:close/>
                </a:path>
              </a:pathLst>
            </a:custGeom>
            <a:solidFill>
              <a:srgbClr val="6E6E7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2775005" y="3584895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w="0" h="214629">
                  <a:moveTo>
                    <a:pt x="0" y="0"/>
                  </a:moveTo>
                  <a:lnTo>
                    <a:pt x="0" y="214469"/>
                  </a:lnTo>
                </a:path>
              </a:pathLst>
            </a:custGeom>
            <a:ln w="6350">
              <a:solidFill>
                <a:srgbClr val="6E6E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2736905" y="3748564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76200"/>
                  </a:moveTo>
                  <a:lnTo>
                    <a:pt x="0" y="0"/>
                  </a:lnTo>
                  <a:lnTo>
                    <a:pt x="38100" y="30479"/>
                  </a:lnTo>
                  <a:lnTo>
                    <a:pt x="76199" y="0"/>
                  </a:lnTo>
                  <a:lnTo>
                    <a:pt x="38100" y="76200"/>
                  </a:lnTo>
                  <a:close/>
                </a:path>
              </a:pathLst>
            </a:custGeom>
            <a:solidFill>
              <a:srgbClr val="6E6E7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2562225" y="3408362"/>
              <a:ext cx="427355" cy="173355"/>
            </a:xfrm>
            <a:custGeom>
              <a:avLst/>
              <a:gdLst/>
              <a:ahLst/>
              <a:cxnLst/>
              <a:rect l="l" t="t" r="r" b="b"/>
              <a:pathLst>
                <a:path w="427355" h="173354">
                  <a:moveTo>
                    <a:pt x="0" y="86518"/>
                  </a:moveTo>
                  <a:lnTo>
                    <a:pt x="6350" y="53181"/>
                  </a:lnTo>
                  <a:lnTo>
                    <a:pt x="25400" y="25400"/>
                  </a:lnTo>
                  <a:lnTo>
                    <a:pt x="52387" y="7143"/>
                  </a:lnTo>
                  <a:lnTo>
                    <a:pt x="86518" y="0"/>
                  </a:lnTo>
                  <a:lnTo>
                    <a:pt x="339725" y="0"/>
                  </a:lnTo>
                  <a:lnTo>
                    <a:pt x="373856" y="7143"/>
                  </a:lnTo>
                  <a:lnTo>
                    <a:pt x="401637" y="25400"/>
                  </a:lnTo>
                  <a:lnTo>
                    <a:pt x="419893" y="53181"/>
                  </a:lnTo>
                  <a:lnTo>
                    <a:pt x="427037" y="86518"/>
                  </a:lnTo>
                  <a:lnTo>
                    <a:pt x="419893" y="120650"/>
                  </a:lnTo>
                  <a:lnTo>
                    <a:pt x="401637" y="147637"/>
                  </a:lnTo>
                  <a:lnTo>
                    <a:pt x="373856" y="166687"/>
                  </a:lnTo>
                  <a:lnTo>
                    <a:pt x="339725" y="173037"/>
                  </a:lnTo>
                  <a:lnTo>
                    <a:pt x="86518" y="173037"/>
                  </a:lnTo>
                  <a:lnTo>
                    <a:pt x="52387" y="166687"/>
                  </a:lnTo>
                  <a:lnTo>
                    <a:pt x="25400" y="147637"/>
                  </a:lnTo>
                  <a:lnTo>
                    <a:pt x="6350" y="120650"/>
                  </a:lnTo>
                  <a:lnTo>
                    <a:pt x="0" y="86518"/>
                  </a:lnTo>
                  <a:close/>
                </a:path>
              </a:pathLst>
            </a:custGeom>
            <a:ln w="12700">
              <a:solidFill>
                <a:srgbClr val="5E5E5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 descr=""/>
          <p:cNvSpPr txBox="1"/>
          <p:nvPr/>
        </p:nvSpPr>
        <p:spPr>
          <a:xfrm>
            <a:off x="2698805" y="3422248"/>
            <a:ext cx="15240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5" b="1">
                <a:solidFill>
                  <a:srgbClr val="636468"/>
                </a:solidFill>
                <a:latin typeface="Arial"/>
                <a:cs typeface="Arial"/>
              </a:rPr>
              <a:t>No</a:t>
            </a:r>
            <a:endParaRPr sz="750">
              <a:latin typeface="Arial"/>
              <a:cs typeface="Arial"/>
            </a:endParaRPr>
          </a:p>
        </p:txBody>
      </p:sp>
      <p:pic>
        <p:nvPicPr>
          <p:cNvPr id="74" name="object 7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10457" y="1920880"/>
            <a:ext cx="838199" cy="508000"/>
          </a:xfrm>
          <a:prstGeom prst="rect">
            <a:avLst/>
          </a:prstGeom>
        </p:spPr>
      </p:pic>
      <p:sp>
        <p:nvSpPr>
          <p:cNvPr id="75" name="object 75" descr=""/>
          <p:cNvSpPr txBox="1"/>
          <p:nvPr/>
        </p:nvSpPr>
        <p:spPr>
          <a:xfrm>
            <a:off x="6102532" y="2012955"/>
            <a:ext cx="659765" cy="325120"/>
          </a:xfrm>
          <a:prstGeom prst="rect">
            <a:avLst/>
          </a:prstGeom>
          <a:solidFill>
            <a:srgbClr val="FFFFFF"/>
          </a:solidFill>
          <a:ln w="28575">
            <a:solidFill>
              <a:srgbClr val="E7663E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250"/>
              </a:spcBef>
            </a:pPr>
            <a:r>
              <a:rPr dirty="0" sz="750" spc="-10" b="1">
                <a:solidFill>
                  <a:srgbClr val="636567"/>
                </a:solidFill>
                <a:latin typeface="Calibri"/>
                <a:cs typeface="Calibri"/>
              </a:rPr>
              <a:t>Primary**</a:t>
            </a:r>
            <a:endParaRPr sz="7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900" spc="-25" b="1">
                <a:solidFill>
                  <a:srgbClr val="636567"/>
                </a:solidFill>
                <a:latin typeface="Calibri"/>
                <a:cs typeface="Calibri"/>
              </a:rPr>
              <a:t>@3M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76" name="object 7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10457" y="2890156"/>
            <a:ext cx="825499" cy="508000"/>
          </a:xfrm>
          <a:prstGeom prst="rect">
            <a:avLst/>
          </a:prstGeom>
        </p:spPr>
      </p:pic>
      <p:sp>
        <p:nvSpPr>
          <p:cNvPr id="77" name="object 77" descr=""/>
          <p:cNvSpPr txBox="1"/>
          <p:nvPr/>
        </p:nvSpPr>
        <p:spPr>
          <a:xfrm>
            <a:off x="6102532" y="2982231"/>
            <a:ext cx="644525" cy="325120"/>
          </a:xfrm>
          <a:prstGeom prst="rect">
            <a:avLst/>
          </a:prstGeom>
          <a:solidFill>
            <a:srgbClr val="FFFFFF"/>
          </a:solidFill>
          <a:ln w="28575">
            <a:solidFill>
              <a:srgbClr val="E7663E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295"/>
              </a:spcBef>
            </a:pPr>
            <a:r>
              <a:rPr dirty="0" sz="750" spc="-10" b="1">
                <a:solidFill>
                  <a:srgbClr val="636567"/>
                </a:solidFill>
                <a:latin typeface="Calibri"/>
                <a:cs typeface="Calibri"/>
              </a:rPr>
              <a:t>Primary**</a:t>
            </a:r>
            <a:endParaRPr sz="75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30"/>
              </a:spcBef>
            </a:pPr>
            <a:r>
              <a:rPr dirty="0" sz="800" spc="-25" b="1">
                <a:solidFill>
                  <a:srgbClr val="636567"/>
                </a:solidFill>
                <a:latin typeface="Calibri"/>
                <a:cs typeface="Calibri"/>
              </a:rPr>
              <a:t>@3M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9" name="object 7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78" name="object 78" descr=""/>
          <p:cNvSpPr txBox="1"/>
          <p:nvPr/>
        </p:nvSpPr>
        <p:spPr>
          <a:xfrm>
            <a:off x="2152889" y="4491223"/>
            <a:ext cx="45415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61060" marR="5080" indent="-848994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Calibri"/>
                <a:cs typeface="Calibri"/>
              </a:rPr>
              <a:t>*Implant</a:t>
            </a:r>
            <a:r>
              <a:rPr dirty="0" sz="700" spc="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is</a:t>
            </a:r>
            <a:r>
              <a:rPr dirty="0" sz="700" spc="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decoupled</a:t>
            </a:r>
            <a:r>
              <a:rPr dirty="0" sz="700" spc="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from</a:t>
            </a:r>
            <a:r>
              <a:rPr dirty="0" sz="700" spc="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study</a:t>
            </a:r>
            <a:r>
              <a:rPr dirty="0" sz="700" spc="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outcomes</a:t>
            </a:r>
            <a:r>
              <a:rPr dirty="0" sz="700" spc="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&amp;</a:t>
            </a:r>
            <a:r>
              <a:rPr dirty="0" sz="700" spc="1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endpoints.</a:t>
            </a:r>
            <a:r>
              <a:rPr dirty="0" sz="700" spc="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**Evaluated</a:t>
            </a:r>
            <a:r>
              <a:rPr dirty="0" sz="700" spc="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post-randomization:</a:t>
            </a:r>
            <a:r>
              <a:rPr dirty="0" sz="700" spc="1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+3</a:t>
            </a:r>
            <a:r>
              <a:rPr dirty="0" sz="700" spc="2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months</a:t>
            </a:r>
            <a:r>
              <a:rPr dirty="0" sz="700" spc="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for</a:t>
            </a:r>
            <a:r>
              <a:rPr dirty="0" sz="700" spc="2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primary</a:t>
            </a:r>
            <a:r>
              <a:rPr dirty="0" sz="700" spc="2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endpoints</a:t>
            </a:r>
            <a:r>
              <a:rPr dirty="0" sz="700" spc="50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and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+12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months </a:t>
            </a:r>
            <a:r>
              <a:rPr dirty="0" sz="700">
                <a:latin typeface="Calibri"/>
                <a:cs typeface="Calibri"/>
              </a:rPr>
              <a:t>for </a:t>
            </a:r>
            <a:r>
              <a:rPr dirty="0" sz="700" spc="-10">
                <a:latin typeface="Calibri"/>
                <a:cs typeface="Calibri"/>
              </a:rPr>
              <a:t>secondary/additional </a:t>
            </a:r>
            <a:r>
              <a:rPr dirty="0" sz="700">
                <a:latin typeface="Calibri"/>
                <a:cs typeface="Calibri"/>
              </a:rPr>
              <a:t>endpoints.</a:t>
            </a:r>
            <a:r>
              <a:rPr dirty="0" sz="700" spc="5">
                <a:latin typeface="Calibri"/>
                <a:cs typeface="Calibri"/>
              </a:rPr>
              <a:t> </a:t>
            </a:r>
            <a:r>
              <a:rPr dirty="0" sz="700" b="1" i="1">
                <a:latin typeface="Calibri"/>
                <a:cs typeface="Calibri"/>
              </a:rPr>
              <a:t>Definitions</a:t>
            </a:r>
            <a:r>
              <a:rPr dirty="0" sz="700">
                <a:latin typeface="Calibri"/>
                <a:cs typeface="Calibri"/>
              </a:rPr>
              <a:t>: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M </a:t>
            </a:r>
            <a:r>
              <a:rPr dirty="0" sz="700" spc="-10">
                <a:latin typeface="Calibri"/>
                <a:cs typeface="Calibri"/>
              </a:rPr>
              <a:t>(Months).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Hans Peter Stoll</dc:creator>
  <dc:subject>First-in-man and out-of-the-box innovations hotline</dc:subject>
  <dc:title>BackBeat: Atrio-Ventricular Interval Modulation (AVIM) for blood pressure control </dc:title>
  <dcterms:created xsi:type="dcterms:W3CDTF">2024-05-16T22:24:55Z</dcterms:created>
  <dcterms:modified xsi:type="dcterms:W3CDTF">2024-05-16T22:24:55Z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2015-11-16T00:00:00Z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2024-05-16T00:00:00Z</vt:filetime>
  </property>
  <property fmtid="{D5CDD505-2E9C-101B-9397-08002B2CF9AE}" pid="5" name="Producer">
    <vt:lpwstr>Aspose.Slides for .NET 23.12; modified using iTextSharp™ 5.5.13.3 ©2000-2022 iText Group NV (AGPL-version)</vt:lpwstr>
  </property>
</Properties>
</file>