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jpg" ContentType="image/jp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FC7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C7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C7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4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303" y="470890"/>
            <a:ext cx="2074164" cy="105158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79" y="507491"/>
            <a:ext cx="1948433" cy="9273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C7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552" y="49784"/>
            <a:ext cx="8946895" cy="6840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FC7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747" y="896874"/>
            <a:ext cx="8542655" cy="179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20" Type="http://schemas.openxmlformats.org/officeDocument/2006/relationships/image" Target="../media/image10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Relationship Id="rId3" Type="http://schemas.openxmlformats.org/officeDocument/2006/relationships/image" Target="../media/image10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0" y="2101570"/>
            <a:ext cx="4194047" cy="7406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4563" y="4285284"/>
            <a:ext cx="24930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C750"/>
                </a:solidFill>
                <a:latin typeface="Arial"/>
                <a:cs typeface="Arial"/>
              </a:rPr>
              <a:t>Study</a:t>
            </a:r>
            <a:r>
              <a:rPr dirty="0" sz="1600" spc="-45">
                <a:solidFill>
                  <a:srgbClr val="FFC7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C750"/>
                </a:solidFill>
                <a:latin typeface="Arial"/>
                <a:cs typeface="Arial"/>
              </a:rPr>
              <a:t>Sponsor: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FFC750"/>
                </a:solidFill>
                <a:latin typeface="Arial"/>
                <a:cs typeface="Arial"/>
              </a:rPr>
              <a:t>Esperion</a:t>
            </a:r>
            <a:r>
              <a:rPr dirty="0" sz="1600" spc="-50">
                <a:solidFill>
                  <a:srgbClr val="FFC7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C750"/>
                </a:solidFill>
                <a:latin typeface="Arial"/>
                <a:cs typeface="Arial"/>
              </a:rPr>
              <a:t>Therapeutics, </a:t>
            </a:r>
            <a:r>
              <a:rPr dirty="0" sz="1600" spc="-20">
                <a:solidFill>
                  <a:srgbClr val="FFC750"/>
                </a:solidFill>
                <a:latin typeface="Arial"/>
                <a:cs typeface="Arial"/>
              </a:rPr>
              <a:t>Inc.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4253" y="814527"/>
            <a:ext cx="823722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holesterol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owering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u="sng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mpedoic</a:t>
            </a:r>
            <a:r>
              <a:rPr dirty="0" sz="21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Acid,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1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CL-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Inhibiting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egimen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773" rIns="0" bIns="0" rtlCol="0" vert="horz">
            <a:spAutoFit/>
          </a:bodyPr>
          <a:lstStyle/>
          <a:p>
            <a:pPr marL="1809750">
              <a:lnSpc>
                <a:spcPct val="100000"/>
              </a:lnSpc>
              <a:spcBef>
                <a:spcPts val="95"/>
              </a:spcBef>
            </a:pPr>
            <a:r>
              <a:rPr dirty="0" sz="3400">
                <a:solidFill>
                  <a:srgbClr val="FFC84F"/>
                </a:solidFill>
              </a:rPr>
              <a:t>The</a:t>
            </a:r>
            <a:r>
              <a:rPr dirty="0" sz="3400" spc="-120">
                <a:solidFill>
                  <a:srgbClr val="FFC84F"/>
                </a:solidFill>
              </a:rPr>
              <a:t> </a:t>
            </a:r>
            <a:r>
              <a:rPr dirty="0" sz="3400">
                <a:solidFill>
                  <a:srgbClr val="FFC84F"/>
                </a:solidFill>
              </a:rPr>
              <a:t>CLEAR</a:t>
            </a:r>
            <a:r>
              <a:rPr dirty="0" sz="3400" spc="-114">
                <a:solidFill>
                  <a:srgbClr val="FFC84F"/>
                </a:solidFill>
              </a:rPr>
              <a:t> </a:t>
            </a:r>
            <a:r>
              <a:rPr dirty="0" sz="3400">
                <a:solidFill>
                  <a:srgbClr val="FFC84F"/>
                </a:solidFill>
              </a:rPr>
              <a:t>Outcomes</a:t>
            </a:r>
            <a:r>
              <a:rPr dirty="0" sz="3400" spc="-145">
                <a:solidFill>
                  <a:srgbClr val="FFC84F"/>
                </a:solidFill>
              </a:rPr>
              <a:t> </a:t>
            </a:r>
            <a:r>
              <a:rPr dirty="0" sz="3400" spc="-10">
                <a:solidFill>
                  <a:srgbClr val="FFC84F"/>
                </a:solidFill>
              </a:rPr>
              <a:t>Trial</a:t>
            </a:r>
            <a:endParaRPr sz="3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8147" y="4194047"/>
            <a:ext cx="2051303" cy="63398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882520" y="2206828"/>
            <a:ext cx="5377815" cy="741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Steven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Nissen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MACC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behalf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14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investigators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 extraordinary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914400"/>
            <a:ext cx="4328160" cy="3889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8596" y="914400"/>
            <a:ext cx="4326636" cy="3889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552" y="49784"/>
            <a:ext cx="894016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/>
              <a:t>Primary</a:t>
            </a:r>
            <a:r>
              <a:rPr dirty="0" sz="2600" spc="75"/>
              <a:t> </a:t>
            </a:r>
            <a:r>
              <a:rPr dirty="0" sz="2600"/>
              <a:t>and</a:t>
            </a:r>
            <a:r>
              <a:rPr dirty="0" sz="2600" spc="80"/>
              <a:t> </a:t>
            </a:r>
            <a:r>
              <a:rPr dirty="0" sz="2600"/>
              <a:t>First</a:t>
            </a:r>
            <a:r>
              <a:rPr dirty="0" sz="2600" spc="45"/>
              <a:t> </a:t>
            </a:r>
            <a:r>
              <a:rPr dirty="0" sz="2600"/>
              <a:t>Key</a:t>
            </a:r>
            <a:r>
              <a:rPr dirty="0" sz="2600" spc="80"/>
              <a:t> </a:t>
            </a:r>
            <a:r>
              <a:rPr dirty="0" sz="2600"/>
              <a:t>Secondary</a:t>
            </a:r>
            <a:r>
              <a:rPr dirty="0" sz="2600" spc="60"/>
              <a:t> </a:t>
            </a:r>
            <a:r>
              <a:rPr dirty="0" sz="2600"/>
              <a:t>Cardiovascular</a:t>
            </a:r>
            <a:r>
              <a:rPr dirty="0" sz="2600" spc="50"/>
              <a:t> </a:t>
            </a:r>
            <a:r>
              <a:rPr dirty="0" sz="2600"/>
              <a:t>End</a:t>
            </a:r>
            <a:r>
              <a:rPr dirty="0" sz="2600" spc="85"/>
              <a:t> </a:t>
            </a:r>
            <a:r>
              <a:rPr dirty="0" sz="2600" spc="-10"/>
              <a:t>Points</a:t>
            </a:r>
            <a:endParaRPr sz="2600"/>
          </a:p>
        </p:txBody>
      </p:sp>
      <p:sp>
        <p:nvSpPr>
          <p:cNvPr id="5" name="object 5" descr=""/>
          <p:cNvSpPr txBox="1"/>
          <p:nvPr/>
        </p:nvSpPr>
        <p:spPr>
          <a:xfrm>
            <a:off x="4645659" y="1737769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737859" y="502919"/>
            <a:ext cx="2935605" cy="3822700"/>
            <a:chOff x="5737859" y="502919"/>
            <a:chExt cx="2935605" cy="38227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7859" y="502919"/>
              <a:ext cx="2567940" cy="60807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120127" y="3735324"/>
              <a:ext cx="1553210" cy="589915"/>
            </a:xfrm>
            <a:custGeom>
              <a:avLst/>
              <a:gdLst/>
              <a:ahLst/>
              <a:cxnLst/>
              <a:rect l="l" t="t" r="r" b="b"/>
              <a:pathLst>
                <a:path w="1553209" h="589914">
                  <a:moveTo>
                    <a:pt x="1552955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1552955" y="589788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90993" y="391744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90993" y="4150613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934202" y="4775403"/>
            <a:ext cx="2258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64302" y="1223898"/>
            <a:ext cx="2348230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HR</a:t>
            </a:r>
            <a:r>
              <a:rPr dirty="0" sz="1800" spc="-15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0.85</a:t>
            </a:r>
            <a:r>
              <a:rPr dirty="0" sz="1800" spc="20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0.76-</a:t>
            </a:r>
            <a:r>
              <a:rPr dirty="0" sz="1800" spc="-20">
                <a:solidFill>
                  <a:srgbClr val="FFFFFF"/>
                </a:solidFill>
                <a:latin typeface="Arial Narrow"/>
                <a:cs typeface="Arial Narrow"/>
              </a:rPr>
              <a:t>0.96)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55"/>
              </a:lnSpc>
            </a:pPr>
            <a:r>
              <a:rPr dirty="0" sz="1800" spc="-10" i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=0.006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Absolute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risk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reduction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1.3%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20128" y="3735323"/>
            <a:ext cx="1553210" cy="589915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422275" marR="75565">
              <a:lnSpc>
                <a:spcPct val="112100"/>
              </a:lnSpc>
              <a:spcBef>
                <a:spcPts val="21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5792" y="1750850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1119" y="502919"/>
            <a:ext cx="2567939" cy="60807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499742" y="582548"/>
            <a:ext cx="659955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08805" algn="l"/>
              </a:tabLst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90217" y="4775403"/>
            <a:ext cx="2258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04112" y="1223898"/>
            <a:ext cx="234886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HR</a:t>
            </a:r>
            <a:r>
              <a:rPr dirty="0" sz="1800" spc="-15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0.87</a:t>
            </a:r>
            <a:r>
              <a:rPr dirty="0" sz="1800" spc="20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0.79-</a:t>
            </a:r>
            <a:r>
              <a:rPr dirty="0" sz="1800" spc="-20">
                <a:solidFill>
                  <a:srgbClr val="FFFFFF"/>
                </a:solidFill>
                <a:latin typeface="Arial Narrow"/>
                <a:cs typeface="Arial Narrow"/>
              </a:rPr>
              <a:t>0.96)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55"/>
              </a:lnSpc>
            </a:pPr>
            <a:r>
              <a:rPr dirty="0" sz="1800" spc="-10" i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=0.004</a:t>
            </a:r>
            <a:endParaRPr sz="1800">
              <a:latin typeface="Arial Narrow"/>
              <a:cs typeface="Arial Narrow"/>
            </a:endParaRPr>
          </a:p>
          <a:p>
            <a:pPr marL="12700" marR="478155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Absolute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risk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reduction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1.6% </a:t>
            </a: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NNT=63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86811" y="3680459"/>
            <a:ext cx="1553210" cy="589915"/>
            <a:chOff x="2686811" y="3680459"/>
            <a:chExt cx="1553210" cy="589915"/>
          </a:xfrm>
        </p:grpSpPr>
        <p:sp>
          <p:nvSpPr>
            <p:cNvPr id="20" name="object 20" descr=""/>
            <p:cNvSpPr/>
            <p:nvPr/>
          </p:nvSpPr>
          <p:spPr>
            <a:xfrm>
              <a:off x="2686811" y="3680459"/>
              <a:ext cx="1553210" cy="589915"/>
            </a:xfrm>
            <a:custGeom>
              <a:avLst/>
              <a:gdLst/>
              <a:ahLst/>
              <a:cxnLst/>
              <a:rect l="l" t="t" r="r" b="b"/>
              <a:pathLst>
                <a:path w="1553210" h="589914">
                  <a:moveTo>
                    <a:pt x="1552956" y="0"/>
                  </a:moveTo>
                  <a:lnTo>
                    <a:pt x="0" y="0"/>
                  </a:lnTo>
                  <a:lnTo>
                    <a:pt x="0" y="589787"/>
                  </a:lnTo>
                  <a:lnTo>
                    <a:pt x="1552956" y="589787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57677" y="3862577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57677" y="4095749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686811" y="3680459"/>
            <a:ext cx="1553210" cy="589915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421005" marR="73660">
              <a:lnSpc>
                <a:spcPct val="112100"/>
              </a:lnSpc>
              <a:spcBef>
                <a:spcPts val="21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Bempedoic</a:t>
            </a:r>
            <a:r>
              <a:rPr dirty="0" sz="1400" spc="-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0496" y="870203"/>
            <a:ext cx="4280915" cy="3886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" y="870203"/>
            <a:ext cx="4279392" cy="3886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" y="83946"/>
            <a:ext cx="8938895" cy="413384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50"/>
              <a:t>Key</a:t>
            </a:r>
            <a:r>
              <a:rPr dirty="0" sz="2550" spc="-65"/>
              <a:t> </a:t>
            </a:r>
            <a:r>
              <a:rPr dirty="0" sz="2550"/>
              <a:t>Secondary</a:t>
            </a:r>
            <a:r>
              <a:rPr dirty="0" sz="2550" spc="-70"/>
              <a:t> </a:t>
            </a:r>
            <a:r>
              <a:rPr dirty="0" sz="2550"/>
              <a:t>End</a:t>
            </a:r>
            <a:r>
              <a:rPr dirty="0" sz="2550" spc="-70"/>
              <a:t> </a:t>
            </a:r>
            <a:r>
              <a:rPr dirty="0" sz="2550"/>
              <a:t>Point:</a:t>
            </a:r>
            <a:r>
              <a:rPr dirty="0" sz="2550" spc="-60"/>
              <a:t> </a:t>
            </a:r>
            <a:r>
              <a:rPr dirty="0" sz="2550"/>
              <a:t>MI</a:t>
            </a:r>
            <a:r>
              <a:rPr dirty="0" sz="2550" spc="-60"/>
              <a:t> </a:t>
            </a:r>
            <a:r>
              <a:rPr dirty="0" sz="2550"/>
              <a:t>and</a:t>
            </a:r>
            <a:r>
              <a:rPr dirty="0" sz="2550" spc="-70"/>
              <a:t> </a:t>
            </a:r>
            <a:r>
              <a:rPr dirty="0" sz="2550"/>
              <a:t>Coronary</a:t>
            </a:r>
            <a:r>
              <a:rPr dirty="0" sz="2550" spc="-80"/>
              <a:t> </a:t>
            </a:r>
            <a:r>
              <a:rPr dirty="0" sz="2550" spc="-10"/>
              <a:t>Revascularization</a:t>
            </a:r>
            <a:endParaRPr sz="2550"/>
          </a:p>
        </p:txBody>
      </p:sp>
      <p:sp>
        <p:nvSpPr>
          <p:cNvPr id="5" name="object 5" descr=""/>
          <p:cNvSpPr txBox="1"/>
          <p:nvPr/>
        </p:nvSpPr>
        <p:spPr>
          <a:xfrm>
            <a:off x="4636515" y="1806070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1055" y="498360"/>
            <a:ext cx="3177540" cy="58215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867780" y="4814112"/>
            <a:ext cx="2258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58129" y="1127886"/>
            <a:ext cx="2348865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HR</a:t>
            </a:r>
            <a:r>
              <a:rPr dirty="0" sz="1800" spc="-15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0.81</a:t>
            </a:r>
            <a:r>
              <a:rPr dirty="0" sz="1800" spc="20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0.72-</a:t>
            </a:r>
            <a:r>
              <a:rPr dirty="0" sz="1800" spc="-20">
                <a:solidFill>
                  <a:srgbClr val="FFFFFF"/>
                </a:solidFill>
                <a:latin typeface="Arial Narrow"/>
                <a:cs typeface="Arial Narrow"/>
              </a:rPr>
              <a:t>0.92)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55"/>
              </a:lnSpc>
            </a:pPr>
            <a:r>
              <a:rPr dirty="0" sz="1800" spc="-10" i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=0.001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Absolute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risk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reduction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1.4%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008876" y="3672840"/>
            <a:ext cx="1553210" cy="591820"/>
            <a:chOff x="7008876" y="3672840"/>
            <a:chExt cx="1553210" cy="591820"/>
          </a:xfrm>
        </p:grpSpPr>
        <p:sp>
          <p:nvSpPr>
            <p:cNvPr id="10" name="object 10" descr=""/>
            <p:cNvSpPr/>
            <p:nvPr/>
          </p:nvSpPr>
          <p:spPr>
            <a:xfrm>
              <a:off x="7008876" y="3672840"/>
              <a:ext cx="1553210" cy="591820"/>
            </a:xfrm>
            <a:custGeom>
              <a:avLst/>
              <a:gdLst/>
              <a:ahLst/>
              <a:cxnLst/>
              <a:rect l="l" t="t" r="r" b="b"/>
              <a:pathLst>
                <a:path w="1553209" h="591820">
                  <a:moveTo>
                    <a:pt x="1552955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552955" y="591312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79742" y="3856482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79742" y="4089654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008876" y="3672840"/>
            <a:ext cx="155321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422275" marR="76200">
              <a:lnSpc>
                <a:spcPct val="112100"/>
              </a:lnSpc>
              <a:spcBef>
                <a:spcPts val="22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0728" y="1806070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8636" y="498360"/>
            <a:ext cx="2561843" cy="582155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429892" y="574294"/>
            <a:ext cx="69507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448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 Nonfatal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Coronary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Revascularization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31747" y="4814112"/>
            <a:ext cx="22618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21511" y="1127886"/>
            <a:ext cx="2348230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HR</a:t>
            </a:r>
            <a:r>
              <a:rPr dirty="0" sz="1800" spc="-15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C84F"/>
                </a:solidFill>
                <a:latin typeface="Arial Narrow"/>
                <a:cs typeface="Arial Narrow"/>
              </a:rPr>
              <a:t>0.77</a:t>
            </a:r>
            <a:r>
              <a:rPr dirty="0" sz="1800" spc="20">
                <a:solidFill>
                  <a:srgbClr val="FFC84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0.66-</a:t>
            </a:r>
            <a:r>
              <a:rPr dirty="0" sz="1800" spc="-20">
                <a:solidFill>
                  <a:srgbClr val="FFFFFF"/>
                </a:solidFill>
                <a:latin typeface="Arial Narrow"/>
                <a:cs typeface="Arial Narrow"/>
              </a:rPr>
              <a:t>0.91)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55"/>
              </a:lnSpc>
            </a:pPr>
            <a:r>
              <a:rPr dirty="0" sz="1800" spc="-10" i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=0.002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Absolute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risk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reduction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1.1%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13660" y="3672840"/>
            <a:ext cx="1553210" cy="591820"/>
            <a:chOff x="2613660" y="3672840"/>
            <a:chExt cx="1553210" cy="591820"/>
          </a:xfrm>
        </p:grpSpPr>
        <p:sp>
          <p:nvSpPr>
            <p:cNvPr id="20" name="object 20" descr=""/>
            <p:cNvSpPr/>
            <p:nvPr/>
          </p:nvSpPr>
          <p:spPr>
            <a:xfrm>
              <a:off x="2613660" y="3672840"/>
              <a:ext cx="1553210" cy="591820"/>
            </a:xfrm>
            <a:custGeom>
              <a:avLst/>
              <a:gdLst/>
              <a:ahLst/>
              <a:cxnLst/>
              <a:rect l="l" t="t" r="r" b="b"/>
              <a:pathLst>
                <a:path w="1553210" h="591820">
                  <a:moveTo>
                    <a:pt x="1552956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552956" y="591312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84526" y="3856482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84526" y="4089654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613660" y="3672840"/>
            <a:ext cx="155321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422275" marR="76200">
              <a:lnSpc>
                <a:spcPct val="112100"/>
              </a:lnSpc>
              <a:spcBef>
                <a:spcPts val="22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4608" y="1031747"/>
            <a:ext cx="4000499" cy="3771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68326"/>
            <a:ext cx="85585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Effect</a:t>
            </a:r>
            <a:r>
              <a:rPr dirty="0" sz="2700" spc="-40"/>
              <a:t> </a:t>
            </a:r>
            <a:r>
              <a:rPr dirty="0" sz="2700"/>
              <a:t>on</a:t>
            </a:r>
            <a:r>
              <a:rPr dirty="0" sz="2700" spc="-20"/>
              <a:t> </a:t>
            </a:r>
            <a:r>
              <a:rPr dirty="0" sz="2700"/>
              <a:t>Stroke</a:t>
            </a:r>
            <a:r>
              <a:rPr dirty="0" sz="2700" spc="-20"/>
              <a:t> </a:t>
            </a:r>
            <a:r>
              <a:rPr dirty="0" sz="2700"/>
              <a:t>and</a:t>
            </a:r>
            <a:r>
              <a:rPr dirty="0" sz="2700" spc="-25"/>
              <a:t> </a:t>
            </a:r>
            <a:r>
              <a:rPr dirty="0" sz="2700"/>
              <a:t>Hospitalization</a:t>
            </a:r>
            <a:r>
              <a:rPr dirty="0" sz="2700" spc="-35"/>
              <a:t> </a:t>
            </a:r>
            <a:r>
              <a:rPr dirty="0" sz="2700"/>
              <a:t>for</a:t>
            </a:r>
            <a:r>
              <a:rPr dirty="0" sz="2700" spc="-15"/>
              <a:t> </a:t>
            </a:r>
            <a:r>
              <a:rPr dirty="0" sz="2700"/>
              <a:t>Unstable</a:t>
            </a:r>
            <a:r>
              <a:rPr dirty="0" sz="2700" spc="-25"/>
              <a:t> </a:t>
            </a:r>
            <a:r>
              <a:rPr dirty="0" sz="2700" spc="-10"/>
              <a:t>Angina</a:t>
            </a:r>
            <a:endParaRPr sz="27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19" y="1031747"/>
            <a:ext cx="4000500" cy="37719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82235" y="1731038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021579" y="617232"/>
            <a:ext cx="3916679" cy="3766185"/>
            <a:chOff x="5021579" y="617232"/>
            <a:chExt cx="3916679" cy="376618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1579" y="617232"/>
              <a:ext cx="3916679" cy="58215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999731" y="3791712"/>
              <a:ext cx="1553210" cy="591820"/>
            </a:xfrm>
            <a:custGeom>
              <a:avLst/>
              <a:gdLst/>
              <a:ahLst/>
              <a:cxnLst/>
              <a:rect l="l" t="t" r="r" b="b"/>
              <a:pathLst>
                <a:path w="1553209" h="591820">
                  <a:moveTo>
                    <a:pt x="1552955" y="0"/>
                  </a:moveTo>
                  <a:lnTo>
                    <a:pt x="0" y="0"/>
                  </a:lnTo>
                  <a:lnTo>
                    <a:pt x="0" y="591311"/>
                  </a:lnTo>
                  <a:lnTo>
                    <a:pt x="1552955" y="591311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70597" y="3973830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070597" y="420852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867780" y="4787900"/>
            <a:ext cx="2258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6176" y="1731038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039" y="617232"/>
            <a:ext cx="2967228" cy="58215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531747" y="4787900"/>
            <a:ext cx="22618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99731" y="3791711"/>
            <a:ext cx="155321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422909" marR="75565">
              <a:lnSpc>
                <a:spcPct val="112100"/>
              </a:lnSpc>
              <a:spcBef>
                <a:spcPts val="22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24483" y="694182"/>
            <a:ext cx="751522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  <a:tabLst>
                <a:tab pos="396049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Hospitalization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Unstable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347845" algn="l"/>
              </a:tabLst>
            </a:pP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HR</a:t>
            </a:r>
            <a:r>
              <a:rPr dirty="0" sz="1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0.85</a:t>
            </a:r>
            <a:r>
              <a:rPr dirty="0" sz="1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0.67-</a:t>
            </a:r>
            <a:r>
              <a:rPr dirty="0" sz="1800" spc="-20">
                <a:solidFill>
                  <a:srgbClr val="FFC84F"/>
                </a:solidFill>
                <a:latin typeface="Arial Narrow"/>
                <a:cs typeface="Arial Narrow"/>
              </a:rPr>
              <a:t>1.07</a:t>
            </a:r>
            <a:r>
              <a:rPr dirty="0" sz="1800" spc="-2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	HR</a:t>
            </a:r>
            <a:r>
              <a:rPr dirty="0" sz="18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=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0.66</a:t>
            </a:r>
            <a:r>
              <a:rPr dirty="0" sz="1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0.50 – </a:t>
            </a:r>
            <a:r>
              <a:rPr dirty="0" sz="1800" spc="-10">
                <a:solidFill>
                  <a:srgbClr val="FFC84F"/>
                </a:solidFill>
                <a:latin typeface="Arial Narrow"/>
                <a:cs typeface="Arial Narrow"/>
              </a:rPr>
              <a:t>0.86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65476" y="3791711"/>
            <a:ext cx="1551940" cy="591820"/>
            <a:chOff x="2665476" y="3791711"/>
            <a:chExt cx="1551940" cy="591820"/>
          </a:xfrm>
        </p:grpSpPr>
        <p:sp>
          <p:nvSpPr>
            <p:cNvPr id="18" name="object 18" descr=""/>
            <p:cNvSpPr/>
            <p:nvPr/>
          </p:nvSpPr>
          <p:spPr>
            <a:xfrm>
              <a:off x="2665476" y="3791711"/>
              <a:ext cx="1551940" cy="591820"/>
            </a:xfrm>
            <a:custGeom>
              <a:avLst/>
              <a:gdLst/>
              <a:ahLst/>
              <a:cxnLst/>
              <a:rect l="l" t="t" r="r" b="b"/>
              <a:pathLst>
                <a:path w="1551939" h="591820">
                  <a:moveTo>
                    <a:pt x="1551431" y="0"/>
                  </a:moveTo>
                  <a:lnTo>
                    <a:pt x="0" y="0"/>
                  </a:lnTo>
                  <a:lnTo>
                    <a:pt x="0" y="591311"/>
                  </a:lnTo>
                  <a:lnTo>
                    <a:pt x="1551431" y="591311"/>
                  </a:lnTo>
                  <a:lnTo>
                    <a:pt x="155143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34818" y="3973829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734818" y="420852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665476" y="3791711"/>
            <a:ext cx="155194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421005" marR="75565">
              <a:lnSpc>
                <a:spcPct val="112100"/>
              </a:lnSpc>
              <a:spcBef>
                <a:spcPts val="220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024127"/>
            <a:ext cx="4000500" cy="3771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227" y="136397"/>
            <a:ext cx="7271384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/>
              <a:t>Effects</a:t>
            </a:r>
            <a:r>
              <a:rPr dirty="0" sz="2600" spc="25"/>
              <a:t> </a:t>
            </a:r>
            <a:r>
              <a:rPr dirty="0" sz="2600"/>
              <a:t>of</a:t>
            </a:r>
            <a:r>
              <a:rPr dirty="0" sz="2600" spc="70"/>
              <a:t> </a:t>
            </a:r>
            <a:r>
              <a:rPr dirty="0" sz="2600"/>
              <a:t>Trial</a:t>
            </a:r>
            <a:r>
              <a:rPr dirty="0" sz="2600" spc="50"/>
              <a:t> </a:t>
            </a:r>
            <a:r>
              <a:rPr dirty="0" sz="2600"/>
              <a:t>Regimens</a:t>
            </a:r>
            <a:r>
              <a:rPr dirty="0" sz="2600" spc="70"/>
              <a:t> </a:t>
            </a:r>
            <a:r>
              <a:rPr dirty="0" sz="2600"/>
              <a:t>on</a:t>
            </a:r>
            <a:r>
              <a:rPr dirty="0" sz="2600" spc="60"/>
              <a:t> </a:t>
            </a:r>
            <a:r>
              <a:rPr dirty="0" sz="2600"/>
              <a:t>Mortality</a:t>
            </a:r>
            <a:r>
              <a:rPr dirty="0" sz="2600" spc="55"/>
              <a:t> </a:t>
            </a:r>
            <a:r>
              <a:rPr dirty="0" sz="2600"/>
              <a:t>End</a:t>
            </a:r>
            <a:r>
              <a:rPr dirty="0" sz="2600" spc="70"/>
              <a:t> </a:t>
            </a:r>
            <a:r>
              <a:rPr dirty="0" sz="2600" spc="-10"/>
              <a:t>Points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4682235" y="1731038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1303" y="617232"/>
            <a:ext cx="2238755" cy="58215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867780" y="4778146"/>
            <a:ext cx="2258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176" y="1731038"/>
            <a:ext cx="224790" cy="2105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80160" y="617232"/>
            <a:ext cx="2900680" cy="3686810"/>
            <a:chOff x="1280160" y="617232"/>
            <a:chExt cx="2900680" cy="368681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60" y="617232"/>
              <a:ext cx="2572512" cy="58215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28900" y="3712463"/>
              <a:ext cx="1551940" cy="591820"/>
            </a:xfrm>
            <a:custGeom>
              <a:avLst/>
              <a:gdLst/>
              <a:ahLst/>
              <a:cxnLst/>
              <a:rect l="l" t="t" r="r" b="b"/>
              <a:pathLst>
                <a:path w="1551939" h="591820">
                  <a:moveTo>
                    <a:pt x="1551431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551431" y="591312"/>
                  </a:lnTo>
                  <a:lnTo>
                    <a:pt x="1551431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98242" y="389458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98242" y="412927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531747" y="4778146"/>
            <a:ext cx="22618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28900" y="3712464"/>
            <a:ext cx="155194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420370" marR="76200">
              <a:lnSpc>
                <a:spcPct val="112100"/>
              </a:lnSpc>
              <a:spcBef>
                <a:spcPts val="215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2415" y="1024127"/>
            <a:ext cx="4000500" cy="3771900"/>
            <a:chOff x="4852415" y="1024127"/>
            <a:chExt cx="4000500" cy="37719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2415" y="1024127"/>
              <a:ext cx="4000499" cy="37719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001255" y="3750563"/>
              <a:ext cx="1553210" cy="591820"/>
            </a:xfrm>
            <a:custGeom>
              <a:avLst/>
              <a:gdLst/>
              <a:ahLst/>
              <a:cxnLst/>
              <a:rect l="l" t="t" r="r" b="b"/>
              <a:pathLst>
                <a:path w="1553209" h="591820">
                  <a:moveTo>
                    <a:pt x="1552955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552955" y="591312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072121" y="3932682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D1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72121" y="4167377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28790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001256" y="3750564"/>
            <a:ext cx="1553210" cy="5918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422909" marR="75565">
              <a:lnSpc>
                <a:spcPct val="112100"/>
              </a:lnSpc>
              <a:spcBef>
                <a:spcPts val="215"/>
              </a:spcBef>
            </a:pP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Placebo Bempedoic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Acid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09268" y="694182"/>
            <a:ext cx="6794500" cy="1699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  <a:tabLst>
                <a:tab pos="49155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45635" algn="l"/>
              </a:tabLst>
            </a:pPr>
            <a:r>
              <a:rPr dirty="0" baseline="3086" sz="2700">
                <a:solidFill>
                  <a:srgbClr val="FFFFFF"/>
                </a:solidFill>
                <a:latin typeface="Arial Narrow"/>
                <a:cs typeface="Arial Narrow"/>
              </a:rPr>
              <a:t>HR</a:t>
            </a:r>
            <a:r>
              <a:rPr dirty="0" baseline="3086" sz="2700" spc="-22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baseline="3086" sz="2700">
                <a:solidFill>
                  <a:srgbClr val="FFFFFF"/>
                </a:solidFill>
                <a:latin typeface="Arial Narrow"/>
                <a:cs typeface="Arial Narrow"/>
              </a:rPr>
              <a:t>1.04</a:t>
            </a:r>
            <a:r>
              <a:rPr dirty="0" baseline="3086" sz="2700" spc="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baseline="3086" sz="27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baseline="3086" sz="27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baseline="3086" sz="27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baseline="3086" sz="2700" spc="7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baseline="3086" sz="2700" spc="-15">
                <a:solidFill>
                  <a:srgbClr val="FFFFFF"/>
                </a:solidFill>
                <a:latin typeface="Arial Narrow"/>
                <a:cs typeface="Arial Narrow"/>
              </a:rPr>
              <a:t>0.88-</a:t>
            </a:r>
            <a:r>
              <a:rPr dirty="0" baseline="3086" sz="2700" spc="-30">
                <a:solidFill>
                  <a:srgbClr val="FFFFFF"/>
                </a:solidFill>
                <a:latin typeface="Arial Narrow"/>
                <a:cs typeface="Arial Narrow"/>
              </a:rPr>
              <a:t>1.24)</a:t>
            </a:r>
            <a:r>
              <a:rPr dirty="0" baseline="3086" sz="270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HR</a:t>
            </a:r>
            <a:r>
              <a:rPr dirty="0" sz="18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1.03</a:t>
            </a:r>
            <a:r>
              <a:rPr dirty="0" sz="1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Narrow"/>
                <a:cs typeface="Arial Narrow"/>
              </a:rPr>
              <a:t>0.90-1.18)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100">
              <a:latin typeface="Arial Narrow"/>
              <a:cs typeface="Arial Narrow"/>
            </a:endParaRPr>
          </a:p>
          <a:p>
            <a:pPr marL="4463415">
              <a:lnSpc>
                <a:spcPct val="100000"/>
              </a:lnSpc>
              <a:spcBef>
                <a:spcPts val="1400"/>
              </a:spcBef>
            </a:pPr>
            <a:r>
              <a:rPr dirty="0" sz="1550">
                <a:solidFill>
                  <a:srgbClr val="FFFFFF"/>
                </a:solidFill>
                <a:latin typeface="Arial Narrow"/>
                <a:cs typeface="Arial Narrow"/>
              </a:rPr>
              <a:t>HR</a:t>
            </a:r>
            <a:r>
              <a:rPr dirty="0" sz="1550" spc="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550">
                <a:solidFill>
                  <a:srgbClr val="FFFFFF"/>
                </a:solidFill>
                <a:latin typeface="Arial Narrow"/>
                <a:cs typeface="Arial Narrow"/>
              </a:rPr>
              <a:t>1.03</a:t>
            </a:r>
            <a:r>
              <a:rPr dirty="0" sz="1550" spc="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550">
                <a:solidFill>
                  <a:srgbClr val="FFFFFF"/>
                </a:solidFill>
                <a:latin typeface="Arial Narrow"/>
                <a:cs typeface="Arial Narrow"/>
              </a:rPr>
              <a:t>(95%</a:t>
            </a:r>
            <a:r>
              <a:rPr dirty="0" sz="155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55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dirty="0" sz="1550" spc="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550">
                <a:solidFill>
                  <a:srgbClr val="FFFFFF"/>
                </a:solidFill>
                <a:latin typeface="Arial Narrow"/>
                <a:cs typeface="Arial Narrow"/>
              </a:rPr>
              <a:t>0.90-</a:t>
            </a:r>
            <a:r>
              <a:rPr dirty="0" sz="1550" spc="-20">
                <a:solidFill>
                  <a:srgbClr val="FFFFFF"/>
                </a:solidFill>
                <a:latin typeface="Arial Narrow"/>
                <a:cs typeface="Arial Narrow"/>
              </a:rPr>
              <a:t>1.18)</a:t>
            </a:r>
            <a:endParaRPr sz="15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02436" y="0"/>
            <a:ext cx="6788150" cy="829310"/>
            <a:chOff x="1202436" y="0"/>
            <a:chExt cx="6788150" cy="8293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36" y="0"/>
              <a:ext cx="6787896" cy="82905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36947" y="29813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 h="0">
                  <a:moveTo>
                    <a:pt x="0" y="0"/>
                  </a:moveTo>
                  <a:lnTo>
                    <a:pt x="25146" y="0"/>
                  </a:lnTo>
                </a:path>
              </a:pathLst>
            </a:custGeom>
            <a:ln w="8000">
              <a:solidFill>
                <a:srgbClr val="FEFEF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56759" y="298132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8005" y="0"/>
                  </a:lnTo>
                </a:path>
              </a:pathLst>
            </a:custGeom>
            <a:ln w="8000">
              <a:solidFill>
                <a:srgbClr val="FEFEF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8816" y="54356"/>
            <a:ext cx="6245225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/>
              <a:t>Investigator-</a:t>
            </a:r>
            <a:r>
              <a:rPr dirty="0" sz="2900"/>
              <a:t>Reported Adverse</a:t>
            </a:r>
            <a:r>
              <a:rPr dirty="0" sz="2900" spc="15"/>
              <a:t> </a:t>
            </a:r>
            <a:r>
              <a:rPr dirty="0" sz="2900" spc="-10"/>
              <a:t>Effects</a:t>
            </a:r>
            <a:endParaRPr sz="2900"/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62979" y="675258"/>
          <a:ext cx="8851900" cy="432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8575"/>
                <a:gridCol w="1898015"/>
                <a:gridCol w="1756409"/>
              </a:tblGrid>
              <a:tr h="7264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03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  <a:tc>
                  <a:txBody>
                    <a:bodyPr/>
                    <a:lstStyle/>
                    <a:p>
                      <a:pPr marL="546100" marR="121285" indent="-416559">
                        <a:lnSpc>
                          <a:spcPts val="2590"/>
                        </a:lnSpc>
                        <a:spcBef>
                          <a:spcPts val="1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8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  <a:tc>
                  <a:txBody>
                    <a:bodyPr/>
                    <a:lstStyle/>
                    <a:p>
                      <a:pPr marL="475615" marR="457834" indent="-9525">
                        <a:lnSpc>
                          <a:spcPts val="2590"/>
                        </a:lnSpc>
                        <a:spcBef>
                          <a:spcPts val="14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N=6964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8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Emergent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24.9%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800" spc="-3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800" spc="-5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discontinuation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10.8%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10.4%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muscle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disorder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800" spc="-15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800" spc="-25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16.1%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17.1%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Elevated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hepatic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enzymes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Prespecified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renal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Gout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3.1%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2.1%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Cholelithiasis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2.2%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1.2%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Adjudicated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tendon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rupture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6784" y="0"/>
            <a:ext cx="8841105" cy="4998720"/>
            <a:chOff x="176784" y="0"/>
            <a:chExt cx="8841105" cy="4998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852" y="685800"/>
              <a:ext cx="7920228" cy="4297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3232" y="678180"/>
              <a:ext cx="7935595" cy="4312920"/>
            </a:xfrm>
            <a:custGeom>
              <a:avLst/>
              <a:gdLst/>
              <a:ahLst/>
              <a:cxnLst/>
              <a:rect l="l" t="t" r="r" b="b"/>
              <a:pathLst>
                <a:path w="7935595" h="4312920">
                  <a:moveTo>
                    <a:pt x="0" y="4312920"/>
                  </a:moveTo>
                  <a:lnTo>
                    <a:pt x="7935468" y="4312920"/>
                  </a:lnTo>
                  <a:lnTo>
                    <a:pt x="7935468" y="0"/>
                  </a:lnTo>
                  <a:lnTo>
                    <a:pt x="0" y="0"/>
                  </a:lnTo>
                  <a:lnTo>
                    <a:pt x="0" y="43129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" y="0"/>
              <a:ext cx="8840724" cy="8290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7" y="76200"/>
              <a:ext cx="61721" cy="8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3163" y="55245"/>
            <a:ext cx="8297545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Primary</a:t>
            </a:r>
            <a:r>
              <a:rPr dirty="0" sz="2900" spc="-35"/>
              <a:t> </a:t>
            </a:r>
            <a:r>
              <a:rPr dirty="0" sz="2900"/>
              <a:t>MACE-4</a:t>
            </a:r>
            <a:r>
              <a:rPr dirty="0" sz="2900" spc="-25"/>
              <a:t> </a:t>
            </a:r>
            <a:r>
              <a:rPr dirty="0" sz="2900"/>
              <a:t>End</a:t>
            </a:r>
            <a:r>
              <a:rPr dirty="0" sz="2900" spc="-10"/>
              <a:t> </a:t>
            </a:r>
            <a:r>
              <a:rPr dirty="0" sz="2900"/>
              <a:t>Point</a:t>
            </a:r>
            <a:r>
              <a:rPr dirty="0" sz="2900" spc="-15"/>
              <a:t> </a:t>
            </a:r>
            <a:r>
              <a:rPr dirty="0" sz="2900"/>
              <a:t>in Selected</a:t>
            </a:r>
            <a:r>
              <a:rPr dirty="0" sz="2900" spc="-35"/>
              <a:t> </a:t>
            </a:r>
            <a:r>
              <a:rPr dirty="0" sz="2900" spc="-10"/>
              <a:t>Subgroups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3360801" y="4688230"/>
            <a:ext cx="140081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Favors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04586" y="4688230"/>
            <a:ext cx="12452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Favors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59711" y="705688"/>
            <a:ext cx="8305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Endpoints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80947" y="956309"/>
            <a:ext cx="198183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&lt;65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≥65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&lt;75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&gt;75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Sex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Male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10" b="1">
                <a:solidFill>
                  <a:srgbClr val="FFC84F"/>
                </a:solidFill>
                <a:latin typeface="Arial"/>
                <a:cs typeface="Arial"/>
              </a:rPr>
              <a:t>Female</a:t>
            </a:r>
            <a:endParaRPr sz="12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CVD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Category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Prevention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&lt;130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≥130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&lt;160</a:t>
            </a:r>
            <a:endParaRPr sz="1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≥160</a:t>
            </a:r>
            <a:endParaRPr sz="1200">
              <a:latin typeface="Arial"/>
              <a:cs typeface="Arial"/>
            </a:endParaRPr>
          </a:p>
          <a:p>
            <a:pPr marL="361315" marR="149860" indent="-34925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glycemic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status Normoglycemic Prediabetes Diabetes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85406" y="712978"/>
            <a:ext cx="955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Hazard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01255" y="1117219"/>
            <a:ext cx="3232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01255" y="1848739"/>
            <a:ext cx="3232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C84F"/>
                </a:solidFill>
                <a:latin typeface="Arial"/>
                <a:cs typeface="Arial"/>
              </a:rPr>
              <a:t>0.86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01255" y="2397632"/>
            <a:ext cx="323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0.91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01255" y="2984373"/>
            <a:ext cx="3232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0.79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0.98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01255" y="3716223"/>
            <a:ext cx="3232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0.94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0.83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171" y="0"/>
            <a:ext cx="2631948" cy="9494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72179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Limitations</a:t>
            </a:r>
            <a:endParaRPr sz="3300"/>
          </a:p>
        </p:txBody>
      </p:sp>
      <p:grpSp>
        <p:nvGrpSpPr>
          <p:cNvPr id="4" name="object 4" descr=""/>
          <p:cNvGrpSpPr/>
          <p:nvPr/>
        </p:nvGrpSpPr>
        <p:grpSpPr>
          <a:xfrm>
            <a:off x="48767" y="748283"/>
            <a:ext cx="8070850" cy="1075690"/>
            <a:chOff x="48767" y="748283"/>
            <a:chExt cx="8070850" cy="10756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748283"/>
              <a:ext cx="547865" cy="717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88" y="786383"/>
              <a:ext cx="7419594" cy="6515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" y="1171955"/>
              <a:ext cx="7796022" cy="65151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48767" y="1950720"/>
            <a:ext cx="8101330" cy="1461135"/>
            <a:chOff x="48767" y="1950720"/>
            <a:chExt cx="8101330" cy="146113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1950720"/>
              <a:ext cx="547865" cy="71704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088" y="1988820"/>
              <a:ext cx="7584185" cy="65150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8" y="2374392"/>
              <a:ext cx="2707386" cy="65151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2616" y="2374392"/>
              <a:ext cx="485406" cy="65151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0151" y="2374392"/>
              <a:ext cx="3368802" cy="65151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1096" y="2374392"/>
              <a:ext cx="1814322" cy="6515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3760" y="2374392"/>
              <a:ext cx="925829" cy="6515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088" y="2759964"/>
              <a:ext cx="3338322" cy="65151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8767" y="3538728"/>
            <a:ext cx="8556625" cy="1461135"/>
            <a:chOff x="48767" y="3538728"/>
            <a:chExt cx="8556625" cy="1461135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3538728"/>
              <a:ext cx="547865" cy="71704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088" y="3576828"/>
              <a:ext cx="7651242" cy="65151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088" y="3962400"/>
              <a:ext cx="8282178" cy="65151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088" y="4347972"/>
              <a:ext cx="6674358" cy="65151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37845" y="826109"/>
            <a:ext cx="8171180" cy="3973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487680" indent="-256540">
              <a:lnSpc>
                <a:spcPct val="110000"/>
              </a:lnSpc>
              <a:spcBef>
                <a:spcPts val="100"/>
              </a:spcBef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documented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statin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intolerance.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populations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studied.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750"/>
              </a:buClr>
              <a:buFont typeface="Times New Roman"/>
              <a:buChar char="•"/>
            </a:pPr>
            <a:endParaRPr sz="2950">
              <a:latin typeface="Arial"/>
              <a:cs typeface="Arial"/>
            </a:endParaRPr>
          </a:p>
          <a:p>
            <a:pPr marL="268605" marR="455295" indent="-256540">
              <a:lnSpc>
                <a:spcPct val="110000"/>
              </a:lnSpc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therapies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(including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PCSK9</a:t>
            </a: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inhibitors)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narrowed</a:t>
            </a:r>
            <a:r>
              <a:rPr dirty="0" sz="23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LDL-C</a:t>
            </a:r>
            <a:r>
              <a:rPr dirty="0" sz="23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acid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750"/>
              </a:buClr>
              <a:buFont typeface="Times New Roman"/>
              <a:buChar char="•"/>
            </a:pPr>
            <a:endParaRPr sz="2950">
              <a:latin typeface="Arial"/>
              <a:cs typeface="Arial"/>
            </a:endParaRPr>
          </a:p>
          <a:p>
            <a:pPr marL="268605" marR="5080" indent="-256540">
              <a:lnSpc>
                <a:spcPct val="110000"/>
              </a:lnSpc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pandemic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dirty="0" sz="23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up,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although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95.3%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vital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determined</a:t>
            </a:r>
            <a:r>
              <a:rPr dirty="0" sz="23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99.4%.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455" y="0"/>
            <a:ext cx="2657855" cy="908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44" rIns="0" bIns="0" rtlCol="0" vert="horz">
            <a:spAutoFit/>
          </a:bodyPr>
          <a:lstStyle/>
          <a:p>
            <a:pPr marL="343535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672083"/>
            <a:ext cx="9097645" cy="4330700"/>
            <a:chOff x="0" y="672083"/>
            <a:chExt cx="9097645" cy="43307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2083"/>
              <a:ext cx="502158" cy="68503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4" y="708659"/>
              <a:ext cx="3492246" cy="6210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9" y="708659"/>
              <a:ext cx="462546" cy="6210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623" y="708659"/>
              <a:ext cx="5580126" cy="6210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984" y="1043939"/>
              <a:ext cx="8844534" cy="6210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3351"/>
              <a:ext cx="502158" cy="68503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1709927"/>
              <a:ext cx="1767077" cy="62103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9739" y="1709927"/>
              <a:ext cx="2529078" cy="62103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9247" y="1709927"/>
              <a:ext cx="462546" cy="6210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82211" y="1709927"/>
              <a:ext cx="4565142" cy="62103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984" y="2045208"/>
              <a:ext cx="8114538" cy="62103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4619"/>
              <a:ext cx="502158" cy="68503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984" y="2711195"/>
              <a:ext cx="3403854" cy="62103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7267" y="2711195"/>
              <a:ext cx="462546" cy="62103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0232" y="2711195"/>
              <a:ext cx="5016246" cy="62103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984" y="3046476"/>
              <a:ext cx="525005" cy="62103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431" y="3046476"/>
              <a:ext cx="462546" cy="62103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1395" y="3046476"/>
              <a:ext cx="8422386" cy="62103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984" y="3381755"/>
              <a:ext cx="3182874" cy="62103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09643"/>
              <a:ext cx="502158" cy="68503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2984" y="4046219"/>
              <a:ext cx="3448050" cy="62103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31464" y="4046219"/>
              <a:ext cx="1736598" cy="62103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7740" y="4046219"/>
              <a:ext cx="4007358" cy="62103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2984" y="4381499"/>
              <a:ext cx="8503158" cy="62103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59207" y="778510"/>
            <a:ext cx="8747760" cy="4034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FFC750"/>
              </a:buClr>
              <a:buSzPct val="120454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well-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tolerated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unwilling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statins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C750"/>
              </a:buClr>
              <a:buFont typeface="Times New Roman"/>
              <a:buChar char="•"/>
            </a:pPr>
            <a:endParaRPr sz="2250">
              <a:latin typeface="Arial"/>
              <a:cs typeface="Arial"/>
            </a:endParaRPr>
          </a:p>
          <a:p>
            <a:pPr algn="ctr" marL="255904" marR="528955" indent="-256540">
              <a:lnSpc>
                <a:spcPct val="100000"/>
              </a:lnSpc>
              <a:buClr>
                <a:srgbClr val="FFC750"/>
              </a:buClr>
              <a:buSzPct val="120454"/>
              <a:buFont typeface="Times New Roman"/>
              <a:buChar char="•"/>
              <a:tabLst>
                <a:tab pos="255904" algn="l"/>
                <a:tab pos="25654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lowered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21.7%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hsCRP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22.2%</a:t>
            </a:r>
            <a:endParaRPr sz="2200">
              <a:latin typeface="Arial"/>
              <a:cs typeface="Arial"/>
            </a:endParaRPr>
          </a:p>
          <a:p>
            <a:pPr algn="ctr" marR="462915">
              <a:lnSpc>
                <a:spcPct val="1000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incidence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gout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cholelithiasis.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FFC750"/>
              </a:buClr>
              <a:buSzPct val="120454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The</a:t>
            </a:r>
            <a:r>
              <a:rPr dirty="0" sz="2200" spc="-5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primary</a:t>
            </a:r>
            <a:r>
              <a:rPr dirty="0" sz="2200" spc="-5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end</a:t>
            </a:r>
            <a:r>
              <a:rPr dirty="0" sz="2200" spc="-5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point,</a:t>
            </a:r>
            <a:r>
              <a:rPr dirty="0" sz="2200" spc="-6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4-component</a:t>
            </a:r>
            <a:r>
              <a:rPr dirty="0" sz="2200" spc="-5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MACE</a:t>
            </a:r>
            <a:r>
              <a:rPr dirty="0" sz="2200" spc="-5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was</a:t>
            </a:r>
            <a:r>
              <a:rPr dirty="0" sz="2200" spc="-7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reduced</a:t>
            </a:r>
            <a:r>
              <a:rPr dirty="0" sz="2200" spc="-6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C84F"/>
                </a:solidFill>
                <a:latin typeface="Arial"/>
                <a:cs typeface="Arial"/>
              </a:rPr>
              <a:t>13%,</a:t>
            </a:r>
            <a:endParaRPr sz="22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200" spc="-20">
                <a:solidFill>
                  <a:srgbClr val="FFC84F"/>
                </a:solidFill>
                <a:latin typeface="Arial"/>
                <a:cs typeface="Arial"/>
              </a:rPr>
              <a:t>3-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component</a:t>
            </a:r>
            <a:r>
              <a:rPr dirty="0" sz="2200" spc="-6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MACE</a:t>
            </a:r>
            <a:r>
              <a:rPr dirty="0" sz="2200" spc="-8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15%,</a:t>
            </a:r>
            <a:r>
              <a:rPr dirty="0" sz="2200" spc="-7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myocardial</a:t>
            </a:r>
            <a:r>
              <a:rPr dirty="0" sz="2200" spc="-6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infarction</a:t>
            </a:r>
            <a:r>
              <a:rPr dirty="0" sz="2200" spc="-8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23%</a:t>
            </a:r>
            <a:r>
              <a:rPr dirty="0" sz="2200" spc="-8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C84F"/>
                </a:solidFill>
                <a:latin typeface="Arial"/>
                <a:cs typeface="Arial"/>
              </a:rPr>
              <a:t>and</a:t>
            </a:r>
            <a:r>
              <a:rPr dirty="0" sz="2200" spc="-7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C84F"/>
                </a:solidFill>
                <a:latin typeface="Arial"/>
                <a:cs typeface="Arial"/>
              </a:rPr>
              <a:t>coronary</a:t>
            </a:r>
            <a:endParaRPr sz="22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200" spc="-10">
                <a:solidFill>
                  <a:srgbClr val="FFC84F"/>
                </a:solidFill>
                <a:latin typeface="Arial"/>
                <a:cs typeface="Arial"/>
              </a:rPr>
              <a:t>revascularization</a:t>
            </a:r>
            <a:r>
              <a:rPr dirty="0" sz="2200" spc="-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C84F"/>
                </a:solidFill>
                <a:latin typeface="Arial"/>
                <a:cs typeface="Arial"/>
              </a:rPr>
              <a:t>19%.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algn="r" marL="255904" marR="310515" indent="-256540">
              <a:lnSpc>
                <a:spcPct val="100000"/>
              </a:lnSpc>
              <a:buClr>
                <a:srgbClr val="FFC750"/>
              </a:buClr>
              <a:buSzPct val="120454"/>
              <a:buFont typeface="Times New Roman"/>
              <a:buChar char="•"/>
              <a:tabLst>
                <a:tab pos="255904" algn="l"/>
                <a:tab pos="25654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establish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2200">
              <a:latin typeface="Arial"/>
              <a:cs typeface="Arial"/>
            </a:endParaRPr>
          </a:p>
          <a:p>
            <a:pPr algn="r" marR="34480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intolerant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patients.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3035" y="68578"/>
            <a:ext cx="6850379" cy="50063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" y="1786127"/>
            <a:ext cx="1944624" cy="1911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635" y="36563"/>
            <a:ext cx="3587496" cy="1007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0969" rIns="0" bIns="0" rtlCol="0" vert="horz">
            <a:spAutoFit/>
          </a:bodyPr>
          <a:lstStyle/>
          <a:p>
            <a:pPr marL="2993390">
              <a:lnSpc>
                <a:spcPct val="100000"/>
              </a:lnSpc>
              <a:spcBef>
                <a:spcPts val="100"/>
              </a:spcBef>
            </a:pPr>
            <a:r>
              <a:rPr dirty="0" sz="3300"/>
              <a:t>A</a:t>
            </a:r>
            <a:r>
              <a:rPr dirty="0" sz="3300" spc="-10"/>
              <a:t> </a:t>
            </a:r>
            <a:r>
              <a:rPr dirty="0" sz="3300"/>
              <a:t>Final </a:t>
            </a:r>
            <a:r>
              <a:rPr dirty="0" sz="3300" spc="-10"/>
              <a:t>Thought</a:t>
            </a:r>
            <a:endParaRPr sz="3300"/>
          </a:p>
        </p:txBody>
      </p:sp>
      <p:grpSp>
        <p:nvGrpSpPr>
          <p:cNvPr id="4" name="object 4" descr=""/>
          <p:cNvGrpSpPr/>
          <p:nvPr/>
        </p:nvGrpSpPr>
        <p:grpSpPr>
          <a:xfrm>
            <a:off x="173736" y="780287"/>
            <a:ext cx="8829675" cy="4324350"/>
            <a:chOff x="173736" y="780287"/>
            <a:chExt cx="8829675" cy="43243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84" y="780287"/>
              <a:ext cx="7669530" cy="70332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1199387"/>
              <a:ext cx="8126730" cy="7033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" y="1618487"/>
              <a:ext cx="1247394" cy="70332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076" y="2165604"/>
              <a:ext cx="8394954" cy="7033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736" y="2584704"/>
              <a:ext cx="5785866" cy="70332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1264" y="2584704"/>
              <a:ext cx="523493" cy="7033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6420" y="2584704"/>
              <a:ext cx="2993898" cy="70332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736" y="3003804"/>
              <a:ext cx="4725162" cy="70332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684" y="3608831"/>
              <a:ext cx="8058150" cy="70332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736" y="4005071"/>
              <a:ext cx="1832610" cy="70332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8008" y="4005071"/>
              <a:ext cx="1971293" cy="70332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27831" y="4005071"/>
              <a:ext cx="4601718" cy="70332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736" y="4401305"/>
              <a:ext cx="8394954" cy="70332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58546" y="822957"/>
            <a:ext cx="8348345" cy="4067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09930" indent="346075">
              <a:lnSpc>
                <a:spcPct val="1101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dirty="0" sz="25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unwilling</a:t>
            </a:r>
            <a:r>
              <a:rPr dirty="0" sz="2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statins</a:t>
            </a: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represents</a:t>
            </a:r>
            <a:r>
              <a:rPr dirty="0" sz="2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challenging</a:t>
            </a:r>
            <a:r>
              <a:rPr dirty="0" sz="2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frustrating</a:t>
            </a:r>
            <a:r>
              <a:rPr dirty="0" sz="2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clinical issue.</a:t>
            </a:r>
            <a:endParaRPr sz="2500">
              <a:latin typeface="Arial"/>
              <a:cs typeface="Arial"/>
            </a:endParaRPr>
          </a:p>
          <a:p>
            <a:pPr marL="12700" marR="5080" indent="434340">
              <a:lnSpc>
                <a:spcPct val="110000"/>
              </a:lnSpc>
              <a:spcBef>
                <a:spcPts val="101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Regardless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represents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nocebo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z="2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intolerance,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25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dirty="0" sz="25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therapies.</a:t>
            </a:r>
            <a:endParaRPr sz="2500">
              <a:latin typeface="Arial"/>
              <a:cs typeface="Arial"/>
            </a:endParaRPr>
          </a:p>
          <a:p>
            <a:pPr marL="12700" marR="344805" indent="346075">
              <a:lnSpc>
                <a:spcPct val="104000"/>
              </a:lnSpc>
              <a:spcBef>
                <a:spcPts val="165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2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rationale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dirty="0" sz="2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2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adverse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intolerant</a:t>
            </a:r>
            <a:r>
              <a:rPr dirty="0" sz="2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statins.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58849" y="1448866"/>
            <a:ext cx="2107565" cy="6731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5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Michael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Lincoff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500" spc="-10" i="1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5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39621" y="2260600"/>
            <a:ext cx="1950085" cy="184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23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J.P.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Kastelein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D.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Thompson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Leslie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Cho</a:t>
            </a:r>
            <a:endParaRPr sz="1800">
              <a:latin typeface="Arial"/>
              <a:cs typeface="Arial"/>
            </a:endParaRPr>
          </a:p>
          <a:p>
            <a:pPr algn="ctr" marL="213360" marR="207645">
              <a:lnSpc>
                <a:spcPct val="132300"/>
              </a:lnSpc>
              <a:spcBef>
                <a:spcPts val="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Harold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Bays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Jorge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Plutzky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30489" y="4850489"/>
            <a:ext cx="74930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5"/>
              </a:lnSpc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77661" y="1460560"/>
            <a:ext cx="2107565" cy="67246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55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Stephen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Nicholls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10" i="1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5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53990" y="2253114"/>
            <a:ext cx="2957195" cy="1805305"/>
          </a:xfrm>
          <a:prstGeom prst="rect">
            <a:avLst/>
          </a:prstGeom>
        </p:spPr>
        <p:txBody>
          <a:bodyPr wrap="square" lIns="0" tIns="170180" rIns="0" bIns="0" rtlCol="0" vert="horz">
            <a:spAutoFit/>
          </a:bodyPr>
          <a:lstStyle/>
          <a:p>
            <a:pPr marL="762635">
              <a:lnSpc>
                <a:spcPct val="100000"/>
              </a:lnSpc>
              <a:spcBef>
                <a:spcPts val="13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Kausik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Ray</a:t>
            </a:r>
            <a:endParaRPr sz="18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12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Libby</a:t>
            </a:r>
            <a:endParaRPr sz="1800">
              <a:latin typeface="Arial"/>
              <a:cs typeface="Arial"/>
            </a:endParaRPr>
          </a:p>
          <a:p>
            <a:pPr marL="12700" marR="5080" indent="514984">
              <a:lnSpc>
                <a:spcPct val="1667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Patrick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Moriarty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Michael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Louie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(non-voting)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41473" y="92456"/>
            <a:ext cx="3865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C84F"/>
                </a:solidFill>
              </a:rPr>
              <a:t>Executive</a:t>
            </a:r>
            <a:r>
              <a:rPr dirty="0" sz="3200" spc="-50">
                <a:solidFill>
                  <a:srgbClr val="FFC84F"/>
                </a:solidFill>
              </a:rPr>
              <a:t> </a:t>
            </a:r>
            <a:r>
              <a:rPr dirty="0" sz="3200" spc="-10">
                <a:solidFill>
                  <a:srgbClr val="FFC84F"/>
                </a:solidFill>
              </a:rPr>
              <a:t>Committee</a:t>
            </a:r>
            <a:endParaRPr sz="3200"/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8811" y="652271"/>
            <a:ext cx="26542" cy="68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5720" y="1002792"/>
            <a:ext cx="19202" cy="571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438905" y="632840"/>
            <a:ext cx="2266315" cy="668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Steven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Nissen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(Study</a:t>
            </a:r>
            <a:r>
              <a:rPr dirty="0" sz="1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Chair)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05156" y="4480559"/>
          <a:ext cx="9010015" cy="52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3180"/>
                <a:gridCol w="3131185"/>
                <a:gridCol w="3202940"/>
              </a:tblGrid>
              <a:tr h="294640">
                <a:tc>
                  <a:txBody>
                    <a:bodyPr/>
                    <a:lstStyle/>
                    <a:p>
                      <a:pPr algn="ctr" marR="214629">
                        <a:lnSpc>
                          <a:spcPts val="1889"/>
                        </a:lnSpc>
                        <a:spcBef>
                          <a:spcPts val="334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Diederick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E.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Grobbee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17880">
                        <a:lnSpc>
                          <a:spcPts val="1889"/>
                        </a:lnSpc>
                        <a:spcBef>
                          <a:spcPts val="334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Denise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Maggie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Horner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LeAnne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Bloedon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90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marR="247650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European</a:t>
                      </a:r>
                      <a:r>
                        <a:rPr dirty="0" sz="12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ARO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C5Research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1059815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Esperion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038" y="619505"/>
            <a:ext cx="14249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Backup</a:t>
            </a:r>
            <a:endParaRPr sz="3300"/>
          </a:p>
        </p:txBody>
      </p:sp>
      <p:sp>
        <p:nvSpPr>
          <p:cNvPr id="3" name="object 3" descr=""/>
          <p:cNvSpPr txBox="1"/>
          <p:nvPr/>
        </p:nvSpPr>
        <p:spPr>
          <a:xfrm>
            <a:off x="8205596" y="4715967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8808" y="0"/>
            <a:ext cx="8455660" cy="916305"/>
            <a:chOff x="368808" y="0"/>
            <a:chExt cx="8455660" cy="9163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0"/>
              <a:ext cx="8455152" cy="9159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4" y="140208"/>
              <a:ext cx="37423" cy="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550" rIns="0" bIns="0" rtlCol="0" vert="horz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All</a:t>
            </a:r>
            <a:r>
              <a:rPr dirty="0" spc="-15"/>
              <a:t> </a:t>
            </a:r>
            <a:r>
              <a:rPr dirty="0"/>
              <a:t>LMT Cross-ins</a:t>
            </a:r>
            <a:r>
              <a:rPr dirty="0" spc="-15"/>
              <a:t> </a:t>
            </a:r>
            <a:r>
              <a:rPr dirty="0"/>
              <a:t>During</a:t>
            </a:r>
            <a:r>
              <a:rPr dirty="0" spc="-35"/>
              <a:t> </a:t>
            </a:r>
            <a:r>
              <a:rPr dirty="0"/>
              <a:t>the </a:t>
            </a:r>
            <a:r>
              <a:rPr dirty="0" spc="-10"/>
              <a:t>Trial</a:t>
            </a: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87883" y="869950"/>
          <a:ext cx="8629015" cy="3806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050"/>
                <a:gridCol w="2495550"/>
                <a:gridCol w="2467609"/>
              </a:tblGrid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1315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LMT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452120" indent="-3048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6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6992)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52475" marR="742315" indent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LMT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04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9.4%)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15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1089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(15.6%)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Statins*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45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283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(4.0%)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456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(6.5%)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PCSK9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inhibitors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51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194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(2.8%)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94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306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(4.4%)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492759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Selective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r>
                        <a:rPr dirty="0" sz="14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Absorption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Inhibitors</a:t>
                      </a:r>
                      <a:r>
                        <a:rPr dirty="0" sz="14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(Ezetimibe)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45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189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382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(5.5%)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Fibrates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(1.3%)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Bile</a:t>
                      </a:r>
                      <a:r>
                        <a:rPr dirty="0" sz="14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Sequestrants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629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(0.2%)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0.2%)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629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(0.2%)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73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marL="252095" marR="3841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 Dose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Combination: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Ezetimibe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45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310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(&lt;0.1%)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PCSK9-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siRNA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51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102044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Niacin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derivatives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45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99821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8205596" y="4715967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457" y="4819903"/>
            <a:ext cx="48748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&lt;4%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receiving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10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intensity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868680"/>
            <a:chOff x="0" y="0"/>
            <a:chExt cx="9144000" cy="8686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8686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15823"/>
              <a:ext cx="70912" cy="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96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Time</a:t>
            </a:r>
            <a:r>
              <a:rPr dirty="0" sz="2900" spc="-30"/>
              <a:t> </a:t>
            </a:r>
            <a:r>
              <a:rPr dirty="0" sz="2900"/>
              <a:t>to</a:t>
            </a:r>
            <a:r>
              <a:rPr dirty="0" sz="2900" spc="-20"/>
              <a:t> </a:t>
            </a:r>
            <a:r>
              <a:rPr dirty="0" sz="2900"/>
              <a:t>Cross-in</a:t>
            </a:r>
            <a:r>
              <a:rPr dirty="0" sz="2900" spc="-35"/>
              <a:t> </a:t>
            </a:r>
            <a:r>
              <a:rPr dirty="0" sz="2900"/>
              <a:t>to</a:t>
            </a:r>
            <a:r>
              <a:rPr dirty="0" sz="2900" spc="-35"/>
              <a:t> </a:t>
            </a:r>
            <a:r>
              <a:rPr dirty="0" sz="2900"/>
              <a:t>Additional</a:t>
            </a:r>
            <a:r>
              <a:rPr dirty="0" sz="2900" spc="-35"/>
              <a:t> </a:t>
            </a:r>
            <a:r>
              <a:rPr dirty="0" sz="2900"/>
              <a:t>Lipid</a:t>
            </a:r>
            <a:r>
              <a:rPr dirty="0" sz="2900" spc="-15"/>
              <a:t> </a:t>
            </a:r>
            <a:r>
              <a:rPr dirty="0" sz="2900"/>
              <a:t>Modifying</a:t>
            </a:r>
            <a:r>
              <a:rPr dirty="0" sz="2900" spc="-45"/>
              <a:t> </a:t>
            </a:r>
            <a:r>
              <a:rPr dirty="0" sz="2900" spc="-10"/>
              <a:t>Therapy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637031"/>
            <a:ext cx="7897368" cy="43083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10513" y="4243222"/>
            <a:ext cx="2635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2660" y="2588767"/>
            <a:ext cx="3549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5027" y="933958"/>
            <a:ext cx="3549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3576" y="868413"/>
            <a:ext cx="238760" cy="34664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Probability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dirty="0" sz="15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52340" y="1616201"/>
            <a:ext cx="9455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C7C8FF"/>
                </a:solidFill>
                <a:latin typeface="Arial"/>
                <a:cs typeface="Arial"/>
              </a:rPr>
              <a:t>Placebo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93258" y="3087751"/>
            <a:ext cx="18484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Bempedoic</a:t>
            </a:r>
            <a:r>
              <a:rPr dirty="0" sz="2000" spc="-1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C84F"/>
                </a:solidFill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79829" y="4563871"/>
            <a:ext cx="1174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15539" y="4563871"/>
            <a:ext cx="20827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52031" y="4563871"/>
            <a:ext cx="20827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37652" y="4563871"/>
            <a:ext cx="20827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89452" y="4563871"/>
            <a:ext cx="2667000" cy="4705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3905">
              <a:lnSpc>
                <a:spcPct val="100000"/>
              </a:lnSpc>
              <a:spcBef>
                <a:spcPts val="95"/>
              </a:spcBef>
              <a:tabLst>
                <a:tab pos="2062480" algn="l"/>
              </a:tabLst>
            </a:pP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976" y="0"/>
            <a:ext cx="5103876" cy="841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2989" y="90931"/>
            <a:ext cx="44748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CTTC</a:t>
            </a:r>
            <a:r>
              <a:rPr dirty="0" sz="2800" spc="-50"/>
              <a:t> </a:t>
            </a:r>
            <a:r>
              <a:rPr dirty="0" sz="2800"/>
              <a:t>End</a:t>
            </a:r>
            <a:r>
              <a:rPr dirty="0" sz="2800" spc="-50"/>
              <a:t> </a:t>
            </a:r>
            <a:r>
              <a:rPr dirty="0" sz="2800"/>
              <a:t>Point</a:t>
            </a:r>
            <a:r>
              <a:rPr dirty="0" sz="2800" spc="-65"/>
              <a:t> </a:t>
            </a:r>
            <a:r>
              <a:rPr dirty="0" sz="2800" spc="-10"/>
              <a:t>Calculation</a:t>
            </a:r>
            <a:endParaRPr sz="28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4541" y="648716"/>
          <a:ext cx="8762365" cy="781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530"/>
                <a:gridCol w="2477770"/>
                <a:gridCol w="1694179"/>
                <a:gridCol w="1278254"/>
              </a:tblGrid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5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(N=6992),</a:t>
                      </a:r>
                      <a:r>
                        <a:rPr dirty="0" sz="15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5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(N=6978),</a:t>
                      </a:r>
                      <a:r>
                        <a:rPr dirty="0" sz="1500" spc="3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(%)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703</a:t>
                      </a:r>
                      <a:r>
                        <a:rPr dirty="0" sz="15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(10.1)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816</a:t>
                      </a:r>
                      <a:r>
                        <a:rPr dirty="0" sz="15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(11.7)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600" b="1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0.85</a:t>
                      </a:r>
                      <a:r>
                        <a:rPr dirty="0" sz="1600" spc="-25" b="1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(0.77,0.94)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14541" y="1651000"/>
          <a:ext cx="8791575" cy="282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1754"/>
                <a:gridCol w="2614295"/>
                <a:gridCol w="2205990"/>
              </a:tblGrid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5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(N=6992)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(N=6978)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Baseline,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6992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6978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139.0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(34.9)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139.0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(35.2)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12,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5977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107.2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(37.8)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133.2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(41.4)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baseline,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LS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-28.5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(0.42)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-2.47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(0.43)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LS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Means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26.1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(0.59)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mg/dl</a:t>
                      </a:r>
                      <a:r>
                        <a:rPr dirty="0" sz="1600" spc="409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600" b="1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0.67</a:t>
                      </a:r>
                      <a:r>
                        <a:rPr dirty="0" sz="1600" spc="-10" b="1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mmol/L)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79170" y="4652873"/>
            <a:ext cx="7586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CTTC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Expected HR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0.67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mmol/L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84F"/>
                </a:solidFill>
                <a:latin typeface="Arial"/>
                <a:cs typeface="Arial"/>
              </a:rPr>
              <a:t>0.846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55" y="47231"/>
            <a:ext cx="8982710" cy="927100"/>
            <a:chOff x="105155" y="47231"/>
            <a:chExt cx="8982710" cy="927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" y="47231"/>
              <a:ext cx="8982456" cy="9266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7" y="198119"/>
              <a:ext cx="60274" cy="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826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dirty="0"/>
              <a:t>Outcomes: Non-Statin</a:t>
            </a:r>
            <a:r>
              <a:rPr dirty="0" spc="-25"/>
              <a:t> LDL-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Lowering</a:t>
            </a:r>
            <a:r>
              <a:rPr dirty="0" spc="-15"/>
              <a:t> </a:t>
            </a:r>
            <a:r>
              <a:rPr dirty="0" spc="-10"/>
              <a:t>Therapies</a:t>
            </a: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28498" y="850900"/>
          <a:ext cx="8563610" cy="3789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0"/>
                <a:gridCol w="2807970"/>
                <a:gridCol w="2560320"/>
              </a:tblGrid>
              <a:tr h="875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981075" marR="511809" indent="-4622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3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</a:t>
                      </a: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 </a:t>
                      </a:r>
                      <a:r>
                        <a:rPr dirty="0" sz="23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MACE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dirty="0" sz="23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Nonfatal</a:t>
                      </a:r>
                      <a:r>
                        <a:rPr dirty="0" sz="23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254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Ezetimibe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0.87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Evolocumab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0.73</a:t>
                      </a:r>
                      <a:r>
                        <a:rPr dirty="0" baseline="25925" sz="225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5925" sz="225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Alirocumab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0.86*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23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23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2300" spc="-95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Acid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1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23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0.85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1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23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0.73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181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283870" y="4774184"/>
            <a:ext cx="4625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*Trial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rather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93028" y="4774184"/>
            <a:ext cx="2058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6455" sz="1575">
                <a:solidFill>
                  <a:srgbClr val="FFFFFF"/>
                </a:solidFill>
                <a:latin typeface="Arial"/>
                <a:cs typeface="Arial"/>
              </a:rPr>
              <a:t>†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2300" y="10655"/>
            <a:ext cx="2868168" cy="1007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442" rIns="0" bIns="0" rtlCol="0" vert="horz">
            <a:spAutoFit/>
          </a:bodyPr>
          <a:lstStyle/>
          <a:p>
            <a:pPr marL="3353435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Background</a:t>
            </a:r>
            <a:endParaRPr sz="33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4903" y="1059179"/>
            <a:ext cx="83016" cy="68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6447" y="1379219"/>
            <a:ext cx="86106" cy="68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1544" y="2042160"/>
            <a:ext cx="79965" cy="685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4357115" y="2362200"/>
            <a:ext cx="85090" cy="6985"/>
            <a:chOff x="4357115" y="2362200"/>
            <a:chExt cx="85090" cy="698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7115" y="2362200"/>
              <a:ext cx="49460" cy="68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4359" y="2362200"/>
              <a:ext cx="37433" cy="6857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1516" y="2682240"/>
            <a:ext cx="28303" cy="685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4067" y="3345180"/>
            <a:ext cx="86106" cy="685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13503" y="3665220"/>
            <a:ext cx="85996" cy="6857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4369308" y="4328160"/>
            <a:ext cx="84455" cy="6985"/>
            <a:chOff x="4369308" y="4328160"/>
            <a:chExt cx="84455" cy="6985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9308" y="4328160"/>
              <a:ext cx="46551" cy="68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1980" y="4328160"/>
              <a:ext cx="37147" cy="685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445508" y="433158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800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7288" y="4648200"/>
            <a:ext cx="66294" cy="6857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01879" y="882472"/>
            <a:ext cx="8508365" cy="3936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intolerance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vexing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prevents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1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268605" marR="117475" indent="-256540">
              <a:lnSpc>
                <a:spcPct val="100000"/>
              </a:lnSpc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acid,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ATP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citrate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lyase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inhibitor,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inhibits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hepatic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cholesterol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synthesis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upstream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HMG-Co-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reductase,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enzyme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inhibited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statins.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C750"/>
              </a:buClr>
              <a:buFont typeface="Times New Roman"/>
              <a:buChar char="•"/>
            </a:pPr>
            <a:endParaRPr sz="23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pro-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activated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liver,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peripheral</a:t>
            </a:r>
            <a:endParaRPr sz="21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tissues,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incidence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muscle-related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adverse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events.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Although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lowering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endParaRPr sz="21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100" spc="-50">
                <a:solidFill>
                  <a:srgbClr val="FFFFFF"/>
                </a:solidFill>
                <a:latin typeface="Arial"/>
                <a:cs typeface="Arial"/>
              </a:rPr>
              <a:t> 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448" y="121907"/>
            <a:ext cx="5833872" cy="926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121" rIns="0" bIns="0" rtlCol="0" vert="horz">
            <a:spAutoFit/>
          </a:bodyPr>
          <a:lstStyle/>
          <a:p>
            <a:pPr marL="1847214">
              <a:lnSpc>
                <a:spcPct val="100000"/>
              </a:lnSpc>
              <a:spcBef>
                <a:spcPts val="100"/>
              </a:spcBef>
            </a:pPr>
            <a:r>
              <a:rPr dirty="0"/>
              <a:t>CLEAR</a:t>
            </a:r>
            <a:r>
              <a:rPr dirty="0" spc="-75"/>
              <a:t> </a:t>
            </a:r>
            <a:r>
              <a:rPr dirty="0"/>
              <a:t>Outcomes</a:t>
            </a:r>
            <a:r>
              <a:rPr dirty="0" spc="-35"/>
              <a:t> </a:t>
            </a:r>
            <a:r>
              <a:rPr dirty="0"/>
              <a:t>Trial</a:t>
            </a:r>
            <a:r>
              <a:rPr dirty="0" spc="-25"/>
              <a:t> </a:t>
            </a:r>
            <a:r>
              <a:rPr dirty="0" spc="-10"/>
              <a:t>Design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622294" y="3162045"/>
            <a:ext cx="2955925" cy="479425"/>
            <a:chOff x="3622294" y="3162045"/>
            <a:chExt cx="2955925" cy="479425"/>
          </a:xfrm>
        </p:grpSpPr>
        <p:sp>
          <p:nvSpPr>
            <p:cNvPr id="5" name="object 5" descr=""/>
            <p:cNvSpPr/>
            <p:nvPr/>
          </p:nvSpPr>
          <p:spPr>
            <a:xfrm>
              <a:off x="3632454" y="3172205"/>
              <a:ext cx="2935605" cy="459105"/>
            </a:xfrm>
            <a:custGeom>
              <a:avLst/>
              <a:gdLst/>
              <a:ahLst/>
              <a:cxnLst/>
              <a:rect l="l" t="t" r="r" b="b"/>
              <a:pathLst>
                <a:path w="2935604" h="459104">
                  <a:moveTo>
                    <a:pt x="2705862" y="0"/>
                  </a:moveTo>
                  <a:lnTo>
                    <a:pt x="0" y="0"/>
                  </a:lnTo>
                  <a:lnTo>
                    <a:pt x="0" y="458724"/>
                  </a:lnTo>
                  <a:lnTo>
                    <a:pt x="2705862" y="458724"/>
                  </a:lnTo>
                  <a:lnTo>
                    <a:pt x="2935224" y="229362"/>
                  </a:lnTo>
                  <a:lnTo>
                    <a:pt x="2705862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32454" y="3172205"/>
              <a:ext cx="2935605" cy="459105"/>
            </a:xfrm>
            <a:custGeom>
              <a:avLst/>
              <a:gdLst/>
              <a:ahLst/>
              <a:cxnLst/>
              <a:rect l="l" t="t" r="r" b="b"/>
              <a:pathLst>
                <a:path w="2935604" h="459104">
                  <a:moveTo>
                    <a:pt x="0" y="0"/>
                  </a:moveTo>
                  <a:lnTo>
                    <a:pt x="2705862" y="0"/>
                  </a:lnTo>
                  <a:lnTo>
                    <a:pt x="2935224" y="229362"/>
                  </a:lnTo>
                  <a:lnTo>
                    <a:pt x="2705862" y="458724"/>
                  </a:lnTo>
                  <a:lnTo>
                    <a:pt x="0" y="4587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821429" y="3257169"/>
            <a:ext cx="24441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1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mg/day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622547" y="4162044"/>
            <a:ext cx="2903220" cy="495300"/>
            <a:chOff x="3622547" y="4162044"/>
            <a:chExt cx="2903220" cy="495300"/>
          </a:xfrm>
        </p:grpSpPr>
        <p:sp>
          <p:nvSpPr>
            <p:cNvPr id="9" name="object 9" descr=""/>
            <p:cNvSpPr/>
            <p:nvPr/>
          </p:nvSpPr>
          <p:spPr>
            <a:xfrm>
              <a:off x="3632453" y="4171950"/>
              <a:ext cx="2883535" cy="475615"/>
            </a:xfrm>
            <a:custGeom>
              <a:avLst/>
              <a:gdLst/>
              <a:ahLst/>
              <a:cxnLst/>
              <a:rect l="l" t="t" r="r" b="b"/>
              <a:pathLst>
                <a:path w="2883534" h="475614">
                  <a:moveTo>
                    <a:pt x="2645664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2645664" y="475488"/>
                  </a:lnTo>
                  <a:lnTo>
                    <a:pt x="2883407" y="23774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32453" y="4171950"/>
              <a:ext cx="2883535" cy="475615"/>
            </a:xfrm>
            <a:custGeom>
              <a:avLst/>
              <a:gdLst/>
              <a:ahLst/>
              <a:cxnLst/>
              <a:rect l="l" t="t" r="r" b="b"/>
              <a:pathLst>
                <a:path w="2883534" h="475614">
                  <a:moveTo>
                    <a:pt x="0" y="0"/>
                  </a:moveTo>
                  <a:lnTo>
                    <a:pt x="2645664" y="0"/>
                  </a:lnTo>
                  <a:lnTo>
                    <a:pt x="2883407" y="237744"/>
                  </a:lnTo>
                  <a:lnTo>
                    <a:pt x="2645664" y="475488"/>
                  </a:lnTo>
                  <a:lnTo>
                    <a:pt x="0" y="47548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240784" y="4258462"/>
            <a:ext cx="15430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r>
              <a:rPr dirty="0" sz="15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51752" y="3040760"/>
            <a:ext cx="2300605" cy="175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539" indent="-117475">
              <a:lnSpc>
                <a:spcPts val="2285"/>
              </a:lnSpc>
              <a:buSzPct val="113888"/>
              <a:buChar char="•"/>
              <a:tabLst>
                <a:tab pos="1301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≥1,620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endParaRPr sz="1800">
              <a:latin typeface="Arial"/>
              <a:cs typeface="Arial"/>
            </a:endParaRPr>
          </a:p>
          <a:p>
            <a:pPr marL="129539">
              <a:lnSpc>
                <a:spcPts val="2135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endParaRPr sz="1800">
              <a:latin typeface="Arial"/>
              <a:cs typeface="Arial"/>
            </a:endParaRPr>
          </a:p>
          <a:p>
            <a:pPr marL="129539" marR="104139" indent="-117475">
              <a:lnSpc>
                <a:spcPts val="2160"/>
              </a:lnSpc>
              <a:spcBef>
                <a:spcPts val="1475"/>
              </a:spcBef>
              <a:buSzPct val="113888"/>
              <a:buChar char="•"/>
              <a:tabLst>
                <a:tab pos="1301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≥810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secondary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endParaRPr sz="18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1070"/>
              </a:spcBef>
              <a:buSzPct val="113888"/>
              <a:buChar char="•"/>
              <a:tabLst>
                <a:tab pos="1301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≥24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838" y="3367278"/>
            <a:ext cx="2595880" cy="1013460"/>
          </a:xfrm>
          <a:prstGeom prst="rect">
            <a:avLst/>
          </a:prstGeom>
          <a:solidFill>
            <a:srgbClr val="000090"/>
          </a:solidFill>
          <a:ln w="19812">
            <a:solidFill>
              <a:srgbClr val="FFFFFF"/>
            </a:solidFill>
          </a:ln>
        </p:spPr>
        <p:txBody>
          <a:bodyPr wrap="square" lIns="0" tIns="97790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770"/>
              </a:spcBef>
            </a:pPr>
            <a:r>
              <a:rPr dirty="0" sz="1700">
                <a:solidFill>
                  <a:srgbClr val="FFC84F"/>
                </a:solidFill>
                <a:latin typeface="Arial"/>
                <a:cs typeface="Arial"/>
              </a:rPr>
              <a:t>Primary</a:t>
            </a:r>
            <a:r>
              <a:rPr dirty="0" sz="1700" spc="-3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C84F"/>
                </a:solidFill>
                <a:latin typeface="Arial"/>
                <a:cs typeface="Arial"/>
              </a:rPr>
              <a:t>or</a:t>
            </a:r>
            <a:r>
              <a:rPr dirty="0" sz="1700" spc="-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C84F"/>
                </a:solidFill>
                <a:latin typeface="Arial"/>
                <a:cs typeface="Arial"/>
              </a:rPr>
              <a:t>secondary</a:t>
            </a:r>
            <a:endParaRPr sz="1700">
              <a:latin typeface="Arial"/>
              <a:cs typeface="Arial"/>
            </a:endParaRPr>
          </a:p>
          <a:p>
            <a:pPr marL="135255" marR="121920" indent="210185">
              <a:lnSpc>
                <a:spcPct val="100000"/>
              </a:lnSpc>
            </a:pPr>
            <a:r>
              <a:rPr dirty="0" baseline="23148" sz="900">
                <a:solidFill>
                  <a:srgbClr val="343E48"/>
                </a:solidFill>
                <a:latin typeface="Arial"/>
                <a:cs typeface="Arial"/>
              </a:rPr>
              <a:t>4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dirty="0" sz="1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LDL-C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941320" y="3685032"/>
            <a:ext cx="652780" cy="378460"/>
            <a:chOff x="2941320" y="3685032"/>
            <a:chExt cx="652780" cy="378460"/>
          </a:xfrm>
        </p:grpSpPr>
        <p:sp>
          <p:nvSpPr>
            <p:cNvPr id="15" name="object 15" descr=""/>
            <p:cNvSpPr/>
            <p:nvPr/>
          </p:nvSpPr>
          <p:spPr>
            <a:xfrm>
              <a:off x="2948940" y="3692652"/>
              <a:ext cx="637540" cy="363220"/>
            </a:xfrm>
            <a:custGeom>
              <a:avLst/>
              <a:gdLst/>
              <a:ahLst/>
              <a:cxnLst/>
              <a:rect l="l" t="t" r="r" b="b"/>
              <a:pathLst>
                <a:path w="637539" h="363220">
                  <a:moveTo>
                    <a:pt x="455675" y="0"/>
                  </a:moveTo>
                  <a:lnTo>
                    <a:pt x="455675" y="90678"/>
                  </a:lnTo>
                  <a:lnTo>
                    <a:pt x="0" y="90678"/>
                  </a:lnTo>
                  <a:lnTo>
                    <a:pt x="0" y="272034"/>
                  </a:lnTo>
                  <a:lnTo>
                    <a:pt x="455675" y="272034"/>
                  </a:lnTo>
                  <a:lnTo>
                    <a:pt x="455675" y="362712"/>
                  </a:lnTo>
                  <a:lnTo>
                    <a:pt x="637032" y="181356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C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48940" y="3692652"/>
              <a:ext cx="637540" cy="363220"/>
            </a:xfrm>
            <a:custGeom>
              <a:avLst/>
              <a:gdLst/>
              <a:ahLst/>
              <a:cxnLst/>
              <a:rect l="l" t="t" r="r" b="b"/>
              <a:pathLst>
                <a:path w="637539" h="363220">
                  <a:moveTo>
                    <a:pt x="0" y="90678"/>
                  </a:moveTo>
                  <a:lnTo>
                    <a:pt x="455675" y="90678"/>
                  </a:lnTo>
                  <a:lnTo>
                    <a:pt x="455675" y="0"/>
                  </a:lnTo>
                  <a:lnTo>
                    <a:pt x="637032" y="181356"/>
                  </a:lnTo>
                  <a:lnTo>
                    <a:pt x="455675" y="362712"/>
                  </a:lnTo>
                  <a:lnTo>
                    <a:pt x="455675" y="272034"/>
                  </a:lnTo>
                  <a:lnTo>
                    <a:pt x="0" y="272034"/>
                  </a:lnTo>
                  <a:lnTo>
                    <a:pt x="0" y="9067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1764791"/>
            <a:ext cx="73958" cy="685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472" y="2069592"/>
            <a:ext cx="80009" cy="685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472" y="2374392"/>
            <a:ext cx="76917" cy="6857"/>
          </a:xfrm>
          <a:prstGeom prst="rect">
            <a:avLst/>
          </a:prstGeom>
        </p:spPr>
      </p:pic>
      <p:sp>
        <p:nvSpPr>
          <p:cNvPr id="20" name="object 2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05"/>
              </a:spcBef>
              <a:buClr>
                <a:srgbClr val="FFC84F"/>
              </a:buClr>
              <a:buSzPct val="115000"/>
              <a:buChar char="•"/>
              <a:tabLst>
                <a:tab pos="238760" algn="l"/>
              </a:tabLst>
            </a:pPr>
            <a:r>
              <a:rPr dirty="0"/>
              <a:t>Statin</a:t>
            </a:r>
            <a:r>
              <a:rPr dirty="0" spc="-15"/>
              <a:t> </a:t>
            </a:r>
            <a:r>
              <a:rPr dirty="0" spc="-10"/>
              <a:t>intolerance:</a:t>
            </a:r>
            <a:r>
              <a:rPr dirty="0" spc="-155"/>
              <a:t> 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adverse</a:t>
            </a:r>
            <a:r>
              <a:rPr dirty="0" spc="-30"/>
              <a:t> </a:t>
            </a:r>
            <a:r>
              <a:rPr dirty="0"/>
              <a:t>effect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25"/>
              <a:t> </a:t>
            </a:r>
            <a:r>
              <a:rPr dirty="0"/>
              <a:t>started</a:t>
            </a:r>
            <a:r>
              <a:rPr dirty="0" spc="-4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 spc="-10"/>
              <a:t>increased</a:t>
            </a:r>
          </a:p>
          <a:p>
            <a:pPr marL="238125">
              <a:lnSpc>
                <a:spcPct val="100000"/>
              </a:lnSpc>
            </a:pPr>
            <a:r>
              <a:rPr dirty="0"/>
              <a:t>during</a:t>
            </a:r>
            <a:r>
              <a:rPr dirty="0" spc="-55"/>
              <a:t> </a:t>
            </a:r>
            <a:r>
              <a:rPr dirty="0"/>
              <a:t>statin</a:t>
            </a:r>
            <a:r>
              <a:rPr dirty="0" spc="-30"/>
              <a:t> </a:t>
            </a:r>
            <a:r>
              <a:rPr dirty="0"/>
              <a:t>therapy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resolved</a:t>
            </a:r>
            <a:r>
              <a:rPr dirty="0" spc="-40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/>
              <a:t>improved</a:t>
            </a:r>
            <a:r>
              <a:rPr dirty="0" spc="-40"/>
              <a:t> </a:t>
            </a:r>
            <a:r>
              <a:rPr dirty="0"/>
              <a:t>after</a:t>
            </a:r>
            <a:r>
              <a:rPr dirty="0" spc="-35"/>
              <a:t> </a:t>
            </a:r>
            <a:r>
              <a:rPr dirty="0"/>
              <a:t>therapy</a:t>
            </a:r>
            <a:r>
              <a:rPr dirty="0" spc="-45"/>
              <a:t> </a:t>
            </a:r>
            <a:r>
              <a:rPr dirty="0" spc="-10"/>
              <a:t>discontinued.</a:t>
            </a:r>
          </a:p>
          <a:p>
            <a:pPr marL="238125" indent="-226060">
              <a:lnSpc>
                <a:spcPct val="100000"/>
              </a:lnSpc>
              <a:spcBef>
                <a:spcPts val="1895"/>
              </a:spcBef>
              <a:buClr>
                <a:srgbClr val="FFC84F"/>
              </a:buClr>
              <a:buSzPct val="115000"/>
              <a:buChar char="•"/>
              <a:tabLst>
                <a:tab pos="238760" algn="l"/>
              </a:tabLst>
            </a:pPr>
            <a:r>
              <a:rPr dirty="0"/>
              <a:t>Intolerance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more</a:t>
            </a:r>
            <a:r>
              <a:rPr dirty="0" spc="-35"/>
              <a:t> </a:t>
            </a:r>
            <a:r>
              <a:rPr dirty="0"/>
              <a:t>statins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statin</a:t>
            </a:r>
            <a:r>
              <a:rPr dirty="0" spc="-30"/>
              <a:t> </a:t>
            </a:r>
            <a:r>
              <a:rPr dirty="0"/>
              <a:t>if</a:t>
            </a:r>
            <a:r>
              <a:rPr dirty="0" spc="-20"/>
              <a:t> </a:t>
            </a:r>
            <a:r>
              <a:rPr dirty="0"/>
              <a:t>unwilling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 spc="-10"/>
              <a:t>attempt</a:t>
            </a:r>
          </a:p>
          <a:p>
            <a:pPr marL="238125" marR="626745">
              <a:lnSpc>
                <a:spcPct val="100000"/>
              </a:lnSpc>
            </a:pPr>
            <a:r>
              <a:rPr dirty="0"/>
              <a:t>a</a:t>
            </a:r>
            <a:r>
              <a:rPr dirty="0" spc="-25"/>
              <a:t> </a:t>
            </a:r>
            <a:r>
              <a:rPr dirty="0"/>
              <a:t>second</a:t>
            </a:r>
            <a:r>
              <a:rPr dirty="0" spc="-50"/>
              <a:t> </a:t>
            </a:r>
            <a:r>
              <a:rPr dirty="0"/>
              <a:t>statin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advised</a:t>
            </a:r>
            <a:r>
              <a:rPr dirty="0" spc="-25"/>
              <a:t> </a:t>
            </a:r>
            <a:r>
              <a:rPr dirty="0"/>
              <a:t>by</a:t>
            </a:r>
            <a:r>
              <a:rPr dirty="0" spc="-20"/>
              <a:t> </a:t>
            </a:r>
            <a:r>
              <a:rPr dirty="0"/>
              <a:t>physician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/>
              <a:t>attempt</a:t>
            </a:r>
            <a:r>
              <a:rPr dirty="0" spc="-45"/>
              <a:t> </a:t>
            </a:r>
            <a:r>
              <a:rPr dirty="0"/>
              <a:t>second</a:t>
            </a:r>
            <a:r>
              <a:rPr dirty="0" spc="-40"/>
              <a:t> </a:t>
            </a:r>
            <a:r>
              <a:rPr dirty="0" spc="-10"/>
              <a:t>statin. Very</a:t>
            </a:r>
            <a:r>
              <a:rPr dirty="0" spc="-55"/>
              <a:t> </a:t>
            </a:r>
            <a:r>
              <a:rPr dirty="0"/>
              <a:t>low</a:t>
            </a:r>
            <a:r>
              <a:rPr dirty="0" spc="-15"/>
              <a:t> </a:t>
            </a:r>
            <a:r>
              <a:rPr dirty="0"/>
              <a:t>dose</a:t>
            </a:r>
            <a:r>
              <a:rPr dirty="0" spc="-35"/>
              <a:t> </a:t>
            </a:r>
            <a:r>
              <a:rPr dirty="0"/>
              <a:t>statin</a:t>
            </a:r>
            <a:r>
              <a:rPr dirty="0" spc="-50"/>
              <a:t> </a:t>
            </a:r>
            <a:r>
              <a:rPr dirty="0"/>
              <a:t>therapy</a:t>
            </a:r>
            <a:r>
              <a:rPr dirty="0" spc="-50"/>
              <a:t> </a:t>
            </a:r>
            <a:r>
              <a:rPr dirty="0"/>
              <a:t>permitted</a:t>
            </a:r>
            <a:r>
              <a:rPr dirty="0" spc="-45"/>
              <a:t> </a:t>
            </a:r>
            <a:r>
              <a:rPr dirty="0"/>
              <a:t>(&lt;</a:t>
            </a:r>
            <a:r>
              <a:rPr dirty="0" spc="-40"/>
              <a:t> </a:t>
            </a:r>
            <a:r>
              <a:rPr dirty="0"/>
              <a:t>lowest</a:t>
            </a:r>
            <a:r>
              <a:rPr dirty="0" spc="-30"/>
              <a:t> </a:t>
            </a:r>
            <a:r>
              <a:rPr dirty="0"/>
              <a:t>approved</a:t>
            </a:r>
            <a:r>
              <a:rPr dirty="0" spc="-60"/>
              <a:t> </a:t>
            </a:r>
            <a:r>
              <a:rPr dirty="0" spc="-10"/>
              <a:t>dose).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467" y="192023"/>
            <a:ext cx="67767" cy="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314" rIns="0" bIns="0" rtlCol="0" vert="horz">
            <a:spAutoFit/>
          </a:bodyPr>
          <a:lstStyle/>
          <a:p>
            <a:pPr marL="1363980">
              <a:lnSpc>
                <a:spcPct val="100000"/>
              </a:lnSpc>
              <a:spcBef>
                <a:spcPts val="100"/>
              </a:spcBef>
            </a:pPr>
            <a:r>
              <a:rPr dirty="0"/>
              <a:t>Statin</a:t>
            </a:r>
            <a:r>
              <a:rPr dirty="0" spc="-35"/>
              <a:t> </a:t>
            </a:r>
            <a:r>
              <a:rPr dirty="0"/>
              <a:t>Intolerance</a:t>
            </a:r>
            <a:r>
              <a:rPr dirty="0" spc="-45"/>
              <a:t> </a:t>
            </a:r>
            <a:r>
              <a:rPr dirty="0"/>
              <a:t>Confirmation</a:t>
            </a:r>
            <a:r>
              <a:rPr dirty="0" spc="-60"/>
              <a:t> </a:t>
            </a:r>
            <a:r>
              <a:rPr dirty="0" spc="-20"/>
              <a:t>Form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627" y="841247"/>
            <a:ext cx="8736330" cy="2297430"/>
            <a:chOff x="71627" y="841247"/>
            <a:chExt cx="8736330" cy="22974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" y="841247"/>
              <a:ext cx="500634" cy="6530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3" y="874775"/>
              <a:ext cx="3938778" cy="5951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1373123"/>
              <a:ext cx="459486" cy="53111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7" y="1351787"/>
              <a:ext cx="7561326" cy="56768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747" y="1656587"/>
              <a:ext cx="8157209" cy="56768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747" y="1961387"/>
              <a:ext cx="8093202" cy="56768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747" y="2266187"/>
              <a:ext cx="7561326" cy="5676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747" y="2570987"/>
              <a:ext cx="4132326" cy="56768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71627" y="3244595"/>
            <a:ext cx="8968105" cy="1748789"/>
            <a:chOff x="71627" y="3244595"/>
            <a:chExt cx="8968105" cy="1748789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" y="3244595"/>
              <a:ext cx="500634" cy="65303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423" y="3278123"/>
              <a:ext cx="3537966" cy="59512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3837431"/>
              <a:ext cx="459486" cy="5311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747" y="3816095"/>
              <a:ext cx="7488174" cy="5676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9832" y="3816095"/>
              <a:ext cx="1239774" cy="5676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0747" y="4120895"/>
              <a:ext cx="8308085" cy="56769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0747" y="4425695"/>
              <a:ext cx="7712202" cy="56769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41808" y="782893"/>
            <a:ext cx="8568055" cy="4037965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355"/>
              </a:spcBef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confirm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sign:</a:t>
            </a:r>
            <a:endParaRPr sz="2100">
              <a:latin typeface="Arial"/>
              <a:cs typeface="Arial"/>
            </a:endParaRPr>
          </a:p>
          <a:p>
            <a:pPr lvl="1" marL="568960" indent="-213995">
              <a:lnSpc>
                <a:spcPct val="100000"/>
              </a:lnSpc>
              <a:spcBef>
                <a:spcPts val="1205"/>
              </a:spcBef>
              <a:buChar char="–"/>
              <a:tabLst>
                <a:tab pos="569595" algn="l"/>
              </a:tabLst>
            </a:pP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“…I</a:t>
            </a:r>
            <a:r>
              <a:rPr dirty="0" sz="2000" spc="-3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can’t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tolerate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these</a:t>
            </a:r>
            <a:r>
              <a:rPr dirty="0" sz="2000" spc="-3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medications</a:t>
            </a:r>
            <a:r>
              <a:rPr dirty="0" sz="2000" spc="-4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(called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statins)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even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C84F"/>
                </a:solidFill>
                <a:latin typeface="Arial"/>
                <a:cs typeface="Arial"/>
              </a:rPr>
              <a:t>though</a:t>
            </a:r>
            <a:endParaRPr sz="2000">
              <a:latin typeface="Arial"/>
              <a:cs typeface="Arial"/>
            </a:endParaRPr>
          </a:p>
          <a:p>
            <a:pPr marL="568960" marR="240665">
              <a:lnSpc>
                <a:spcPct val="100000"/>
              </a:lnSpc>
            </a:pP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know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they</a:t>
            </a:r>
            <a:r>
              <a:rPr dirty="0" sz="2000" spc="-3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would</a:t>
            </a:r>
            <a:r>
              <a:rPr dirty="0" sz="2000" spc="-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reduce</a:t>
            </a:r>
            <a:r>
              <a:rPr dirty="0" sz="2000" spc="-5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my</a:t>
            </a:r>
            <a:r>
              <a:rPr dirty="0" sz="2000" spc="-1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risk</a:t>
            </a:r>
            <a:r>
              <a:rPr dirty="0" sz="2000" spc="-3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heart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attack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stroke</a:t>
            </a:r>
            <a:r>
              <a:rPr dirty="0" sz="2000" spc="-5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C84F"/>
                </a:solidFill>
                <a:latin typeface="Arial"/>
                <a:cs typeface="Arial"/>
              </a:rPr>
              <a:t>death.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explained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aware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tolerate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tolerate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dose.”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FFC750"/>
              </a:buClr>
              <a:buSzPct val="119047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Signed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statement:</a:t>
            </a:r>
            <a:endParaRPr sz="2100">
              <a:latin typeface="Arial"/>
              <a:cs typeface="Arial"/>
            </a:endParaRPr>
          </a:p>
          <a:p>
            <a:pPr lvl="1" marL="568960" marR="5080" indent="-213360">
              <a:lnSpc>
                <a:spcPct val="100000"/>
              </a:lnSpc>
              <a:spcBef>
                <a:spcPts val="1685"/>
              </a:spcBef>
              <a:buChar char="–"/>
              <a:tabLst>
                <a:tab pos="569595" algn="l"/>
              </a:tabLst>
            </a:pP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“…in</a:t>
            </a:r>
            <a:r>
              <a:rPr dirty="0" sz="2000" spc="-4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my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opinion,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this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patient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is</a:t>
            </a:r>
            <a:r>
              <a:rPr dirty="0" sz="2000" spc="-1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unable</a:t>
            </a:r>
            <a:r>
              <a:rPr dirty="0" sz="2000" spc="-5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tolerate</a:t>
            </a:r>
            <a:r>
              <a:rPr dirty="0" sz="2000" spc="-4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statin</a:t>
            </a:r>
            <a:r>
              <a:rPr dirty="0" sz="2000" spc="-35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C84F"/>
                </a:solidFill>
                <a:latin typeface="Arial"/>
                <a:cs typeface="Arial"/>
              </a:rPr>
              <a:t>therapy</a:t>
            </a:r>
            <a:r>
              <a:rPr dirty="0" sz="2000" spc="-40">
                <a:solidFill>
                  <a:srgbClr val="FFC8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(except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possibly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doses)….based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histories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patient."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9" y="0"/>
            <a:ext cx="7121652" cy="870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0319" y="73228"/>
            <a:ext cx="656463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Key</a:t>
            </a:r>
            <a:r>
              <a:rPr dirty="0" spc="-10"/>
              <a:t> </a:t>
            </a:r>
            <a:r>
              <a:rPr dirty="0"/>
              <a:t>Secondary</a:t>
            </a:r>
            <a:r>
              <a:rPr dirty="0" spc="-45"/>
              <a:t> </a:t>
            </a:r>
            <a:r>
              <a:rPr dirty="0" spc="-10"/>
              <a:t>Endpoints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11302" y="712469"/>
            <a:ext cx="7679690" cy="1794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55904" indent="-256540">
              <a:lnSpc>
                <a:spcPct val="100000"/>
              </a:lnSpc>
              <a:spcBef>
                <a:spcPts val="95"/>
              </a:spcBef>
              <a:buClr>
                <a:srgbClr val="FFC750"/>
              </a:buClr>
              <a:buSzPct val="120454"/>
              <a:buFont typeface="Times New Roman"/>
              <a:buChar char="•"/>
              <a:tabLst>
                <a:tab pos="255904" algn="l"/>
                <a:tab pos="25654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MACE: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MI,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endParaRPr sz="2200">
              <a:latin typeface="Arial"/>
              <a:cs typeface="Arial"/>
            </a:endParaRPr>
          </a:p>
          <a:p>
            <a:pPr algn="ctr" marL="20955">
              <a:lnSpc>
                <a:spcPct val="1000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stroke,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revascularization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2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1800"/>
              </a:spcBef>
              <a:buClr>
                <a:srgbClr val="FFC750"/>
              </a:buClr>
              <a:buSzPct val="120454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Hierarchical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endpoints:</a:t>
            </a:r>
            <a:endParaRPr sz="2200">
              <a:latin typeface="Arial"/>
              <a:cs typeface="Arial"/>
            </a:endParaRPr>
          </a:p>
          <a:p>
            <a:pPr lvl="1" marL="876300" indent="-384175">
              <a:lnSpc>
                <a:spcPct val="100000"/>
              </a:lnSpc>
              <a:spcBef>
                <a:spcPts val="1810"/>
              </a:spcBef>
              <a:buAutoNum type="arabicParenR"/>
              <a:tabLst>
                <a:tab pos="876300" algn="l"/>
                <a:tab pos="87693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3-component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(MI,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death)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1362" y="2481913"/>
            <a:ext cx="3434079" cy="231203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295"/>
              </a:spcBef>
              <a:buAutoNum type="arabicParenR" startAt="2"/>
              <a:tabLst>
                <a:tab pos="396240" algn="l"/>
                <a:tab pos="39687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200"/>
              </a:spcBef>
              <a:buAutoNum type="arabicParenR" startAt="2"/>
              <a:tabLst>
                <a:tab pos="396240" algn="l"/>
                <a:tab pos="39687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revascularization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200"/>
              </a:spcBef>
              <a:buAutoNum type="arabicParenR" startAt="2"/>
              <a:tabLst>
                <a:tab pos="396240" algn="l"/>
                <a:tab pos="39687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nonfatal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200"/>
              </a:spcBef>
              <a:buAutoNum type="arabicParenR" startAt="2"/>
              <a:tabLst>
                <a:tab pos="396240" algn="l"/>
                <a:tab pos="39687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205"/>
              </a:spcBef>
              <a:buAutoNum type="arabicParenR" startAt="2"/>
              <a:tabLst>
                <a:tab pos="396240" algn="l"/>
                <a:tab pos="39687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507480" y="2264664"/>
            <a:ext cx="289560" cy="2447925"/>
            <a:chOff x="6507480" y="2264664"/>
            <a:chExt cx="289560" cy="2447925"/>
          </a:xfrm>
        </p:grpSpPr>
        <p:sp>
          <p:nvSpPr>
            <p:cNvPr id="7" name="object 7" descr=""/>
            <p:cNvSpPr/>
            <p:nvPr/>
          </p:nvSpPr>
          <p:spPr>
            <a:xfrm>
              <a:off x="6512052" y="2269236"/>
              <a:ext cx="280670" cy="2438400"/>
            </a:xfrm>
            <a:custGeom>
              <a:avLst/>
              <a:gdLst/>
              <a:ahLst/>
              <a:cxnLst/>
              <a:rect l="l" t="t" r="r" b="b"/>
              <a:pathLst>
                <a:path w="280670" h="2438400">
                  <a:moveTo>
                    <a:pt x="210312" y="0"/>
                  </a:moveTo>
                  <a:lnTo>
                    <a:pt x="70103" y="0"/>
                  </a:lnTo>
                  <a:lnTo>
                    <a:pt x="70103" y="2161997"/>
                  </a:lnTo>
                  <a:lnTo>
                    <a:pt x="0" y="2161997"/>
                  </a:lnTo>
                  <a:lnTo>
                    <a:pt x="140207" y="2438400"/>
                  </a:lnTo>
                  <a:lnTo>
                    <a:pt x="280416" y="2161997"/>
                  </a:lnTo>
                  <a:lnTo>
                    <a:pt x="210312" y="2161997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C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12052" y="2269236"/>
              <a:ext cx="280670" cy="2438400"/>
            </a:xfrm>
            <a:custGeom>
              <a:avLst/>
              <a:gdLst/>
              <a:ahLst/>
              <a:cxnLst/>
              <a:rect l="l" t="t" r="r" b="b"/>
              <a:pathLst>
                <a:path w="280670" h="2438400">
                  <a:moveTo>
                    <a:pt x="0" y="2161997"/>
                  </a:moveTo>
                  <a:lnTo>
                    <a:pt x="70103" y="2161997"/>
                  </a:lnTo>
                  <a:lnTo>
                    <a:pt x="70103" y="0"/>
                  </a:lnTo>
                  <a:lnTo>
                    <a:pt x="210312" y="0"/>
                  </a:lnTo>
                  <a:lnTo>
                    <a:pt x="210312" y="2161997"/>
                  </a:lnTo>
                  <a:lnTo>
                    <a:pt x="280416" y="2161997"/>
                  </a:lnTo>
                  <a:lnTo>
                    <a:pt x="140207" y="2438400"/>
                  </a:lnTo>
                  <a:lnTo>
                    <a:pt x="0" y="216199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944614" y="2719197"/>
            <a:ext cx="104902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Sequential Testing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705" y="928827"/>
            <a:ext cx="8613775" cy="37769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13,970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1250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countries.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750"/>
              </a:buClr>
              <a:buFont typeface="Times New Roman"/>
              <a:buChar char="•"/>
            </a:pPr>
            <a:endParaRPr sz="29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endParaRPr sz="23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duration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40.6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months.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268605" marR="574040" indent="-256540">
              <a:lnSpc>
                <a:spcPct val="100000"/>
              </a:lnSpc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Despite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pandemic,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23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95.3%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vital</a:t>
            </a: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99.4%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 patients.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750"/>
              </a:buClr>
              <a:buFont typeface="Times New Roman"/>
              <a:buChar char="•"/>
            </a:pPr>
            <a:endParaRPr sz="29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FFC750"/>
              </a:buClr>
              <a:buSzPct val="119565"/>
              <a:buFont typeface="Times New Roman"/>
              <a:buChar char="•"/>
              <a:tabLst>
                <a:tab pos="268605" algn="l"/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4-component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occurred</a:t>
            </a:r>
            <a:r>
              <a:rPr dirty="0" sz="2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1746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endParaRPr sz="23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MACE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1238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patients.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877185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FFC84F"/>
                </a:solidFill>
              </a:rPr>
              <a:t>Study</a:t>
            </a:r>
            <a:r>
              <a:rPr dirty="0" sz="3300" spc="-25">
                <a:solidFill>
                  <a:srgbClr val="FFC84F"/>
                </a:solidFill>
              </a:rPr>
              <a:t> </a:t>
            </a:r>
            <a:r>
              <a:rPr dirty="0" sz="3300" spc="-10">
                <a:solidFill>
                  <a:srgbClr val="FFC84F"/>
                </a:solidFill>
              </a:rPr>
              <a:t>Milestones</a:t>
            </a:r>
            <a:endParaRPr sz="3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79920" y="560705"/>
          <a:ext cx="8769985" cy="4441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3104"/>
                <a:gridCol w="2713990"/>
                <a:gridCol w="2713990"/>
              </a:tblGrid>
              <a:tr h="80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21690">
                        <a:lnSpc>
                          <a:spcPct val="100000"/>
                        </a:lnSpc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  <a:tc>
                  <a:txBody>
                    <a:bodyPr/>
                    <a:lstStyle/>
                    <a:p>
                      <a:pPr marL="843280" marR="408940" indent="-4286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Bempedoic</a:t>
                      </a:r>
                      <a:r>
                        <a:rPr dirty="0" sz="19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 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N=6992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  <a:tc>
                  <a:txBody>
                    <a:bodyPr/>
                    <a:lstStyle/>
                    <a:p>
                      <a:pPr marL="931544" marR="885190" indent="-368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N=6978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3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800" spc="-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48.1%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48.4%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91.5%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LDL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HDL</a:t>
                      </a:r>
                      <a:r>
                        <a:rPr dirty="0" sz="18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hsCRP</a:t>
                      </a:r>
                      <a:r>
                        <a:rPr dirty="0" sz="18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(mg/L)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800" spc="-15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800" spc="-2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 Prevention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30.0%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30.2%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Prevention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45.0%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C84F"/>
                          </a:solidFill>
                          <a:latin typeface="Arial"/>
                          <a:cs typeface="Arial"/>
                        </a:rPr>
                        <a:t>46.3%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B4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 statin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use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904" y="67513"/>
            <a:ext cx="53270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C84F"/>
                </a:solidFill>
              </a:rPr>
              <a:t>Selected</a:t>
            </a:r>
            <a:r>
              <a:rPr dirty="0" sz="2800" spc="-105">
                <a:solidFill>
                  <a:srgbClr val="FFC84F"/>
                </a:solidFill>
              </a:rPr>
              <a:t> </a:t>
            </a:r>
            <a:r>
              <a:rPr dirty="0" sz="2800">
                <a:solidFill>
                  <a:srgbClr val="FFC84F"/>
                </a:solidFill>
              </a:rPr>
              <a:t>Baseline</a:t>
            </a:r>
            <a:r>
              <a:rPr dirty="0" sz="2800" spc="-110">
                <a:solidFill>
                  <a:srgbClr val="FFC84F"/>
                </a:solidFill>
              </a:rPr>
              <a:t> </a:t>
            </a:r>
            <a:r>
              <a:rPr dirty="0" sz="2800" spc="-10">
                <a:solidFill>
                  <a:srgbClr val="FFC84F"/>
                </a:solidFill>
              </a:rPr>
              <a:t>Characteristics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91262"/>
            <a:ext cx="787527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Effect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Trial</a:t>
            </a:r>
            <a:r>
              <a:rPr dirty="0" spc="-5"/>
              <a:t> </a:t>
            </a:r>
            <a:r>
              <a:rPr dirty="0"/>
              <a:t>Regimens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LDL-C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hsCRP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016752" y="1155191"/>
            <a:ext cx="2924810" cy="3045460"/>
            <a:chOff x="6016752" y="1155191"/>
            <a:chExt cx="2924810" cy="3045460"/>
          </a:xfrm>
        </p:grpSpPr>
        <p:sp>
          <p:nvSpPr>
            <p:cNvPr id="4" name="object 4" descr=""/>
            <p:cNvSpPr/>
            <p:nvPr/>
          </p:nvSpPr>
          <p:spPr>
            <a:xfrm>
              <a:off x="6062472" y="1162811"/>
              <a:ext cx="2871470" cy="3030220"/>
            </a:xfrm>
            <a:custGeom>
              <a:avLst/>
              <a:gdLst/>
              <a:ahLst/>
              <a:cxnLst/>
              <a:rect l="l" t="t" r="r" b="b"/>
              <a:pathLst>
                <a:path w="2871470" h="3030220">
                  <a:moveTo>
                    <a:pt x="2871216" y="0"/>
                  </a:moveTo>
                  <a:lnTo>
                    <a:pt x="0" y="0"/>
                  </a:lnTo>
                  <a:lnTo>
                    <a:pt x="0" y="3029712"/>
                  </a:lnTo>
                  <a:lnTo>
                    <a:pt x="2871216" y="3029712"/>
                  </a:lnTo>
                  <a:lnTo>
                    <a:pt x="2871216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62472" y="1162811"/>
              <a:ext cx="2871470" cy="3030220"/>
            </a:xfrm>
            <a:custGeom>
              <a:avLst/>
              <a:gdLst/>
              <a:ahLst/>
              <a:cxnLst/>
              <a:rect l="l" t="t" r="r" b="b"/>
              <a:pathLst>
                <a:path w="2871470" h="3030220">
                  <a:moveTo>
                    <a:pt x="0" y="3029712"/>
                  </a:moveTo>
                  <a:lnTo>
                    <a:pt x="2871216" y="3029712"/>
                  </a:lnTo>
                  <a:lnTo>
                    <a:pt x="2871216" y="0"/>
                  </a:lnTo>
                  <a:lnTo>
                    <a:pt x="0" y="0"/>
                  </a:lnTo>
                  <a:lnTo>
                    <a:pt x="0" y="302971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55436" y="1514855"/>
              <a:ext cx="2281555" cy="390525"/>
            </a:xfrm>
            <a:custGeom>
              <a:avLst/>
              <a:gdLst/>
              <a:ahLst/>
              <a:cxnLst/>
              <a:rect l="l" t="t" r="r" b="b"/>
              <a:pathLst>
                <a:path w="2281554" h="390525">
                  <a:moveTo>
                    <a:pt x="36728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367284" y="234696"/>
                  </a:lnTo>
                  <a:lnTo>
                    <a:pt x="367284" y="0"/>
                  </a:lnTo>
                  <a:close/>
                </a:path>
                <a:path w="2281554" h="390525">
                  <a:moveTo>
                    <a:pt x="2281428" y="234696"/>
                  </a:moveTo>
                  <a:lnTo>
                    <a:pt x="1914144" y="234696"/>
                  </a:lnTo>
                  <a:lnTo>
                    <a:pt x="1914144" y="390144"/>
                  </a:lnTo>
                  <a:lnTo>
                    <a:pt x="2281428" y="390144"/>
                  </a:lnTo>
                  <a:lnTo>
                    <a:pt x="2281428" y="234696"/>
                  </a:lnTo>
                  <a:close/>
                </a:path>
              </a:pathLst>
            </a:custGeom>
            <a:solidFill>
              <a:srgbClr val="C7C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55436" y="1514855"/>
              <a:ext cx="2281555" cy="390525"/>
            </a:xfrm>
            <a:custGeom>
              <a:avLst/>
              <a:gdLst/>
              <a:ahLst/>
              <a:cxnLst/>
              <a:rect l="l" t="t" r="r" b="b"/>
              <a:pathLst>
                <a:path w="2281554" h="390525">
                  <a:moveTo>
                    <a:pt x="0" y="0"/>
                  </a:moveTo>
                  <a:lnTo>
                    <a:pt x="367284" y="0"/>
                  </a:lnTo>
                  <a:lnTo>
                    <a:pt x="367284" y="234696"/>
                  </a:lnTo>
                  <a:lnTo>
                    <a:pt x="0" y="234696"/>
                  </a:lnTo>
                  <a:lnTo>
                    <a:pt x="0" y="0"/>
                  </a:lnTo>
                  <a:close/>
                </a:path>
                <a:path w="2281554" h="390525">
                  <a:moveTo>
                    <a:pt x="1914143" y="390144"/>
                  </a:moveTo>
                  <a:lnTo>
                    <a:pt x="2281428" y="390144"/>
                  </a:lnTo>
                  <a:lnTo>
                    <a:pt x="2281428" y="234696"/>
                  </a:lnTo>
                  <a:lnTo>
                    <a:pt x="1914143" y="234696"/>
                  </a:lnTo>
                  <a:lnTo>
                    <a:pt x="1914143" y="3901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60820" y="1749551"/>
              <a:ext cx="2281555" cy="2169160"/>
            </a:xfrm>
            <a:custGeom>
              <a:avLst/>
              <a:gdLst/>
              <a:ahLst/>
              <a:cxnLst/>
              <a:rect l="l" t="t" r="r" b="b"/>
              <a:pathLst>
                <a:path w="2281554" h="2169160">
                  <a:moveTo>
                    <a:pt x="367284" y="0"/>
                  </a:moveTo>
                  <a:lnTo>
                    <a:pt x="0" y="0"/>
                  </a:lnTo>
                  <a:lnTo>
                    <a:pt x="0" y="2168652"/>
                  </a:lnTo>
                  <a:lnTo>
                    <a:pt x="367284" y="2168652"/>
                  </a:lnTo>
                  <a:lnTo>
                    <a:pt x="367284" y="0"/>
                  </a:lnTo>
                  <a:close/>
                </a:path>
                <a:path w="2281554" h="2169160">
                  <a:moveTo>
                    <a:pt x="1324356" y="0"/>
                  </a:moveTo>
                  <a:lnTo>
                    <a:pt x="955548" y="0"/>
                  </a:lnTo>
                  <a:lnTo>
                    <a:pt x="955548" y="2013204"/>
                  </a:lnTo>
                  <a:lnTo>
                    <a:pt x="1324356" y="2013204"/>
                  </a:lnTo>
                  <a:lnTo>
                    <a:pt x="1324356" y="0"/>
                  </a:lnTo>
                  <a:close/>
                </a:path>
                <a:path w="2281554" h="2169160">
                  <a:moveTo>
                    <a:pt x="2281428" y="0"/>
                  </a:moveTo>
                  <a:lnTo>
                    <a:pt x="1912620" y="0"/>
                  </a:lnTo>
                  <a:lnTo>
                    <a:pt x="1912620" y="1895868"/>
                  </a:lnTo>
                  <a:lnTo>
                    <a:pt x="2281428" y="1895856"/>
                  </a:lnTo>
                  <a:lnTo>
                    <a:pt x="2281428" y="0"/>
                  </a:lnTo>
                  <a:close/>
                </a:path>
              </a:pathLst>
            </a:custGeom>
            <a:solidFill>
              <a:srgbClr val="FFC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60820" y="1749551"/>
              <a:ext cx="2281555" cy="2169160"/>
            </a:xfrm>
            <a:custGeom>
              <a:avLst/>
              <a:gdLst/>
              <a:ahLst/>
              <a:cxnLst/>
              <a:rect l="l" t="t" r="r" b="b"/>
              <a:pathLst>
                <a:path w="2281554" h="2169160">
                  <a:moveTo>
                    <a:pt x="0" y="2168652"/>
                  </a:moveTo>
                  <a:lnTo>
                    <a:pt x="367283" y="2168652"/>
                  </a:lnTo>
                  <a:lnTo>
                    <a:pt x="367283" y="0"/>
                  </a:lnTo>
                  <a:lnTo>
                    <a:pt x="0" y="0"/>
                  </a:lnTo>
                  <a:lnTo>
                    <a:pt x="0" y="2168652"/>
                  </a:lnTo>
                  <a:close/>
                </a:path>
                <a:path w="2281554" h="2169160">
                  <a:moveTo>
                    <a:pt x="955548" y="2013204"/>
                  </a:moveTo>
                  <a:lnTo>
                    <a:pt x="1324355" y="2013204"/>
                  </a:lnTo>
                  <a:lnTo>
                    <a:pt x="1324355" y="0"/>
                  </a:lnTo>
                  <a:lnTo>
                    <a:pt x="955548" y="0"/>
                  </a:lnTo>
                  <a:lnTo>
                    <a:pt x="955548" y="2013204"/>
                  </a:lnTo>
                  <a:close/>
                </a:path>
                <a:path w="2281554" h="2169160">
                  <a:moveTo>
                    <a:pt x="1912620" y="1895856"/>
                  </a:moveTo>
                  <a:lnTo>
                    <a:pt x="2281428" y="1895856"/>
                  </a:lnTo>
                  <a:lnTo>
                    <a:pt x="2281428" y="0"/>
                  </a:lnTo>
                  <a:lnTo>
                    <a:pt x="1912620" y="0"/>
                  </a:lnTo>
                  <a:lnTo>
                    <a:pt x="1912620" y="18958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16752" y="1162811"/>
              <a:ext cx="45720" cy="3030220"/>
            </a:xfrm>
            <a:custGeom>
              <a:avLst/>
              <a:gdLst/>
              <a:ahLst/>
              <a:cxnLst/>
              <a:rect l="l" t="t" r="r" b="b"/>
              <a:pathLst>
                <a:path w="45720" h="3030220">
                  <a:moveTo>
                    <a:pt x="45720" y="3029712"/>
                  </a:moveTo>
                  <a:lnTo>
                    <a:pt x="45720" y="0"/>
                  </a:lnTo>
                </a:path>
                <a:path w="45720" h="3030220">
                  <a:moveTo>
                    <a:pt x="0" y="3029712"/>
                  </a:moveTo>
                  <a:lnTo>
                    <a:pt x="45720" y="3029712"/>
                  </a:lnTo>
                </a:path>
                <a:path w="45720" h="3030220">
                  <a:moveTo>
                    <a:pt x="0" y="2540508"/>
                  </a:moveTo>
                  <a:lnTo>
                    <a:pt x="45720" y="2540508"/>
                  </a:lnTo>
                </a:path>
                <a:path w="45720" h="3030220">
                  <a:moveTo>
                    <a:pt x="0" y="2052827"/>
                  </a:moveTo>
                  <a:lnTo>
                    <a:pt x="45720" y="2052827"/>
                  </a:lnTo>
                </a:path>
                <a:path w="45720" h="3030220">
                  <a:moveTo>
                    <a:pt x="0" y="1563624"/>
                  </a:moveTo>
                  <a:lnTo>
                    <a:pt x="45720" y="1563624"/>
                  </a:lnTo>
                </a:path>
                <a:path w="45720" h="3030220">
                  <a:moveTo>
                    <a:pt x="0" y="1074420"/>
                  </a:moveTo>
                  <a:lnTo>
                    <a:pt x="45720" y="1074420"/>
                  </a:lnTo>
                </a:path>
                <a:path w="45720" h="3030220">
                  <a:moveTo>
                    <a:pt x="0" y="586739"/>
                  </a:moveTo>
                  <a:lnTo>
                    <a:pt x="45720" y="586739"/>
                  </a:lnTo>
                </a:path>
                <a:path w="45720" h="3030220">
                  <a:moveTo>
                    <a:pt x="0" y="97536"/>
                  </a:moveTo>
                  <a:lnTo>
                    <a:pt x="45720" y="9753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2472" y="1749551"/>
              <a:ext cx="2871470" cy="0"/>
            </a:xfrm>
            <a:custGeom>
              <a:avLst/>
              <a:gdLst/>
              <a:ahLst/>
              <a:cxnLst/>
              <a:rect l="l" t="t" r="r" b="b"/>
              <a:pathLst>
                <a:path w="2871470" h="0">
                  <a:moveTo>
                    <a:pt x="0" y="0"/>
                  </a:moveTo>
                  <a:lnTo>
                    <a:pt x="28712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153150" y="1261364"/>
            <a:ext cx="374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2.4%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10221" y="1496059"/>
            <a:ext cx="374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0.0%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41385" y="1941017"/>
            <a:ext cx="4241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1.6%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91096" y="3954881"/>
            <a:ext cx="509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C84F"/>
                </a:solidFill>
                <a:latin typeface="Arial"/>
                <a:cs typeface="Arial"/>
              </a:rPr>
              <a:t>-22.2%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46644" y="3798519"/>
            <a:ext cx="509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-20.6%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403717" y="3681221"/>
            <a:ext cx="509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-19.4%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65775" y="4075887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65775" y="3587241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565775" y="3098114"/>
            <a:ext cx="3810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65775" y="26098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650229" y="2121154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700776" y="1632584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700776" y="1143761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31763" y="4264558"/>
            <a:ext cx="27101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3290" algn="l"/>
                <a:tab pos="1751964" algn="l"/>
              </a:tabLst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Month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End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Study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335621" y="1752458"/>
            <a:ext cx="209550" cy="1978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935979" y="4730496"/>
            <a:ext cx="2502535" cy="256540"/>
            <a:chOff x="5935979" y="4730496"/>
            <a:chExt cx="2502535" cy="256540"/>
          </a:xfrm>
        </p:grpSpPr>
        <p:sp>
          <p:nvSpPr>
            <p:cNvPr id="28" name="object 28" descr=""/>
            <p:cNvSpPr/>
            <p:nvPr/>
          </p:nvSpPr>
          <p:spPr>
            <a:xfrm>
              <a:off x="5935979" y="4730496"/>
              <a:ext cx="2502535" cy="256540"/>
            </a:xfrm>
            <a:custGeom>
              <a:avLst/>
              <a:gdLst/>
              <a:ahLst/>
              <a:cxnLst/>
              <a:rect l="l" t="t" r="r" b="b"/>
              <a:pathLst>
                <a:path w="2502534" h="256539">
                  <a:moveTo>
                    <a:pt x="2502407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02407" y="256031"/>
                  </a:lnTo>
                  <a:lnTo>
                    <a:pt x="2502407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67627" y="48204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C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67627" y="48204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761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053071" y="48204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C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53071" y="48204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761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935979" y="4730496"/>
            <a:ext cx="2502535" cy="256540"/>
          </a:xfrm>
          <a:prstGeom prst="rect">
            <a:avLst/>
          </a:prstGeom>
          <a:ln w="12192">
            <a:solidFill>
              <a:srgbClr val="FFFFFF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200"/>
              </a:spcBef>
              <a:tabLst>
                <a:tab pos="122682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Bempedoic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767448" y="1079372"/>
            <a:ext cx="4453890" cy="3179445"/>
            <a:chOff x="767448" y="1079372"/>
            <a:chExt cx="4453890" cy="3179445"/>
          </a:xfrm>
        </p:grpSpPr>
        <p:sp>
          <p:nvSpPr>
            <p:cNvPr id="35" name="object 35" descr=""/>
            <p:cNvSpPr/>
            <p:nvPr/>
          </p:nvSpPr>
          <p:spPr>
            <a:xfrm>
              <a:off x="822960" y="1133855"/>
              <a:ext cx="4391025" cy="3074035"/>
            </a:xfrm>
            <a:custGeom>
              <a:avLst/>
              <a:gdLst/>
              <a:ahLst/>
              <a:cxnLst/>
              <a:rect l="l" t="t" r="r" b="b"/>
              <a:pathLst>
                <a:path w="4391025" h="3074035">
                  <a:moveTo>
                    <a:pt x="4390644" y="0"/>
                  </a:moveTo>
                  <a:lnTo>
                    <a:pt x="0" y="0"/>
                  </a:lnTo>
                  <a:lnTo>
                    <a:pt x="0" y="3073908"/>
                  </a:lnTo>
                  <a:lnTo>
                    <a:pt x="4390644" y="3073908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2960" y="1133855"/>
              <a:ext cx="4391025" cy="3074035"/>
            </a:xfrm>
            <a:custGeom>
              <a:avLst/>
              <a:gdLst/>
              <a:ahLst/>
              <a:cxnLst/>
              <a:rect l="l" t="t" r="r" b="b"/>
              <a:pathLst>
                <a:path w="4391025" h="3074035">
                  <a:moveTo>
                    <a:pt x="0" y="3073908"/>
                  </a:moveTo>
                  <a:lnTo>
                    <a:pt x="4390644" y="3073908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30739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75716" y="1133855"/>
              <a:ext cx="4438015" cy="3119755"/>
            </a:xfrm>
            <a:custGeom>
              <a:avLst/>
              <a:gdLst/>
              <a:ahLst/>
              <a:cxnLst/>
              <a:rect l="l" t="t" r="r" b="b"/>
              <a:pathLst>
                <a:path w="4438015" h="3119754">
                  <a:moveTo>
                    <a:pt x="47243" y="3073908"/>
                  </a:moveTo>
                  <a:lnTo>
                    <a:pt x="47243" y="0"/>
                  </a:lnTo>
                </a:path>
                <a:path w="4438015" h="3119754">
                  <a:moveTo>
                    <a:pt x="0" y="3073908"/>
                  </a:moveTo>
                  <a:lnTo>
                    <a:pt x="47243" y="3073908"/>
                  </a:lnTo>
                </a:path>
                <a:path w="4438015" h="3119754">
                  <a:moveTo>
                    <a:pt x="0" y="2561844"/>
                  </a:moveTo>
                  <a:lnTo>
                    <a:pt x="47243" y="2561844"/>
                  </a:lnTo>
                </a:path>
                <a:path w="4438015" h="3119754">
                  <a:moveTo>
                    <a:pt x="0" y="2049780"/>
                  </a:moveTo>
                  <a:lnTo>
                    <a:pt x="47243" y="2049780"/>
                  </a:lnTo>
                </a:path>
                <a:path w="4438015" h="3119754">
                  <a:moveTo>
                    <a:pt x="0" y="1537716"/>
                  </a:moveTo>
                  <a:lnTo>
                    <a:pt x="47243" y="1537716"/>
                  </a:lnTo>
                </a:path>
                <a:path w="4438015" h="3119754">
                  <a:moveTo>
                    <a:pt x="0" y="1025652"/>
                  </a:moveTo>
                  <a:lnTo>
                    <a:pt x="47243" y="1025652"/>
                  </a:lnTo>
                </a:path>
                <a:path w="4438015" h="3119754">
                  <a:moveTo>
                    <a:pt x="0" y="513588"/>
                  </a:moveTo>
                  <a:lnTo>
                    <a:pt x="47243" y="513588"/>
                  </a:lnTo>
                </a:path>
                <a:path w="4438015" h="3119754">
                  <a:moveTo>
                    <a:pt x="0" y="0"/>
                  </a:moveTo>
                  <a:lnTo>
                    <a:pt x="47243" y="0"/>
                  </a:lnTo>
                </a:path>
                <a:path w="4438015" h="3119754">
                  <a:moveTo>
                    <a:pt x="47243" y="3073908"/>
                  </a:moveTo>
                  <a:lnTo>
                    <a:pt x="4437888" y="3073908"/>
                  </a:lnTo>
                </a:path>
                <a:path w="4438015" h="3119754">
                  <a:moveTo>
                    <a:pt x="47243" y="3040380"/>
                  </a:moveTo>
                  <a:lnTo>
                    <a:pt x="47243" y="3073908"/>
                  </a:lnTo>
                </a:path>
                <a:path w="4438015" h="3119754">
                  <a:moveTo>
                    <a:pt x="252984" y="3040380"/>
                  </a:moveTo>
                  <a:lnTo>
                    <a:pt x="252984" y="3073908"/>
                  </a:lnTo>
                </a:path>
                <a:path w="4438015" h="3119754">
                  <a:moveTo>
                    <a:pt x="458724" y="3040380"/>
                  </a:moveTo>
                  <a:lnTo>
                    <a:pt x="458724" y="3073908"/>
                  </a:lnTo>
                </a:path>
                <a:path w="4438015" h="3119754">
                  <a:moveTo>
                    <a:pt x="664464" y="3040380"/>
                  </a:moveTo>
                  <a:lnTo>
                    <a:pt x="664464" y="3073908"/>
                  </a:lnTo>
                </a:path>
                <a:path w="4438015" h="3119754">
                  <a:moveTo>
                    <a:pt x="870204" y="3040380"/>
                  </a:moveTo>
                  <a:lnTo>
                    <a:pt x="870204" y="3073908"/>
                  </a:lnTo>
                </a:path>
                <a:path w="4438015" h="3119754">
                  <a:moveTo>
                    <a:pt x="1075944" y="3040380"/>
                  </a:moveTo>
                  <a:lnTo>
                    <a:pt x="1075944" y="3073908"/>
                  </a:lnTo>
                </a:path>
                <a:path w="4438015" h="3119754">
                  <a:moveTo>
                    <a:pt x="1281684" y="3040380"/>
                  </a:moveTo>
                  <a:lnTo>
                    <a:pt x="1281684" y="3073908"/>
                  </a:lnTo>
                </a:path>
                <a:path w="4438015" h="3119754">
                  <a:moveTo>
                    <a:pt x="1487423" y="3040380"/>
                  </a:moveTo>
                  <a:lnTo>
                    <a:pt x="1487423" y="3073908"/>
                  </a:lnTo>
                </a:path>
                <a:path w="4438015" h="3119754">
                  <a:moveTo>
                    <a:pt x="1693164" y="3040380"/>
                  </a:moveTo>
                  <a:lnTo>
                    <a:pt x="1693164" y="3073908"/>
                  </a:lnTo>
                </a:path>
                <a:path w="4438015" h="3119754">
                  <a:moveTo>
                    <a:pt x="1898903" y="3040380"/>
                  </a:moveTo>
                  <a:lnTo>
                    <a:pt x="1898903" y="3073908"/>
                  </a:lnTo>
                </a:path>
                <a:path w="4438015" h="3119754">
                  <a:moveTo>
                    <a:pt x="2104644" y="3040380"/>
                  </a:moveTo>
                  <a:lnTo>
                    <a:pt x="2104644" y="3073908"/>
                  </a:lnTo>
                </a:path>
                <a:path w="4438015" h="3119754">
                  <a:moveTo>
                    <a:pt x="2310384" y="3040380"/>
                  </a:moveTo>
                  <a:lnTo>
                    <a:pt x="2310384" y="3073908"/>
                  </a:lnTo>
                </a:path>
                <a:path w="4438015" h="3119754">
                  <a:moveTo>
                    <a:pt x="2516124" y="3040380"/>
                  </a:moveTo>
                  <a:lnTo>
                    <a:pt x="2516124" y="3073908"/>
                  </a:lnTo>
                </a:path>
                <a:path w="4438015" h="3119754">
                  <a:moveTo>
                    <a:pt x="2723388" y="3040380"/>
                  </a:moveTo>
                  <a:lnTo>
                    <a:pt x="2723388" y="3073908"/>
                  </a:lnTo>
                </a:path>
                <a:path w="4438015" h="3119754">
                  <a:moveTo>
                    <a:pt x="2929128" y="3040380"/>
                  </a:moveTo>
                  <a:lnTo>
                    <a:pt x="2929128" y="3073908"/>
                  </a:lnTo>
                </a:path>
                <a:path w="4438015" h="3119754">
                  <a:moveTo>
                    <a:pt x="3134868" y="3040380"/>
                  </a:moveTo>
                  <a:lnTo>
                    <a:pt x="3134868" y="3073908"/>
                  </a:lnTo>
                </a:path>
                <a:path w="4438015" h="3119754">
                  <a:moveTo>
                    <a:pt x="3340608" y="3040380"/>
                  </a:moveTo>
                  <a:lnTo>
                    <a:pt x="3340608" y="3073908"/>
                  </a:lnTo>
                </a:path>
                <a:path w="4438015" h="3119754">
                  <a:moveTo>
                    <a:pt x="3546348" y="3040380"/>
                  </a:moveTo>
                  <a:lnTo>
                    <a:pt x="3546348" y="3073908"/>
                  </a:lnTo>
                </a:path>
                <a:path w="4438015" h="3119754">
                  <a:moveTo>
                    <a:pt x="3752088" y="3040380"/>
                  </a:moveTo>
                  <a:lnTo>
                    <a:pt x="3752088" y="3073908"/>
                  </a:lnTo>
                </a:path>
                <a:path w="4438015" h="3119754">
                  <a:moveTo>
                    <a:pt x="3957828" y="3040380"/>
                  </a:moveTo>
                  <a:lnTo>
                    <a:pt x="3957828" y="3073908"/>
                  </a:lnTo>
                </a:path>
                <a:path w="4438015" h="3119754">
                  <a:moveTo>
                    <a:pt x="4163568" y="3040380"/>
                  </a:moveTo>
                  <a:lnTo>
                    <a:pt x="4163568" y="3073908"/>
                  </a:lnTo>
                </a:path>
                <a:path w="4438015" h="3119754">
                  <a:moveTo>
                    <a:pt x="4369308" y="3040380"/>
                  </a:moveTo>
                  <a:lnTo>
                    <a:pt x="4369308" y="3073908"/>
                  </a:lnTo>
                </a:path>
                <a:path w="4438015" h="3119754">
                  <a:moveTo>
                    <a:pt x="47243" y="3073908"/>
                  </a:moveTo>
                  <a:lnTo>
                    <a:pt x="47243" y="3119628"/>
                  </a:lnTo>
                </a:path>
                <a:path w="4438015" h="3119754">
                  <a:moveTo>
                    <a:pt x="458724" y="3073908"/>
                  </a:moveTo>
                  <a:lnTo>
                    <a:pt x="458724" y="3119628"/>
                  </a:lnTo>
                </a:path>
                <a:path w="4438015" h="3119754">
                  <a:moveTo>
                    <a:pt x="870204" y="3073908"/>
                  </a:moveTo>
                  <a:lnTo>
                    <a:pt x="870204" y="3119628"/>
                  </a:lnTo>
                </a:path>
                <a:path w="4438015" h="3119754">
                  <a:moveTo>
                    <a:pt x="1281684" y="3073908"/>
                  </a:moveTo>
                  <a:lnTo>
                    <a:pt x="1281684" y="3119628"/>
                  </a:lnTo>
                </a:path>
                <a:path w="4438015" h="3119754">
                  <a:moveTo>
                    <a:pt x="1693164" y="3073908"/>
                  </a:moveTo>
                  <a:lnTo>
                    <a:pt x="1693164" y="3119628"/>
                  </a:lnTo>
                </a:path>
                <a:path w="4438015" h="3119754">
                  <a:moveTo>
                    <a:pt x="2104644" y="3073908"/>
                  </a:moveTo>
                  <a:lnTo>
                    <a:pt x="2104644" y="3119628"/>
                  </a:lnTo>
                </a:path>
                <a:path w="4438015" h="3119754">
                  <a:moveTo>
                    <a:pt x="2516124" y="3073908"/>
                  </a:moveTo>
                  <a:lnTo>
                    <a:pt x="2516124" y="3119628"/>
                  </a:lnTo>
                </a:path>
                <a:path w="4438015" h="3119754">
                  <a:moveTo>
                    <a:pt x="2929128" y="3073908"/>
                  </a:moveTo>
                  <a:lnTo>
                    <a:pt x="2929128" y="3119628"/>
                  </a:lnTo>
                </a:path>
                <a:path w="4438015" h="3119754">
                  <a:moveTo>
                    <a:pt x="3340608" y="3073908"/>
                  </a:moveTo>
                  <a:lnTo>
                    <a:pt x="3340608" y="3119628"/>
                  </a:lnTo>
                </a:path>
                <a:path w="4438015" h="3119754">
                  <a:moveTo>
                    <a:pt x="3752088" y="3073908"/>
                  </a:moveTo>
                  <a:lnTo>
                    <a:pt x="3752088" y="3119628"/>
                  </a:lnTo>
                </a:path>
                <a:path w="4438015" h="3119754">
                  <a:moveTo>
                    <a:pt x="4163568" y="3073908"/>
                  </a:moveTo>
                  <a:lnTo>
                    <a:pt x="4163568" y="3119628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22960" y="1133855"/>
              <a:ext cx="4116704" cy="2674620"/>
            </a:xfrm>
            <a:custGeom>
              <a:avLst/>
              <a:gdLst/>
              <a:ahLst/>
              <a:cxnLst/>
              <a:rect l="l" t="t" r="r" b="b"/>
              <a:pathLst>
                <a:path w="4116704" h="2674620">
                  <a:moveTo>
                    <a:pt x="0" y="0"/>
                  </a:moveTo>
                  <a:lnTo>
                    <a:pt x="205740" y="2336292"/>
                  </a:lnTo>
                  <a:lnTo>
                    <a:pt x="411480" y="2223516"/>
                  </a:lnTo>
                  <a:lnTo>
                    <a:pt x="822960" y="2182368"/>
                  </a:lnTo>
                  <a:lnTo>
                    <a:pt x="1234440" y="2132076"/>
                  </a:lnTo>
                  <a:lnTo>
                    <a:pt x="1645920" y="2069592"/>
                  </a:lnTo>
                  <a:lnTo>
                    <a:pt x="2057400" y="2019300"/>
                  </a:lnTo>
                  <a:lnTo>
                    <a:pt x="2468879" y="2008632"/>
                  </a:lnTo>
                  <a:lnTo>
                    <a:pt x="2881884" y="2151888"/>
                  </a:lnTo>
                  <a:lnTo>
                    <a:pt x="3293364" y="2060448"/>
                  </a:lnTo>
                  <a:lnTo>
                    <a:pt x="3704843" y="2325624"/>
                  </a:lnTo>
                  <a:lnTo>
                    <a:pt x="4116324" y="267462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448" y="1079372"/>
              <a:ext cx="109728" cy="10972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188" y="3415665"/>
              <a:ext cx="109728" cy="10972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928" y="3302888"/>
              <a:ext cx="109740" cy="10972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0421" y="3261740"/>
              <a:ext cx="109728" cy="10972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900" y="3211449"/>
              <a:ext cx="109728" cy="10972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3380" y="3148965"/>
              <a:ext cx="109728" cy="10972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861" y="3098672"/>
              <a:ext cx="109728" cy="10972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6341" y="3088005"/>
              <a:ext cx="109728" cy="10972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345" y="3231261"/>
              <a:ext cx="109728" cy="10972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0825" y="3139821"/>
              <a:ext cx="109727" cy="10972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2305" y="3404996"/>
              <a:ext cx="109728" cy="10972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3785" y="3753993"/>
              <a:ext cx="109727" cy="10972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822198" y="1134617"/>
              <a:ext cx="4117975" cy="1310640"/>
            </a:xfrm>
            <a:custGeom>
              <a:avLst/>
              <a:gdLst/>
              <a:ahLst/>
              <a:cxnLst/>
              <a:rect l="l" t="t" r="r" b="b"/>
              <a:pathLst>
                <a:path w="4117975" h="1310639">
                  <a:moveTo>
                    <a:pt x="0" y="0"/>
                  </a:moveTo>
                  <a:lnTo>
                    <a:pt x="205740" y="4572"/>
                  </a:lnTo>
                  <a:lnTo>
                    <a:pt x="411480" y="60960"/>
                  </a:lnTo>
                  <a:lnTo>
                    <a:pt x="822960" y="256032"/>
                  </a:lnTo>
                  <a:lnTo>
                    <a:pt x="1234440" y="358140"/>
                  </a:lnTo>
                  <a:lnTo>
                    <a:pt x="1647444" y="451104"/>
                  </a:lnTo>
                  <a:lnTo>
                    <a:pt x="2058924" y="501396"/>
                  </a:lnTo>
                  <a:lnTo>
                    <a:pt x="2470404" y="635508"/>
                  </a:lnTo>
                  <a:lnTo>
                    <a:pt x="2881884" y="870204"/>
                  </a:lnTo>
                  <a:lnTo>
                    <a:pt x="3293364" y="1075944"/>
                  </a:lnTo>
                  <a:lnTo>
                    <a:pt x="3704843" y="1310640"/>
                  </a:lnTo>
                  <a:lnTo>
                    <a:pt x="4117848" y="1086612"/>
                  </a:lnTo>
                </a:path>
              </a:pathLst>
            </a:custGeom>
            <a:ln w="19812">
              <a:solidFill>
                <a:srgbClr val="C7C8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544" y="1085468"/>
              <a:ext cx="97536" cy="9753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284" y="1091564"/>
              <a:ext cx="97536" cy="9753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024" y="1147952"/>
              <a:ext cx="97548" cy="9753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6516" y="1343024"/>
              <a:ext cx="97536" cy="9753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07997" y="1445132"/>
              <a:ext cx="97536" cy="9753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9476" y="1536572"/>
              <a:ext cx="97536" cy="9753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0957" y="1588388"/>
              <a:ext cx="97536" cy="9753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2436" y="1720976"/>
              <a:ext cx="97536" cy="9753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5441" y="1957197"/>
              <a:ext cx="97536" cy="9753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6920" y="2161412"/>
              <a:ext cx="97536" cy="9753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78400" y="2397633"/>
              <a:ext cx="97536" cy="9753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9881" y="2172080"/>
              <a:ext cx="97536" cy="97536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1063853" y="3455923"/>
            <a:ext cx="5467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C84F"/>
                </a:solidFill>
                <a:latin typeface="Arial"/>
                <a:cs typeface="Arial"/>
              </a:rPr>
              <a:t>-21.7%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607055" y="3239769"/>
            <a:ext cx="5467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-19.7%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665726" y="3895750"/>
            <a:ext cx="5473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-26.1%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077264" y="1251966"/>
            <a:ext cx="4552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C84F"/>
                </a:solidFill>
                <a:latin typeface="Arial"/>
                <a:cs typeface="Arial"/>
              </a:rPr>
              <a:t>-</a:t>
            </a:r>
            <a:r>
              <a:rPr dirty="0" sz="1300" spc="-20" b="1">
                <a:solidFill>
                  <a:srgbClr val="FFC84F"/>
                </a:solidFill>
                <a:latin typeface="Arial"/>
                <a:cs typeface="Arial"/>
              </a:rPr>
              <a:t>0.6%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607055" y="1716785"/>
            <a:ext cx="5467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-4.90%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620005" y="2300985"/>
            <a:ext cx="639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-10.60%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24104" y="4092041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24104" y="3579621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24104" y="3067304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24104" y="2554300"/>
            <a:ext cx="3810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24104" y="2042286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408533" y="1529841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459130" y="1017523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02560" y="1683878"/>
            <a:ext cx="209550" cy="19786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221130" y="693242"/>
            <a:ext cx="728345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90415" algn="l"/>
              </a:tabLst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8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C over</a:t>
            </a:r>
            <a:r>
              <a:rPr dirty="0" sz="18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1543" sz="270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baseline="1543" sz="2700" spc="-2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543" sz="27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baseline="1543" sz="2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543" sz="2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baseline="1543" sz="2700" spc="-4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543" sz="2700" spc="-15">
                <a:solidFill>
                  <a:srgbClr val="FFFFFF"/>
                </a:solidFill>
                <a:latin typeface="Arial"/>
                <a:cs typeface="Arial"/>
              </a:rPr>
              <a:t>hsCRP</a:t>
            </a:r>
            <a:endParaRPr baseline="1543" sz="270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1423416" y="4774691"/>
            <a:ext cx="2386965" cy="231775"/>
            <a:chOff x="1423416" y="4774691"/>
            <a:chExt cx="2386965" cy="231775"/>
          </a:xfrm>
        </p:grpSpPr>
        <p:sp>
          <p:nvSpPr>
            <p:cNvPr id="80" name="object 80" descr=""/>
            <p:cNvSpPr/>
            <p:nvPr/>
          </p:nvSpPr>
          <p:spPr>
            <a:xfrm>
              <a:off x="1423416" y="4774691"/>
              <a:ext cx="2386965" cy="231775"/>
            </a:xfrm>
            <a:custGeom>
              <a:avLst/>
              <a:gdLst/>
              <a:ahLst/>
              <a:cxnLst/>
              <a:rect l="l" t="t" r="r" b="b"/>
              <a:pathLst>
                <a:path w="2386965" h="231775">
                  <a:moveTo>
                    <a:pt x="238658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86584" y="231648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1432" y="4847843"/>
              <a:ext cx="243840" cy="8534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52750" y="4847843"/>
              <a:ext cx="243839" cy="85343"/>
            </a:xfrm>
            <a:prstGeom prst="rect">
              <a:avLst/>
            </a:prstGeom>
          </p:spPr>
        </p:pic>
      </p:grpSp>
      <p:sp>
        <p:nvSpPr>
          <p:cNvPr id="83" name="object 83" descr=""/>
          <p:cNvSpPr txBox="1"/>
          <p:nvPr/>
        </p:nvSpPr>
        <p:spPr>
          <a:xfrm>
            <a:off x="1423416" y="4774691"/>
            <a:ext cx="2386965" cy="231775"/>
          </a:xfrm>
          <a:prstGeom prst="rect">
            <a:avLst/>
          </a:prstGeom>
          <a:ln w="12192">
            <a:solidFill>
              <a:srgbClr val="FFFFFF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396875">
              <a:lnSpc>
                <a:spcPct val="100000"/>
              </a:lnSpc>
              <a:spcBef>
                <a:spcPts val="175"/>
              </a:spcBef>
              <a:tabLst>
                <a:tab pos="1798955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Bempedoic</a:t>
            </a:r>
            <a:r>
              <a:rPr dirty="0" sz="11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67283" y="4273702"/>
            <a:ext cx="426910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  <a:tabLst>
                <a:tab pos="228600" algn="l"/>
                <a:tab pos="793750" algn="l"/>
                <a:tab pos="1205865" algn="l"/>
                <a:tab pos="1617345" algn="l"/>
                <a:tab pos="2028825" algn="l"/>
                <a:tab pos="2440940" algn="l"/>
                <a:tab pos="2852420" algn="l"/>
                <a:tab pos="3264535" algn="l"/>
                <a:tab pos="3676015" algn="l"/>
                <a:tab pos="4088129" algn="l"/>
              </a:tabLst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3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42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54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L="1191260">
              <a:lnSpc>
                <a:spcPts val="1435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 descr=""/>
          <p:cNvSpPr/>
          <p:nvPr/>
        </p:nvSpPr>
        <p:spPr>
          <a:xfrm>
            <a:off x="1229867" y="1132332"/>
            <a:ext cx="0" cy="3054350"/>
          </a:xfrm>
          <a:custGeom>
            <a:avLst/>
            <a:gdLst/>
            <a:ahLst/>
            <a:cxnLst/>
            <a:rect l="l" t="t" r="r" b="b"/>
            <a:pathLst>
              <a:path w="0" h="3054350">
                <a:moveTo>
                  <a:pt x="0" y="3053918"/>
                </a:moveTo>
                <a:lnTo>
                  <a:pt x="0" y="0"/>
                </a:lnTo>
              </a:path>
            </a:pathLst>
          </a:custGeom>
          <a:ln w="1524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2023-03-04T17:53:28Z</dcterms:created>
  <dcterms:modified xsi:type="dcterms:W3CDTF">2023-03-04T17:53:28Z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2023-03-04T00:00:00Z</vt:filetime>
  </property>
  <property fmtid="{D5CDD505-2E9C-101B-9397-08002B2CF9AE}" pid="5" name="Producer">
    <vt:lpwstr>Microsoft® PowerPoint® 2016</vt:lpwstr>
  </property>
</Properties>
</file>