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369188"/>
            <a:ext cx="807211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2C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2C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2C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382626"/>
            <a:ext cx="9144000" cy="760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382626"/>
            <a:ext cx="9144000" cy="760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3668" y="944557"/>
            <a:ext cx="8720331" cy="88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962" y="971550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25400">
            <a:solidFill>
              <a:srgbClr val="37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6079" y="369188"/>
            <a:ext cx="837184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2C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034" y="1138809"/>
            <a:ext cx="8075930" cy="3138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cjco.2020.03.00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22316" y="1244599"/>
            <a:ext cx="396494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9420" marR="5080" indent="-426720" algn="r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 Narrow"/>
                <a:cs typeface="Arial Narrow"/>
              </a:rPr>
              <a:t>A </a:t>
            </a:r>
            <a:r>
              <a:rPr sz="2800" b="0" spc="-10" dirty="0">
                <a:latin typeface="Arial Narrow"/>
                <a:cs typeface="Arial Narrow"/>
              </a:rPr>
              <a:t>Randomized</a:t>
            </a:r>
            <a:r>
              <a:rPr sz="2800" b="0" spc="-120" dirty="0">
                <a:latin typeface="Arial Narrow"/>
                <a:cs typeface="Arial Narrow"/>
              </a:rPr>
              <a:t> </a:t>
            </a:r>
            <a:r>
              <a:rPr sz="2800" b="0" spc="-5" dirty="0">
                <a:latin typeface="Arial Narrow"/>
                <a:cs typeface="Arial Narrow"/>
              </a:rPr>
              <a:t>Controlled</a:t>
            </a:r>
            <a:r>
              <a:rPr sz="2800" b="0" spc="-25" dirty="0">
                <a:latin typeface="Arial Narrow"/>
                <a:cs typeface="Arial Narrow"/>
              </a:rPr>
              <a:t> </a:t>
            </a:r>
            <a:r>
              <a:rPr sz="2800" b="0" spc="-20" dirty="0">
                <a:latin typeface="Arial Narrow"/>
                <a:cs typeface="Arial Narrow"/>
              </a:rPr>
              <a:t>Trial </a:t>
            </a:r>
            <a:r>
              <a:rPr sz="2800" b="0" spc="-5" dirty="0">
                <a:latin typeface="Arial Narrow"/>
                <a:cs typeface="Arial Narrow"/>
              </a:rPr>
              <a:t> </a:t>
            </a:r>
            <a:r>
              <a:rPr sz="2800" b="0" spc="-10" dirty="0">
                <a:latin typeface="Arial Narrow"/>
                <a:cs typeface="Arial Narrow"/>
              </a:rPr>
              <a:t>Evaluating </a:t>
            </a:r>
            <a:r>
              <a:rPr sz="2800" b="0" spc="-5" dirty="0">
                <a:latin typeface="Arial Narrow"/>
                <a:cs typeface="Arial Narrow"/>
              </a:rPr>
              <a:t>the</a:t>
            </a:r>
            <a:r>
              <a:rPr sz="2800" b="0" spc="10" dirty="0">
                <a:latin typeface="Arial Narrow"/>
                <a:cs typeface="Arial Narrow"/>
              </a:rPr>
              <a:t> </a:t>
            </a:r>
            <a:r>
              <a:rPr sz="2800" b="0" spc="-10" dirty="0">
                <a:latin typeface="Arial Narrow"/>
                <a:cs typeface="Arial Narrow"/>
              </a:rPr>
              <a:t>Efficacy</a:t>
            </a:r>
            <a:r>
              <a:rPr sz="2800" b="0" spc="-5" dirty="0">
                <a:latin typeface="Arial Narrow"/>
                <a:cs typeface="Arial Narrow"/>
              </a:rPr>
              <a:t> </a:t>
            </a:r>
            <a:r>
              <a:rPr sz="2800" b="0" spc="-10" dirty="0">
                <a:latin typeface="Arial Narrow"/>
                <a:cs typeface="Arial Narrow"/>
              </a:rPr>
              <a:t>and  Safety </a:t>
            </a:r>
            <a:r>
              <a:rPr sz="2800" b="0" spc="-5" dirty="0">
                <a:latin typeface="Arial Narrow"/>
                <a:cs typeface="Arial Narrow"/>
              </a:rPr>
              <a:t>of</a:t>
            </a:r>
            <a:r>
              <a:rPr sz="2800" b="0" spc="-10" dirty="0">
                <a:latin typeface="Arial Narrow"/>
                <a:cs typeface="Arial Narrow"/>
              </a:rPr>
              <a:t> </a:t>
            </a:r>
            <a:r>
              <a:rPr sz="2800" b="0" spc="-5" dirty="0">
                <a:latin typeface="Arial Narrow"/>
                <a:cs typeface="Arial Narrow"/>
              </a:rPr>
              <a:t>E-Cigarettes</a:t>
            </a:r>
            <a:r>
              <a:rPr sz="2800" b="0" spc="15" dirty="0">
                <a:latin typeface="Arial Narrow"/>
                <a:cs typeface="Arial Narrow"/>
              </a:rPr>
              <a:t> </a:t>
            </a:r>
            <a:r>
              <a:rPr sz="2800" b="0" spc="-10" dirty="0">
                <a:latin typeface="Arial Narrow"/>
                <a:cs typeface="Arial Narrow"/>
              </a:rPr>
              <a:t>for  Smoking</a:t>
            </a:r>
            <a:r>
              <a:rPr sz="2800" b="0" spc="-50" dirty="0">
                <a:latin typeface="Arial Narrow"/>
                <a:cs typeface="Arial Narrow"/>
              </a:rPr>
              <a:t> </a:t>
            </a:r>
            <a:r>
              <a:rPr sz="2800" b="0" spc="-5" dirty="0">
                <a:latin typeface="Arial Narrow"/>
                <a:cs typeface="Arial Narrow"/>
              </a:rPr>
              <a:t>Cessation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08976" y="3194278"/>
            <a:ext cx="1202435" cy="676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13804" y="3427476"/>
            <a:ext cx="2197607" cy="676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6995" y="3660647"/>
            <a:ext cx="1804416" cy="6766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7123" y="4126991"/>
            <a:ext cx="2304287" cy="6766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30771" y="3355594"/>
            <a:ext cx="2357120" cy="12185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628015" marR="5080" indent="-615950" algn="r">
              <a:lnSpc>
                <a:spcPts val="1839"/>
              </a:lnSpc>
              <a:spcBef>
                <a:spcPts val="330"/>
              </a:spcBef>
            </a:pPr>
            <a:r>
              <a:rPr sz="1700" b="1" spc="-5" dirty="0">
                <a:solidFill>
                  <a:srgbClr val="372C83"/>
                </a:solidFill>
                <a:latin typeface="Arial Narrow"/>
                <a:cs typeface="Arial Narrow"/>
              </a:rPr>
              <a:t>Mark J. </a:t>
            </a:r>
            <a:r>
              <a:rPr sz="1700" b="1" dirty="0">
                <a:solidFill>
                  <a:srgbClr val="372C83"/>
                </a:solidFill>
                <a:latin typeface="Arial Narrow"/>
                <a:cs typeface="Arial Narrow"/>
              </a:rPr>
              <a:t>Eisenberg,</a:t>
            </a:r>
            <a:r>
              <a:rPr sz="1700" b="1" spc="-95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700" dirty="0">
                <a:solidFill>
                  <a:srgbClr val="372C83"/>
                </a:solidFill>
                <a:latin typeface="Arial Narrow"/>
                <a:cs typeface="Arial Narrow"/>
              </a:rPr>
              <a:t>MD</a:t>
            </a:r>
            <a:r>
              <a:rPr sz="1700" spc="-25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700" spc="-5" dirty="0">
                <a:solidFill>
                  <a:srgbClr val="372C83"/>
                </a:solidFill>
                <a:latin typeface="Arial Narrow"/>
                <a:cs typeface="Arial Narrow"/>
              </a:rPr>
              <a:t>MPH  Professor</a:t>
            </a:r>
            <a:r>
              <a:rPr sz="1700" spc="-45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700" spc="-5" dirty="0">
                <a:solidFill>
                  <a:srgbClr val="372C83"/>
                </a:solidFill>
                <a:latin typeface="Arial Narrow"/>
                <a:cs typeface="Arial Narrow"/>
              </a:rPr>
              <a:t>of</a:t>
            </a:r>
            <a:r>
              <a:rPr sz="1700" spc="-25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700" spc="-5" dirty="0">
                <a:solidFill>
                  <a:srgbClr val="372C83"/>
                </a:solidFill>
                <a:latin typeface="Arial Narrow"/>
                <a:cs typeface="Arial Narrow"/>
              </a:rPr>
              <a:t>Medicine </a:t>
            </a:r>
            <a:r>
              <a:rPr sz="170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700" spc="-5" dirty="0">
                <a:solidFill>
                  <a:srgbClr val="372C83"/>
                </a:solidFill>
                <a:latin typeface="Arial Narrow"/>
                <a:cs typeface="Arial Narrow"/>
              </a:rPr>
              <a:t>McGill</a:t>
            </a:r>
            <a:r>
              <a:rPr sz="1700" spc="-7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700" dirty="0">
                <a:solidFill>
                  <a:srgbClr val="372C83"/>
                </a:solidFill>
                <a:latin typeface="Arial Narrow"/>
                <a:cs typeface="Arial Narrow"/>
              </a:rPr>
              <a:t>University</a:t>
            </a:r>
            <a:endParaRPr sz="1700">
              <a:latin typeface="Arial Narrow"/>
              <a:cs typeface="Arial Narrow"/>
            </a:endParaRPr>
          </a:p>
          <a:p>
            <a:pPr marL="521334">
              <a:lnSpc>
                <a:spcPct val="100000"/>
              </a:lnSpc>
              <a:spcBef>
                <a:spcPts val="1600"/>
              </a:spcBef>
            </a:pPr>
            <a:r>
              <a:rPr sz="1700" spc="-5" dirty="0">
                <a:solidFill>
                  <a:srgbClr val="372C83"/>
                </a:solidFill>
                <a:latin typeface="Arial Narrow"/>
                <a:cs typeface="Arial Narrow"/>
              </a:rPr>
              <a:t>for the </a:t>
            </a:r>
            <a:r>
              <a:rPr sz="1700" dirty="0">
                <a:solidFill>
                  <a:srgbClr val="372C83"/>
                </a:solidFill>
                <a:latin typeface="Arial Narrow"/>
                <a:cs typeface="Arial Narrow"/>
              </a:rPr>
              <a:t>E3</a:t>
            </a:r>
            <a:r>
              <a:rPr sz="1700" spc="-10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700" dirty="0">
                <a:solidFill>
                  <a:srgbClr val="372C83"/>
                </a:solidFill>
                <a:latin typeface="Arial Narrow"/>
                <a:cs typeface="Arial Narrow"/>
              </a:rPr>
              <a:t>Investigators</a:t>
            </a:r>
            <a:endParaRPr sz="17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9272"/>
            <a:ext cx="61461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E3 </a:t>
            </a:r>
            <a:r>
              <a:rPr spc="-30" dirty="0"/>
              <a:t>Trial </a:t>
            </a:r>
            <a:r>
              <a:rPr dirty="0"/>
              <a:t>– Point Prevalence</a:t>
            </a:r>
            <a:r>
              <a:rPr spc="-200" dirty="0"/>
              <a:t> </a:t>
            </a:r>
            <a:r>
              <a:rPr dirty="0"/>
              <a:t>Abstinence</a:t>
            </a:r>
          </a:p>
        </p:txBody>
      </p:sp>
      <p:sp>
        <p:nvSpPr>
          <p:cNvPr id="3" name="object 3"/>
          <p:cNvSpPr/>
          <p:nvPr/>
        </p:nvSpPr>
        <p:spPr>
          <a:xfrm>
            <a:off x="8058911" y="3361944"/>
            <a:ext cx="486409" cy="0"/>
          </a:xfrm>
          <a:custGeom>
            <a:avLst/>
            <a:gdLst/>
            <a:ahLst/>
            <a:cxnLst/>
            <a:rect l="l" t="t" r="r" b="b"/>
            <a:pathLst>
              <a:path w="486409">
                <a:moveTo>
                  <a:pt x="0" y="0"/>
                </a:moveTo>
                <a:lnTo>
                  <a:pt x="48615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21780" y="3361944"/>
            <a:ext cx="1231900" cy="0"/>
          </a:xfrm>
          <a:custGeom>
            <a:avLst/>
            <a:gdLst/>
            <a:ahLst/>
            <a:cxnLst/>
            <a:rect l="l" t="t" r="r" b="b"/>
            <a:pathLst>
              <a:path w="1231900">
                <a:moveTo>
                  <a:pt x="0" y="0"/>
                </a:moveTo>
                <a:lnTo>
                  <a:pt x="12313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4647" y="3361944"/>
            <a:ext cx="1233170" cy="0"/>
          </a:xfrm>
          <a:custGeom>
            <a:avLst/>
            <a:gdLst/>
            <a:ahLst/>
            <a:cxnLst/>
            <a:rect l="l" t="t" r="r" b="b"/>
            <a:pathLst>
              <a:path w="1233170">
                <a:moveTo>
                  <a:pt x="0" y="0"/>
                </a:moveTo>
                <a:lnTo>
                  <a:pt x="12329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0932" y="3361944"/>
            <a:ext cx="3619500" cy="0"/>
          </a:xfrm>
          <a:custGeom>
            <a:avLst/>
            <a:gdLst/>
            <a:ahLst/>
            <a:cxnLst/>
            <a:rect l="l" t="t" r="r" b="b"/>
            <a:pathLst>
              <a:path w="3619500">
                <a:moveTo>
                  <a:pt x="0" y="0"/>
                </a:moveTo>
                <a:lnTo>
                  <a:pt x="3619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0932" y="2933700"/>
            <a:ext cx="7184390" cy="0"/>
          </a:xfrm>
          <a:custGeom>
            <a:avLst/>
            <a:gdLst/>
            <a:ahLst/>
            <a:cxnLst/>
            <a:rect l="l" t="t" r="r" b="b"/>
            <a:pathLst>
              <a:path w="7184390">
                <a:moveTo>
                  <a:pt x="0" y="0"/>
                </a:moveTo>
                <a:lnTo>
                  <a:pt x="71841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0932" y="2506979"/>
            <a:ext cx="7184390" cy="0"/>
          </a:xfrm>
          <a:custGeom>
            <a:avLst/>
            <a:gdLst/>
            <a:ahLst/>
            <a:cxnLst/>
            <a:rect l="l" t="t" r="r" b="b"/>
            <a:pathLst>
              <a:path w="7184390">
                <a:moveTo>
                  <a:pt x="0" y="0"/>
                </a:moveTo>
                <a:lnTo>
                  <a:pt x="71841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0932" y="2078735"/>
            <a:ext cx="7184390" cy="0"/>
          </a:xfrm>
          <a:custGeom>
            <a:avLst/>
            <a:gdLst/>
            <a:ahLst/>
            <a:cxnLst/>
            <a:rect l="l" t="t" r="r" b="b"/>
            <a:pathLst>
              <a:path w="7184390">
                <a:moveTo>
                  <a:pt x="0" y="0"/>
                </a:moveTo>
                <a:lnTo>
                  <a:pt x="71841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0932" y="1652016"/>
            <a:ext cx="7184390" cy="0"/>
          </a:xfrm>
          <a:custGeom>
            <a:avLst/>
            <a:gdLst/>
            <a:ahLst/>
            <a:cxnLst/>
            <a:rect l="l" t="t" r="r" b="b"/>
            <a:pathLst>
              <a:path w="7184390">
                <a:moveTo>
                  <a:pt x="0" y="0"/>
                </a:moveTo>
                <a:lnTo>
                  <a:pt x="71841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0932" y="1223772"/>
            <a:ext cx="7184390" cy="0"/>
          </a:xfrm>
          <a:custGeom>
            <a:avLst/>
            <a:gdLst/>
            <a:ahLst/>
            <a:cxnLst/>
            <a:rect l="l" t="t" r="r" b="b"/>
            <a:pathLst>
              <a:path w="7184390">
                <a:moveTo>
                  <a:pt x="0" y="0"/>
                </a:moveTo>
                <a:lnTo>
                  <a:pt x="71841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1619" y="1648967"/>
            <a:ext cx="6054852" cy="214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6167" y="3575303"/>
            <a:ext cx="205740" cy="215265"/>
          </a:xfrm>
          <a:custGeom>
            <a:avLst/>
            <a:gdLst/>
            <a:ahLst/>
            <a:cxnLst/>
            <a:rect l="l" t="t" r="r" b="b"/>
            <a:pathLst>
              <a:path w="205739" h="215264">
                <a:moveTo>
                  <a:pt x="205739" y="0"/>
                </a:moveTo>
                <a:lnTo>
                  <a:pt x="0" y="0"/>
                </a:lnTo>
                <a:lnTo>
                  <a:pt x="0" y="214884"/>
                </a:lnTo>
                <a:lnTo>
                  <a:pt x="205739" y="214884"/>
                </a:lnTo>
                <a:lnTo>
                  <a:pt x="205739" y="0"/>
                </a:lnTo>
                <a:close/>
              </a:path>
            </a:pathLst>
          </a:custGeom>
          <a:solidFill>
            <a:srgbClr val="5F4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43300" y="3361944"/>
            <a:ext cx="205740" cy="428625"/>
          </a:xfrm>
          <a:custGeom>
            <a:avLst/>
            <a:gdLst/>
            <a:ahLst/>
            <a:cxnLst/>
            <a:rect l="l" t="t" r="r" b="b"/>
            <a:pathLst>
              <a:path w="205739" h="428625">
                <a:moveTo>
                  <a:pt x="205739" y="0"/>
                </a:moveTo>
                <a:lnTo>
                  <a:pt x="0" y="0"/>
                </a:lnTo>
                <a:lnTo>
                  <a:pt x="0" y="428243"/>
                </a:lnTo>
                <a:lnTo>
                  <a:pt x="205739" y="428243"/>
                </a:lnTo>
                <a:lnTo>
                  <a:pt x="205739" y="0"/>
                </a:lnTo>
                <a:close/>
              </a:path>
            </a:pathLst>
          </a:custGeom>
          <a:solidFill>
            <a:srgbClr val="5F4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80432" y="3080004"/>
            <a:ext cx="204470" cy="710565"/>
          </a:xfrm>
          <a:custGeom>
            <a:avLst/>
            <a:gdLst/>
            <a:ahLst/>
            <a:cxnLst/>
            <a:rect l="l" t="t" r="r" b="b"/>
            <a:pathLst>
              <a:path w="204470" h="710564">
                <a:moveTo>
                  <a:pt x="204215" y="0"/>
                </a:moveTo>
                <a:lnTo>
                  <a:pt x="0" y="0"/>
                </a:lnTo>
                <a:lnTo>
                  <a:pt x="0" y="710183"/>
                </a:lnTo>
                <a:lnTo>
                  <a:pt x="204215" y="710183"/>
                </a:lnTo>
                <a:lnTo>
                  <a:pt x="204215" y="0"/>
                </a:lnTo>
                <a:close/>
              </a:path>
            </a:pathLst>
          </a:custGeom>
          <a:solidFill>
            <a:srgbClr val="5F4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7564" y="3080004"/>
            <a:ext cx="204470" cy="710565"/>
          </a:xfrm>
          <a:custGeom>
            <a:avLst/>
            <a:gdLst/>
            <a:ahLst/>
            <a:cxnLst/>
            <a:rect l="l" t="t" r="r" b="b"/>
            <a:pathLst>
              <a:path w="204470" h="710564">
                <a:moveTo>
                  <a:pt x="204215" y="0"/>
                </a:moveTo>
                <a:lnTo>
                  <a:pt x="0" y="0"/>
                </a:lnTo>
                <a:lnTo>
                  <a:pt x="0" y="710183"/>
                </a:lnTo>
                <a:lnTo>
                  <a:pt x="204215" y="710183"/>
                </a:lnTo>
                <a:lnTo>
                  <a:pt x="204215" y="0"/>
                </a:lnTo>
                <a:close/>
              </a:path>
            </a:pathLst>
          </a:custGeom>
          <a:solidFill>
            <a:srgbClr val="5F4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53171" y="3011423"/>
            <a:ext cx="205740" cy="779145"/>
          </a:xfrm>
          <a:custGeom>
            <a:avLst/>
            <a:gdLst/>
            <a:ahLst/>
            <a:cxnLst/>
            <a:rect l="l" t="t" r="r" b="b"/>
            <a:pathLst>
              <a:path w="205740" h="779145">
                <a:moveTo>
                  <a:pt x="205739" y="0"/>
                </a:moveTo>
                <a:lnTo>
                  <a:pt x="0" y="0"/>
                </a:lnTo>
                <a:lnTo>
                  <a:pt x="0" y="778763"/>
                </a:lnTo>
                <a:lnTo>
                  <a:pt x="205739" y="778763"/>
                </a:lnTo>
                <a:lnTo>
                  <a:pt x="205739" y="0"/>
                </a:lnTo>
                <a:close/>
              </a:path>
            </a:pathLst>
          </a:custGeom>
          <a:solidFill>
            <a:srgbClr val="5F4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6167" y="3575303"/>
            <a:ext cx="205740" cy="215265"/>
          </a:xfrm>
          <a:custGeom>
            <a:avLst/>
            <a:gdLst/>
            <a:ahLst/>
            <a:cxnLst/>
            <a:rect l="l" t="t" r="r" b="b"/>
            <a:pathLst>
              <a:path w="205739" h="215264">
                <a:moveTo>
                  <a:pt x="0" y="0"/>
                </a:moveTo>
                <a:lnTo>
                  <a:pt x="205739" y="0"/>
                </a:lnTo>
                <a:lnTo>
                  <a:pt x="205739" y="214884"/>
                </a:lnTo>
                <a:lnTo>
                  <a:pt x="0" y="21488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43300" y="3361944"/>
            <a:ext cx="205740" cy="428625"/>
          </a:xfrm>
          <a:custGeom>
            <a:avLst/>
            <a:gdLst/>
            <a:ahLst/>
            <a:cxnLst/>
            <a:rect l="l" t="t" r="r" b="b"/>
            <a:pathLst>
              <a:path w="205739" h="428625">
                <a:moveTo>
                  <a:pt x="0" y="0"/>
                </a:moveTo>
                <a:lnTo>
                  <a:pt x="205739" y="0"/>
                </a:lnTo>
                <a:lnTo>
                  <a:pt x="205739" y="428243"/>
                </a:lnTo>
                <a:lnTo>
                  <a:pt x="0" y="4282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80432" y="3080004"/>
            <a:ext cx="204470" cy="710565"/>
          </a:xfrm>
          <a:custGeom>
            <a:avLst/>
            <a:gdLst/>
            <a:ahLst/>
            <a:cxnLst/>
            <a:rect l="l" t="t" r="r" b="b"/>
            <a:pathLst>
              <a:path w="204470" h="710564">
                <a:moveTo>
                  <a:pt x="0" y="0"/>
                </a:moveTo>
                <a:lnTo>
                  <a:pt x="204215" y="0"/>
                </a:lnTo>
                <a:lnTo>
                  <a:pt x="204215" y="710183"/>
                </a:lnTo>
                <a:lnTo>
                  <a:pt x="0" y="71018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7564" y="3080004"/>
            <a:ext cx="204470" cy="710565"/>
          </a:xfrm>
          <a:custGeom>
            <a:avLst/>
            <a:gdLst/>
            <a:ahLst/>
            <a:cxnLst/>
            <a:rect l="l" t="t" r="r" b="b"/>
            <a:pathLst>
              <a:path w="204470" h="710564">
                <a:moveTo>
                  <a:pt x="0" y="0"/>
                </a:moveTo>
                <a:lnTo>
                  <a:pt x="204215" y="0"/>
                </a:lnTo>
                <a:lnTo>
                  <a:pt x="204215" y="710183"/>
                </a:lnTo>
                <a:lnTo>
                  <a:pt x="0" y="71018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53171" y="3011423"/>
            <a:ext cx="205740" cy="779145"/>
          </a:xfrm>
          <a:custGeom>
            <a:avLst/>
            <a:gdLst/>
            <a:ahLst/>
            <a:cxnLst/>
            <a:rect l="l" t="t" r="r" b="b"/>
            <a:pathLst>
              <a:path w="205740" h="779145">
                <a:moveTo>
                  <a:pt x="0" y="0"/>
                </a:moveTo>
                <a:lnTo>
                  <a:pt x="205739" y="0"/>
                </a:lnTo>
                <a:lnTo>
                  <a:pt x="205739" y="778763"/>
                </a:lnTo>
                <a:lnTo>
                  <a:pt x="0" y="7787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60932" y="3790188"/>
            <a:ext cx="7184390" cy="0"/>
          </a:xfrm>
          <a:custGeom>
            <a:avLst/>
            <a:gdLst/>
            <a:ahLst/>
            <a:cxnLst/>
            <a:rect l="l" t="t" r="r" b="b"/>
            <a:pathLst>
              <a:path w="7184390">
                <a:moveTo>
                  <a:pt x="0" y="0"/>
                </a:moveTo>
                <a:lnTo>
                  <a:pt x="71841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77569" y="3641216"/>
            <a:ext cx="118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Narrow"/>
                <a:cs typeface="Arial Narrow"/>
              </a:rPr>
              <a:t>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4910" y="2357754"/>
            <a:ext cx="211454" cy="112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Narrow"/>
                <a:cs typeface="Arial Narrow"/>
              </a:rPr>
              <a:t>15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1600" spc="-5" dirty="0">
                <a:latin typeface="Arial Narrow"/>
                <a:cs typeface="Arial Narrow"/>
              </a:rPr>
              <a:t>10</a:t>
            </a:r>
            <a:endParaRPr sz="1600">
              <a:latin typeface="Arial Narrow"/>
              <a:cs typeface="Arial Narrow"/>
            </a:endParaRPr>
          </a:p>
          <a:p>
            <a:pPr marL="104775">
              <a:lnSpc>
                <a:spcPct val="100000"/>
              </a:lnSpc>
              <a:spcBef>
                <a:spcPts val="1445"/>
              </a:spcBef>
            </a:pPr>
            <a:r>
              <a:rPr sz="1600" spc="-5" dirty="0">
                <a:latin typeface="Arial Narrow"/>
                <a:cs typeface="Arial Narrow"/>
              </a:rPr>
              <a:t>5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4910" y="1073861"/>
            <a:ext cx="211454" cy="1125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Narrow"/>
                <a:cs typeface="Arial Narrow"/>
              </a:rPr>
              <a:t>30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1600" spc="-5" dirty="0">
                <a:latin typeface="Arial Narrow"/>
                <a:cs typeface="Arial Narrow"/>
              </a:rPr>
              <a:t>25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1600" spc="-5" dirty="0">
                <a:latin typeface="Arial Narrow"/>
                <a:cs typeface="Arial Narrow"/>
              </a:rPr>
              <a:t>20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64336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64336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375410" y="3835735"/>
            <a:ext cx="2436495" cy="6546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21005">
              <a:lnSpc>
                <a:spcPct val="100000"/>
              </a:lnSpc>
              <a:spcBef>
                <a:spcPts val="505"/>
              </a:spcBef>
              <a:tabLst>
                <a:tab pos="1858010" algn="l"/>
              </a:tabLst>
            </a:pPr>
            <a:r>
              <a:rPr sz="1600" spc="-5" dirty="0">
                <a:latin typeface="Arial Narrow"/>
                <a:cs typeface="Arial Narrow"/>
              </a:rPr>
              <a:t>Week</a:t>
            </a:r>
            <a:r>
              <a:rPr sz="1600" spc="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1	Week</a:t>
            </a:r>
            <a:r>
              <a:rPr sz="1600" spc="-6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2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800" spc="-5" dirty="0">
                <a:latin typeface="Arial Narrow"/>
                <a:cs typeface="Arial Narrow"/>
              </a:rPr>
              <a:t>Nicotine </a:t>
            </a:r>
            <a:r>
              <a:rPr sz="1800" dirty="0">
                <a:latin typeface="Arial Narrow"/>
                <a:cs typeface="Arial Narrow"/>
              </a:rPr>
              <a:t>ECs &amp;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23715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23715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053966" y="3835735"/>
            <a:ext cx="2680970" cy="6546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R="53975" algn="r">
              <a:lnSpc>
                <a:spcPct val="100000"/>
              </a:lnSpc>
              <a:spcBef>
                <a:spcPts val="505"/>
              </a:spcBef>
              <a:tabLst>
                <a:tab pos="1437005" algn="l"/>
              </a:tabLst>
            </a:pPr>
            <a:r>
              <a:rPr sz="1600" spc="-5" dirty="0">
                <a:latin typeface="Arial Narrow"/>
                <a:cs typeface="Arial Narrow"/>
              </a:rPr>
              <a:t>Week</a:t>
            </a:r>
            <a:r>
              <a:rPr sz="1600" spc="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4	Week</a:t>
            </a:r>
            <a:r>
              <a:rPr sz="1600" spc="-8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8</a:t>
            </a:r>
            <a:endParaRPr sz="160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465"/>
              </a:spcBef>
            </a:pPr>
            <a:r>
              <a:rPr sz="1800" spc="-5" dirty="0">
                <a:latin typeface="Arial Narrow"/>
                <a:cs typeface="Arial Narrow"/>
              </a:rPr>
              <a:t>Non-Nicotine </a:t>
            </a:r>
            <a:r>
              <a:rPr sz="1800" dirty="0">
                <a:latin typeface="Arial Narrow"/>
                <a:cs typeface="Arial Narrow"/>
              </a:rPr>
              <a:t>ECs &amp;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911340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11340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123556" y="3835735"/>
            <a:ext cx="1045844" cy="6546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505"/>
              </a:spcBef>
            </a:pPr>
            <a:r>
              <a:rPr sz="1600" spc="-5" dirty="0">
                <a:latin typeface="Arial Narrow"/>
                <a:cs typeface="Arial Narrow"/>
              </a:rPr>
              <a:t>Week</a:t>
            </a:r>
            <a:r>
              <a:rPr sz="1600" spc="-6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12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800" spc="-5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88695" y="2266950"/>
            <a:ext cx="247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Narrow"/>
                <a:cs typeface="Arial Narrow"/>
              </a:rPr>
              <a:t>%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9272"/>
            <a:ext cx="61461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E3 </a:t>
            </a:r>
            <a:r>
              <a:rPr spc="-30" dirty="0"/>
              <a:t>Trial </a:t>
            </a:r>
            <a:r>
              <a:rPr dirty="0"/>
              <a:t>– Point Prevalence</a:t>
            </a:r>
            <a:r>
              <a:rPr spc="-200" dirty="0"/>
              <a:t> </a:t>
            </a:r>
            <a:r>
              <a:rPr dirty="0"/>
              <a:t>Abstinence</a:t>
            </a:r>
          </a:p>
        </p:txBody>
      </p:sp>
      <p:sp>
        <p:nvSpPr>
          <p:cNvPr id="3" name="object 3"/>
          <p:cNvSpPr/>
          <p:nvPr/>
        </p:nvSpPr>
        <p:spPr>
          <a:xfrm>
            <a:off x="8058911" y="3361944"/>
            <a:ext cx="486409" cy="0"/>
          </a:xfrm>
          <a:custGeom>
            <a:avLst/>
            <a:gdLst/>
            <a:ahLst/>
            <a:cxnLst/>
            <a:rect l="l" t="t" r="r" b="b"/>
            <a:pathLst>
              <a:path w="486409">
                <a:moveTo>
                  <a:pt x="0" y="0"/>
                </a:moveTo>
                <a:lnTo>
                  <a:pt x="48615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98307" y="3361944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37704" y="3361944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7697" y="3361944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426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98307" y="2933700"/>
            <a:ext cx="746760" cy="0"/>
          </a:xfrm>
          <a:custGeom>
            <a:avLst/>
            <a:gdLst/>
            <a:ahLst/>
            <a:cxnLst/>
            <a:rect l="l" t="t" r="r" b="b"/>
            <a:pathLst>
              <a:path w="746759">
                <a:moveTo>
                  <a:pt x="0" y="0"/>
                </a:moveTo>
                <a:lnTo>
                  <a:pt x="7467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37704" y="2933700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27697" y="2933700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426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98307" y="2506979"/>
            <a:ext cx="746760" cy="0"/>
          </a:xfrm>
          <a:custGeom>
            <a:avLst/>
            <a:gdLst/>
            <a:ahLst/>
            <a:cxnLst/>
            <a:rect l="l" t="t" r="r" b="b"/>
            <a:pathLst>
              <a:path w="746759">
                <a:moveTo>
                  <a:pt x="0" y="0"/>
                </a:moveTo>
                <a:lnTo>
                  <a:pt x="7467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37704" y="250697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27697" y="2506979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426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37704" y="2078735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27697" y="2078735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426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7697" y="1652016"/>
            <a:ext cx="1817370" cy="0"/>
          </a:xfrm>
          <a:custGeom>
            <a:avLst/>
            <a:gdLst/>
            <a:ahLst/>
            <a:cxnLst/>
            <a:rect l="l" t="t" r="r" b="b"/>
            <a:pathLst>
              <a:path w="1817370">
                <a:moveTo>
                  <a:pt x="0" y="0"/>
                </a:moveTo>
                <a:lnTo>
                  <a:pt x="181737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27697" y="1223772"/>
            <a:ext cx="1817370" cy="0"/>
          </a:xfrm>
          <a:custGeom>
            <a:avLst/>
            <a:gdLst/>
            <a:ahLst/>
            <a:cxnLst/>
            <a:rect l="l" t="t" r="r" b="b"/>
            <a:pathLst>
              <a:path w="1817370">
                <a:moveTo>
                  <a:pt x="0" y="0"/>
                </a:moveTo>
                <a:lnTo>
                  <a:pt x="181737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31964" y="1917192"/>
            <a:ext cx="205740" cy="1873250"/>
          </a:xfrm>
          <a:custGeom>
            <a:avLst/>
            <a:gdLst/>
            <a:ahLst/>
            <a:cxnLst/>
            <a:rect l="l" t="t" r="r" b="b"/>
            <a:pathLst>
              <a:path w="205740" h="1873250">
                <a:moveTo>
                  <a:pt x="205739" y="0"/>
                </a:moveTo>
                <a:lnTo>
                  <a:pt x="0" y="0"/>
                </a:lnTo>
                <a:lnTo>
                  <a:pt x="0" y="1872995"/>
                </a:lnTo>
                <a:lnTo>
                  <a:pt x="205739" y="1872995"/>
                </a:lnTo>
                <a:lnTo>
                  <a:pt x="20573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84960" y="2788920"/>
            <a:ext cx="205740" cy="1001394"/>
          </a:xfrm>
          <a:custGeom>
            <a:avLst/>
            <a:gdLst/>
            <a:ahLst/>
            <a:cxnLst/>
            <a:rect l="l" t="t" r="r" b="b"/>
            <a:pathLst>
              <a:path w="205739" h="1001395">
                <a:moveTo>
                  <a:pt x="0" y="0"/>
                </a:moveTo>
                <a:lnTo>
                  <a:pt x="205740" y="0"/>
                </a:lnTo>
                <a:lnTo>
                  <a:pt x="205740" y="1001268"/>
                </a:lnTo>
                <a:lnTo>
                  <a:pt x="0" y="100126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22092" y="2121407"/>
            <a:ext cx="205740" cy="1668780"/>
          </a:xfrm>
          <a:custGeom>
            <a:avLst/>
            <a:gdLst/>
            <a:ahLst/>
            <a:cxnLst/>
            <a:rect l="l" t="t" r="r" b="b"/>
            <a:pathLst>
              <a:path w="205739" h="1668779">
                <a:moveTo>
                  <a:pt x="0" y="0"/>
                </a:moveTo>
                <a:lnTo>
                  <a:pt x="205739" y="0"/>
                </a:lnTo>
                <a:lnTo>
                  <a:pt x="205739" y="1668780"/>
                </a:lnTo>
                <a:lnTo>
                  <a:pt x="0" y="166878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59223" y="1984248"/>
            <a:ext cx="204470" cy="1805939"/>
          </a:xfrm>
          <a:custGeom>
            <a:avLst/>
            <a:gdLst/>
            <a:ahLst/>
            <a:cxnLst/>
            <a:rect l="l" t="t" r="r" b="b"/>
            <a:pathLst>
              <a:path w="204470" h="1805939">
                <a:moveTo>
                  <a:pt x="0" y="0"/>
                </a:moveTo>
                <a:lnTo>
                  <a:pt x="204215" y="0"/>
                </a:lnTo>
                <a:lnTo>
                  <a:pt x="204215" y="1805939"/>
                </a:lnTo>
                <a:lnTo>
                  <a:pt x="0" y="18059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96355" y="1652016"/>
            <a:ext cx="204470" cy="2138680"/>
          </a:xfrm>
          <a:custGeom>
            <a:avLst/>
            <a:gdLst/>
            <a:ahLst/>
            <a:cxnLst/>
            <a:rect l="l" t="t" r="r" b="b"/>
            <a:pathLst>
              <a:path w="204470" h="2138679">
                <a:moveTo>
                  <a:pt x="0" y="0"/>
                </a:moveTo>
                <a:lnTo>
                  <a:pt x="204216" y="0"/>
                </a:lnTo>
                <a:lnTo>
                  <a:pt x="204216" y="2138172"/>
                </a:lnTo>
                <a:lnTo>
                  <a:pt x="0" y="213817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31964" y="1917192"/>
            <a:ext cx="205740" cy="1873250"/>
          </a:xfrm>
          <a:custGeom>
            <a:avLst/>
            <a:gdLst/>
            <a:ahLst/>
            <a:cxnLst/>
            <a:rect l="l" t="t" r="r" b="b"/>
            <a:pathLst>
              <a:path w="205740" h="1873250">
                <a:moveTo>
                  <a:pt x="0" y="0"/>
                </a:moveTo>
                <a:lnTo>
                  <a:pt x="205739" y="0"/>
                </a:lnTo>
                <a:lnTo>
                  <a:pt x="205739" y="1872995"/>
                </a:lnTo>
                <a:lnTo>
                  <a:pt x="0" y="187299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92568" y="2310383"/>
            <a:ext cx="205740" cy="1480185"/>
          </a:xfrm>
          <a:custGeom>
            <a:avLst/>
            <a:gdLst/>
            <a:ahLst/>
            <a:cxnLst/>
            <a:rect l="l" t="t" r="r" b="b"/>
            <a:pathLst>
              <a:path w="205740" h="1480185">
                <a:moveTo>
                  <a:pt x="205739" y="0"/>
                </a:moveTo>
                <a:lnTo>
                  <a:pt x="0" y="0"/>
                </a:lnTo>
                <a:lnTo>
                  <a:pt x="0" y="1479804"/>
                </a:lnTo>
                <a:lnTo>
                  <a:pt x="205739" y="1479804"/>
                </a:lnTo>
                <a:lnTo>
                  <a:pt x="205739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45564" y="3182111"/>
            <a:ext cx="205740" cy="608330"/>
          </a:xfrm>
          <a:custGeom>
            <a:avLst/>
            <a:gdLst/>
            <a:ahLst/>
            <a:cxnLst/>
            <a:rect l="l" t="t" r="r" b="b"/>
            <a:pathLst>
              <a:path w="205739" h="608329">
                <a:moveTo>
                  <a:pt x="0" y="0"/>
                </a:moveTo>
                <a:lnTo>
                  <a:pt x="205740" y="0"/>
                </a:lnTo>
                <a:lnTo>
                  <a:pt x="205740" y="608076"/>
                </a:lnTo>
                <a:lnTo>
                  <a:pt x="0" y="60807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82696" y="2712720"/>
            <a:ext cx="205740" cy="1077595"/>
          </a:xfrm>
          <a:custGeom>
            <a:avLst/>
            <a:gdLst/>
            <a:ahLst/>
            <a:cxnLst/>
            <a:rect l="l" t="t" r="r" b="b"/>
            <a:pathLst>
              <a:path w="205739" h="1077595">
                <a:moveTo>
                  <a:pt x="0" y="0"/>
                </a:moveTo>
                <a:lnTo>
                  <a:pt x="205739" y="0"/>
                </a:lnTo>
                <a:lnTo>
                  <a:pt x="205739" y="1077468"/>
                </a:lnTo>
                <a:lnTo>
                  <a:pt x="0" y="10774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19828" y="2712720"/>
            <a:ext cx="204470" cy="1077595"/>
          </a:xfrm>
          <a:custGeom>
            <a:avLst/>
            <a:gdLst/>
            <a:ahLst/>
            <a:cxnLst/>
            <a:rect l="l" t="t" r="r" b="b"/>
            <a:pathLst>
              <a:path w="204470" h="1077595">
                <a:moveTo>
                  <a:pt x="0" y="0"/>
                </a:moveTo>
                <a:lnTo>
                  <a:pt x="204216" y="0"/>
                </a:lnTo>
                <a:lnTo>
                  <a:pt x="204216" y="1077468"/>
                </a:lnTo>
                <a:lnTo>
                  <a:pt x="0" y="10774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56959" y="2378964"/>
            <a:ext cx="204470" cy="1411605"/>
          </a:xfrm>
          <a:custGeom>
            <a:avLst/>
            <a:gdLst/>
            <a:ahLst/>
            <a:cxnLst/>
            <a:rect l="l" t="t" r="r" b="b"/>
            <a:pathLst>
              <a:path w="204470" h="1411604">
                <a:moveTo>
                  <a:pt x="0" y="0"/>
                </a:moveTo>
                <a:lnTo>
                  <a:pt x="204215" y="0"/>
                </a:lnTo>
                <a:lnTo>
                  <a:pt x="204215" y="1411224"/>
                </a:lnTo>
                <a:lnTo>
                  <a:pt x="0" y="14112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92568" y="2310383"/>
            <a:ext cx="205740" cy="1480185"/>
          </a:xfrm>
          <a:custGeom>
            <a:avLst/>
            <a:gdLst/>
            <a:ahLst/>
            <a:cxnLst/>
            <a:rect l="l" t="t" r="r" b="b"/>
            <a:pathLst>
              <a:path w="205740" h="1480185">
                <a:moveTo>
                  <a:pt x="0" y="0"/>
                </a:moveTo>
                <a:lnTo>
                  <a:pt x="205739" y="0"/>
                </a:lnTo>
                <a:lnTo>
                  <a:pt x="205739" y="1479804"/>
                </a:lnTo>
                <a:lnTo>
                  <a:pt x="0" y="14798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53171" y="3011423"/>
            <a:ext cx="205740" cy="779145"/>
          </a:xfrm>
          <a:custGeom>
            <a:avLst/>
            <a:gdLst/>
            <a:ahLst/>
            <a:cxnLst/>
            <a:rect l="l" t="t" r="r" b="b"/>
            <a:pathLst>
              <a:path w="205740" h="779145">
                <a:moveTo>
                  <a:pt x="205739" y="0"/>
                </a:moveTo>
                <a:lnTo>
                  <a:pt x="0" y="0"/>
                </a:lnTo>
                <a:lnTo>
                  <a:pt x="0" y="778763"/>
                </a:lnTo>
                <a:lnTo>
                  <a:pt x="205739" y="778763"/>
                </a:lnTo>
                <a:lnTo>
                  <a:pt x="205739" y="0"/>
                </a:lnTo>
                <a:close/>
              </a:path>
            </a:pathLst>
          </a:custGeom>
          <a:solidFill>
            <a:srgbClr val="5F4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06167" y="3575303"/>
            <a:ext cx="205740" cy="215265"/>
          </a:xfrm>
          <a:custGeom>
            <a:avLst/>
            <a:gdLst/>
            <a:ahLst/>
            <a:cxnLst/>
            <a:rect l="l" t="t" r="r" b="b"/>
            <a:pathLst>
              <a:path w="205739" h="215264">
                <a:moveTo>
                  <a:pt x="0" y="0"/>
                </a:moveTo>
                <a:lnTo>
                  <a:pt x="205739" y="0"/>
                </a:lnTo>
                <a:lnTo>
                  <a:pt x="205739" y="214884"/>
                </a:lnTo>
                <a:lnTo>
                  <a:pt x="0" y="21488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43300" y="3361944"/>
            <a:ext cx="205740" cy="428625"/>
          </a:xfrm>
          <a:custGeom>
            <a:avLst/>
            <a:gdLst/>
            <a:ahLst/>
            <a:cxnLst/>
            <a:rect l="l" t="t" r="r" b="b"/>
            <a:pathLst>
              <a:path w="205739" h="428625">
                <a:moveTo>
                  <a:pt x="0" y="0"/>
                </a:moveTo>
                <a:lnTo>
                  <a:pt x="205739" y="0"/>
                </a:lnTo>
                <a:lnTo>
                  <a:pt x="205739" y="428243"/>
                </a:lnTo>
                <a:lnTo>
                  <a:pt x="0" y="4282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80432" y="3080004"/>
            <a:ext cx="204470" cy="710565"/>
          </a:xfrm>
          <a:custGeom>
            <a:avLst/>
            <a:gdLst/>
            <a:ahLst/>
            <a:cxnLst/>
            <a:rect l="l" t="t" r="r" b="b"/>
            <a:pathLst>
              <a:path w="204470" h="710564">
                <a:moveTo>
                  <a:pt x="0" y="0"/>
                </a:moveTo>
                <a:lnTo>
                  <a:pt x="204215" y="0"/>
                </a:lnTo>
                <a:lnTo>
                  <a:pt x="204215" y="710183"/>
                </a:lnTo>
                <a:lnTo>
                  <a:pt x="0" y="71018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17564" y="3080004"/>
            <a:ext cx="204470" cy="710565"/>
          </a:xfrm>
          <a:custGeom>
            <a:avLst/>
            <a:gdLst/>
            <a:ahLst/>
            <a:cxnLst/>
            <a:rect l="l" t="t" r="r" b="b"/>
            <a:pathLst>
              <a:path w="204470" h="710564">
                <a:moveTo>
                  <a:pt x="0" y="0"/>
                </a:moveTo>
                <a:lnTo>
                  <a:pt x="204215" y="0"/>
                </a:lnTo>
                <a:lnTo>
                  <a:pt x="204215" y="710183"/>
                </a:lnTo>
                <a:lnTo>
                  <a:pt x="0" y="71018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53171" y="3011423"/>
            <a:ext cx="205740" cy="779145"/>
          </a:xfrm>
          <a:custGeom>
            <a:avLst/>
            <a:gdLst/>
            <a:ahLst/>
            <a:cxnLst/>
            <a:rect l="l" t="t" r="r" b="b"/>
            <a:pathLst>
              <a:path w="205740" h="779145">
                <a:moveTo>
                  <a:pt x="0" y="0"/>
                </a:moveTo>
                <a:lnTo>
                  <a:pt x="205739" y="0"/>
                </a:lnTo>
                <a:lnTo>
                  <a:pt x="205739" y="778763"/>
                </a:lnTo>
                <a:lnTo>
                  <a:pt x="0" y="7787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27697" y="3790188"/>
            <a:ext cx="1817370" cy="0"/>
          </a:xfrm>
          <a:custGeom>
            <a:avLst/>
            <a:gdLst/>
            <a:ahLst/>
            <a:cxnLst/>
            <a:rect l="l" t="t" r="r" b="b"/>
            <a:pathLst>
              <a:path w="1817370">
                <a:moveTo>
                  <a:pt x="0" y="0"/>
                </a:moveTo>
                <a:lnTo>
                  <a:pt x="181737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01395" y="1099644"/>
            <a:ext cx="6171565" cy="304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934">
              <a:lnSpc>
                <a:spcPts val="1814"/>
              </a:lnSpc>
            </a:pPr>
            <a:r>
              <a:rPr sz="1600" spc="-5" dirty="0">
                <a:latin typeface="Arial Narrow"/>
                <a:cs typeface="Arial Narrow"/>
              </a:rPr>
              <a:t>30</a:t>
            </a:r>
            <a:endParaRPr sz="1600">
              <a:latin typeface="Arial Narrow"/>
              <a:cs typeface="Arial Narrow"/>
            </a:endParaRPr>
          </a:p>
          <a:p>
            <a:pPr marL="495934">
              <a:lnSpc>
                <a:spcPct val="100000"/>
              </a:lnSpc>
              <a:spcBef>
                <a:spcPts val="1450"/>
              </a:spcBef>
            </a:pPr>
            <a:r>
              <a:rPr sz="1600" spc="-5" dirty="0">
                <a:latin typeface="Arial Narrow"/>
                <a:cs typeface="Arial Narrow"/>
              </a:rPr>
              <a:t>25</a:t>
            </a:r>
            <a:endParaRPr sz="1600">
              <a:latin typeface="Arial Narrow"/>
              <a:cs typeface="Arial Narrow"/>
            </a:endParaRPr>
          </a:p>
          <a:p>
            <a:pPr marL="495934">
              <a:lnSpc>
                <a:spcPct val="100000"/>
              </a:lnSpc>
              <a:spcBef>
                <a:spcPts val="1450"/>
              </a:spcBef>
            </a:pPr>
            <a:r>
              <a:rPr sz="1600" spc="-5" dirty="0">
                <a:latin typeface="Arial Narrow"/>
                <a:cs typeface="Arial Narrow"/>
              </a:rPr>
              <a:t>20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35"/>
              </a:spcBef>
              <a:tabLst>
                <a:tab pos="495934" algn="l"/>
              </a:tabLst>
            </a:pPr>
            <a:r>
              <a:rPr sz="2400" dirty="0">
                <a:latin typeface="Arial Narrow"/>
                <a:cs typeface="Arial Narrow"/>
              </a:rPr>
              <a:t>%	</a:t>
            </a:r>
            <a:r>
              <a:rPr sz="2400" spc="-7" baseline="3472" dirty="0">
                <a:latin typeface="Arial Narrow"/>
                <a:cs typeface="Arial Narrow"/>
              </a:rPr>
              <a:t>15</a:t>
            </a:r>
            <a:endParaRPr sz="2400" baseline="3472">
              <a:latin typeface="Arial Narrow"/>
              <a:cs typeface="Arial Narrow"/>
            </a:endParaRPr>
          </a:p>
          <a:p>
            <a:pPr marL="495934">
              <a:lnSpc>
                <a:spcPct val="100000"/>
              </a:lnSpc>
              <a:spcBef>
                <a:spcPts val="1200"/>
              </a:spcBef>
            </a:pPr>
            <a:r>
              <a:rPr sz="1600" spc="-5" dirty="0">
                <a:latin typeface="Arial Narrow"/>
                <a:cs typeface="Arial Narrow"/>
              </a:rPr>
              <a:t>10</a:t>
            </a:r>
            <a:endParaRPr sz="1600">
              <a:latin typeface="Arial Narrow"/>
              <a:cs typeface="Arial Narrow"/>
            </a:endParaRPr>
          </a:p>
          <a:p>
            <a:pPr marL="588645">
              <a:lnSpc>
                <a:spcPct val="100000"/>
              </a:lnSpc>
              <a:spcBef>
                <a:spcPts val="1445"/>
              </a:spcBef>
            </a:pPr>
            <a:r>
              <a:rPr sz="1600" spc="-5" dirty="0">
                <a:latin typeface="Arial Narrow"/>
                <a:cs typeface="Arial Narrow"/>
              </a:rPr>
              <a:t>5</a:t>
            </a:r>
            <a:endParaRPr sz="1600">
              <a:latin typeface="Arial Narrow"/>
              <a:cs typeface="Arial Narrow"/>
            </a:endParaRPr>
          </a:p>
          <a:p>
            <a:pPr marL="588645">
              <a:lnSpc>
                <a:spcPct val="100000"/>
              </a:lnSpc>
              <a:spcBef>
                <a:spcPts val="1450"/>
              </a:spcBef>
            </a:pPr>
            <a:r>
              <a:rPr sz="1600" spc="-5" dirty="0">
                <a:latin typeface="Arial Narrow"/>
                <a:cs typeface="Arial Narrow"/>
              </a:rPr>
              <a:t>0</a:t>
            </a:r>
            <a:endParaRPr sz="1600">
              <a:latin typeface="Arial Narrow"/>
              <a:cs typeface="Arial Narrow"/>
            </a:endParaRPr>
          </a:p>
          <a:p>
            <a:pPr marL="1294765">
              <a:lnSpc>
                <a:spcPct val="100000"/>
              </a:lnSpc>
              <a:spcBef>
                <a:spcPts val="25"/>
              </a:spcBef>
              <a:tabLst>
                <a:tab pos="2731770" algn="l"/>
                <a:tab pos="4168775" algn="l"/>
                <a:tab pos="5606415" algn="l"/>
              </a:tabLst>
            </a:pPr>
            <a:r>
              <a:rPr sz="1600" spc="-5" dirty="0">
                <a:latin typeface="Arial Narrow"/>
                <a:cs typeface="Arial Narrow"/>
              </a:rPr>
              <a:t>Week</a:t>
            </a:r>
            <a:r>
              <a:rPr sz="1600" spc="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1	Week</a:t>
            </a:r>
            <a:r>
              <a:rPr sz="1600" spc="10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2	Week</a:t>
            </a:r>
            <a:r>
              <a:rPr sz="1600" spc="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4	Week</a:t>
            </a:r>
            <a:r>
              <a:rPr sz="1600" spc="-80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8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962" y="1149858"/>
            <a:ext cx="6269990" cy="2997835"/>
          </a:xfrm>
          <a:custGeom>
            <a:avLst/>
            <a:gdLst/>
            <a:ahLst/>
            <a:cxnLst/>
            <a:rect l="l" t="t" r="r" b="b"/>
            <a:pathLst>
              <a:path w="6269990" h="2997835">
                <a:moveTo>
                  <a:pt x="0" y="2997707"/>
                </a:moveTo>
                <a:lnTo>
                  <a:pt x="6269736" y="2997707"/>
                </a:lnTo>
                <a:lnTo>
                  <a:pt x="6269736" y="0"/>
                </a:lnTo>
                <a:lnTo>
                  <a:pt x="0" y="0"/>
                </a:lnTo>
                <a:lnTo>
                  <a:pt x="0" y="2997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7962" y="1149858"/>
            <a:ext cx="6269990" cy="2997835"/>
          </a:xfrm>
          <a:custGeom>
            <a:avLst/>
            <a:gdLst/>
            <a:ahLst/>
            <a:cxnLst/>
            <a:rect l="l" t="t" r="r" b="b"/>
            <a:pathLst>
              <a:path w="6269990" h="2997835">
                <a:moveTo>
                  <a:pt x="0" y="2997707"/>
                </a:moveTo>
                <a:lnTo>
                  <a:pt x="6269736" y="2997707"/>
                </a:lnTo>
                <a:lnTo>
                  <a:pt x="6269736" y="0"/>
                </a:lnTo>
                <a:lnTo>
                  <a:pt x="0" y="0"/>
                </a:lnTo>
                <a:lnTo>
                  <a:pt x="0" y="299770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973960" y="1649729"/>
            <a:ext cx="4031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Nicotine </a:t>
            </a:r>
            <a:r>
              <a:rPr sz="1800" dirty="0">
                <a:latin typeface="Arial Narrow"/>
                <a:cs typeface="Arial Narrow"/>
              </a:rPr>
              <a:t>ECs &amp; </a:t>
            </a:r>
            <a:r>
              <a:rPr sz="1800" spc="-5" dirty="0">
                <a:latin typeface="Arial Narrow"/>
                <a:cs typeface="Arial Narrow"/>
              </a:rPr>
              <a:t>Counseling </a:t>
            </a:r>
            <a:r>
              <a:rPr sz="1800" dirty="0">
                <a:latin typeface="Arial Narrow"/>
                <a:cs typeface="Arial Narrow"/>
              </a:rPr>
              <a:t>vs </a:t>
            </a:r>
            <a:r>
              <a:rPr sz="1800" spc="-5" dirty="0">
                <a:latin typeface="Arial Narrow"/>
                <a:cs typeface="Arial Narrow"/>
              </a:rPr>
              <a:t>Counseling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Alone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73960" y="1924050"/>
            <a:ext cx="1216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 Narrow"/>
                <a:cs typeface="Arial Narrow"/>
              </a:rPr>
              <a:t>RD</a:t>
            </a:r>
            <a:r>
              <a:rPr sz="1800" spc="31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12.8%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778510" algn="l"/>
              </a:tabLst>
            </a:pPr>
            <a:r>
              <a:rPr sz="1800" dirty="0">
                <a:latin typeface="Arial Narrow"/>
                <a:cs typeface="Arial Narrow"/>
              </a:rPr>
              <a:t>RR	</a:t>
            </a:r>
            <a:r>
              <a:rPr sz="1800" spc="-5" dirty="0">
                <a:latin typeface="Arial Narrow"/>
                <a:cs typeface="Arial Narrow"/>
              </a:rPr>
              <a:t>2.4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45941" y="1924050"/>
            <a:ext cx="16535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090" algn="l"/>
              </a:tabLst>
            </a:pPr>
            <a:r>
              <a:rPr sz="1800" spc="-5" dirty="0">
                <a:latin typeface="Arial Narrow"/>
                <a:cs typeface="Arial Narrow"/>
              </a:rPr>
              <a:t>(95%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CI	</a:t>
            </a:r>
            <a:r>
              <a:rPr sz="1800" spc="-5" dirty="0">
                <a:latin typeface="Arial Narrow"/>
                <a:cs typeface="Arial Narrow"/>
              </a:rPr>
              <a:t>4.0,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21.6)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tabLst>
                <a:tab pos="847090" algn="l"/>
                <a:tab pos="1318260" algn="l"/>
              </a:tabLst>
            </a:pPr>
            <a:r>
              <a:rPr sz="1800" dirty="0">
                <a:latin typeface="Arial Narrow"/>
                <a:cs typeface="Arial Narrow"/>
              </a:rPr>
              <a:t>(9</a:t>
            </a:r>
            <a:r>
              <a:rPr sz="1800" spc="-10" dirty="0">
                <a:latin typeface="Arial Narrow"/>
                <a:cs typeface="Arial Narrow"/>
              </a:rPr>
              <a:t>5</a:t>
            </a:r>
            <a:r>
              <a:rPr sz="1800" dirty="0">
                <a:latin typeface="Arial Narrow"/>
                <a:cs typeface="Arial Narrow"/>
              </a:rPr>
              <a:t>%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CI	</a:t>
            </a:r>
            <a:r>
              <a:rPr sz="1800" spc="-10" dirty="0">
                <a:latin typeface="Arial Narrow"/>
                <a:cs typeface="Arial Narrow"/>
              </a:rPr>
              <a:t>1</a:t>
            </a:r>
            <a:r>
              <a:rPr sz="1800" dirty="0">
                <a:latin typeface="Arial Narrow"/>
                <a:cs typeface="Arial Narrow"/>
              </a:rPr>
              <a:t>.</a:t>
            </a:r>
            <a:r>
              <a:rPr sz="1800" spc="-5" dirty="0">
                <a:latin typeface="Arial Narrow"/>
                <a:cs typeface="Arial Narrow"/>
              </a:rPr>
              <a:t>3</a:t>
            </a:r>
            <a:r>
              <a:rPr sz="1800" dirty="0">
                <a:latin typeface="Arial Narrow"/>
                <a:cs typeface="Arial Narrow"/>
              </a:rPr>
              <a:t>,	</a:t>
            </a:r>
            <a:r>
              <a:rPr sz="1800" spc="-5" dirty="0">
                <a:latin typeface="Arial Narrow"/>
                <a:cs typeface="Arial Narrow"/>
              </a:rPr>
              <a:t>4</a:t>
            </a:r>
            <a:r>
              <a:rPr sz="1800" spc="-10" dirty="0">
                <a:latin typeface="Arial Narrow"/>
                <a:cs typeface="Arial Narrow"/>
              </a:rPr>
              <a:t>.</a:t>
            </a:r>
            <a:r>
              <a:rPr sz="1800" spc="-5" dirty="0">
                <a:latin typeface="Arial Narrow"/>
                <a:cs typeface="Arial Narrow"/>
              </a:rPr>
              <a:t>6)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73960" y="2747264"/>
            <a:ext cx="4438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Non-Nicotine </a:t>
            </a:r>
            <a:r>
              <a:rPr sz="1800" dirty="0">
                <a:latin typeface="Arial Narrow"/>
                <a:cs typeface="Arial Narrow"/>
              </a:rPr>
              <a:t>ECs &amp; </a:t>
            </a:r>
            <a:r>
              <a:rPr sz="1800" spc="-5" dirty="0">
                <a:latin typeface="Arial Narrow"/>
                <a:cs typeface="Arial Narrow"/>
              </a:rPr>
              <a:t>Counseling </a:t>
            </a:r>
            <a:r>
              <a:rPr sz="1800" dirty="0">
                <a:latin typeface="Arial Narrow"/>
                <a:cs typeface="Arial Narrow"/>
              </a:rPr>
              <a:t>vs </a:t>
            </a:r>
            <a:r>
              <a:rPr sz="1800" spc="-5" dirty="0">
                <a:latin typeface="Arial Narrow"/>
                <a:cs typeface="Arial Narrow"/>
              </a:rPr>
              <a:t>Counseling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Alone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73960" y="3021583"/>
            <a:ext cx="3036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  <a:tab pos="725805" algn="l"/>
                <a:tab pos="1384300" algn="l"/>
              </a:tabLst>
            </a:pPr>
            <a:r>
              <a:rPr sz="1800" dirty="0">
                <a:latin typeface="Arial Narrow"/>
                <a:cs typeface="Arial Narrow"/>
              </a:rPr>
              <a:t>RD	</a:t>
            </a:r>
            <a:r>
              <a:rPr sz="1800" spc="-5" dirty="0">
                <a:latin typeface="Arial Narrow"/>
                <a:cs typeface="Arial Narrow"/>
              </a:rPr>
              <a:t>8.2%	(95% </a:t>
            </a:r>
            <a:r>
              <a:rPr sz="1800" dirty="0">
                <a:latin typeface="Arial Narrow"/>
                <a:cs typeface="Arial Narrow"/>
              </a:rPr>
              <a:t>CI </a:t>
            </a:r>
            <a:r>
              <a:rPr sz="1800" spc="-5" dirty="0">
                <a:latin typeface="Arial Narrow"/>
                <a:cs typeface="Arial Narrow"/>
              </a:rPr>
              <a:t>-0.1,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16.6)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725805" algn="l"/>
                <a:tab pos="1384300" algn="l"/>
                <a:tab pos="2230120" algn="l"/>
                <a:tab pos="2701290" algn="l"/>
              </a:tabLst>
            </a:pPr>
            <a:r>
              <a:rPr sz="1800" dirty="0">
                <a:latin typeface="Arial Narrow"/>
                <a:cs typeface="Arial Narrow"/>
              </a:rPr>
              <a:t>RR	</a:t>
            </a:r>
            <a:r>
              <a:rPr sz="1800" spc="-10" dirty="0">
                <a:latin typeface="Arial Narrow"/>
                <a:cs typeface="Arial Narrow"/>
              </a:rPr>
              <a:t>1</a:t>
            </a:r>
            <a:r>
              <a:rPr sz="1800" dirty="0">
                <a:latin typeface="Arial Narrow"/>
                <a:cs typeface="Arial Narrow"/>
              </a:rPr>
              <a:t>.9	(9</a:t>
            </a:r>
            <a:r>
              <a:rPr sz="1800" spc="-10" dirty="0">
                <a:latin typeface="Arial Narrow"/>
                <a:cs typeface="Arial Narrow"/>
              </a:rPr>
              <a:t>5</a:t>
            </a:r>
            <a:r>
              <a:rPr sz="1800" dirty="0">
                <a:latin typeface="Arial Narrow"/>
                <a:cs typeface="Arial Narrow"/>
              </a:rPr>
              <a:t>%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CI	</a:t>
            </a:r>
            <a:r>
              <a:rPr sz="1800" spc="-5" dirty="0">
                <a:latin typeface="Arial Narrow"/>
                <a:cs typeface="Arial Narrow"/>
              </a:rPr>
              <a:t>1</a:t>
            </a:r>
            <a:r>
              <a:rPr sz="1800" spc="-10" dirty="0">
                <a:latin typeface="Arial Narrow"/>
                <a:cs typeface="Arial Narrow"/>
              </a:rPr>
              <a:t>.</a:t>
            </a:r>
            <a:r>
              <a:rPr sz="1800" spc="-5" dirty="0">
                <a:latin typeface="Arial Narrow"/>
                <a:cs typeface="Arial Narrow"/>
              </a:rPr>
              <a:t>0</a:t>
            </a:r>
            <a:r>
              <a:rPr sz="1800" dirty="0">
                <a:latin typeface="Arial Narrow"/>
                <a:cs typeface="Arial Narrow"/>
              </a:rPr>
              <a:t>,	</a:t>
            </a:r>
            <a:r>
              <a:rPr sz="1800" spc="-5" dirty="0">
                <a:latin typeface="Arial Narrow"/>
                <a:cs typeface="Arial Narrow"/>
              </a:rPr>
              <a:t>3</a:t>
            </a:r>
            <a:r>
              <a:rPr sz="1800" spc="-10" dirty="0">
                <a:latin typeface="Arial Narrow"/>
                <a:cs typeface="Arial Narrow"/>
              </a:rPr>
              <a:t>.</a:t>
            </a:r>
            <a:r>
              <a:rPr sz="1800" spc="-5" dirty="0">
                <a:latin typeface="Arial Narrow"/>
                <a:cs typeface="Arial Narrow"/>
              </a:rPr>
              <a:t>8)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311008" y="1583182"/>
            <a:ext cx="233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22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92948" y="2004186"/>
            <a:ext cx="233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17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899272" y="2712847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9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64336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64336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375410" y="4189882"/>
            <a:ext cx="2274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Nicotine </a:t>
            </a:r>
            <a:r>
              <a:rPr sz="1800" dirty="0">
                <a:latin typeface="Arial Narrow"/>
                <a:cs typeface="Arial Narrow"/>
              </a:rPr>
              <a:t>ECs &amp;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823715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23715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053966" y="4189882"/>
            <a:ext cx="2680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Non-Nicotine </a:t>
            </a:r>
            <a:r>
              <a:rPr sz="1800" dirty="0">
                <a:latin typeface="Arial Narrow"/>
                <a:cs typeface="Arial Narrow"/>
              </a:rPr>
              <a:t>ECs &amp;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911340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11340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123556" y="3835735"/>
            <a:ext cx="1045844" cy="6546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505"/>
              </a:spcBef>
            </a:pPr>
            <a:r>
              <a:rPr sz="1600" spc="-5" dirty="0">
                <a:latin typeface="Arial Narrow"/>
                <a:cs typeface="Arial Narrow"/>
              </a:rPr>
              <a:t>Week</a:t>
            </a:r>
            <a:r>
              <a:rPr sz="1600" spc="-6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12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800" spc="-5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8638"/>
            <a:ext cx="53098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E3 </a:t>
            </a:r>
            <a:r>
              <a:rPr spc="-30" dirty="0"/>
              <a:t>Trial </a:t>
            </a:r>
            <a:r>
              <a:rPr dirty="0"/>
              <a:t>– Cigarettes</a:t>
            </a:r>
            <a:r>
              <a:rPr spc="-70" dirty="0"/>
              <a:t> </a:t>
            </a:r>
            <a:r>
              <a:rPr dirty="0"/>
              <a:t>Smoked/Day</a:t>
            </a:r>
          </a:p>
        </p:txBody>
      </p:sp>
      <p:sp>
        <p:nvSpPr>
          <p:cNvPr id="3" name="object 3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3124" y="4244340"/>
            <a:ext cx="192405" cy="203200"/>
          </a:xfrm>
          <a:custGeom>
            <a:avLst/>
            <a:gdLst/>
            <a:ahLst/>
            <a:cxnLst/>
            <a:rect l="l" t="t" r="r" b="b"/>
            <a:pathLst>
              <a:path w="192405" h="203200">
                <a:moveTo>
                  <a:pt x="0" y="202692"/>
                </a:moveTo>
                <a:lnTo>
                  <a:pt x="192024" y="202692"/>
                </a:lnTo>
                <a:lnTo>
                  <a:pt x="192024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3124" y="4244340"/>
            <a:ext cx="192405" cy="203200"/>
          </a:xfrm>
          <a:custGeom>
            <a:avLst/>
            <a:gdLst/>
            <a:ahLst/>
            <a:cxnLst/>
            <a:rect l="l" t="t" r="r" b="b"/>
            <a:pathLst>
              <a:path w="192405" h="203200">
                <a:moveTo>
                  <a:pt x="0" y="202692"/>
                </a:moveTo>
                <a:lnTo>
                  <a:pt x="192024" y="202692"/>
                </a:lnTo>
                <a:lnTo>
                  <a:pt x="192024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2503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2503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21652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21652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5336" y="2266950"/>
            <a:ext cx="5403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Narrow"/>
                <a:cs typeface="Arial Narrow"/>
              </a:rPr>
              <a:t>Cigs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 Narrow"/>
                <a:cs typeface="Arial Narrow"/>
              </a:rPr>
              <a:t>/Day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12480" y="3180588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90231" y="3180588"/>
            <a:ext cx="1009015" cy="0"/>
          </a:xfrm>
          <a:custGeom>
            <a:avLst/>
            <a:gdLst/>
            <a:ahLst/>
            <a:cxnLst/>
            <a:rect l="l" t="t" r="r" b="b"/>
            <a:pathLst>
              <a:path w="1009015">
                <a:moveTo>
                  <a:pt x="0" y="0"/>
                </a:moveTo>
                <a:lnTo>
                  <a:pt x="10088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69508" y="3180588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8784" y="3180588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26535" y="3180588"/>
            <a:ext cx="1009015" cy="0"/>
          </a:xfrm>
          <a:custGeom>
            <a:avLst/>
            <a:gdLst/>
            <a:ahLst/>
            <a:cxnLst/>
            <a:rect l="l" t="t" r="r" b="b"/>
            <a:pathLst>
              <a:path w="1009014">
                <a:moveTo>
                  <a:pt x="0" y="0"/>
                </a:moveTo>
                <a:lnTo>
                  <a:pt x="10088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05811" y="3180588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8260" y="3180588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12480" y="261366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90231" y="2613660"/>
            <a:ext cx="1009015" cy="0"/>
          </a:xfrm>
          <a:custGeom>
            <a:avLst/>
            <a:gdLst/>
            <a:ahLst/>
            <a:cxnLst/>
            <a:rect l="l" t="t" r="r" b="b"/>
            <a:pathLst>
              <a:path w="1009015">
                <a:moveTo>
                  <a:pt x="0" y="0"/>
                </a:moveTo>
                <a:lnTo>
                  <a:pt x="10088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69508" y="2613660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48784" y="2613660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6535" y="2613660"/>
            <a:ext cx="1009015" cy="0"/>
          </a:xfrm>
          <a:custGeom>
            <a:avLst/>
            <a:gdLst/>
            <a:ahLst/>
            <a:cxnLst/>
            <a:rect l="l" t="t" r="r" b="b"/>
            <a:pathLst>
              <a:path w="1009014">
                <a:moveTo>
                  <a:pt x="0" y="0"/>
                </a:moveTo>
                <a:lnTo>
                  <a:pt x="10088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05811" y="2613660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18260" y="2613660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05811" y="2046732"/>
            <a:ext cx="6339840" cy="0"/>
          </a:xfrm>
          <a:custGeom>
            <a:avLst/>
            <a:gdLst/>
            <a:ahLst/>
            <a:cxnLst/>
            <a:rect l="l" t="t" r="r" b="b"/>
            <a:pathLst>
              <a:path w="6339840">
                <a:moveTo>
                  <a:pt x="0" y="0"/>
                </a:moveTo>
                <a:lnTo>
                  <a:pt x="63398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18260" y="2046732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05811" y="1479803"/>
            <a:ext cx="6339840" cy="0"/>
          </a:xfrm>
          <a:custGeom>
            <a:avLst/>
            <a:gdLst/>
            <a:ahLst/>
            <a:cxnLst/>
            <a:rect l="l" t="t" r="r" b="b"/>
            <a:pathLst>
              <a:path w="6339840">
                <a:moveTo>
                  <a:pt x="0" y="0"/>
                </a:moveTo>
                <a:lnTo>
                  <a:pt x="63398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18260" y="1479803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92451" y="1367027"/>
            <a:ext cx="213360" cy="2380615"/>
          </a:xfrm>
          <a:custGeom>
            <a:avLst/>
            <a:gdLst/>
            <a:ahLst/>
            <a:cxnLst/>
            <a:rect l="l" t="t" r="r" b="b"/>
            <a:pathLst>
              <a:path w="213360" h="2380615">
                <a:moveTo>
                  <a:pt x="213360" y="0"/>
                </a:moveTo>
                <a:lnTo>
                  <a:pt x="0" y="0"/>
                </a:lnTo>
                <a:lnTo>
                  <a:pt x="0" y="2380488"/>
                </a:lnTo>
                <a:lnTo>
                  <a:pt x="213360" y="2380488"/>
                </a:lnTo>
                <a:lnTo>
                  <a:pt x="21336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13176" y="2046732"/>
            <a:ext cx="213360" cy="1701164"/>
          </a:xfrm>
          <a:custGeom>
            <a:avLst/>
            <a:gdLst/>
            <a:ahLst/>
            <a:cxnLst/>
            <a:rect l="l" t="t" r="r" b="b"/>
            <a:pathLst>
              <a:path w="213360" h="1701164">
                <a:moveTo>
                  <a:pt x="213360" y="0"/>
                </a:moveTo>
                <a:lnTo>
                  <a:pt x="0" y="0"/>
                </a:lnTo>
                <a:lnTo>
                  <a:pt x="0" y="1700784"/>
                </a:lnTo>
                <a:lnTo>
                  <a:pt x="213360" y="1700784"/>
                </a:lnTo>
                <a:lnTo>
                  <a:pt x="21336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35423" y="2046732"/>
            <a:ext cx="213360" cy="1701164"/>
          </a:xfrm>
          <a:custGeom>
            <a:avLst/>
            <a:gdLst/>
            <a:ahLst/>
            <a:cxnLst/>
            <a:rect l="l" t="t" r="r" b="b"/>
            <a:pathLst>
              <a:path w="213360" h="1701164">
                <a:moveTo>
                  <a:pt x="213360" y="0"/>
                </a:moveTo>
                <a:lnTo>
                  <a:pt x="0" y="0"/>
                </a:lnTo>
                <a:lnTo>
                  <a:pt x="0" y="1700784"/>
                </a:lnTo>
                <a:lnTo>
                  <a:pt x="213360" y="1700784"/>
                </a:lnTo>
                <a:lnTo>
                  <a:pt x="21336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56147" y="2161032"/>
            <a:ext cx="213360" cy="1586865"/>
          </a:xfrm>
          <a:custGeom>
            <a:avLst/>
            <a:gdLst/>
            <a:ahLst/>
            <a:cxnLst/>
            <a:rect l="l" t="t" r="r" b="b"/>
            <a:pathLst>
              <a:path w="213360" h="1586864">
                <a:moveTo>
                  <a:pt x="213360" y="0"/>
                </a:moveTo>
                <a:lnTo>
                  <a:pt x="0" y="0"/>
                </a:lnTo>
                <a:lnTo>
                  <a:pt x="0" y="1586484"/>
                </a:lnTo>
                <a:lnTo>
                  <a:pt x="213360" y="1586484"/>
                </a:lnTo>
                <a:lnTo>
                  <a:pt x="21336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76871" y="2046732"/>
            <a:ext cx="213360" cy="1701164"/>
          </a:xfrm>
          <a:custGeom>
            <a:avLst/>
            <a:gdLst/>
            <a:ahLst/>
            <a:cxnLst/>
            <a:rect l="l" t="t" r="r" b="b"/>
            <a:pathLst>
              <a:path w="213359" h="1701164">
                <a:moveTo>
                  <a:pt x="213359" y="0"/>
                </a:moveTo>
                <a:lnTo>
                  <a:pt x="0" y="0"/>
                </a:lnTo>
                <a:lnTo>
                  <a:pt x="0" y="1700784"/>
                </a:lnTo>
                <a:lnTo>
                  <a:pt x="213359" y="1700784"/>
                </a:lnTo>
                <a:lnTo>
                  <a:pt x="213359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99119" y="2161032"/>
            <a:ext cx="213360" cy="1586865"/>
          </a:xfrm>
          <a:custGeom>
            <a:avLst/>
            <a:gdLst/>
            <a:ahLst/>
            <a:cxnLst/>
            <a:rect l="l" t="t" r="r" b="b"/>
            <a:pathLst>
              <a:path w="213359" h="1586864">
                <a:moveTo>
                  <a:pt x="213359" y="0"/>
                </a:moveTo>
                <a:lnTo>
                  <a:pt x="0" y="0"/>
                </a:lnTo>
                <a:lnTo>
                  <a:pt x="0" y="1586484"/>
                </a:lnTo>
                <a:lnTo>
                  <a:pt x="213359" y="1586484"/>
                </a:lnTo>
                <a:lnTo>
                  <a:pt x="213359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92451" y="1367027"/>
            <a:ext cx="213360" cy="2380615"/>
          </a:xfrm>
          <a:custGeom>
            <a:avLst/>
            <a:gdLst/>
            <a:ahLst/>
            <a:cxnLst/>
            <a:rect l="l" t="t" r="r" b="b"/>
            <a:pathLst>
              <a:path w="213360" h="2380615">
                <a:moveTo>
                  <a:pt x="0" y="0"/>
                </a:moveTo>
                <a:lnTo>
                  <a:pt x="213360" y="0"/>
                </a:lnTo>
                <a:lnTo>
                  <a:pt x="213360" y="2380488"/>
                </a:lnTo>
                <a:lnTo>
                  <a:pt x="0" y="238048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3176" y="2046732"/>
            <a:ext cx="213360" cy="1701164"/>
          </a:xfrm>
          <a:custGeom>
            <a:avLst/>
            <a:gdLst/>
            <a:ahLst/>
            <a:cxnLst/>
            <a:rect l="l" t="t" r="r" b="b"/>
            <a:pathLst>
              <a:path w="213360" h="1701164">
                <a:moveTo>
                  <a:pt x="0" y="0"/>
                </a:moveTo>
                <a:lnTo>
                  <a:pt x="213360" y="0"/>
                </a:lnTo>
                <a:lnTo>
                  <a:pt x="213360" y="1700784"/>
                </a:lnTo>
                <a:lnTo>
                  <a:pt x="0" y="170078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35423" y="2046732"/>
            <a:ext cx="213360" cy="1701164"/>
          </a:xfrm>
          <a:custGeom>
            <a:avLst/>
            <a:gdLst/>
            <a:ahLst/>
            <a:cxnLst/>
            <a:rect l="l" t="t" r="r" b="b"/>
            <a:pathLst>
              <a:path w="213360" h="1701164">
                <a:moveTo>
                  <a:pt x="0" y="0"/>
                </a:moveTo>
                <a:lnTo>
                  <a:pt x="213360" y="0"/>
                </a:lnTo>
                <a:lnTo>
                  <a:pt x="213360" y="1700784"/>
                </a:lnTo>
                <a:lnTo>
                  <a:pt x="0" y="170078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56147" y="2161032"/>
            <a:ext cx="213360" cy="1586865"/>
          </a:xfrm>
          <a:custGeom>
            <a:avLst/>
            <a:gdLst/>
            <a:ahLst/>
            <a:cxnLst/>
            <a:rect l="l" t="t" r="r" b="b"/>
            <a:pathLst>
              <a:path w="213360" h="1586864">
                <a:moveTo>
                  <a:pt x="0" y="0"/>
                </a:moveTo>
                <a:lnTo>
                  <a:pt x="213360" y="0"/>
                </a:lnTo>
                <a:lnTo>
                  <a:pt x="213360" y="1586484"/>
                </a:lnTo>
                <a:lnTo>
                  <a:pt x="0" y="158648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76871" y="2046732"/>
            <a:ext cx="213360" cy="1701164"/>
          </a:xfrm>
          <a:custGeom>
            <a:avLst/>
            <a:gdLst/>
            <a:ahLst/>
            <a:cxnLst/>
            <a:rect l="l" t="t" r="r" b="b"/>
            <a:pathLst>
              <a:path w="213359" h="1701164">
                <a:moveTo>
                  <a:pt x="0" y="0"/>
                </a:moveTo>
                <a:lnTo>
                  <a:pt x="213359" y="0"/>
                </a:lnTo>
                <a:lnTo>
                  <a:pt x="213359" y="1700784"/>
                </a:lnTo>
                <a:lnTo>
                  <a:pt x="0" y="170078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99119" y="2161032"/>
            <a:ext cx="213360" cy="1586865"/>
          </a:xfrm>
          <a:custGeom>
            <a:avLst/>
            <a:gdLst/>
            <a:ahLst/>
            <a:cxnLst/>
            <a:rect l="l" t="t" r="r" b="b"/>
            <a:pathLst>
              <a:path w="213359" h="1586864">
                <a:moveTo>
                  <a:pt x="0" y="0"/>
                </a:moveTo>
                <a:lnTo>
                  <a:pt x="213359" y="0"/>
                </a:lnTo>
                <a:lnTo>
                  <a:pt x="213359" y="1586484"/>
                </a:lnTo>
                <a:lnTo>
                  <a:pt x="0" y="158648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8260" y="3747515"/>
            <a:ext cx="7327900" cy="0"/>
          </a:xfrm>
          <a:custGeom>
            <a:avLst/>
            <a:gdLst/>
            <a:ahLst/>
            <a:cxnLst/>
            <a:rect l="l" t="t" r="r" b="b"/>
            <a:pathLst>
              <a:path w="7327900">
                <a:moveTo>
                  <a:pt x="0" y="0"/>
                </a:moveTo>
                <a:lnTo>
                  <a:pt x="73273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8260" y="374751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38983" y="374751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59708" y="374751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81955" y="374751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02679" y="374751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23404" y="374751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45652" y="374751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035202" y="3598875"/>
            <a:ext cx="118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Narrow"/>
                <a:cs typeface="Arial Narrow"/>
              </a:rPr>
              <a:t>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35202" y="3032251"/>
            <a:ext cx="118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Narrow"/>
                <a:cs typeface="Arial Narrow"/>
              </a:rPr>
              <a:t>5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42543" y="2465069"/>
            <a:ext cx="2114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Narrow"/>
                <a:cs typeface="Arial Narrow"/>
              </a:rPr>
              <a:t>10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42543" y="1330833"/>
            <a:ext cx="211454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Narrow"/>
                <a:cs typeface="Arial Narrow"/>
              </a:rPr>
              <a:t>20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 Narrow"/>
                <a:cs typeface="Arial Narrow"/>
              </a:rPr>
              <a:t>15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85086" y="3757002"/>
            <a:ext cx="2274570" cy="7334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795"/>
              </a:spcBef>
              <a:tabLst>
                <a:tab pos="1282700" algn="l"/>
              </a:tabLst>
            </a:pPr>
            <a:r>
              <a:rPr sz="1600" spc="-5" dirty="0">
                <a:latin typeface="Arial Narrow"/>
                <a:cs typeface="Arial Narrow"/>
              </a:rPr>
              <a:t>Baseline	Week 1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latin typeface="Arial Narrow"/>
                <a:cs typeface="Arial Narrow"/>
              </a:rPr>
              <a:t>Nicotine </a:t>
            </a:r>
            <a:r>
              <a:rPr sz="1800" dirty="0">
                <a:latin typeface="Arial Narrow"/>
                <a:cs typeface="Arial Narrow"/>
              </a:rPr>
              <a:t>ECs &amp;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76446" y="3757002"/>
            <a:ext cx="3033395" cy="7334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  <a:tabLst>
                <a:tab pos="1221105" algn="l"/>
                <a:tab pos="2442210" algn="l"/>
              </a:tabLst>
            </a:pPr>
            <a:r>
              <a:rPr sz="1600" spc="-5" dirty="0">
                <a:latin typeface="Arial Narrow"/>
                <a:cs typeface="Arial Narrow"/>
              </a:rPr>
              <a:t>Week</a:t>
            </a:r>
            <a:r>
              <a:rPr sz="1600" spc="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2	Week</a:t>
            </a:r>
            <a:r>
              <a:rPr sz="1600" spc="10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4	Week</a:t>
            </a:r>
            <a:r>
              <a:rPr sz="1600" spc="-6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8</a:t>
            </a:r>
            <a:endParaRPr sz="1600">
              <a:latin typeface="Arial Narrow"/>
              <a:cs typeface="Arial Narrow"/>
            </a:endParaRPr>
          </a:p>
          <a:p>
            <a:pPr marL="21590" algn="ctr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latin typeface="Arial Narrow"/>
                <a:cs typeface="Arial Narrow"/>
              </a:rPr>
              <a:t>Non-Nicotine </a:t>
            </a:r>
            <a:r>
              <a:rPr sz="1800" dirty="0">
                <a:latin typeface="Arial Narrow"/>
                <a:cs typeface="Arial Narrow"/>
              </a:rPr>
              <a:t>ECs &amp;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33233" y="3757002"/>
            <a:ext cx="1043940" cy="7334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73380">
              <a:lnSpc>
                <a:spcPct val="100000"/>
              </a:lnSpc>
              <a:spcBef>
                <a:spcPts val="795"/>
              </a:spcBef>
            </a:pPr>
            <a:r>
              <a:rPr sz="1600" spc="-5" dirty="0">
                <a:latin typeface="Arial Narrow"/>
                <a:cs typeface="Arial Narrow"/>
              </a:rPr>
              <a:t>Week</a:t>
            </a:r>
            <a:r>
              <a:rPr sz="1600" spc="-6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12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8638"/>
            <a:ext cx="53098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E3 </a:t>
            </a:r>
            <a:r>
              <a:rPr spc="-30" dirty="0"/>
              <a:t>Trial </a:t>
            </a:r>
            <a:r>
              <a:rPr dirty="0"/>
              <a:t>– Cigarettes</a:t>
            </a:r>
            <a:r>
              <a:rPr spc="-70" dirty="0"/>
              <a:t> </a:t>
            </a:r>
            <a:r>
              <a:rPr dirty="0"/>
              <a:t>Smoked/Day</a:t>
            </a:r>
          </a:p>
        </p:txBody>
      </p:sp>
      <p:sp>
        <p:nvSpPr>
          <p:cNvPr id="3" name="object 3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3124" y="4244340"/>
            <a:ext cx="192405" cy="203200"/>
          </a:xfrm>
          <a:custGeom>
            <a:avLst/>
            <a:gdLst/>
            <a:ahLst/>
            <a:cxnLst/>
            <a:rect l="l" t="t" r="r" b="b"/>
            <a:pathLst>
              <a:path w="192405" h="203200">
                <a:moveTo>
                  <a:pt x="0" y="202692"/>
                </a:moveTo>
                <a:lnTo>
                  <a:pt x="192024" y="202692"/>
                </a:lnTo>
                <a:lnTo>
                  <a:pt x="192024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3124" y="4244340"/>
            <a:ext cx="192405" cy="203200"/>
          </a:xfrm>
          <a:custGeom>
            <a:avLst/>
            <a:gdLst/>
            <a:ahLst/>
            <a:cxnLst/>
            <a:rect l="l" t="t" r="r" b="b"/>
            <a:pathLst>
              <a:path w="192405" h="203200">
                <a:moveTo>
                  <a:pt x="0" y="202692"/>
                </a:moveTo>
                <a:lnTo>
                  <a:pt x="192024" y="202692"/>
                </a:lnTo>
                <a:lnTo>
                  <a:pt x="192024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85086" y="4189882"/>
            <a:ext cx="2274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Nicotine </a:t>
            </a:r>
            <a:r>
              <a:rPr sz="1800" dirty="0">
                <a:latin typeface="Arial Narrow"/>
                <a:cs typeface="Arial Narrow"/>
              </a:rPr>
              <a:t>ECs &amp;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12480" y="3180588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41207" y="3180588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69935" y="3180588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30261" y="3180588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31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12480" y="261366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1207" y="2613660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30261" y="2613660"/>
            <a:ext cx="497840" cy="0"/>
          </a:xfrm>
          <a:custGeom>
            <a:avLst/>
            <a:gdLst/>
            <a:ahLst/>
            <a:cxnLst/>
            <a:rect l="l" t="t" r="r" b="b"/>
            <a:pathLst>
              <a:path w="497840">
                <a:moveTo>
                  <a:pt x="0" y="0"/>
                </a:moveTo>
                <a:lnTo>
                  <a:pt x="49758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30261" y="2046732"/>
            <a:ext cx="1215390" cy="0"/>
          </a:xfrm>
          <a:custGeom>
            <a:avLst/>
            <a:gdLst/>
            <a:ahLst/>
            <a:cxnLst/>
            <a:rect l="l" t="t" r="r" b="b"/>
            <a:pathLst>
              <a:path w="1215390">
                <a:moveTo>
                  <a:pt x="0" y="0"/>
                </a:moveTo>
                <a:lnTo>
                  <a:pt x="121538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0261" y="1479803"/>
            <a:ext cx="1215390" cy="0"/>
          </a:xfrm>
          <a:custGeom>
            <a:avLst/>
            <a:gdLst/>
            <a:ahLst/>
            <a:cxnLst/>
            <a:rect l="l" t="t" r="r" b="b"/>
            <a:pathLst>
              <a:path w="1215390">
                <a:moveTo>
                  <a:pt x="0" y="0"/>
                </a:moveTo>
                <a:lnTo>
                  <a:pt x="121538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56576" y="2799588"/>
            <a:ext cx="213360" cy="948055"/>
          </a:xfrm>
          <a:custGeom>
            <a:avLst/>
            <a:gdLst/>
            <a:ahLst/>
            <a:cxnLst/>
            <a:rect l="l" t="t" r="r" b="b"/>
            <a:pathLst>
              <a:path w="213359" h="948054">
                <a:moveTo>
                  <a:pt x="213359" y="0"/>
                </a:moveTo>
                <a:lnTo>
                  <a:pt x="0" y="0"/>
                </a:lnTo>
                <a:lnTo>
                  <a:pt x="0" y="947928"/>
                </a:lnTo>
                <a:lnTo>
                  <a:pt x="213359" y="947928"/>
                </a:lnTo>
                <a:lnTo>
                  <a:pt x="21335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51432" y="1367027"/>
            <a:ext cx="213360" cy="2380615"/>
          </a:xfrm>
          <a:custGeom>
            <a:avLst/>
            <a:gdLst/>
            <a:ahLst/>
            <a:cxnLst/>
            <a:rect l="l" t="t" r="r" b="b"/>
            <a:pathLst>
              <a:path w="213360" h="2380615">
                <a:moveTo>
                  <a:pt x="0" y="0"/>
                </a:moveTo>
                <a:lnTo>
                  <a:pt x="213360" y="0"/>
                </a:lnTo>
                <a:lnTo>
                  <a:pt x="213360" y="2380488"/>
                </a:lnTo>
                <a:lnTo>
                  <a:pt x="0" y="238048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72155" y="2843783"/>
            <a:ext cx="213360" cy="904240"/>
          </a:xfrm>
          <a:custGeom>
            <a:avLst/>
            <a:gdLst/>
            <a:ahLst/>
            <a:cxnLst/>
            <a:rect l="l" t="t" r="r" b="b"/>
            <a:pathLst>
              <a:path w="213360" h="904239">
                <a:moveTo>
                  <a:pt x="0" y="0"/>
                </a:moveTo>
                <a:lnTo>
                  <a:pt x="213360" y="0"/>
                </a:lnTo>
                <a:lnTo>
                  <a:pt x="213360" y="903732"/>
                </a:lnTo>
                <a:lnTo>
                  <a:pt x="0" y="9037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94403" y="2941320"/>
            <a:ext cx="212090" cy="806450"/>
          </a:xfrm>
          <a:custGeom>
            <a:avLst/>
            <a:gdLst/>
            <a:ahLst/>
            <a:cxnLst/>
            <a:rect l="l" t="t" r="r" b="b"/>
            <a:pathLst>
              <a:path w="212089" h="806450">
                <a:moveTo>
                  <a:pt x="0" y="0"/>
                </a:moveTo>
                <a:lnTo>
                  <a:pt x="211836" y="0"/>
                </a:lnTo>
                <a:lnTo>
                  <a:pt x="211836" y="806196"/>
                </a:lnTo>
                <a:lnTo>
                  <a:pt x="0" y="8061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15128" y="2997707"/>
            <a:ext cx="213360" cy="749935"/>
          </a:xfrm>
          <a:custGeom>
            <a:avLst/>
            <a:gdLst/>
            <a:ahLst/>
            <a:cxnLst/>
            <a:rect l="l" t="t" r="r" b="b"/>
            <a:pathLst>
              <a:path w="213360" h="749935">
                <a:moveTo>
                  <a:pt x="0" y="0"/>
                </a:moveTo>
                <a:lnTo>
                  <a:pt x="213360" y="0"/>
                </a:lnTo>
                <a:lnTo>
                  <a:pt x="213360" y="749808"/>
                </a:lnTo>
                <a:lnTo>
                  <a:pt x="0" y="74980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35852" y="2886455"/>
            <a:ext cx="213360" cy="861060"/>
          </a:xfrm>
          <a:custGeom>
            <a:avLst/>
            <a:gdLst/>
            <a:ahLst/>
            <a:cxnLst/>
            <a:rect l="l" t="t" r="r" b="b"/>
            <a:pathLst>
              <a:path w="213359" h="861060">
                <a:moveTo>
                  <a:pt x="0" y="0"/>
                </a:moveTo>
                <a:lnTo>
                  <a:pt x="213359" y="0"/>
                </a:lnTo>
                <a:lnTo>
                  <a:pt x="213359" y="861060"/>
                </a:lnTo>
                <a:lnTo>
                  <a:pt x="0" y="8610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56576" y="2799588"/>
            <a:ext cx="213360" cy="948055"/>
          </a:xfrm>
          <a:custGeom>
            <a:avLst/>
            <a:gdLst/>
            <a:ahLst/>
            <a:cxnLst/>
            <a:rect l="l" t="t" r="r" b="b"/>
            <a:pathLst>
              <a:path w="213359" h="948054">
                <a:moveTo>
                  <a:pt x="0" y="0"/>
                </a:moveTo>
                <a:lnTo>
                  <a:pt x="213359" y="0"/>
                </a:lnTo>
                <a:lnTo>
                  <a:pt x="213359" y="947928"/>
                </a:lnTo>
                <a:lnTo>
                  <a:pt x="0" y="94792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7847" y="2569464"/>
            <a:ext cx="213360" cy="1178560"/>
          </a:xfrm>
          <a:custGeom>
            <a:avLst/>
            <a:gdLst/>
            <a:ahLst/>
            <a:cxnLst/>
            <a:rect l="l" t="t" r="r" b="b"/>
            <a:pathLst>
              <a:path w="213359" h="1178560">
                <a:moveTo>
                  <a:pt x="213359" y="0"/>
                </a:moveTo>
                <a:lnTo>
                  <a:pt x="0" y="0"/>
                </a:lnTo>
                <a:lnTo>
                  <a:pt x="0" y="1178052"/>
                </a:lnTo>
                <a:lnTo>
                  <a:pt x="213359" y="1178052"/>
                </a:lnTo>
                <a:lnTo>
                  <a:pt x="213359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22704" y="1367027"/>
            <a:ext cx="212090" cy="2380615"/>
          </a:xfrm>
          <a:custGeom>
            <a:avLst/>
            <a:gdLst/>
            <a:ahLst/>
            <a:cxnLst/>
            <a:rect l="l" t="t" r="r" b="b"/>
            <a:pathLst>
              <a:path w="212089" h="2380615">
                <a:moveTo>
                  <a:pt x="0" y="0"/>
                </a:moveTo>
                <a:lnTo>
                  <a:pt x="211835" y="0"/>
                </a:lnTo>
                <a:lnTo>
                  <a:pt x="211835" y="2380488"/>
                </a:lnTo>
                <a:lnTo>
                  <a:pt x="0" y="238048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3427" y="2781300"/>
            <a:ext cx="213360" cy="966469"/>
          </a:xfrm>
          <a:custGeom>
            <a:avLst/>
            <a:gdLst/>
            <a:ahLst/>
            <a:cxnLst/>
            <a:rect l="l" t="t" r="r" b="b"/>
            <a:pathLst>
              <a:path w="213360" h="966470">
                <a:moveTo>
                  <a:pt x="0" y="0"/>
                </a:moveTo>
                <a:lnTo>
                  <a:pt x="213360" y="0"/>
                </a:lnTo>
                <a:lnTo>
                  <a:pt x="213360" y="966216"/>
                </a:lnTo>
                <a:lnTo>
                  <a:pt x="0" y="96621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64152" y="2767583"/>
            <a:ext cx="213360" cy="980440"/>
          </a:xfrm>
          <a:custGeom>
            <a:avLst/>
            <a:gdLst/>
            <a:ahLst/>
            <a:cxnLst/>
            <a:rect l="l" t="t" r="r" b="b"/>
            <a:pathLst>
              <a:path w="213360" h="980439">
                <a:moveTo>
                  <a:pt x="0" y="0"/>
                </a:moveTo>
                <a:lnTo>
                  <a:pt x="213360" y="0"/>
                </a:lnTo>
                <a:lnTo>
                  <a:pt x="213360" y="979932"/>
                </a:lnTo>
                <a:lnTo>
                  <a:pt x="0" y="9799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84876" y="2709672"/>
            <a:ext cx="213360" cy="1038225"/>
          </a:xfrm>
          <a:custGeom>
            <a:avLst/>
            <a:gdLst/>
            <a:ahLst/>
            <a:cxnLst/>
            <a:rect l="l" t="t" r="r" b="b"/>
            <a:pathLst>
              <a:path w="213360" h="1038225">
                <a:moveTo>
                  <a:pt x="0" y="0"/>
                </a:moveTo>
                <a:lnTo>
                  <a:pt x="213360" y="0"/>
                </a:lnTo>
                <a:lnTo>
                  <a:pt x="213360" y="1037843"/>
                </a:lnTo>
                <a:lnTo>
                  <a:pt x="0" y="10378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07123" y="2595372"/>
            <a:ext cx="213360" cy="1152525"/>
          </a:xfrm>
          <a:custGeom>
            <a:avLst/>
            <a:gdLst/>
            <a:ahLst/>
            <a:cxnLst/>
            <a:rect l="l" t="t" r="r" b="b"/>
            <a:pathLst>
              <a:path w="213359" h="1152525">
                <a:moveTo>
                  <a:pt x="0" y="0"/>
                </a:moveTo>
                <a:lnTo>
                  <a:pt x="213359" y="0"/>
                </a:lnTo>
                <a:lnTo>
                  <a:pt x="213359" y="1152143"/>
                </a:lnTo>
                <a:lnTo>
                  <a:pt x="0" y="11521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27847" y="2569464"/>
            <a:ext cx="213360" cy="1178560"/>
          </a:xfrm>
          <a:custGeom>
            <a:avLst/>
            <a:gdLst/>
            <a:ahLst/>
            <a:cxnLst/>
            <a:rect l="l" t="t" r="r" b="b"/>
            <a:pathLst>
              <a:path w="213359" h="1178560">
                <a:moveTo>
                  <a:pt x="0" y="0"/>
                </a:moveTo>
                <a:lnTo>
                  <a:pt x="213359" y="0"/>
                </a:lnTo>
                <a:lnTo>
                  <a:pt x="213359" y="1178052"/>
                </a:lnTo>
                <a:lnTo>
                  <a:pt x="0" y="117805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99119" y="2157983"/>
            <a:ext cx="213360" cy="1590040"/>
          </a:xfrm>
          <a:custGeom>
            <a:avLst/>
            <a:gdLst/>
            <a:ahLst/>
            <a:cxnLst/>
            <a:rect l="l" t="t" r="r" b="b"/>
            <a:pathLst>
              <a:path w="213359" h="1590039">
                <a:moveTo>
                  <a:pt x="213359" y="0"/>
                </a:moveTo>
                <a:lnTo>
                  <a:pt x="0" y="0"/>
                </a:lnTo>
                <a:lnTo>
                  <a:pt x="0" y="1589532"/>
                </a:lnTo>
                <a:lnTo>
                  <a:pt x="213359" y="1589532"/>
                </a:lnTo>
                <a:lnTo>
                  <a:pt x="213359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92451" y="1367027"/>
            <a:ext cx="213360" cy="2380615"/>
          </a:xfrm>
          <a:custGeom>
            <a:avLst/>
            <a:gdLst/>
            <a:ahLst/>
            <a:cxnLst/>
            <a:rect l="l" t="t" r="r" b="b"/>
            <a:pathLst>
              <a:path w="213360" h="2380615">
                <a:moveTo>
                  <a:pt x="0" y="0"/>
                </a:moveTo>
                <a:lnTo>
                  <a:pt x="213360" y="0"/>
                </a:lnTo>
                <a:lnTo>
                  <a:pt x="213360" y="2380488"/>
                </a:lnTo>
                <a:lnTo>
                  <a:pt x="0" y="238048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13176" y="2061972"/>
            <a:ext cx="213360" cy="1685925"/>
          </a:xfrm>
          <a:custGeom>
            <a:avLst/>
            <a:gdLst/>
            <a:ahLst/>
            <a:cxnLst/>
            <a:rect l="l" t="t" r="r" b="b"/>
            <a:pathLst>
              <a:path w="213360" h="1685925">
                <a:moveTo>
                  <a:pt x="0" y="0"/>
                </a:moveTo>
                <a:lnTo>
                  <a:pt x="213360" y="0"/>
                </a:lnTo>
                <a:lnTo>
                  <a:pt x="213360" y="1685543"/>
                </a:lnTo>
                <a:lnTo>
                  <a:pt x="0" y="16855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35423" y="2084832"/>
            <a:ext cx="213360" cy="1663064"/>
          </a:xfrm>
          <a:custGeom>
            <a:avLst/>
            <a:gdLst/>
            <a:ahLst/>
            <a:cxnLst/>
            <a:rect l="l" t="t" r="r" b="b"/>
            <a:pathLst>
              <a:path w="213360" h="1663064">
                <a:moveTo>
                  <a:pt x="0" y="0"/>
                </a:moveTo>
                <a:lnTo>
                  <a:pt x="213360" y="0"/>
                </a:lnTo>
                <a:lnTo>
                  <a:pt x="213360" y="1662684"/>
                </a:lnTo>
                <a:lnTo>
                  <a:pt x="0" y="166268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56147" y="2113788"/>
            <a:ext cx="213360" cy="1633855"/>
          </a:xfrm>
          <a:custGeom>
            <a:avLst/>
            <a:gdLst/>
            <a:ahLst/>
            <a:cxnLst/>
            <a:rect l="l" t="t" r="r" b="b"/>
            <a:pathLst>
              <a:path w="213360" h="1633854">
                <a:moveTo>
                  <a:pt x="0" y="0"/>
                </a:moveTo>
                <a:lnTo>
                  <a:pt x="213360" y="0"/>
                </a:lnTo>
                <a:lnTo>
                  <a:pt x="213360" y="1633727"/>
                </a:lnTo>
                <a:lnTo>
                  <a:pt x="0" y="163372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76871" y="2055876"/>
            <a:ext cx="213360" cy="1691639"/>
          </a:xfrm>
          <a:custGeom>
            <a:avLst/>
            <a:gdLst/>
            <a:ahLst/>
            <a:cxnLst/>
            <a:rect l="l" t="t" r="r" b="b"/>
            <a:pathLst>
              <a:path w="213359" h="1691639">
                <a:moveTo>
                  <a:pt x="0" y="0"/>
                </a:moveTo>
                <a:lnTo>
                  <a:pt x="213359" y="0"/>
                </a:lnTo>
                <a:lnTo>
                  <a:pt x="213359" y="1691639"/>
                </a:lnTo>
                <a:lnTo>
                  <a:pt x="0" y="16916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99119" y="2157983"/>
            <a:ext cx="213360" cy="1590040"/>
          </a:xfrm>
          <a:custGeom>
            <a:avLst/>
            <a:gdLst/>
            <a:ahLst/>
            <a:cxnLst/>
            <a:rect l="l" t="t" r="r" b="b"/>
            <a:pathLst>
              <a:path w="213359" h="1590039">
                <a:moveTo>
                  <a:pt x="0" y="0"/>
                </a:moveTo>
                <a:lnTo>
                  <a:pt x="213359" y="0"/>
                </a:lnTo>
                <a:lnTo>
                  <a:pt x="213359" y="1589532"/>
                </a:lnTo>
                <a:lnTo>
                  <a:pt x="0" y="15895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30261" y="3747515"/>
            <a:ext cx="1215390" cy="0"/>
          </a:xfrm>
          <a:custGeom>
            <a:avLst/>
            <a:gdLst/>
            <a:ahLst/>
            <a:cxnLst/>
            <a:rect l="l" t="t" r="r" b="b"/>
            <a:pathLst>
              <a:path w="1215390">
                <a:moveTo>
                  <a:pt x="0" y="0"/>
                </a:moveTo>
                <a:lnTo>
                  <a:pt x="121538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45652" y="374751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88036" y="1356597"/>
            <a:ext cx="6809105" cy="2748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0">
              <a:lnSpc>
                <a:spcPts val="1814"/>
              </a:lnSpc>
            </a:pPr>
            <a:r>
              <a:rPr sz="1600" spc="-5" dirty="0">
                <a:solidFill>
                  <a:srgbClr val="585858"/>
                </a:solidFill>
                <a:latin typeface="Arial Narrow"/>
                <a:cs typeface="Arial Narrow"/>
              </a:rPr>
              <a:t>20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Arial Narrow"/>
              <a:cs typeface="Arial Narrow"/>
            </a:endParaRPr>
          </a:p>
          <a:p>
            <a:pPr marL="66675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585858"/>
                </a:solidFill>
                <a:latin typeface="Arial Narrow"/>
                <a:cs typeface="Arial Narrow"/>
              </a:rPr>
              <a:t>15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990"/>
              </a:spcBef>
              <a:tabLst>
                <a:tab pos="666750" algn="l"/>
              </a:tabLst>
            </a:pPr>
            <a:r>
              <a:rPr sz="2400" spc="-5" dirty="0">
                <a:latin typeface="Arial Narrow"/>
                <a:cs typeface="Arial Narrow"/>
              </a:rPr>
              <a:t>Cigs	</a:t>
            </a:r>
            <a:r>
              <a:rPr sz="2400" spc="-7" baseline="-26041" dirty="0">
                <a:solidFill>
                  <a:srgbClr val="585858"/>
                </a:solidFill>
                <a:latin typeface="Arial Narrow"/>
                <a:cs typeface="Arial Narrow"/>
              </a:rPr>
              <a:t>10</a:t>
            </a:r>
            <a:endParaRPr sz="2400" baseline="-26041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r>
              <a:rPr sz="2400" spc="-5" dirty="0">
                <a:latin typeface="Arial Narrow"/>
                <a:cs typeface="Arial Narrow"/>
              </a:rPr>
              <a:t>/Day</a:t>
            </a:r>
            <a:endParaRPr sz="2400">
              <a:latin typeface="Arial Narrow"/>
              <a:cs typeface="Arial Narrow"/>
            </a:endParaRPr>
          </a:p>
          <a:p>
            <a:pPr marL="759460">
              <a:lnSpc>
                <a:spcPct val="100000"/>
              </a:lnSpc>
              <a:spcBef>
                <a:spcPts val="260"/>
              </a:spcBef>
            </a:pPr>
            <a:r>
              <a:rPr sz="1600" spc="-5" dirty="0">
                <a:solidFill>
                  <a:srgbClr val="585858"/>
                </a:solidFill>
                <a:latin typeface="Arial Narrow"/>
                <a:cs typeface="Arial Narrow"/>
              </a:rPr>
              <a:t>5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Arial Narrow"/>
              <a:cs typeface="Arial Narrow"/>
            </a:endParaRPr>
          </a:p>
          <a:p>
            <a:pPr marL="759460">
              <a:lnSpc>
                <a:spcPct val="100000"/>
              </a:lnSpc>
            </a:pPr>
            <a:r>
              <a:rPr sz="1600" spc="-5" dirty="0">
                <a:solidFill>
                  <a:srgbClr val="585858"/>
                </a:solidFill>
                <a:latin typeface="Arial Narrow"/>
                <a:cs typeface="Arial Narrow"/>
              </a:rPr>
              <a:t>0</a:t>
            </a:r>
            <a:endParaRPr sz="1600">
              <a:latin typeface="Arial Narrow"/>
              <a:cs typeface="Arial Narrow"/>
            </a:endParaRPr>
          </a:p>
          <a:p>
            <a:pPr marL="1320800">
              <a:lnSpc>
                <a:spcPct val="100000"/>
              </a:lnSpc>
              <a:spcBef>
                <a:spcPts val="25"/>
              </a:spcBef>
              <a:tabLst>
                <a:tab pos="2579370" algn="l"/>
                <a:tab pos="3800475" algn="l"/>
                <a:tab pos="5022215" algn="l"/>
                <a:tab pos="6243320" algn="l"/>
              </a:tabLst>
            </a:pPr>
            <a:r>
              <a:rPr sz="1600" spc="-5" dirty="0">
                <a:latin typeface="Arial Narrow"/>
                <a:cs typeface="Arial Narrow"/>
              </a:rPr>
              <a:t>Baseline	Week</a:t>
            </a:r>
            <a:r>
              <a:rPr sz="1600" spc="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1	Week</a:t>
            </a:r>
            <a:r>
              <a:rPr sz="1600" spc="10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2	Week</a:t>
            </a:r>
            <a:r>
              <a:rPr sz="1600" spc="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4	Week</a:t>
            </a:r>
            <a:r>
              <a:rPr sz="1600" spc="-80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8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94168" y="3846067"/>
            <a:ext cx="683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Narrow"/>
                <a:cs typeface="Arial Narrow"/>
              </a:rPr>
              <a:t>Week</a:t>
            </a:r>
            <a:r>
              <a:rPr sz="1600" spc="-6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12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032503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32503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263390" y="4189882"/>
            <a:ext cx="268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Non-Nicotine </a:t>
            </a:r>
            <a:r>
              <a:rPr sz="1800" dirty="0">
                <a:latin typeface="Arial Narrow"/>
                <a:cs typeface="Arial Narrow"/>
              </a:rPr>
              <a:t>ECs &amp;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121652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21652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333233" y="4189882"/>
            <a:ext cx="9607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Co</a:t>
            </a:r>
            <a:r>
              <a:rPr sz="1800" spc="-15" dirty="0">
                <a:latin typeface="Arial Narrow"/>
                <a:cs typeface="Arial Narrow"/>
              </a:rPr>
              <a:t>u</a:t>
            </a:r>
            <a:r>
              <a:rPr sz="1800" spc="-10" dirty="0">
                <a:latin typeface="Arial Narrow"/>
                <a:cs typeface="Arial Narrow"/>
              </a:rPr>
              <a:t>n</a:t>
            </a:r>
            <a:r>
              <a:rPr sz="1800" spc="-5" dirty="0">
                <a:latin typeface="Arial Narrow"/>
                <a:cs typeface="Arial Narrow"/>
              </a:rPr>
              <a:t>sel</a:t>
            </a:r>
            <a:r>
              <a:rPr sz="1800" spc="-10" dirty="0">
                <a:latin typeface="Arial Narrow"/>
                <a:cs typeface="Arial Narrow"/>
              </a:rPr>
              <a:t>in</a:t>
            </a:r>
            <a:r>
              <a:rPr sz="1800" dirty="0">
                <a:latin typeface="Arial Narrow"/>
                <a:cs typeface="Arial Narrow"/>
              </a:rPr>
              <a:t>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74497" y="1017269"/>
            <a:ext cx="7256145" cy="3042285"/>
          </a:xfrm>
          <a:custGeom>
            <a:avLst/>
            <a:gdLst/>
            <a:ahLst/>
            <a:cxnLst/>
            <a:rect l="l" t="t" r="r" b="b"/>
            <a:pathLst>
              <a:path w="7256145" h="3042285">
                <a:moveTo>
                  <a:pt x="0" y="3041904"/>
                </a:moveTo>
                <a:lnTo>
                  <a:pt x="7255764" y="3041904"/>
                </a:lnTo>
                <a:lnTo>
                  <a:pt x="7255764" y="0"/>
                </a:lnTo>
                <a:lnTo>
                  <a:pt x="0" y="0"/>
                </a:lnTo>
                <a:lnTo>
                  <a:pt x="0" y="3041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497" y="1017269"/>
            <a:ext cx="7256145" cy="3042285"/>
          </a:xfrm>
          <a:custGeom>
            <a:avLst/>
            <a:gdLst/>
            <a:ahLst/>
            <a:cxnLst/>
            <a:rect l="l" t="t" r="r" b="b"/>
            <a:pathLst>
              <a:path w="7256145" h="3042285">
                <a:moveTo>
                  <a:pt x="0" y="3041904"/>
                </a:moveTo>
                <a:lnTo>
                  <a:pt x="7255764" y="3041904"/>
                </a:lnTo>
                <a:lnTo>
                  <a:pt x="7255764" y="0"/>
                </a:lnTo>
                <a:lnTo>
                  <a:pt x="0" y="0"/>
                </a:lnTo>
                <a:lnTo>
                  <a:pt x="0" y="304190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981580" y="1827657"/>
            <a:ext cx="40316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Nicotine </a:t>
            </a:r>
            <a:r>
              <a:rPr sz="1800" dirty="0">
                <a:latin typeface="Arial Narrow"/>
                <a:cs typeface="Arial Narrow"/>
              </a:rPr>
              <a:t>ECs &amp; </a:t>
            </a:r>
            <a:r>
              <a:rPr sz="1800" spc="-5" dirty="0">
                <a:latin typeface="Arial Narrow"/>
                <a:cs typeface="Arial Narrow"/>
              </a:rPr>
              <a:t>Counseling </a:t>
            </a:r>
            <a:r>
              <a:rPr sz="1800" dirty="0">
                <a:latin typeface="Arial Narrow"/>
                <a:cs typeface="Arial Narrow"/>
              </a:rPr>
              <a:t>vs </a:t>
            </a:r>
            <a:r>
              <a:rPr sz="1800" spc="-5" dirty="0">
                <a:latin typeface="Arial Narrow"/>
                <a:cs typeface="Arial Narrow"/>
              </a:rPr>
              <a:t>Counseling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Alone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2298700" algn="l"/>
              </a:tabLst>
            </a:pPr>
            <a:r>
              <a:rPr sz="1800" spc="-10" dirty="0">
                <a:latin typeface="Arial Narrow"/>
                <a:cs typeface="Arial Narrow"/>
              </a:rPr>
              <a:t>Mean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Difference </a:t>
            </a:r>
            <a:r>
              <a:rPr sz="1800" spc="4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-5.7	(95% </a:t>
            </a:r>
            <a:r>
              <a:rPr sz="1800" dirty="0">
                <a:latin typeface="Arial Narrow"/>
                <a:cs typeface="Arial Narrow"/>
              </a:rPr>
              <a:t>CI </a:t>
            </a:r>
            <a:r>
              <a:rPr sz="1800" spc="-5" dirty="0">
                <a:latin typeface="Arial Narrow"/>
                <a:cs typeface="Arial Narrow"/>
              </a:rPr>
              <a:t>-8.0,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-3.3)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981580" y="2650998"/>
            <a:ext cx="4438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Non-Nicotine </a:t>
            </a:r>
            <a:r>
              <a:rPr sz="1800" dirty="0">
                <a:latin typeface="Arial Narrow"/>
                <a:cs typeface="Arial Narrow"/>
              </a:rPr>
              <a:t>ECs &amp; </a:t>
            </a:r>
            <a:r>
              <a:rPr sz="1800" spc="-5" dirty="0">
                <a:latin typeface="Arial Narrow"/>
                <a:cs typeface="Arial Narrow"/>
              </a:rPr>
              <a:t>Counseling </a:t>
            </a:r>
            <a:r>
              <a:rPr sz="1800" dirty="0">
                <a:latin typeface="Arial Narrow"/>
                <a:cs typeface="Arial Narrow"/>
              </a:rPr>
              <a:t>vs </a:t>
            </a:r>
            <a:r>
              <a:rPr sz="1800" spc="-5" dirty="0">
                <a:latin typeface="Arial Narrow"/>
                <a:cs typeface="Arial Narrow"/>
              </a:rPr>
              <a:t>Counseling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Alone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2298700" algn="l"/>
              </a:tabLst>
            </a:pPr>
            <a:r>
              <a:rPr sz="1800" spc="-10" dirty="0">
                <a:latin typeface="Arial Narrow"/>
                <a:cs typeface="Arial Narrow"/>
              </a:rPr>
              <a:t>Mean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Difference </a:t>
            </a:r>
            <a:r>
              <a:rPr sz="1800" spc="4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-3.6	(95% </a:t>
            </a:r>
            <a:r>
              <a:rPr sz="1800" dirty="0">
                <a:latin typeface="Arial Narrow"/>
                <a:cs typeface="Arial Narrow"/>
              </a:rPr>
              <a:t>CI </a:t>
            </a:r>
            <a:r>
              <a:rPr sz="1800" spc="-5" dirty="0">
                <a:latin typeface="Arial Narrow"/>
                <a:cs typeface="Arial Narrow"/>
              </a:rPr>
              <a:t>-6.3,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-1.0)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704201" y="2489657"/>
            <a:ext cx="130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8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900161" y="2248280"/>
            <a:ext cx="233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10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162035" y="1867661"/>
            <a:ext cx="233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14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9188"/>
            <a:ext cx="53092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E3 </a:t>
            </a:r>
            <a:r>
              <a:rPr spc="-30" dirty="0"/>
              <a:t>Trial </a:t>
            </a:r>
            <a:r>
              <a:rPr dirty="0"/>
              <a:t>– Continuous</a:t>
            </a:r>
            <a:r>
              <a:rPr spc="-210" dirty="0"/>
              <a:t> </a:t>
            </a:r>
            <a:r>
              <a:rPr dirty="0"/>
              <a:t>Abstinence</a:t>
            </a:r>
          </a:p>
        </p:txBody>
      </p:sp>
      <p:sp>
        <p:nvSpPr>
          <p:cNvPr id="3" name="object 3"/>
          <p:cNvSpPr/>
          <p:nvPr/>
        </p:nvSpPr>
        <p:spPr>
          <a:xfrm>
            <a:off x="3922776" y="3326891"/>
            <a:ext cx="4531360" cy="0"/>
          </a:xfrm>
          <a:custGeom>
            <a:avLst/>
            <a:gdLst/>
            <a:ahLst/>
            <a:cxnLst/>
            <a:rect l="l" t="t" r="r" b="b"/>
            <a:pathLst>
              <a:path w="4531359">
                <a:moveTo>
                  <a:pt x="0" y="0"/>
                </a:moveTo>
                <a:lnTo>
                  <a:pt x="453085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02407" y="3326891"/>
            <a:ext cx="1172210" cy="0"/>
          </a:xfrm>
          <a:custGeom>
            <a:avLst/>
            <a:gdLst/>
            <a:ahLst/>
            <a:cxnLst/>
            <a:rect l="l" t="t" r="r" b="b"/>
            <a:pathLst>
              <a:path w="1172210">
                <a:moveTo>
                  <a:pt x="0" y="0"/>
                </a:moveTo>
                <a:lnTo>
                  <a:pt x="117195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3311" y="3326891"/>
            <a:ext cx="901065" cy="0"/>
          </a:xfrm>
          <a:custGeom>
            <a:avLst/>
            <a:gdLst/>
            <a:ahLst/>
            <a:cxnLst/>
            <a:rect l="l" t="t" r="r" b="b"/>
            <a:pathLst>
              <a:path w="901064">
                <a:moveTo>
                  <a:pt x="0" y="0"/>
                </a:moveTo>
                <a:lnTo>
                  <a:pt x="9006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3311" y="2985516"/>
            <a:ext cx="7100570" cy="0"/>
          </a:xfrm>
          <a:custGeom>
            <a:avLst/>
            <a:gdLst/>
            <a:ahLst/>
            <a:cxnLst/>
            <a:rect l="l" t="t" r="r" b="b"/>
            <a:pathLst>
              <a:path w="7100570">
                <a:moveTo>
                  <a:pt x="0" y="0"/>
                </a:moveTo>
                <a:lnTo>
                  <a:pt x="71003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3311" y="2301239"/>
            <a:ext cx="7100570" cy="0"/>
          </a:xfrm>
          <a:custGeom>
            <a:avLst/>
            <a:gdLst/>
            <a:ahLst/>
            <a:cxnLst/>
            <a:rect l="l" t="t" r="r" b="b"/>
            <a:pathLst>
              <a:path w="7100570">
                <a:moveTo>
                  <a:pt x="0" y="0"/>
                </a:moveTo>
                <a:lnTo>
                  <a:pt x="71003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3311" y="1959864"/>
            <a:ext cx="7100570" cy="0"/>
          </a:xfrm>
          <a:custGeom>
            <a:avLst/>
            <a:gdLst/>
            <a:ahLst/>
            <a:cxnLst/>
            <a:rect l="l" t="t" r="r" b="b"/>
            <a:pathLst>
              <a:path w="7100570">
                <a:moveTo>
                  <a:pt x="0" y="0"/>
                </a:moveTo>
                <a:lnTo>
                  <a:pt x="71003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53311" y="1616963"/>
            <a:ext cx="7100570" cy="0"/>
          </a:xfrm>
          <a:custGeom>
            <a:avLst/>
            <a:gdLst/>
            <a:ahLst/>
            <a:cxnLst/>
            <a:rect l="l" t="t" r="r" b="b"/>
            <a:pathLst>
              <a:path w="7100570">
                <a:moveTo>
                  <a:pt x="0" y="0"/>
                </a:moveTo>
                <a:lnTo>
                  <a:pt x="71003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1275588"/>
            <a:ext cx="7100570" cy="0"/>
          </a:xfrm>
          <a:custGeom>
            <a:avLst/>
            <a:gdLst/>
            <a:ahLst/>
            <a:cxnLst/>
            <a:rect l="l" t="t" r="r" b="b"/>
            <a:pathLst>
              <a:path w="7100570">
                <a:moveTo>
                  <a:pt x="0" y="0"/>
                </a:moveTo>
                <a:lnTo>
                  <a:pt x="71003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3995" y="3241548"/>
            <a:ext cx="248920" cy="428625"/>
          </a:xfrm>
          <a:custGeom>
            <a:avLst/>
            <a:gdLst/>
            <a:ahLst/>
            <a:cxnLst/>
            <a:rect l="l" t="t" r="r" b="b"/>
            <a:pathLst>
              <a:path w="248919" h="428625">
                <a:moveTo>
                  <a:pt x="248412" y="0"/>
                </a:moveTo>
                <a:lnTo>
                  <a:pt x="0" y="0"/>
                </a:lnTo>
                <a:lnTo>
                  <a:pt x="0" y="428243"/>
                </a:lnTo>
                <a:lnTo>
                  <a:pt x="248412" y="428243"/>
                </a:lnTo>
                <a:lnTo>
                  <a:pt x="248412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74364" y="3241548"/>
            <a:ext cx="248920" cy="428625"/>
          </a:xfrm>
          <a:custGeom>
            <a:avLst/>
            <a:gdLst/>
            <a:ahLst/>
            <a:cxnLst/>
            <a:rect l="l" t="t" r="r" b="b"/>
            <a:pathLst>
              <a:path w="248920" h="428625">
                <a:moveTo>
                  <a:pt x="248412" y="0"/>
                </a:moveTo>
                <a:lnTo>
                  <a:pt x="0" y="0"/>
                </a:lnTo>
                <a:lnTo>
                  <a:pt x="0" y="428243"/>
                </a:lnTo>
                <a:lnTo>
                  <a:pt x="248412" y="428243"/>
                </a:lnTo>
                <a:lnTo>
                  <a:pt x="248412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94732" y="3378708"/>
            <a:ext cx="247015" cy="291465"/>
          </a:xfrm>
          <a:custGeom>
            <a:avLst/>
            <a:gdLst/>
            <a:ahLst/>
            <a:cxnLst/>
            <a:rect l="l" t="t" r="r" b="b"/>
            <a:pathLst>
              <a:path w="247014" h="291464">
                <a:moveTo>
                  <a:pt x="246887" y="0"/>
                </a:moveTo>
                <a:lnTo>
                  <a:pt x="0" y="0"/>
                </a:lnTo>
                <a:lnTo>
                  <a:pt x="0" y="291084"/>
                </a:lnTo>
                <a:lnTo>
                  <a:pt x="246887" y="291084"/>
                </a:lnTo>
                <a:lnTo>
                  <a:pt x="246887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15100" y="3532632"/>
            <a:ext cx="247015" cy="137160"/>
          </a:xfrm>
          <a:custGeom>
            <a:avLst/>
            <a:gdLst/>
            <a:ahLst/>
            <a:cxnLst/>
            <a:rect l="l" t="t" r="r" b="b"/>
            <a:pathLst>
              <a:path w="247015" h="137160">
                <a:moveTo>
                  <a:pt x="246888" y="0"/>
                </a:moveTo>
                <a:lnTo>
                  <a:pt x="0" y="0"/>
                </a:lnTo>
                <a:lnTo>
                  <a:pt x="0" y="137160"/>
                </a:lnTo>
                <a:lnTo>
                  <a:pt x="246888" y="137160"/>
                </a:lnTo>
                <a:lnTo>
                  <a:pt x="246888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35468" y="3532632"/>
            <a:ext cx="247015" cy="137160"/>
          </a:xfrm>
          <a:custGeom>
            <a:avLst/>
            <a:gdLst/>
            <a:ahLst/>
            <a:cxnLst/>
            <a:rect l="l" t="t" r="r" b="b"/>
            <a:pathLst>
              <a:path w="247015" h="137160">
                <a:moveTo>
                  <a:pt x="246887" y="0"/>
                </a:moveTo>
                <a:lnTo>
                  <a:pt x="0" y="0"/>
                </a:lnTo>
                <a:lnTo>
                  <a:pt x="0" y="137160"/>
                </a:lnTo>
                <a:lnTo>
                  <a:pt x="246887" y="137160"/>
                </a:lnTo>
                <a:lnTo>
                  <a:pt x="246887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53995" y="3241548"/>
            <a:ext cx="248920" cy="428625"/>
          </a:xfrm>
          <a:custGeom>
            <a:avLst/>
            <a:gdLst/>
            <a:ahLst/>
            <a:cxnLst/>
            <a:rect l="l" t="t" r="r" b="b"/>
            <a:pathLst>
              <a:path w="248919" h="428625">
                <a:moveTo>
                  <a:pt x="0" y="0"/>
                </a:moveTo>
                <a:lnTo>
                  <a:pt x="248412" y="0"/>
                </a:lnTo>
                <a:lnTo>
                  <a:pt x="248412" y="428243"/>
                </a:lnTo>
                <a:lnTo>
                  <a:pt x="0" y="4282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74364" y="3241548"/>
            <a:ext cx="248920" cy="428625"/>
          </a:xfrm>
          <a:custGeom>
            <a:avLst/>
            <a:gdLst/>
            <a:ahLst/>
            <a:cxnLst/>
            <a:rect l="l" t="t" r="r" b="b"/>
            <a:pathLst>
              <a:path w="248920" h="428625">
                <a:moveTo>
                  <a:pt x="0" y="0"/>
                </a:moveTo>
                <a:lnTo>
                  <a:pt x="248412" y="0"/>
                </a:lnTo>
                <a:lnTo>
                  <a:pt x="248412" y="428243"/>
                </a:lnTo>
                <a:lnTo>
                  <a:pt x="0" y="4282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94732" y="3378708"/>
            <a:ext cx="247015" cy="291465"/>
          </a:xfrm>
          <a:custGeom>
            <a:avLst/>
            <a:gdLst/>
            <a:ahLst/>
            <a:cxnLst/>
            <a:rect l="l" t="t" r="r" b="b"/>
            <a:pathLst>
              <a:path w="247014" h="291464">
                <a:moveTo>
                  <a:pt x="0" y="0"/>
                </a:moveTo>
                <a:lnTo>
                  <a:pt x="246887" y="0"/>
                </a:lnTo>
                <a:lnTo>
                  <a:pt x="246887" y="291084"/>
                </a:lnTo>
                <a:lnTo>
                  <a:pt x="0" y="29108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15100" y="3532632"/>
            <a:ext cx="247015" cy="137160"/>
          </a:xfrm>
          <a:custGeom>
            <a:avLst/>
            <a:gdLst/>
            <a:ahLst/>
            <a:cxnLst/>
            <a:rect l="l" t="t" r="r" b="b"/>
            <a:pathLst>
              <a:path w="247015" h="137160">
                <a:moveTo>
                  <a:pt x="0" y="0"/>
                </a:moveTo>
                <a:lnTo>
                  <a:pt x="246888" y="0"/>
                </a:lnTo>
                <a:lnTo>
                  <a:pt x="246888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35468" y="3532632"/>
            <a:ext cx="247015" cy="137160"/>
          </a:xfrm>
          <a:custGeom>
            <a:avLst/>
            <a:gdLst/>
            <a:ahLst/>
            <a:cxnLst/>
            <a:rect l="l" t="t" r="r" b="b"/>
            <a:pathLst>
              <a:path w="247015" h="137160">
                <a:moveTo>
                  <a:pt x="0" y="0"/>
                </a:moveTo>
                <a:lnTo>
                  <a:pt x="246887" y="0"/>
                </a:lnTo>
                <a:lnTo>
                  <a:pt x="246887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53311" y="3669791"/>
            <a:ext cx="7100570" cy="0"/>
          </a:xfrm>
          <a:custGeom>
            <a:avLst/>
            <a:gdLst/>
            <a:ahLst/>
            <a:cxnLst/>
            <a:rect l="l" t="t" r="r" b="b"/>
            <a:pathLst>
              <a:path w="7100570">
                <a:moveTo>
                  <a:pt x="0" y="0"/>
                </a:moveTo>
                <a:lnTo>
                  <a:pt x="71003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04391" y="2169033"/>
            <a:ext cx="107314" cy="160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Narrow"/>
                <a:cs typeface="Arial Narrow"/>
              </a:rPr>
              <a:t>8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400" dirty="0">
                <a:latin typeface="Arial Narrow"/>
                <a:cs typeface="Arial Narrow"/>
              </a:rPr>
              <a:t>6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400" dirty="0">
                <a:latin typeface="Arial Narrow"/>
                <a:cs typeface="Arial Narrow"/>
              </a:rPr>
              <a:t>4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400" dirty="0"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3315" y="1142491"/>
            <a:ext cx="187325" cy="923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 Narrow"/>
                <a:cs typeface="Arial Narrow"/>
              </a:rPr>
              <a:t>14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400" spc="-5" dirty="0">
                <a:latin typeface="Arial Narrow"/>
                <a:cs typeface="Arial Narrow"/>
              </a:rPr>
              <a:t>12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spc="-5" dirty="0">
                <a:latin typeface="Arial Narrow"/>
                <a:cs typeface="Arial Narrow"/>
              </a:rPr>
              <a:t>10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88695" y="2266950"/>
            <a:ext cx="247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Narrow"/>
                <a:cs typeface="Arial Narrow"/>
              </a:rPr>
              <a:t>%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73124" y="4244340"/>
            <a:ext cx="192405" cy="203200"/>
          </a:xfrm>
          <a:custGeom>
            <a:avLst/>
            <a:gdLst/>
            <a:ahLst/>
            <a:cxnLst/>
            <a:rect l="l" t="t" r="r" b="b"/>
            <a:pathLst>
              <a:path w="192405" h="203200">
                <a:moveTo>
                  <a:pt x="0" y="202692"/>
                </a:moveTo>
                <a:lnTo>
                  <a:pt x="192024" y="202692"/>
                </a:lnTo>
                <a:lnTo>
                  <a:pt x="192024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340611" y="2266950"/>
            <a:ext cx="7192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79309" algn="l"/>
              </a:tabLst>
            </a:pPr>
            <a:r>
              <a:rPr sz="2400" u="sng" dirty="0">
                <a:uFill>
                  <a:solidFill>
                    <a:srgbClr val="D9D9D9"/>
                  </a:solidFill>
                </a:uFill>
                <a:latin typeface="Arial Narrow"/>
                <a:cs typeface="Arial Narrow"/>
              </a:rPr>
              <a:t> 	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73124" y="4244340"/>
            <a:ext cx="192405" cy="203200"/>
          </a:xfrm>
          <a:custGeom>
            <a:avLst/>
            <a:gdLst/>
            <a:ahLst/>
            <a:cxnLst/>
            <a:rect l="l" t="t" r="r" b="b"/>
            <a:pathLst>
              <a:path w="192405" h="203200">
                <a:moveTo>
                  <a:pt x="0" y="202692"/>
                </a:moveTo>
                <a:lnTo>
                  <a:pt x="192024" y="202692"/>
                </a:lnTo>
                <a:lnTo>
                  <a:pt x="192024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585086" y="3767429"/>
            <a:ext cx="2274570" cy="722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95"/>
              </a:spcBef>
              <a:tabLst>
                <a:tab pos="1616075" algn="l"/>
              </a:tabLst>
            </a:pPr>
            <a:r>
              <a:rPr sz="1600" spc="-5" dirty="0">
                <a:latin typeface="Arial Narrow"/>
                <a:cs typeface="Arial Narrow"/>
              </a:rPr>
              <a:t>Week</a:t>
            </a:r>
            <a:r>
              <a:rPr sz="1600" spc="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1	Week</a:t>
            </a:r>
            <a:r>
              <a:rPr sz="1600" spc="-2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2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800" spc="-5" dirty="0">
                <a:latin typeface="Arial Narrow"/>
                <a:cs typeface="Arial Narrow"/>
              </a:rPr>
              <a:t>Nicotine </a:t>
            </a:r>
            <a:r>
              <a:rPr sz="1800" dirty="0">
                <a:latin typeface="Arial Narrow"/>
                <a:cs typeface="Arial Narrow"/>
              </a:rPr>
              <a:t>ECs &amp;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32503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32503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263390" y="3767429"/>
            <a:ext cx="2681605" cy="722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 algn="ctr">
              <a:lnSpc>
                <a:spcPct val="100000"/>
              </a:lnSpc>
              <a:spcBef>
                <a:spcPts val="95"/>
              </a:spcBef>
              <a:tabLst>
                <a:tab pos="1441450" algn="l"/>
              </a:tabLst>
            </a:pPr>
            <a:r>
              <a:rPr sz="1600" spc="-5" dirty="0">
                <a:latin typeface="Arial Narrow"/>
                <a:cs typeface="Arial Narrow"/>
              </a:rPr>
              <a:t>Week</a:t>
            </a:r>
            <a:r>
              <a:rPr sz="1600" spc="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4	Week 8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sz="1800" spc="-5" dirty="0">
                <a:latin typeface="Arial Narrow"/>
                <a:cs typeface="Arial Narrow"/>
              </a:rPr>
              <a:t>Non-Nicotine </a:t>
            </a:r>
            <a:r>
              <a:rPr sz="1800" dirty="0">
                <a:latin typeface="Arial Narrow"/>
                <a:cs typeface="Arial Narrow"/>
              </a:rPr>
              <a:t>ECs &amp;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121652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21652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333233" y="3767429"/>
            <a:ext cx="960755" cy="722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Narrow"/>
                <a:cs typeface="Arial Narrow"/>
              </a:rPr>
              <a:t>Week</a:t>
            </a:r>
            <a:r>
              <a:rPr sz="1600" spc="-1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12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800" dirty="0">
                <a:latin typeface="Arial Narrow"/>
                <a:cs typeface="Arial Narrow"/>
              </a:rPr>
              <a:t>Co</a:t>
            </a:r>
            <a:r>
              <a:rPr sz="1800" spc="-15" dirty="0">
                <a:latin typeface="Arial Narrow"/>
                <a:cs typeface="Arial Narrow"/>
              </a:rPr>
              <a:t>u</a:t>
            </a:r>
            <a:r>
              <a:rPr sz="1800" spc="-10" dirty="0">
                <a:latin typeface="Arial Narrow"/>
                <a:cs typeface="Arial Narrow"/>
              </a:rPr>
              <a:t>n</a:t>
            </a:r>
            <a:r>
              <a:rPr sz="1800" spc="-5" dirty="0">
                <a:latin typeface="Arial Narrow"/>
                <a:cs typeface="Arial Narrow"/>
              </a:rPr>
              <a:t>sel</a:t>
            </a:r>
            <a:r>
              <a:rPr sz="1800" spc="-10" dirty="0">
                <a:latin typeface="Arial Narrow"/>
                <a:cs typeface="Arial Narrow"/>
              </a:rPr>
              <a:t>in</a:t>
            </a:r>
            <a:r>
              <a:rPr sz="1800" dirty="0">
                <a:latin typeface="Arial Narrow"/>
                <a:cs typeface="Arial Narrow"/>
              </a:rPr>
              <a:t>g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9188"/>
            <a:ext cx="53092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E3 </a:t>
            </a:r>
            <a:r>
              <a:rPr spc="-30" dirty="0"/>
              <a:t>Trial </a:t>
            </a:r>
            <a:r>
              <a:rPr dirty="0"/>
              <a:t>– Continuous</a:t>
            </a:r>
            <a:r>
              <a:rPr spc="-210" dirty="0"/>
              <a:t> </a:t>
            </a:r>
            <a:r>
              <a:rPr dirty="0"/>
              <a:t>Abstinence</a:t>
            </a:r>
          </a:p>
        </p:txBody>
      </p:sp>
      <p:sp>
        <p:nvSpPr>
          <p:cNvPr id="3" name="object 3"/>
          <p:cNvSpPr/>
          <p:nvPr/>
        </p:nvSpPr>
        <p:spPr>
          <a:xfrm>
            <a:off x="7868411" y="3326891"/>
            <a:ext cx="585470" cy="0"/>
          </a:xfrm>
          <a:custGeom>
            <a:avLst/>
            <a:gdLst/>
            <a:ahLst/>
            <a:cxnLst/>
            <a:rect l="l" t="t" r="r" b="b"/>
            <a:pathLst>
              <a:path w="585470">
                <a:moveTo>
                  <a:pt x="0" y="0"/>
                </a:moveTo>
                <a:lnTo>
                  <a:pt x="5852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2943" y="3326891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05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69430" y="3326891"/>
            <a:ext cx="436880" cy="0"/>
          </a:xfrm>
          <a:custGeom>
            <a:avLst/>
            <a:gdLst/>
            <a:ahLst/>
            <a:cxnLst/>
            <a:rect l="l" t="t" r="r" b="b"/>
            <a:pathLst>
              <a:path w="436879">
                <a:moveTo>
                  <a:pt x="0" y="0"/>
                </a:moveTo>
                <a:lnTo>
                  <a:pt x="436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2943" y="2985516"/>
            <a:ext cx="901065" cy="0"/>
          </a:xfrm>
          <a:custGeom>
            <a:avLst/>
            <a:gdLst/>
            <a:ahLst/>
            <a:cxnLst/>
            <a:rect l="l" t="t" r="r" b="b"/>
            <a:pathLst>
              <a:path w="901065">
                <a:moveTo>
                  <a:pt x="0" y="0"/>
                </a:moveTo>
                <a:lnTo>
                  <a:pt x="9006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9430" y="2985516"/>
            <a:ext cx="436880" cy="0"/>
          </a:xfrm>
          <a:custGeom>
            <a:avLst/>
            <a:gdLst/>
            <a:ahLst/>
            <a:cxnLst/>
            <a:rect l="l" t="t" r="r" b="b"/>
            <a:pathLst>
              <a:path w="436879">
                <a:moveTo>
                  <a:pt x="0" y="0"/>
                </a:moveTo>
                <a:lnTo>
                  <a:pt x="436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9430" y="2642616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9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69430" y="2301239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9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9430" y="1959864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9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69430" y="1616963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9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69430" y="1275588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9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6056" y="2865120"/>
            <a:ext cx="247015" cy="805180"/>
          </a:xfrm>
          <a:custGeom>
            <a:avLst/>
            <a:gdLst/>
            <a:ahLst/>
            <a:cxnLst/>
            <a:rect l="l" t="t" r="r" b="b"/>
            <a:pathLst>
              <a:path w="247015" h="805179">
                <a:moveTo>
                  <a:pt x="246888" y="0"/>
                </a:moveTo>
                <a:lnTo>
                  <a:pt x="0" y="0"/>
                </a:lnTo>
                <a:lnTo>
                  <a:pt x="0" y="804672"/>
                </a:lnTo>
                <a:lnTo>
                  <a:pt x="246888" y="804672"/>
                </a:lnTo>
                <a:lnTo>
                  <a:pt x="24688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24583" y="1668779"/>
            <a:ext cx="248920" cy="2001520"/>
          </a:xfrm>
          <a:custGeom>
            <a:avLst/>
            <a:gdLst/>
            <a:ahLst/>
            <a:cxnLst/>
            <a:rect l="l" t="t" r="r" b="b"/>
            <a:pathLst>
              <a:path w="248919" h="2001520">
                <a:moveTo>
                  <a:pt x="0" y="0"/>
                </a:moveTo>
                <a:lnTo>
                  <a:pt x="248411" y="0"/>
                </a:lnTo>
                <a:lnTo>
                  <a:pt x="248411" y="2001012"/>
                </a:lnTo>
                <a:lnTo>
                  <a:pt x="0" y="200101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4951" y="1924811"/>
            <a:ext cx="247015" cy="1744980"/>
          </a:xfrm>
          <a:custGeom>
            <a:avLst/>
            <a:gdLst/>
            <a:ahLst/>
            <a:cxnLst/>
            <a:rect l="l" t="t" r="r" b="b"/>
            <a:pathLst>
              <a:path w="247014" h="1744979">
                <a:moveTo>
                  <a:pt x="0" y="0"/>
                </a:moveTo>
                <a:lnTo>
                  <a:pt x="246887" y="0"/>
                </a:lnTo>
                <a:lnTo>
                  <a:pt x="246887" y="1744979"/>
                </a:lnTo>
                <a:lnTo>
                  <a:pt x="0" y="17449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65320" y="2199132"/>
            <a:ext cx="247015" cy="1470660"/>
          </a:xfrm>
          <a:custGeom>
            <a:avLst/>
            <a:gdLst/>
            <a:ahLst/>
            <a:cxnLst/>
            <a:rect l="l" t="t" r="r" b="b"/>
            <a:pathLst>
              <a:path w="247014" h="1470660">
                <a:moveTo>
                  <a:pt x="0" y="0"/>
                </a:moveTo>
                <a:lnTo>
                  <a:pt x="246887" y="0"/>
                </a:lnTo>
                <a:lnTo>
                  <a:pt x="246887" y="1470660"/>
                </a:lnTo>
                <a:lnTo>
                  <a:pt x="0" y="14706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5688" y="2471927"/>
            <a:ext cx="247015" cy="1198245"/>
          </a:xfrm>
          <a:custGeom>
            <a:avLst/>
            <a:gdLst/>
            <a:ahLst/>
            <a:cxnLst/>
            <a:rect l="l" t="t" r="r" b="b"/>
            <a:pathLst>
              <a:path w="247014" h="1198245">
                <a:moveTo>
                  <a:pt x="0" y="0"/>
                </a:moveTo>
                <a:lnTo>
                  <a:pt x="246887" y="0"/>
                </a:lnTo>
                <a:lnTo>
                  <a:pt x="246887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06056" y="2865120"/>
            <a:ext cx="247015" cy="805180"/>
          </a:xfrm>
          <a:custGeom>
            <a:avLst/>
            <a:gdLst/>
            <a:ahLst/>
            <a:cxnLst/>
            <a:rect l="l" t="t" r="r" b="b"/>
            <a:pathLst>
              <a:path w="247015" h="805179">
                <a:moveTo>
                  <a:pt x="0" y="0"/>
                </a:moveTo>
                <a:lnTo>
                  <a:pt x="246888" y="0"/>
                </a:lnTo>
                <a:lnTo>
                  <a:pt x="246888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00" y="3139439"/>
            <a:ext cx="248920" cy="530860"/>
          </a:xfrm>
          <a:custGeom>
            <a:avLst/>
            <a:gdLst/>
            <a:ahLst/>
            <a:cxnLst/>
            <a:rect l="l" t="t" r="r" b="b"/>
            <a:pathLst>
              <a:path w="248920" h="530860">
                <a:moveTo>
                  <a:pt x="248411" y="0"/>
                </a:moveTo>
                <a:lnTo>
                  <a:pt x="0" y="0"/>
                </a:lnTo>
                <a:lnTo>
                  <a:pt x="0" y="530352"/>
                </a:lnTo>
                <a:lnTo>
                  <a:pt x="248411" y="530352"/>
                </a:lnTo>
                <a:lnTo>
                  <a:pt x="248411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40051" y="2455164"/>
            <a:ext cx="247015" cy="1214755"/>
          </a:xfrm>
          <a:custGeom>
            <a:avLst/>
            <a:gdLst/>
            <a:ahLst/>
            <a:cxnLst/>
            <a:rect l="l" t="t" r="r" b="b"/>
            <a:pathLst>
              <a:path w="247014" h="1214754">
                <a:moveTo>
                  <a:pt x="0" y="0"/>
                </a:moveTo>
                <a:lnTo>
                  <a:pt x="246887" y="0"/>
                </a:lnTo>
                <a:lnTo>
                  <a:pt x="246887" y="1214628"/>
                </a:lnTo>
                <a:lnTo>
                  <a:pt x="0" y="121462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58896" y="2729483"/>
            <a:ext cx="248920" cy="940435"/>
          </a:xfrm>
          <a:custGeom>
            <a:avLst/>
            <a:gdLst/>
            <a:ahLst/>
            <a:cxnLst/>
            <a:rect l="l" t="t" r="r" b="b"/>
            <a:pathLst>
              <a:path w="248920" h="940435">
                <a:moveTo>
                  <a:pt x="0" y="0"/>
                </a:moveTo>
                <a:lnTo>
                  <a:pt x="248412" y="0"/>
                </a:lnTo>
                <a:lnTo>
                  <a:pt x="248412" y="940308"/>
                </a:lnTo>
                <a:lnTo>
                  <a:pt x="0" y="94030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79264" y="3002279"/>
            <a:ext cx="248920" cy="668020"/>
          </a:xfrm>
          <a:custGeom>
            <a:avLst/>
            <a:gdLst/>
            <a:ahLst/>
            <a:cxnLst/>
            <a:rect l="l" t="t" r="r" b="b"/>
            <a:pathLst>
              <a:path w="248920" h="668020">
                <a:moveTo>
                  <a:pt x="0" y="0"/>
                </a:moveTo>
                <a:lnTo>
                  <a:pt x="248412" y="0"/>
                </a:lnTo>
                <a:lnTo>
                  <a:pt x="248412" y="667511"/>
                </a:lnTo>
                <a:lnTo>
                  <a:pt x="0" y="66751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9632" y="3139439"/>
            <a:ext cx="248920" cy="530860"/>
          </a:xfrm>
          <a:custGeom>
            <a:avLst/>
            <a:gdLst/>
            <a:ahLst/>
            <a:cxnLst/>
            <a:rect l="l" t="t" r="r" b="b"/>
            <a:pathLst>
              <a:path w="248920" h="530860">
                <a:moveTo>
                  <a:pt x="0" y="0"/>
                </a:moveTo>
                <a:lnTo>
                  <a:pt x="248412" y="0"/>
                </a:lnTo>
                <a:lnTo>
                  <a:pt x="248412" y="530352"/>
                </a:lnTo>
                <a:lnTo>
                  <a:pt x="0" y="53035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00" y="3139439"/>
            <a:ext cx="248920" cy="530860"/>
          </a:xfrm>
          <a:custGeom>
            <a:avLst/>
            <a:gdLst/>
            <a:ahLst/>
            <a:cxnLst/>
            <a:rect l="l" t="t" r="r" b="b"/>
            <a:pathLst>
              <a:path w="248920" h="530860">
                <a:moveTo>
                  <a:pt x="0" y="0"/>
                </a:moveTo>
                <a:lnTo>
                  <a:pt x="248411" y="0"/>
                </a:lnTo>
                <a:lnTo>
                  <a:pt x="248411" y="530352"/>
                </a:lnTo>
                <a:lnTo>
                  <a:pt x="0" y="53035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35468" y="3532632"/>
            <a:ext cx="247015" cy="137160"/>
          </a:xfrm>
          <a:custGeom>
            <a:avLst/>
            <a:gdLst/>
            <a:ahLst/>
            <a:cxnLst/>
            <a:rect l="l" t="t" r="r" b="b"/>
            <a:pathLst>
              <a:path w="247015" h="137160">
                <a:moveTo>
                  <a:pt x="246887" y="0"/>
                </a:moveTo>
                <a:lnTo>
                  <a:pt x="0" y="0"/>
                </a:lnTo>
                <a:lnTo>
                  <a:pt x="0" y="137160"/>
                </a:lnTo>
                <a:lnTo>
                  <a:pt x="246887" y="137160"/>
                </a:lnTo>
                <a:lnTo>
                  <a:pt x="246887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53995" y="3241548"/>
            <a:ext cx="248920" cy="428625"/>
          </a:xfrm>
          <a:custGeom>
            <a:avLst/>
            <a:gdLst/>
            <a:ahLst/>
            <a:cxnLst/>
            <a:rect l="l" t="t" r="r" b="b"/>
            <a:pathLst>
              <a:path w="248919" h="428625">
                <a:moveTo>
                  <a:pt x="0" y="0"/>
                </a:moveTo>
                <a:lnTo>
                  <a:pt x="248412" y="0"/>
                </a:lnTo>
                <a:lnTo>
                  <a:pt x="248412" y="428243"/>
                </a:lnTo>
                <a:lnTo>
                  <a:pt x="0" y="4282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74364" y="3241548"/>
            <a:ext cx="248920" cy="428625"/>
          </a:xfrm>
          <a:custGeom>
            <a:avLst/>
            <a:gdLst/>
            <a:ahLst/>
            <a:cxnLst/>
            <a:rect l="l" t="t" r="r" b="b"/>
            <a:pathLst>
              <a:path w="248920" h="428625">
                <a:moveTo>
                  <a:pt x="0" y="0"/>
                </a:moveTo>
                <a:lnTo>
                  <a:pt x="248412" y="0"/>
                </a:lnTo>
                <a:lnTo>
                  <a:pt x="248412" y="428243"/>
                </a:lnTo>
                <a:lnTo>
                  <a:pt x="0" y="4282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94732" y="3378708"/>
            <a:ext cx="247015" cy="291465"/>
          </a:xfrm>
          <a:custGeom>
            <a:avLst/>
            <a:gdLst/>
            <a:ahLst/>
            <a:cxnLst/>
            <a:rect l="l" t="t" r="r" b="b"/>
            <a:pathLst>
              <a:path w="247014" h="291464">
                <a:moveTo>
                  <a:pt x="0" y="0"/>
                </a:moveTo>
                <a:lnTo>
                  <a:pt x="246887" y="0"/>
                </a:lnTo>
                <a:lnTo>
                  <a:pt x="246887" y="291084"/>
                </a:lnTo>
                <a:lnTo>
                  <a:pt x="0" y="29108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15100" y="3532632"/>
            <a:ext cx="247015" cy="137160"/>
          </a:xfrm>
          <a:custGeom>
            <a:avLst/>
            <a:gdLst/>
            <a:ahLst/>
            <a:cxnLst/>
            <a:rect l="l" t="t" r="r" b="b"/>
            <a:pathLst>
              <a:path w="247015" h="137160">
                <a:moveTo>
                  <a:pt x="0" y="0"/>
                </a:moveTo>
                <a:lnTo>
                  <a:pt x="246888" y="0"/>
                </a:lnTo>
                <a:lnTo>
                  <a:pt x="246888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35468" y="3532632"/>
            <a:ext cx="247015" cy="137160"/>
          </a:xfrm>
          <a:custGeom>
            <a:avLst/>
            <a:gdLst/>
            <a:ahLst/>
            <a:cxnLst/>
            <a:rect l="l" t="t" r="r" b="b"/>
            <a:pathLst>
              <a:path w="247015" h="137160">
                <a:moveTo>
                  <a:pt x="0" y="0"/>
                </a:moveTo>
                <a:lnTo>
                  <a:pt x="246887" y="0"/>
                </a:lnTo>
                <a:lnTo>
                  <a:pt x="246887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69430" y="3669791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9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01395" y="1166684"/>
            <a:ext cx="6106160" cy="285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4035">
              <a:lnSpc>
                <a:spcPts val="1595"/>
              </a:lnSpc>
            </a:pPr>
            <a:r>
              <a:rPr sz="1400" spc="-5" dirty="0">
                <a:latin typeface="Arial Narrow"/>
                <a:cs typeface="Arial Narrow"/>
              </a:rPr>
              <a:t>14</a:t>
            </a:r>
            <a:endParaRPr sz="1400">
              <a:latin typeface="Arial Narrow"/>
              <a:cs typeface="Arial Narrow"/>
            </a:endParaRPr>
          </a:p>
          <a:p>
            <a:pPr marL="534035">
              <a:lnSpc>
                <a:spcPct val="100000"/>
              </a:lnSpc>
              <a:spcBef>
                <a:spcPts val="1015"/>
              </a:spcBef>
            </a:pPr>
            <a:r>
              <a:rPr sz="1400" spc="-5" dirty="0">
                <a:latin typeface="Arial Narrow"/>
                <a:cs typeface="Arial Narrow"/>
              </a:rPr>
              <a:t>12</a:t>
            </a:r>
            <a:endParaRPr sz="1400">
              <a:latin typeface="Arial Narrow"/>
              <a:cs typeface="Arial Narrow"/>
            </a:endParaRPr>
          </a:p>
          <a:p>
            <a:pPr marL="534035">
              <a:lnSpc>
                <a:spcPct val="100000"/>
              </a:lnSpc>
              <a:spcBef>
                <a:spcPts val="1010"/>
              </a:spcBef>
            </a:pPr>
            <a:r>
              <a:rPr sz="1400" spc="-5" dirty="0">
                <a:latin typeface="Arial Narrow"/>
                <a:cs typeface="Arial Narrow"/>
              </a:rPr>
              <a:t>10</a:t>
            </a:r>
            <a:endParaRPr sz="1400">
              <a:latin typeface="Arial Narrow"/>
              <a:cs typeface="Arial Narrow"/>
            </a:endParaRPr>
          </a:p>
          <a:p>
            <a:pPr marL="615315">
              <a:lnSpc>
                <a:spcPts val="1225"/>
              </a:lnSpc>
              <a:spcBef>
                <a:spcPts val="1015"/>
              </a:spcBef>
            </a:pPr>
            <a:r>
              <a:rPr sz="1400" dirty="0">
                <a:latin typeface="Arial Narrow"/>
                <a:cs typeface="Arial Narrow"/>
              </a:rPr>
              <a:t>8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ts val="1945"/>
              </a:lnSpc>
            </a:pPr>
            <a:r>
              <a:rPr sz="2400" dirty="0">
                <a:latin typeface="Arial Narrow"/>
                <a:cs typeface="Arial Narrow"/>
              </a:rPr>
              <a:t>%</a:t>
            </a:r>
            <a:endParaRPr sz="2400">
              <a:latin typeface="Arial Narrow"/>
              <a:cs typeface="Arial Narrow"/>
            </a:endParaRPr>
          </a:p>
          <a:p>
            <a:pPr marL="615315">
              <a:lnSpc>
                <a:spcPts val="1205"/>
              </a:lnSpc>
            </a:pPr>
            <a:r>
              <a:rPr sz="1400" dirty="0">
                <a:latin typeface="Arial Narrow"/>
                <a:cs typeface="Arial Narrow"/>
              </a:rPr>
              <a:t>6</a:t>
            </a:r>
            <a:endParaRPr sz="1400">
              <a:latin typeface="Arial Narrow"/>
              <a:cs typeface="Arial Narrow"/>
            </a:endParaRPr>
          </a:p>
          <a:p>
            <a:pPr marL="615315">
              <a:lnSpc>
                <a:spcPct val="100000"/>
              </a:lnSpc>
              <a:spcBef>
                <a:spcPts val="1015"/>
              </a:spcBef>
            </a:pPr>
            <a:r>
              <a:rPr sz="1400" dirty="0">
                <a:latin typeface="Arial Narrow"/>
                <a:cs typeface="Arial Narrow"/>
              </a:rPr>
              <a:t>4</a:t>
            </a:r>
            <a:endParaRPr sz="1400">
              <a:latin typeface="Arial Narrow"/>
              <a:cs typeface="Arial Narrow"/>
            </a:endParaRPr>
          </a:p>
          <a:p>
            <a:pPr marL="615315">
              <a:lnSpc>
                <a:spcPct val="100000"/>
              </a:lnSpc>
              <a:spcBef>
                <a:spcPts val="1015"/>
              </a:spcBef>
            </a:pPr>
            <a:r>
              <a:rPr sz="1400" dirty="0"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  <a:p>
            <a:pPr marL="615315">
              <a:lnSpc>
                <a:spcPct val="100000"/>
              </a:lnSpc>
              <a:spcBef>
                <a:spcPts val="1015"/>
              </a:spcBef>
            </a:pPr>
            <a:r>
              <a:rPr sz="1400" dirty="0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  <a:p>
            <a:pPr marL="1279525">
              <a:lnSpc>
                <a:spcPct val="100000"/>
              </a:lnSpc>
              <a:spcBef>
                <a:spcPts val="120"/>
              </a:spcBef>
              <a:tabLst>
                <a:tab pos="2700020" algn="l"/>
                <a:tab pos="4120515" algn="l"/>
                <a:tab pos="5540375" algn="l"/>
              </a:tabLst>
            </a:pPr>
            <a:r>
              <a:rPr sz="1600" spc="-5" dirty="0">
                <a:latin typeface="Arial Narrow"/>
                <a:cs typeface="Arial Narrow"/>
              </a:rPr>
              <a:t>Week</a:t>
            </a:r>
            <a:r>
              <a:rPr sz="1600" spc="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1	Week</a:t>
            </a:r>
            <a:r>
              <a:rPr sz="1600" spc="10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2	Week</a:t>
            </a:r>
            <a:r>
              <a:rPr sz="1600" spc="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4	Week</a:t>
            </a:r>
            <a:r>
              <a:rPr sz="1600" spc="-80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8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0718" y="1148333"/>
            <a:ext cx="6459220" cy="2927985"/>
          </a:xfrm>
          <a:custGeom>
            <a:avLst/>
            <a:gdLst/>
            <a:ahLst/>
            <a:cxnLst/>
            <a:rect l="l" t="t" r="r" b="b"/>
            <a:pathLst>
              <a:path w="6459220" h="2927985">
                <a:moveTo>
                  <a:pt x="0" y="2927604"/>
                </a:moveTo>
                <a:lnTo>
                  <a:pt x="6458711" y="2927604"/>
                </a:lnTo>
                <a:lnTo>
                  <a:pt x="6458711" y="0"/>
                </a:lnTo>
                <a:lnTo>
                  <a:pt x="0" y="0"/>
                </a:lnTo>
                <a:lnTo>
                  <a:pt x="0" y="2927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0718" y="1148333"/>
            <a:ext cx="6459220" cy="2927985"/>
          </a:xfrm>
          <a:custGeom>
            <a:avLst/>
            <a:gdLst/>
            <a:ahLst/>
            <a:cxnLst/>
            <a:rect l="l" t="t" r="r" b="b"/>
            <a:pathLst>
              <a:path w="6459220" h="2927985">
                <a:moveTo>
                  <a:pt x="0" y="2927604"/>
                </a:moveTo>
                <a:lnTo>
                  <a:pt x="6458711" y="2927604"/>
                </a:lnTo>
                <a:lnTo>
                  <a:pt x="6458711" y="0"/>
                </a:lnTo>
                <a:lnTo>
                  <a:pt x="0" y="0"/>
                </a:lnTo>
                <a:lnTo>
                  <a:pt x="0" y="292760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242185" y="1616151"/>
            <a:ext cx="40322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Nicotine </a:t>
            </a:r>
            <a:r>
              <a:rPr sz="1800" dirty="0">
                <a:latin typeface="Arial Narrow"/>
                <a:cs typeface="Arial Narrow"/>
              </a:rPr>
              <a:t>ECs &amp; </a:t>
            </a:r>
            <a:r>
              <a:rPr sz="1800" spc="-10" dirty="0">
                <a:latin typeface="Arial Narrow"/>
                <a:cs typeface="Arial Narrow"/>
              </a:rPr>
              <a:t>Counseling </a:t>
            </a:r>
            <a:r>
              <a:rPr sz="1800" spc="-5" dirty="0">
                <a:latin typeface="Arial Narrow"/>
                <a:cs typeface="Arial Narrow"/>
              </a:rPr>
              <a:t>vs Counseling</a:t>
            </a:r>
            <a:r>
              <a:rPr sz="180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Alone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  <a:tab pos="725805" algn="l"/>
                <a:tab pos="1384300" algn="l"/>
                <a:tab pos="2701290" algn="l"/>
              </a:tabLst>
            </a:pPr>
            <a:r>
              <a:rPr sz="1800" dirty="0">
                <a:latin typeface="Arial Narrow"/>
                <a:cs typeface="Arial Narrow"/>
              </a:rPr>
              <a:t>RD	</a:t>
            </a:r>
            <a:r>
              <a:rPr sz="1800" spc="-5" dirty="0">
                <a:latin typeface="Arial Narrow"/>
                <a:cs typeface="Arial Narrow"/>
              </a:rPr>
              <a:t>3.9%	(95%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CI 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-0.1,	</a:t>
            </a:r>
            <a:r>
              <a:rPr sz="1800" spc="-10" dirty="0">
                <a:latin typeface="Arial Narrow"/>
                <a:cs typeface="Arial Narrow"/>
              </a:rPr>
              <a:t>7.9)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725805" algn="l"/>
                <a:tab pos="1384300" algn="l"/>
                <a:tab pos="2219325" algn="l"/>
              </a:tabLst>
            </a:pPr>
            <a:r>
              <a:rPr sz="1800" dirty="0">
                <a:latin typeface="Arial Narrow"/>
                <a:cs typeface="Arial Narrow"/>
              </a:rPr>
              <a:t>RR	</a:t>
            </a:r>
            <a:r>
              <a:rPr sz="1800" spc="-5" dirty="0">
                <a:latin typeface="Arial Narrow"/>
                <a:cs typeface="Arial Narrow"/>
              </a:rPr>
              <a:t>5.7	(95%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CI	</a:t>
            </a:r>
            <a:r>
              <a:rPr sz="1800" spc="-5" dirty="0">
                <a:latin typeface="Arial Narrow"/>
                <a:cs typeface="Arial Narrow"/>
              </a:rPr>
              <a:t>0.7,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46.4)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42185" y="2713685"/>
            <a:ext cx="44392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Non-Nicotine </a:t>
            </a:r>
            <a:r>
              <a:rPr sz="1800" dirty="0">
                <a:latin typeface="Arial Narrow"/>
                <a:cs typeface="Arial Narrow"/>
              </a:rPr>
              <a:t>ECs &amp; </a:t>
            </a:r>
            <a:r>
              <a:rPr sz="1800" spc="-5" dirty="0">
                <a:latin typeface="Arial Narrow"/>
                <a:cs typeface="Arial Narrow"/>
              </a:rPr>
              <a:t>Counseling vs </a:t>
            </a:r>
            <a:r>
              <a:rPr sz="1800" spc="-10" dirty="0">
                <a:latin typeface="Arial Narrow"/>
                <a:cs typeface="Arial Narrow"/>
              </a:rPr>
              <a:t>Counseling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Alone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42185" y="2988691"/>
            <a:ext cx="3036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  <a:tab pos="725805" algn="l"/>
                <a:tab pos="1384300" algn="l"/>
                <a:tab pos="2701290" algn="l"/>
              </a:tabLst>
            </a:pPr>
            <a:r>
              <a:rPr sz="1800" dirty="0">
                <a:latin typeface="Arial Narrow"/>
                <a:cs typeface="Arial Narrow"/>
              </a:rPr>
              <a:t>RD	</a:t>
            </a:r>
            <a:r>
              <a:rPr sz="1800" spc="-10" dirty="0">
                <a:latin typeface="Arial Narrow"/>
                <a:cs typeface="Arial Narrow"/>
              </a:rPr>
              <a:t>2</a:t>
            </a:r>
            <a:r>
              <a:rPr sz="1800" dirty="0">
                <a:latin typeface="Arial Narrow"/>
                <a:cs typeface="Arial Narrow"/>
              </a:rPr>
              <a:t>.</a:t>
            </a:r>
            <a:r>
              <a:rPr sz="1800" spc="-10" dirty="0">
                <a:latin typeface="Arial Narrow"/>
                <a:cs typeface="Arial Narrow"/>
              </a:rPr>
              <a:t>3</a:t>
            </a:r>
            <a:r>
              <a:rPr sz="1800" dirty="0">
                <a:latin typeface="Arial Narrow"/>
                <a:cs typeface="Arial Narrow"/>
              </a:rPr>
              <a:t>%	(9</a:t>
            </a:r>
            <a:r>
              <a:rPr sz="1800" spc="-10" dirty="0">
                <a:latin typeface="Arial Narrow"/>
                <a:cs typeface="Arial Narrow"/>
              </a:rPr>
              <a:t>5</a:t>
            </a:r>
            <a:r>
              <a:rPr sz="1800" dirty="0">
                <a:latin typeface="Arial Narrow"/>
                <a:cs typeface="Arial Narrow"/>
              </a:rPr>
              <a:t>%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CI 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5" dirty="0">
                <a:latin typeface="Arial Narrow"/>
                <a:cs typeface="Arial Narrow"/>
              </a:rPr>
              <a:t>1</a:t>
            </a:r>
            <a:r>
              <a:rPr sz="1800" spc="-10" dirty="0">
                <a:latin typeface="Arial Narrow"/>
                <a:cs typeface="Arial Narrow"/>
              </a:rPr>
              <a:t>.</a:t>
            </a:r>
            <a:r>
              <a:rPr sz="1800" spc="-5" dirty="0">
                <a:latin typeface="Arial Narrow"/>
                <a:cs typeface="Arial Narrow"/>
              </a:rPr>
              <a:t>1</a:t>
            </a:r>
            <a:r>
              <a:rPr sz="1800" dirty="0">
                <a:latin typeface="Arial Narrow"/>
                <a:cs typeface="Arial Narrow"/>
              </a:rPr>
              <a:t>,	</a:t>
            </a:r>
            <a:r>
              <a:rPr sz="1800" spc="-5" dirty="0">
                <a:latin typeface="Arial Narrow"/>
                <a:cs typeface="Arial Narrow"/>
              </a:rPr>
              <a:t>5</a:t>
            </a:r>
            <a:r>
              <a:rPr sz="1800" spc="-10" dirty="0">
                <a:latin typeface="Arial Narrow"/>
                <a:cs typeface="Arial Narrow"/>
              </a:rPr>
              <a:t>.</a:t>
            </a:r>
            <a:r>
              <a:rPr sz="1800" spc="-5" dirty="0">
                <a:latin typeface="Arial Narrow"/>
                <a:cs typeface="Arial Narrow"/>
              </a:rPr>
              <a:t>8)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725805" algn="l"/>
                <a:tab pos="1384300" algn="l"/>
                <a:tab pos="2219325" algn="l"/>
              </a:tabLst>
            </a:pPr>
            <a:r>
              <a:rPr sz="1800" dirty="0">
                <a:latin typeface="Arial Narrow"/>
                <a:cs typeface="Arial Narrow"/>
              </a:rPr>
              <a:t>RR	</a:t>
            </a:r>
            <a:r>
              <a:rPr sz="1800" spc="-5" dirty="0">
                <a:latin typeface="Arial Narrow"/>
                <a:cs typeface="Arial Narrow"/>
              </a:rPr>
              <a:t>3.8	(95%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CI	</a:t>
            </a:r>
            <a:r>
              <a:rPr sz="1800" spc="-5" dirty="0">
                <a:latin typeface="Arial Narrow"/>
                <a:cs typeface="Arial Narrow"/>
              </a:rPr>
              <a:t>0.4,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33.6)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58253" y="2544572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92643" y="2825876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3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95284" y="3225545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1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373124" y="4244340"/>
            <a:ext cx="192405" cy="203200"/>
          </a:xfrm>
          <a:custGeom>
            <a:avLst/>
            <a:gdLst/>
            <a:ahLst/>
            <a:cxnLst/>
            <a:rect l="l" t="t" r="r" b="b"/>
            <a:pathLst>
              <a:path w="192405" h="203200">
                <a:moveTo>
                  <a:pt x="0" y="202692"/>
                </a:moveTo>
                <a:lnTo>
                  <a:pt x="192024" y="202692"/>
                </a:lnTo>
                <a:lnTo>
                  <a:pt x="192024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73124" y="4244340"/>
            <a:ext cx="192405" cy="203200"/>
          </a:xfrm>
          <a:custGeom>
            <a:avLst/>
            <a:gdLst/>
            <a:ahLst/>
            <a:cxnLst/>
            <a:rect l="l" t="t" r="r" b="b"/>
            <a:pathLst>
              <a:path w="192405" h="203200">
                <a:moveTo>
                  <a:pt x="0" y="202692"/>
                </a:moveTo>
                <a:lnTo>
                  <a:pt x="192024" y="202692"/>
                </a:lnTo>
                <a:lnTo>
                  <a:pt x="192024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585086" y="4189882"/>
            <a:ext cx="2274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Nicotine </a:t>
            </a:r>
            <a:r>
              <a:rPr sz="1800" dirty="0">
                <a:latin typeface="Arial Narrow"/>
                <a:cs typeface="Arial Narrow"/>
              </a:rPr>
              <a:t>ECs &amp;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032503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32503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263390" y="4189882"/>
            <a:ext cx="268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Non-Nicotine </a:t>
            </a:r>
            <a:r>
              <a:rPr sz="1800" dirty="0">
                <a:latin typeface="Arial Narrow"/>
                <a:cs typeface="Arial Narrow"/>
              </a:rPr>
              <a:t>ECs &amp;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121652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21652" y="424434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0" y="202692"/>
                </a:moveTo>
                <a:lnTo>
                  <a:pt x="190500" y="202692"/>
                </a:lnTo>
                <a:lnTo>
                  <a:pt x="1905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333233" y="3767429"/>
            <a:ext cx="960755" cy="722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Narrow"/>
                <a:cs typeface="Arial Narrow"/>
              </a:rPr>
              <a:t>Week</a:t>
            </a:r>
            <a:r>
              <a:rPr sz="1600" spc="-1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12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800" dirty="0">
                <a:latin typeface="Arial Narrow"/>
                <a:cs typeface="Arial Narrow"/>
              </a:rPr>
              <a:t>Co</a:t>
            </a:r>
            <a:r>
              <a:rPr sz="1800" spc="-15" dirty="0">
                <a:latin typeface="Arial Narrow"/>
                <a:cs typeface="Arial Narrow"/>
              </a:rPr>
              <a:t>u</a:t>
            </a:r>
            <a:r>
              <a:rPr sz="1800" spc="-10" dirty="0">
                <a:latin typeface="Arial Narrow"/>
                <a:cs typeface="Arial Narrow"/>
              </a:rPr>
              <a:t>n</a:t>
            </a:r>
            <a:r>
              <a:rPr sz="1800" spc="-5" dirty="0">
                <a:latin typeface="Arial Narrow"/>
                <a:cs typeface="Arial Narrow"/>
              </a:rPr>
              <a:t>sel</a:t>
            </a:r>
            <a:r>
              <a:rPr sz="1800" spc="-10" dirty="0">
                <a:latin typeface="Arial Narrow"/>
                <a:cs typeface="Arial Narrow"/>
              </a:rPr>
              <a:t>in</a:t>
            </a:r>
            <a:r>
              <a:rPr sz="1800" dirty="0">
                <a:latin typeface="Arial Narrow"/>
                <a:cs typeface="Arial Narrow"/>
              </a:rPr>
              <a:t>g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82626"/>
            <a:ext cx="9144000" cy="760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668" y="944557"/>
            <a:ext cx="8720331" cy="88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05"/>
              </a:spcBef>
            </a:pPr>
            <a:r>
              <a:rPr dirty="0"/>
              <a:t>E3 </a:t>
            </a:r>
            <a:r>
              <a:rPr spc="-30" dirty="0"/>
              <a:t>Trial </a:t>
            </a:r>
            <a:r>
              <a:rPr dirty="0"/>
              <a:t>– Serious Adverse Events (SAEs, </a:t>
            </a:r>
            <a:r>
              <a:rPr spc="-5" dirty="0"/>
              <a:t>12</a:t>
            </a:r>
            <a:r>
              <a:rPr spc="-175" dirty="0"/>
              <a:t> </a:t>
            </a:r>
            <a:r>
              <a:rPr spc="-5" dirty="0"/>
              <a:t>weeks)</a:t>
            </a:r>
          </a:p>
        </p:txBody>
      </p:sp>
      <p:sp>
        <p:nvSpPr>
          <p:cNvPr id="8" name="object 8"/>
          <p:cNvSpPr/>
          <p:nvPr/>
        </p:nvSpPr>
        <p:spPr>
          <a:xfrm>
            <a:off x="244932" y="1582166"/>
            <a:ext cx="8654415" cy="253365"/>
          </a:xfrm>
          <a:custGeom>
            <a:avLst/>
            <a:gdLst/>
            <a:ahLst/>
            <a:cxnLst/>
            <a:rect l="l" t="t" r="r" b="b"/>
            <a:pathLst>
              <a:path w="8654415" h="253364">
                <a:moveTo>
                  <a:pt x="0" y="253364"/>
                </a:moveTo>
                <a:lnTo>
                  <a:pt x="8654160" y="253364"/>
                </a:lnTo>
                <a:lnTo>
                  <a:pt x="8654160" y="0"/>
                </a:lnTo>
                <a:lnTo>
                  <a:pt x="0" y="0"/>
                </a:lnTo>
                <a:lnTo>
                  <a:pt x="0" y="253364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932" y="2088895"/>
            <a:ext cx="8654415" cy="253365"/>
          </a:xfrm>
          <a:custGeom>
            <a:avLst/>
            <a:gdLst/>
            <a:ahLst/>
            <a:cxnLst/>
            <a:rect l="l" t="t" r="r" b="b"/>
            <a:pathLst>
              <a:path w="8654415" h="253364">
                <a:moveTo>
                  <a:pt x="0" y="253364"/>
                </a:moveTo>
                <a:lnTo>
                  <a:pt x="8654160" y="253364"/>
                </a:lnTo>
                <a:lnTo>
                  <a:pt x="8654160" y="0"/>
                </a:lnTo>
                <a:lnTo>
                  <a:pt x="0" y="0"/>
                </a:lnTo>
                <a:lnTo>
                  <a:pt x="0" y="253364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4932" y="3609085"/>
            <a:ext cx="8654415" cy="253365"/>
          </a:xfrm>
          <a:custGeom>
            <a:avLst/>
            <a:gdLst/>
            <a:ahLst/>
            <a:cxnLst/>
            <a:rect l="l" t="t" r="r" b="b"/>
            <a:pathLst>
              <a:path w="8654415" h="253364">
                <a:moveTo>
                  <a:pt x="0" y="253364"/>
                </a:moveTo>
                <a:lnTo>
                  <a:pt x="8654160" y="253364"/>
                </a:lnTo>
                <a:lnTo>
                  <a:pt x="8654160" y="0"/>
                </a:lnTo>
                <a:lnTo>
                  <a:pt x="0" y="0"/>
                </a:lnTo>
                <a:lnTo>
                  <a:pt x="0" y="253364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4932" y="1575816"/>
            <a:ext cx="8654415" cy="12700"/>
          </a:xfrm>
          <a:custGeom>
            <a:avLst/>
            <a:gdLst/>
            <a:ahLst/>
            <a:cxnLst/>
            <a:rect l="l" t="t" r="r" b="b"/>
            <a:pathLst>
              <a:path w="8654415" h="12700">
                <a:moveTo>
                  <a:pt x="0" y="12700"/>
                </a:moveTo>
                <a:lnTo>
                  <a:pt x="8654084" y="12700"/>
                </a:lnTo>
                <a:lnTo>
                  <a:pt x="865408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4932" y="1829180"/>
            <a:ext cx="8654415" cy="12700"/>
          </a:xfrm>
          <a:custGeom>
            <a:avLst/>
            <a:gdLst/>
            <a:ahLst/>
            <a:cxnLst/>
            <a:rect l="l" t="t" r="r" b="b"/>
            <a:pathLst>
              <a:path w="8654415" h="12700">
                <a:moveTo>
                  <a:pt x="0" y="12700"/>
                </a:moveTo>
                <a:lnTo>
                  <a:pt x="8654084" y="12700"/>
                </a:lnTo>
                <a:lnTo>
                  <a:pt x="865408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4932" y="2082545"/>
            <a:ext cx="8654415" cy="12700"/>
          </a:xfrm>
          <a:custGeom>
            <a:avLst/>
            <a:gdLst/>
            <a:ahLst/>
            <a:cxnLst/>
            <a:rect l="l" t="t" r="r" b="b"/>
            <a:pathLst>
              <a:path w="8654415" h="12700">
                <a:moveTo>
                  <a:pt x="0" y="12700"/>
                </a:moveTo>
                <a:lnTo>
                  <a:pt x="8654084" y="12700"/>
                </a:lnTo>
                <a:lnTo>
                  <a:pt x="865408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4932" y="2335910"/>
            <a:ext cx="8654415" cy="12700"/>
          </a:xfrm>
          <a:custGeom>
            <a:avLst/>
            <a:gdLst/>
            <a:ahLst/>
            <a:cxnLst/>
            <a:rect l="l" t="t" r="r" b="b"/>
            <a:pathLst>
              <a:path w="8654415" h="12700">
                <a:moveTo>
                  <a:pt x="0" y="12700"/>
                </a:moveTo>
                <a:lnTo>
                  <a:pt x="8654084" y="12700"/>
                </a:lnTo>
                <a:lnTo>
                  <a:pt x="865408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932" y="3602735"/>
            <a:ext cx="8654415" cy="12700"/>
          </a:xfrm>
          <a:custGeom>
            <a:avLst/>
            <a:gdLst/>
            <a:ahLst/>
            <a:cxnLst/>
            <a:rect l="l" t="t" r="r" b="b"/>
            <a:pathLst>
              <a:path w="8654415" h="12700">
                <a:moveTo>
                  <a:pt x="0" y="12700"/>
                </a:moveTo>
                <a:lnTo>
                  <a:pt x="8654084" y="12700"/>
                </a:lnTo>
                <a:lnTo>
                  <a:pt x="865408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4932" y="3856101"/>
            <a:ext cx="8654415" cy="12700"/>
          </a:xfrm>
          <a:custGeom>
            <a:avLst/>
            <a:gdLst/>
            <a:ahLst/>
            <a:cxnLst/>
            <a:rect l="l" t="t" r="r" b="b"/>
            <a:pathLst>
              <a:path w="8654415" h="12700">
                <a:moveTo>
                  <a:pt x="0" y="12700"/>
                </a:moveTo>
                <a:lnTo>
                  <a:pt x="8654084" y="12700"/>
                </a:lnTo>
                <a:lnTo>
                  <a:pt x="865408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44932" y="958850"/>
          <a:ext cx="8900160" cy="3404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3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3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72C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0985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Age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T w="28575">
                      <a:solidFill>
                        <a:srgbClr val="372C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191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Sex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T w="28575">
                      <a:solidFill>
                        <a:srgbClr val="372C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20" dirty="0">
                          <a:latin typeface="Arial Narrow"/>
                          <a:cs typeface="Arial Narrow"/>
                        </a:rPr>
                        <a:t>Years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97155">
                        <a:lnSpc>
                          <a:spcPts val="1880"/>
                        </a:lnSpc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Smoked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14935" marB="0">
                    <a:lnT w="28575">
                      <a:solidFill>
                        <a:srgbClr val="372C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Cigs</a:t>
                      </a:r>
                      <a:r>
                        <a:rPr sz="16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/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130175">
                        <a:lnSpc>
                          <a:spcPts val="1880"/>
                        </a:lnSpc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Day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14935" marB="0">
                    <a:lnT w="28575">
                      <a:solidFill>
                        <a:srgbClr val="372C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9209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sz="1600" b="1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History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T w="28575">
                      <a:solidFill>
                        <a:srgbClr val="372C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923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Time</a:t>
                      </a:r>
                      <a:r>
                        <a:rPr sz="1600" b="1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to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R="189230" algn="ctr">
                        <a:lnSpc>
                          <a:spcPts val="1880"/>
                        </a:lnSpc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Event</a:t>
                      </a:r>
                      <a:r>
                        <a:rPr sz="1600" b="1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(Days)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14935" marB="0">
                    <a:lnT w="28575">
                      <a:solidFill>
                        <a:srgbClr val="372C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4">
                <a:tc gridSpan="7">
                  <a:txBody>
                    <a:bodyPr/>
                    <a:lstStyle/>
                    <a:p>
                      <a:pPr marL="85725">
                        <a:lnSpc>
                          <a:spcPts val="1880"/>
                        </a:lnSpc>
                        <a:spcBef>
                          <a:spcPts val="15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Nicotine ECs &amp;</a:t>
                      </a:r>
                      <a:r>
                        <a:rPr sz="16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Counseling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905" marB="0"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224154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COPD Exacerbation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314" algn="ct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58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M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0035" algn="r">
                        <a:lnSpc>
                          <a:spcPts val="1889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48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25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ts val="1889"/>
                        </a:lnSpc>
                      </a:pPr>
                      <a:r>
                        <a:rPr sz="1600" spc="-15" dirty="0">
                          <a:latin typeface="Arial Narrow"/>
                          <a:cs typeface="Arial Narrow"/>
                        </a:rPr>
                        <a:t>Anxiety,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Depression,</a:t>
                      </a:r>
                      <a:r>
                        <a:rPr sz="16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COPD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0" algn="ct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12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65">
                <a:tc gridSpan="7">
                  <a:txBody>
                    <a:bodyPr/>
                    <a:lstStyle/>
                    <a:p>
                      <a:pPr marL="85725">
                        <a:lnSpc>
                          <a:spcPts val="1880"/>
                        </a:lnSpc>
                        <a:spcBef>
                          <a:spcPts val="15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Non-Nicotine ECs &amp;</a:t>
                      </a:r>
                      <a:r>
                        <a:rPr sz="16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Counseling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905" marB="0">
                    <a:solidFill>
                      <a:srgbClr val="FBD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80"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14629" algn="l"/>
                          <a:tab pos="2024380" algn="l"/>
                        </a:tabLst>
                      </a:pP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	</a:t>
                      </a:r>
                      <a:r>
                        <a:rPr sz="16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Appendicitis	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/>
                </a:tc>
                <a:tc rowSpan="2"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63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70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F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70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49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70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15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70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Angina, COPD, </a:t>
                      </a:r>
                      <a:r>
                        <a:rPr sz="1600" spc="-45" dirty="0">
                          <a:latin typeface="Arial Narrow"/>
                          <a:cs typeface="Arial Narrow"/>
                        </a:rPr>
                        <a:t>DLP,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HTN,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PCI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70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2405" algn="ct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448309" algn="l"/>
                          <a:tab pos="1081405" algn="l"/>
                        </a:tabLst>
                      </a:pP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 	</a:t>
                      </a:r>
                      <a:r>
                        <a:rPr sz="16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31	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49">
                <a:tc>
                  <a:txBody>
                    <a:bodyPr/>
                    <a:lstStyle/>
                    <a:p>
                      <a:pPr marR="120014" algn="r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Neoplastic Cecal</a:t>
                      </a:r>
                      <a:r>
                        <a:rPr sz="16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Lesion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0" algn="ctr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91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64">
                <a:tc>
                  <a:txBody>
                    <a:bodyPr/>
                    <a:lstStyle/>
                    <a:p>
                      <a:pPr marL="224154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Myocardial</a:t>
                      </a:r>
                      <a:r>
                        <a:rPr sz="16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Infarction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314" algn="ctr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64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M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0035" algn="r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49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40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COPD, DM, </a:t>
                      </a:r>
                      <a:r>
                        <a:rPr sz="1600" spc="-45" dirty="0">
                          <a:latin typeface="Arial Narrow"/>
                          <a:cs typeface="Arial Narrow"/>
                        </a:rPr>
                        <a:t>DLP,</a:t>
                      </a:r>
                      <a:r>
                        <a:rPr sz="16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HTN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0" algn="ctr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84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64">
                <a:tc>
                  <a:txBody>
                    <a:bodyPr/>
                    <a:lstStyle/>
                    <a:p>
                      <a:pPr marL="224154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Chest</a:t>
                      </a:r>
                      <a:r>
                        <a:rPr sz="16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Pain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314" algn="ctr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66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M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0035" algn="r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50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25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DM, </a:t>
                      </a:r>
                      <a:r>
                        <a:rPr sz="1600" spc="-45" dirty="0">
                          <a:latin typeface="Arial Narrow"/>
                          <a:cs typeface="Arial Narrow"/>
                        </a:rPr>
                        <a:t>DLP,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HTN, MI,</a:t>
                      </a:r>
                      <a:r>
                        <a:rPr sz="1600" spc="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PCI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0" algn="ctr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88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224154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Epistaxis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7314" algn="ctr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67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M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80035" algn="r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40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30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Angina, DM, </a:t>
                      </a:r>
                      <a:r>
                        <a:rPr sz="1600" spc="-45" dirty="0">
                          <a:latin typeface="Arial Narrow"/>
                          <a:cs typeface="Arial Narrow"/>
                        </a:rPr>
                        <a:t>DLP,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PCI, Prostate</a:t>
                      </a:r>
                      <a:r>
                        <a:rPr sz="16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CA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0500" algn="ctr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39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364">
                <a:tc>
                  <a:txBody>
                    <a:bodyPr/>
                    <a:lstStyle/>
                    <a:p>
                      <a:pPr marL="100965">
                        <a:lnSpc>
                          <a:spcPts val="1875"/>
                        </a:lnSpc>
                        <a:spcBef>
                          <a:spcPts val="20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Counseling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A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403">
                <a:tc>
                  <a:txBody>
                    <a:bodyPr/>
                    <a:lstStyle/>
                    <a:p>
                      <a:pPr marL="224154">
                        <a:lnSpc>
                          <a:spcPts val="1885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Critical 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Limb</a:t>
                      </a:r>
                      <a:r>
                        <a:rPr sz="16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Ischemia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314" algn="ctr">
                        <a:lnSpc>
                          <a:spcPts val="1885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60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ts val="1885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M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0035" algn="r">
                        <a:lnSpc>
                          <a:spcPts val="1885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50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1885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30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885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DM,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DLP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0" algn="ctr">
                        <a:lnSpc>
                          <a:spcPts val="1885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43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334">
                <a:tc>
                  <a:txBody>
                    <a:bodyPr/>
                    <a:lstStyle/>
                    <a:p>
                      <a:pPr marL="224154">
                        <a:lnSpc>
                          <a:spcPts val="1839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Urinary 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Tract</a:t>
                      </a:r>
                      <a:r>
                        <a:rPr sz="16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Infection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7314" algn="ctr">
                        <a:lnSpc>
                          <a:spcPts val="1839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60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ts val="1839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M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80035" algn="r">
                        <a:lnSpc>
                          <a:spcPts val="1839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48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1839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40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839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HTN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0500" algn="ctr">
                        <a:lnSpc>
                          <a:spcPts val="1839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16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9188"/>
            <a:ext cx="35845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E3 </a:t>
            </a:r>
            <a:r>
              <a:rPr spc="-30" dirty="0"/>
              <a:t>Trial </a:t>
            </a:r>
            <a:r>
              <a:rPr dirty="0"/>
              <a:t>–</a:t>
            </a:r>
            <a:r>
              <a:rPr spc="-85" dirty="0"/>
              <a:t> </a:t>
            </a:r>
            <a:r>
              <a:rPr dirty="0"/>
              <a:t>Conclusions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750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  <a:tab pos="1314450" algn="l"/>
                <a:tab pos="1878330" algn="l"/>
                <a:tab pos="2416810" algn="l"/>
                <a:tab pos="3502025" algn="l"/>
                <a:tab pos="4724400" algn="l"/>
                <a:tab pos="5125085" algn="l"/>
                <a:tab pos="5510530" algn="l"/>
                <a:tab pos="6289675" algn="l"/>
                <a:tab pos="6586855" algn="l"/>
                <a:tab pos="7792720" algn="l"/>
              </a:tabLst>
            </a:pPr>
            <a:r>
              <a:rPr spc="-5" dirty="0"/>
              <a:t>Nic</a:t>
            </a:r>
            <a:r>
              <a:rPr spc="-15" dirty="0"/>
              <a:t>o</a:t>
            </a:r>
            <a:r>
              <a:rPr spc="-10" dirty="0"/>
              <a:t>ti</a:t>
            </a:r>
            <a:r>
              <a:rPr dirty="0"/>
              <a:t>n</a:t>
            </a:r>
            <a:r>
              <a:rPr spc="-5" dirty="0"/>
              <a:t>e</a:t>
            </a:r>
            <a:r>
              <a:rPr dirty="0"/>
              <a:t>	</a:t>
            </a:r>
            <a:r>
              <a:rPr spc="-5" dirty="0"/>
              <a:t>ECs</a:t>
            </a:r>
            <a:r>
              <a:rPr dirty="0"/>
              <a:t>	</a:t>
            </a:r>
            <a:r>
              <a:rPr spc="-5" dirty="0"/>
              <a:t>w</a:t>
            </a:r>
            <a:r>
              <a:rPr spc="-15" dirty="0"/>
              <a:t>i</a:t>
            </a:r>
            <a:r>
              <a:rPr spc="-10" dirty="0"/>
              <a:t>t</a:t>
            </a:r>
            <a:r>
              <a:rPr spc="-5" dirty="0"/>
              <a:t>h</a:t>
            </a:r>
            <a:r>
              <a:rPr dirty="0"/>
              <a:t>	</a:t>
            </a:r>
            <a:r>
              <a:rPr spc="-10" dirty="0"/>
              <a:t>i</a:t>
            </a:r>
            <a:r>
              <a:rPr spc="-15" dirty="0"/>
              <a:t>n</a:t>
            </a:r>
            <a:r>
              <a:rPr spc="-10" dirty="0"/>
              <a:t>d</a:t>
            </a:r>
            <a:r>
              <a:rPr spc="-15" dirty="0"/>
              <a:t>i</a:t>
            </a:r>
            <a:r>
              <a:rPr dirty="0"/>
              <a:t>v</a:t>
            </a:r>
            <a:r>
              <a:rPr spc="-10" dirty="0"/>
              <a:t>i</a:t>
            </a:r>
            <a:r>
              <a:rPr spc="-15" dirty="0"/>
              <a:t>d</a:t>
            </a:r>
            <a:r>
              <a:rPr spc="-5" dirty="0"/>
              <a:t>u</a:t>
            </a:r>
            <a:r>
              <a:rPr spc="-10" dirty="0"/>
              <a:t>a</a:t>
            </a:r>
            <a:r>
              <a:rPr spc="-5" dirty="0"/>
              <a:t>l</a:t>
            </a:r>
            <a:r>
              <a:rPr dirty="0"/>
              <a:t>	</a:t>
            </a:r>
            <a:r>
              <a:rPr spc="-10" dirty="0"/>
              <a:t>co</a:t>
            </a:r>
            <a:r>
              <a:rPr spc="-20" dirty="0"/>
              <a:t>u</a:t>
            </a:r>
            <a:r>
              <a:rPr spc="-10" dirty="0"/>
              <a:t>ns</a:t>
            </a:r>
            <a:r>
              <a:rPr spc="-20" dirty="0"/>
              <a:t>e</a:t>
            </a:r>
            <a:r>
              <a:rPr spc="-10" dirty="0"/>
              <a:t>lin</a:t>
            </a:r>
            <a:r>
              <a:rPr spc="-5" dirty="0"/>
              <a:t>g</a:t>
            </a:r>
            <a:r>
              <a:rPr dirty="0"/>
              <a:t>	</a:t>
            </a:r>
            <a:r>
              <a:rPr spc="-10" dirty="0"/>
              <a:t>f</a:t>
            </a:r>
            <a:r>
              <a:rPr dirty="0"/>
              <a:t>o</a:t>
            </a:r>
            <a:r>
              <a:rPr spc="-5" dirty="0"/>
              <a:t>r</a:t>
            </a:r>
            <a:r>
              <a:rPr dirty="0"/>
              <a:t>	</a:t>
            </a:r>
            <a:r>
              <a:rPr spc="-15" dirty="0"/>
              <a:t>1</a:t>
            </a:r>
            <a:r>
              <a:rPr spc="-5" dirty="0"/>
              <a:t>2</a:t>
            </a:r>
            <a:r>
              <a:rPr dirty="0"/>
              <a:t>	</a:t>
            </a:r>
            <a:r>
              <a:rPr spc="-5" dirty="0"/>
              <a:t>w</a:t>
            </a:r>
            <a:r>
              <a:rPr spc="-15" dirty="0"/>
              <a:t>e</a:t>
            </a:r>
            <a:r>
              <a:rPr spc="-10" dirty="0"/>
              <a:t>ek</a:t>
            </a:r>
            <a:r>
              <a:rPr spc="-5" dirty="0"/>
              <a:t>s</a:t>
            </a:r>
            <a:r>
              <a:rPr dirty="0"/>
              <a:t>	</a:t>
            </a:r>
            <a:r>
              <a:rPr spc="-10" dirty="0"/>
              <a:t>i</a:t>
            </a:r>
            <a:r>
              <a:rPr spc="-5" dirty="0"/>
              <a:t>s</a:t>
            </a:r>
            <a:r>
              <a:rPr dirty="0"/>
              <a:t>	</a:t>
            </a:r>
            <a:r>
              <a:rPr spc="-10" dirty="0"/>
              <a:t>e</a:t>
            </a:r>
            <a:r>
              <a:rPr spc="-45" dirty="0"/>
              <a:t>f</a:t>
            </a:r>
            <a:r>
              <a:rPr spc="-10" dirty="0"/>
              <a:t>ficac</a:t>
            </a:r>
            <a:r>
              <a:rPr spc="-20" dirty="0"/>
              <a:t>i</a:t>
            </a:r>
            <a:r>
              <a:rPr spc="-10" dirty="0"/>
              <a:t>o</a:t>
            </a:r>
            <a:r>
              <a:rPr spc="-20" dirty="0"/>
              <a:t>u</a:t>
            </a:r>
            <a:r>
              <a:rPr spc="-5" dirty="0"/>
              <a:t>s</a:t>
            </a:r>
            <a:r>
              <a:rPr dirty="0"/>
              <a:t>	</a:t>
            </a:r>
            <a:r>
              <a:rPr spc="-10" dirty="0"/>
              <a:t>f</a:t>
            </a:r>
            <a:r>
              <a:rPr dirty="0"/>
              <a:t>o</a:t>
            </a:r>
            <a:r>
              <a:rPr spc="-5" dirty="0"/>
              <a:t>r</a:t>
            </a:r>
          </a:p>
          <a:p>
            <a:pPr marL="357505">
              <a:lnSpc>
                <a:spcPct val="100000"/>
              </a:lnSpc>
            </a:pPr>
            <a:r>
              <a:rPr spc="-10" dirty="0"/>
              <a:t>smoking cessation compared </a:t>
            </a:r>
            <a:r>
              <a:rPr spc="-5" dirty="0"/>
              <a:t>to </a:t>
            </a:r>
            <a:r>
              <a:rPr spc="-10" dirty="0"/>
              <a:t>counseling</a:t>
            </a:r>
            <a:r>
              <a:rPr spc="45" dirty="0"/>
              <a:t> </a:t>
            </a:r>
            <a:r>
              <a:rPr spc="-10" dirty="0"/>
              <a:t>alone.</a:t>
            </a:r>
          </a:p>
          <a:p>
            <a:pPr marL="357505" marR="7620" indent="-342900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10" dirty="0"/>
              <a:t>Non-nicotine </a:t>
            </a:r>
            <a:r>
              <a:rPr spc="-5" dirty="0"/>
              <a:t>ECs with </a:t>
            </a:r>
            <a:r>
              <a:rPr spc="-10" dirty="0"/>
              <a:t>individual counseling has benefits between </a:t>
            </a:r>
            <a:r>
              <a:rPr spc="-5" dirty="0"/>
              <a:t>those </a:t>
            </a:r>
            <a:r>
              <a:rPr spc="-15" dirty="0"/>
              <a:t>of  </a:t>
            </a:r>
            <a:r>
              <a:rPr spc="-10" dirty="0"/>
              <a:t>nicotine </a:t>
            </a:r>
            <a:r>
              <a:rPr spc="-5" dirty="0"/>
              <a:t>ECs </a:t>
            </a:r>
            <a:r>
              <a:rPr spc="-10" dirty="0"/>
              <a:t>with counseling and counseling</a:t>
            </a:r>
            <a:r>
              <a:rPr spc="80" dirty="0"/>
              <a:t> </a:t>
            </a:r>
            <a:r>
              <a:rPr spc="-10" dirty="0"/>
              <a:t>alone.</a:t>
            </a:r>
          </a:p>
          <a:p>
            <a:pPr marL="357505" marR="8255" indent="-342900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5" dirty="0"/>
              <a:t>Few </a:t>
            </a:r>
            <a:r>
              <a:rPr spc="-10" dirty="0"/>
              <a:t>SAEs occurred. </a:t>
            </a:r>
            <a:r>
              <a:rPr spc="-20" dirty="0"/>
              <a:t>However, </a:t>
            </a:r>
            <a:r>
              <a:rPr spc="-10" dirty="0"/>
              <a:t>there </a:t>
            </a:r>
            <a:r>
              <a:rPr spc="-5" dirty="0"/>
              <a:t>remains a </a:t>
            </a:r>
            <a:r>
              <a:rPr spc="-10" dirty="0"/>
              <a:t>need </a:t>
            </a:r>
            <a:r>
              <a:rPr spc="-5" dirty="0"/>
              <a:t>for </a:t>
            </a:r>
            <a:r>
              <a:rPr spc="-10" dirty="0"/>
              <a:t>additional safety  data.</a:t>
            </a:r>
          </a:p>
          <a:p>
            <a:pPr marL="357505" indent="-342900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356870" algn="l"/>
                <a:tab pos="357505" algn="l"/>
                <a:tab pos="1737995" algn="l"/>
                <a:tab pos="2788285" algn="l"/>
                <a:tab pos="3370579" algn="l"/>
                <a:tab pos="3963670" algn="l"/>
                <a:tab pos="4417695" algn="l"/>
                <a:tab pos="4832350" algn="l"/>
                <a:tab pos="5405755" algn="l"/>
                <a:tab pos="5857875" algn="l"/>
                <a:tab pos="7010400" algn="l"/>
                <a:tab pos="7261859" algn="l"/>
              </a:tabLst>
            </a:pPr>
            <a:r>
              <a:rPr spc="-10" dirty="0"/>
              <a:t>Longer-term	follow-up	data	</a:t>
            </a:r>
            <a:r>
              <a:rPr spc="-5" dirty="0"/>
              <a:t>from	the	E3	</a:t>
            </a:r>
            <a:r>
              <a:rPr spc="-20" dirty="0"/>
              <a:t>Trial	</a:t>
            </a:r>
            <a:r>
              <a:rPr spc="-5" dirty="0"/>
              <a:t>will	</a:t>
            </a:r>
            <a:r>
              <a:rPr spc="-10" dirty="0"/>
              <a:t>determine	</a:t>
            </a:r>
            <a:r>
              <a:rPr spc="-5" dirty="0"/>
              <a:t>if	</a:t>
            </a:r>
            <a:r>
              <a:rPr spc="-10" dirty="0"/>
              <a:t>benefits</a:t>
            </a:r>
          </a:p>
          <a:p>
            <a:pPr marL="357505">
              <a:lnSpc>
                <a:spcPct val="100000"/>
              </a:lnSpc>
            </a:pPr>
            <a:r>
              <a:rPr spc="-10" dirty="0"/>
              <a:t>persist over</a:t>
            </a:r>
            <a:r>
              <a:rPr spc="15" dirty="0"/>
              <a:t> </a:t>
            </a:r>
            <a:r>
              <a:rPr spc="-10" dirty="0"/>
              <a:t>time.</a:t>
            </a:r>
          </a:p>
        </p:txBody>
      </p:sp>
      <p:sp>
        <p:nvSpPr>
          <p:cNvPr id="4" name="object 4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82626"/>
            <a:ext cx="9144000" cy="760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693" y="31445"/>
            <a:ext cx="2428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E3 </a:t>
            </a:r>
            <a:r>
              <a:rPr spc="-30" dirty="0"/>
              <a:t>Trial </a:t>
            </a:r>
            <a:r>
              <a:rPr dirty="0"/>
              <a:t>–</a:t>
            </a:r>
            <a:r>
              <a:rPr spc="-85" dirty="0"/>
              <a:t> </a:t>
            </a:r>
            <a:r>
              <a:rPr spc="-50" dirty="0"/>
              <a:t>Team</a:t>
            </a:r>
          </a:p>
        </p:txBody>
      </p:sp>
      <p:sp>
        <p:nvSpPr>
          <p:cNvPr id="4" name="object 4"/>
          <p:cNvSpPr/>
          <p:nvPr/>
        </p:nvSpPr>
        <p:spPr>
          <a:xfrm>
            <a:off x="466344" y="569367"/>
            <a:ext cx="8677655" cy="76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55181" y="658494"/>
          <a:ext cx="8659495" cy="3766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2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4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3839">
                <a:tc gridSpan="4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Steering Committee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Trial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Coordinators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82">
                <a:tc gridSpan="2">
                  <a:txBody>
                    <a:bodyPr/>
                    <a:lstStyle/>
                    <a:p>
                      <a:pPr marL="90805" marR="1111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spc="-5" dirty="0">
                          <a:latin typeface="Arial Narrow"/>
                          <a:cs typeface="Arial Narrow"/>
                        </a:rPr>
                        <a:t>Mark J. Eisenberg (Chair)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 MD MPH 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Jewish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General Hospital/McGill University,  Montreal,</a:t>
                      </a:r>
                      <a:r>
                        <a:rPr sz="1000" i="1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QC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spc="-5" dirty="0">
                          <a:latin typeface="Arial Narrow"/>
                          <a:cs typeface="Arial Narrow"/>
                        </a:rPr>
                        <a:t>Kristian 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Filion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0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PhD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marL="91440" marR="1143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Jewish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General Hospital/McGill University,  Montreal,</a:t>
                      </a:r>
                      <a:r>
                        <a:rPr sz="1000" i="1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QC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spc="-5" dirty="0">
                          <a:latin typeface="Arial Narrow"/>
                          <a:cs typeface="Arial Narrow"/>
                        </a:rPr>
                        <a:t>Andréa Hébert-Losier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0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MSc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Jewish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General Hospital, Montreal,</a:t>
                      </a:r>
                      <a:r>
                        <a:rPr sz="1000" i="1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QC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Sarah </a:t>
                      </a:r>
                      <a:r>
                        <a:rPr sz="1000" b="1" spc="-5" dirty="0">
                          <a:latin typeface="Arial Narrow"/>
                          <a:cs typeface="Arial Narrow"/>
                        </a:rPr>
                        <a:t>Windle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 MPH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Jewish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General Hospital, Montreal,</a:t>
                      </a:r>
                      <a:r>
                        <a:rPr sz="1000" i="1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QC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681">
                <a:tc gridSpan="8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Site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Investigators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9477">
                <a:tc gridSpan="8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70"/>
                        </a:spcBef>
                        <a:tabLst>
                          <a:tab pos="4519930" algn="l"/>
                        </a:tabLst>
                      </a:pPr>
                      <a:r>
                        <a:rPr sz="1500" b="1" spc="-7" baseline="-36111" dirty="0">
                          <a:latin typeface="Arial Narrow"/>
                          <a:cs typeface="Arial Narrow"/>
                        </a:rPr>
                        <a:t>John Abrahamson</a:t>
                      </a:r>
                      <a:r>
                        <a:rPr sz="1500" spc="-7" baseline="-36111" dirty="0">
                          <a:latin typeface="Arial Narrow"/>
                          <a:cs typeface="Arial Narrow"/>
                        </a:rPr>
                        <a:t>, MD, </a:t>
                      </a:r>
                      <a:r>
                        <a:rPr sz="1500" i="1" spc="-7" baseline="-36111" dirty="0">
                          <a:latin typeface="Arial Narrow"/>
                          <a:cs typeface="Arial Narrow"/>
                        </a:rPr>
                        <a:t>Michael Garron Hospital,</a:t>
                      </a:r>
                      <a:r>
                        <a:rPr sz="1500" i="1" spc="-15" baseline="-3611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00" i="1" spc="-7" baseline="-36111" dirty="0">
                          <a:latin typeface="Arial Narrow"/>
                          <a:cs typeface="Arial Narrow"/>
                        </a:rPr>
                        <a:t>Toronto,</a:t>
                      </a:r>
                      <a:r>
                        <a:rPr sz="1500" i="1" spc="-37" baseline="-3611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00" i="1" spc="-7" baseline="-36111" dirty="0">
                          <a:latin typeface="Arial Narrow"/>
                          <a:cs typeface="Arial Narrow"/>
                        </a:rPr>
                        <a:t>ON	</a:t>
                      </a:r>
                      <a:r>
                        <a:rPr sz="1000" b="1" spc="-5" dirty="0">
                          <a:latin typeface="Arial Narrow"/>
                          <a:cs typeface="Arial Narrow"/>
                        </a:rPr>
                        <a:t>Gabor Gyenes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 MD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PhD,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Mazankowski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Alberta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Heart Institute, Edmonton,</a:t>
                      </a:r>
                      <a:r>
                        <a:rPr sz="1000" i="1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AB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655"/>
                        </a:spcBef>
                        <a:tabLst>
                          <a:tab pos="4519930" algn="l"/>
                        </a:tabLst>
                      </a:pP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Gregory </a:t>
                      </a:r>
                      <a:r>
                        <a:rPr sz="1000" b="1" spc="-5" dirty="0">
                          <a:latin typeface="Arial Narrow"/>
                          <a:cs typeface="Arial Narrow"/>
                        </a:rPr>
                        <a:t>Baran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 MD,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Portsmounth Medical Clinic,</a:t>
                      </a:r>
                      <a:r>
                        <a:rPr sz="1000" i="1" spc="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Kingston,</a:t>
                      </a:r>
                      <a:r>
                        <a:rPr sz="1000" i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ON	</a:t>
                      </a:r>
                      <a:r>
                        <a:rPr sz="1500" b="1" spc="-7" baseline="36111" dirty="0">
                          <a:latin typeface="Arial Narrow"/>
                          <a:cs typeface="Arial Narrow"/>
                        </a:rPr>
                        <a:t>Thao Huynh</a:t>
                      </a:r>
                      <a:r>
                        <a:rPr sz="1500" spc="-7" baseline="36111" dirty="0">
                          <a:latin typeface="Arial Narrow"/>
                          <a:cs typeface="Arial Narrow"/>
                        </a:rPr>
                        <a:t>, MD, </a:t>
                      </a:r>
                      <a:r>
                        <a:rPr sz="1500" i="1" spc="-7" baseline="36111" dirty="0">
                          <a:latin typeface="Arial Narrow"/>
                          <a:cs typeface="Arial Narrow"/>
                        </a:rPr>
                        <a:t>Montréal General Hospital, Montréal,</a:t>
                      </a:r>
                      <a:r>
                        <a:rPr sz="1500" i="1" spc="-165" baseline="3611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00" i="1" spc="-15" baseline="36111" dirty="0">
                          <a:latin typeface="Arial Narrow"/>
                          <a:cs typeface="Arial Narrow"/>
                        </a:rPr>
                        <a:t>QC</a:t>
                      </a:r>
                      <a:endParaRPr sz="1500" baseline="36111">
                        <a:latin typeface="Arial Narrow"/>
                        <a:cs typeface="Arial Narrow"/>
                      </a:endParaRPr>
                    </a:p>
                    <a:p>
                      <a:pPr marL="561975" marR="819785" indent="-457200">
                        <a:lnSpc>
                          <a:spcPct val="45400"/>
                        </a:lnSpc>
                        <a:spcBef>
                          <a:spcPts val="655"/>
                        </a:spcBef>
                        <a:tabLst>
                          <a:tab pos="4519930" algn="l"/>
                          <a:tab pos="4977130" algn="l"/>
                        </a:tabLst>
                      </a:pPr>
                      <a:r>
                        <a:rPr sz="1000" b="1" spc="-5" dirty="0">
                          <a:latin typeface="Arial Narrow"/>
                          <a:cs typeface="Arial Narrow"/>
                        </a:rPr>
                        <a:t>Olivier Bertrand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 MD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PhD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Institut de Cardiologie et de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Pneumologie</a:t>
                      </a:r>
                      <a:r>
                        <a:rPr sz="1000" i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de Québec,	</a:t>
                      </a:r>
                      <a:r>
                        <a:rPr sz="1500" b="1" spc="-7" baseline="36111" dirty="0">
                          <a:latin typeface="Arial Narrow"/>
                          <a:cs typeface="Arial Narrow"/>
                        </a:rPr>
                        <a:t>Yves Lasse</a:t>
                      </a:r>
                      <a:r>
                        <a:rPr sz="1500" spc="-7" baseline="36111" dirty="0">
                          <a:latin typeface="Arial Narrow"/>
                          <a:cs typeface="Arial Narrow"/>
                        </a:rPr>
                        <a:t>, MD</a:t>
                      </a:r>
                      <a:r>
                        <a:rPr sz="1500" i="1" spc="-7" baseline="36111" dirty="0">
                          <a:latin typeface="Arial Narrow"/>
                          <a:cs typeface="Arial Narrow"/>
                        </a:rPr>
                        <a:t>, Institut de Cardiologie et de Pneumologie de </a:t>
                      </a:r>
                      <a:r>
                        <a:rPr sz="1500" i="1" spc="-15" baseline="36111" dirty="0">
                          <a:latin typeface="Arial Narrow"/>
                          <a:cs typeface="Arial Narrow"/>
                        </a:rPr>
                        <a:t>Québec,  </a:t>
                      </a:r>
                      <a:r>
                        <a:rPr sz="1500" i="1" spc="-7" baseline="-36111" dirty="0">
                          <a:latin typeface="Arial Narrow"/>
                          <a:cs typeface="Arial Narrow"/>
                        </a:rPr>
                        <a:t>Québec</a:t>
                      </a:r>
                      <a:r>
                        <a:rPr sz="1500" i="1" spc="-44" baseline="-3611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00" i="1" spc="-7" baseline="-36111" dirty="0">
                          <a:latin typeface="Arial Narrow"/>
                          <a:cs typeface="Arial Narrow"/>
                        </a:rPr>
                        <a:t>City,</a:t>
                      </a:r>
                      <a:r>
                        <a:rPr sz="1500" i="1" baseline="-3611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00" i="1" spc="-7" baseline="-36111" dirty="0">
                          <a:latin typeface="Arial Narrow"/>
                          <a:cs typeface="Arial Narrow"/>
                        </a:rPr>
                        <a:t>QC		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Québec City,</a:t>
                      </a:r>
                      <a:r>
                        <a:rPr sz="1000" i="1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QC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tabLst>
                          <a:tab pos="4519930" algn="l"/>
                        </a:tabLst>
                      </a:pPr>
                      <a:r>
                        <a:rPr sz="1500" b="1" spc="-7" baseline="-36111" dirty="0">
                          <a:latin typeface="Arial Narrow"/>
                          <a:cs typeface="Arial Narrow"/>
                        </a:rPr>
                        <a:t>Joana Alexis Bostwick</a:t>
                      </a:r>
                      <a:r>
                        <a:rPr sz="1500" spc="-7" baseline="-36111" dirty="0">
                          <a:latin typeface="Arial Narrow"/>
                          <a:cs typeface="Arial Narrow"/>
                        </a:rPr>
                        <a:t>, MD, </a:t>
                      </a:r>
                      <a:r>
                        <a:rPr sz="1500" i="1" spc="-7" baseline="-36111" dirty="0">
                          <a:latin typeface="Arial Narrow"/>
                          <a:cs typeface="Arial Narrow"/>
                        </a:rPr>
                        <a:t>Hôpital Montfort,</a:t>
                      </a:r>
                      <a:r>
                        <a:rPr sz="1500" i="1" spc="-82" baseline="-3611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00" i="1" spc="-7" baseline="-36111" dirty="0">
                          <a:latin typeface="Arial Narrow"/>
                          <a:cs typeface="Arial Narrow"/>
                        </a:rPr>
                        <a:t>Ottawa,</a:t>
                      </a:r>
                      <a:r>
                        <a:rPr sz="1500" i="1" spc="-22" baseline="-3611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00" i="1" spc="-7" baseline="-36111" dirty="0">
                          <a:latin typeface="Arial Narrow"/>
                          <a:cs typeface="Arial Narrow"/>
                        </a:rPr>
                        <a:t>ON	</a:t>
                      </a:r>
                      <a:r>
                        <a:rPr sz="1000" b="1" spc="-5" dirty="0">
                          <a:latin typeface="Arial Narrow"/>
                          <a:cs typeface="Arial Narrow"/>
                        </a:rPr>
                        <a:t>Martine Montigny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 MD,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Centre Intégré de Santé et de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Services Sociaux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de</a:t>
                      </a:r>
                      <a:r>
                        <a:rPr sz="1000" i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Laval,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660"/>
                        </a:spcBef>
                        <a:tabLst>
                          <a:tab pos="4977130" algn="l"/>
                        </a:tabLst>
                      </a:pPr>
                      <a:r>
                        <a:rPr sz="1000" b="1" spc="-5" dirty="0">
                          <a:latin typeface="Arial Narrow"/>
                          <a:cs typeface="Arial Narrow"/>
                        </a:rPr>
                        <a:t>Tim Brandys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 MD,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Ottawa Hospital,</a:t>
                      </a:r>
                      <a:r>
                        <a:rPr sz="1000" i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Ottawa,</a:t>
                      </a:r>
                      <a:r>
                        <a:rPr sz="1000" i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ON	</a:t>
                      </a:r>
                      <a:r>
                        <a:rPr sz="1500" i="1" spc="-7" baseline="36111" dirty="0">
                          <a:latin typeface="Arial Narrow"/>
                          <a:cs typeface="Arial Narrow"/>
                        </a:rPr>
                        <a:t>Hôpital Cité-de-la-Santé, Laval,</a:t>
                      </a:r>
                      <a:r>
                        <a:rPr sz="1500" i="1" spc="-82" baseline="3611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00" i="1" spc="-15" baseline="36111" dirty="0">
                          <a:latin typeface="Arial Narrow"/>
                          <a:cs typeface="Arial Narrow"/>
                        </a:rPr>
                        <a:t>QC</a:t>
                      </a:r>
                      <a:endParaRPr sz="1500" baseline="36111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tabLst>
                          <a:tab pos="4519930" algn="l"/>
                        </a:tabLst>
                      </a:pPr>
                      <a:r>
                        <a:rPr sz="1000" b="1" spc="-5" dirty="0">
                          <a:latin typeface="Arial Narrow"/>
                          <a:cs typeface="Arial Narrow"/>
                        </a:rPr>
                        <a:t>Mark J. Eisenberg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 MD MPH,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Jewish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General Hospital,</a:t>
                      </a:r>
                      <a:r>
                        <a:rPr sz="1000" i="1" spc="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Montréal,</a:t>
                      </a:r>
                      <a:r>
                        <a:rPr sz="1000" i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QC	</a:t>
                      </a:r>
                      <a:r>
                        <a:rPr sz="1500" b="1" spc="-7" baseline="36111" dirty="0">
                          <a:latin typeface="Arial Narrow"/>
                          <a:cs typeface="Arial Narrow"/>
                        </a:rPr>
                        <a:t>Thang Nguyen</a:t>
                      </a:r>
                      <a:r>
                        <a:rPr sz="1500" spc="-7" baseline="36111" dirty="0">
                          <a:latin typeface="Arial Narrow"/>
                          <a:cs typeface="Arial Narrow"/>
                        </a:rPr>
                        <a:t>, MD, </a:t>
                      </a:r>
                      <a:r>
                        <a:rPr sz="1500" i="1" spc="-7" baseline="36111" dirty="0">
                          <a:latin typeface="Arial Narrow"/>
                          <a:cs typeface="Arial Narrow"/>
                        </a:rPr>
                        <a:t>St. Boniface Hospital, Winnipeg,</a:t>
                      </a:r>
                      <a:r>
                        <a:rPr sz="1500" i="1" spc="-104" baseline="3611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00" i="1" spc="-7" baseline="36111" dirty="0">
                          <a:latin typeface="Arial Narrow"/>
                          <a:cs typeface="Arial Narrow"/>
                        </a:rPr>
                        <a:t>MB</a:t>
                      </a:r>
                      <a:endParaRPr sz="1500" baseline="36111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tabLst>
                          <a:tab pos="4519930" algn="l"/>
                        </a:tabLst>
                      </a:pPr>
                      <a:r>
                        <a:rPr sz="1000" b="1" spc="-5" dirty="0">
                          <a:latin typeface="Arial Narrow"/>
                          <a:cs typeface="Arial Narrow"/>
                        </a:rPr>
                        <a:t>Stéphane Elkouri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 MD,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Centre Hospitalier de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l’Université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de Montréal,</a:t>
                      </a:r>
                      <a:r>
                        <a:rPr sz="1000" i="1" spc="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Montréal,</a:t>
                      </a:r>
                      <a:r>
                        <a:rPr sz="1000" i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QC	</a:t>
                      </a:r>
                      <a:r>
                        <a:rPr sz="1500" b="1" spc="-7" baseline="36111" dirty="0">
                          <a:latin typeface="Arial Narrow"/>
                          <a:cs typeface="Arial Narrow"/>
                        </a:rPr>
                        <a:t>Smita Pakhale</a:t>
                      </a:r>
                      <a:r>
                        <a:rPr sz="1500" spc="-7" baseline="36111" dirty="0">
                          <a:latin typeface="Arial Narrow"/>
                          <a:cs typeface="Arial Narrow"/>
                        </a:rPr>
                        <a:t>, MD, </a:t>
                      </a:r>
                      <a:r>
                        <a:rPr sz="1500" i="1" spc="-7" baseline="36111" dirty="0">
                          <a:latin typeface="Arial Narrow"/>
                          <a:cs typeface="Arial Narrow"/>
                        </a:rPr>
                        <a:t>The Ottawa Hospital Research Institute/The Bridge</a:t>
                      </a:r>
                      <a:r>
                        <a:rPr sz="1500" i="1" spc="-142" baseline="3611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00" i="1" spc="-7" baseline="36111" dirty="0">
                          <a:latin typeface="Arial Narrow"/>
                          <a:cs typeface="Arial Narrow"/>
                        </a:rPr>
                        <a:t>Engagement</a:t>
                      </a:r>
                      <a:endParaRPr sz="1500" baseline="36111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tabLst>
                          <a:tab pos="4977130" algn="l"/>
                        </a:tabLst>
                      </a:pPr>
                      <a:r>
                        <a:rPr sz="1000" b="1" spc="-5" dirty="0">
                          <a:latin typeface="Arial Narrow"/>
                          <a:cs typeface="Arial Narrow"/>
                        </a:rPr>
                        <a:t>Tamàs 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Fülöp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MD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PhD,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Centre de Recherche sur le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Vieillissement,</a:t>
                      </a:r>
                      <a:r>
                        <a:rPr sz="1000" i="1" spc="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Sherbrooke,</a:t>
                      </a:r>
                      <a:r>
                        <a:rPr sz="1000" i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QC	</a:t>
                      </a:r>
                      <a:r>
                        <a:rPr sz="1500" i="1" spc="-7" baseline="36111" dirty="0">
                          <a:latin typeface="Arial Narrow"/>
                          <a:cs typeface="Arial Narrow"/>
                        </a:rPr>
                        <a:t>Centre, Ottawa,</a:t>
                      </a:r>
                      <a:r>
                        <a:rPr sz="1500" i="1" spc="-75" baseline="3611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00" i="1" spc="-15" baseline="36111" dirty="0">
                          <a:latin typeface="Arial Narrow"/>
                          <a:cs typeface="Arial Narrow"/>
                        </a:rPr>
                        <a:t>ON</a:t>
                      </a:r>
                      <a:endParaRPr sz="1500" baseline="36111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ts val="869"/>
                        </a:lnSpc>
                        <a:tabLst>
                          <a:tab pos="4519930" algn="l"/>
                        </a:tabLst>
                      </a:pPr>
                      <a:r>
                        <a:rPr sz="1000" b="1" spc="-5" dirty="0">
                          <a:latin typeface="Arial Narrow"/>
                          <a:cs typeface="Arial Narrow"/>
                        </a:rPr>
                        <a:t>Todd Greenspoon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 MD,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Hamilton Community Health Centre,</a:t>
                      </a:r>
                      <a:r>
                        <a:rPr sz="1000" i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Family</a:t>
                      </a:r>
                      <a:r>
                        <a:rPr sz="1000" i="1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Health	</a:t>
                      </a:r>
                      <a:r>
                        <a:rPr sz="1500" b="1" spc="-7" baseline="36111" dirty="0">
                          <a:latin typeface="Arial Narrow"/>
                          <a:cs typeface="Arial Narrow"/>
                        </a:rPr>
                        <a:t>Vivek Rao, </a:t>
                      </a:r>
                      <a:r>
                        <a:rPr sz="1500" spc="-7" baseline="36111" dirty="0">
                          <a:latin typeface="Arial Narrow"/>
                          <a:cs typeface="Arial Narrow"/>
                        </a:rPr>
                        <a:t>MD </a:t>
                      </a:r>
                      <a:r>
                        <a:rPr sz="1500" spc="-15" baseline="36111" dirty="0">
                          <a:latin typeface="Arial Narrow"/>
                          <a:cs typeface="Arial Narrow"/>
                        </a:rPr>
                        <a:t>PhD, </a:t>
                      </a:r>
                      <a:r>
                        <a:rPr sz="1500" i="1" spc="-7" baseline="36111" dirty="0">
                          <a:latin typeface="Arial Narrow"/>
                          <a:cs typeface="Arial Narrow"/>
                        </a:rPr>
                        <a:t>Toronto General Hospital, Toronto, Ontario,</a:t>
                      </a:r>
                      <a:r>
                        <a:rPr sz="1500" i="1" spc="-165" baseline="3611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00" i="1" spc="-15" baseline="36111" dirty="0">
                          <a:latin typeface="Arial Narrow"/>
                          <a:cs typeface="Arial Narrow"/>
                        </a:rPr>
                        <a:t>ON</a:t>
                      </a:r>
                      <a:endParaRPr sz="1500" baseline="36111">
                        <a:latin typeface="Arial Narrow"/>
                        <a:cs typeface="Arial Narrow"/>
                      </a:endParaRPr>
                    </a:p>
                    <a:p>
                      <a:pPr marL="561975">
                        <a:lnSpc>
                          <a:spcPts val="869"/>
                        </a:lnSpc>
                        <a:tabLst>
                          <a:tab pos="4519930" algn="l"/>
                        </a:tabLst>
                      </a:pPr>
                      <a:r>
                        <a:rPr sz="1500" i="1" spc="-7" baseline="-36111" dirty="0">
                          <a:latin typeface="Arial Narrow"/>
                          <a:cs typeface="Arial Narrow"/>
                        </a:rPr>
                        <a:t>Organization,</a:t>
                      </a:r>
                      <a:r>
                        <a:rPr sz="1500" i="1" spc="-37" baseline="-3611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00" i="1" spc="-7" baseline="-36111" dirty="0">
                          <a:latin typeface="Arial Narrow"/>
                          <a:cs typeface="Arial Narrow"/>
                        </a:rPr>
                        <a:t>Hamilton,</a:t>
                      </a:r>
                      <a:r>
                        <a:rPr sz="1500" i="1" spc="-15" baseline="-3611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00" i="1" spc="-7" baseline="-36111" dirty="0">
                          <a:latin typeface="Arial Narrow"/>
                          <a:cs typeface="Arial Narrow"/>
                        </a:rPr>
                        <a:t>ON	</a:t>
                      </a:r>
                      <a:r>
                        <a:rPr sz="1000" b="1" spc="-5" dirty="0">
                          <a:latin typeface="Arial Narrow"/>
                          <a:cs typeface="Arial Narrow"/>
                        </a:rPr>
                        <a:t>Igor Wilderman, 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MD,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Wilderman Medical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Clinic/Canadian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Centre for Clinical</a:t>
                      </a:r>
                      <a:r>
                        <a:rPr sz="1000" i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Trials,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marL="1925955" algn="ctr">
                        <a:lnSpc>
                          <a:spcPct val="100000"/>
                        </a:lnSpc>
                      </a:pPr>
                      <a:r>
                        <a:rPr sz="1000" i="1" spc="-5" dirty="0">
                          <a:latin typeface="Arial Narrow"/>
                          <a:cs typeface="Arial Narrow"/>
                        </a:rPr>
                        <a:t>Thornhill,</a:t>
                      </a:r>
                      <a:r>
                        <a:rPr sz="1000" i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ON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65">
                <a:tc gridSpan="4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Data Safety Monitoring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Board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Endpoints Evaluation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Committee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0170" marR="1822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b="1" spc="-5" dirty="0">
                          <a:latin typeface="Arial Narrow"/>
                          <a:cs typeface="Arial Narrow"/>
                        </a:rPr>
                        <a:t>Peter Faris (Chair)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PhD 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University of Calgary,  Calgary,</a:t>
                      </a:r>
                      <a:r>
                        <a:rPr sz="1000" i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AB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BDD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 marR="1841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b="1" spc="-5" dirty="0">
                          <a:latin typeface="Arial Narrow"/>
                          <a:cs typeface="Arial Narrow"/>
                        </a:rPr>
                        <a:t>Finlay McAlister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0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MD 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University of Alberta,  Edmonton,</a:t>
                      </a:r>
                      <a:r>
                        <a:rPr sz="1000" i="1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AB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B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marR="1606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b="1" spc="-5" dirty="0">
                          <a:latin typeface="Arial Narrow"/>
                          <a:cs typeface="Arial Narrow"/>
                        </a:rPr>
                        <a:t>Andrea Gershon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 MD 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Sunnybrook Health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Sciences 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Centre, Toronto,</a:t>
                      </a:r>
                      <a:r>
                        <a:rPr sz="1000" i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ON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2057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b="1" spc="-5" dirty="0">
                          <a:latin typeface="Arial Narrow"/>
                          <a:cs typeface="Arial Narrow"/>
                        </a:rPr>
                        <a:t>Patrick Lawler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 MD 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Toronto General</a:t>
                      </a:r>
                      <a:r>
                        <a:rPr sz="1000" i="1" spc="-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Hospital,  Toronto,</a:t>
                      </a:r>
                      <a:r>
                        <a:rPr sz="1000" i="1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ON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BDD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 marR="1377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b="1" spc="-5" dirty="0">
                          <a:latin typeface="Arial Narrow"/>
                          <a:cs typeface="Arial Narrow"/>
                        </a:rPr>
                        <a:t>Ali Abualsaud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 MD 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Jewish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General Hospital,  Montréal,</a:t>
                      </a:r>
                      <a:r>
                        <a:rPr sz="1000" i="1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QC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B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 marR="2343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b="1" spc="-5" dirty="0">
                          <a:latin typeface="Arial Narrow"/>
                          <a:cs typeface="Arial Narrow"/>
                        </a:rPr>
                        <a:t>Ratna Samanta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, MD  </a:t>
                      </a:r>
                      <a:r>
                        <a:rPr sz="1000" i="1" spc="-5" dirty="0">
                          <a:latin typeface="Arial Narrow"/>
                          <a:cs typeface="Arial Narrow"/>
                        </a:rPr>
                        <a:t>McGill University Health  Centre, Montréal,</a:t>
                      </a:r>
                      <a:r>
                        <a:rPr sz="1000" i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i="1" spc="-10" dirty="0">
                          <a:latin typeface="Arial Narrow"/>
                          <a:cs typeface="Arial Narrow"/>
                        </a:rPr>
                        <a:t>QC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9188"/>
            <a:ext cx="19183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spc="-5" dirty="0">
                <a:latin typeface="Arial Narrow"/>
                <a:cs typeface="Arial Narrow"/>
              </a:rPr>
              <a:t>Disclosures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58900"/>
            <a:ext cx="7709534" cy="127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40" dirty="0">
                <a:latin typeface="Arial Narrow"/>
                <a:cs typeface="Arial Narrow"/>
              </a:rPr>
              <a:t>Dr. </a:t>
            </a:r>
            <a:r>
              <a:rPr sz="2400" spc="-5" dirty="0">
                <a:latin typeface="Arial Narrow"/>
                <a:cs typeface="Arial Narrow"/>
              </a:rPr>
              <a:t>Wilderman received </a:t>
            </a:r>
            <a:r>
              <a:rPr sz="2400" spc="-10" dirty="0">
                <a:latin typeface="Arial Narrow"/>
                <a:cs typeface="Arial Narrow"/>
              </a:rPr>
              <a:t>financial </a:t>
            </a:r>
            <a:r>
              <a:rPr sz="2400" spc="-5" dirty="0">
                <a:latin typeface="Arial Narrow"/>
                <a:cs typeface="Arial Narrow"/>
              </a:rPr>
              <a:t>compensation from Pfizer Inc. for  his involvement in </a:t>
            </a:r>
            <a:r>
              <a:rPr sz="2400" dirty="0">
                <a:latin typeface="Arial Narrow"/>
                <a:cs typeface="Arial Narrow"/>
              </a:rPr>
              <a:t>a </a:t>
            </a:r>
            <a:r>
              <a:rPr sz="2400" spc="-5" dirty="0">
                <a:latin typeface="Arial Narrow"/>
                <a:cs typeface="Arial Narrow"/>
              </a:rPr>
              <a:t>smoking cessation study using</a:t>
            </a:r>
            <a:r>
              <a:rPr sz="2400" spc="15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varenicline.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The </a:t>
            </a:r>
            <a:r>
              <a:rPr sz="2400" spc="-5" dirty="0">
                <a:latin typeface="Arial Narrow"/>
                <a:cs typeface="Arial Narrow"/>
              </a:rPr>
              <a:t>other authors have no conflicts of interest to</a:t>
            </a:r>
            <a:r>
              <a:rPr sz="2400" spc="16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declare.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78333"/>
            <a:ext cx="546989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/>
              <a:t>E3 </a:t>
            </a:r>
            <a:r>
              <a:rPr sz="3100" spc="-35" dirty="0"/>
              <a:t>Trial </a:t>
            </a:r>
            <a:r>
              <a:rPr sz="3100" spc="-5" dirty="0"/>
              <a:t>– Common Side </a:t>
            </a:r>
            <a:r>
              <a:rPr sz="3100" spc="-10" dirty="0"/>
              <a:t>Effects</a:t>
            </a:r>
            <a:r>
              <a:rPr sz="3100" spc="160" dirty="0"/>
              <a:t> </a:t>
            </a:r>
            <a:r>
              <a:rPr sz="3100" spc="-5" dirty="0"/>
              <a:t>(%)</a:t>
            </a:r>
            <a:endParaRPr sz="31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1109" y="1740280"/>
          <a:ext cx="8579485" cy="2329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8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9120">
                <a:tc gridSpan="2">
                  <a:txBody>
                    <a:bodyPr/>
                    <a:lstStyle/>
                    <a:p>
                      <a:pPr marL="1650364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Pharyngitis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710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Headache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446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Cough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446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Rhinorrhea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446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Mouth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Irritation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Dizziness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446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271780" marR="448309" indent="152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Nicotine ECs  &amp;</a:t>
                      </a:r>
                      <a:r>
                        <a:rPr sz="1600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Counseling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38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34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32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28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448309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23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19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71780" marR="283210" indent="-1651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Non-Nicotine</a:t>
                      </a:r>
                      <a:r>
                        <a:rPr sz="1600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ECs  &amp;</a:t>
                      </a:r>
                      <a:r>
                        <a:rPr sz="16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Counseling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27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31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15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22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448309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16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19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07">
                <a:tc>
                  <a:txBody>
                    <a:bodyPr/>
                    <a:lstStyle/>
                    <a:p>
                      <a:pPr marL="555625" marR="525780" indent="-2044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600" spc="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1600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eling  Alone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19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83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19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83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19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83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23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83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600" spc="-100" dirty="0">
                          <a:latin typeface="Arial Narrow"/>
                          <a:cs typeface="Arial Narrow"/>
                        </a:rPr>
                        <a:t>11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83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25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83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9188"/>
            <a:ext cx="35286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E3 </a:t>
            </a:r>
            <a:r>
              <a:rPr spc="-30" dirty="0"/>
              <a:t>Trial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Background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24153"/>
            <a:ext cx="7991475" cy="3034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52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The </a:t>
            </a:r>
            <a:r>
              <a:rPr sz="2400" spc="-5" dirty="0">
                <a:latin typeface="Arial Narrow"/>
                <a:cs typeface="Arial Narrow"/>
              </a:rPr>
              <a:t>long-term health </a:t>
            </a:r>
            <a:r>
              <a:rPr sz="2400" spc="-10" dirty="0">
                <a:latin typeface="Arial Narrow"/>
                <a:cs typeface="Arial Narrow"/>
              </a:rPr>
              <a:t>effects </a:t>
            </a:r>
            <a:r>
              <a:rPr sz="2400" spc="-5" dirty="0">
                <a:latin typeface="Arial Narrow"/>
                <a:cs typeface="Arial Narrow"/>
              </a:rPr>
              <a:t>of </a:t>
            </a:r>
            <a:r>
              <a:rPr sz="2400" spc="-10" dirty="0">
                <a:latin typeface="Arial Narrow"/>
                <a:cs typeface="Arial Narrow"/>
              </a:rPr>
              <a:t>inhaling </a:t>
            </a:r>
            <a:r>
              <a:rPr sz="2400" spc="-5" dirty="0">
                <a:latin typeface="Arial Narrow"/>
                <a:cs typeface="Arial Narrow"/>
              </a:rPr>
              <a:t>combustible tobacco are well  established.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Even with </a:t>
            </a:r>
            <a:r>
              <a:rPr sz="2400" spc="-5" dirty="0">
                <a:latin typeface="Arial Narrow"/>
                <a:cs typeface="Arial Narrow"/>
              </a:rPr>
              <a:t>use of pharmacologic or behavioral </a:t>
            </a:r>
            <a:r>
              <a:rPr sz="2400" spc="-25" dirty="0">
                <a:latin typeface="Arial Narrow"/>
                <a:cs typeface="Arial Narrow"/>
              </a:rPr>
              <a:t>therapy, </a:t>
            </a:r>
            <a:r>
              <a:rPr sz="2400" dirty="0">
                <a:latin typeface="Arial Narrow"/>
                <a:cs typeface="Arial Narrow"/>
              </a:rPr>
              <a:t>&gt; </a:t>
            </a:r>
            <a:r>
              <a:rPr sz="2400" spc="-5" dirty="0">
                <a:latin typeface="Arial Narrow"/>
                <a:cs typeface="Arial Narrow"/>
              </a:rPr>
              <a:t>2/3 of those  attempting to quit return to smoking within </a:t>
            </a:r>
            <a:r>
              <a:rPr sz="2400" dirty="0">
                <a:latin typeface="Arial Narrow"/>
                <a:cs typeface="Arial Narrow"/>
              </a:rPr>
              <a:t>1</a:t>
            </a:r>
            <a:r>
              <a:rPr sz="2400" spc="150" dirty="0">
                <a:latin typeface="Arial Narrow"/>
                <a:cs typeface="Arial Narrow"/>
              </a:rPr>
              <a:t> </a:t>
            </a:r>
            <a:r>
              <a:rPr sz="2400" spc="-25" dirty="0">
                <a:latin typeface="Arial Narrow"/>
                <a:cs typeface="Arial Narrow"/>
              </a:rPr>
              <a:t>year.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Many smokers have adopted the use of </a:t>
            </a:r>
            <a:r>
              <a:rPr sz="2400" spc="-10" dirty="0">
                <a:latin typeface="Arial Narrow"/>
                <a:cs typeface="Arial Narrow"/>
              </a:rPr>
              <a:t>e-cigarettes </a:t>
            </a:r>
            <a:r>
              <a:rPr sz="2400" spc="-5" dirty="0">
                <a:latin typeface="Arial Narrow"/>
                <a:cs typeface="Arial Narrow"/>
              </a:rPr>
              <a:t>(ECs) to</a:t>
            </a:r>
            <a:r>
              <a:rPr sz="2400" spc="23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quit.</a:t>
            </a:r>
            <a:endParaRPr sz="2400">
              <a:latin typeface="Arial Narrow"/>
              <a:cs typeface="Arial Narrow"/>
            </a:endParaRPr>
          </a:p>
          <a:p>
            <a:pPr marL="355600" marR="140335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The </a:t>
            </a:r>
            <a:r>
              <a:rPr sz="2400" spc="-10" dirty="0">
                <a:latin typeface="Arial Narrow"/>
                <a:cs typeface="Arial Narrow"/>
              </a:rPr>
              <a:t>efficacy </a:t>
            </a:r>
            <a:r>
              <a:rPr sz="2400" spc="-5" dirty="0">
                <a:latin typeface="Arial Narrow"/>
                <a:cs typeface="Arial Narrow"/>
              </a:rPr>
              <a:t>and safety of </a:t>
            </a:r>
            <a:r>
              <a:rPr sz="2400" dirty="0">
                <a:latin typeface="Arial Narrow"/>
                <a:cs typeface="Arial Narrow"/>
              </a:rPr>
              <a:t>ECs </a:t>
            </a:r>
            <a:r>
              <a:rPr sz="2400" spc="-5" dirty="0">
                <a:latin typeface="Arial Narrow"/>
                <a:cs typeface="Arial Narrow"/>
              </a:rPr>
              <a:t>for smoking cessation remain poorly  </a:t>
            </a:r>
            <a:r>
              <a:rPr sz="2400" spc="-10" dirty="0">
                <a:latin typeface="Arial Narrow"/>
                <a:cs typeface="Arial Narrow"/>
              </a:rPr>
              <a:t>delineated.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69188"/>
            <a:ext cx="30835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72C83"/>
                </a:solidFill>
                <a:latin typeface="Arial Narrow"/>
                <a:cs typeface="Arial Narrow"/>
              </a:rPr>
              <a:t>E3 </a:t>
            </a:r>
            <a:r>
              <a:rPr sz="3200" b="1" spc="-30" dirty="0">
                <a:solidFill>
                  <a:srgbClr val="372C83"/>
                </a:solidFill>
                <a:latin typeface="Arial Narrow"/>
                <a:cs typeface="Arial Narrow"/>
              </a:rPr>
              <a:t>Trial </a:t>
            </a:r>
            <a:r>
              <a:rPr sz="3200" b="1" dirty="0">
                <a:solidFill>
                  <a:srgbClr val="372C83"/>
                </a:solidFill>
                <a:latin typeface="Arial Narrow"/>
                <a:cs typeface="Arial Narrow"/>
              </a:rPr>
              <a:t>–</a:t>
            </a:r>
            <a:r>
              <a:rPr sz="3200" b="1" spc="-6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72C83"/>
                </a:solidFill>
                <a:latin typeface="Arial Narrow"/>
                <a:cs typeface="Arial Narrow"/>
              </a:rPr>
              <a:t>Objective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1213" y="1989200"/>
            <a:ext cx="64674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130" dirty="0">
                <a:latin typeface="Arial Narrow"/>
                <a:cs typeface="Arial Narrow"/>
              </a:rPr>
              <a:t>To </a:t>
            </a:r>
            <a:r>
              <a:rPr sz="2800" spc="-10" dirty="0">
                <a:latin typeface="Arial Narrow"/>
                <a:cs typeface="Arial Narrow"/>
              </a:rPr>
              <a:t>examine </a:t>
            </a:r>
            <a:r>
              <a:rPr sz="2800" spc="-5" dirty="0">
                <a:latin typeface="Arial Narrow"/>
                <a:cs typeface="Arial Narrow"/>
              </a:rPr>
              <a:t>the </a:t>
            </a:r>
            <a:r>
              <a:rPr sz="2800" spc="-15" dirty="0">
                <a:latin typeface="Arial Narrow"/>
                <a:cs typeface="Arial Narrow"/>
              </a:rPr>
              <a:t>efficacy </a:t>
            </a:r>
            <a:r>
              <a:rPr sz="2800" spc="-10" dirty="0">
                <a:latin typeface="Arial Narrow"/>
                <a:cs typeface="Arial Narrow"/>
              </a:rPr>
              <a:t>and </a:t>
            </a:r>
            <a:r>
              <a:rPr sz="2800" spc="-5" dirty="0">
                <a:latin typeface="Arial Narrow"/>
                <a:cs typeface="Arial Narrow"/>
              </a:rPr>
              <a:t>safety of </a:t>
            </a:r>
            <a:r>
              <a:rPr sz="2800" spc="-10" dirty="0">
                <a:latin typeface="Arial Narrow"/>
                <a:cs typeface="Arial Narrow"/>
              </a:rPr>
              <a:t>nicotine and  non-nicotine </a:t>
            </a:r>
            <a:r>
              <a:rPr sz="2800" spc="-5" dirty="0">
                <a:latin typeface="Arial Narrow"/>
                <a:cs typeface="Arial Narrow"/>
              </a:rPr>
              <a:t>ECs with </a:t>
            </a:r>
            <a:r>
              <a:rPr sz="2800" spc="-10" dirty="0">
                <a:latin typeface="Arial Narrow"/>
                <a:cs typeface="Arial Narrow"/>
              </a:rPr>
              <a:t>individual counseling  compared </a:t>
            </a:r>
            <a:r>
              <a:rPr sz="2800" spc="-5" dirty="0">
                <a:latin typeface="Arial Narrow"/>
                <a:cs typeface="Arial Narrow"/>
              </a:rPr>
              <a:t>to </a:t>
            </a:r>
            <a:r>
              <a:rPr sz="2800" spc="-10" dirty="0">
                <a:latin typeface="Arial Narrow"/>
                <a:cs typeface="Arial Narrow"/>
              </a:rPr>
              <a:t>counseling</a:t>
            </a:r>
            <a:r>
              <a:rPr sz="2800" spc="2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alone.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9188"/>
            <a:ext cx="26936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E3 </a:t>
            </a:r>
            <a:r>
              <a:rPr spc="-30" dirty="0"/>
              <a:t>Trial </a:t>
            </a:r>
            <a:r>
              <a:rPr dirty="0"/>
              <a:t>–</a:t>
            </a:r>
            <a:r>
              <a:rPr spc="-80" dirty="0"/>
              <a:t> </a:t>
            </a:r>
            <a:r>
              <a:rPr dirty="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459" y="2511551"/>
            <a:ext cx="1313815" cy="6464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157480" marR="149225" indent="129539">
              <a:lnSpc>
                <a:spcPct val="100000"/>
              </a:lnSpc>
              <a:spcBef>
                <a:spcPts val="334"/>
              </a:spcBef>
            </a:pPr>
            <a:r>
              <a:rPr sz="1800" spc="-5" dirty="0">
                <a:latin typeface="Arial Narrow"/>
                <a:cs typeface="Arial Narrow"/>
              </a:rPr>
              <a:t>Smokers  </a:t>
            </a:r>
            <a:r>
              <a:rPr sz="1800" dirty="0">
                <a:latin typeface="Arial Narrow"/>
                <a:cs typeface="Arial Narrow"/>
              </a:rPr>
              <a:t>(17</a:t>
            </a:r>
            <a:r>
              <a:rPr sz="1800" spc="-8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centers)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0720" y="2372867"/>
            <a:ext cx="1950720" cy="9239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38430" marR="132715" algn="ctr">
              <a:lnSpc>
                <a:spcPct val="100000"/>
              </a:lnSpc>
              <a:spcBef>
                <a:spcPts val="330"/>
              </a:spcBef>
            </a:pPr>
            <a:r>
              <a:rPr sz="1800" spc="-5" dirty="0">
                <a:latin typeface="Arial Narrow"/>
                <a:cs typeface="Arial Narrow"/>
              </a:rPr>
              <a:t>Informed Consent </a:t>
            </a:r>
            <a:r>
              <a:rPr sz="1800" dirty="0">
                <a:latin typeface="Arial Narrow"/>
                <a:cs typeface="Arial Narrow"/>
              </a:rPr>
              <a:t>&amp;  </a:t>
            </a:r>
            <a:r>
              <a:rPr sz="1800" spc="-10" dirty="0">
                <a:latin typeface="Arial Narrow"/>
                <a:cs typeface="Arial Narrow"/>
              </a:rPr>
              <a:t>Eligibility  </a:t>
            </a:r>
            <a:r>
              <a:rPr sz="1800" spc="-5" dirty="0">
                <a:latin typeface="Arial Narrow"/>
                <a:cs typeface="Arial Narrow"/>
              </a:rPr>
              <a:t>Assessment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65147" y="2796539"/>
            <a:ext cx="384810" cy="76200"/>
          </a:xfrm>
          <a:custGeom>
            <a:avLst/>
            <a:gdLst/>
            <a:ahLst/>
            <a:cxnLst/>
            <a:rect l="l" t="t" r="r" b="b"/>
            <a:pathLst>
              <a:path w="384810" h="76200">
                <a:moveTo>
                  <a:pt x="308483" y="0"/>
                </a:moveTo>
                <a:lnTo>
                  <a:pt x="308483" y="76200"/>
                </a:lnTo>
                <a:lnTo>
                  <a:pt x="371983" y="44450"/>
                </a:lnTo>
                <a:lnTo>
                  <a:pt x="321183" y="44450"/>
                </a:lnTo>
                <a:lnTo>
                  <a:pt x="321183" y="31750"/>
                </a:lnTo>
                <a:lnTo>
                  <a:pt x="371983" y="31750"/>
                </a:lnTo>
                <a:lnTo>
                  <a:pt x="308483" y="0"/>
                </a:lnTo>
                <a:close/>
              </a:path>
              <a:path w="384810" h="76200">
                <a:moveTo>
                  <a:pt x="30848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8483" y="44450"/>
                </a:lnTo>
                <a:lnTo>
                  <a:pt x="308483" y="31750"/>
                </a:lnTo>
                <a:close/>
              </a:path>
              <a:path w="384810" h="76200">
                <a:moveTo>
                  <a:pt x="371983" y="31750"/>
                </a:moveTo>
                <a:lnTo>
                  <a:pt x="321183" y="31750"/>
                </a:lnTo>
                <a:lnTo>
                  <a:pt x="321183" y="44450"/>
                </a:lnTo>
                <a:lnTo>
                  <a:pt x="371983" y="44450"/>
                </a:lnTo>
                <a:lnTo>
                  <a:pt x="384683" y="38100"/>
                </a:lnTo>
                <a:lnTo>
                  <a:pt x="371983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2835" y="2511551"/>
            <a:ext cx="1675130" cy="647700"/>
          </a:xfrm>
          <a:custGeom>
            <a:avLst/>
            <a:gdLst/>
            <a:ahLst/>
            <a:cxnLst/>
            <a:rect l="l" t="t" r="r" b="b"/>
            <a:pathLst>
              <a:path w="1675129" h="647700">
                <a:moveTo>
                  <a:pt x="0" y="647700"/>
                </a:moveTo>
                <a:lnTo>
                  <a:pt x="1674876" y="647700"/>
                </a:lnTo>
                <a:lnTo>
                  <a:pt x="1674876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97395" y="2511551"/>
            <a:ext cx="2306320" cy="6464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51435" algn="ctr">
              <a:lnSpc>
                <a:spcPct val="100000"/>
              </a:lnSpc>
              <a:spcBef>
                <a:spcPts val="355"/>
              </a:spcBef>
            </a:pPr>
            <a:r>
              <a:rPr sz="1800" spc="-60" dirty="0">
                <a:latin typeface="Arial Narrow"/>
                <a:cs typeface="Arial Narrow"/>
              </a:rPr>
              <a:t>Tel </a:t>
            </a:r>
            <a:r>
              <a:rPr sz="1800" spc="-5" dirty="0">
                <a:latin typeface="Arial Narrow"/>
                <a:cs typeface="Arial Narrow"/>
              </a:rPr>
              <a:t>1, 2, 8, </a:t>
            </a:r>
            <a:r>
              <a:rPr sz="1800" dirty="0">
                <a:latin typeface="Arial Narrow"/>
                <a:cs typeface="Arial Narrow"/>
              </a:rPr>
              <a:t>&amp;</a:t>
            </a:r>
            <a:r>
              <a:rPr sz="1800" spc="6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18</a:t>
            </a:r>
            <a:endParaRPr sz="1800">
              <a:latin typeface="Arial Narrow"/>
              <a:cs typeface="Arial Narrow"/>
            </a:endParaRPr>
          </a:p>
          <a:p>
            <a:pPr marL="3810" algn="ctr">
              <a:lnSpc>
                <a:spcPct val="100000"/>
              </a:lnSpc>
            </a:pPr>
            <a:r>
              <a:rPr sz="1800" spc="-5" dirty="0">
                <a:latin typeface="Arial Narrow"/>
                <a:cs typeface="Arial Narrow"/>
              </a:rPr>
              <a:t>Clinic 4, 12, 24, </a:t>
            </a:r>
            <a:r>
              <a:rPr sz="1800" dirty="0">
                <a:latin typeface="Arial Narrow"/>
                <a:cs typeface="Arial Narrow"/>
              </a:rPr>
              <a:t>&amp;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52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01440" y="2796794"/>
            <a:ext cx="502920" cy="76200"/>
          </a:xfrm>
          <a:custGeom>
            <a:avLst/>
            <a:gdLst/>
            <a:ahLst/>
            <a:cxnLst/>
            <a:rect l="l" t="t" r="r" b="b"/>
            <a:pathLst>
              <a:path w="502920" h="76200">
                <a:moveTo>
                  <a:pt x="426264" y="44442"/>
                </a:moveTo>
                <a:lnTo>
                  <a:pt x="426212" y="76200"/>
                </a:lnTo>
                <a:lnTo>
                  <a:pt x="490030" y="44450"/>
                </a:lnTo>
                <a:lnTo>
                  <a:pt x="426264" y="44442"/>
                </a:lnTo>
                <a:close/>
              </a:path>
              <a:path w="502920" h="76200">
                <a:moveTo>
                  <a:pt x="426286" y="31742"/>
                </a:moveTo>
                <a:lnTo>
                  <a:pt x="426264" y="44442"/>
                </a:lnTo>
                <a:lnTo>
                  <a:pt x="439038" y="44450"/>
                </a:lnTo>
                <a:lnTo>
                  <a:pt x="439038" y="31750"/>
                </a:lnTo>
                <a:lnTo>
                  <a:pt x="426286" y="31742"/>
                </a:lnTo>
                <a:close/>
              </a:path>
              <a:path w="502920" h="76200">
                <a:moveTo>
                  <a:pt x="426338" y="0"/>
                </a:moveTo>
                <a:lnTo>
                  <a:pt x="426286" y="31742"/>
                </a:lnTo>
                <a:lnTo>
                  <a:pt x="439038" y="31750"/>
                </a:lnTo>
                <a:lnTo>
                  <a:pt x="439038" y="44450"/>
                </a:lnTo>
                <a:lnTo>
                  <a:pt x="490045" y="44442"/>
                </a:lnTo>
                <a:lnTo>
                  <a:pt x="502538" y="38226"/>
                </a:lnTo>
                <a:lnTo>
                  <a:pt x="426338" y="0"/>
                </a:lnTo>
                <a:close/>
              </a:path>
              <a:path w="502920" h="76200">
                <a:moveTo>
                  <a:pt x="0" y="31495"/>
                </a:moveTo>
                <a:lnTo>
                  <a:pt x="0" y="44195"/>
                </a:lnTo>
                <a:lnTo>
                  <a:pt x="426264" y="44442"/>
                </a:lnTo>
                <a:lnTo>
                  <a:pt x="426286" y="31742"/>
                </a:lnTo>
                <a:lnTo>
                  <a:pt x="0" y="31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64838" y="1938527"/>
            <a:ext cx="238760" cy="1795780"/>
          </a:xfrm>
          <a:custGeom>
            <a:avLst/>
            <a:gdLst/>
            <a:ahLst/>
            <a:cxnLst/>
            <a:rect l="l" t="t" r="r" b="b"/>
            <a:pathLst>
              <a:path w="238760" h="1795779">
                <a:moveTo>
                  <a:pt x="158750" y="1719453"/>
                </a:moveTo>
                <a:lnTo>
                  <a:pt x="158750" y="1795653"/>
                </a:lnTo>
                <a:lnTo>
                  <a:pt x="222250" y="1763903"/>
                </a:lnTo>
                <a:lnTo>
                  <a:pt x="171450" y="1763903"/>
                </a:lnTo>
                <a:lnTo>
                  <a:pt x="171450" y="1751203"/>
                </a:lnTo>
                <a:lnTo>
                  <a:pt x="222250" y="1751203"/>
                </a:lnTo>
                <a:lnTo>
                  <a:pt x="158750" y="1719453"/>
                </a:lnTo>
                <a:close/>
              </a:path>
              <a:path w="238760" h="1795779">
                <a:moveTo>
                  <a:pt x="162560" y="31750"/>
                </a:moveTo>
                <a:lnTo>
                  <a:pt x="2794" y="31750"/>
                </a:lnTo>
                <a:lnTo>
                  <a:pt x="0" y="34544"/>
                </a:lnTo>
                <a:lnTo>
                  <a:pt x="0" y="1761109"/>
                </a:lnTo>
                <a:lnTo>
                  <a:pt x="2794" y="1763903"/>
                </a:lnTo>
                <a:lnTo>
                  <a:pt x="158750" y="1763903"/>
                </a:lnTo>
                <a:lnTo>
                  <a:pt x="158750" y="1757553"/>
                </a:lnTo>
                <a:lnTo>
                  <a:pt x="12700" y="1757553"/>
                </a:lnTo>
                <a:lnTo>
                  <a:pt x="6350" y="1751203"/>
                </a:lnTo>
                <a:lnTo>
                  <a:pt x="12700" y="1751203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162560" y="38100"/>
                </a:lnTo>
                <a:lnTo>
                  <a:pt x="162560" y="31750"/>
                </a:lnTo>
                <a:close/>
              </a:path>
              <a:path w="238760" h="1795779">
                <a:moveTo>
                  <a:pt x="222250" y="1751203"/>
                </a:moveTo>
                <a:lnTo>
                  <a:pt x="171450" y="1751203"/>
                </a:lnTo>
                <a:lnTo>
                  <a:pt x="171450" y="1763903"/>
                </a:lnTo>
                <a:lnTo>
                  <a:pt x="222250" y="1763903"/>
                </a:lnTo>
                <a:lnTo>
                  <a:pt x="234950" y="1757553"/>
                </a:lnTo>
                <a:lnTo>
                  <a:pt x="222250" y="1751203"/>
                </a:lnTo>
                <a:close/>
              </a:path>
              <a:path w="238760" h="1795779">
                <a:moveTo>
                  <a:pt x="12700" y="1751203"/>
                </a:moveTo>
                <a:lnTo>
                  <a:pt x="6350" y="1751203"/>
                </a:lnTo>
                <a:lnTo>
                  <a:pt x="12700" y="1757553"/>
                </a:lnTo>
                <a:lnTo>
                  <a:pt x="12700" y="1751203"/>
                </a:lnTo>
                <a:close/>
              </a:path>
              <a:path w="238760" h="1795779">
                <a:moveTo>
                  <a:pt x="158750" y="1751203"/>
                </a:moveTo>
                <a:lnTo>
                  <a:pt x="12700" y="1751203"/>
                </a:lnTo>
                <a:lnTo>
                  <a:pt x="12700" y="1757553"/>
                </a:lnTo>
                <a:lnTo>
                  <a:pt x="158750" y="1757553"/>
                </a:lnTo>
                <a:lnTo>
                  <a:pt x="158750" y="1751203"/>
                </a:lnTo>
                <a:close/>
              </a:path>
              <a:path w="238760" h="1795779">
                <a:moveTo>
                  <a:pt x="162560" y="0"/>
                </a:moveTo>
                <a:lnTo>
                  <a:pt x="162560" y="76200"/>
                </a:lnTo>
                <a:lnTo>
                  <a:pt x="226060" y="44450"/>
                </a:lnTo>
                <a:lnTo>
                  <a:pt x="175260" y="44450"/>
                </a:lnTo>
                <a:lnTo>
                  <a:pt x="175260" y="31750"/>
                </a:lnTo>
                <a:lnTo>
                  <a:pt x="226060" y="31750"/>
                </a:lnTo>
                <a:lnTo>
                  <a:pt x="162560" y="0"/>
                </a:lnTo>
                <a:close/>
              </a:path>
              <a:path w="238760" h="1795779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238760" h="1795779">
                <a:moveTo>
                  <a:pt x="162560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162560" y="44450"/>
                </a:lnTo>
                <a:lnTo>
                  <a:pt x="162560" y="38100"/>
                </a:lnTo>
                <a:close/>
              </a:path>
              <a:path w="238760" h="1795779">
                <a:moveTo>
                  <a:pt x="226060" y="31750"/>
                </a:moveTo>
                <a:lnTo>
                  <a:pt x="175260" y="31750"/>
                </a:lnTo>
                <a:lnTo>
                  <a:pt x="175260" y="44450"/>
                </a:lnTo>
                <a:lnTo>
                  <a:pt x="226060" y="44450"/>
                </a:lnTo>
                <a:lnTo>
                  <a:pt x="238760" y="38100"/>
                </a:lnTo>
                <a:lnTo>
                  <a:pt x="2260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7711" y="2796539"/>
            <a:ext cx="519430" cy="76200"/>
          </a:xfrm>
          <a:custGeom>
            <a:avLst/>
            <a:gdLst/>
            <a:ahLst/>
            <a:cxnLst/>
            <a:rect l="l" t="t" r="r" b="b"/>
            <a:pathLst>
              <a:path w="519429" h="76200">
                <a:moveTo>
                  <a:pt x="506327" y="31750"/>
                </a:moveTo>
                <a:lnTo>
                  <a:pt x="455548" y="31750"/>
                </a:lnTo>
                <a:lnTo>
                  <a:pt x="455548" y="44450"/>
                </a:lnTo>
                <a:lnTo>
                  <a:pt x="442796" y="44460"/>
                </a:lnTo>
                <a:lnTo>
                  <a:pt x="442848" y="76200"/>
                </a:lnTo>
                <a:lnTo>
                  <a:pt x="519048" y="38100"/>
                </a:lnTo>
                <a:lnTo>
                  <a:pt x="506327" y="31750"/>
                </a:lnTo>
                <a:close/>
              </a:path>
              <a:path w="519429" h="76200">
                <a:moveTo>
                  <a:pt x="442774" y="31760"/>
                </a:moveTo>
                <a:lnTo>
                  <a:pt x="0" y="32131"/>
                </a:lnTo>
                <a:lnTo>
                  <a:pt x="0" y="44831"/>
                </a:lnTo>
                <a:lnTo>
                  <a:pt x="442796" y="44460"/>
                </a:lnTo>
                <a:lnTo>
                  <a:pt x="442774" y="31760"/>
                </a:lnTo>
                <a:close/>
              </a:path>
              <a:path w="519429" h="76200">
                <a:moveTo>
                  <a:pt x="455548" y="31750"/>
                </a:moveTo>
                <a:lnTo>
                  <a:pt x="442774" y="31760"/>
                </a:lnTo>
                <a:lnTo>
                  <a:pt x="442796" y="44460"/>
                </a:lnTo>
                <a:lnTo>
                  <a:pt x="455548" y="44450"/>
                </a:lnTo>
                <a:lnTo>
                  <a:pt x="455548" y="31750"/>
                </a:lnTo>
                <a:close/>
              </a:path>
              <a:path w="519429" h="76200">
                <a:moveTo>
                  <a:pt x="442721" y="0"/>
                </a:moveTo>
                <a:lnTo>
                  <a:pt x="442774" y="31760"/>
                </a:lnTo>
                <a:lnTo>
                  <a:pt x="506327" y="31750"/>
                </a:lnTo>
                <a:lnTo>
                  <a:pt x="4427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12950" y="1590420"/>
            <a:ext cx="1826895" cy="6845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1800" spc="-5" dirty="0">
                <a:latin typeface="Arial Narrow"/>
                <a:cs typeface="Arial Narrow"/>
              </a:rPr>
              <a:t>Active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Smokers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Arial Narrow"/>
                <a:cs typeface="Arial Narrow"/>
              </a:rPr>
              <a:t>(≥ </a:t>
            </a:r>
            <a:r>
              <a:rPr sz="1800" spc="-5" dirty="0">
                <a:latin typeface="Arial Narrow"/>
                <a:cs typeface="Arial Narrow"/>
              </a:rPr>
              <a:t>10</a:t>
            </a:r>
            <a:r>
              <a:rPr sz="1800" spc="-5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Cigarettes/Day)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394961" y="1647189"/>
          <a:ext cx="1927860" cy="2379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8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088">
                <a:tc rowSpan="2">
                  <a:txBody>
                    <a:bodyPr/>
                    <a:lstStyle/>
                    <a:p>
                      <a:pPr marL="283845" marR="273685" indent="133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Arial Narrow"/>
                          <a:cs typeface="Arial Narrow"/>
                        </a:rPr>
                        <a:t>Nicotine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ECs  &amp;</a:t>
                      </a:r>
                      <a:r>
                        <a:rPr sz="18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Counseling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37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83845" marR="315595" indent="-189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 Narrow"/>
                          <a:cs typeface="Arial Narrow"/>
                        </a:rPr>
                        <a:t>Non-Nicotine ECs 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&amp;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Counseling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93">
                <a:tc rowSpan="2"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spc="-5" dirty="0">
                          <a:latin typeface="Arial Narrow"/>
                          <a:cs typeface="Arial Narrow"/>
                        </a:rPr>
                        <a:t>Counseling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2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463541" y="1034034"/>
            <a:ext cx="1556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560" marR="5080" indent="-277495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 Narrow"/>
                <a:cs typeface="Arial Narrow"/>
              </a:rPr>
              <a:t>Treatment </a:t>
            </a:r>
            <a:r>
              <a:rPr sz="1800" b="1" spc="-5" dirty="0">
                <a:latin typeface="Arial Narrow"/>
                <a:cs typeface="Arial Narrow"/>
              </a:rPr>
              <a:t>Period  </a:t>
            </a:r>
            <a:r>
              <a:rPr sz="1800" b="1" dirty="0">
                <a:latin typeface="Arial Narrow"/>
                <a:cs typeface="Arial Narrow"/>
              </a:rPr>
              <a:t>(12</a:t>
            </a:r>
            <a:r>
              <a:rPr sz="1800" b="1" spc="-2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Weeks)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02577" y="2155951"/>
            <a:ext cx="1696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 Narrow"/>
                <a:cs typeface="Arial Narrow"/>
              </a:rPr>
              <a:t>Follow-Up</a:t>
            </a:r>
            <a:r>
              <a:rPr sz="1800" b="1" spc="-5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(Weeks)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03450" y="3387090"/>
            <a:ext cx="6863715" cy="104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Motivated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Quit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 Narrow"/>
              <a:cs typeface="Arial Narrow"/>
            </a:endParaRPr>
          </a:p>
          <a:p>
            <a:pPr marL="1327785">
              <a:lnSpc>
                <a:spcPct val="100000"/>
              </a:lnSpc>
            </a:pPr>
            <a:r>
              <a:rPr sz="1400" i="1" spc="-5" dirty="0">
                <a:latin typeface="Arial Narrow"/>
                <a:cs typeface="Arial Narrow"/>
              </a:rPr>
              <a:t>Hebert-Losier </a:t>
            </a:r>
            <a:r>
              <a:rPr sz="1400" i="1" dirty="0">
                <a:latin typeface="Arial Narrow"/>
                <a:cs typeface="Arial Narrow"/>
              </a:rPr>
              <a:t>A </a:t>
            </a:r>
            <a:r>
              <a:rPr sz="1400" i="1" spc="-5" dirty="0">
                <a:latin typeface="Arial Narrow"/>
                <a:cs typeface="Arial Narrow"/>
              </a:rPr>
              <a:t>et al. </a:t>
            </a:r>
            <a:r>
              <a:rPr sz="1400" i="1" dirty="0">
                <a:latin typeface="Arial Narrow"/>
                <a:cs typeface="Arial Narrow"/>
              </a:rPr>
              <a:t>– </a:t>
            </a:r>
            <a:r>
              <a:rPr sz="1400" i="1" spc="-5" dirty="0">
                <a:latin typeface="Arial Narrow"/>
                <a:cs typeface="Arial Narrow"/>
              </a:rPr>
              <a:t>Can </a:t>
            </a:r>
            <a:r>
              <a:rPr sz="1400" i="1" dirty="0">
                <a:latin typeface="Arial Narrow"/>
                <a:cs typeface="Arial Narrow"/>
              </a:rPr>
              <a:t>J </a:t>
            </a:r>
            <a:r>
              <a:rPr sz="1400" i="1" spc="-5" dirty="0">
                <a:latin typeface="Arial Narrow"/>
                <a:cs typeface="Arial Narrow"/>
              </a:rPr>
              <a:t>Cardiol Open</a:t>
            </a:r>
            <a:r>
              <a:rPr sz="1400" i="1" spc="50" dirty="0">
                <a:latin typeface="Arial Narrow"/>
                <a:cs typeface="Arial Narrow"/>
              </a:rPr>
              <a:t> </a:t>
            </a:r>
            <a:r>
              <a:rPr sz="14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4"/>
              </a:rPr>
              <a:t>https://doi.org/10.1016/j.cjco.2020.03.006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9188"/>
            <a:ext cx="32124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E3 </a:t>
            </a:r>
            <a:r>
              <a:rPr spc="-30" dirty="0"/>
              <a:t>Trial </a:t>
            </a:r>
            <a:r>
              <a:rPr dirty="0"/>
              <a:t>–</a:t>
            </a:r>
            <a:r>
              <a:rPr spc="-90" dirty="0"/>
              <a:t> </a:t>
            </a:r>
            <a:r>
              <a:rPr dirty="0"/>
              <a:t>Endpoints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75891"/>
            <a:ext cx="4436110" cy="155257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300" b="1" dirty="0">
                <a:latin typeface="Arial Narrow"/>
                <a:cs typeface="Arial Narrow"/>
              </a:rPr>
              <a:t>Primary</a:t>
            </a:r>
            <a:endParaRPr sz="2300">
              <a:latin typeface="Arial Narrow"/>
              <a:cs typeface="Arial Narrow"/>
            </a:endParaRPr>
          </a:p>
          <a:p>
            <a:pPr marL="342265" marR="22225" indent="-342265" algn="r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2200" spc="-5" dirty="0">
                <a:latin typeface="Arial Narrow"/>
                <a:cs typeface="Arial Narrow"/>
              </a:rPr>
              <a:t>Point </a:t>
            </a:r>
            <a:r>
              <a:rPr sz="2200" spc="-10" dirty="0">
                <a:latin typeface="Arial Narrow"/>
                <a:cs typeface="Arial Narrow"/>
              </a:rPr>
              <a:t>prevalence abstinence </a:t>
            </a:r>
            <a:r>
              <a:rPr sz="2200" spc="-5" dirty="0">
                <a:latin typeface="Arial Narrow"/>
                <a:cs typeface="Arial Narrow"/>
              </a:rPr>
              <a:t>(12</a:t>
            </a:r>
            <a:r>
              <a:rPr sz="2200" spc="10" dirty="0">
                <a:latin typeface="Arial Narrow"/>
                <a:cs typeface="Arial Narrow"/>
              </a:rPr>
              <a:t> </a:t>
            </a:r>
            <a:r>
              <a:rPr sz="2200" spc="-10" dirty="0">
                <a:latin typeface="Arial Narrow"/>
                <a:cs typeface="Arial Narrow"/>
              </a:rPr>
              <a:t>weeks)</a:t>
            </a:r>
            <a:endParaRPr sz="220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509"/>
              </a:spcBef>
              <a:tabLst>
                <a:tab pos="286385" algn="l"/>
              </a:tabLst>
            </a:pPr>
            <a:r>
              <a:rPr sz="2100" dirty="0">
                <a:latin typeface="Arial"/>
                <a:cs typeface="Arial"/>
              </a:rPr>
              <a:t>–	</a:t>
            </a:r>
            <a:r>
              <a:rPr sz="2100" spc="-5" dirty="0">
                <a:latin typeface="Arial Narrow"/>
                <a:cs typeface="Arial Narrow"/>
              </a:rPr>
              <a:t>Self-reported abstinence in past</a:t>
            </a:r>
            <a:r>
              <a:rPr sz="2100" spc="20" dirty="0">
                <a:latin typeface="Arial Narrow"/>
                <a:cs typeface="Arial Narrow"/>
              </a:rPr>
              <a:t> </a:t>
            </a:r>
            <a:r>
              <a:rPr sz="2100" spc="-5" dirty="0">
                <a:latin typeface="Arial Narrow"/>
                <a:cs typeface="Arial Narrow"/>
              </a:rPr>
              <a:t>week</a:t>
            </a:r>
            <a:endParaRPr sz="2100">
              <a:latin typeface="Arial Narrow"/>
              <a:cs typeface="Arial Narrow"/>
            </a:endParaRPr>
          </a:p>
          <a:p>
            <a:pPr marR="334010" algn="ctr">
              <a:lnSpc>
                <a:spcPct val="100000"/>
              </a:lnSpc>
            </a:pPr>
            <a:r>
              <a:rPr sz="2100" spc="-5" dirty="0">
                <a:latin typeface="Arial Narrow"/>
                <a:cs typeface="Arial Narrow"/>
              </a:rPr>
              <a:t>and exhaled </a:t>
            </a:r>
            <a:r>
              <a:rPr sz="2100" dirty="0">
                <a:latin typeface="Arial Narrow"/>
                <a:cs typeface="Arial Narrow"/>
              </a:rPr>
              <a:t>CO ≤ </a:t>
            </a:r>
            <a:r>
              <a:rPr sz="2100" spc="-5" dirty="0">
                <a:latin typeface="Arial Narrow"/>
                <a:cs typeface="Arial Narrow"/>
              </a:rPr>
              <a:t>10</a:t>
            </a:r>
            <a:r>
              <a:rPr sz="2100" spc="-20" dirty="0">
                <a:latin typeface="Arial Narrow"/>
                <a:cs typeface="Arial Narrow"/>
              </a:rPr>
              <a:t> </a:t>
            </a:r>
            <a:r>
              <a:rPr sz="2100" spc="-5" dirty="0">
                <a:latin typeface="Arial Narrow"/>
                <a:cs typeface="Arial Narrow"/>
              </a:rPr>
              <a:t>ppm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4678" y="972337"/>
            <a:ext cx="3235325" cy="220916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spc="-5" dirty="0">
                <a:latin typeface="Arial Narrow"/>
                <a:cs typeface="Arial Narrow"/>
              </a:rPr>
              <a:t>Safety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 Narrow"/>
                <a:cs typeface="Arial Narrow"/>
              </a:rPr>
              <a:t>Side </a:t>
            </a:r>
            <a:r>
              <a:rPr sz="2200" spc="-10" dirty="0">
                <a:latin typeface="Arial Narrow"/>
                <a:cs typeface="Arial Narrow"/>
              </a:rPr>
              <a:t>effects, </a:t>
            </a:r>
            <a:r>
              <a:rPr sz="2200" spc="-5" dirty="0">
                <a:latin typeface="Arial Narrow"/>
                <a:cs typeface="Arial Narrow"/>
              </a:rPr>
              <a:t>AEs, </a:t>
            </a:r>
            <a:r>
              <a:rPr sz="2200" spc="-10" dirty="0">
                <a:latin typeface="Arial Narrow"/>
                <a:cs typeface="Arial Narrow"/>
              </a:rPr>
              <a:t>and</a:t>
            </a:r>
            <a:r>
              <a:rPr sz="2200" spc="-16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SAEs</a:t>
            </a:r>
            <a:endParaRPr sz="2200">
              <a:latin typeface="Arial Narrow"/>
              <a:cs typeface="Arial Narrow"/>
            </a:endParaRPr>
          </a:p>
          <a:p>
            <a:pPr marL="756285" marR="257810" lvl="1" indent="-287020">
              <a:lnSpc>
                <a:spcPct val="100000"/>
              </a:lnSpc>
              <a:spcBef>
                <a:spcPts val="49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Arial Narrow"/>
                <a:cs typeface="Arial Narrow"/>
              </a:rPr>
              <a:t>SAEs adjudicated by an  Endpoints Evaluation  Committee</a:t>
            </a:r>
            <a:endParaRPr sz="2000">
              <a:latin typeface="Arial Narrow"/>
              <a:cs typeface="Arial Narrow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Arial Narrow"/>
                <a:cs typeface="Arial Narrow"/>
              </a:rPr>
              <a:t>External </a:t>
            </a:r>
            <a:r>
              <a:rPr sz="2000" dirty="0">
                <a:latin typeface="Arial Narrow"/>
                <a:cs typeface="Arial Narrow"/>
              </a:rPr>
              <a:t>DSMB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851" y="2825242"/>
            <a:ext cx="125285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latin typeface="Arial Narrow"/>
                <a:cs typeface="Arial Narrow"/>
              </a:rPr>
              <a:t>Secondary</a:t>
            </a:r>
            <a:endParaRPr sz="23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174478"/>
            <a:ext cx="3239770" cy="123380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Arial Narrow"/>
                <a:cs typeface="Arial Narrow"/>
              </a:rPr>
              <a:t>Reduction </a:t>
            </a:r>
            <a:r>
              <a:rPr sz="2200" spc="-5" dirty="0">
                <a:latin typeface="Arial Narrow"/>
                <a:cs typeface="Arial Narrow"/>
              </a:rPr>
              <a:t>in</a:t>
            </a:r>
            <a:r>
              <a:rPr sz="2200" spc="10" dirty="0">
                <a:latin typeface="Arial Narrow"/>
                <a:cs typeface="Arial Narrow"/>
              </a:rPr>
              <a:t> </a:t>
            </a:r>
            <a:r>
              <a:rPr sz="2200" spc="-10" dirty="0">
                <a:latin typeface="Arial Narrow"/>
                <a:cs typeface="Arial Narrow"/>
              </a:rPr>
              <a:t>cigarettes/day</a:t>
            </a:r>
            <a:endParaRPr sz="22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Arial Narrow"/>
                <a:cs typeface="Arial Narrow"/>
              </a:rPr>
              <a:t>Continuous</a:t>
            </a:r>
            <a:r>
              <a:rPr sz="2200" spc="15" dirty="0">
                <a:latin typeface="Arial Narrow"/>
                <a:cs typeface="Arial Narrow"/>
              </a:rPr>
              <a:t> </a:t>
            </a:r>
            <a:r>
              <a:rPr sz="2200" spc="-10" dirty="0">
                <a:latin typeface="Arial Narrow"/>
                <a:cs typeface="Arial Narrow"/>
              </a:rPr>
              <a:t>abstinence</a:t>
            </a:r>
            <a:endParaRPr sz="22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 Narrow"/>
                <a:cs typeface="Arial Narrow"/>
              </a:rPr>
              <a:t>Point </a:t>
            </a:r>
            <a:r>
              <a:rPr sz="2200" spc="-10" dirty="0">
                <a:latin typeface="Arial Narrow"/>
                <a:cs typeface="Arial Narrow"/>
              </a:rPr>
              <a:t>prevalence</a:t>
            </a:r>
            <a:r>
              <a:rPr sz="2200" spc="-15" dirty="0">
                <a:latin typeface="Arial Narrow"/>
                <a:cs typeface="Arial Narrow"/>
              </a:rPr>
              <a:t> </a:t>
            </a:r>
            <a:r>
              <a:rPr sz="2200" spc="-10" dirty="0">
                <a:latin typeface="Arial Narrow"/>
                <a:cs typeface="Arial Narrow"/>
              </a:rPr>
              <a:t>abstinence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9188"/>
            <a:ext cx="73799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E3 </a:t>
            </a:r>
            <a:r>
              <a:rPr spc="-30" dirty="0"/>
              <a:t>Trial </a:t>
            </a:r>
            <a:r>
              <a:rPr dirty="0"/>
              <a:t>– Sample Size </a:t>
            </a:r>
            <a:r>
              <a:rPr spc="-5" dirty="0"/>
              <a:t>and </a:t>
            </a:r>
            <a:r>
              <a:rPr dirty="0"/>
              <a:t>Power</a:t>
            </a:r>
            <a:r>
              <a:rPr spc="-110" dirty="0"/>
              <a:t> </a:t>
            </a:r>
            <a:r>
              <a:rPr dirty="0"/>
              <a:t>Calculations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48333"/>
            <a:ext cx="7383145" cy="3166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latin typeface="Arial Narrow"/>
                <a:cs typeface="Arial Narrow"/>
              </a:rPr>
              <a:t>Planned:</a:t>
            </a:r>
            <a:r>
              <a:rPr sz="2300" b="1" spc="-35" dirty="0">
                <a:latin typeface="Arial Narrow"/>
                <a:cs typeface="Arial Narrow"/>
              </a:rPr>
              <a:t> </a:t>
            </a:r>
            <a:r>
              <a:rPr sz="2300" b="1" dirty="0">
                <a:latin typeface="Arial Narrow"/>
                <a:cs typeface="Arial Narrow"/>
              </a:rPr>
              <a:t>486</a:t>
            </a:r>
            <a:endParaRPr sz="23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 Narrow"/>
                <a:cs typeface="Arial Narrow"/>
              </a:rPr>
              <a:t>10% point prevalence </a:t>
            </a:r>
            <a:r>
              <a:rPr sz="2000" spc="-10" dirty="0">
                <a:latin typeface="Arial Narrow"/>
                <a:cs typeface="Arial Narrow"/>
              </a:rPr>
              <a:t>abstinence </a:t>
            </a:r>
            <a:r>
              <a:rPr sz="2000" spc="-5" dirty="0">
                <a:latin typeface="Arial Narrow"/>
                <a:cs typeface="Arial Narrow"/>
              </a:rPr>
              <a:t>at 52 weeks in </a:t>
            </a:r>
            <a:r>
              <a:rPr sz="2000" spc="-10" dirty="0">
                <a:latin typeface="Arial Narrow"/>
                <a:cs typeface="Arial Narrow"/>
              </a:rPr>
              <a:t>counseling</a:t>
            </a:r>
            <a:r>
              <a:rPr sz="2000" spc="4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alone</a:t>
            </a:r>
            <a:endParaRPr sz="20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 Narrow"/>
                <a:cs typeface="Arial Narrow"/>
              </a:rPr>
              <a:t>Two-tailed </a:t>
            </a:r>
            <a:r>
              <a:rPr sz="2000" dirty="0">
                <a:latin typeface="Arial Narrow"/>
                <a:cs typeface="Arial Narrow"/>
              </a:rPr>
              <a:t>α </a:t>
            </a:r>
            <a:r>
              <a:rPr sz="2000" spc="-5" dirty="0">
                <a:latin typeface="Arial Narrow"/>
                <a:cs typeface="Arial Narrow"/>
              </a:rPr>
              <a:t>of</a:t>
            </a:r>
            <a:r>
              <a:rPr sz="2000" spc="-5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0.05</a:t>
            </a:r>
            <a:endParaRPr sz="20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 Narrow"/>
                <a:cs typeface="Arial Narrow"/>
              </a:rPr>
              <a:t>&gt; </a:t>
            </a:r>
            <a:r>
              <a:rPr sz="2000" spc="-5" dirty="0">
                <a:latin typeface="Arial Narrow"/>
                <a:cs typeface="Arial Narrow"/>
              </a:rPr>
              <a:t>80% power to detect </a:t>
            </a:r>
            <a:r>
              <a:rPr sz="2000" dirty="0">
                <a:latin typeface="Arial Narrow"/>
                <a:cs typeface="Arial Narrow"/>
              </a:rPr>
              <a:t>≥ </a:t>
            </a:r>
            <a:r>
              <a:rPr sz="2000" spc="-5" dirty="0">
                <a:latin typeface="Arial Narrow"/>
                <a:cs typeface="Arial Narrow"/>
              </a:rPr>
              <a:t>12% </a:t>
            </a:r>
            <a:r>
              <a:rPr sz="2000" spc="-10" dirty="0">
                <a:latin typeface="Arial Narrow"/>
                <a:cs typeface="Arial Narrow"/>
              </a:rPr>
              <a:t>difference </a:t>
            </a:r>
            <a:r>
              <a:rPr sz="2000" spc="-5" dirty="0">
                <a:latin typeface="Arial Narrow"/>
                <a:cs typeface="Arial Narrow"/>
              </a:rPr>
              <a:t>in</a:t>
            </a:r>
            <a:r>
              <a:rPr sz="2000" spc="-4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abstinence</a:t>
            </a:r>
            <a:endParaRPr sz="2000">
              <a:latin typeface="Arial Narrow"/>
              <a:cs typeface="Arial Narrow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Arial Narrow"/>
                <a:cs typeface="Arial Narrow"/>
              </a:rPr>
              <a:t>Nicotine </a:t>
            </a:r>
            <a:r>
              <a:rPr sz="2000" dirty="0">
                <a:latin typeface="Arial Narrow"/>
                <a:cs typeface="Arial Narrow"/>
              </a:rPr>
              <a:t>ECs with </a:t>
            </a:r>
            <a:r>
              <a:rPr sz="2000" spc="-10" dirty="0">
                <a:latin typeface="Arial Narrow"/>
                <a:cs typeface="Arial Narrow"/>
              </a:rPr>
              <a:t>individual counseling </a:t>
            </a:r>
            <a:r>
              <a:rPr sz="2000" spc="-5" dirty="0">
                <a:latin typeface="Arial Narrow"/>
                <a:cs typeface="Arial Narrow"/>
              </a:rPr>
              <a:t>vs </a:t>
            </a:r>
            <a:r>
              <a:rPr sz="2000" spc="-10" dirty="0">
                <a:latin typeface="Arial Narrow"/>
                <a:cs typeface="Arial Narrow"/>
              </a:rPr>
              <a:t>counseling</a:t>
            </a:r>
            <a:r>
              <a:rPr sz="2000" spc="5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alone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Arial Narrow"/>
                <a:cs typeface="Arial Narrow"/>
              </a:rPr>
              <a:t>Enrolled: 376</a:t>
            </a:r>
            <a:r>
              <a:rPr sz="2300" b="1" spc="-40" dirty="0">
                <a:latin typeface="Arial Narrow"/>
                <a:cs typeface="Arial Narrow"/>
              </a:rPr>
              <a:t> </a:t>
            </a:r>
            <a:r>
              <a:rPr sz="2300" b="1" dirty="0">
                <a:latin typeface="Arial Narrow"/>
                <a:cs typeface="Arial Narrow"/>
              </a:rPr>
              <a:t>(77%)</a:t>
            </a:r>
            <a:endParaRPr sz="23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 Narrow"/>
                <a:cs typeface="Arial Narrow"/>
              </a:rPr>
              <a:t>Unexpected and prolonged delay in </a:t>
            </a:r>
            <a:r>
              <a:rPr sz="2000" dirty="0">
                <a:latin typeface="Arial Narrow"/>
                <a:cs typeface="Arial Narrow"/>
              </a:rPr>
              <a:t>ECs </a:t>
            </a:r>
            <a:r>
              <a:rPr sz="2000" spc="-5" dirty="0">
                <a:latin typeface="Arial Narrow"/>
                <a:cs typeface="Arial Narrow"/>
              </a:rPr>
              <a:t>manufacturing </a:t>
            </a:r>
            <a:r>
              <a:rPr sz="2000" dirty="0">
                <a:latin typeface="Arial Narrow"/>
                <a:cs typeface="Arial Narrow"/>
              </a:rPr>
              <a:t>→ </a:t>
            </a:r>
            <a:r>
              <a:rPr sz="2000" spc="-5" dirty="0">
                <a:latin typeface="Arial Narrow"/>
                <a:cs typeface="Arial Narrow"/>
              </a:rPr>
              <a:t>early</a:t>
            </a:r>
            <a:r>
              <a:rPr sz="2000" spc="-3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termination</a:t>
            </a:r>
            <a:endParaRPr sz="20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 Narrow"/>
                <a:cs typeface="Arial Narrow"/>
              </a:rPr>
              <a:t>&lt; </a:t>
            </a:r>
            <a:r>
              <a:rPr sz="2000" spc="-5" dirty="0">
                <a:latin typeface="Arial Narrow"/>
                <a:cs typeface="Arial Narrow"/>
              </a:rPr>
              <a:t>68% power to detect </a:t>
            </a:r>
            <a:r>
              <a:rPr sz="2000" dirty="0">
                <a:latin typeface="Arial Narrow"/>
                <a:cs typeface="Arial Narrow"/>
              </a:rPr>
              <a:t>≥ </a:t>
            </a:r>
            <a:r>
              <a:rPr sz="2000" spc="-5" dirty="0">
                <a:latin typeface="Arial Narrow"/>
                <a:cs typeface="Arial Narrow"/>
              </a:rPr>
              <a:t>12% </a:t>
            </a:r>
            <a:r>
              <a:rPr sz="2000" spc="-10" dirty="0">
                <a:latin typeface="Arial Narrow"/>
                <a:cs typeface="Arial Narrow"/>
              </a:rPr>
              <a:t>difference </a:t>
            </a:r>
            <a:r>
              <a:rPr sz="2000" spc="-5" dirty="0">
                <a:latin typeface="Arial Narrow"/>
                <a:cs typeface="Arial Narrow"/>
              </a:rPr>
              <a:t>in </a:t>
            </a:r>
            <a:r>
              <a:rPr sz="2000" spc="-10" dirty="0">
                <a:latin typeface="Arial Narrow"/>
                <a:cs typeface="Arial Narrow"/>
              </a:rPr>
              <a:t>abstinence </a:t>
            </a:r>
            <a:r>
              <a:rPr sz="2000" spc="-5" dirty="0">
                <a:latin typeface="Arial Narrow"/>
                <a:cs typeface="Arial Narrow"/>
              </a:rPr>
              <a:t>at 52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weeks</a:t>
            </a:r>
            <a:endParaRPr sz="20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 Narrow"/>
                <a:cs typeface="Arial Narrow"/>
              </a:rPr>
              <a:t>Given reduction in </a:t>
            </a:r>
            <a:r>
              <a:rPr sz="2000" spc="-15" dirty="0">
                <a:latin typeface="Arial Narrow"/>
                <a:cs typeface="Arial Narrow"/>
              </a:rPr>
              <a:t>power, </a:t>
            </a:r>
            <a:r>
              <a:rPr sz="2000" spc="-5" dirty="0">
                <a:latin typeface="Arial Narrow"/>
                <a:cs typeface="Arial Narrow"/>
              </a:rPr>
              <a:t>timing of primary endpoint changed to 12</a:t>
            </a:r>
            <a:r>
              <a:rPr sz="2000" spc="-4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weeks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9188"/>
            <a:ext cx="4155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E3 </a:t>
            </a:r>
            <a:r>
              <a:rPr spc="-30" dirty="0"/>
              <a:t>Trial </a:t>
            </a:r>
            <a:r>
              <a:rPr dirty="0"/>
              <a:t>– Participant</a:t>
            </a:r>
            <a:r>
              <a:rPr spc="-100" dirty="0"/>
              <a:t> </a:t>
            </a:r>
            <a:r>
              <a:rPr dirty="0"/>
              <a:t>Flow</a:t>
            </a:r>
          </a:p>
        </p:txBody>
      </p:sp>
      <p:sp>
        <p:nvSpPr>
          <p:cNvPr id="3" name="object 3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90925" y="971803"/>
            <a:ext cx="1608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14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 Narrow"/>
                <a:cs typeface="Arial Narrow"/>
              </a:rPr>
              <a:t>Withdrew </a:t>
            </a:r>
            <a:r>
              <a:rPr sz="1800" b="1" dirty="0">
                <a:latin typeface="Arial Narrow"/>
                <a:cs typeface="Arial Narrow"/>
              </a:rPr>
              <a:t>or  </a:t>
            </a:r>
            <a:r>
              <a:rPr sz="1800" b="1" spc="-5" dirty="0">
                <a:latin typeface="Arial Narrow"/>
                <a:cs typeface="Arial Narrow"/>
              </a:rPr>
              <a:t>Lost </a:t>
            </a:r>
            <a:r>
              <a:rPr sz="1800" b="1" dirty="0">
                <a:latin typeface="Arial Narrow"/>
                <a:cs typeface="Arial Narrow"/>
              </a:rPr>
              <a:t>to</a:t>
            </a:r>
            <a:r>
              <a:rPr sz="1800" b="1" spc="-50" dirty="0">
                <a:latin typeface="Arial Narrow"/>
                <a:cs typeface="Arial Narrow"/>
              </a:rPr>
              <a:t> </a:t>
            </a:r>
            <a:r>
              <a:rPr sz="1800" b="1" spc="-5" dirty="0">
                <a:latin typeface="Arial Narrow"/>
                <a:cs typeface="Arial Narrow"/>
              </a:rPr>
              <a:t>Follow-Up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2204" y="1551432"/>
            <a:ext cx="1803400" cy="8610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sz="1800" spc="-5" dirty="0">
                <a:latin typeface="Arial Narrow"/>
                <a:cs typeface="Arial Narrow"/>
              </a:rPr>
              <a:t>128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 Narrow"/>
                <a:cs typeface="Arial Narrow"/>
              </a:rPr>
              <a:t>Nicotine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ECs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&amp;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32204" y="2567939"/>
            <a:ext cx="1803400" cy="853440"/>
          </a:xfrm>
          <a:custGeom>
            <a:avLst/>
            <a:gdLst/>
            <a:ahLst/>
            <a:cxnLst/>
            <a:rect l="l" t="t" r="r" b="b"/>
            <a:pathLst>
              <a:path w="1803400" h="853439">
                <a:moveTo>
                  <a:pt x="0" y="853440"/>
                </a:moveTo>
                <a:lnTo>
                  <a:pt x="1802892" y="853440"/>
                </a:lnTo>
                <a:lnTo>
                  <a:pt x="1802892" y="0"/>
                </a:lnTo>
                <a:lnTo>
                  <a:pt x="0" y="0"/>
                </a:lnTo>
                <a:lnTo>
                  <a:pt x="0" y="85344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74951" y="2566542"/>
            <a:ext cx="15176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Narrow"/>
                <a:cs typeface="Arial Narrow"/>
              </a:rPr>
              <a:t>127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 Narrow"/>
                <a:cs typeface="Arial Narrow"/>
              </a:rPr>
              <a:t>Non-Nicotine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ECs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&amp;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Counseling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32204" y="3584447"/>
            <a:ext cx="1803400" cy="868680"/>
          </a:xfrm>
          <a:custGeom>
            <a:avLst/>
            <a:gdLst/>
            <a:ahLst/>
            <a:cxnLst/>
            <a:rect l="l" t="t" r="r" b="b"/>
            <a:pathLst>
              <a:path w="1803400" h="868679">
                <a:moveTo>
                  <a:pt x="0" y="868679"/>
                </a:moveTo>
                <a:lnTo>
                  <a:pt x="1802892" y="868679"/>
                </a:lnTo>
                <a:lnTo>
                  <a:pt x="1802892" y="0"/>
                </a:lnTo>
                <a:lnTo>
                  <a:pt x="0" y="0"/>
                </a:lnTo>
                <a:lnTo>
                  <a:pt x="0" y="868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32204" y="3584447"/>
            <a:ext cx="1803400" cy="8686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r>
              <a:rPr sz="1800" spc="-5" dirty="0">
                <a:latin typeface="Arial Narrow"/>
                <a:cs typeface="Arial Narrow"/>
              </a:rPr>
              <a:t>121</a:t>
            </a:r>
            <a:endParaRPr sz="1800">
              <a:latin typeface="Arial Narrow"/>
              <a:cs typeface="Arial Narrow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latin typeface="Arial Narrow"/>
                <a:cs typeface="Arial Narrow"/>
              </a:rPr>
              <a:t>Counseling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Alone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5335" y="1551432"/>
            <a:ext cx="3412490" cy="8610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635" algn="ctr">
              <a:lnSpc>
                <a:spcPts val="2160"/>
              </a:lnSpc>
              <a:spcBef>
                <a:spcPts val="320"/>
              </a:spcBef>
            </a:pPr>
            <a:r>
              <a:rPr sz="1800" spc="-5" dirty="0">
                <a:latin typeface="Arial Narrow"/>
                <a:cs typeface="Arial Narrow"/>
              </a:rPr>
              <a:t>128 </a:t>
            </a:r>
            <a:r>
              <a:rPr sz="1800" spc="-10" dirty="0">
                <a:latin typeface="Arial Narrow"/>
                <a:cs typeface="Arial Narrow"/>
              </a:rPr>
              <a:t>Intention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55" dirty="0">
                <a:latin typeface="Arial Narrow"/>
                <a:cs typeface="Arial Narrow"/>
              </a:rPr>
              <a:t> </a:t>
            </a:r>
            <a:r>
              <a:rPr sz="1800" spc="-15" dirty="0">
                <a:latin typeface="Arial Narrow"/>
                <a:cs typeface="Arial Narrow"/>
              </a:rPr>
              <a:t>Treat</a:t>
            </a:r>
            <a:endParaRPr sz="1800">
              <a:latin typeface="Arial Narrow"/>
              <a:cs typeface="Arial Narrow"/>
            </a:endParaRPr>
          </a:p>
          <a:p>
            <a:pPr marL="3175" algn="ctr">
              <a:lnSpc>
                <a:spcPts val="1920"/>
              </a:lnSpc>
            </a:pPr>
            <a:r>
              <a:rPr sz="1600" i="1" spc="-5" dirty="0">
                <a:latin typeface="Arial Narrow"/>
                <a:cs typeface="Arial Narrow"/>
              </a:rPr>
              <a:t>100 Self-Reported &amp; CO, 13</a:t>
            </a:r>
            <a:r>
              <a:rPr sz="1600" i="1" spc="-55" dirty="0">
                <a:latin typeface="Arial Narrow"/>
                <a:cs typeface="Arial Narrow"/>
              </a:rPr>
              <a:t> </a:t>
            </a:r>
            <a:r>
              <a:rPr sz="1600" i="1" spc="-5" dirty="0">
                <a:latin typeface="Arial Narrow"/>
                <a:cs typeface="Arial Narrow"/>
              </a:rPr>
              <a:t>Self-Reported,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i="1" spc="-5" dirty="0">
                <a:latin typeface="Arial Narrow"/>
                <a:cs typeface="Arial Narrow"/>
              </a:rPr>
              <a:t>5 </a:t>
            </a:r>
            <a:r>
              <a:rPr sz="1600" i="1" spc="-15" dirty="0">
                <a:latin typeface="Arial Narrow"/>
                <a:cs typeface="Arial Narrow"/>
              </a:rPr>
              <a:t>Vital</a:t>
            </a:r>
            <a:r>
              <a:rPr sz="1600" i="1" spc="-25" dirty="0">
                <a:latin typeface="Arial Narrow"/>
                <a:cs typeface="Arial Narrow"/>
              </a:rPr>
              <a:t> </a:t>
            </a:r>
            <a:r>
              <a:rPr sz="1600" i="1" spc="-5" dirty="0">
                <a:latin typeface="Arial Narrow"/>
                <a:cs typeface="Arial Narrow"/>
              </a:rPr>
              <a:t>Status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5335" y="2567939"/>
            <a:ext cx="3394075" cy="8610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905" algn="ctr">
              <a:lnSpc>
                <a:spcPts val="2160"/>
              </a:lnSpc>
              <a:spcBef>
                <a:spcPts val="325"/>
              </a:spcBef>
            </a:pPr>
            <a:r>
              <a:rPr sz="1800" spc="-10" dirty="0">
                <a:latin typeface="Arial Narrow"/>
                <a:cs typeface="Arial Narrow"/>
              </a:rPr>
              <a:t>127 </a:t>
            </a:r>
            <a:r>
              <a:rPr sz="1800" spc="-5" dirty="0">
                <a:latin typeface="Arial Narrow"/>
                <a:cs typeface="Arial Narrow"/>
              </a:rPr>
              <a:t>Intention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50" dirty="0">
                <a:latin typeface="Arial Narrow"/>
                <a:cs typeface="Arial Narrow"/>
              </a:rPr>
              <a:t> </a:t>
            </a:r>
            <a:r>
              <a:rPr sz="1800" spc="-15" dirty="0">
                <a:latin typeface="Arial Narrow"/>
                <a:cs typeface="Arial Narrow"/>
              </a:rPr>
              <a:t>Treat</a:t>
            </a:r>
            <a:endParaRPr sz="1800">
              <a:latin typeface="Arial Narrow"/>
              <a:cs typeface="Arial Narrow"/>
            </a:endParaRPr>
          </a:p>
          <a:p>
            <a:pPr marL="1270" algn="ctr">
              <a:lnSpc>
                <a:spcPct val="100000"/>
              </a:lnSpc>
            </a:pPr>
            <a:r>
              <a:rPr sz="1600" i="1" spc="-5" dirty="0">
                <a:latin typeface="Arial Narrow"/>
                <a:cs typeface="Arial Narrow"/>
              </a:rPr>
              <a:t>91 Self-Reported &amp; CO, 13</a:t>
            </a:r>
            <a:r>
              <a:rPr sz="1600" i="1" spc="-50" dirty="0">
                <a:latin typeface="Arial Narrow"/>
                <a:cs typeface="Arial Narrow"/>
              </a:rPr>
              <a:t> </a:t>
            </a:r>
            <a:r>
              <a:rPr sz="1600" i="1" spc="-5" dirty="0">
                <a:latin typeface="Arial Narrow"/>
                <a:cs typeface="Arial Narrow"/>
              </a:rPr>
              <a:t>Self-Reported,</a:t>
            </a:r>
            <a:endParaRPr sz="1600">
              <a:latin typeface="Arial Narrow"/>
              <a:cs typeface="Arial Narrow"/>
            </a:endParaRPr>
          </a:p>
          <a:p>
            <a:pPr marL="635" algn="ctr">
              <a:lnSpc>
                <a:spcPct val="100000"/>
              </a:lnSpc>
            </a:pPr>
            <a:r>
              <a:rPr sz="1600" i="1" spc="-5" dirty="0">
                <a:latin typeface="Arial Narrow"/>
                <a:cs typeface="Arial Narrow"/>
              </a:rPr>
              <a:t>9 </a:t>
            </a:r>
            <a:r>
              <a:rPr sz="1600" i="1" spc="-15" dirty="0">
                <a:latin typeface="Arial Narrow"/>
                <a:cs typeface="Arial Narrow"/>
              </a:rPr>
              <a:t>Vital</a:t>
            </a:r>
            <a:r>
              <a:rPr sz="1600" i="1" spc="-25" dirty="0">
                <a:latin typeface="Arial Narrow"/>
                <a:cs typeface="Arial Narrow"/>
              </a:rPr>
              <a:t> </a:t>
            </a:r>
            <a:r>
              <a:rPr sz="1600" i="1" spc="-5" dirty="0">
                <a:latin typeface="Arial Narrow"/>
                <a:cs typeface="Arial Narrow"/>
              </a:rPr>
              <a:t>Status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55335" y="3592067"/>
            <a:ext cx="3424554" cy="861060"/>
          </a:xfrm>
          <a:custGeom>
            <a:avLst/>
            <a:gdLst/>
            <a:ahLst/>
            <a:cxnLst/>
            <a:rect l="l" t="t" r="r" b="b"/>
            <a:pathLst>
              <a:path w="3424554" h="861060">
                <a:moveTo>
                  <a:pt x="0" y="861059"/>
                </a:moveTo>
                <a:lnTo>
                  <a:pt x="3424427" y="861059"/>
                </a:lnTo>
                <a:lnTo>
                  <a:pt x="3424427" y="0"/>
                </a:lnTo>
                <a:lnTo>
                  <a:pt x="0" y="0"/>
                </a:lnTo>
                <a:lnTo>
                  <a:pt x="0" y="861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5335" y="3592067"/>
            <a:ext cx="3424554" cy="8610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635" algn="ctr">
              <a:lnSpc>
                <a:spcPts val="2160"/>
              </a:lnSpc>
              <a:spcBef>
                <a:spcPts val="325"/>
              </a:spcBef>
            </a:pPr>
            <a:r>
              <a:rPr sz="1800" spc="-5" dirty="0">
                <a:latin typeface="Arial Narrow"/>
                <a:cs typeface="Arial Narrow"/>
              </a:rPr>
              <a:t>121 </a:t>
            </a:r>
            <a:r>
              <a:rPr sz="1800" spc="-10" dirty="0">
                <a:latin typeface="Arial Narrow"/>
                <a:cs typeface="Arial Narrow"/>
              </a:rPr>
              <a:t>Intention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55" dirty="0">
                <a:latin typeface="Arial Narrow"/>
                <a:cs typeface="Arial Narrow"/>
              </a:rPr>
              <a:t> </a:t>
            </a:r>
            <a:r>
              <a:rPr sz="1800" spc="-15" dirty="0">
                <a:latin typeface="Arial Narrow"/>
                <a:cs typeface="Arial Narrow"/>
              </a:rPr>
              <a:t>Treat</a:t>
            </a:r>
            <a:endParaRPr sz="1800">
              <a:latin typeface="Arial Narrow"/>
              <a:cs typeface="Arial Narrow"/>
            </a:endParaRPr>
          </a:p>
          <a:p>
            <a:pPr marL="1270" algn="ctr">
              <a:lnSpc>
                <a:spcPts val="1920"/>
              </a:lnSpc>
            </a:pPr>
            <a:r>
              <a:rPr sz="1600" i="1" spc="-5" dirty="0">
                <a:latin typeface="Arial Narrow"/>
                <a:cs typeface="Arial Narrow"/>
              </a:rPr>
              <a:t>65 Self-Reported &amp; CO, 17</a:t>
            </a:r>
            <a:r>
              <a:rPr sz="1600" i="1" spc="-50" dirty="0">
                <a:latin typeface="Arial Narrow"/>
                <a:cs typeface="Arial Narrow"/>
              </a:rPr>
              <a:t> </a:t>
            </a:r>
            <a:r>
              <a:rPr sz="1600" i="1" spc="-5" dirty="0">
                <a:latin typeface="Arial Narrow"/>
                <a:cs typeface="Arial Narrow"/>
              </a:rPr>
              <a:t>Self-Reported,</a:t>
            </a:r>
            <a:endParaRPr sz="1600">
              <a:latin typeface="Arial Narrow"/>
              <a:cs typeface="Arial Narrow"/>
            </a:endParaRPr>
          </a:p>
          <a:p>
            <a:pPr marL="635" algn="ctr">
              <a:lnSpc>
                <a:spcPct val="100000"/>
              </a:lnSpc>
            </a:pPr>
            <a:r>
              <a:rPr sz="1600" i="1" spc="-5" dirty="0">
                <a:latin typeface="Arial Narrow"/>
                <a:cs typeface="Arial Narrow"/>
              </a:rPr>
              <a:t>10 </a:t>
            </a:r>
            <a:r>
              <a:rPr sz="1600" i="1" spc="-15" dirty="0">
                <a:latin typeface="Arial Narrow"/>
                <a:cs typeface="Arial Narrow"/>
              </a:rPr>
              <a:t>Vital</a:t>
            </a:r>
            <a:r>
              <a:rPr sz="1600" i="1" spc="-35" dirty="0">
                <a:latin typeface="Arial Narrow"/>
                <a:cs typeface="Arial Narrow"/>
              </a:rPr>
              <a:t> </a:t>
            </a:r>
            <a:r>
              <a:rPr sz="1600" i="1" spc="-5" dirty="0">
                <a:latin typeface="Arial Narrow"/>
                <a:cs typeface="Arial Narrow"/>
              </a:rPr>
              <a:t>Status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9603" y="1551432"/>
            <a:ext cx="1403985" cy="8610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spc="-5" dirty="0">
                <a:latin typeface="Arial Narrow"/>
                <a:cs typeface="Arial Narrow"/>
              </a:rPr>
              <a:t>10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62191" y="1211707"/>
            <a:ext cx="140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 Narrow"/>
                <a:cs typeface="Arial Narrow"/>
              </a:rPr>
              <a:t>Week </a:t>
            </a:r>
            <a:r>
              <a:rPr sz="1800" b="1" spc="-5" dirty="0">
                <a:latin typeface="Arial Narrow"/>
                <a:cs typeface="Arial Narrow"/>
              </a:rPr>
              <a:t>12</a:t>
            </a:r>
            <a:r>
              <a:rPr sz="1800" b="1" spc="-5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Status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1752" y="2560320"/>
            <a:ext cx="1049020" cy="8610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1800" spc="-10" dirty="0">
                <a:latin typeface="Arial Narrow"/>
                <a:cs typeface="Arial Narrow"/>
              </a:rPr>
              <a:t>376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 Narrow"/>
                <a:cs typeface="Arial Narrow"/>
              </a:rPr>
              <a:t>Smokers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50136" y="2956051"/>
            <a:ext cx="281940" cy="76200"/>
          </a:xfrm>
          <a:custGeom>
            <a:avLst/>
            <a:gdLst/>
            <a:ahLst/>
            <a:cxnLst/>
            <a:rect l="l" t="t" r="r" b="b"/>
            <a:pathLst>
              <a:path w="281939" h="76200">
                <a:moveTo>
                  <a:pt x="205740" y="0"/>
                </a:moveTo>
                <a:lnTo>
                  <a:pt x="205315" y="31842"/>
                </a:lnTo>
                <a:lnTo>
                  <a:pt x="217931" y="32004"/>
                </a:lnTo>
                <a:lnTo>
                  <a:pt x="217804" y="44704"/>
                </a:lnTo>
                <a:lnTo>
                  <a:pt x="205143" y="44704"/>
                </a:lnTo>
                <a:lnTo>
                  <a:pt x="204724" y="76200"/>
                </a:lnTo>
                <a:lnTo>
                  <a:pt x="269873" y="44704"/>
                </a:lnTo>
                <a:lnTo>
                  <a:pt x="217804" y="44704"/>
                </a:lnTo>
                <a:lnTo>
                  <a:pt x="205146" y="44541"/>
                </a:lnTo>
                <a:lnTo>
                  <a:pt x="270209" y="44541"/>
                </a:lnTo>
                <a:lnTo>
                  <a:pt x="281431" y="39116"/>
                </a:lnTo>
                <a:lnTo>
                  <a:pt x="205740" y="0"/>
                </a:lnTo>
                <a:close/>
              </a:path>
              <a:path w="281939" h="76200">
                <a:moveTo>
                  <a:pt x="205315" y="31842"/>
                </a:moveTo>
                <a:lnTo>
                  <a:pt x="205146" y="44541"/>
                </a:lnTo>
                <a:lnTo>
                  <a:pt x="217804" y="44704"/>
                </a:lnTo>
                <a:lnTo>
                  <a:pt x="217931" y="32004"/>
                </a:lnTo>
                <a:lnTo>
                  <a:pt x="205315" y="31842"/>
                </a:lnTo>
                <a:close/>
              </a:path>
              <a:path w="281939" h="76200">
                <a:moveTo>
                  <a:pt x="253" y="29210"/>
                </a:moveTo>
                <a:lnTo>
                  <a:pt x="0" y="41910"/>
                </a:lnTo>
                <a:lnTo>
                  <a:pt x="205146" y="44541"/>
                </a:lnTo>
                <a:lnTo>
                  <a:pt x="205315" y="31842"/>
                </a:lnTo>
                <a:lnTo>
                  <a:pt x="253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35096" y="1943100"/>
            <a:ext cx="255904" cy="76200"/>
          </a:xfrm>
          <a:custGeom>
            <a:avLst/>
            <a:gdLst/>
            <a:ahLst/>
            <a:cxnLst/>
            <a:rect l="l" t="t" r="r" b="b"/>
            <a:pathLst>
              <a:path w="255904" h="76200">
                <a:moveTo>
                  <a:pt x="179577" y="0"/>
                </a:moveTo>
                <a:lnTo>
                  <a:pt x="179577" y="76200"/>
                </a:lnTo>
                <a:lnTo>
                  <a:pt x="243077" y="44450"/>
                </a:lnTo>
                <a:lnTo>
                  <a:pt x="192277" y="44450"/>
                </a:lnTo>
                <a:lnTo>
                  <a:pt x="192277" y="31750"/>
                </a:lnTo>
                <a:lnTo>
                  <a:pt x="243077" y="31750"/>
                </a:lnTo>
                <a:lnTo>
                  <a:pt x="179577" y="0"/>
                </a:lnTo>
                <a:close/>
              </a:path>
              <a:path w="255904" h="76200">
                <a:moveTo>
                  <a:pt x="17957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79577" y="44450"/>
                </a:lnTo>
                <a:lnTo>
                  <a:pt x="179577" y="31750"/>
                </a:lnTo>
                <a:close/>
              </a:path>
              <a:path w="255904" h="76200">
                <a:moveTo>
                  <a:pt x="243077" y="31750"/>
                </a:moveTo>
                <a:lnTo>
                  <a:pt x="192277" y="31750"/>
                </a:lnTo>
                <a:lnTo>
                  <a:pt x="192277" y="44450"/>
                </a:lnTo>
                <a:lnTo>
                  <a:pt x="243077" y="44450"/>
                </a:lnTo>
                <a:lnTo>
                  <a:pt x="255777" y="38100"/>
                </a:lnTo>
                <a:lnTo>
                  <a:pt x="243077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93208" y="1943100"/>
            <a:ext cx="262255" cy="76200"/>
          </a:xfrm>
          <a:custGeom>
            <a:avLst/>
            <a:gdLst/>
            <a:ahLst/>
            <a:cxnLst/>
            <a:rect l="l" t="t" r="r" b="b"/>
            <a:pathLst>
              <a:path w="262254" h="76200">
                <a:moveTo>
                  <a:pt x="185800" y="0"/>
                </a:moveTo>
                <a:lnTo>
                  <a:pt x="185800" y="76200"/>
                </a:lnTo>
                <a:lnTo>
                  <a:pt x="249300" y="44450"/>
                </a:lnTo>
                <a:lnTo>
                  <a:pt x="198500" y="44450"/>
                </a:lnTo>
                <a:lnTo>
                  <a:pt x="198500" y="31750"/>
                </a:lnTo>
                <a:lnTo>
                  <a:pt x="249300" y="31750"/>
                </a:lnTo>
                <a:lnTo>
                  <a:pt x="185800" y="0"/>
                </a:lnTo>
                <a:close/>
              </a:path>
              <a:path w="262254" h="76200">
                <a:moveTo>
                  <a:pt x="1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85800" y="44450"/>
                </a:lnTo>
                <a:lnTo>
                  <a:pt x="185800" y="31750"/>
                </a:lnTo>
                <a:close/>
              </a:path>
              <a:path w="262254" h="76200">
                <a:moveTo>
                  <a:pt x="249300" y="31750"/>
                </a:moveTo>
                <a:lnTo>
                  <a:pt x="198500" y="31750"/>
                </a:lnTo>
                <a:lnTo>
                  <a:pt x="198500" y="44450"/>
                </a:lnTo>
                <a:lnTo>
                  <a:pt x="249300" y="44450"/>
                </a:lnTo>
                <a:lnTo>
                  <a:pt x="262000" y="38100"/>
                </a:lnTo>
                <a:lnTo>
                  <a:pt x="2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34969" y="2959226"/>
            <a:ext cx="255904" cy="76200"/>
          </a:xfrm>
          <a:custGeom>
            <a:avLst/>
            <a:gdLst/>
            <a:ahLst/>
            <a:cxnLst/>
            <a:rect l="l" t="t" r="r" b="b"/>
            <a:pathLst>
              <a:path w="255904" h="76200">
                <a:moveTo>
                  <a:pt x="180212" y="0"/>
                </a:moveTo>
                <a:lnTo>
                  <a:pt x="179737" y="31692"/>
                </a:lnTo>
                <a:lnTo>
                  <a:pt x="192404" y="31877"/>
                </a:lnTo>
                <a:lnTo>
                  <a:pt x="192277" y="44577"/>
                </a:lnTo>
                <a:lnTo>
                  <a:pt x="179544" y="44577"/>
                </a:lnTo>
                <a:lnTo>
                  <a:pt x="179069" y="76200"/>
                </a:lnTo>
                <a:lnTo>
                  <a:pt x="244590" y="44577"/>
                </a:lnTo>
                <a:lnTo>
                  <a:pt x="192277" y="44577"/>
                </a:lnTo>
                <a:lnTo>
                  <a:pt x="179547" y="44392"/>
                </a:lnTo>
                <a:lnTo>
                  <a:pt x="244973" y="44392"/>
                </a:lnTo>
                <a:lnTo>
                  <a:pt x="255904" y="39116"/>
                </a:lnTo>
                <a:lnTo>
                  <a:pt x="180212" y="0"/>
                </a:lnTo>
                <a:close/>
              </a:path>
              <a:path w="255904" h="76200">
                <a:moveTo>
                  <a:pt x="179737" y="31692"/>
                </a:moveTo>
                <a:lnTo>
                  <a:pt x="179547" y="44392"/>
                </a:lnTo>
                <a:lnTo>
                  <a:pt x="192277" y="44577"/>
                </a:lnTo>
                <a:lnTo>
                  <a:pt x="192404" y="31877"/>
                </a:lnTo>
                <a:lnTo>
                  <a:pt x="179737" y="31692"/>
                </a:lnTo>
                <a:close/>
              </a:path>
              <a:path w="255904" h="76200">
                <a:moveTo>
                  <a:pt x="253" y="29083"/>
                </a:moveTo>
                <a:lnTo>
                  <a:pt x="0" y="41783"/>
                </a:lnTo>
                <a:lnTo>
                  <a:pt x="179547" y="44392"/>
                </a:lnTo>
                <a:lnTo>
                  <a:pt x="179737" y="31692"/>
                </a:lnTo>
                <a:lnTo>
                  <a:pt x="253" y="29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93208" y="2959607"/>
            <a:ext cx="262255" cy="76200"/>
          </a:xfrm>
          <a:custGeom>
            <a:avLst/>
            <a:gdLst/>
            <a:ahLst/>
            <a:cxnLst/>
            <a:rect l="l" t="t" r="r" b="b"/>
            <a:pathLst>
              <a:path w="262254" h="76200">
                <a:moveTo>
                  <a:pt x="185800" y="0"/>
                </a:moveTo>
                <a:lnTo>
                  <a:pt x="185800" y="76200"/>
                </a:lnTo>
                <a:lnTo>
                  <a:pt x="249300" y="44450"/>
                </a:lnTo>
                <a:lnTo>
                  <a:pt x="198500" y="44450"/>
                </a:lnTo>
                <a:lnTo>
                  <a:pt x="198500" y="31750"/>
                </a:lnTo>
                <a:lnTo>
                  <a:pt x="249300" y="31750"/>
                </a:lnTo>
                <a:lnTo>
                  <a:pt x="185800" y="0"/>
                </a:lnTo>
                <a:close/>
              </a:path>
              <a:path w="262254" h="76200">
                <a:moveTo>
                  <a:pt x="1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85800" y="44450"/>
                </a:lnTo>
                <a:lnTo>
                  <a:pt x="185800" y="31750"/>
                </a:lnTo>
                <a:close/>
              </a:path>
              <a:path w="262254" h="76200">
                <a:moveTo>
                  <a:pt x="249300" y="31750"/>
                </a:moveTo>
                <a:lnTo>
                  <a:pt x="198500" y="31750"/>
                </a:lnTo>
                <a:lnTo>
                  <a:pt x="198500" y="44450"/>
                </a:lnTo>
                <a:lnTo>
                  <a:pt x="249300" y="44450"/>
                </a:lnTo>
                <a:lnTo>
                  <a:pt x="262000" y="38100"/>
                </a:lnTo>
                <a:lnTo>
                  <a:pt x="2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34969" y="3983367"/>
            <a:ext cx="255904" cy="76200"/>
          </a:xfrm>
          <a:custGeom>
            <a:avLst/>
            <a:gdLst/>
            <a:ahLst/>
            <a:cxnLst/>
            <a:rect l="l" t="t" r="r" b="b"/>
            <a:pathLst>
              <a:path w="255904" h="76200">
                <a:moveTo>
                  <a:pt x="180212" y="0"/>
                </a:moveTo>
                <a:lnTo>
                  <a:pt x="179736" y="31751"/>
                </a:lnTo>
                <a:lnTo>
                  <a:pt x="192404" y="31940"/>
                </a:lnTo>
                <a:lnTo>
                  <a:pt x="192277" y="44627"/>
                </a:lnTo>
                <a:lnTo>
                  <a:pt x="179543" y="44627"/>
                </a:lnTo>
                <a:lnTo>
                  <a:pt x="179069" y="76187"/>
                </a:lnTo>
                <a:lnTo>
                  <a:pt x="244683" y="44627"/>
                </a:lnTo>
                <a:lnTo>
                  <a:pt x="192277" y="44627"/>
                </a:lnTo>
                <a:lnTo>
                  <a:pt x="179546" y="44438"/>
                </a:lnTo>
                <a:lnTo>
                  <a:pt x="245076" y="44438"/>
                </a:lnTo>
                <a:lnTo>
                  <a:pt x="255904" y="39230"/>
                </a:lnTo>
                <a:lnTo>
                  <a:pt x="180212" y="0"/>
                </a:lnTo>
                <a:close/>
              </a:path>
              <a:path w="255904" h="76200">
                <a:moveTo>
                  <a:pt x="179736" y="31751"/>
                </a:moveTo>
                <a:lnTo>
                  <a:pt x="179546" y="44438"/>
                </a:lnTo>
                <a:lnTo>
                  <a:pt x="192277" y="44627"/>
                </a:lnTo>
                <a:lnTo>
                  <a:pt x="192404" y="31940"/>
                </a:lnTo>
                <a:lnTo>
                  <a:pt x="179736" y="31751"/>
                </a:lnTo>
                <a:close/>
              </a:path>
              <a:path w="255904" h="76200">
                <a:moveTo>
                  <a:pt x="253" y="29070"/>
                </a:moveTo>
                <a:lnTo>
                  <a:pt x="0" y="41770"/>
                </a:lnTo>
                <a:lnTo>
                  <a:pt x="179546" y="44438"/>
                </a:lnTo>
                <a:lnTo>
                  <a:pt x="179736" y="31751"/>
                </a:lnTo>
                <a:lnTo>
                  <a:pt x="253" y="29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74920" y="3983735"/>
            <a:ext cx="281305" cy="76200"/>
          </a:xfrm>
          <a:custGeom>
            <a:avLst/>
            <a:gdLst/>
            <a:ahLst/>
            <a:cxnLst/>
            <a:rect l="l" t="t" r="r" b="b"/>
            <a:pathLst>
              <a:path w="281304" h="76200">
                <a:moveTo>
                  <a:pt x="205104" y="0"/>
                </a:moveTo>
                <a:lnTo>
                  <a:pt x="205104" y="76200"/>
                </a:lnTo>
                <a:lnTo>
                  <a:pt x="268604" y="44450"/>
                </a:lnTo>
                <a:lnTo>
                  <a:pt x="217804" y="44450"/>
                </a:lnTo>
                <a:lnTo>
                  <a:pt x="217804" y="31750"/>
                </a:lnTo>
                <a:lnTo>
                  <a:pt x="268604" y="31750"/>
                </a:lnTo>
                <a:lnTo>
                  <a:pt x="205104" y="0"/>
                </a:lnTo>
                <a:close/>
              </a:path>
              <a:path w="281304" h="76200">
                <a:moveTo>
                  <a:pt x="20510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05104" y="44450"/>
                </a:lnTo>
                <a:lnTo>
                  <a:pt x="205104" y="31750"/>
                </a:lnTo>
                <a:close/>
              </a:path>
              <a:path w="281304" h="76200">
                <a:moveTo>
                  <a:pt x="268604" y="31750"/>
                </a:moveTo>
                <a:lnTo>
                  <a:pt x="217804" y="31750"/>
                </a:lnTo>
                <a:lnTo>
                  <a:pt x="217804" y="44450"/>
                </a:lnTo>
                <a:lnTo>
                  <a:pt x="268604" y="44450"/>
                </a:lnTo>
                <a:lnTo>
                  <a:pt x="281304" y="38100"/>
                </a:lnTo>
                <a:lnTo>
                  <a:pt x="26860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54022" y="1943100"/>
            <a:ext cx="191135" cy="2113280"/>
          </a:xfrm>
          <a:custGeom>
            <a:avLst/>
            <a:gdLst/>
            <a:ahLst/>
            <a:cxnLst/>
            <a:rect l="l" t="t" r="r" b="b"/>
            <a:pathLst>
              <a:path w="191135" h="2113279">
                <a:moveTo>
                  <a:pt x="101981" y="2037003"/>
                </a:moveTo>
                <a:lnTo>
                  <a:pt x="101981" y="2113203"/>
                </a:lnTo>
                <a:lnTo>
                  <a:pt x="165481" y="2081453"/>
                </a:lnTo>
                <a:lnTo>
                  <a:pt x="114681" y="2081453"/>
                </a:lnTo>
                <a:lnTo>
                  <a:pt x="114681" y="2068753"/>
                </a:lnTo>
                <a:lnTo>
                  <a:pt x="165481" y="2068753"/>
                </a:lnTo>
                <a:lnTo>
                  <a:pt x="101981" y="2037003"/>
                </a:lnTo>
                <a:close/>
              </a:path>
              <a:path w="191135" h="2113279">
                <a:moveTo>
                  <a:pt x="114681" y="31750"/>
                </a:moveTo>
                <a:lnTo>
                  <a:pt x="2793" y="31750"/>
                </a:lnTo>
                <a:lnTo>
                  <a:pt x="0" y="34543"/>
                </a:lnTo>
                <a:lnTo>
                  <a:pt x="0" y="2078609"/>
                </a:lnTo>
                <a:lnTo>
                  <a:pt x="2793" y="2081453"/>
                </a:lnTo>
                <a:lnTo>
                  <a:pt x="101981" y="2081453"/>
                </a:lnTo>
                <a:lnTo>
                  <a:pt x="101981" y="2075103"/>
                </a:lnTo>
                <a:lnTo>
                  <a:pt x="12700" y="2075103"/>
                </a:lnTo>
                <a:lnTo>
                  <a:pt x="6350" y="2068753"/>
                </a:lnTo>
                <a:lnTo>
                  <a:pt x="12700" y="2068753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114681" y="38100"/>
                </a:lnTo>
                <a:lnTo>
                  <a:pt x="114681" y="31750"/>
                </a:lnTo>
                <a:close/>
              </a:path>
              <a:path w="191135" h="2113279">
                <a:moveTo>
                  <a:pt x="165481" y="2068753"/>
                </a:moveTo>
                <a:lnTo>
                  <a:pt x="114681" y="2068753"/>
                </a:lnTo>
                <a:lnTo>
                  <a:pt x="114681" y="2081453"/>
                </a:lnTo>
                <a:lnTo>
                  <a:pt x="165481" y="2081453"/>
                </a:lnTo>
                <a:lnTo>
                  <a:pt x="178181" y="2075103"/>
                </a:lnTo>
                <a:lnTo>
                  <a:pt x="165481" y="2068753"/>
                </a:lnTo>
                <a:close/>
              </a:path>
              <a:path w="191135" h="2113279">
                <a:moveTo>
                  <a:pt x="12700" y="2068753"/>
                </a:moveTo>
                <a:lnTo>
                  <a:pt x="6350" y="2068753"/>
                </a:lnTo>
                <a:lnTo>
                  <a:pt x="12700" y="2075103"/>
                </a:lnTo>
                <a:lnTo>
                  <a:pt x="12700" y="2068753"/>
                </a:lnTo>
                <a:close/>
              </a:path>
              <a:path w="191135" h="2113279">
                <a:moveTo>
                  <a:pt x="101981" y="2068753"/>
                </a:moveTo>
                <a:lnTo>
                  <a:pt x="12700" y="2068753"/>
                </a:lnTo>
                <a:lnTo>
                  <a:pt x="12700" y="2075103"/>
                </a:lnTo>
                <a:lnTo>
                  <a:pt x="101981" y="2075103"/>
                </a:lnTo>
                <a:lnTo>
                  <a:pt x="101981" y="2068753"/>
                </a:lnTo>
                <a:close/>
              </a:path>
              <a:path w="191135" h="2113279">
                <a:moveTo>
                  <a:pt x="114681" y="0"/>
                </a:moveTo>
                <a:lnTo>
                  <a:pt x="114681" y="76200"/>
                </a:lnTo>
                <a:lnTo>
                  <a:pt x="178181" y="44450"/>
                </a:lnTo>
                <a:lnTo>
                  <a:pt x="127381" y="44450"/>
                </a:lnTo>
                <a:lnTo>
                  <a:pt x="127381" y="31750"/>
                </a:lnTo>
                <a:lnTo>
                  <a:pt x="178181" y="31750"/>
                </a:lnTo>
                <a:lnTo>
                  <a:pt x="114681" y="0"/>
                </a:lnTo>
                <a:close/>
              </a:path>
              <a:path w="191135" h="2113279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91135" h="2113279">
                <a:moveTo>
                  <a:pt x="114681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114681" y="44450"/>
                </a:lnTo>
                <a:lnTo>
                  <a:pt x="114681" y="38100"/>
                </a:lnTo>
                <a:close/>
              </a:path>
              <a:path w="191135" h="2113279">
                <a:moveTo>
                  <a:pt x="178181" y="31750"/>
                </a:moveTo>
                <a:lnTo>
                  <a:pt x="127381" y="31750"/>
                </a:lnTo>
                <a:lnTo>
                  <a:pt x="127381" y="44450"/>
                </a:lnTo>
                <a:lnTo>
                  <a:pt x="178181" y="44450"/>
                </a:lnTo>
                <a:lnTo>
                  <a:pt x="190881" y="38100"/>
                </a:lnTo>
                <a:lnTo>
                  <a:pt x="178181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689603" y="2567939"/>
            <a:ext cx="1403985" cy="8610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spc="-10" dirty="0">
                <a:latin typeface="Arial Narrow"/>
                <a:cs typeface="Arial Narrow"/>
              </a:rPr>
              <a:t>14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89603" y="3592067"/>
            <a:ext cx="1403985" cy="861060"/>
          </a:xfrm>
          <a:custGeom>
            <a:avLst/>
            <a:gdLst/>
            <a:ahLst/>
            <a:cxnLst/>
            <a:rect l="l" t="t" r="r" b="b"/>
            <a:pathLst>
              <a:path w="1403985" h="861060">
                <a:moveTo>
                  <a:pt x="0" y="861059"/>
                </a:moveTo>
                <a:lnTo>
                  <a:pt x="1403603" y="861059"/>
                </a:lnTo>
                <a:lnTo>
                  <a:pt x="1403603" y="0"/>
                </a:lnTo>
                <a:lnTo>
                  <a:pt x="0" y="0"/>
                </a:lnTo>
                <a:lnTo>
                  <a:pt x="0" y="861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689603" y="3592067"/>
            <a:ext cx="1403985" cy="8610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spc="-5" dirty="0">
                <a:latin typeface="Arial Narrow"/>
                <a:cs typeface="Arial Narrow"/>
              </a:rPr>
              <a:t>29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04504" y="4594859"/>
            <a:ext cx="396240" cy="489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85454" y="4575771"/>
            <a:ext cx="434975" cy="527685"/>
          </a:xfrm>
          <a:custGeom>
            <a:avLst/>
            <a:gdLst/>
            <a:ahLst/>
            <a:cxnLst/>
            <a:rect l="l" t="t" r="r" b="b"/>
            <a:pathLst>
              <a:path w="434975" h="527685">
                <a:moveTo>
                  <a:pt x="217424" y="0"/>
                </a:moveTo>
                <a:lnTo>
                  <a:pt x="262381" y="5880"/>
                </a:lnTo>
                <a:lnTo>
                  <a:pt x="303275" y="21069"/>
                </a:lnTo>
                <a:lnTo>
                  <a:pt x="340487" y="46050"/>
                </a:lnTo>
                <a:lnTo>
                  <a:pt x="372491" y="78879"/>
                </a:lnTo>
                <a:lnTo>
                  <a:pt x="398525" y="117843"/>
                </a:lnTo>
                <a:lnTo>
                  <a:pt x="418084" y="162534"/>
                </a:lnTo>
                <a:lnTo>
                  <a:pt x="430402" y="211645"/>
                </a:lnTo>
                <a:lnTo>
                  <a:pt x="434594" y="263956"/>
                </a:lnTo>
                <a:lnTo>
                  <a:pt x="430402" y="316268"/>
                </a:lnTo>
                <a:lnTo>
                  <a:pt x="418084" y="365417"/>
                </a:lnTo>
                <a:lnTo>
                  <a:pt x="398525" y="409663"/>
                </a:lnTo>
                <a:lnTo>
                  <a:pt x="372491" y="449063"/>
                </a:lnTo>
                <a:lnTo>
                  <a:pt x="340487" y="481512"/>
                </a:lnTo>
                <a:lnTo>
                  <a:pt x="303275" y="506455"/>
                </a:lnTo>
                <a:lnTo>
                  <a:pt x="262381" y="521644"/>
                </a:lnTo>
                <a:lnTo>
                  <a:pt x="217424" y="527517"/>
                </a:lnTo>
                <a:lnTo>
                  <a:pt x="194818" y="526183"/>
                </a:lnTo>
                <a:lnTo>
                  <a:pt x="131318" y="506436"/>
                </a:lnTo>
                <a:lnTo>
                  <a:pt x="94488" y="481474"/>
                </a:lnTo>
                <a:lnTo>
                  <a:pt x="62611" y="449113"/>
                </a:lnTo>
                <a:lnTo>
                  <a:pt x="36068" y="409727"/>
                </a:lnTo>
                <a:lnTo>
                  <a:pt x="16382" y="365417"/>
                </a:lnTo>
                <a:lnTo>
                  <a:pt x="4191" y="316268"/>
                </a:lnTo>
                <a:lnTo>
                  <a:pt x="0" y="263956"/>
                </a:lnTo>
                <a:lnTo>
                  <a:pt x="4191" y="211645"/>
                </a:lnTo>
                <a:lnTo>
                  <a:pt x="16382" y="162534"/>
                </a:lnTo>
                <a:lnTo>
                  <a:pt x="36068" y="117767"/>
                </a:lnTo>
                <a:lnTo>
                  <a:pt x="62611" y="78828"/>
                </a:lnTo>
                <a:lnTo>
                  <a:pt x="94488" y="46088"/>
                </a:lnTo>
                <a:lnTo>
                  <a:pt x="131318" y="21081"/>
                </a:lnTo>
                <a:lnTo>
                  <a:pt x="172212" y="5867"/>
                </a:lnTo>
                <a:lnTo>
                  <a:pt x="21742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5740" y="4573522"/>
            <a:ext cx="967739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369188"/>
            <a:ext cx="54578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E3 </a:t>
            </a:r>
            <a:r>
              <a:rPr spc="-30" dirty="0"/>
              <a:t>Trial </a:t>
            </a:r>
            <a:r>
              <a:rPr dirty="0"/>
              <a:t>– Baseline</a:t>
            </a:r>
            <a:r>
              <a:rPr spc="-100" dirty="0"/>
              <a:t> </a:t>
            </a:r>
            <a:r>
              <a:rPr dirty="0"/>
              <a:t>Characteristics</a:t>
            </a:r>
          </a:p>
        </p:txBody>
      </p:sp>
      <p:sp>
        <p:nvSpPr>
          <p:cNvPr id="6" name="object 6"/>
          <p:cNvSpPr/>
          <p:nvPr/>
        </p:nvSpPr>
        <p:spPr>
          <a:xfrm>
            <a:off x="139649" y="4364710"/>
            <a:ext cx="8865235" cy="0"/>
          </a:xfrm>
          <a:custGeom>
            <a:avLst/>
            <a:gdLst/>
            <a:ahLst/>
            <a:cxnLst/>
            <a:rect l="l" t="t" r="r" b="b"/>
            <a:pathLst>
              <a:path w="8865235">
                <a:moveTo>
                  <a:pt x="0" y="0"/>
                </a:moveTo>
                <a:lnTo>
                  <a:pt x="88646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3299" y="1143380"/>
          <a:ext cx="8884285" cy="273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1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67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2705" marR="154305" indent="1092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Age  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(Mean)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18440" marR="137160" indent="-56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le  (%)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 marR="106680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b="1" spc="-20" dirty="0">
                          <a:latin typeface="Arial Narrow"/>
                          <a:cs typeface="Arial Narrow"/>
                        </a:rPr>
                        <a:t>Years  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Sm</a:t>
                      </a:r>
                      <a:r>
                        <a:rPr sz="1600" b="1" spc="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k</a:t>
                      </a:r>
                      <a:r>
                        <a:rPr sz="1600" b="1" spc="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d 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(Mean)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446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 marR="107314" indent="63500" algn="just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Cigs/  Day  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(Mean)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446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 marR="13779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b="1" spc="-20" dirty="0">
                          <a:latin typeface="Arial Narrow"/>
                          <a:cs typeface="Arial Narrow"/>
                        </a:rPr>
                        <a:t>Tried</a:t>
                      </a:r>
                      <a:r>
                        <a:rPr sz="1600" b="1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to  Quit  (%)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446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37160" indent="-1270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Pr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or 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Quit  Aids  (%)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5280" marR="86995" indent="-19050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b="1" spc="-20" dirty="0">
                          <a:latin typeface="Arial Narrow"/>
                          <a:cs typeface="Arial Narrow"/>
                        </a:rPr>
                        <a:t>Tried</a:t>
                      </a:r>
                      <a:r>
                        <a:rPr sz="1600" b="1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an  EC  (%)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446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86995" indent="-63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Heart  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Dis</a:t>
                      </a:r>
                      <a:r>
                        <a:rPr sz="1600" b="1" spc="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600" b="1" spc="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e 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(%)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446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92710" indent="-63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Resp  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Dis</a:t>
                      </a:r>
                      <a:r>
                        <a:rPr sz="1600" b="1" spc="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600" b="1" spc="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e 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(%)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446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Nicotine</a:t>
                      </a:r>
                      <a:r>
                        <a:rPr sz="1600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ECs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31242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&amp;</a:t>
                      </a:r>
                      <a:r>
                        <a:rPr sz="16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Counseling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53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49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R="337185" algn="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35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R="282575" algn="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21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91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79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43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17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25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312420" marR="220345" indent="-1651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Non-Nicotine</a:t>
                      </a:r>
                      <a:r>
                        <a:rPr sz="1600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ECs  &amp;</a:t>
                      </a:r>
                      <a:r>
                        <a:rPr sz="16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Counseling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52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56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337185" algn="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35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282575" algn="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21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93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79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38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17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32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6319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919"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Counseling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53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53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R="337185" algn="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35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R="282575" algn="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21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89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82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27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19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28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43204" y="3980789"/>
            <a:ext cx="411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latin typeface="Arial Narrow"/>
                <a:cs typeface="Arial Narrow"/>
              </a:rPr>
              <a:t>T</a:t>
            </a:r>
            <a:r>
              <a:rPr sz="1600" b="1" spc="-5" dirty="0">
                <a:latin typeface="Arial Narrow"/>
                <a:cs typeface="Arial Narrow"/>
              </a:rPr>
              <a:t>otal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2573" y="3980789"/>
            <a:ext cx="2114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 Narrow"/>
                <a:cs typeface="Arial Narrow"/>
              </a:rPr>
              <a:t>52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0829" y="3980789"/>
            <a:ext cx="2114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 Narrow"/>
                <a:cs typeface="Arial Narrow"/>
              </a:rPr>
              <a:t>53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9405" y="3980789"/>
            <a:ext cx="2114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 Narrow"/>
                <a:cs typeface="Arial Narrow"/>
              </a:rPr>
              <a:t>35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0460" y="3980789"/>
            <a:ext cx="2114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 Narrow"/>
                <a:cs typeface="Arial Narrow"/>
              </a:rPr>
              <a:t>21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49671" y="3980789"/>
            <a:ext cx="2114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 Narrow"/>
                <a:cs typeface="Arial Narrow"/>
              </a:rPr>
              <a:t>91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35421" y="3980789"/>
            <a:ext cx="2114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 Narrow"/>
                <a:cs typeface="Arial Narrow"/>
              </a:rPr>
              <a:t>80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38315" y="3980789"/>
            <a:ext cx="2114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 Narrow"/>
                <a:cs typeface="Arial Narrow"/>
              </a:rPr>
              <a:t>36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61909" y="3980789"/>
            <a:ext cx="2114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 Narrow"/>
                <a:cs typeface="Arial Narrow"/>
              </a:rPr>
              <a:t>18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83345" y="3980789"/>
            <a:ext cx="2114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 Narrow"/>
                <a:cs typeface="Arial Narrow"/>
              </a:rPr>
              <a:t>28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1017</Words>
  <Application>Microsoft Office PowerPoint</Application>
  <PresentationFormat>On-screen Show (16:9)</PresentationFormat>
  <Paragraphs>384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Office Theme</vt:lpstr>
      <vt:lpstr>A Randomized Controlled Trial  Evaluating the Efficacy and  Safety of E-Cigarettes for  Smoking Cessation</vt:lpstr>
      <vt:lpstr>Disclosures</vt:lpstr>
      <vt:lpstr>E3 Trial – Background</vt:lpstr>
      <vt:lpstr>PowerPoint Presentation</vt:lpstr>
      <vt:lpstr>E3 Trial – Design</vt:lpstr>
      <vt:lpstr>E3 Trial – Endpoints</vt:lpstr>
      <vt:lpstr>E3 Trial – Sample Size and Power Calculations</vt:lpstr>
      <vt:lpstr>E3 Trial – Participant Flow</vt:lpstr>
      <vt:lpstr>E3 Trial – Baseline Characteristics</vt:lpstr>
      <vt:lpstr>E3 Trial – Point Prevalence Abstinence</vt:lpstr>
      <vt:lpstr>E3 Trial – Point Prevalence Abstinence</vt:lpstr>
      <vt:lpstr>E3 Trial – Cigarettes Smoked/Day</vt:lpstr>
      <vt:lpstr>E3 Trial – Cigarettes Smoked/Day</vt:lpstr>
      <vt:lpstr>E3 Trial – Continuous Abstinence</vt:lpstr>
      <vt:lpstr>E3 Trial – Continuous Abstinence</vt:lpstr>
      <vt:lpstr>E3 Trial – Serious Adverse Events (SAEs, 12 weeks)</vt:lpstr>
      <vt:lpstr>E3 Trial – Conclusions</vt:lpstr>
      <vt:lpstr>E3 Trial – Team</vt:lpstr>
      <vt:lpstr>PowerPoint Presentation</vt:lpstr>
      <vt:lpstr>E3 Trial – Common Side Effects (%)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Sheikh, Rahab P</cp:lastModifiedBy>
  <cp:revision>1</cp:revision>
  <dcterms:created xsi:type="dcterms:W3CDTF">2020-03-30T18:14:17Z</dcterms:created>
  <dcterms:modified xsi:type="dcterms:W3CDTF">2020-03-30T18:15:04Z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2020-03-25T00:00:00Z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2020-03-30T00:00:00Z</vt:filetime>
  </property>
</Properties>
</file>