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4.xml" ContentType="application/vnd.openxmlformats-officedocument.theme+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theme/theme7.xml" ContentType="application/vnd.openxmlformats-officedocument.theme+xml"/>
  <Override PartName="/ppt/slideLayouts/slideLayout33.xml" ContentType="application/vnd.openxmlformats-officedocument.presentationml.slideLayout+xml"/>
  <Override PartName="/ppt/theme/theme8.xml" ContentType="application/vnd.openxmlformats-officedocument.theme+xml"/>
  <Override PartName="/ppt/slideLayouts/slideLayout34.xml" ContentType="application/vnd.openxmlformats-officedocument.presentationml.slideLayout+xml"/>
  <Override PartName="/ppt/theme/theme9.xml" ContentType="application/vnd.openxmlformats-officedocument.theme+xml"/>
  <Override PartName="/ppt/slideLayouts/slideLayout35.xml" ContentType="application/vnd.openxmlformats-officedocument.presentationml.slideLayout+xml"/>
  <Override PartName="/ppt/theme/theme10.xml" ContentType="application/vnd.openxmlformats-officedocument.theme+xml"/>
  <Override PartName="/ppt/slideLayouts/slideLayout36.xml" ContentType="application/vnd.openxmlformats-officedocument.presentationml.slideLayout+xml"/>
  <Override PartName="/ppt/theme/theme11.xml" ContentType="application/vnd.openxmlformats-officedocument.theme+xml"/>
  <Override PartName="/ppt/slideLayouts/slideLayout37.xml" ContentType="application/vnd.openxmlformats-officedocument.presentationml.slideLayout+xml"/>
  <Override PartName="/ppt/theme/theme12.xml" ContentType="application/vnd.openxmlformats-officedocument.theme+xml"/>
  <Override PartName="/ppt/slideLayouts/slideLayout38.xml" ContentType="application/vnd.openxmlformats-officedocument.presentationml.slideLayout+xml"/>
  <Override PartName="/ppt/theme/theme13.xml" ContentType="application/vnd.openxmlformats-officedocument.theme+xml"/>
  <Override PartName="/ppt/slideLayouts/slideLayout39.xml" ContentType="application/vnd.openxmlformats-officedocument.presentationml.slideLayout+xml"/>
  <Override PartName="/ppt/theme/theme14.xml" ContentType="application/vnd.openxmlformats-officedocument.theme+xml"/>
  <Override PartName="/ppt/slideLayouts/slideLayout40.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slideLayouts/slideLayout41.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drawings/drawing1.xml" ContentType="application/vnd.openxmlformats-officedocument.drawingml.chartshapes+xml"/>
  <Override PartName="/ppt/notesSlides/notesSlide9.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drawings/drawing2.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12.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3" r:id="rId2"/>
    <p:sldMasterId id="2147483746" r:id="rId3"/>
    <p:sldMasterId id="2147483786" r:id="rId4"/>
    <p:sldMasterId id="2147483791" r:id="rId5"/>
    <p:sldMasterId id="2147483793" r:id="rId6"/>
    <p:sldMasterId id="2147483798" r:id="rId7"/>
    <p:sldMasterId id="2147483800" r:id="rId8"/>
    <p:sldMasterId id="2147483802" r:id="rId9"/>
    <p:sldMasterId id="2147483804" r:id="rId10"/>
    <p:sldMasterId id="2147483811" r:id="rId11"/>
    <p:sldMasterId id="2147483816" r:id="rId12"/>
    <p:sldMasterId id="2147483818" r:id="rId13"/>
    <p:sldMasterId id="2147483820" r:id="rId14"/>
    <p:sldMasterId id="2147483822" r:id="rId15"/>
    <p:sldMasterId id="2147483825" r:id="rId16"/>
    <p:sldMasterId id="2147483827" r:id="rId17"/>
  </p:sldMasterIdLst>
  <p:notesMasterIdLst>
    <p:notesMasterId r:id="rId48"/>
  </p:notesMasterIdLst>
  <p:handoutMasterIdLst>
    <p:handoutMasterId r:id="rId49"/>
  </p:handoutMasterIdLst>
  <p:sldIdLst>
    <p:sldId id="1099" r:id="rId18"/>
    <p:sldId id="1409" r:id="rId19"/>
    <p:sldId id="1334" r:id="rId20"/>
    <p:sldId id="1338" r:id="rId21"/>
    <p:sldId id="1339" r:id="rId22"/>
    <p:sldId id="1342" r:id="rId23"/>
    <p:sldId id="1392" r:id="rId24"/>
    <p:sldId id="1393" r:id="rId25"/>
    <p:sldId id="1293" r:id="rId26"/>
    <p:sldId id="1341" r:id="rId27"/>
    <p:sldId id="1369" r:id="rId28"/>
    <p:sldId id="1344" r:id="rId29"/>
    <p:sldId id="1345" r:id="rId30"/>
    <p:sldId id="1347" r:id="rId31"/>
    <p:sldId id="1349" r:id="rId32"/>
    <p:sldId id="1350" r:id="rId33"/>
    <p:sldId id="1402" r:id="rId34"/>
    <p:sldId id="1403" r:id="rId35"/>
    <p:sldId id="1358" r:id="rId36"/>
    <p:sldId id="1360" r:id="rId37"/>
    <p:sldId id="1364" r:id="rId38"/>
    <p:sldId id="1370" r:id="rId39"/>
    <p:sldId id="1368" r:id="rId40"/>
    <p:sldId id="1404" r:id="rId41"/>
    <p:sldId id="1397" r:id="rId42"/>
    <p:sldId id="1405" r:id="rId43"/>
    <p:sldId id="1406" r:id="rId44"/>
    <p:sldId id="1357" r:id="rId45"/>
    <p:sldId id="1394" r:id="rId46"/>
    <p:sldId id="1361" r:id="rId47"/>
  </p:sldIdLst>
  <p:sldSz cx="9144000" cy="6858000" type="screen4x3"/>
  <p:notesSz cx="7010400" cy="9223375"/>
  <p:defaultTextStyle>
    <a:defPPr>
      <a:defRPr lang="en-US"/>
    </a:defPPr>
    <a:lvl1pPr algn="l" rtl="0" fontAlgn="base">
      <a:spcBef>
        <a:spcPct val="0"/>
      </a:spcBef>
      <a:spcAft>
        <a:spcPct val="0"/>
      </a:spcAft>
      <a:defRPr sz="2000" b="1" i="1" kern="1200">
        <a:solidFill>
          <a:schemeClr val="tx2"/>
        </a:solidFill>
        <a:latin typeface="Lucida Sans Unicode" pitchFamily="34" charset="0"/>
        <a:ea typeface="+mn-ea"/>
        <a:cs typeface="+mn-cs"/>
      </a:defRPr>
    </a:lvl1pPr>
    <a:lvl2pPr marL="457200" algn="l" rtl="0" fontAlgn="base">
      <a:spcBef>
        <a:spcPct val="0"/>
      </a:spcBef>
      <a:spcAft>
        <a:spcPct val="0"/>
      </a:spcAft>
      <a:defRPr sz="2000" b="1" i="1" kern="1200">
        <a:solidFill>
          <a:schemeClr val="tx2"/>
        </a:solidFill>
        <a:latin typeface="Lucida Sans Unicode" pitchFamily="34" charset="0"/>
        <a:ea typeface="+mn-ea"/>
        <a:cs typeface="+mn-cs"/>
      </a:defRPr>
    </a:lvl2pPr>
    <a:lvl3pPr marL="914400" algn="l" rtl="0" fontAlgn="base">
      <a:spcBef>
        <a:spcPct val="0"/>
      </a:spcBef>
      <a:spcAft>
        <a:spcPct val="0"/>
      </a:spcAft>
      <a:defRPr sz="2000" b="1" i="1" kern="1200">
        <a:solidFill>
          <a:schemeClr val="tx2"/>
        </a:solidFill>
        <a:latin typeface="Lucida Sans Unicode" pitchFamily="34" charset="0"/>
        <a:ea typeface="+mn-ea"/>
        <a:cs typeface="+mn-cs"/>
      </a:defRPr>
    </a:lvl3pPr>
    <a:lvl4pPr marL="1371600" algn="l" rtl="0" fontAlgn="base">
      <a:spcBef>
        <a:spcPct val="0"/>
      </a:spcBef>
      <a:spcAft>
        <a:spcPct val="0"/>
      </a:spcAft>
      <a:defRPr sz="2000" b="1" i="1" kern="1200">
        <a:solidFill>
          <a:schemeClr val="tx2"/>
        </a:solidFill>
        <a:latin typeface="Lucida Sans Unicode" pitchFamily="34" charset="0"/>
        <a:ea typeface="+mn-ea"/>
        <a:cs typeface="+mn-cs"/>
      </a:defRPr>
    </a:lvl4pPr>
    <a:lvl5pPr marL="1828800" algn="l" rtl="0" fontAlgn="base">
      <a:spcBef>
        <a:spcPct val="0"/>
      </a:spcBef>
      <a:spcAft>
        <a:spcPct val="0"/>
      </a:spcAft>
      <a:defRPr sz="2000" b="1" i="1" kern="1200">
        <a:solidFill>
          <a:schemeClr val="tx2"/>
        </a:solidFill>
        <a:latin typeface="Lucida Sans Unicode" pitchFamily="34" charset="0"/>
        <a:ea typeface="+mn-ea"/>
        <a:cs typeface="+mn-cs"/>
      </a:defRPr>
    </a:lvl5pPr>
    <a:lvl6pPr marL="2286000" algn="l" defTabSz="914400" rtl="0" eaLnBrk="1" latinLnBrk="0" hangingPunct="1">
      <a:defRPr sz="2000" b="1" i="1" kern="1200">
        <a:solidFill>
          <a:schemeClr val="tx2"/>
        </a:solidFill>
        <a:latin typeface="Lucida Sans Unicode" pitchFamily="34" charset="0"/>
        <a:ea typeface="+mn-ea"/>
        <a:cs typeface="+mn-cs"/>
      </a:defRPr>
    </a:lvl6pPr>
    <a:lvl7pPr marL="2743200" algn="l" defTabSz="914400" rtl="0" eaLnBrk="1" latinLnBrk="0" hangingPunct="1">
      <a:defRPr sz="2000" b="1" i="1" kern="1200">
        <a:solidFill>
          <a:schemeClr val="tx2"/>
        </a:solidFill>
        <a:latin typeface="Lucida Sans Unicode" pitchFamily="34" charset="0"/>
        <a:ea typeface="+mn-ea"/>
        <a:cs typeface="+mn-cs"/>
      </a:defRPr>
    </a:lvl7pPr>
    <a:lvl8pPr marL="3200400" algn="l" defTabSz="914400" rtl="0" eaLnBrk="1" latinLnBrk="0" hangingPunct="1">
      <a:defRPr sz="2000" b="1" i="1" kern="1200">
        <a:solidFill>
          <a:schemeClr val="tx2"/>
        </a:solidFill>
        <a:latin typeface="Lucida Sans Unicode" pitchFamily="34" charset="0"/>
        <a:ea typeface="+mn-ea"/>
        <a:cs typeface="+mn-cs"/>
      </a:defRPr>
    </a:lvl8pPr>
    <a:lvl9pPr marL="3657600" algn="l" defTabSz="914400" rtl="0" eaLnBrk="1" latinLnBrk="0" hangingPunct="1">
      <a:defRPr sz="2000" b="1" i="1" kern="1200">
        <a:solidFill>
          <a:schemeClr val="tx2"/>
        </a:solidFill>
        <a:latin typeface="Lucida Sans Unicode"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00"/>
    <a:srgbClr val="66CCFF"/>
    <a:srgbClr val="3399FF"/>
    <a:srgbClr val="00FF99"/>
    <a:srgbClr val="DDDDDD"/>
    <a:srgbClr val="99CCFF"/>
    <a:srgbClr val="FF0000"/>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7255" autoAdjust="0"/>
    <p:restoredTop sz="94629" autoAdjust="0"/>
  </p:normalViewPr>
  <p:slideViewPr>
    <p:cSldViewPr>
      <p:cViewPr>
        <p:scale>
          <a:sx n="66" d="100"/>
          <a:sy n="66" d="100"/>
        </p:scale>
        <p:origin x="-816" y="-244"/>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3108"/>
    </p:cViewPr>
  </p:sorterViewPr>
  <p:notesViewPr>
    <p:cSldViewPr>
      <p:cViewPr varScale="1">
        <p:scale>
          <a:sx n="54" d="100"/>
          <a:sy n="54" d="100"/>
        </p:scale>
        <p:origin x="-1746" y="-84"/>
      </p:cViewPr>
      <p:guideLst>
        <p:guide orient="horz" pos="2905"/>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1.xml"/><Relationship Id="rId26" Type="http://schemas.openxmlformats.org/officeDocument/2006/relationships/slide" Target="slides/slide9.xml"/><Relationship Id="rId39"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4.xml"/><Relationship Id="rId34" Type="http://schemas.openxmlformats.org/officeDocument/2006/relationships/slide" Target="slides/slide17.xml"/><Relationship Id="rId42" Type="http://schemas.openxmlformats.org/officeDocument/2006/relationships/slide" Target="slides/slide25.xml"/><Relationship Id="rId47" Type="http://schemas.openxmlformats.org/officeDocument/2006/relationships/slide" Target="slides/slide30.xml"/><Relationship Id="rId50"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 Target="slides/slide3.xml"/><Relationship Id="rId29" Type="http://schemas.openxmlformats.org/officeDocument/2006/relationships/slide" Target="slides/slide12.xml"/><Relationship Id="rId41"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handoutMaster" Target="handoutMasters/handoutMaster1.xml"/><Relationship Id="rId10" Type="http://schemas.openxmlformats.org/officeDocument/2006/relationships/slideMaster" Target="slideMasters/slideMaster10.xml"/><Relationship Id="rId19" Type="http://schemas.openxmlformats.org/officeDocument/2006/relationships/slide" Target="slides/slide2.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viewProps" Target="viewProps.xml"/></Relationships>
</file>

<file path=ppt/_rels/viewProps.xml.rels><?xml version="1.0" encoding="UTF-8" standalone="yes"?>
<Relationships xmlns="http://schemas.openxmlformats.org/package/2006/relationships"><Relationship Id="rId1" Type="http://schemas.openxmlformats.org/officeDocument/2006/relationships/slide" Target="slides/slide9.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Beacon\Redirect\tbeinart\My%20Documents\DAPT%20AHA%202014%20presentatation\Stent%20and%20Drug%20Type%20Graphs.xlsx" TargetMode="External"/><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Book1" TargetMode="External"/><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oleObject" Target="file:///\\beacon\redirect\mtsung\My%20Documents\DAPT\manuscript_tables%20and%20plots\29oct14%20items\Forest5a1_mjt_29oct2014_AHA_no%20overall.xlsx" TargetMode="External"/><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oleObject" Target="file:///\\beacon\redirect\mtsung\My%20Documents\DAPT\manuscript_tables%20and%20plots\29oct14%20items\Forest5d_mjt_29oct2014_AHA.xlsx" TargetMode="External"/><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oleObject" Target="file:///C:\Users\pdriscollshempp\Desktop\AHA%202014\Slide%2017%2024%20NOV%2012-PDS.xlsx" TargetMode="External"/><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dk2" tx1="lt1" bg2="dk1" tx2="lt2" accent1="accent1" accent2="accent2" accent3="accent3" accent4="accent4" accent5="accent5" accent6="accent6" hlink="hlink" folHlink="folHlink"/>
  <c:chart>
    <c:autoTitleDeleted val="1"/>
    <c:plotArea>
      <c:layout>
        <c:manualLayout>
          <c:layoutTarget val="inner"/>
          <c:xMode val="edge"/>
          <c:yMode val="edge"/>
          <c:x val="8.7961007144062894E-2"/>
          <c:y val="3.6895784562807898E-2"/>
          <c:w val="0.88845967193466702"/>
          <c:h val="0.83865677560885599"/>
        </c:manualLayout>
      </c:layout>
      <c:barChart>
        <c:barDir val="col"/>
        <c:grouping val="clustered"/>
        <c:varyColors val="0"/>
        <c:ser>
          <c:idx val="0"/>
          <c:order val="0"/>
          <c:tx>
            <c:strRef>
              <c:f>Sheet1!$B$1</c:f>
              <c:strCache>
                <c:ptCount val="1"/>
                <c:pt idx="0">
                  <c:v>Def/Prob ST</c:v>
                </c:pt>
              </c:strCache>
            </c:strRef>
          </c:tx>
          <c:invertIfNegative val="0"/>
          <c:dLbls>
            <c:showLegendKey val="0"/>
            <c:showVal val="1"/>
            <c:showCatName val="0"/>
            <c:showSerName val="0"/>
            <c:showPercent val="0"/>
            <c:showBubbleSize val="0"/>
            <c:showLeaderLines val="0"/>
          </c:dLbls>
          <c:cat>
            <c:strRef>
              <c:f>Sheet1!$A$2:$A$4</c:f>
              <c:strCache>
                <c:ptCount val="3"/>
                <c:pt idx="0">
                  <c:v>STEMI/NSTEMI</c:v>
                </c:pt>
                <c:pt idx="1">
                  <c:v>ACS with UA</c:v>
                </c:pt>
                <c:pt idx="2">
                  <c:v>No ACS</c:v>
                </c:pt>
              </c:strCache>
            </c:strRef>
          </c:cat>
          <c:val>
            <c:numRef>
              <c:f>Sheet1!$B$2:$B$4</c:f>
              <c:numCache>
                <c:formatCode>0.0%</c:formatCode>
                <c:ptCount val="3"/>
                <c:pt idx="0">
                  <c:v>1.7500000000000002E-2</c:v>
                </c:pt>
                <c:pt idx="1">
                  <c:v>1.1299999999999999E-2</c:v>
                </c:pt>
                <c:pt idx="2">
                  <c:v>8.0000000000000002E-3</c:v>
                </c:pt>
              </c:numCache>
            </c:numRef>
          </c:val>
        </c:ser>
        <c:ser>
          <c:idx val="1"/>
          <c:order val="1"/>
          <c:tx>
            <c:strRef>
              <c:f>Sheet1!$C$1</c:f>
              <c:strCache>
                <c:ptCount val="1"/>
                <c:pt idx="0">
                  <c:v>Definite ST</c:v>
                </c:pt>
              </c:strCache>
            </c:strRef>
          </c:tx>
          <c:invertIfNegative val="0"/>
          <c:dLbls>
            <c:showLegendKey val="0"/>
            <c:showVal val="1"/>
            <c:showCatName val="0"/>
            <c:showSerName val="0"/>
            <c:showPercent val="0"/>
            <c:showBubbleSize val="0"/>
            <c:showLeaderLines val="0"/>
          </c:dLbls>
          <c:cat>
            <c:strRef>
              <c:f>Sheet1!$A$2:$A$4</c:f>
              <c:strCache>
                <c:ptCount val="3"/>
                <c:pt idx="0">
                  <c:v>STEMI/NSTEMI</c:v>
                </c:pt>
                <c:pt idx="1">
                  <c:v>ACS with UA</c:v>
                </c:pt>
                <c:pt idx="2">
                  <c:v>No ACS</c:v>
                </c:pt>
              </c:strCache>
            </c:strRef>
          </c:cat>
          <c:val>
            <c:numRef>
              <c:f>Sheet1!$C$2:$C$4</c:f>
              <c:numCache>
                <c:formatCode>0.0%</c:formatCode>
                <c:ptCount val="3"/>
                <c:pt idx="0">
                  <c:v>1.4E-2</c:v>
                </c:pt>
                <c:pt idx="1">
                  <c:v>9.1999999999999998E-3</c:v>
                </c:pt>
                <c:pt idx="2">
                  <c:v>6.1000000000000004E-3</c:v>
                </c:pt>
              </c:numCache>
            </c:numRef>
          </c:val>
        </c:ser>
        <c:dLbls>
          <c:showLegendKey val="0"/>
          <c:showVal val="0"/>
          <c:showCatName val="0"/>
          <c:showSerName val="0"/>
          <c:showPercent val="0"/>
          <c:showBubbleSize val="0"/>
        </c:dLbls>
        <c:gapWidth val="150"/>
        <c:axId val="168025088"/>
        <c:axId val="168026880"/>
      </c:barChart>
      <c:catAx>
        <c:axId val="168025088"/>
        <c:scaling>
          <c:orientation val="minMax"/>
        </c:scaling>
        <c:delete val="0"/>
        <c:axPos val="b"/>
        <c:majorTickMark val="out"/>
        <c:minorTickMark val="none"/>
        <c:tickLblPos val="nextTo"/>
        <c:crossAx val="168026880"/>
        <c:crosses val="autoZero"/>
        <c:auto val="1"/>
        <c:lblAlgn val="ctr"/>
        <c:lblOffset val="100"/>
        <c:noMultiLvlLbl val="0"/>
      </c:catAx>
      <c:valAx>
        <c:axId val="168026880"/>
        <c:scaling>
          <c:orientation val="minMax"/>
          <c:max val="0.03"/>
          <c:min val="0"/>
        </c:scaling>
        <c:delete val="0"/>
        <c:axPos val="l"/>
        <c:numFmt formatCode="0%" sourceLinked="0"/>
        <c:majorTickMark val="out"/>
        <c:minorTickMark val="none"/>
        <c:tickLblPos val="nextTo"/>
        <c:crossAx val="168025088"/>
        <c:crosses val="autoZero"/>
        <c:crossBetween val="between"/>
        <c:majorUnit val="0.01"/>
      </c:valAx>
    </c:plotArea>
    <c:legend>
      <c:legendPos val="t"/>
      <c:layout>
        <c:manualLayout>
          <c:xMode val="edge"/>
          <c:yMode val="edge"/>
          <c:x val="0.28686464727135402"/>
          <c:y val="0.132457994748862"/>
          <c:w val="0.30111878236443901"/>
          <c:h val="0.14475443742973901"/>
        </c:manualLayout>
      </c:layout>
      <c:overlay val="0"/>
    </c:legend>
    <c:plotVisOnly val="1"/>
    <c:dispBlanksAs val="gap"/>
    <c:showDLblsOverMax val="0"/>
  </c:chart>
  <c:txPr>
    <a:bodyPr/>
    <a:lstStyle/>
    <a:p>
      <a:pPr>
        <a:defRPr sz="1800"/>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spPr>
            <a:solidFill>
              <a:schemeClr val="tx2">
                <a:lumMod val="60000"/>
                <a:lumOff val="40000"/>
              </a:schemeClr>
            </a:solidFill>
          </c:spPr>
          <c:dPt>
            <c:idx val="0"/>
            <c:bubble3D val="0"/>
            <c:spPr>
              <a:solidFill>
                <a:srgbClr val="92D050"/>
              </a:solidFill>
            </c:spPr>
          </c:dPt>
          <c:dLbls>
            <c:dLbl>
              <c:idx val="0"/>
              <c:layout>
                <c:manualLayout>
                  <c:x val="-0.16580347400395196"/>
                  <c:y val="-0.15697221271254116"/>
                </c:manualLayout>
              </c:layout>
              <c:spPr/>
              <c:txPr>
                <a:bodyPr/>
                <a:lstStyle/>
                <a:p>
                  <a:pPr>
                    <a:defRPr sz="1800" b="1"/>
                  </a:pPr>
                  <a:endParaRPr lang="en-US"/>
                </a:p>
              </c:txPr>
              <c:dLblPos val="bestFit"/>
              <c:showLegendKey val="0"/>
              <c:showVal val="1"/>
              <c:showCatName val="0"/>
              <c:showSerName val="0"/>
              <c:showPercent val="1"/>
              <c:showBubbleSize val="0"/>
              <c:separator>
</c:separator>
            </c:dLbl>
            <c:dLbl>
              <c:idx val="1"/>
              <c:layout>
                <c:manualLayout>
                  <c:x val="0.20078651685393301"/>
                  <c:y val="9.9622560766861185E-2"/>
                </c:manualLayout>
              </c:layout>
              <c:tx>
                <c:rich>
                  <a:bodyPr/>
                  <a:lstStyle/>
                  <a:p>
                    <a:r>
                      <a:rPr lang="en-US" sz="1800" b="1" dirty="0"/>
                      <a:t>3461
35%</a:t>
                    </a:r>
                    <a:endParaRPr lang="en-US" sz="1800" dirty="0"/>
                  </a:p>
                </c:rich>
              </c:tx>
              <c:dLblPos val="bestFit"/>
              <c:showLegendKey val="0"/>
              <c:showVal val="1"/>
              <c:showCatName val="0"/>
              <c:showSerName val="0"/>
              <c:showPercent val="1"/>
              <c:showBubbleSize val="0"/>
              <c:separator>
</c:separator>
            </c:dLbl>
            <c:txPr>
              <a:bodyPr/>
              <a:lstStyle/>
              <a:p>
                <a:pPr>
                  <a:defRPr b="1"/>
                </a:pPr>
                <a:endParaRPr lang="en-US"/>
              </a:p>
            </c:txPr>
            <c:dLblPos val="inEnd"/>
            <c:showLegendKey val="0"/>
            <c:showVal val="1"/>
            <c:showCatName val="0"/>
            <c:showSerName val="0"/>
            <c:showPercent val="0"/>
            <c:showBubbleSize val="0"/>
            <c:showLeaderLines val="1"/>
          </c:dLbls>
          <c:cat>
            <c:strRef>
              <c:f>Sheet1!$A$7:$A$8</c:f>
              <c:strCache>
                <c:ptCount val="2"/>
                <c:pt idx="0">
                  <c:v>clopidogrel</c:v>
                </c:pt>
                <c:pt idx="1">
                  <c:v>prasugrel</c:v>
                </c:pt>
              </c:strCache>
            </c:strRef>
          </c:cat>
          <c:val>
            <c:numRef>
              <c:f>Sheet1!$B$7:$B$8</c:f>
              <c:numCache>
                <c:formatCode>General</c:formatCode>
                <c:ptCount val="2"/>
                <c:pt idx="0">
                  <c:v>6500</c:v>
                </c:pt>
                <c:pt idx="1">
                  <c:v>3461</c:v>
                </c:pt>
              </c:numCache>
            </c:numRef>
          </c:val>
        </c:ser>
        <c:dLbls>
          <c:showLegendKey val="0"/>
          <c:showVal val="1"/>
          <c:showCatName val="0"/>
          <c:showSerName val="0"/>
          <c:showPercent val="0"/>
          <c:showBubbleSize val="0"/>
          <c:showLeaderLines val="1"/>
        </c:dLbls>
        <c:firstSliceAng val="0"/>
      </c:pieChart>
    </c:plotArea>
    <c:legend>
      <c:legendPos val="b"/>
      <c:legendEntry>
        <c:idx val="0"/>
        <c:txPr>
          <a:bodyPr/>
          <a:lstStyle/>
          <a:p>
            <a:pPr>
              <a:defRPr sz="1800" b="1"/>
            </a:pPr>
            <a:endParaRPr lang="en-US"/>
          </a:p>
        </c:txPr>
      </c:legendEntry>
      <c:legendEntry>
        <c:idx val="1"/>
        <c:txPr>
          <a:bodyPr/>
          <a:lstStyle/>
          <a:p>
            <a:pPr>
              <a:defRPr sz="1800" b="1"/>
            </a:pPr>
            <a:endParaRPr lang="en-US"/>
          </a:p>
        </c:txPr>
      </c:legendEntry>
      <c:layout>
        <c:manualLayout>
          <c:xMode val="edge"/>
          <c:yMode val="edge"/>
          <c:x val="0.12749930648912827"/>
          <c:y val="0.90683298896148556"/>
          <c:w val="0.67999085788434033"/>
          <c:h val="8.7256932557343653E-2"/>
        </c:manualLayout>
      </c:layout>
      <c:overlay val="0"/>
      <c:txPr>
        <a:bodyPr/>
        <a:lstStyle/>
        <a:p>
          <a:pPr>
            <a:defRPr b="1"/>
          </a:pPr>
          <a:endParaRPr lang="en-US"/>
        </a:p>
      </c:txPr>
    </c:legend>
    <c:plotVisOnly val="1"/>
    <c:dispBlanksAs val="zero"/>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609968473768413"/>
          <c:y val="5.3345363079614939E-2"/>
          <c:w val="0.66004219838899592"/>
          <c:h val="0.63804079177602802"/>
        </c:manualLayout>
      </c:layout>
      <c:pieChart>
        <c:varyColors val="1"/>
        <c:ser>
          <c:idx val="0"/>
          <c:order val="0"/>
          <c:spPr>
            <a:solidFill>
              <a:srgbClr val="92D050"/>
            </a:solidFill>
          </c:spPr>
          <c:dPt>
            <c:idx val="0"/>
            <c:bubble3D val="0"/>
            <c:spPr>
              <a:solidFill>
                <a:srgbClr val="FFC000"/>
              </a:solidFill>
            </c:spPr>
          </c:dPt>
          <c:dPt>
            <c:idx val="1"/>
            <c:bubble3D val="0"/>
            <c:spPr>
              <a:solidFill>
                <a:srgbClr val="FFFF00"/>
              </a:solidFill>
            </c:spPr>
          </c:dPt>
          <c:dPt>
            <c:idx val="2"/>
            <c:bubble3D val="0"/>
            <c:spPr>
              <a:solidFill>
                <a:schemeClr val="tx2">
                  <a:lumMod val="60000"/>
                  <a:lumOff val="40000"/>
                </a:schemeClr>
              </a:solidFill>
            </c:spPr>
          </c:dPt>
          <c:dPt>
            <c:idx val="4"/>
            <c:bubble3D val="0"/>
            <c:spPr>
              <a:solidFill>
                <a:srgbClr val="FF0000"/>
              </a:solidFill>
            </c:spPr>
          </c:dPt>
          <c:dLbls>
            <c:dLbl>
              <c:idx val="3"/>
              <c:layout>
                <c:manualLayout>
                  <c:x val="0.14427681992337188"/>
                  <c:y val="-3.2134368620589153E-2"/>
                </c:manualLayout>
              </c:layout>
              <c:dLblPos val="bestFit"/>
              <c:showLegendKey val="0"/>
              <c:showVal val="1"/>
              <c:showCatName val="0"/>
              <c:showSerName val="0"/>
              <c:showPercent val="1"/>
              <c:showBubbleSize val="0"/>
              <c:separator>
</c:separator>
            </c:dLbl>
            <c:txPr>
              <a:bodyPr/>
              <a:lstStyle/>
              <a:p>
                <a:pPr>
                  <a:defRPr sz="1800" b="1"/>
                </a:pPr>
                <a:endParaRPr lang="en-US"/>
              </a:p>
            </c:txPr>
            <c:dLblPos val="bestFit"/>
            <c:showLegendKey val="0"/>
            <c:showVal val="1"/>
            <c:showCatName val="0"/>
            <c:showSerName val="0"/>
            <c:showPercent val="1"/>
            <c:showBubbleSize val="0"/>
            <c:separator>
</c:separator>
            <c:showLeaderLines val="1"/>
          </c:dLbls>
          <c:cat>
            <c:strRef>
              <c:f>Sheet1!$A$13:$A$17</c:f>
              <c:strCache>
                <c:ptCount val="5"/>
                <c:pt idx="0">
                  <c:v>sirolimus</c:v>
                </c:pt>
                <c:pt idx="1">
                  <c:v>paclitaxel</c:v>
                </c:pt>
                <c:pt idx="2">
                  <c:v>zotarolimus (Endeavor)</c:v>
                </c:pt>
                <c:pt idx="3">
                  <c:v>everolimus</c:v>
                </c:pt>
                <c:pt idx="4">
                  <c:v>&gt;1 DES Type</c:v>
                </c:pt>
              </c:strCache>
            </c:strRef>
          </c:cat>
          <c:val>
            <c:numRef>
              <c:f>Sheet1!$B$13:$B$17</c:f>
              <c:numCache>
                <c:formatCode>General</c:formatCode>
                <c:ptCount val="5"/>
                <c:pt idx="0">
                  <c:v>1118</c:v>
                </c:pt>
                <c:pt idx="1">
                  <c:v>2666</c:v>
                </c:pt>
                <c:pt idx="2">
                  <c:v>1264</c:v>
                </c:pt>
                <c:pt idx="3">
                  <c:v>4703</c:v>
                </c:pt>
                <c:pt idx="4">
                  <c:v>210</c:v>
                </c:pt>
              </c:numCache>
            </c:numRef>
          </c:val>
        </c:ser>
        <c:dLbls>
          <c:showLegendKey val="0"/>
          <c:showVal val="1"/>
          <c:showCatName val="0"/>
          <c:showSerName val="0"/>
          <c:showPercent val="0"/>
          <c:showBubbleSize val="0"/>
          <c:showLeaderLines val="1"/>
        </c:dLbls>
        <c:firstSliceAng val="0"/>
      </c:pieChart>
    </c:plotArea>
    <c:legend>
      <c:legendPos val="b"/>
      <c:layout>
        <c:manualLayout>
          <c:xMode val="edge"/>
          <c:yMode val="edge"/>
          <c:x val="3.9962704015446299E-2"/>
          <c:y val="0.70718194079906549"/>
          <c:w val="0.96003729598455401"/>
          <c:h val="0.211101521756451"/>
        </c:manualLayout>
      </c:layout>
      <c:overlay val="0"/>
      <c:txPr>
        <a:bodyPr/>
        <a:lstStyle/>
        <a:p>
          <a:pPr>
            <a:defRPr sz="1800" b="1"/>
          </a:pPr>
          <a:endParaRPr lang="en-US"/>
        </a:p>
      </c:txPr>
    </c:legend>
    <c:plotVisOnly val="1"/>
    <c:dispBlanksAs val="zero"/>
    <c:showDLblsOverMax val="0"/>
  </c:chart>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8.0195209973753276E-2"/>
          <c:y val="2.7510878574388758E-2"/>
          <c:w val="0.91560640857392861"/>
          <c:h val="0.68201892526592056"/>
        </c:manualLayout>
      </c:layout>
      <c:barChart>
        <c:barDir val="col"/>
        <c:grouping val="clustered"/>
        <c:varyColors val="0"/>
        <c:ser>
          <c:idx val="0"/>
          <c:order val="0"/>
          <c:tx>
            <c:strRef>
              <c:f>Sheet1!$B$1</c:f>
              <c:strCache>
                <c:ptCount val="1"/>
                <c:pt idx="0">
                  <c:v>Thienopyridine (N=5020)</c:v>
                </c:pt>
              </c:strCache>
            </c:strRef>
          </c:tx>
          <c:spPr>
            <a:solidFill>
              <a:srgbClr val="79B418"/>
            </a:solidFill>
            <a:effectLst>
              <a:innerShdw blurRad="63500" dist="50800" dir="10800000">
                <a:prstClr val="black">
                  <a:alpha val="50000"/>
                </a:prstClr>
              </a:innerShdw>
            </a:effectLst>
          </c:spPr>
          <c:invertIfNegative val="0"/>
          <c:dLbls>
            <c:dLbl>
              <c:idx val="0"/>
              <c:layout>
                <c:manualLayout>
                  <c:x val="-8.3333333333333367E-3"/>
                  <c:y val="2.1929824561403512E-3"/>
                </c:manualLayout>
              </c:layout>
              <c:tx>
                <c:rich>
                  <a:bodyPr/>
                  <a:lstStyle/>
                  <a:p>
                    <a:r>
                      <a:rPr lang="en-US" dirty="0" smtClean="0"/>
                      <a:t>0.4%</a:t>
                    </a:r>
                    <a:endParaRPr lang="en-US" dirty="0"/>
                  </a:p>
                </c:rich>
              </c:tx>
              <c:dLblPos val="outEnd"/>
              <c:showLegendKey val="0"/>
              <c:showVal val="1"/>
              <c:showCatName val="0"/>
              <c:showSerName val="0"/>
              <c:showPercent val="0"/>
              <c:showBubbleSize val="0"/>
            </c:dLbl>
            <c:dLbl>
              <c:idx val="1"/>
              <c:layout>
                <c:manualLayout>
                  <c:x val="-1.1111111111111124E-2"/>
                  <c:y val="-6.5789473684210523E-3"/>
                </c:manualLayout>
              </c:layout>
              <c:tx>
                <c:rich>
                  <a:bodyPr/>
                  <a:lstStyle/>
                  <a:p>
                    <a:r>
                      <a:rPr lang="en-US" dirty="0" smtClean="0"/>
                      <a:t>0.3%</a:t>
                    </a:r>
                    <a:endParaRPr lang="en-US" dirty="0"/>
                  </a:p>
                </c:rich>
              </c:tx>
              <c:dLblPos val="outEnd"/>
              <c:showLegendKey val="0"/>
              <c:showVal val="1"/>
              <c:showCatName val="0"/>
              <c:showSerName val="0"/>
              <c:showPercent val="0"/>
              <c:showBubbleSize val="0"/>
            </c:dLbl>
            <c:dLbl>
              <c:idx val="2"/>
              <c:layout>
                <c:manualLayout>
                  <c:x val="-5.5555555555555558E-3"/>
                  <c:y val="-2.192982456140434E-3"/>
                </c:manualLayout>
              </c:layout>
              <c:tx>
                <c:rich>
                  <a:bodyPr/>
                  <a:lstStyle/>
                  <a:p>
                    <a:r>
                      <a:rPr lang="en-US" dirty="0" smtClean="0"/>
                      <a:t>0.1%</a:t>
                    </a:r>
                    <a:endParaRPr lang="en-US" dirty="0"/>
                  </a:p>
                </c:rich>
              </c:tx>
              <c:dLblPos val="outEnd"/>
              <c:showLegendKey val="0"/>
              <c:showVal val="1"/>
              <c:showCatName val="0"/>
              <c:showSerName val="0"/>
              <c:showPercent val="0"/>
              <c:showBubbleSize val="0"/>
            </c:dLbl>
            <c:dLbl>
              <c:idx val="3"/>
              <c:layout>
                <c:manualLayout>
                  <c:x val="-8.3333333333333367E-3"/>
                  <c:y val="-4.3859649122807223E-3"/>
                </c:manualLayout>
              </c:layout>
              <c:tx>
                <c:rich>
                  <a:bodyPr/>
                  <a:lstStyle/>
                  <a:p>
                    <a:r>
                      <a:rPr lang="en-US" dirty="0" smtClean="0"/>
                      <a:t>4.3%</a:t>
                    </a:r>
                    <a:endParaRPr lang="en-US" dirty="0"/>
                  </a:p>
                </c:rich>
              </c:tx>
              <c:dLblPos val="outEnd"/>
              <c:showLegendKey val="0"/>
              <c:showVal val="1"/>
              <c:showCatName val="0"/>
              <c:showSerName val="0"/>
              <c:showPercent val="0"/>
              <c:showBubbleSize val="0"/>
            </c:dLbl>
            <c:dLbl>
              <c:idx val="4"/>
              <c:layout/>
              <c:tx>
                <c:rich>
                  <a:bodyPr/>
                  <a:lstStyle/>
                  <a:p>
                    <a:r>
                      <a:rPr lang="en-US" smtClean="0"/>
                      <a:t>2.0%</a:t>
                    </a:r>
                    <a:endParaRPr lang="en-US"/>
                  </a:p>
                </c:rich>
              </c:tx>
              <c:dLblPos val="outEnd"/>
              <c:showLegendKey val="0"/>
              <c:showVal val="1"/>
              <c:showCatName val="0"/>
              <c:showSerName val="0"/>
              <c:showPercent val="0"/>
              <c:showBubbleSize val="0"/>
            </c:dLbl>
            <c:dLbl>
              <c:idx val="5"/>
              <c:layout/>
              <c:tx>
                <c:rich>
                  <a:bodyPr/>
                  <a:lstStyle/>
                  <a:p>
                    <a:r>
                      <a:rPr lang="en-US" smtClean="0"/>
                      <a:t>2.1%</a:t>
                    </a:r>
                    <a:endParaRPr lang="en-US"/>
                  </a:p>
                </c:rich>
              </c:tx>
              <c:dLblPos val="outEnd"/>
              <c:showLegendKey val="0"/>
              <c:showVal val="1"/>
              <c:showCatName val="0"/>
              <c:showSerName val="0"/>
              <c:showPercent val="0"/>
              <c:showBubbleSize val="0"/>
            </c:dLbl>
            <c:dLbl>
              <c:idx val="6"/>
              <c:layout>
                <c:manualLayout>
                  <c:x val="-1.3888888888888907E-2"/>
                  <c:y val="4.3859649122807822E-3"/>
                </c:manualLayout>
              </c:layout>
              <c:tx>
                <c:rich>
                  <a:bodyPr/>
                  <a:lstStyle/>
                  <a:p>
                    <a:r>
                      <a:rPr lang="en-US" dirty="0" smtClean="0"/>
                      <a:t>0.5%</a:t>
                    </a:r>
                    <a:endParaRPr lang="en-US" dirty="0"/>
                  </a:p>
                </c:rich>
              </c:tx>
              <c:dLblPos val="outEnd"/>
              <c:showLegendKey val="0"/>
              <c:showVal val="1"/>
              <c:showCatName val="0"/>
              <c:showSerName val="0"/>
              <c:showPercent val="0"/>
              <c:showBubbleSize val="0"/>
            </c:dLbl>
            <c:dLbl>
              <c:idx val="7"/>
              <c:layout>
                <c:manualLayout>
                  <c:x val="-8.3333333333333367E-3"/>
                  <c:y val="-2.1929824561403512E-3"/>
                </c:manualLayout>
              </c:layout>
              <c:tx>
                <c:rich>
                  <a:bodyPr/>
                  <a:lstStyle/>
                  <a:p>
                    <a:r>
                      <a:rPr lang="en-US" dirty="0" smtClean="0"/>
                      <a:t>0.3%</a:t>
                    </a:r>
                    <a:endParaRPr lang="en-US" dirty="0"/>
                  </a:p>
                </c:rich>
              </c:tx>
              <c:dLblPos val="outEnd"/>
              <c:showLegendKey val="0"/>
              <c:showVal val="1"/>
              <c:showCatName val="0"/>
              <c:showSerName val="0"/>
              <c:showPercent val="0"/>
              <c:showBubbleSize val="0"/>
            </c:dLbl>
            <c:txPr>
              <a:bodyPr/>
              <a:lstStyle/>
              <a:p>
                <a:pPr>
                  <a:defRPr sz="1400" b="1"/>
                </a:pPr>
                <a:endParaRPr lang="en-US"/>
              </a:p>
            </c:txPr>
            <c:dLblPos val="outEnd"/>
            <c:showLegendKey val="0"/>
            <c:showVal val="1"/>
            <c:showCatName val="0"/>
            <c:showSerName val="0"/>
            <c:showPercent val="0"/>
            <c:showBubbleSize val="0"/>
            <c:showLeaderLines val="0"/>
          </c:dLbls>
          <c:cat>
            <c:strRef>
              <c:f>Sheet1!$A$2:$A$9</c:f>
              <c:strCache>
                <c:ptCount val="8"/>
                <c:pt idx="0">
                  <c:v>ST (Definite/Probable)</c:v>
                </c:pt>
                <c:pt idx="1">
                  <c:v>Definite ST</c:v>
                </c:pt>
                <c:pt idx="2">
                  <c:v>Probable ST</c:v>
                </c:pt>
                <c:pt idx="3">
                  <c:v>MACCE</c:v>
                </c:pt>
                <c:pt idx="4">
                  <c:v>  Death</c:v>
                </c:pt>
                <c:pt idx="5">
                  <c:v>  MI</c:v>
                </c:pt>
                <c:pt idx="6">
                  <c:v>    Ischemic stroke</c:v>
                </c:pt>
                <c:pt idx="7">
                  <c:v>    Hemorrhagic stroke</c:v>
                </c:pt>
              </c:strCache>
            </c:strRef>
          </c:cat>
          <c:val>
            <c:numRef>
              <c:f>Sheet1!$B$2:$B$9</c:f>
              <c:numCache>
                <c:formatCode>0.00%</c:formatCode>
                <c:ptCount val="8"/>
                <c:pt idx="0">
                  <c:v>4.0000000000000053E-3</c:v>
                </c:pt>
                <c:pt idx="1">
                  <c:v>3.0000000000000027E-3</c:v>
                </c:pt>
                <c:pt idx="2">
                  <c:v>1.0000000000000013E-3</c:v>
                </c:pt>
                <c:pt idx="3">
                  <c:v>4.3000000000000003E-2</c:v>
                </c:pt>
                <c:pt idx="4">
                  <c:v>2.0000000000000011E-2</c:v>
                </c:pt>
                <c:pt idx="5">
                  <c:v>2.1000000000000012E-2</c:v>
                </c:pt>
                <c:pt idx="6">
                  <c:v>5.0000000000000053E-3</c:v>
                </c:pt>
                <c:pt idx="7">
                  <c:v>3.0000000000000027E-3</c:v>
                </c:pt>
              </c:numCache>
            </c:numRef>
          </c:val>
        </c:ser>
        <c:ser>
          <c:idx val="1"/>
          <c:order val="1"/>
          <c:tx>
            <c:strRef>
              <c:f>Sheet1!$C$1</c:f>
              <c:strCache>
                <c:ptCount val="1"/>
                <c:pt idx="0">
                  <c:v>Placebo (N=4941)</c:v>
                </c:pt>
              </c:strCache>
            </c:strRef>
          </c:tx>
          <c:spPr>
            <a:solidFill>
              <a:srgbClr val="3399FF"/>
            </a:solidFill>
            <a:effectLst>
              <a:innerShdw blurRad="63500" dist="50800" dir="10800000">
                <a:prstClr val="black">
                  <a:alpha val="50000"/>
                </a:prstClr>
              </a:innerShdw>
            </a:effectLst>
          </c:spPr>
          <c:invertIfNegative val="0"/>
          <c:dLbls>
            <c:dLbl>
              <c:idx val="0"/>
              <c:layout/>
              <c:tx>
                <c:rich>
                  <a:bodyPr/>
                  <a:lstStyle/>
                  <a:p>
                    <a:r>
                      <a:rPr lang="en-US" smtClean="0"/>
                      <a:t>1.4%</a:t>
                    </a:r>
                    <a:endParaRPr lang="en-US"/>
                  </a:p>
                </c:rich>
              </c:tx>
              <c:dLblPos val="outEnd"/>
              <c:showLegendKey val="0"/>
              <c:showVal val="1"/>
              <c:showCatName val="0"/>
              <c:showSerName val="0"/>
              <c:showPercent val="0"/>
              <c:showBubbleSize val="0"/>
            </c:dLbl>
            <c:dLbl>
              <c:idx val="1"/>
              <c:layout/>
              <c:tx>
                <c:rich>
                  <a:bodyPr/>
                  <a:lstStyle/>
                  <a:p>
                    <a:r>
                      <a:rPr lang="en-US" smtClean="0"/>
                      <a:t>1.2%</a:t>
                    </a:r>
                    <a:endParaRPr lang="en-US"/>
                  </a:p>
                </c:rich>
              </c:tx>
              <c:dLblPos val="outEnd"/>
              <c:showLegendKey val="0"/>
              <c:showVal val="1"/>
              <c:showCatName val="0"/>
              <c:showSerName val="0"/>
              <c:showPercent val="0"/>
              <c:showBubbleSize val="0"/>
            </c:dLbl>
            <c:dLbl>
              <c:idx val="2"/>
              <c:layout>
                <c:manualLayout>
                  <c:x val="1.1111111111111124E-2"/>
                  <c:y val="-2.1931551319242988E-3"/>
                </c:manualLayout>
              </c:layout>
              <c:tx>
                <c:rich>
                  <a:bodyPr/>
                  <a:lstStyle/>
                  <a:p>
                    <a:r>
                      <a:rPr lang="en-US" dirty="0" smtClean="0"/>
                      <a:t>0.1%</a:t>
                    </a:r>
                    <a:endParaRPr lang="en-US" dirty="0"/>
                  </a:p>
                </c:rich>
              </c:tx>
              <c:dLblPos val="outEnd"/>
              <c:showLegendKey val="0"/>
              <c:showVal val="1"/>
              <c:showCatName val="0"/>
              <c:showSerName val="0"/>
              <c:showPercent val="0"/>
              <c:showBubbleSize val="0"/>
            </c:dLbl>
            <c:dLbl>
              <c:idx val="3"/>
              <c:layout/>
              <c:tx>
                <c:rich>
                  <a:bodyPr/>
                  <a:lstStyle/>
                  <a:p>
                    <a:r>
                      <a:rPr lang="en-US" smtClean="0"/>
                      <a:t>5.9%</a:t>
                    </a:r>
                    <a:endParaRPr lang="en-US"/>
                  </a:p>
                </c:rich>
              </c:tx>
              <c:dLblPos val="outEnd"/>
              <c:showLegendKey val="0"/>
              <c:showVal val="1"/>
              <c:showCatName val="0"/>
              <c:showSerName val="0"/>
              <c:showPercent val="0"/>
              <c:showBubbleSize val="0"/>
            </c:dLbl>
            <c:dLbl>
              <c:idx val="4"/>
              <c:layout>
                <c:manualLayout>
                  <c:x val="1.6666666666666684E-2"/>
                  <c:y val="4.3859649122807015E-3"/>
                </c:manualLayout>
              </c:layout>
              <c:tx>
                <c:rich>
                  <a:bodyPr/>
                  <a:lstStyle/>
                  <a:p>
                    <a:r>
                      <a:rPr lang="en-US" dirty="0" smtClean="0"/>
                      <a:t>1.5%</a:t>
                    </a:r>
                    <a:endParaRPr lang="en-US" dirty="0"/>
                  </a:p>
                </c:rich>
              </c:tx>
              <c:dLblPos val="outEnd"/>
              <c:showLegendKey val="0"/>
              <c:showVal val="1"/>
              <c:showCatName val="0"/>
              <c:showSerName val="0"/>
              <c:showPercent val="0"/>
              <c:showBubbleSize val="0"/>
            </c:dLbl>
            <c:dLbl>
              <c:idx val="5"/>
              <c:layout/>
              <c:tx>
                <c:rich>
                  <a:bodyPr/>
                  <a:lstStyle/>
                  <a:p>
                    <a:r>
                      <a:rPr lang="en-US" smtClean="0"/>
                      <a:t>4.1%</a:t>
                    </a:r>
                    <a:endParaRPr lang="en-US"/>
                  </a:p>
                </c:rich>
              </c:tx>
              <c:dLblPos val="outEnd"/>
              <c:showLegendKey val="0"/>
              <c:showVal val="1"/>
              <c:showCatName val="0"/>
              <c:showSerName val="0"/>
              <c:showPercent val="0"/>
              <c:showBubbleSize val="0"/>
            </c:dLbl>
            <c:dLbl>
              <c:idx val="6"/>
              <c:layout>
                <c:manualLayout>
                  <c:x val="1.1111111111111124E-2"/>
                  <c:y val="-1.0964912280701754E-2"/>
                </c:manualLayout>
              </c:layout>
              <c:tx>
                <c:rich>
                  <a:bodyPr/>
                  <a:lstStyle/>
                  <a:p>
                    <a:r>
                      <a:rPr lang="en-US" dirty="0" smtClean="0"/>
                      <a:t>0.7%</a:t>
                    </a:r>
                    <a:endParaRPr lang="en-US" dirty="0"/>
                  </a:p>
                </c:rich>
              </c:tx>
              <c:dLblPos val="outEnd"/>
              <c:showLegendKey val="0"/>
              <c:showVal val="1"/>
              <c:showCatName val="0"/>
              <c:showSerName val="0"/>
              <c:showPercent val="0"/>
              <c:showBubbleSize val="0"/>
            </c:dLbl>
            <c:dLbl>
              <c:idx val="7"/>
              <c:layout>
                <c:manualLayout>
                  <c:x val="1.6666666666666684E-2"/>
                  <c:y val="0"/>
                </c:manualLayout>
              </c:layout>
              <c:tx>
                <c:rich>
                  <a:bodyPr/>
                  <a:lstStyle/>
                  <a:p>
                    <a:r>
                      <a:rPr lang="en-US" dirty="0" smtClean="0"/>
                      <a:t>0.2%</a:t>
                    </a:r>
                    <a:endParaRPr lang="en-US" dirty="0"/>
                  </a:p>
                </c:rich>
              </c:tx>
              <c:dLblPos val="outEnd"/>
              <c:showLegendKey val="0"/>
              <c:showVal val="1"/>
              <c:showCatName val="0"/>
              <c:showSerName val="0"/>
              <c:showPercent val="0"/>
              <c:showBubbleSize val="0"/>
            </c:dLbl>
            <c:spPr>
              <a:solidFill>
                <a:schemeClr val="bg1"/>
              </a:solidFill>
            </c:spPr>
            <c:txPr>
              <a:bodyPr/>
              <a:lstStyle/>
              <a:p>
                <a:pPr>
                  <a:defRPr sz="1400" b="1"/>
                </a:pPr>
                <a:endParaRPr lang="en-US"/>
              </a:p>
            </c:txPr>
            <c:dLblPos val="outEnd"/>
            <c:showLegendKey val="0"/>
            <c:showVal val="1"/>
            <c:showCatName val="0"/>
            <c:showSerName val="0"/>
            <c:showPercent val="0"/>
            <c:showBubbleSize val="0"/>
            <c:showLeaderLines val="0"/>
          </c:dLbls>
          <c:cat>
            <c:strRef>
              <c:f>Sheet1!$A$2:$A$9</c:f>
              <c:strCache>
                <c:ptCount val="8"/>
                <c:pt idx="0">
                  <c:v>ST (Definite/Probable)</c:v>
                </c:pt>
                <c:pt idx="1">
                  <c:v>Definite ST</c:v>
                </c:pt>
                <c:pt idx="2">
                  <c:v>Probable ST</c:v>
                </c:pt>
                <c:pt idx="3">
                  <c:v>MACCE</c:v>
                </c:pt>
                <c:pt idx="4">
                  <c:v>  Death</c:v>
                </c:pt>
                <c:pt idx="5">
                  <c:v>  MI</c:v>
                </c:pt>
                <c:pt idx="6">
                  <c:v>    Ischemic stroke</c:v>
                </c:pt>
                <c:pt idx="7">
                  <c:v>    Hemorrhagic stroke</c:v>
                </c:pt>
              </c:strCache>
            </c:strRef>
          </c:cat>
          <c:val>
            <c:numRef>
              <c:f>Sheet1!$C$2:$C$9</c:f>
              <c:numCache>
                <c:formatCode>0.00%</c:formatCode>
                <c:ptCount val="8"/>
                <c:pt idx="0">
                  <c:v>1.4E-2</c:v>
                </c:pt>
                <c:pt idx="1">
                  <c:v>1.2E-2</c:v>
                </c:pt>
                <c:pt idx="2">
                  <c:v>1.0000000000000013E-3</c:v>
                </c:pt>
                <c:pt idx="3">
                  <c:v>5.9000000000000045E-2</c:v>
                </c:pt>
                <c:pt idx="4">
                  <c:v>1.4999999999999998E-2</c:v>
                </c:pt>
                <c:pt idx="5">
                  <c:v>4.1000000000000002E-2</c:v>
                </c:pt>
                <c:pt idx="6">
                  <c:v>7.0000000000000062E-3</c:v>
                </c:pt>
                <c:pt idx="7">
                  <c:v>2.0000000000000026E-3</c:v>
                </c:pt>
              </c:numCache>
            </c:numRef>
          </c:val>
        </c:ser>
        <c:dLbls>
          <c:showLegendKey val="0"/>
          <c:showVal val="1"/>
          <c:showCatName val="0"/>
          <c:showSerName val="0"/>
          <c:showPercent val="0"/>
          <c:showBubbleSize val="0"/>
        </c:dLbls>
        <c:gapWidth val="150"/>
        <c:axId val="183322496"/>
        <c:axId val="183458816"/>
      </c:barChart>
      <c:catAx>
        <c:axId val="183322496"/>
        <c:scaling>
          <c:orientation val="minMax"/>
        </c:scaling>
        <c:delete val="0"/>
        <c:axPos val="b"/>
        <c:majorTickMark val="out"/>
        <c:minorTickMark val="none"/>
        <c:tickLblPos val="nextTo"/>
        <c:txPr>
          <a:bodyPr/>
          <a:lstStyle/>
          <a:p>
            <a:pPr>
              <a:defRPr sz="1400" b="1"/>
            </a:pPr>
            <a:endParaRPr lang="en-US"/>
          </a:p>
        </c:txPr>
        <c:crossAx val="183458816"/>
        <c:crosses val="autoZero"/>
        <c:auto val="1"/>
        <c:lblAlgn val="ctr"/>
        <c:lblOffset val="100"/>
        <c:noMultiLvlLbl val="0"/>
      </c:catAx>
      <c:valAx>
        <c:axId val="183458816"/>
        <c:scaling>
          <c:orientation val="minMax"/>
          <c:max val="6.0000000000000032E-2"/>
          <c:min val="0"/>
        </c:scaling>
        <c:delete val="0"/>
        <c:axPos val="l"/>
        <c:title>
          <c:tx>
            <c:rich>
              <a:bodyPr rot="-5400000" vert="horz"/>
              <a:lstStyle/>
              <a:p>
                <a:pPr>
                  <a:defRPr/>
                </a:pPr>
                <a:r>
                  <a:rPr lang="en-US" sz="1800" dirty="0" smtClean="0"/>
                  <a:t>Cumulative Incidence (%)</a:t>
                </a:r>
                <a:endParaRPr lang="en-US" sz="1800" dirty="0"/>
              </a:p>
            </c:rich>
          </c:tx>
          <c:layout/>
          <c:overlay val="0"/>
        </c:title>
        <c:numFmt formatCode="0%" sourceLinked="0"/>
        <c:majorTickMark val="out"/>
        <c:minorTickMark val="none"/>
        <c:tickLblPos val="nextTo"/>
        <c:txPr>
          <a:bodyPr/>
          <a:lstStyle/>
          <a:p>
            <a:pPr>
              <a:defRPr sz="1400" b="1"/>
            </a:pPr>
            <a:endParaRPr lang="en-US"/>
          </a:p>
        </c:txPr>
        <c:crossAx val="183322496"/>
        <c:crosses val="autoZero"/>
        <c:crossBetween val="between"/>
      </c:valAx>
    </c:plotArea>
    <c:legend>
      <c:legendPos val="b"/>
      <c:layout>
        <c:manualLayout>
          <c:xMode val="edge"/>
          <c:yMode val="edge"/>
          <c:x val="0.20687018810148741"/>
          <c:y val="0.89308070866141731"/>
          <c:w val="0.59459284776902821"/>
          <c:h val="6.0866659759635407E-2"/>
        </c:manualLayout>
      </c:layout>
      <c:overlay val="0"/>
      <c:txPr>
        <a:bodyPr/>
        <a:lstStyle/>
        <a:p>
          <a:pPr>
            <a:defRPr sz="1800" b="1"/>
          </a:pPr>
          <a:endParaRPr lang="en-US"/>
        </a:p>
      </c:txPr>
    </c:legend>
    <c:plotVisOnly val="1"/>
    <c:dispBlanksAs val="gap"/>
    <c:showDLblsOverMax val="0"/>
  </c:chart>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9.5150767791957039E-2"/>
          <c:y val="1.5873015873015872E-2"/>
          <c:w val="0.79755747126436782"/>
          <c:h val="0.93108028163146273"/>
        </c:manualLayout>
      </c:layout>
      <c:scatterChart>
        <c:scatterStyle val="lineMarker"/>
        <c:varyColors val="0"/>
        <c:ser>
          <c:idx val="0"/>
          <c:order val="0"/>
          <c:spPr>
            <a:ln w="28575">
              <a:noFill/>
            </a:ln>
          </c:spPr>
          <c:marker>
            <c:symbol val="diamond"/>
            <c:size val="8"/>
            <c:spPr>
              <a:solidFill>
                <a:schemeClr val="tx1"/>
              </a:solidFill>
              <a:ln>
                <a:solidFill>
                  <a:schemeClr val="tx1"/>
                </a:solidFill>
              </a:ln>
            </c:spPr>
          </c:marker>
          <c:errBars>
            <c:errDir val="x"/>
            <c:errBarType val="both"/>
            <c:errValType val="cust"/>
            <c:noEndCap val="0"/>
            <c:plus>
              <c:numRef>
                <c:f>Sheet1!$G$2:$G$34</c:f>
                <c:numCache>
                  <c:formatCode>General</c:formatCode>
                  <c:ptCount val="33"/>
                  <c:pt idx="1">
                    <c:v>0.2</c:v>
                  </c:pt>
                  <c:pt idx="2">
                    <c:v>1.83</c:v>
                  </c:pt>
                  <c:pt idx="4">
                    <c:v>0.18000000000000016</c:v>
                  </c:pt>
                  <c:pt idx="5">
                    <c:v>1.1800000000000024</c:v>
                  </c:pt>
                  <c:pt idx="7">
                    <c:v>0.2</c:v>
                  </c:pt>
                  <c:pt idx="8">
                    <c:v>0.67000000000000093</c:v>
                  </c:pt>
                  <c:pt idx="10">
                    <c:v>0.36000000000000032</c:v>
                  </c:pt>
                  <c:pt idx="11">
                    <c:v>0.27</c:v>
                  </c:pt>
                  <c:pt idx="13">
                    <c:v>0.38000000000000039</c:v>
                  </c:pt>
                  <c:pt idx="14">
                    <c:v>0.26</c:v>
                  </c:pt>
                  <c:pt idx="16">
                    <c:v>0</c:v>
                  </c:pt>
                  <c:pt idx="17">
                    <c:v>1.6099999999999972</c:v>
                  </c:pt>
                  <c:pt idx="18">
                    <c:v>0.26</c:v>
                  </c:pt>
                  <c:pt idx="19">
                    <c:v>0.59</c:v>
                  </c:pt>
                </c:numCache>
              </c:numRef>
            </c:plus>
            <c:minus>
              <c:numRef>
                <c:f>Sheet1!$H$2:$H$34</c:f>
                <c:numCache>
                  <c:formatCode>General</c:formatCode>
                  <c:ptCount val="33"/>
                  <c:pt idx="1">
                    <c:v>0.12000000000000002</c:v>
                  </c:pt>
                  <c:pt idx="2">
                    <c:v>0.2</c:v>
                  </c:pt>
                  <c:pt idx="4">
                    <c:v>0.1</c:v>
                  </c:pt>
                  <c:pt idx="5">
                    <c:v>0.45</c:v>
                  </c:pt>
                  <c:pt idx="7">
                    <c:v>0.1</c:v>
                  </c:pt>
                  <c:pt idx="8">
                    <c:v>0.30000000000000032</c:v>
                  </c:pt>
                  <c:pt idx="10">
                    <c:v>0.15000000000000016</c:v>
                  </c:pt>
                  <c:pt idx="11">
                    <c:v>0.14000000000000001</c:v>
                  </c:pt>
                  <c:pt idx="13">
                    <c:v>0.17</c:v>
                  </c:pt>
                  <c:pt idx="14">
                    <c:v>0.12000000000000002</c:v>
                  </c:pt>
                  <c:pt idx="16">
                    <c:v>0</c:v>
                  </c:pt>
                  <c:pt idx="17">
                    <c:v>0.31000000000000033</c:v>
                  </c:pt>
                  <c:pt idx="18">
                    <c:v>0.12000000000000002</c:v>
                  </c:pt>
                  <c:pt idx="19">
                    <c:v>0.23</c:v>
                  </c:pt>
                </c:numCache>
              </c:numRef>
            </c:minus>
            <c:spPr>
              <a:ln w="25400" cmpd="sng"/>
            </c:spPr>
          </c:errBars>
          <c:xVal>
            <c:numRef>
              <c:f>Sheet1!$E$2:$E$34</c:f>
              <c:numCache>
                <c:formatCode>0.00</c:formatCode>
                <c:ptCount val="33"/>
                <c:pt idx="1">
                  <c:v>0.29000000000000031</c:v>
                </c:pt>
                <c:pt idx="2">
                  <c:v>0.23</c:v>
                </c:pt>
                <c:pt idx="4">
                  <c:v>0.21000000000000016</c:v>
                </c:pt>
                <c:pt idx="5">
                  <c:v>0.73000000000000065</c:v>
                </c:pt>
                <c:pt idx="7">
                  <c:v>0.2</c:v>
                </c:pt>
                <c:pt idx="8">
                  <c:v>0.53</c:v>
                </c:pt>
                <c:pt idx="10">
                  <c:v>0.27</c:v>
                </c:pt>
                <c:pt idx="11">
                  <c:v>0.29000000000000031</c:v>
                </c:pt>
                <c:pt idx="13">
                  <c:v>0.33000000000000046</c:v>
                </c:pt>
                <c:pt idx="14">
                  <c:v>0.24000000000000016</c:v>
                </c:pt>
                <c:pt idx="17">
                  <c:v>0.3900000000000004</c:v>
                </c:pt>
                <c:pt idx="18">
                  <c:v>0.25</c:v>
                </c:pt>
                <c:pt idx="19">
                  <c:v>0.38000000000000039</c:v>
                </c:pt>
              </c:numCache>
            </c:numRef>
          </c:xVal>
          <c:yVal>
            <c:numRef>
              <c:f>Sheet1!$A$2:$A$22</c:f>
              <c:numCache>
                <c:formatCode>General</c:formatCode>
                <c:ptCount val="21"/>
                <c:pt idx="0">
                  <c:v>21</c:v>
                </c:pt>
                <c:pt idx="1">
                  <c:v>20</c:v>
                </c:pt>
                <c:pt idx="2">
                  <c:v>19</c:v>
                </c:pt>
                <c:pt idx="3">
                  <c:v>18</c:v>
                </c:pt>
                <c:pt idx="4">
                  <c:v>17</c:v>
                </c:pt>
                <c:pt idx="5">
                  <c:v>16</c:v>
                </c:pt>
                <c:pt idx="6">
                  <c:v>15</c:v>
                </c:pt>
                <c:pt idx="7">
                  <c:v>14</c:v>
                </c:pt>
                <c:pt idx="8">
                  <c:v>13</c:v>
                </c:pt>
                <c:pt idx="9">
                  <c:v>12</c:v>
                </c:pt>
                <c:pt idx="10">
                  <c:v>11</c:v>
                </c:pt>
                <c:pt idx="11">
                  <c:v>10</c:v>
                </c:pt>
                <c:pt idx="12">
                  <c:v>9</c:v>
                </c:pt>
                <c:pt idx="13">
                  <c:v>8</c:v>
                </c:pt>
                <c:pt idx="14">
                  <c:v>7</c:v>
                </c:pt>
                <c:pt idx="15">
                  <c:v>6</c:v>
                </c:pt>
                <c:pt idx="16">
                  <c:v>5</c:v>
                </c:pt>
                <c:pt idx="17">
                  <c:v>4</c:v>
                </c:pt>
                <c:pt idx="18">
                  <c:v>3</c:v>
                </c:pt>
                <c:pt idx="19">
                  <c:v>2</c:v>
                </c:pt>
                <c:pt idx="20">
                  <c:v>1</c:v>
                </c:pt>
              </c:numCache>
            </c:numRef>
          </c:yVal>
          <c:smooth val="0"/>
        </c:ser>
        <c:dLbls>
          <c:showLegendKey val="0"/>
          <c:showVal val="0"/>
          <c:showCatName val="0"/>
          <c:showSerName val="0"/>
          <c:showPercent val="0"/>
          <c:showBubbleSize val="0"/>
        </c:dLbls>
        <c:axId val="169352576"/>
        <c:axId val="182641792"/>
      </c:scatterChart>
      <c:valAx>
        <c:axId val="169352576"/>
        <c:scaling>
          <c:logBase val="10"/>
          <c:orientation val="minMax"/>
        </c:scaling>
        <c:delete val="0"/>
        <c:axPos val="b"/>
        <c:numFmt formatCode="0.00" sourceLinked="1"/>
        <c:majorTickMark val="out"/>
        <c:minorTickMark val="none"/>
        <c:tickLblPos val="nextTo"/>
        <c:txPr>
          <a:bodyPr/>
          <a:lstStyle/>
          <a:p>
            <a:pPr>
              <a:defRPr>
                <a:ln w="12700">
                  <a:solidFill>
                    <a:prstClr val="black"/>
                  </a:solidFill>
                </a:ln>
              </a:defRPr>
            </a:pPr>
            <a:endParaRPr lang="en-US"/>
          </a:p>
        </c:txPr>
        <c:crossAx val="182641792"/>
        <c:crosses val="autoZero"/>
        <c:crossBetween val="midCat"/>
      </c:valAx>
      <c:valAx>
        <c:axId val="182641792"/>
        <c:scaling>
          <c:orientation val="minMax"/>
          <c:max val="20.5"/>
          <c:min val="0"/>
        </c:scaling>
        <c:delete val="0"/>
        <c:axPos val="l"/>
        <c:numFmt formatCode="General" sourceLinked="1"/>
        <c:majorTickMark val="none"/>
        <c:minorTickMark val="none"/>
        <c:tickLblPos val="none"/>
        <c:crossAx val="169352576"/>
        <c:crosses val="autoZero"/>
        <c:crossBetween val="midCat"/>
      </c:valAx>
    </c:plotArea>
    <c:plotVisOnly val="1"/>
    <c:dispBlanksAs val="gap"/>
    <c:showDLblsOverMax val="0"/>
  </c:chart>
  <c:spPr>
    <a:ln w="38100"/>
  </c:spPr>
  <c:txPr>
    <a:bodyPr/>
    <a:lstStyle/>
    <a:p>
      <a:pPr>
        <a:defRPr>
          <a:ln w="12700">
            <a:solidFill>
              <a:schemeClr val="tx1"/>
            </a:solidFill>
          </a:ln>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2291123144141517E-2"/>
          <c:y val="4.1666666666666664E-2"/>
          <c:w val="0.8448448448448449"/>
          <c:h val="0.90611548556430443"/>
        </c:manualLayout>
      </c:layout>
      <c:scatterChart>
        <c:scatterStyle val="lineMarker"/>
        <c:varyColors val="0"/>
        <c:ser>
          <c:idx val="0"/>
          <c:order val="0"/>
          <c:spPr>
            <a:ln w="28575">
              <a:noFill/>
            </a:ln>
          </c:spPr>
          <c:marker>
            <c:symbol val="diamond"/>
            <c:size val="8"/>
            <c:spPr>
              <a:solidFill>
                <a:schemeClr val="tx1"/>
              </a:solidFill>
              <a:ln>
                <a:solidFill>
                  <a:schemeClr val="tx1"/>
                </a:solidFill>
              </a:ln>
            </c:spPr>
          </c:marker>
          <c:errBars>
            <c:errDir val="x"/>
            <c:errBarType val="both"/>
            <c:errValType val="cust"/>
            <c:noEndCap val="0"/>
            <c:plus>
              <c:numRef>
                <c:f>Sheet1!$G$2:$G$34</c:f>
                <c:numCache>
                  <c:formatCode>General</c:formatCode>
                  <c:ptCount val="33"/>
                  <c:pt idx="1">
                    <c:v>0.14000000000000001</c:v>
                  </c:pt>
                  <c:pt idx="2">
                    <c:v>0.78</c:v>
                  </c:pt>
                  <c:pt idx="4">
                    <c:v>0.14000000000000001</c:v>
                  </c:pt>
                  <c:pt idx="5">
                    <c:v>0.43000000000000033</c:v>
                  </c:pt>
                  <c:pt idx="7">
                    <c:v>0.15000000000000016</c:v>
                  </c:pt>
                  <c:pt idx="8">
                    <c:v>0.3200000000000004</c:v>
                  </c:pt>
                  <c:pt idx="10">
                    <c:v>0.24000000000000016</c:v>
                  </c:pt>
                  <c:pt idx="11">
                    <c:v>0.17</c:v>
                  </c:pt>
                  <c:pt idx="13">
                    <c:v>0.21000000000000016</c:v>
                  </c:pt>
                  <c:pt idx="14">
                    <c:v>0.17</c:v>
                  </c:pt>
                  <c:pt idx="16">
                    <c:v>0.47000000000000008</c:v>
                  </c:pt>
                  <c:pt idx="17">
                    <c:v>0.49000000000000032</c:v>
                  </c:pt>
                  <c:pt idx="18">
                    <c:v>0.18000000000000016</c:v>
                  </c:pt>
                  <c:pt idx="19">
                    <c:v>0.28000000000000008</c:v>
                  </c:pt>
                </c:numCache>
              </c:numRef>
            </c:plus>
            <c:minus>
              <c:numRef>
                <c:f>Sheet1!$H$2:$H$34</c:f>
                <c:numCache>
                  <c:formatCode>General</c:formatCode>
                  <c:ptCount val="33"/>
                  <c:pt idx="1">
                    <c:v>0.1</c:v>
                  </c:pt>
                  <c:pt idx="2">
                    <c:v>0.38000000000000039</c:v>
                  </c:pt>
                  <c:pt idx="4">
                    <c:v>0.1</c:v>
                  </c:pt>
                  <c:pt idx="5">
                    <c:v>0.28000000000000008</c:v>
                  </c:pt>
                  <c:pt idx="7">
                    <c:v>0.1</c:v>
                  </c:pt>
                  <c:pt idx="8">
                    <c:v>0.22</c:v>
                  </c:pt>
                  <c:pt idx="10">
                    <c:v>0.16</c:v>
                  </c:pt>
                  <c:pt idx="11">
                    <c:v>0.12000000000000002</c:v>
                  </c:pt>
                  <c:pt idx="13">
                    <c:v>0.15000000000000016</c:v>
                  </c:pt>
                  <c:pt idx="14">
                    <c:v>0.11</c:v>
                  </c:pt>
                  <c:pt idx="16">
                    <c:v>0.2</c:v>
                  </c:pt>
                  <c:pt idx="17">
                    <c:v>0.2</c:v>
                  </c:pt>
                  <c:pt idx="18">
                    <c:v>0.12000000000000002</c:v>
                  </c:pt>
                  <c:pt idx="19">
                    <c:v>0.19</c:v>
                  </c:pt>
                </c:numCache>
              </c:numRef>
            </c:minus>
            <c:spPr>
              <a:ln w="25400"/>
            </c:spPr>
          </c:errBars>
          <c:xVal>
            <c:numRef>
              <c:f>Sheet1!$E$2:$E$34</c:f>
              <c:numCache>
                <c:formatCode>0.00</c:formatCode>
                <c:ptCount val="33"/>
                <c:pt idx="1">
                  <c:v>0.46</c:v>
                </c:pt>
                <c:pt idx="2">
                  <c:v>0.76000000000000079</c:v>
                </c:pt>
                <c:pt idx="4">
                  <c:v>0.41000000000000031</c:v>
                </c:pt>
                <c:pt idx="5">
                  <c:v>0.76000000000000079</c:v>
                </c:pt>
                <c:pt idx="7">
                  <c:v>0.35000000000000031</c:v>
                </c:pt>
                <c:pt idx="8">
                  <c:v>0.73000000000000065</c:v>
                </c:pt>
                <c:pt idx="10">
                  <c:v>0.54</c:v>
                </c:pt>
                <c:pt idx="11">
                  <c:v>0.45</c:v>
                </c:pt>
                <c:pt idx="13">
                  <c:v>0.55000000000000004</c:v>
                </c:pt>
                <c:pt idx="14">
                  <c:v>0.34</c:v>
                </c:pt>
                <c:pt idx="16">
                  <c:v>0.36000000000000032</c:v>
                </c:pt>
                <c:pt idx="17">
                  <c:v>0.35000000000000031</c:v>
                </c:pt>
                <c:pt idx="18">
                  <c:v>0.34</c:v>
                </c:pt>
                <c:pt idx="19">
                  <c:v>0.63000000000000078</c:v>
                </c:pt>
              </c:numCache>
            </c:numRef>
          </c:xVal>
          <c:yVal>
            <c:numRef>
              <c:f>Sheet1!$A$2:$A$22</c:f>
              <c:numCache>
                <c:formatCode>General</c:formatCode>
                <c:ptCount val="21"/>
                <c:pt idx="0">
                  <c:v>21</c:v>
                </c:pt>
                <c:pt idx="1">
                  <c:v>20</c:v>
                </c:pt>
                <c:pt idx="2">
                  <c:v>19</c:v>
                </c:pt>
                <c:pt idx="3">
                  <c:v>18</c:v>
                </c:pt>
                <c:pt idx="4">
                  <c:v>17</c:v>
                </c:pt>
                <c:pt idx="5">
                  <c:v>16</c:v>
                </c:pt>
                <c:pt idx="6">
                  <c:v>15</c:v>
                </c:pt>
                <c:pt idx="7">
                  <c:v>14</c:v>
                </c:pt>
                <c:pt idx="8">
                  <c:v>13</c:v>
                </c:pt>
                <c:pt idx="9">
                  <c:v>12</c:v>
                </c:pt>
                <c:pt idx="10">
                  <c:v>11</c:v>
                </c:pt>
                <c:pt idx="11">
                  <c:v>10</c:v>
                </c:pt>
                <c:pt idx="12">
                  <c:v>9</c:v>
                </c:pt>
                <c:pt idx="13">
                  <c:v>8</c:v>
                </c:pt>
                <c:pt idx="14">
                  <c:v>7</c:v>
                </c:pt>
                <c:pt idx="15">
                  <c:v>6</c:v>
                </c:pt>
                <c:pt idx="16">
                  <c:v>5</c:v>
                </c:pt>
                <c:pt idx="17">
                  <c:v>4</c:v>
                </c:pt>
                <c:pt idx="18">
                  <c:v>3</c:v>
                </c:pt>
                <c:pt idx="19">
                  <c:v>2</c:v>
                </c:pt>
                <c:pt idx="20">
                  <c:v>1</c:v>
                </c:pt>
              </c:numCache>
            </c:numRef>
          </c:yVal>
          <c:smooth val="0"/>
        </c:ser>
        <c:dLbls>
          <c:showLegendKey val="0"/>
          <c:showVal val="0"/>
          <c:showCatName val="0"/>
          <c:showSerName val="0"/>
          <c:showPercent val="0"/>
          <c:showBubbleSize val="0"/>
        </c:dLbls>
        <c:axId val="184260096"/>
        <c:axId val="184261632"/>
      </c:scatterChart>
      <c:valAx>
        <c:axId val="184260096"/>
        <c:scaling>
          <c:logBase val="10"/>
          <c:orientation val="minMax"/>
        </c:scaling>
        <c:delete val="0"/>
        <c:axPos val="b"/>
        <c:numFmt formatCode="0.0" sourceLinked="0"/>
        <c:majorTickMark val="out"/>
        <c:minorTickMark val="none"/>
        <c:tickLblPos val="nextTo"/>
        <c:txPr>
          <a:bodyPr/>
          <a:lstStyle/>
          <a:p>
            <a:pPr>
              <a:defRPr>
                <a:ln w="12700">
                  <a:solidFill>
                    <a:schemeClr val="tx1"/>
                  </a:solidFill>
                </a:ln>
              </a:defRPr>
            </a:pPr>
            <a:endParaRPr lang="en-US"/>
          </a:p>
        </c:txPr>
        <c:crossAx val="184261632"/>
        <c:crosses val="autoZero"/>
        <c:crossBetween val="midCat"/>
      </c:valAx>
      <c:valAx>
        <c:axId val="184261632"/>
        <c:scaling>
          <c:orientation val="minMax"/>
          <c:max val="20.5"/>
          <c:min val="0"/>
        </c:scaling>
        <c:delete val="0"/>
        <c:axPos val="l"/>
        <c:numFmt formatCode="General" sourceLinked="1"/>
        <c:majorTickMark val="none"/>
        <c:minorTickMark val="none"/>
        <c:tickLblPos val="none"/>
        <c:crossAx val="184260096"/>
        <c:crosses val="autoZero"/>
        <c:crossBetween val="midCat"/>
      </c:valAx>
    </c:plotArea>
    <c:plotVisOnly val="1"/>
    <c:dispBlanksAs val="gap"/>
    <c:showDLblsOverMax val="0"/>
  </c:chart>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Sheet2!$B$1</c:f>
              <c:strCache>
                <c:ptCount val="1"/>
                <c:pt idx="0">
                  <c:v>Thienopyridine (N=4710)</c:v>
                </c:pt>
              </c:strCache>
            </c:strRef>
          </c:tx>
          <c:spPr>
            <a:solidFill>
              <a:srgbClr val="79B418"/>
            </a:solidFill>
            <a:effectLst>
              <a:innerShdw blurRad="63500" dist="50800" dir="10800000">
                <a:prstClr val="black">
                  <a:alpha val="50000"/>
                </a:prstClr>
              </a:innerShdw>
            </a:effectLst>
          </c:spPr>
          <c:invertIfNegative val="0"/>
          <c:dLbls>
            <c:txPr>
              <a:bodyPr/>
              <a:lstStyle/>
              <a:p>
                <a:pPr>
                  <a:defRPr sz="1400" b="1"/>
                </a:pPr>
                <a:endParaRPr lang="en-US"/>
              </a:p>
            </c:txPr>
            <c:dLblPos val="outEnd"/>
            <c:showLegendKey val="0"/>
            <c:showVal val="1"/>
            <c:showCatName val="0"/>
            <c:showSerName val="0"/>
            <c:showPercent val="0"/>
            <c:showBubbleSize val="0"/>
            <c:showLeaderLines val="0"/>
          </c:dLbls>
          <c:cat>
            <c:strRef>
              <c:f>Sheet2!$A$2:$A$7</c:f>
              <c:strCache>
                <c:ptCount val="6"/>
                <c:pt idx="0">
                  <c:v>Moderate or
Severe</c:v>
                </c:pt>
                <c:pt idx="1">
                  <c:v>    Moderate</c:v>
                </c:pt>
                <c:pt idx="2">
                  <c:v>    Severe</c:v>
                </c:pt>
                <c:pt idx="3">
                  <c:v>BARC Type 2</c:v>
                </c:pt>
                <c:pt idx="4">
                  <c:v>BARC Type 3</c:v>
                </c:pt>
                <c:pt idx="5">
                  <c:v>BARC Type 5</c:v>
                </c:pt>
              </c:strCache>
            </c:strRef>
          </c:cat>
          <c:val>
            <c:numRef>
              <c:f>Sheet2!$B$2:$B$7</c:f>
              <c:numCache>
                <c:formatCode>0.0%</c:formatCode>
                <c:ptCount val="6"/>
                <c:pt idx="0">
                  <c:v>2.5000000000000001E-2</c:v>
                </c:pt>
                <c:pt idx="1">
                  <c:v>1.7000000000000001E-2</c:v>
                </c:pt>
                <c:pt idx="2">
                  <c:v>8.0000000000000002E-3</c:v>
                </c:pt>
                <c:pt idx="3">
                  <c:v>3.1E-2</c:v>
                </c:pt>
                <c:pt idx="4">
                  <c:v>2.5999999999999999E-2</c:v>
                </c:pt>
                <c:pt idx="5">
                  <c:v>1E-3</c:v>
                </c:pt>
              </c:numCache>
            </c:numRef>
          </c:val>
        </c:ser>
        <c:ser>
          <c:idx val="1"/>
          <c:order val="1"/>
          <c:tx>
            <c:strRef>
              <c:f>Sheet2!$C$1</c:f>
              <c:strCache>
                <c:ptCount val="1"/>
                <c:pt idx="0">
                  <c:v>Placebo (N=4649)</c:v>
                </c:pt>
              </c:strCache>
            </c:strRef>
          </c:tx>
          <c:spPr>
            <a:solidFill>
              <a:srgbClr val="3399FF"/>
            </a:solidFill>
            <a:effectLst>
              <a:innerShdw blurRad="63500" dist="50800" dir="10800000">
                <a:prstClr val="black">
                  <a:alpha val="50000"/>
                </a:prstClr>
              </a:innerShdw>
            </a:effectLst>
          </c:spPr>
          <c:invertIfNegative val="0"/>
          <c:dLbls>
            <c:txPr>
              <a:bodyPr/>
              <a:lstStyle/>
              <a:p>
                <a:pPr>
                  <a:defRPr sz="1400" b="1"/>
                </a:pPr>
                <a:endParaRPr lang="en-US"/>
              </a:p>
            </c:txPr>
            <c:dLblPos val="outEnd"/>
            <c:showLegendKey val="0"/>
            <c:showVal val="1"/>
            <c:showCatName val="0"/>
            <c:showSerName val="0"/>
            <c:showPercent val="0"/>
            <c:showBubbleSize val="0"/>
            <c:showLeaderLines val="0"/>
          </c:dLbls>
          <c:cat>
            <c:strRef>
              <c:f>Sheet2!$A$2:$A$7</c:f>
              <c:strCache>
                <c:ptCount val="6"/>
                <c:pt idx="0">
                  <c:v>Moderate or
Severe</c:v>
                </c:pt>
                <c:pt idx="1">
                  <c:v>    Moderate</c:v>
                </c:pt>
                <c:pt idx="2">
                  <c:v>    Severe</c:v>
                </c:pt>
                <c:pt idx="3">
                  <c:v>BARC Type 2</c:v>
                </c:pt>
                <c:pt idx="4">
                  <c:v>BARC Type 3</c:v>
                </c:pt>
                <c:pt idx="5">
                  <c:v>BARC Type 5</c:v>
                </c:pt>
              </c:strCache>
            </c:strRef>
          </c:cat>
          <c:val>
            <c:numRef>
              <c:f>Sheet2!$C$2:$C$7</c:f>
              <c:numCache>
                <c:formatCode>0.0%</c:formatCode>
                <c:ptCount val="6"/>
                <c:pt idx="0">
                  <c:v>1.6E-2</c:v>
                </c:pt>
                <c:pt idx="1">
                  <c:v>0.01</c:v>
                </c:pt>
                <c:pt idx="2">
                  <c:v>6.0000000000000001E-3</c:v>
                </c:pt>
                <c:pt idx="3">
                  <c:v>1.4999999999999999E-2</c:v>
                </c:pt>
                <c:pt idx="4">
                  <c:v>1.4999999999999999E-2</c:v>
                </c:pt>
                <c:pt idx="5">
                  <c:v>1E-3</c:v>
                </c:pt>
              </c:numCache>
            </c:numRef>
          </c:val>
        </c:ser>
        <c:dLbls>
          <c:showLegendKey val="0"/>
          <c:showVal val="0"/>
          <c:showCatName val="0"/>
          <c:showSerName val="0"/>
          <c:showPercent val="0"/>
          <c:showBubbleSize val="0"/>
        </c:dLbls>
        <c:gapWidth val="150"/>
        <c:axId val="184175232"/>
        <c:axId val="184185216"/>
      </c:barChart>
      <c:catAx>
        <c:axId val="184175232"/>
        <c:scaling>
          <c:orientation val="minMax"/>
        </c:scaling>
        <c:delete val="0"/>
        <c:axPos val="b"/>
        <c:majorTickMark val="out"/>
        <c:minorTickMark val="none"/>
        <c:tickLblPos val="nextTo"/>
        <c:txPr>
          <a:bodyPr/>
          <a:lstStyle/>
          <a:p>
            <a:pPr>
              <a:defRPr sz="1200" b="1"/>
            </a:pPr>
            <a:endParaRPr lang="en-US"/>
          </a:p>
        </c:txPr>
        <c:crossAx val="184185216"/>
        <c:crosses val="autoZero"/>
        <c:auto val="1"/>
        <c:lblAlgn val="ctr"/>
        <c:lblOffset val="100"/>
        <c:noMultiLvlLbl val="0"/>
      </c:catAx>
      <c:valAx>
        <c:axId val="184185216"/>
        <c:scaling>
          <c:orientation val="minMax"/>
        </c:scaling>
        <c:delete val="0"/>
        <c:axPos val="l"/>
        <c:title>
          <c:tx>
            <c:rich>
              <a:bodyPr rot="-5400000" vert="horz"/>
              <a:lstStyle/>
              <a:p>
                <a:pPr>
                  <a:defRPr sz="1800"/>
                </a:pPr>
                <a:r>
                  <a:rPr lang="en-US" sz="1800"/>
                  <a:t>Cumulative Incidence (%)</a:t>
                </a:r>
              </a:p>
            </c:rich>
          </c:tx>
          <c:layout/>
          <c:overlay val="0"/>
        </c:title>
        <c:numFmt formatCode="0.0%" sourceLinked="0"/>
        <c:majorTickMark val="out"/>
        <c:minorTickMark val="none"/>
        <c:tickLblPos val="nextTo"/>
        <c:txPr>
          <a:bodyPr/>
          <a:lstStyle/>
          <a:p>
            <a:pPr>
              <a:defRPr sz="1400" b="1"/>
            </a:pPr>
            <a:endParaRPr lang="en-US"/>
          </a:p>
        </c:txPr>
        <c:crossAx val="184175232"/>
        <c:crosses val="autoZero"/>
        <c:crossBetween val="between"/>
      </c:valAx>
      <c:spPr>
        <a:noFill/>
      </c:spPr>
    </c:plotArea>
    <c:legend>
      <c:legendPos val="b"/>
      <c:layout/>
      <c:overlay val="0"/>
      <c:txPr>
        <a:bodyPr/>
        <a:lstStyle/>
        <a:p>
          <a:pPr>
            <a:defRPr sz="1600" b="1"/>
          </a:pPr>
          <a:endParaRPr lang="en-US"/>
        </a:p>
      </c:txPr>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png"/></Relationships>
</file>

<file path=ppt/drawings/drawing1.xml><?xml version="1.0" encoding="utf-8"?>
<c:userShapes xmlns:c="http://schemas.openxmlformats.org/drawingml/2006/chart">
  <cdr:relSizeAnchor xmlns:cdr="http://schemas.openxmlformats.org/drawingml/2006/chartDrawing">
    <cdr:from>
      <cdr:x>0.07184</cdr:x>
      <cdr:y>0.28873</cdr:y>
    </cdr:from>
    <cdr:to>
      <cdr:x>0.31609</cdr:x>
      <cdr:y>0.4415</cdr:y>
    </cdr:to>
    <cdr:sp macro="" textlink="">
      <cdr:nvSpPr>
        <cdr:cNvPr id="4" name="Oval 3"/>
        <cdr:cNvSpPr/>
      </cdr:nvSpPr>
      <cdr:spPr>
        <a:xfrm xmlns:a="http://schemas.openxmlformats.org/drawingml/2006/main">
          <a:off x="381000" y="1584067"/>
          <a:ext cx="1295400" cy="838200"/>
        </a:xfrm>
        <a:prstGeom xmlns:a="http://schemas.openxmlformats.org/drawingml/2006/main" prst="ellipse">
          <a:avLst/>
        </a:prstGeom>
        <a:noFill xmlns:a="http://schemas.openxmlformats.org/drawingml/2006/main"/>
        <a:ln xmlns:a="http://schemas.openxmlformats.org/drawingml/2006/main">
          <a:solidFill>
            <a:srgbClr val="FFC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drawings/drawing2.xml><?xml version="1.0" encoding="utf-8"?>
<c:userShapes xmlns:c="http://schemas.openxmlformats.org/drawingml/2006/chart">
  <cdr:relSizeAnchor xmlns:cdr="http://schemas.openxmlformats.org/drawingml/2006/chartDrawing">
    <cdr:from>
      <cdr:x>0.1</cdr:x>
      <cdr:y>0.39474</cdr:y>
    </cdr:from>
    <cdr:to>
      <cdr:x>0.175</cdr:x>
      <cdr:y>0.44737</cdr:y>
    </cdr:to>
    <cdr:sp macro="" textlink="">
      <cdr:nvSpPr>
        <cdr:cNvPr id="2" name="TextBox 1"/>
        <cdr:cNvSpPr txBox="1"/>
      </cdr:nvSpPr>
      <cdr:spPr>
        <a:xfrm xmlns:a="http://schemas.openxmlformats.org/drawingml/2006/main">
          <a:off x="914400" y="2286000"/>
          <a:ext cx="685800" cy="304791"/>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vertOverflow="clip" wrap="square" rtlCol="0"/>
        <a:lstStyle xmlns:a="http://schemas.openxmlformats.org/drawingml/2006/main"/>
        <a:p xmlns:a="http://schemas.openxmlformats.org/drawingml/2006/main">
          <a:pPr algn="ctr"/>
          <a:r>
            <a:rPr lang="en-US" sz="1400" b="1" dirty="0" smtClean="0">
              <a:solidFill>
                <a:srgbClr val="FF0000"/>
              </a:solidFill>
            </a:rPr>
            <a:t>&lt;0.001</a:t>
          </a:r>
          <a:endParaRPr lang="en-US" sz="1400" b="1" dirty="0">
            <a:solidFill>
              <a:srgbClr val="FF0000"/>
            </a:solidFill>
          </a:endParaRPr>
        </a:p>
      </cdr:txBody>
    </cdr:sp>
  </cdr:relSizeAnchor>
  <cdr:relSizeAnchor xmlns:cdr="http://schemas.openxmlformats.org/drawingml/2006/chartDrawing">
    <cdr:from>
      <cdr:x>0.225</cdr:x>
      <cdr:y>0.39474</cdr:y>
    </cdr:from>
    <cdr:to>
      <cdr:x>0.3</cdr:x>
      <cdr:y>0.44737</cdr:y>
    </cdr:to>
    <cdr:sp macro="" textlink="">
      <cdr:nvSpPr>
        <cdr:cNvPr id="3" name="TextBox 1"/>
        <cdr:cNvSpPr txBox="1"/>
      </cdr:nvSpPr>
      <cdr:spPr>
        <a:xfrm xmlns:a="http://schemas.openxmlformats.org/drawingml/2006/main">
          <a:off x="2057400" y="2286000"/>
          <a:ext cx="685800" cy="304800"/>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smtClean="0">
              <a:solidFill>
                <a:srgbClr val="FF0000"/>
              </a:solidFill>
            </a:rPr>
            <a:t>&lt;0.001</a:t>
          </a:r>
          <a:endParaRPr lang="en-US" sz="1400" b="1" dirty="0">
            <a:solidFill>
              <a:srgbClr val="FF0000"/>
            </a:solidFill>
          </a:endParaRPr>
        </a:p>
      </cdr:txBody>
    </cdr:sp>
  </cdr:relSizeAnchor>
  <cdr:relSizeAnchor xmlns:cdr="http://schemas.openxmlformats.org/drawingml/2006/chartDrawing">
    <cdr:from>
      <cdr:x>0.33333</cdr:x>
      <cdr:y>0.52632</cdr:y>
    </cdr:from>
    <cdr:to>
      <cdr:x>0.40833</cdr:x>
      <cdr:y>0.57895</cdr:y>
    </cdr:to>
    <cdr:sp macro="" textlink="">
      <cdr:nvSpPr>
        <cdr:cNvPr id="4" name="TextBox 1"/>
        <cdr:cNvSpPr txBox="1"/>
      </cdr:nvSpPr>
      <cdr:spPr>
        <a:xfrm xmlns:a="http://schemas.openxmlformats.org/drawingml/2006/main">
          <a:off x="3048000" y="3048000"/>
          <a:ext cx="685800" cy="304800"/>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smtClean="0">
              <a:solidFill>
                <a:srgbClr val="FF0000"/>
              </a:solidFill>
            </a:rPr>
            <a:t>0.55</a:t>
          </a:r>
          <a:endParaRPr lang="en-US" sz="1400" b="1" dirty="0">
            <a:solidFill>
              <a:srgbClr val="FF0000"/>
            </a:solidFill>
          </a:endParaRPr>
        </a:p>
      </cdr:txBody>
    </cdr:sp>
  </cdr:relSizeAnchor>
  <cdr:relSizeAnchor xmlns:cdr="http://schemas.openxmlformats.org/drawingml/2006/chartDrawing">
    <cdr:from>
      <cdr:x>0.45</cdr:x>
      <cdr:y>0.07895</cdr:y>
    </cdr:from>
    <cdr:to>
      <cdr:x>0.525</cdr:x>
      <cdr:y>0.13158</cdr:y>
    </cdr:to>
    <cdr:sp macro="" textlink="">
      <cdr:nvSpPr>
        <cdr:cNvPr id="5" name="TextBox 1"/>
        <cdr:cNvSpPr txBox="1"/>
      </cdr:nvSpPr>
      <cdr:spPr>
        <a:xfrm xmlns:a="http://schemas.openxmlformats.org/drawingml/2006/main">
          <a:off x="4114800" y="457200"/>
          <a:ext cx="685800" cy="304800"/>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solidFill>
                <a:srgbClr val="FF0000"/>
              </a:solidFill>
            </a:rPr>
            <a:t>&lt;0.001</a:t>
          </a:r>
          <a:endParaRPr lang="en-US" sz="1400" b="1" dirty="0">
            <a:solidFill>
              <a:srgbClr val="FF0000"/>
            </a:solidFill>
          </a:endParaRPr>
        </a:p>
      </cdr:txBody>
    </cdr:sp>
  </cdr:relSizeAnchor>
  <cdr:relSizeAnchor xmlns:cdr="http://schemas.openxmlformats.org/drawingml/2006/chartDrawing">
    <cdr:from>
      <cdr:x>0.56667</cdr:x>
      <cdr:y>0.34211</cdr:y>
    </cdr:from>
    <cdr:to>
      <cdr:x>0.64167</cdr:x>
      <cdr:y>0.39474</cdr:y>
    </cdr:to>
    <cdr:sp macro="" textlink="">
      <cdr:nvSpPr>
        <cdr:cNvPr id="6" name="TextBox 1"/>
        <cdr:cNvSpPr txBox="1"/>
      </cdr:nvSpPr>
      <cdr:spPr>
        <a:xfrm xmlns:a="http://schemas.openxmlformats.org/drawingml/2006/main">
          <a:off x="5181600" y="1981200"/>
          <a:ext cx="685800" cy="304800"/>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smtClean="0">
              <a:solidFill>
                <a:srgbClr val="FF0000"/>
              </a:solidFill>
            </a:rPr>
            <a:t>0.052</a:t>
          </a:r>
          <a:endParaRPr lang="en-US" sz="1400" b="1" dirty="0">
            <a:solidFill>
              <a:srgbClr val="FF0000"/>
            </a:solidFill>
          </a:endParaRPr>
        </a:p>
      </cdr:txBody>
    </cdr:sp>
  </cdr:relSizeAnchor>
  <cdr:relSizeAnchor xmlns:cdr="http://schemas.openxmlformats.org/drawingml/2006/chartDrawing">
    <cdr:from>
      <cdr:x>0.68333</cdr:x>
      <cdr:y>0.11842</cdr:y>
    </cdr:from>
    <cdr:to>
      <cdr:x>0.75833</cdr:x>
      <cdr:y>0.17105</cdr:y>
    </cdr:to>
    <cdr:sp macro="" textlink="">
      <cdr:nvSpPr>
        <cdr:cNvPr id="7" name="TextBox 1"/>
        <cdr:cNvSpPr txBox="1"/>
      </cdr:nvSpPr>
      <cdr:spPr>
        <a:xfrm xmlns:a="http://schemas.openxmlformats.org/drawingml/2006/main">
          <a:off x="6248400" y="685800"/>
          <a:ext cx="685800" cy="304800"/>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solidFill>
                <a:srgbClr val="FF0000"/>
              </a:solidFill>
            </a:rPr>
            <a:t>&lt;0.001</a:t>
          </a:r>
          <a:endParaRPr lang="en-US" sz="1400" b="1" dirty="0">
            <a:solidFill>
              <a:srgbClr val="FF0000"/>
            </a:solidFill>
          </a:endParaRPr>
        </a:p>
      </cdr:txBody>
    </cdr:sp>
  </cdr:relSizeAnchor>
  <cdr:relSizeAnchor xmlns:cdr="http://schemas.openxmlformats.org/drawingml/2006/chartDrawing">
    <cdr:from>
      <cdr:x>0.78333</cdr:x>
      <cdr:y>0.47368</cdr:y>
    </cdr:from>
    <cdr:to>
      <cdr:x>0.85833</cdr:x>
      <cdr:y>0.52632</cdr:y>
    </cdr:to>
    <cdr:sp macro="" textlink="">
      <cdr:nvSpPr>
        <cdr:cNvPr id="8" name="TextBox 1"/>
        <cdr:cNvSpPr txBox="1"/>
      </cdr:nvSpPr>
      <cdr:spPr>
        <a:xfrm xmlns:a="http://schemas.openxmlformats.org/drawingml/2006/main">
          <a:off x="7162800" y="2743200"/>
          <a:ext cx="685800" cy="304800"/>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smtClean="0">
              <a:solidFill>
                <a:srgbClr val="FF0000"/>
              </a:solidFill>
            </a:rPr>
            <a:t>0.16</a:t>
          </a:r>
          <a:endParaRPr lang="en-US" sz="1400" b="1" dirty="0">
            <a:solidFill>
              <a:srgbClr val="FF0000"/>
            </a:solidFill>
          </a:endParaRPr>
        </a:p>
      </cdr:txBody>
    </cdr:sp>
  </cdr:relSizeAnchor>
  <cdr:relSizeAnchor xmlns:cdr="http://schemas.openxmlformats.org/drawingml/2006/chartDrawing">
    <cdr:from>
      <cdr:x>0.45556</cdr:x>
      <cdr:y>0.08772</cdr:y>
    </cdr:from>
    <cdr:to>
      <cdr:x>0.53056</cdr:x>
      <cdr:y>0.14035</cdr:y>
    </cdr:to>
    <cdr:sp macro="" textlink="">
      <cdr:nvSpPr>
        <cdr:cNvPr id="9" name="TextBox 1"/>
        <cdr:cNvSpPr txBox="1"/>
      </cdr:nvSpPr>
      <cdr:spPr>
        <a:xfrm xmlns:a="http://schemas.openxmlformats.org/drawingml/2006/main">
          <a:off x="4165600" y="508000"/>
          <a:ext cx="685800" cy="304800"/>
        </a:xfrm>
        <a:prstGeom xmlns:a="http://schemas.openxmlformats.org/drawingml/2006/main" prst="rect">
          <a:avLst/>
        </a:prstGeom>
        <a:solidFill xmlns:a="http://schemas.openxmlformats.org/drawingml/2006/main">
          <a:schemeClr val="bg1"/>
        </a:solidFill>
        <a:ln xmlns:a="http://schemas.openxmlformats.org/drawingml/2006/main">
          <a:solidFill>
            <a:schemeClr val="tx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smtClean="0">
              <a:solidFill>
                <a:srgbClr val="FF0000"/>
              </a:solidFill>
            </a:rPr>
            <a:t>&lt;0.001</a:t>
          </a:r>
          <a:endParaRPr lang="en-US" sz="1400" b="1" dirty="0">
            <a:solidFill>
              <a:srgbClr val="FF0000"/>
            </a:solidFill>
          </a:endParaRPr>
        </a:p>
      </cdr:txBody>
    </cdr:sp>
  </cdr:relSizeAnchor>
  <cdr:relSizeAnchor xmlns:cdr="http://schemas.openxmlformats.org/drawingml/2006/chartDrawing">
    <cdr:from>
      <cdr:x>0.9</cdr:x>
      <cdr:y>0.51316</cdr:y>
    </cdr:from>
    <cdr:to>
      <cdr:x>0.975</cdr:x>
      <cdr:y>0.56579</cdr:y>
    </cdr:to>
    <cdr:sp macro="" textlink="">
      <cdr:nvSpPr>
        <cdr:cNvPr id="10" name="TextBox 1"/>
        <cdr:cNvSpPr txBox="1"/>
      </cdr:nvSpPr>
      <cdr:spPr>
        <a:xfrm xmlns:a="http://schemas.openxmlformats.org/drawingml/2006/main">
          <a:off x="8229600" y="2971800"/>
          <a:ext cx="685800" cy="304800"/>
        </a:xfrm>
        <a:prstGeom xmlns:a="http://schemas.openxmlformats.org/drawingml/2006/main" prst="rect">
          <a:avLst/>
        </a:prstGeom>
        <a:solidFill xmlns:a="http://schemas.openxmlformats.org/drawingml/2006/main">
          <a:schemeClr val="bg1"/>
        </a:solidFill>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b="1" dirty="0" smtClean="0">
              <a:solidFill>
                <a:srgbClr val="FF0000"/>
              </a:solidFill>
            </a:rPr>
            <a:t>0.68</a:t>
          </a:r>
          <a:endParaRPr lang="en-US" sz="1400" b="1" dirty="0">
            <a:solidFill>
              <a:srgbClr val="FF0000"/>
            </a:solidFill>
          </a:endParaRPr>
        </a:p>
      </cdr:txBody>
    </cdr:sp>
  </cdr:relSizeAnchor>
  <cdr:relSizeAnchor xmlns:cdr="http://schemas.openxmlformats.org/drawingml/2006/chartDrawing">
    <cdr:from>
      <cdr:x>0.425</cdr:x>
      <cdr:y>8.63379E-7</cdr:y>
    </cdr:from>
    <cdr:to>
      <cdr:x>0.54167</cdr:x>
      <cdr:y>0.71053</cdr:y>
    </cdr:to>
    <cdr:sp macro="" textlink="">
      <cdr:nvSpPr>
        <cdr:cNvPr id="11" name="Rectangle 10"/>
        <cdr:cNvSpPr/>
      </cdr:nvSpPr>
      <cdr:spPr>
        <a:xfrm xmlns:a="http://schemas.openxmlformats.org/drawingml/2006/main" rot="5400000">
          <a:off x="2362201" y="1524004"/>
          <a:ext cx="4114797" cy="1066800"/>
        </a:xfrm>
        <a:prstGeom xmlns:a="http://schemas.openxmlformats.org/drawingml/2006/main" prst="rect">
          <a:avLst/>
        </a:prstGeom>
        <a:noFill xmlns:a="http://schemas.openxmlformats.org/drawingml/2006/main"/>
        <a:ln xmlns:a="http://schemas.openxmlformats.org/drawingml/2006/main" w="38100">
          <a:solidFill>
            <a:srgbClr val="FF99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solidFill>
              <a:prstClr val="black"/>
            </a:solidFill>
          </a:endParaRPr>
        </a:p>
      </cdr:txBody>
    </cdr:sp>
  </cdr:relSizeAnchor>
  <cdr:relSizeAnchor xmlns:cdr="http://schemas.openxmlformats.org/drawingml/2006/chartDrawing">
    <cdr:from>
      <cdr:x>0.08333</cdr:x>
      <cdr:y>0.35526</cdr:y>
    </cdr:from>
    <cdr:to>
      <cdr:x>0.19167</cdr:x>
      <cdr:y>0.71053</cdr:y>
    </cdr:to>
    <cdr:sp macro="" textlink="">
      <cdr:nvSpPr>
        <cdr:cNvPr id="12" name="Rectangle 11"/>
        <cdr:cNvSpPr/>
      </cdr:nvSpPr>
      <cdr:spPr>
        <a:xfrm xmlns:a="http://schemas.openxmlformats.org/drawingml/2006/main" rot="5400000">
          <a:off x="228602" y="2590799"/>
          <a:ext cx="2057395" cy="990600"/>
        </a:xfrm>
        <a:prstGeom xmlns:a="http://schemas.openxmlformats.org/drawingml/2006/main" prst="rect">
          <a:avLst/>
        </a:prstGeom>
        <a:noFill xmlns:a="http://schemas.openxmlformats.org/drawingml/2006/main"/>
        <a:ln xmlns:a="http://schemas.openxmlformats.org/drawingml/2006/main" w="38100">
          <a:solidFill>
            <a:srgbClr val="FF99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a:solidFill>
              <a:prstClr val="black"/>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3" name="Rectangle 3"/>
          <p:cNvSpPr>
            <a:spLocks noGrp="1" noChangeArrowheads="1"/>
          </p:cNvSpPr>
          <p:nvPr>
            <p:ph type="dt" sz="quarter" idx="1"/>
          </p:nvPr>
        </p:nvSpPr>
        <p:spPr bwMode="auto">
          <a:xfrm>
            <a:off x="3973513" y="0"/>
            <a:ext cx="303688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t" anchorCtr="0" compatLnSpc="1">
            <a:prstTxWarp prst="textNoShape">
              <a:avLst/>
            </a:prstTxWarp>
          </a:bodyPr>
          <a:lstStyle>
            <a:lvl1pPr algn="r" defTabSz="931863">
              <a:defRPr sz="1200" b="0" i="0">
                <a:solidFill>
                  <a:schemeClr val="tx1"/>
                </a:solidFill>
                <a:latin typeface="Times New Roman" pitchFamily="18" charset="0"/>
              </a:defRPr>
            </a:lvl1pPr>
          </a:lstStyle>
          <a:p>
            <a:endParaRPr lang="en-US"/>
          </a:p>
        </p:txBody>
      </p:sp>
      <p:sp>
        <p:nvSpPr>
          <p:cNvPr id="10244" name="Rectangle 4"/>
          <p:cNvSpPr>
            <a:spLocks noGrp="1" noChangeArrowheads="1"/>
          </p:cNvSpPr>
          <p:nvPr>
            <p:ph type="ftr" sz="quarter" idx="2"/>
          </p:nvPr>
        </p:nvSpPr>
        <p:spPr bwMode="auto">
          <a:xfrm>
            <a:off x="0" y="8763000"/>
            <a:ext cx="30368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b" anchorCtr="0" compatLnSpc="1">
            <a:prstTxWarp prst="textNoShape">
              <a:avLst/>
            </a:prstTxWarp>
          </a:bodyPr>
          <a:lstStyle>
            <a:lvl1pPr defTabSz="931863">
              <a:defRPr sz="1200" b="0" i="0">
                <a:solidFill>
                  <a:schemeClr val="tx1"/>
                </a:solidFill>
                <a:latin typeface="Times New Roman" pitchFamily="18" charset="0"/>
              </a:defRPr>
            </a:lvl1pPr>
          </a:lstStyle>
          <a:p>
            <a:endParaRPr lang="en-US"/>
          </a:p>
        </p:txBody>
      </p:sp>
      <p:sp>
        <p:nvSpPr>
          <p:cNvPr id="10245" name="Rectangle 5"/>
          <p:cNvSpPr>
            <a:spLocks noGrp="1" noChangeArrowheads="1"/>
          </p:cNvSpPr>
          <p:nvPr>
            <p:ph type="sldNum" sz="quarter" idx="3"/>
          </p:nvPr>
        </p:nvSpPr>
        <p:spPr bwMode="auto">
          <a:xfrm>
            <a:off x="3973513" y="8763000"/>
            <a:ext cx="3036887"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b" anchorCtr="0" compatLnSpc="1">
            <a:prstTxWarp prst="textNoShape">
              <a:avLst/>
            </a:prstTxWarp>
          </a:bodyPr>
          <a:lstStyle>
            <a:lvl1pPr algn="r" defTabSz="931863">
              <a:defRPr sz="1200" b="0" i="0">
                <a:solidFill>
                  <a:schemeClr val="tx1"/>
                </a:solidFill>
                <a:latin typeface="Times New Roman" pitchFamily="18" charset="0"/>
              </a:defRPr>
            </a:lvl1pPr>
          </a:lstStyle>
          <a:p>
            <a:fld id="{A87F2319-8440-4C73-8886-18175696E8C9}" type="slidenum">
              <a:rPr lang="en-US"/>
              <a:pPr/>
              <a:t>‹#›</a:t>
            </a:fld>
            <a:endParaRPr lang="en-US"/>
          </a:p>
        </p:txBody>
      </p:sp>
      <p:sp>
        <p:nvSpPr>
          <p:cNvPr id="2" name="TextBox 1"/>
          <p:cNvSpPr txBox="1"/>
          <p:nvPr/>
        </p:nvSpPr>
        <p:spPr>
          <a:xfrm>
            <a:off x="228600" y="192087"/>
            <a:ext cx="2438400" cy="369332"/>
          </a:xfrm>
          <a:prstGeom prst="rect">
            <a:avLst/>
          </a:prstGeom>
          <a:noFill/>
        </p:spPr>
        <p:txBody>
          <a:bodyPr wrap="square" rtlCol="0">
            <a:spAutoFit/>
          </a:bodyPr>
          <a:lstStyle/>
          <a:p>
            <a:r>
              <a:rPr lang="en-US" sz="1800" i="0" dirty="0" smtClean="0"/>
              <a:t>CRT15-DAPT-ACS</a:t>
            </a:r>
            <a:endParaRPr lang="en-US" i="0" dirty="0"/>
          </a:p>
        </p:txBody>
      </p:sp>
    </p:spTree>
    <p:extLst>
      <p:ext uri="{BB962C8B-B14F-4D97-AF65-F5344CB8AC3E}">
        <p14:creationId xmlns:p14="http://schemas.microsoft.com/office/powerpoint/2010/main" val="10807558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30368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t" anchorCtr="0" compatLnSpc="1">
            <a:prstTxWarp prst="textNoShape">
              <a:avLst/>
            </a:prstTxWarp>
          </a:bodyPr>
          <a:lstStyle>
            <a:lvl1pPr defTabSz="931863">
              <a:defRPr sz="1200" b="0" i="0">
                <a:solidFill>
                  <a:schemeClr val="tx1"/>
                </a:solidFill>
                <a:latin typeface="Times New Roman" pitchFamily="18" charset="0"/>
              </a:defRPr>
            </a:lvl1pPr>
          </a:lstStyle>
          <a:p>
            <a:endParaRPr lang="en-US"/>
          </a:p>
        </p:txBody>
      </p:sp>
      <p:sp>
        <p:nvSpPr>
          <p:cNvPr id="35843" name="Rectangle 3"/>
          <p:cNvSpPr>
            <a:spLocks noGrp="1" noChangeArrowheads="1"/>
          </p:cNvSpPr>
          <p:nvPr>
            <p:ph type="dt" idx="1"/>
          </p:nvPr>
        </p:nvSpPr>
        <p:spPr bwMode="auto">
          <a:xfrm>
            <a:off x="3971925" y="0"/>
            <a:ext cx="30368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t" anchorCtr="0" compatLnSpc="1">
            <a:prstTxWarp prst="textNoShape">
              <a:avLst/>
            </a:prstTxWarp>
          </a:bodyPr>
          <a:lstStyle>
            <a:lvl1pPr algn="r" defTabSz="931863">
              <a:defRPr sz="1200" b="0" i="0">
                <a:solidFill>
                  <a:schemeClr val="tx1"/>
                </a:solidFill>
                <a:latin typeface="Times New Roman" pitchFamily="18" charset="0"/>
              </a:defRPr>
            </a:lvl1pPr>
          </a:lstStyle>
          <a:p>
            <a:endParaRPr lang="en-US"/>
          </a:p>
        </p:txBody>
      </p:sp>
      <p:sp>
        <p:nvSpPr>
          <p:cNvPr id="35844" name="Rectangle 4"/>
          <p:cNvSpPr>
            <a:spLocks noGrp="1" noRot="1" noChangeAspect="1" noChangeArrowheads="1" noTextEdit="1"/>
          </p:cNvSpPr>
          <p:nvPr>
            <p:ph type="sldImg" idx="2"/>
          </p:nvPr>
        </p:nvSpPr>
        <p:spPr bwMode="auto">
          <a:xfrm>
            <a:off x="1200150" y="693738"/>
            <a:ext cx="4610100" cy="3457575"/>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5845" name="Rectangle 5"/>
          <p:cNvSpPr>
            <a:spLocks noGrp="1" noChangeArrowheads="1"/>
          </p:cNvSpPr>
          <p:nvPr>
            <p:ph type="body" sz="quarter" idx="3"/>
          </p:nvPr>
        </p:nvSpPr>
        <p:spPr bwMode="auto">
          <a:xfrm>
            <a:off x="701675" y="4381500"/>
            <a:ext cx="5607050" cy="4148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5846" name="Rectangle 6"/>
          <p:cNvSpPr>
            <a:spLocks noGrp="1" noChangeArrowheads="1"/>
          </p:cNvSpPr>
          <p:nvPr>
            <p:ph type="ftr" sz="quarter" idx="4"/>
          </p:nvPr>
        </p:nvSpPr>
        <p:spPr bwMode="auto">
          <a:xfrm>
            <a:off x="0" y="8761413"/>
            <a:ext cx="30368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b" anchorCtr="0" compatLnSpc="1">
            <a:prstTxWarp prst="textNoShape">
              <a:avLst/>
            </a:prstTxWarp>
          </a:bodyPr>
          <a:lstStyle>
            <a:lvl1pPr defTabSz="931863">
              <a:defRPr sz="1200" b="0" i="0">
                <a:solidFill>
                  <a:schemeClr val="tx1"/>
                </a:solidFill>
                <a:latin typeface="Times New Roman" pitchFamily="18" charset="0"/>
              </a:defRPr>
            </a:lvl1pPr>
          </a:lstStyle>
          <a:p>
            <a:endParaRPr lang="en-US"/>
          </a:p>
        </p:txBody>
      </p:sp>
      <p:sp>
        <p:nvSpPr>
          <p:cNvPr id="35847" name="Rectangle 7"/>
          <p:cNvSpPr>
            <a:spLocks noGrp="1" noChangeArrowheads="1"/>
          </p:cNvSpPr>
          <p:nvPr>
            <p:ph type="sldNum" sz="quarter" idx="5"/>
          </p:nvPr>
        </p:nvSpPr>
        <p:spPr bwMode="auto">
          <a:xfrm>
            <a:off x="3971925" y="8761413"/>
            <a:ext cx="3036888"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1" tIns="46586" rIns="93171" bIns="46586" numCol="1" anchor="b" anchorCtr="0" compatLnSpc="1">
            <a:prstTxWarp prst="textNoShape">
              <a:avLst/>
            </a:prstTxWarp>
          </a:bodyPr>
          <a:lstStyle>
            <a:lvl1pPr algn="r" defTabSz="931863">
              <a:defRPr sz="1200" b="0" i="0">
                <a:solidFill>
                  <a:schemeClr val="tx1"/>
                </a:solidFill>
                <a:latin typeface="Times New Roman" pitchFamily="18" charset="0"/>
              </a:defRPr>
            </a:lvl1pPr>
          </a:lstStyle>
          <a:p>
            <a:fld id="{5CAF304C-FD8D-4FE2-B3E9-3AC463F08E28}" type="slidenum">
              <a:rPr lang="en-US"/>
              <a:pPr/>
              <a:t>‹#›</a:t>
            </a:fld>
            <a:endParaRPr lang="en-US"/>
          </a:p>
        </p:txBody>
      </p:sp>
    </p:spTree>
    <p:extLst>
      <p:ext uri="{BB962C8B-B14F-4D97-AF65-F5344CB8AC3E}">
        <p14:creationId xmlns:p14="http://schemas.microsoft.com/office/powerpoint/2010/main" val="61324203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1330" name="Rectangle 2"/>
          <p:cNvSpPr>
            <a:spLocks noGrp="1" noRot="1" noChangeAspect="1" noChangeArrowheads="1" noTextEdit="1"/>
          </p:cNvSpPr>
          <p:nvPr>
            <p:ph type="sldImg"/>
          </p:nvPr>
        </p:nvSpPr>
        <p:spPr>
          <a:xfrm>
            <a:off x="1188016" y="698694"/>
            <a:ext cx="4634371" cy="3446148"/>
          </a:xfrm>
          <a:ln cap="flat"/>
        </p:spPr>
      </p:sp>
      <p:sp>
        <p:nvSpPr>
          <p:cNvPr id="611331" name="Rectangle 3"/>
          <p:cNvSpPr>
            <a:spLocks noGrp="1" noChangeArrowheads="1"/>
          </p:cNvSpPr>
          <p:nvPr>
            <p:ph type="body" idx="1"/>
          </p:nvPr>
        </p:nvSpPr>
        <p:spPr>
          <a:noFill/>
        </p:spPr>
        <p:txBody>
          <a:bodyPr lIns="92053" tIns="45218" rIns="92053" bIns="45218"/>
          <a:lstStyle/>
          <a:p>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DES ITT</a:t>
            </a:r>
          </a:p>
          <a:p>
            <a:r>
              <a:rPr lang="en-US" altLang="en-US" smtClean="0"/>
              <a:t>12-33 Months:</a:t>
            </a:r>
          </a:p>
          <a:p>
            <a:r>
              <a:rPr lang="en-US" altLang="en-US" smtClean="0"/>
              <a:t>HR 0.72 (0.56-0.92)</a:t>
            </a:r>
          </a:p>
          <a:p>
            <a:r>
              <a:rPr lang="en-US" altLang="en-US" smtClean="0"/>
              <a:t>2.5% vs 3.2%</a:t>
            </a:r>
          </a:p>
          <a:p>
            <a:r>
              <a:rPr lang="en-US" altLang="en-US" smtClean="0"/>
              <a:t>P=0.01</a:t>
            </a:r>
          </a:p>
        </p:txBody>
      </p:sp>
      <p:sp>
        <p:nvSpPr>
          <p:cNvPr id="150532" name="Header Placeholder 1"/>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mtClean="0">
                <a:solidFill>
                  <a:srgbClr val="000000"/>
                </a:solidFill>
                <a:latin typeface="Calibri" pitchFamily="34" charset="0"/>
              </a:rPr>
              <a:t>DMC Meeting Slide Deck</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Image Placeholder 1"/>
          <p:cNvSpPr>
            <a:spLocks noGrp="1" noRot="1" noChangeAspect="1" noTextEdit="1"/>
          </p:cNvSpPr>
          <p:nvPr>
            <p:ph type="sldImg"/>
          </p:nvPr>
        </p:nvSpPr>
        <p:spPr>
          <a:ln/>
        </p:spPr>
      </p:sp>
      <p:sp>
        <p:nvSpPr>
          <p:cNvPr id="133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DES ITT</a:t>
            </a:r>
          </a:p>
          <a:p>
            <a:r>
              <a:rPr lang="en-US" altLang="en-US" smtClean="0"/>
              <a:t> “all groups with HR always less than one. Important to note RF (mainly represented by MI), is negative, showing consistent mag of rr for those with and without RF. And thieno type and drug type consistent.”</a:t>
            </a:r>
          </a:p>
          <a:p>
            <a:r>
              <a:rPr lang="en-US" altLang="en-US" smtClean="0"/>
              <a:t>LM request 11/14: fix the fonts in the P values. Make the p values uniform with the supp app, I think to two sig dig, except when close to 0.05, when we used 3. For all forest plots in the deck.</a:t>
            </a:r>
          </a:p>
          <a:p>
            <a:r>
              <a:rPr lang="en-US" altLang="en-US" smtClean="0"/>
              <a:t>After all of these edits, please have wen qc slides once more today. </a:t>
            </a:r>
            <a:r>
              <a:rPr lang="en-US" altLang="en-US" i="1" smtClean="0"/>
              <a:t>JS: Done. Also, I updated drug P value from 0.63 to the ADJUSTED value of 0.54. Same with DES – from 0.90 to 0.76. Updated 95% CI on Prasugrel to current.</a:t>
            </a:r>
            <a:endParaRPr lang="en-US" altLang="en-US" smtClean="0"/>
          </a:p>
        </p:txBody>
      </p:sp>
      <p:sp>
        <p:nvSpPr>
          <p:cNvPr id="133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D73E94A5-B20E-440E-B8DE-6B95D8934539}" type="slidenum">
              <a:rPr lang="en-US" altLang="en-US" smtClean="0">
                <a:solidFill>
                  <a:srgbClr val="000000"/>
                </a:solidFill>
                <a:latin typeface="Calibri" pitchFamily="34" charset="0"/>
              </a:rPr>
              <a:pPr eaLnBrk="1" hangingPunct="1"/>
              <a:t>19</a:t>
            </a:fld>
            <a:endParaRPr lang="en-US" altLang="en-US" smtClean="0">
              <a:solidFill>
                <a:srgbClr val="000000"/>
              </a:solidFill>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Image Placeholder 1"/>
          <p:cNvSpPr>
            <a:spLocks noGrp="1" noRot="1" noChangeAspect="1" noTextEdit="1"/>
          </p:cNvSpPr>
          <p:nvPr>
            <p:ph type="sldImg"/>
          </p:nvPr>
        </p:nvSpPr>
        <p:spPr>
          <a:ln/>
        </p:spPr>
      </p:sp>
      <p:sp>
        <p:nvSpPr>
          <p:cNvPr id="135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DES ITT</a:t>
            </a:r>
          </a:p>
          <a:p>
            <a:pPr eaLnBrk="1" hangingPunct="1">
              <a:spcBef>
                <a:spcPct val="0"/>
              </a:spcBef>
            </a:pPr>
            <a:r>
              <a:rPr lang="en-US" altLang="en-US" i="1" smtClean="0"/>
              <a:t>JS: Note that drug and DES type values are adjusted.</a:t>
            </a:r>
          </a:p>
          <a:p>
            <a:endParaRPr lang="en-US" altLang="en-US" smtClean="0"/>
          </a:p>
        </p:txBody>
      </p:sp>
      <p:sp>
        <p:nvSpPr>
          <p:cNvPr id="135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55EAF6AB-394D-45AA-AD49-50A4345645EF}" type="slidenum">
              <a:rPr lang="en-US" altLang="en-US" smtClean="0">
                <a:solidFill>
                  <a:srgbClr val="000000"/>
                </a:solidFill>
                <a:latin typeface="Calibri" pitchFamily="34" charset="0"/>
              </a:rPr>
              <a:pPr eaLnBrk="1" hangingPunct="1"/>
              <a:t>20</a:t>
            </a:fld>
            <a:endParaRPr lang="en-US" altLang="en-US" smtClean="0">
              <a:solidFill>
                <a:srgbClr val="000000"/>
              </a:solidFill>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a:ln/>
        </p:spPr>
      </p:sp>
      <p:sp>
        <p:nvSpPr>
          <p:cNvPr id="144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30275" eaLnBrk="1" hangingPunct="1">
              <a:spcBef>
                <a:spcPct val="0"/>
              </a:spcBef>
            </a:pPr>
            <a:r>
              <a:rPr lang="en-US" altLang="en-US" smtClean="0"/>
              <a:t>JS: Tal can you make the boxes around each node non-bolded? We also need to follow up with the not available for f/u boxes. </a:t>
            </a:r>
            <a:endParaRPr lang="en-US" altLang="en-US" smtClean="0">
              <a:solidFill>
                <a:schemeClr val="accent2"/>
              </a:solidFill>
            </a:endParaRPr>
          </a:p>
        </p:txBody>
      </p:sp>
      <p:sp>
        <p:nvSpPr>
          <p:cNvPr id="1443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a:solidFill>
                  <a:schemeClr val="tx1"/>
                </a:solidFill>
                <a:latin typeface="Arial" charset="0"/>
                <a:cs typeface="Arial" charset="0"/>
              </a:defRPr>
            </a:lvl1pPr>
            <a:lvl2pPr marL="742950" indent="-285750" defTabSz="928688" eaLnBrk="0" hangingPunct="0">
              <a:defRPr>
                <a:solidFill>
                  <a:schemeClr val="tx1"/>
                </a:solidFill>
                <a:latin typeface="Arial" charset="0"/>
                <a:cs typeface="Arial" charset="0"/>
              </a:defRPr>
            </a:lvl2pPr>
            <a:lvl3pPr marL="1143000" indent="-228600" defTabSz="928688" eaLnBrk="0" hangingPunct="0">
              <a:defRPr>
                <a:solidFill>
                  <a:schemeClr val="tx1"/>
                </a:solidFill>
                <a:latin typeface="Arial" charset="0"/>
                <a:cs typeface="Arial" charset="0"/>
              </a:defRPr>
            </a:lvl3pPr>
            <a:lvl4pPr marL="1600200" indent="-228600" defTabSz="928688" eaLnBrk="0" hangingPunct="0">
              <a:defRPr>
                <a:solidFill>
                  <a:schemeClr val="tx1"/>
                </a:solidFill>
                <a:latin typeface="Arial" charset="0"/>
                <a:cs typeface="Arial" charset="0"/>
              </a:defRPr>
            </a:lvl4pPr>
            <a:lvl5pPr marL="2057400" indent="-228600" defTabSz="928688" eaLnBrk="0" hangingPunct="0">
              <a:defRPr>
                <a:solidFill>
                  <a:schemeClr val="tx1"/>
                </a:solidFill>
                <a:latin typeface="Arial" charset="0"/>
                <a:cs typeface="Arial" charset="0"/>
              </a:defRPr>
            </a:lvl5pPr>
            <a:lvl6pPr marL="2514600" indent="-228600" defTabSz="928688" eaLnBrk="0" fontAlgn="base" hangingPunct="0">
              <a:spcBef>
                <a:spcPct val="0"/>
              </a:spcBef>
              <a:spcAft>
                <a:spcPct val="0"/>
              </a:spcAft>
              <a:defRPr>
                <a:solidFill>
                  <a:schemeClr val="tx1"/>
                </a:solidFill>
                <a:latin typeface="Arial" charset="0"/>
                <a:cs typeface="Arial" charset="0"/>
              </a:defRPr>
            </a:lvl6pPr>
            <a:lvl7pPr marL="2971800" indent="-228600" defTabSz="928688" eaLnBrk="0" fontAlgn="base" hangingPunct="0">
              <a:spcBef>
                <a:spcPct val="0"/>
              </a:spcBef>
              <a:spcAft>
                <a:spcPct val="0"/>
              </a:spcAft>
              <a:defRPr>
                <a:solidFill>
                  <a:schemeClr val="tx1"/>
                </a:solidFill>
                <a:latin typeface="Arial" charset="0"/>
                <a:cs typeface="Arial" charset="0"/>
              </a:defRPr>
            </a:lvl7pPr>
            <a:lvl8pPr marL="3429000" indent="-228600" defTabSz="928688" eaLnBrk="0" fontAlgn="base" hangingPunct="0">
              <a:spcBef>
                <a:spcPct val="0"/>
              </a:spcBef>
              <a:spcAft>
                <a:spcPct val="0"/>
              </a:spcAft>
              <a:defRPr>
                <a:solidFill>
                  <a:schemeClr val="tx1"/>
                </a:solidFill>
                <a:latin typeface="Arial" charset="0"/>
                <a:cs typeface="Arial" charset="0"/>
              </a:defRPr>
            </a:lvl8pPr>
            <a:lvl9pPr marL="3886200" indent="-228600" defTabSz="928688" eaLnBrk="0" fontAlgn="base" hangingPunct="0">
              <a:spcBef>
                <a:spcPct val="0"/>
              </a:spcBef>
              <a:spcAft>
                <a:spcPct val="0"/>
              </a:spcAft>
              <a:defRPr>
                <a:solidFill>
                  <a:schemeClr val="tx1"/>
                </a:solidFill>
                <a:latin typeface="Arial" charset="0"/>
                <a:cs typeface="Arial" charset="0"/>
              </a:defRPr>
            </a:lvl9pPr>
          </a:lstStyle>
          <a:p>
            <a:pPr eaLnBrk="1" hangingPunct="1"/>
            <a:fld id="{6BF03A9B-8A90-4157-B8DA-297987F5B361}" type="slidenum">
              <a:rPr lang="en-US" altLang="en-US" smtClean="0">
                <a:solidFill>
                  <a:srgbClr val="000000"/>
                </a:solidFill>
                <a:latin typeface="Calibri" pitchFamily="34" charset="0"/>
              </a:rPr>
              <a:pPr eaLnBrk="1" hangingPunct="1"/>
              <a:t>21</a:t>
            </a:fld>
            <a:endParaRPr lang="en-US" altLang="en-US" smtClean="0">
              <a:solidFill>
                <a:srgbClr val="000000"/>
              </a:solidFill>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Slide Image Placeholder 1"/>
          <p:cNvSpPr>
            <a:spLocks noGrp="1" noRot="1" noChangeAspect="1" noTextEdit="1"/>
          </p:cNvSpPr>
          <p:nvPr>
            <p:ph type="sldImg"/>
          </p:nvPr>
        </p:nvSpPr>
        <p:spPr>
          <a:ln/>
        </p:spPr>
      </p:sp>
      <p:sp>
        <p:nvSpPr>
          <p:cNvPr id="158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a:spcBef>
                <a:spcPct val="0"/>
              </a:spcBef>
            </a:pPr>
            <a:endParaRPr lang="en-US" altLang="en-US" sz="1400" smtClean="0"/>
          </a:p>
        </p:txBody>
      </p:sp>
      <p:sp>
        <p:nvSpPr>
          <p:cNvPr id="158724" name="Slide Number Placeholder 3"/>
          <p:cNvSpPr txBox="1">
            <a:spLocks noGrp="1"/>
          </p:cNvSpPr>
          <p:nvPr/>
        </p:nvSpPr>
        <p:spPr bwMode="auto">
          <a:xfrm>
            <a:off x="3970339" y="8760316"/>
            <a:ext cx="3038475" cy="461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defTabSz="930275" eaLnBrk="0" hangingPunct="0">
              <a:defRPr>
                <a:solidFill>
                  <a:schemeClr val="tx1"/>
                </a:solidFill>
                <a:latin typeface="Arial" charset="0"/>
                <a:cs typeface="Arial" charset="0"/>
              </a:defRPr>
            </a:lvl1pPr>
            <a:lvl2pPr marL="742950" indent="-285750" defTabSz="930275" eaLnBrk="0" hangingPunct="0">
              <a:defRPr>
                <a:solidFill>
                  <a:schemeClr val="tx1"/>
                </a:solidFill>
                <a:latin typeface="Arial" charset="0"/>
                <a:cs typeface="Arial" charset="0"/>
              </a:defRPr>
            </a:lvl2pPr>
            <a:lvl3pPr marL="1143000" indent="-228600" defTabSz="930275" eaLnBrk="0" hangingPunct="0">
              <a:defRPr>
                <a:solidFill>
                  <a:schemeClr val="tx1"/>
                </a:solidFill>
                <a:latin typeface="Arial" charset="0"/>
                <a:cs typeface="Arial" charset="0"/>
              </a:defRPr>
            </a:lvl3pPr>
            <a:lvl4pPr marL="1600200" indent="-228600" defTabSz="930275" eaLnBrk="0" hangingPunct="0">
              <a:defRPr>
                <a:solidFill>
                  <a:schemeClr val="tx1"/>
                </a:solidFill>
                <a:latin typeface="Arial" charset="0"/>
                <a:cs typeface="Arial" charset="0"/>
              </a:defRPr>
            </a:lvl4pPr>
            <a:lvl5pPr marL="2057400" indent="-228600" defTabSz="930275" eaLnBrk="0" hangingPunct="0">
              <a:defRPr>
                <a:solidFill>
                  <a:schemeClr val="tx1"/>
                </a:solidFill>
                <a:latin typeface="Arial" charset="0"/>
                <a:cs typeface="Arial" charset="0"/>
              </a:defRPr>
            </a:lvl5pPr>
            <a:lvl6pPr marL="2514600" indent="-228600" defTabSz="930275" eaLnBrk="0" fontAlgn="base" hangingPunct="0">
              <a:spcBef>
                <a:spcPct val="0"/>
              </a:spcBef>
              <a:spcAft>
                <a:spcPct val="0"/>
              </a:spcAft>
              <a:defRPr>
                <a:solidFill>
                  <a:schemeClr val="tx1"/>
                </a:solidFill>
                <a:latin typeface="Arial" charset="0"/>
                <a:cs typeface="Arial" charset="0"/>
              </a:defRPr>
            </a:lvl6pPr>
            <a:lvl7pPr marL="2971800" indent="-228600" defTabSz="930275" eaLnBrk="0" fontAlgn="base" hangingPunct="0">
              <a:spcBef>
                <a:spcPct val="0"/>
              </a:spcBef>
              <a:spcAft>
                <a:spcPct val="0"/>
              </a:spcAft>
              <a:defRPr>
                <a:solidFill>
                  <a:schemeClr val="tx1"/>
                </a:solidFill>
                <a:latin typeface="Arial" charset="0"/>
                <a:cs typeface="Arial" charset="0"/>
              </a:defRPr>
            </a:lvl7pPr>
            <a:lvl8pPr marL="3429000" indent="-228600" defTabSz="930275" eaLnBrk="0" fontAlgn="base" hangingPunct="0">
              <a:spcBef>
                <a:spcPct val="0"/>
              </a:spcBef>
              <a:spcAft>
                <a:spcPct val="0"/>
              </a:spcAft>
              <a:defRPr>
                <a:solidFill>
                  <a:schemeClr val="tx1"/>
                </a:solidFill>
                <a:latin typeface="Arial" charset="0"/>
                <a:cs typeface="Arial" charset="0"/>
              </a:defRPr>
            </a:lvl8pPr>
            <a:lvl9pPr marL="3886200" indent="-228600" defTabSz="930275" eaLnBrk="0" fontAlgn="base" hangingPunct="0">
              <a:spcBef>
                <a:spcPct val="0"/>
              </a:spcBef>
              <a:spcAft>
                <a:spcPct val="0"/>
              </a:spcAft>
              <a:defRPr>
                <a:solidFill>
                  <a:schemeClr val="tx1"/>
                </a:solidFill>
                <a:latin typeface="Arial" charset="0"/>
                <a:cs typeface="Arial" charset="0"/>
              </a:defRPr>
            </a:lvl9pPr>
          </a:lstStyle>
          <a:p>
            <a:pPr algn="r" eaLnBrk="1" hangingPunct="1"/>
            <a:fld id="{5218FFAA-0BEE-4440-84BA-7DC063D8F59E}" type="slidenum">
              <a:rPr lang="en-US" altLang="en-US" sz="1200" b="0" i="0" smtClean="0">
                <a:solidFill>
                  <a:srgbClr val="000000"/>
                </a:solidFill>
                <a:latin typeface="Calibri" pitchFamily="34" charset="0"/>
              </a:rPr>
              <a:pPr algn="r" eaLnBrk="1" hangingPunct="1"/>
              <a:t>22</a:t>
            </a:fld>
            <a:endParaRPr lang="en-US" altLang="en-US" sz="1200" b="0" i="0" smtClean="0">
              <a:solidFill>
                <a:srgbClr val="000000"/>
              </a:solidFill>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a:ln/>
        </p:spPr>
      </p:sp>
      <p:sp>
        <p:nvSpPr>
          <p:cNvPr id="149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pPr>
              <a:spcBef>
                <a:spcPct val="0"/>
              </a:spcBef>
            </a:pPr>
            <a:endParaRPr lang="en-US" altLang="en-US" smtClean="0"/>
          </a:p>
        </p:txBody>
      </p:sp>
      <p:sp>
        <p:nvSpPr>
          <p:cNvPr id="149508" name="Slide Number Placeholder 3"/>
          <p:cNvSpPr txBox="1">
            <a:spLocks noGrp="1"/>
          </p:cNvSpPr>
          <p:nvPr/>
        </p:nvSpPr>
        <p:spPr bwMode="auto">
          <a:xfrm>
            <a:off x="3970339" y="8760316"/>
            <a:ext cx="3038475" cy="461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D991E49E-66D9-4700-A954-73443B4BFC25}" type="slidenum">
              <a:rPr lang="en-US" altLang="en-US" sz="1200" b="0" i="0" smtClean="0">
                <a:solidFill>
                  <a:srgbClr val="000000"/>
                </a:solidFill>
                <a:latin typeface="Calibri" pitchFamily="34" charset="0"/>
              </a:rPr>
              <a:pPr algn="r" eaLnBrk="1" hangingPunct="1"/>
              <a:t>23</a:t>
            </a:fld>
            <a:endParaRPr lang="en-US" altLang="en-US" sz="1200" b="0" i="0" smtClean="0">
              <a:solidFill>
                <a:srgbClr val="000000"/>
              </a:solidFill>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26616489-7220-4FF0-91D1-870CF5AA5CFC}" type="slidenum">
              <a:rPr lang="en-US">
                <a:solidFill>
                  <a:srgbClr val="000000"/>
                </a:solidFill>
              </a:rPr>
              <a:pPr/>
              <a:t>25</a:t>
            </a:fld>
            <a:endParaRPr lang="en-US">
              <a:solidFill>
                <a:srgbClr val="000000"/>
              </a:solidFill>
            </a:endParaRPr>
          </a:p>
        </p:txBody>
      </p:sp>
      <p:sp>
        <p:nvSpPr>
          <p:cNvPr id="1384450" name="Rectangle 7"/>
          <p:cNvSpPr txBox="1">
            <a:spLocks noGrp="1" noChangeArrowheads="1"/>
          </p:cNvSpPr>
          <p:nvPr/>
        </p:nvSpPr>
        <p:spPr bwMode="auto">
          <a:xfrm>
            <a:off x="3971925" y="8761892"/>
            <a:ext cx="3036888" cy="459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6" tIns="46584" rIns="93166" bIns="46584" anchor="b"/>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30188" defTabSz="931863">
              <a:defRPr sz="2400">
                <a:solidFill>
                  <a:schemeClr val="tx1"/>
                </a:solidFill>
                <a:latin typeface="Times New Roman" pitchFamily="18" charset="0"/>
              </a:defRPr>
            </a:lvl5pPr>
            <a:lvl6pPr marL="2514600" indent="-230188" defTabSz="931863" fontAlgn="base">
              <a:spcBef>
                <a:spcPct val="0"/>
              </a:spcBef>
              <a:spcAft>
                <a:spcPct val="0"/>
              </a:spcAft>
              <a:defRPr sz="2400">
                <a:solidFill>
                  <a:schemeClr val="tx1"/>
                </a:solidFill>
                <a:latin typeface="Times New Roman" pitchFamily="18" charset="0"/>
              </a:defRPr>
            </a:lvl6pPr>
            <a:lvl7pPr marL="2971800" indent="-230188" defTabSz="931863" fontAlgn="base">
              <a:spcBef>
                <a:spcPct val="0"/>
              </a:spcBef>
              <a:spcAft>
                <a:spcPct val="0"/>
              </a:spcAft>
              <a:defRPr sz="2400">
                <a:solidFill>
                  <a:schemeClr val="tx1"/>
                </a:solidFill>
                <a:latin typeface="Times New Roman" pitchFamily="18" charset="0"/>
              </a:defRPr>
            </a:lvl7pPr>
            <a:lvl8pPr marL="3429000" indent="-230188" defTabSz="931863" fontAlgn="base">
              <a:spcBef>
                <a:spcPct val="0"/>
              </a:spcBef>
              <a:spcAft>
                <a:spcPct val="0"/>
              </a:spcAft>
              <a:defRPr sz="2400">
                <a:solidFill>
                  <a:schemeClr val="tx1"/>
                </a:solidFill>
                <a:latin typeface="Times New Roman" pitchFamily="18" charset="0"/>
              </a:defRPr>
            </a:lvl8pPr>
            <a:lvl9pPr marL="3886200" indent="-230188" defTabSz="931863" fontAlgn="base">
              <a:spcBef>
                <a:spcPct val="0"/>
              </a:spcBef>
              <a:spcAft>
                <a:spcPct val="0"/>
              </a:spcAft>
              <a:defRPr sz="2400">
                <a:solidFill>
                  <a:schemeClr val="tx1"/>
                </a:solidFill>
                <a:latin typeface="Times New Roman" pitchFamily="18" charset="0"/>
              </a:defRPr>
            </a:lvl9pPr>
          </a:lstStyle>
          <a:p>
            <a:pPr algn="r"/>
            <a:fld id="{141DCA1C-24DC-44F8-9B70-B6FA79384C97}" type="slidenum">
              <a:rPr lang="en-US" sz="1200" b="0" i="0">
                <a:solidFill>
                  <a:srgbClr val="000000"/>
                </a:solidFill>
              </a:rPr>
              <a:pPr algn="r"/>
              <a:t>25</a:t>
            </a:fld>
            <a:endParaRPr lang="en-US" sz="1200" b="0" i="0">
              <a:solidFill>
                <a:srgbClr val="000000"/>
              </a:solidFill>
            </a:endParaRPr>
          </a:p>
        </p:txBody>
      </p:sp>
      <p:sp>
        <p:nvSpPr>
          <p:cNvPr id="1384451" name="Rectangle 7"/>
          <p:cNvSpPr txBox="1">
            <a:spLocks noGrp="1" noChangeArrowheads="1"/>
          </p:cNvSpPr>
          <p:nvPr/>
        </p:nvSpPr>
        <p:spPr bwMode="auto">
          <a:xfrm>
            <a:off x="3970339" y="8760316"/>
            <a:ext cx="3038475" cy="461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7" rIns="93172" bIns="46587" anchor="b"/>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30188" defTabSz="931863">
              <a:defRPr sz="2400">
                <a:solidFill>
                  <a:schemeClr val="tx1"/>
                </a:solidFill>
                <a:latin typeface="Times New Roman" pitchFamily="18" charset="0"/>
              </a:defRPr>
            </a:lvl5pPr>
            <a:lvl6pPr marL="2514600" indent="-230188" defTabSz="931863" fontAlgn="base">
              <a:spcBef>
                <a:spcPct val="0"/>
              </a:spcBef>
              <a:spcAft>
                <a:spcPct val="0"/>
              </a:spcAft>
              <a:defRPr sz="2400">
                <a:solidFill>
                  <a:schemeClr val="tx1"/>
                </a:solidFill>
                <a:latin typeface="Times New Roman" pitchFamily="18" charset="0"/>
              </a:defRPr>
            </a:lvl6pPr>
            <a:lvl7pPr marL="2971800" indent="-230188" defTabSz="931863" fontAlgn="base">
              <a:spcBef>
                <a:spcPct val="0"/>
              </a:spcBef>
              <a:spcAft>
                <a:spcPct val="0"/>
              </a:spcAft>
              <a:defRPr sz="2400">
                <a:solidFill>
                  <a:schemeClr val="tx1"/>
                </a:solidFill>
                <a:latin typeface="Times New Roman" pitchFamily="18" charset="0"/>
              </a:defRPr>
            </a:lvl7pPr>
            <a:lvl8pPr marL="3429000" indent="-230188" defTabSz="931863" fontAlgn="base">
              <a:spcBef>
                <a:spcPct val="0"/>
              </a:spcBef>
              <a:spcAft>
                <a:spcPct val="0"/>
              </a:spcAft>
              <a:defRPr sz="2400">
                <a:solidFill>
                  <a:schemeClr val="tx1"/>
                </a:solidFill>
                <a:latin typeface="Times New Roman" pitchFamily="18" charset="0"/>
              </a:defRPr>
            </a:lvl8pPr>
            <a:lvl9pPr marL="3886200" indent="-230188" defTabSz="931863" fontAlgn="base">
              <a:spcBef>
                <a:spcPct val="0"/>
              </a:spcBef>
              <a:spcAft>
                <a:spcPct val="0"/>
              </a:spcAft>
              <a:defRPr sz="2400">
                <a:solidFill>
                  <a:schemeClr val="tx1"/>
                </a:solidFill>
                <a:latin typeface="Times New Roman" pitchFamily="18" charset="0"/>
              </a:defRPr>
            </a:lvl9pPr>
          </a:lstStyle>
          <a:p>
            <a:pPr algn="r"/>
            <a:fld id="{A335D77A-2EBC-482B-B972-BDC1D464E0CE}" type="slidenum">
              <a:rPr lang="en-US" sz="1200" b="0" i="0">
                <a:solidFill>
                  <a:srgbClr val="000000"/>
                </a:solidFill>
                <a:latin typeface="Arial" pitchFamily="34" charset="0"/>
              </a:rPr>
              <a:pPr algn="r"/>
              <a:t>25</a:t>
            </a:fld>
            <a:endParaRPr lang="en-US" sz="1200" b="0" i="0">
              <a:solidFill>
                <a:srgbClr val="000000"/>
              </a:solidFill>
              <a:latin typeface="Arial" pitchFamily="34" charset="0"/>
            </a:endParaRPr>
          </a:p>
        </p:txBody>
      </p:sp>
      <p:sp>
        <p:nvSpPr>
          <p:cNvPr id="1384452" name="Rectangle 2"/>
          <p:cNvSpPr>
            <a:spLocks noGrp="1" noRot="1" noChangeAspect="1" noChangeArrowheads="1" noTextEdit="1"/>
          </p:cNvSpPr>
          <p:nvPr>
            <p:ph type="sldImg"/>
          </p:nvPr>
        </p:nvSpPr>
        <p:spPr>
          <a:xfrm>
            <a:off x="1200150" y="692150"/>
            <a:ext cx="4610100" cy="3457575"/>
          </a:xfrm>
          <a:ln/>
        </p:spPr>
      </p:sp>
      <p:sp>
        <p:nvSpPr>
          <p:cNvPr id="1384453" name="Rectangle 3"/>
          <p:cNvSpPr>
            <a:spLocks noGrp="1" noChangeArrowheads="1"/>
          </p:cNvSpPr>
          <p:nvPr>
            <p:ph type="body" idx="1"/>
          </p:nvPr>
        </p:nvSpPr>
        <p:spPr>
          <a:xfrm>
            <a:off x="701675" y="4381734"/>
            <a:ext cx="5607050" cy="4150204"/>
          </a:xfrm>
        </p:spPr>
        <p:txBody>
          <a:bodyPr lIns="93172" tIns="46587" rIns="93172" bIns="46587"/>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Slide Image Placeholder 1"/>
          <p:cNvSpPr>
            <a:spLocks noGrp="1" noRot="1" noChangeAspect="1" noTextEdit="1"/>
          </p:cNvSpPr>
          <p:nvPr>
            <p:ph type="sldImg"/>
          </p:nvPr>
        </p:nvSpPr>
        <p:spPr>
          <a:ln/>
        </p:spPr>
      </p:sp>
      <p:sp>
        <p:nvSpPr>
          <p:cNvPr id="160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8600" indent="-228600"/>
            <a:endParaRPr lang="en-US" altLang="en-US" smtClean="0"/>
          </a:p>
        </p:txBody>
      </p:sp>
      <p:sp>
        <p:nvSpPr>
          <p:cNvPr id="160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7ED018C4-4846-406E-8918-57D3B93E1429}" type="slidenum">
              <a:rPr lang="en-US" altLang="en-US" smtClean="0">
                <a:solidFill>
                  <a:srgbClr val="000000"/>
                </a:solidFill>
                <a:latin typeface="Calibri" pitchFamily="34" charset="0"/>
              </a:rPr>
              <a:pPr eaLnBrk="1" hangingPunct="1"/>
              <a:t>26</a:t>
            </a:fld>
            <a:endParaRPr lang="en-US" altLang="en-US" smtClean="0">
              <a:solidFill>
                <a:srgbClr val="000000"/>
              </a:solidFill>
              <a:latin typeface="Calibri"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a:ln/>
        </p:spPr>
      </p:sp>
      <p:sp>
        <p:nvSpPr>
          <p:cNvPr id="152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p>
            <a:r>
              <a:rPr lang="en-US" altLang="en-US" smtClean="0"/>
              <a:t>ADD INTERACTION SLIDE AFTER THIS.SHOWS LACK OF INTERACTION FO</a:t>
            </a:r>
          </a:p>
        </p:txBody>
      </p:sp>
      <p:sp>
        <p:nvSpPr>
          <p:cNvPr id="152580" name="Slide Number Placeholder 3"/>
          <p:cNvSpPr txBox="1">
            <a:spLocks noGrp="1"/>
          </p:cNvSpPr>
          <p:nvPr/>
        </p:nvSpPr>
        <p:spPr bwMode="auto">
          <a:xfrm>
            <a:off x="3970339" y="8760316"/>
            <a:ext cx="3038475" cy="461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nchor="b"/>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46D5D112-A0D5-4661-923F-88B87917658B}" type="slidenum">
              <a:rPr lang="en-US" altLang="en-US" sz="1200" b="0" i="0" smtClean="0">
                <a:solidFill>
                  <a:srgbClr val="000000"/>
                </a:solidFill>
                <a:latin typeface="Calibri" pitchFamily="34" charset="0"/>
              </a:rPr>
              <a:pPr algn="r" eaLnBrk="1" hangingPunct="1"/>
              <a:t>30</a:t>
            </a:fld>
            <a:endParaRPr lang="en-US" altLang="en-US" sz="1200" b="0" i="0" smtClean="0">
              <a:solidFill>
                <a:srgbClr val="000000"/>
              </a:solidFill>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02" name="Rectangle 2"/>
          <p:cNvSpPr>
            <a:spLocks noGrp="1" noRot="1" noChangeAspect="1" noChangeArrowheads="1" noTextEdit="1"/>
          </p:cNvSpPr>
          <p:nvPr>
            <p:ph type="sldImg"/>
          </p:nvPr>
        </p:nvSpPr>
        <p:spPr>
          <a:xfrm>
            <a:off x="1188016" y="698694"/>
            <a:ext cx="4634371" cy="3446148"/>
          </a:xfrm>
          <a:ln cap="flat"/>
        </p:spPr>
      </p:sp>
      <p:sp>
        <p:nvSpPr>
          <p:cNvPr id="614403" name="Rectangle 3"/>
          <p:cNvSpPr>
            <a:spLocks noGrp="1" noChangeArrowheads="1"/>
          </p:cNvSpPr>
          <p:nvPr>
            <p:ph type="body" idx="1"/>
          </p:nvPr>
        </p:nvSpPr>
        <p:spPr>
          <a:noFill/>
        </p:spPr>
        <p:txBody>
          <a:bodyPr lIns="92053" tIns="45218" rIns="92053" bIns="45218"/>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26616489-7220-4FF0-91D1-870CF5AA5CFC}" type="slidenum">
              <a:rPr lang="en-US">
                <a:solidFill>
                  <a:srgbClr val="000000"/>
                </a:solidFill>
              </a:rPr>
              <a:pPr/>
              <a:t>11</a:t>
            </a:fld>
            <a:endParaRPr lang="en-US">
              <a:solidFill>
                <a:srgbClr val="000000"/>
              </a:solidFill>
            </a:endParaRPr>
          </a:p>
        </p:txBody>
      </p:sp>
      <p:sp>
        <p:nvSpPr>
          <p:cNvPr id="1384450" name="Rectangle 7"/>
          <p:cNvSpPr txBox="1">
            <a:spLocks noGrp="1" noChangeArrowheads="1"/>
          </p:cNvSpPr>
          <p:nvPr/>
        </p:nvSpPr>
        <p:spPr bwMode="auto">
          <a:xfrm>
            <a:off x="3971925" y="8761892"/>
            <a:ext cx="3036888" cy="4599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6" tIns="46584" rIns="93166" bIns="46584" anchor="b"/>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30188" defTabSz="931863">
              <a:defRPr sz="2400">
                <a:solidFill>
                  <a:schemeClr val="tx1"/>
                </a:solidFill>
                <a:latin typeface="Times New Roman" pitchFamily="18" charset="0"/>
              </a:defRPr>
            </a:lvl5pPr>
            <a:lvl6pPr marL="2514600" indent="-230188" defTabSz="931863" fontAlgn="base">
              <a:spcBef>
                <a:spcPct val="0"/>
              </a:spcBef>
              <a:spcAft>
                <a:spcPct val="0"/>
              </a:spcAft>
              <a:defRPr sz="2400">
                <a:solidFill>
                  <a:schemeClr val="tx1"/>
                </a:solidFill>
                <a:latin typeface="Times New Roman" pitchFamily="18" charset="0"/>
              </a:defRPr>
            </a:lvl6pPr>
            <a:lvl7pPr marL="2971800" indent="-230188" defTabSz="931863" fontAlgn="base">
              <a:spcBef>
                <a:spcPct val="0"/>
              </a:spcBef>
              <a:spcAft>
                <a:spcPct val="0"/>
              </a:spcAft>
              <a:defRPr sz="2400">
                <a:solidFill>
                  <a:schemeClr val="tx1"/>
                </a:solidFill>
                <a:latin typeface="Times New Roman" pitchFamily="18" charset="0"/>
              </a:defRPr>
            </a:lvl7pPr>
            <a:lvl8pPr marL="3429000" indent="-230188" defTabSz="931863" fontAlgn="base">
              <a:spcBef>
                <a:spcPct val="0"/>
              </a:spcBef>
              <a:spcAft>
                <a:spcPct val="0"/>
              </a:spcAft>
              <a:defRPr sz="2400">
                <a:solidFill>
                  <a:schemeClr val="tx1"/>
                </a:solidFill>
                <a:latin typeface="Times New Roman" pitchFamily="18" charset="0"/>
              </a:defRPr>
            </a:lvl8pPr>
            <a:lvl9pPr marL="3886200" indent="-230188" defTabSz="931863" fontAlgn="base">
              <a:spcBef>
                <a:spcPct val="0"/>
              </a:spcBef>
              <a:spcAft>
                <a:spcPct val="0"/>
              </a:spcAft>
              <a:defRPr sz="2400">
                <a:solidFill>
                  <a:schemeClr val="tx1"/>
                </a:solidFill>
                <a:latin typeface="Times New Roman" pitchFamily="18" charset="0"/>
              </a:defRPr>
            </a:lvl9pPr>
          </a:lstStyle>
          <a:p>
            <a:pPr algn="r"/>
            <a:fld id="{141DCA1C-24DC-44F8-9B70-B6FA79384C97}" type="slidenum">
              <a:rPr lang="en-US" sz="1200" b="0" i="0">
                <a:solidFill>
                  <a:srgbClr val="000000"/>
                </a:solidFill>
              </a:rPr>
              <a:pPr algn="r"/>
              <a:t>11</a:t>
            </a:fld>
            <a:endParaRPr lang="en-US" sz="1200" b="0" i="0">
              <a:solidFill>
                <a:srgbClr val="000000"/>
              </a:solidFill>
            </a:endParaRPr>
          </a:p>
        </p:txBody>
      </p:sp>
      <p:sp>
        <p:nvSpPr>
          <p:cNvPr id="1384451" name="Rectangle 7"/>
          <p:cNvSpPr txBox="1">
            <a:spLocks noGrp="1" noChangeArrowheads="1"/>
          </p:cNvSpPr>
          <p:nvPr/>
        </p:nvSpPr>
        <p:spPr bwMode="auto">
          <a:xfrm>
            <a:off x="3970339" y="8760316"/>
            <a:ext cx="3038475" cy="461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2" tIns="46587" rIns="93172" bIns="46587" anchor="b"/>
          <a:lstStyle>
            <a:lvl1pPr defTabSz="931863">
              <a:defRPr sz="2400">
                <a:solidFill>
                  <a:schemeClr val="tx1"/>
                </a:solidFill>
                <a:latin typeface="Times New Roman" pitchFamily="18" charset="0"/>
              </a:defRPr>
            </a:lvl1pPr>
            <a:lvl2pPr marL="742950" indent="-285750" defTabSz="931863">
              <a:defRPr sz="2400">
                <a:solidFill>
                  <a:schemeClr val="tx1"/>
                </a:solidFill>
                <a:latin typeface="Times New Roman" pitchFamily="18" charset="0"/>
              </a:defRPr>
            </a:lvl2pPr>
            <a:lvl3pPr marL="1143000" indent="-228600" defTabSz="931863">
              <a:defRPr sz="2400">
                <a:solidFill>
                  <a:schemeClr val="tx1"/>
                </a:solidFill>
                <a:latin typeface="Times New Roman" pitchFamily="18" charset="0"/>
              </a:defRPr>
            </a:lvl3pPr>
            <a:lvl4pPr marL="1600200" indent="-228600" defTabSz="931863">
              <a:defRPr sz="2400">
                <a:solidFill>
                  <a:schemeClr val="tx1"/>
                </a:solidFill>
                <a:latin typeface="Times New Roman" pitchFamily="18" charset="0"/>
              </a:defRPr>
            </a:lvl4pPr>
            <a:lvl5pPr marL="2057400" indent="-230188" defTabSz="931863">
              <a:defRPr sz="2400">
                <a:solidFill>
                  <a:schemeClr val="tx1"/>
                </a:solidFill>
                <a:latin typeface="Times New Roman" pitchFamily="18" charset="0"/>
              </a:defRPr>
            </a:lvl5pPr>
            <a:lvl6pPr marL="2514600" indent="-230188" defTabSz="931863" fontAlgn="base">
              <a:spcBef>
                <a:spcPct val="0"/>
              </a:spcBef>
              <a:spcAft>
                <a:spcPct val="0"/>
              </a:spcAft>
              <a:defRPr sz="2400">
                <a:solidFill>
                  <a:schemeClr val="tx1"/>
                </a:solidFill>
                <a:latin typeface="Times New Roman" pitchFamily="18" charset="0"/>
              </a:defRPr>
            </a:lvl6pPr>
            <a:lvl7pPr marL="2971800" indent="-230188" defTabSz="931863" fontAlgn="base">
              <a:spcBef>
                <a:spcPct val="0"/>
              </a:spcBef>
              <a:spcAft>
                <a:spcPct val="0"/>
              </a:spcAft>
              <a:defRPr sz="2400">
                <a:solidFill>
                  <a:schemeClr val="tx1"/>
                </a:solidFill>
                <a:latin typeface="Times New Roman" pitchFamily="18" charset="0"/>
              </a:defRPr>
            </a:lvl7pPr>
            <a:lvl8pPr marL="3429000" indent="-230188" defTabSz="931863" fontAlgn="base">
              <a:spcBef>
                <a:spcPct val="0"/>
              </a:spcBef>
              <a:spcAft>
                <a:spcPct val="0"/>
              </a:spcAft>
              <a:defRPr sz="2400">
                <a:solidFill>
                  <a:schemeClr val="tx1"/>
                </a:solidFill>
                <a:latin typeface="Times New Roman" pitchFamily="18" charset="0"/>
              </a:defRPr>
            </a:lvl8pPr>
            <a:lvl9pPr marL="3886200" indent="-230188" defTabSz="931863" fontAlgn="base">
              <a:spcBef>
                <a:spcPct val="0"/>
              </a:spcBef>
              <a:spcAft>
                <a:spcPct val="0"/>
              </a:spcAft>
              <a:defRPr sz="2400">
                <a:solidFill>
                  <a:schemeClr val="tx1"/>
                </a:solidFill>
                <a:latin typeface="Times New Roman" pitchFamily="18" charset="0"/>
              </a:defRPr>
            </a:lvl9pPr>
          </a:lstStyle>
          <a:p>
            <a:pPr algn="r"/>
            <a:fld id="{A335D77A-2EBC-482B-B972-BDC1D464E0CE}" type="slidenum">
              <a:rPr lang="en-US" sz="1200" b="0" i="0">
                <a:solidFill>
                  <a:srgbClr val="000000"/>
                </a:solidFill>
                <a:latin typeface="Arial" pitchFamily="34" charset="0"/>
              </a:rPr>
              <a:pPr algn="r"/>
              <a:t>11</a:t>
            </a:fld>
            <a:endParaRPr lang="en-US" sz="1200" b="0" i="0">
              <a:solidFill>
                <a:srgbClr val="000000"/>
              </a:solidFill>
              <a:latin typeface="Arial" pitchFamily="34" charset="0"/>
            </a:endParaRPr>
          </a:p>
        </p:txBody>
      </p:sp>
      <p:sp>
        <p:nvSpPr>
          <p:cNvPr id="1384452" name="Rectangle 2"/>
          <p:cNvSpPr>
            <a:spLocks noGrp="1" noRot="1" noChangeAspect="1" noChangeArrowheads="1" noTextEdit="1"/>
          </p:cNvSpPr>
          <p:nvPr>
            <p:ph type="sldImg"/>
          </p:nvPr>
        </p:nvSpPr>
        <p:spPr>
          <a:xfrm>
            <a:off x="1200150" y="692150"/>
            <a:ext cx="4610100" cy="3457575"/>
          </a:xfrm>
          <a:ln/>
        </p:spPr>
      </p:sp>
      <p:sp>
        <p:nvSpPr>
          <p:cNvPr id="1384453" name="Rectangle 3"/>
          <p:cNvSpPr>
            <a:spLocks noGrp="1" noChangeArrowheads="1"/>
          </p:cNvSpPr>
          <p:nvPr>
            <p:ph type="body" idx="1"/>
          </p:nvPr>
        </p:nvSpPr>
        <p:spPr>
          <a:xfrm>
            <a:off x="701675" y="4381734"/>
            <a:ext cx="5607050" cy="4150204"/>
          </a:xfrm>
        </p:spPr>
        <p:txBody>
          <a:bodyPr lIns="93172" tIns="46587" rIns="93172" bIns="46587"/>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Image Placeholder 1"/>
          <p:cNvSpPr>
            <a:spLocks noGrp="1" noRot="1" noChangeAspect="1" noTextEdit="1"/>
          </p:cNvSpPr>
          <p:nvPr>
            <p:ph type="sldImg"/>
          </p:nvPr>
        </p:nvSpPr>
        <p:spPr>
          <a:ln/>
        </p:spPr>
      </p:sp>
      <p:sp>
        <p:nvSpPr>
          <p:cNvPr id="1208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Evaluable for MACCE (additional patients vital status was obtained)</a:t>
            </a:r>
          </a:p>
          <a:p>
            <a:r>
              <a:rPr lang="en-US" altLang="en-US" smtClean="0"/>
              <a:t>Tal 11/11: I aligned some of the boxes and arrows at the bottom left part of the chart.</a:t>
            </a:r>
          </a:p>
        </p:txBody>
      </p:sp>
      <p:sp>
        <p:nvSpPr>
          <p:cNvPr id="1208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a:solidFill>
                  <a:schemeClr val="tx1"/>
                </a:solidFill>
                <a:latin typeface="Arial" charset="0"/>
                <a:cs typeface="Arial" charset="0"/>
              </a:defRPr>
            </a:lvl1pPr>
            <a:lvl2pPr marL="742950" indent="-285750" defTabSz="928688" eaLnBrk="0" hangingPunct="0">
              <a:defRPr>
                <a:solidFill>
                  <a:schemeClr val="tx1"/>
                </a:solidFill>
                <a:latin typeface="Arial" charset="0"/>
                <a:cs typeface="Arial" charset="0"/>
              </a:defRPr>
            </a:lvl2pPr>
            <a:lvl3pPr marL="1143000" indent="-228600" defTabSz="928688" eaLnBrk="0" hangingPunct="0">
              <a:defRPr>
                <a:solidFill>
                  <a:schemeClr val="tx1"/>
                </a:solidFill>
                <a:latin typeface="Arial" charset="0"/>
                <a:cs typeface="Arial" charset="0"/>
              </a:defRPr>
            </a:lvl3pPr>
            <a:lvl4pPr marL="1600200" indent="-228600" defTabSz="928688" eaLnBrk="0" hangingPunct="0">
              <a:defRPr>
                <a:solidFill>
                  <a:schemeClr val="tx1"/>
                </a:solidFill>
                <a:latin typeface="Arial" charset="0"/>
                <a:cs typeface="Arial" charset="0"/>
              </a:defRPr>
            </a:lvl4pPr>
            <a:lvl5pPr marL="2057400" indent="-228600" defTabSz="928688" eaLnBrk="0" hangingPunct="0">
              <a:defRPr>
                <a:solidFill>
                  <a:schemeClr val="tx1"/>
                </a:solidFill>
                <a:latin typeface="Arial" charset="0"/>
                <a:cs typeface="Arial" charset="0"/>
              </a:defRPr>
            </a:lvl5pPr>
            <a:lvl6pPr marL="2514600" indent="-228600" defTabSz="928688" eaLnBrk="0" fontAlgn="base" hangingPunct="0">
              <a:spcBef>
                <a:spcPct val="0"/>
              </a:spcBef>
              <a:spcAft>
                <a:spcPct val="0"/>
              </a:spcAft>
              <a:defRPr>
                <a:solidFill>
                  <a:schemeClr val="tx1"/>
                </a:solidFill>
                <a:latin typeface="Arial" charset="0"/>
                <a:cs typeface="Arial" charset="0"/>
              </a:defRPr>
            </a:lvl6pPr>
            <a:lvl7pPr marL="2971800" indent="-228600" defTabSz="928688" eaLnBrk="0" fontAlgn="base" hangingPunct="0">
              <a:spcBef>
                <a:spcPct val="0"/>
              </a:spcBef>
              <a:spcAft>
                <a:spcPct val="0"/>
              </a:spcAft>
              <a:defRPr>
                <a:solidFill>
                  <a:schemeClr val="tx1"/>
                </a:solidFill>
                <a:latin typeface="Arial" charset="0"/>
                <a:cs typeface="Arial" charset="0"/>
              </a:defRPr>
            </a:lvl7pPr>
            <a:lvl8pPr marL="3429000" indent="-228600" defTabSz="928688" eaLnBrk="0" fontAlgn="base" hangingPunct="0">
              <a:spcBef>
                <a:spcPct val="0"/>
              </a:spcBef>
              <a:spcAft>
                <a:spcPct val="0"/>
              </a:spcAft>
              <a:defRPr>
                <a:solidFill>
                  <a:schemeClr val="tx1"/>
                </a:solidFill>
                <a:latin typeface="Arial" charset="0"/>
                <a:cs typeface="Arial" charset="0"/>
              </a:defRPr>
            </a:lvl8pPr>
            <a:lvl9pPr marL="3886200" indent="-228600" defTabSz="928688" eaLnBrk="0" fontAlgn="base" hangingPunct="0">
              <a:spcBef>
                <a:spcPct val="0"/>
              </a:spcBef>
              <a:spcAft>
                <a:spcPct val="0"/>
              </a:spcAft>
              <a:defRPr>
                <a:solidFill>
                  <a:schemeClr val="tx1"/>
                </a:solidFill>
                <a:latin typeface="Arial" charset="0"/>
                <a:cs typeface="Arial" charset="0"/>
              </a:defRPr>
            </a:lvl9pPr>
          </a:lstStyle>
          <a:p>
            <a:pPr eaLnBrk="1" hangingPunct="1"/>
            <a:fld id="{8A70DE2D-572A-429B-943C-80909F4D55C3}" type="slidenum">
              <a:rPr lang="en-US" altLang="en-US" smtClean="0">
                <a:solidFill>
                  <a:srgbClr val="000000"/>
                </a:solidFill>
                <a:latin typeface="Calibri" pitchFamily="34" charset="0"/>
              </a:rPr>
              <a:pPr eaLnBrk="1" hangingPunct="1"/>
              <a:t>12</a:t>
            </a:fld>
            <a:endParaRPr lang="en-US" altLang="en-US" smtClean="0">
              <a:solidFill>
                <a:srgbClr val="000000"/>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just"/>
            <a:endParaRPr lang="en-US" altLang="en-US" smtClean="0"/>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fld id="{7DCD919B-8699-4DAE-B7AC-B69FFD005E6F}" type="slidenum">
              <a:rPr lang="en-US" altLang="en-US" smtClean="0">
                <a:solidFill>
                  <a:srgbClr val="000000"/>
                </a:solidFill>
                <a:latin typeface="Calibri" pitchFamily="34" charset="0"/>
              </a:rPr>
              <a:pPr eaLnBrk="1" hangingPunct="1"/>
              <a:t>13</a:t>
            </a:fld>
            <a:endParaRPr lang="en-US" altLang="en-US" smtClean="0">
              <a:solidFill>
                <a:srgbClr val="000000"/>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smtClean="0"/>
              <a:t>DES ITT</a:t>
            </a:r>
          </a:p>
          <a:p>
            <a:r>
              <a:rPr lang="en-US" altLang="en-US" sz="1400" smtClean="0"/>
              <a:t>Hypertension</a:t>
            </a:r>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charset="0"/>
                <a:cs typeface="Arial" charset="0"/>
              </a:defRPr>
            </a:lvl1pPr>
            <a:lvl2pPr marL="742950" indent="-285750" defTabSz="930275" eaLnBrk="0" hangingPunct="0">
              <a:defRPr>
                <a:solidFill>
                  <a:schemeClr val="tx1"/>
                </a:solidFill>
                <a:latin typeface="Arial" charset="0"/>
                <a:cs typeface="Arial" charset="0"/>
              </a:defRPr>
            </a:lvl2pPr>
            <a:lvl3pPr marL="1143000" indent="-228600" defTabSz="930275" eaLnBrk="0" hangingPunct="0">
              <a:defRPr>
                <a:solidFill>
                  <a:schemeClr val="tx1"/>
                </a:solidFill>
                <a:latin typeface="Arial" charset="0"/>
                <a:cs typeface="Arial" charset="0"/>
              </a:defRPr>
            </a:lvl3pPr>
            <a:lvl4pPr marL="1600200" indent="-228600" defTabSz="930275" eaLnBrk="0" hangingPunct="0">
              <a:defRPr>
                <a:solidFill>
                  <a:schemeClr val="tx1"/>
                </a:solidFill>
                <a:latin typeface="Arial" charset="0"/>
                <a:cs typeface="Arial" charset="0"/>
              </a:defRPr>
            </a:lvl4pPr>
            <a:lvl5pPr marL="2057400" indent="-228600" defTabSz="930275" eaLnBrk="0" hangingPunct="0">
              <a:defRPr>
                <a:solidFill>
                  <a:schemeClr val="tx1"/>
                </a:solidFill>
                <a:latin typeface="Arial" charset="0"/>
                <a:cs typeface="Arial" charset="0"/>
              </a:defRPr>
            </a:lvl5pPr>
            <a:lvl6pPr marL="2514600" indent="-228600" defTabSz="930275" eaLnBrk="0" fontAlgn="base" hangingPunct="0">
              <a:spcBef>
                <a:spcPct val="0"/>
              </a:spcBef>
              <a:spcAft>
                <a:spcPct val="0"/>
              </a:spcAft>
              <a:defRPr>
                <a:solidFill>
                  <a:schemeClr val="tx1"/>
                </a:solidFill>
                <a:latin typeface="Arial" charset="0"/>
                <a:cs typeface="Arial" charset="0"/>
              </a:defRPr>
            </a:lvl6pPr>
            <a:lvl7pPr marL="2971800" indent="-228600" defTabSz="930275" eaLnBrk="0" fontAlgn="base" hangingPunct="0">
              <a:spcBef>
                <a:spcPct val="0"/>
              </a:spcBef>
              <a:spcAft>
                <a:spcPct val="0"/>
              </a:spcAft>
              <a:defRPr>
                <a:solidFill>
                  <a:schemeClr val="tx1"/>
                </a:solidFill>
                <a:latin typeface="Arial" charset="0"/>
                <a:cs typeface="Arial" charset="0"/>
              </a:defRPr>
            </a:lvl7pPr>
            <a:lvl8pPr marL="3429000" indent="-228600" defTabSz="930275" eaLnBrk="0" fontAlgn="base" hangingPunct="0">
              <a:spcBef>
                <a:spcPct val="0"/>
              </a:spcBef>
              <a:spcAft>
                <a:spcPct val="0"/>
              </a:spcAft>
              <a:defRPr>
                <a:solidFill>
                  <a:schemeClr val="tx1"/>
                </a:solidFill>
                <a:latin typeface="Arial" charset="0"/>
                <a:cs typeface="Arial" charset="0"/>
              </a:defRPr>
            </a:lvl8pPr>
            <a:lvl9pPr marL="3886200" indent="-228600" defTabSz="930275" eaLnBrk="0" fontAlgn="base" hangingPunct="0">
              <a:spcBef>
                <a:spcPct val="0"/>
              </a:spcBef>
              <a:spcAft>
                <a:spcPct val="0"/>
              </a:spcAft>
              <a:defRPr>
                <a:solidFill>
                  <a:schemeClr val="tx1"/>
                </a:solidFill>
                <a:latin typeface="Arial" charset="0"/>
                <a:cs typeface="Arial" charset="0"/>
              </a:defRPr>
            </a:lvl9pPr>
          </a:lstStyle>
          <a:p>
            <a:pPr eaLnBrk="1" hangingPunct="1"/>
            <a:fld id="{FE59B33E-3E72-4C69-B891-21EBAAF3D009}" type="slidenum">
              <a:rPr lang="en-US" altLang="en-US" smtClean="0">
                <a:solidFill>
                  <a:srgbClr val="000000"/>
                </a:solidFill>
                <a:latin typeface="Calibri" pitchFamily="34" charset="0"/>
              </a:rPr>
              <a:pPr eaLnBrk="1" hangingPunct="1"/>
              <a:t>14</a:t>
            </a:fld>
            <a:endParaRPr lang="en-US" altLang="en-US" smtClean="0">
              <a:solidFill>
                <a:srgbClr val="000000"/>
              </a:solidFill>
              <a:latin typeface="Calibri"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1400" smtClean="0"/>
              <a:t>LM request: animate so that on click the stemi, ll and bif and thrombus boxes disappear and Any appears. </a:t>
            </a:r>
            <a:r>
              <a:rPr lang="en-US" altLang="en-US" sz="1400" i="1" smtClean="0"/>
              <a:t>JS: Done</a:t>
            </a:r>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charset="0"/>
                <a:cs typeface="Arial" charset="0"/>
              </a:defRPr>
            </a:lvl1pPr>
            <a:lvl2pPr marL="742950" indent="-285750" defTabSz="930275" eaLnBrk="0" hangingPunct="0">
              <a:defRPr>
                <a:solidFill>
                  <a:schemeClr val="tx1"/>
                </a:solidFill>
                <a:latin typeface="Arial" charset="0"/>
                <a:cs typeface="Arial" charset="0"/>
              </a:defRPr>
            </a:lvl2pPr>
            <a:lvl3pPr marL="1143000" indent="-228600" defTabSz="930275" eaLnBrk="0" hangingPunct="0">
              <a:defRPr>
                <a:solidFill>
                  <a:schemeClr val="tx1"/>
                </a:solidFill>
                <a:latin typeface="Arial" charset="0"/>
                <a:cs typeface="Arial" charset="0"/>
              </a:defRPr>
            </a:lvl3pPr>
            <a:lvl4pPr marL="1600200" indent="-228600" defTabSz="930275" eaLnBrk="0" hangingPunct="0">
              <a:defRPr>
                <a:solidFill>
                  <a:schemeClr val="tx1"/>
                </a:solidFill>
                <a:latin typeface="Arial" charset="0"/>
                <a:cs typeface="Arial" charset="0"/>
              </a:defRPr>
            </a:lvl4pPr>
            <a:lvl5pPr marL="2057400" indent="-228600" defTabSz="930275" eaLnBrk="0" hangingPunct="0">
              <a:defRPr>
                <a:solidFill>
                  <a:schemeClr val="tx1"/>
                </a:solidFill>
                <a:latin typeface="Arial" charset="0"/>
                <a:cs typeface="Arial" charset="0"/>
              </a:defRPr>
            </a:lvl5pPr>
            <a:lvl6pPr marL="2514600" indent="-228600" defTabSz="930275" eaLnBrk="0" fontAlgn="base" hangingPunct="0">
              <a:spcBef>
                <a:spcPct val="0"/>
              </a:spcBef>
              <a:spcAft>
                <a:spcPct val="0"/>
              </a:spcAft>
              <a:defRPr>
                <a:solidFill>
                  <a:schemeClr val="tx1"/>
                </a:solidFill>
                <a:latin typeface="Arial" charset="0"/>
                <a:cs typeface="Arial" charset="0"/>
              </a:defRPr>
            </a:lvl6pPr>
            <a:lvl7pPr marL="2971800" indent="-228600" defTabSz="930275" eaLnBrk="0" fontAlgn="base" hangingPunct="0">
              <a:spcBef>
                <a:spcPct val="0"/>
              </a:spcBef>
              <a:spcAft>
                <a:spcPct val="0"/>
              </a:spcAft>
              <a:defRPr>
                <a:solidFill>
                  <a:schemeClr val="tx1"/>
                </a:solidFill>
                <a:latin typeface="Arial" charset="0"/>
                <a:cs typeface="Arial" charset="0"/>
              </a:defRPr>
            </a:lvl7pPr>
            <a:lvl8pPr marL="3429000" indent="-228600" defTabSz="930275" eaLnBrk="0" fontAlgn="base" hangingPunct="0">
              <a:spcBef>
                <a:spcPct val="0"/>
              </a:spcBef>
              <a:spcAft>
                <a:spcPct val="0"/>
              </a:spcAft>
              <a:defRPr>
                <a:solidFill>
                  <a:schemeClr val="tx1"/>
                </a:solidFill>
                <a:latin typeface="Arial" charset="0"/>
                <a:cs typeface="Arial" charset="0"/>
              </a:defRPr>
            </a:lvl8pPr>
            <a:lvl9pPr marL="3886200" indent="-228600" defTabSz="930275" eaLnBrk="0" fontAlgn="base" hangingPunct="0">
              <a:spcBef>
                <a:spcPct val="0"/>
              </a:spcBef>
              <a:spcAft>
                <a:spcPct val="0"/>
              </a:spcAft>
              <a:defRPr>
                <a:solidFill>
                  <a:schemeClr val="tx1"/>
                </a:solidFill>
                <a:latin typeface="Arial" charset="0"/>
                <a:cs typeface="Arial" charset="0"/>
              </a:defRPr>
            </a:lvl9pPr>
          </a:lstStyle>
          <a:p>
            <a:pPr eaLnBrk="1" hangingPunct="1"/>
            <a:fld id="{945E7635-FCDF-4565-BA41-6D8277B28057}" type="slidenum">
              <a:rPr lang="en-US" altLang="en-US" smtClean="0">
                <a:solidFill>
                  <a:srgbClr val="000000"/>
                </a:solidFill>
                <a:latin typeface="Calibri" pitchFamily="34" charset="0"/>
              </a:rPr>
              <a:pPr eaLnBrk="1" hangingPunct="1"/>
              <a:t>15</a:t>
            </a:fld>
            <a:endParaRPr lang="en-US" altLang="en-US" smtClean="0">
              <a:solidFill>
                <a:srgbClr val="000000"/>
              </a:solidFill>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Image Placeholder 1"/>
          <p:cNvSpPr>
            <a:spLocks noGrp="1" noRot="1" noChangeAspect="1" noTextEdit="1"/>
          </p:cNvSpPr>
          <p:nvPr>
            <p:ph type="sldImg"/>
          </p:nvPr>
        </p:nvSpPr>
        <p:spPr>
          <a:ln/>
        </p:spPr>
      </p:sp>
      <p:sp>
        <p:nvSpPr>
          <p:cNvPr id="1269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smtClean="0"/>
          </a:p>
          <a:p>
            <a:endParaRPr lang="en-US" altLang="en-US" sz="1400" smtClean="0"/>
          </a:p>
          <a:p>
            <a:endParaRPr lang="en-US" altLang="en-US" sz="1400" smtClean="0"/>
          </a:p>
        </p:txBody>
      </p:sp>
      <p:sp>
        <p:nvSpPr>
          <p:cNvPr id="1269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eaLnBrk="0" hangingPunct="0">
              <a:defRPr>
                <a:solidFill>
                  <a:schemeClr val="tx1"/>
                </a:solidFill>
                <a:latin typeface="Arial" charset="0"/>
                <a:cs typeface="Arial" charset="0"/>
              </a:defRPr>
            </a:lvl1pPr>
            <a:lvl2pPr marL="742950" indent="-285750" defTabSz="930275" eaLnBrk="0" hangingPunct="0">
              <a:defRPr>
                <a:solidFill>
                  <a:schemeClr val="tx1"/>
                </a:solidFill>
                <a:latin typeface="Arial" charset="0"/>
                <a:cs typeface="Arial" charset="0"/>
              </a:defRPr>
            </a:lvl2pPr>
            <a:lvl3pPr marL="1143000" indent="-228600" defTabSz="930275" eaLnBrk="0" hangingPunct="0">
              <a:defRPr>
                <a:solidFill>
                  <a:schemeClr val="tx1"/>
                </a:solidFill>
                <a:latin typeface="Arial" charset="0"/>
                <a:cs typeface="Arial" charset="0"/>
              </a:defRPr>
            </a:lvl3pPr>
            <a:lvl4pPr marL="1600200" indent="-228600" defTabSz="930275" eaLnBrk="0" hangingPunct="0">
              <a:defRPr>
                <a:solidFill>
                  <a:schemeClr val="tx1"/>
                </a:solidFill>
                <a:latin typeface="Arial" charset="0"/>
                <a:cs typeface="Arial" charset="0"/>
              </a:defRPr>
            </a:lvl4pPr>
            <a:lvl5pPr marL="2057400" indent="-228600" defTabSz="930275" eaLnBrk="0" hangingPunct="0">
              <a:defRPr>
                <a:solidFill>
                  <a:schemeClr val="tx1"/>
                </a:solidFill>
                <a:latin typeface="Arial" charset="0"/>
                <a:cs typeface="Arial" charset="0"/>
              </a:defRPr>
            </a:lvl5pPr>
            <a:lvl6pPr marL="2514600" indent="-228600" defTabSz="930275" eaLnBrk="0" fontAlgn="base" hangingPunct="0">
              <a:spcBef>
                <a:spcPct val="0"/>
              </a:spcBef>
              <a:spcAft>
                <a:spcPct val="0"/>
              </a:spcAft>
              <a:defRPr>
                <a:solidFill>
                  <a:schemeClr val="tx1"/>
                </a:solidFill>
                <a:latin typeface="Arial" charset="0"/>
                <a:cs typeface="Arial" charset="0"/>
              </a:defRPr>
            </a:lvl6pPr>
            <a:lvl7pPr marL="2971800" indent="-228600" defTabSz="930275" eaLnBrk="0" fontAlgn="base" hangingPunct="0">
              <a:spcBef>
                <a:spcPct val="0"/>
              </a:spcBef>
              <a:spcAft>
                <a:spcPct val="0"/>
              </a:spcAft>
              <a:defRPr>
                <a:solidFill>
                  <a:schemeClr val="tx1"/>
                </a:solidFill>
                <a:latin typeface="Arial" charset="0"/>
                <a:cs typeface="Arial" charset="0"/>
              </a:defRPr>
            </a:lvl7pPr>
            <a:lvl8pPr marL="3429000" indent="-228600" defTabSz="930275" eaLnBrk="0" fontAlgn="base" hangingPunct="0">
              <a:spcBef>
                <a:spcPct val="0"/>
              </a:spcBef>
              <a:spcAft>
                <a:spcPct val="0"/>
              </a:spcAft>
              <a:defRPr>
                <a:solidFill>
                  <a:schemeClr val="tx1"/>
                </a:solidFill>
                <a:latin typeface="Arial" charset="0"/>
                <a:cs typeface="Arial" charset="0"/>
              </a:defRPr>
            </a:lvl8pPr>
            <a:lvl9pPr marL="3886200" indent="-228600" defTabSz="930275" eaLnBrk="0" fontAlgn="base" hangingPunct="0">
              <a:spcBef>
                <a:spcPct val="0"/>
              </a:spcBef>
              <a:spcAft>
                <a:spcPct val="0"/>
              </a:spcAft>
              <a:defRPr>
                <a:solidFill>
                  <a:schemeClr val="tx1"/>
                </a:solidFill>
                <a:latin typeface="Arial" charset="0"/>
                <a:cs typeface="Arial" charset="0"/>
              </a:defRPr>
            </a:lvl9pPr>
          </a:lstStyle>
          <a:p>
            <a:pPr eaLnBrk="1" hangingPunct="1"/>
            <a:fld id="{045E4D97-8BBC-47E2-9BCC-4BA93D06B8A6}" type="slidenum">
              <a:rPr lang="en-US" altLang="en-US" smtClean="0">
                <a:solidFill>
                  <a:srgbClr val="000000"/>
                </a:solidFill>
                <a:latin typeface="Calibri" pitchFamily="34" charset="0"/>
              </a:rPr>
              <a:pPr eaLnBrk="1" hangingPunct="1"/>
              <a:t>16</a:t>
            </a:fld>
            <a:endParaRPr lang="en-US" altLang="en-US" smtClean="0">
              <a:solidFill>
                <a:srgbClr val="000000"/>
              </a:solidFill>
              <a:latin typeface="Calibri" pitchFamily="34" charset="0"/>
            </a:endParaRPr>
          </a:p>
        </p:txBody>
      </p:sp>
      <p:sp>
        <p:nvSpPr>
          <p:cNvPr id="126981" name="Header Placeholder 1"/>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a:solidFill>
                  <a:schemeClr val="tx1"/>
                </a:solidFill>
                <a:latin typeface="Arial" charset="0"/>
                <a:cs typeface="Arial" charset="0"/>
              </a:defRPr>
            </a:lvl1pPr>
            <a:lvl2pPr marL="742950" indent="-285750" defTabSz="931863" eaLnBrk="0" hangingPunct="0">
              <a:defRPr>
                <a:solidFill>
                  <a:schemeClr val="tx1"/>
                </a:solidFill>
                <a:latin typeface="Arial" charset="0"/>
                <a:cs typeface="Arial" charset="0"/>
              </a:defRPr>
            </a:lvl2pPr>
            <a:lvl3pPr marL="1143000" indent="-228600" defTabSz="931863" eaLnBrk="0" hangingPunct="0">
              <a:defRPr>
                <a:solidFill>
                  <a:schemeClr val="tx1"/>
                </a:solidFill>
                <a:latin typeface="Arial" charset="0"/>
                <a:cs typeface="Arial" charset="0"/>
              </a:defRPr>
            </a:lvl3pPr>
            <a:lvl4pPr marL="1600200" indent="-228600" defTabSz="931863" eaLnBrk="0" hangingPunct="0">
              <a:defRPr>
                <a:solidFill>
                  <a:schemeClr val="tx1"/>
                </a:solidFill>
                <a:latin typeface="Arial" charset="0"/>
                <a:cs typeface="Arial" charset="0"/>
              </a:defRPr>
            </a:lvl4pPr>
            <a:lvl5pPr marL="2057400" indent="-228600" defTabSz="931863" eaLnBrk="0" hangingPunct="0">
              <a:defRPr>
                <a:solidFill>
                  <a:schemeClr val="tx1"/>
                </a:solidFill>
                <a:latin typeface="Arial" charset="0"/>
                <a:cs typeface="Arial" charset="0"/>
              </a:defRPr>
            </a:lvl5pPr>
            <a:lvl6pPr marL="2514600" indent="-228600" defTabSz="931863" eaLnBrk="0" fontAlgn="base" hangingPunct="0">
              <a:spcBef>
                <a:spcPct val="0"/>
              </a:spcBef>
              <a:spcAft>
                <a:spcPct val="0"/>
              </a:spcAft>
              <a:defRPr>
                <a:solidFill>
                  <a:schemeClr val="tx1"/>
                </a:solidFill>
                <a:latin typeface="Arial" charset="0"/>
                <a:cs typeface="Arial" charset="0"/>
              </a:defRPr>
            </a:lvl6pPr>
            <a:lvl7pPr marL="2971800" indent="-228600" defTabSz="931863" eaLnBrk="0" fontAlgn="base" hangingPunct="0">
              <a:spcBef>
                <a:spcPct val="0"/>
              </a:spcBef>
              <a:spcAft>
                <a:spcPct val="0"/>
              </a:spcAft>
              <a:defRPr>
                <a:solidFill>
                  <a:schemeClr val="tx1"/>
                </a:solidFill>
                <a:latin typeface="Arial" charset="0"/>
                <a:cs typeface="Arial" charset="0"/>
              </a:defRPr>
            </a:lvl7pPr>
            <a:lvl8pPr marL="3429000" indent="-228600" defTabSz="931863" eaLnBrk="0" fontAlgn="base" hangingPunct="0">
              <a:spcBef>
                <a:spcPct val="0"/>
              </a:spcBef>
              <a:spcAft>
                <a:spcPct val="0"/>
              </a:spcAft>
              <a:defRPr>
                <a:solidFill>
                  <a:schemeClr val="tx1"/>
                </a:solidFill>
                <a:latin typeface="Arial" charset="0"/>
                <a:cs typeface="Arial" charset="0"/>
              </a:defRPr>
            </a:lvl8pPr>
            <a:lvl9pPr marL="3886200" indent="-228600" defTabSz="931863"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mtClean="0">
                <a:solidFill>
                  <a:srgbClr val="000000"/>
                </a:solidFill>
                <a:latin typeface="Calibri" pitchFamily="34" charset="0"/>
              </a:rPr>
              <a:t>DMC Meeting Slide Deck</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a:ln/>
        </p:spPr>
      </p:sp>
      <p:sp>
        <p:nvSpPr>
          <p:cNvPr id="1484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t>DES ITT</a:t>
            </a:r>
          </a:p>
          <a:p>
            <a:r>
              <a:rPr lang="en-US" altLang="en-US" smtClean="0"/>
              <a:t>11/14 LM request: as a back up , can we make a slide that shows the difference in rates, one bar for each endpoint and p values,  y axis label “Absolute Risk Difference (%)” and scale +3 to minus 3, with positive values for placebo-thienopyridine above the axis and negative below. Same for 12-33m endpoint rates., just use ST, MACCE, death, MI, stroke, and mod bleeding, severe bleeding.</a:t>
            </a:r>
            <a:endParaRPr lang="en-US" altLang="en-US" b="1" smtClean="0"/>
          </a:p>
        </p:txBody>
      </p:sp>
      <p:sp>
        <p:nvSpPr>
          <p:cNvPr id="1484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688" eaLnBrk="0" hangingPunct="0">
              <a:defRPr>
                <a:solidFill>
                  <a:schemeClr val="tx1"/>
                </a:solidFill>
                <a:latin typeface="Arial" charset="0"/>
                <a:cs typeface="Arial" charset="0"/>
              </a:defRPr>
            </a:lvl1pPr>
            <a:lvl2pPr marL="742950" indent="-285750" defTabSz="928688" eaLnBrk="0" hangingPunct="0">
              <a:defRPr>
                <a:solidFill>
                  <a:schemeClr val="tx1"/>
                </a:solidFill>
                <a:latin typeface="Arial" charset="0"/>
                <a:cs typeface="Arial" charset="0"/>
              </a:defRPr>
            </a:lvl2pPr>
            <a:lvl3pPr marL="1143000" indent="-228600" defTabSz="928688" eaLnBrk="0" hangingPunct="0">
              <a:defRPr>
                <a:solidFill>
                  <a:schemeClr val="tx1"/>
                </a:solidFill>
                <a:latin typeface="Arial" charset="0"/>
                <a:cs typeface="Arial" charset="0"/>
              </a:defRPr>
            </a:lvl3pPr>
            <a:lvl4pPr marL="1600200" indent="-228600" defTabSz="928688" eaLnBrk="0" hangingPunct="0">
              <a:defRPr>
                <a:solidFill>
                  <a:schemeClr val="tx1"/>
                </a:solidFill>
                <a:latin typeface="Arial" charset="0"/>
                <a:cs typeface="Arial" charset="0"/>
              </a:defRPr>
            </a:lvl4pPr>
            <a:lvl5pPr marL="2057400" indent="-228600" defTabSz="928688" eaLnBrk="0" hangingPunct="0">
              <a:defRPr>
                <a:solidFill>
                  <a:schemeClr val="tx1"/>
                </a:solidFill>
                <a:latin typeface="Arial" charset="0"/>
                <a:cs typeface="Arial" charset="0"/>
              </a:defRPr>
            </a:lvl5pPr>
            <a:lvl6pPr marL="2514600" indent="-228600" defTabSz="928688" eaLnBrk="0" fontAlgn="base" hangingPunct="0">
              <a:spcBef>
                <a:spcPct val="0"/>
              </a:spcBef>
              <a:spcAft>
                <a:spcPct val="0"/>
              </a:spcAft>
              <a:defRPr>
                <a:solidFill>
                  <a:schemeClr val="tx1"/>
                </a:solidFill>
                <a:latin typeface="Arial" charset="0"/>
                <a:cs typeface="Arial" charset="0"/>
              </a:defRPr>
            </a:lvl6pPr>
            <a:lvl7pPr marL="2971800" indent="-228600" defTabSz="928688" eaLnBrk="0" fontAlgn="base" hangingPunct="0">
              <a:spcBef>
                <a:spcPct val="0"/>
              </a:spcBef>
              <a:spcAft>
                <a:spcPct val="0"/>
              </a:spcAft>
              <a:defRPr>
                <a:solidFill>
                  <a:schemeClr val="tx1"/>
                </a:solidFill>
                <a:latin typeface="Arial" charset="0"/>
                <a:cs typeface="Arial" charset="0"/>
              </a:defRPr>
            </a:lvl7pPr>
            <a:lvl8pPr marL="3429000" indent="-228600" defTabSz="928688" eaLnBrk="0" fontAlgn="base" hangingPunct="0">
              <a:spcBef>
                <a:spcPct val="0"/>
              </a:spcBef>
              <a:spcAft>
                <a:spcPct val="0"/>
              </a:spcAft>
              <a:defRPr>
                <a:solidFill>
                  <a:schemeClr val="tx1"/>
                </a:solidFill>
                <a:latin typeface="Arial" charset="0"/>
                <a:cs typeface="Arial" charset="0"/>
              </a:defRPr>
            </a:lvl8pPr>
            <a:lvl9pPr marL="3886200" indent="-228600" defTabSz="928688" eaLnBrk="0" fontAlgn="base" hangingPunct="0">
              <a:spcBef>
                <a:spcPct val="0"/>
              </a:spcBef>
              <a:spcAft>
                <a:spcPct val="0"/>
              </a:spcAft>
              <a:defRPr>
                <a:solidFill>
                  <a:schemeClr val="tx1"/>
                </a:solidFill>
                <a:latin typeface="Arial" charset="0"/>
                <a:cs typeface="Arial" charset="0"/>
              </a:defRPr>
            </a:lvl9pPr>
          </a:lstStyle>
          <a:p>
            <a:pPr eaLnBrk="1" hangingPunct="1"/>
            <a:fld id="{999D8242-3F9C-495A-A5E5-60496534B193}" type="slidenum">
              <a:rPr lang="en-US" altLang="en-US" smtClean="0">
                <a:solidFill>
                  <a:srgbClr val="000000"/>
                </a:solidFill>
                <a:latin typeface="Calibri" pitchFamily="34" charset="0"/>
              </a:rPr>
              <a:pPr eaLnBrk="1" hangingPunct="1"/>
              <a:t>17</a:t>
            </a:fld>
            <a:endParaRPr lang="en-US" altLang="en-US" smtClean="0">
              <a:solidFill>
                <a:srgbClr val="000000"/>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17739A6-AAE1-43C8-9671-D5179A9AFC7D}" type="slidenum">
              <a:rPr lang="en-US"/>
              <a:pPr/>
              <a:t>‹#›</a:t>
            </a:fld>
            <a:endParaRPr lang="en-US"/>
          </a:p>
        </p:txBody>
      </p:sp>
    </p:spTree>
    <p:extLst>
      <p:ext uri="{BB962C8B-B14F-4D97-AF65-F5344CB8AC3E}">
        <p14:creationId xmlns:p14="http://schemas.microsoft.com/office/powerpoint/2010/main" val="203277554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BC2C142-0429-400D-B6FB-56A121898076}" type="slidenum">
              <a:rPr lang="en-US"/>
              <a:pPr/>
              <a:t>‹#›</a:t>
            </a:fld>
            <a:endParaRPr lang="en-US"/>
          </a:p>
        </p:txBody>
      </p:sp>
    </p:spTree>
    <p:extLst>
      <p:ext uri="{BB962C8B-B14F-4D97-AF65-F5344CB8AC3E}">
        <p14:creationId xmlns:p14="http://schemas.microsoft.com/office/powerpoint/2010/main" val="354407128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228600"/>
            <a:ext cx="1943100"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228600"/>
            <a:ext cx="56769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E733C60-094A-48AB-BFBF-78DD0E9B8254}" type="slidenum">
              <a:rPr lang="en-US"/>
              <a:pPr/>
              <a:t>‹#›</a:t>
            </a:fld>
            <a:endParaRPr lang="en-US"/>
          </a:p>
        </p:txBody>
      </p:sp>
    </p:spTree>
    <p:extLst>
      <p:ext uri="{BB962C8B-B14F-4D97-AF65-F5344CB8AC3E}">
        <p14:creationId xmlns:p14="http://schemas.microsoft.com/office/powerpoint/2010/main" val="1397515347"/>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F774156C-A7CA-4278-827B-255C80AFCD46}" type="slidenum">
              <a:rPr lang="en-US"/>
              <a:pPr/>
              <a:t>‹#›</a:t>
            </a:fld>
            <a:endParaRPr lang="en-US"/>
          </a:p>
        </p:txBody>
      </p:sp>
    </p:spTree>
    <p:extLst>
      <p:ext uri="{BB962C8B-B14F-4D97-AF65-F5344CB8AC3E}">
        <p14:creationId xmlns:p14="http://schemas.microsoft.com/office/powerpoint/2010/main" val="126554432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endParaRPr lang="en-US"/>
          </a:p>
        </p:txBody>
      </p:sp>
      <p:sp>
        <p:nvSpPr>
          <p:cNvPr id="4" name="Date Placeholder 3"/>
          <p:cNvSpPr>
            <a:spLocks noGrp="1"/>
          </p:cNvSpPr>
          <p:nvPr>
            <p:ph type="dt" sz="half" idx="10"/>
          </p:nvPr>
        </p:nvSpPr>
        <p:spPr>
          <a:xfrm>
            <a:off x="685800" y="6248400"/>
            <a:ext cx="1905000" cy="457200"/>
          </a:xfrm>
        </p:spPr>
        <p:txBody>
          <a:bodyPr/>
          <a:lstStyle>
            <a:lvl1pPr>
              <a:defRPr/>
            </a:lvl1pPr>
          </a:lstStyle>
          <a:p>
            <a:endParaRPr lang="en-US"/>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6553200" y="6248400"/>
            <a:ext cx="1905000" cy="457200"/>
          </a:xfrm>
        </p:spPr>
        <p:txBody>
          <a:bodyPr/>
          <a:lstStyle>
            <a:lvl1pPr>
              <a:defRPr/>
            </a:lvl1pPr>
          </a:lstStyle>
          <a:p>
            <a:fld id="{EBF8E513-0F91-41B9-AA80-0256C97AC8C1}" type="slidenum">
              <a:rPr lang="en-US"/>
              <a:pPr/>
              <a:t>‹#›</a:t>
            </a:fld>
            <a:endParaRPr lang="en-US"/>
          </a:p>
        </p:txBody>
      </p:sp>
    </p:spTree>
    <p:extLst>
      <p:ext uri="{BB962C8B-B14F-4D97-AF65-F5344CB8AC3E}">
        <p14:creationId xmlns:p14="http://schemas.microsoft.com/office/powerpoint/2010/main" val="95309928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057229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08513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0563445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33488"/>
            <a:ext cx="4038600" cy="1743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33488"/>
            <a:ext cx="4038600" cy="1743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659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2064745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008738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C48F5F4-AF21-47C0-9B5B-CBB9D5CDE552}" type="slidenum">
              <a:rPr lang="en-US"/>
              <a:pPr/>
              <a:t>‹#›</a:t>
            </a:fld>
            <a:endParaRPr lang="en-US"/>
          </a:p>
        </p:txBody>
      </p:sp>
    </p:spTree>
    <p:extLst>
      <p:ext uri="{BB962C8B-B14F-4D97-AF65-F5344CB8AC3E}">
        <p14:creationId xmlns:p14="http://schemas.microsoft.com/office/powerpoint/2010/main" val="2118488068"/>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4317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736122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554916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340700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3363" y="109538"/>
            <a:ext cx="2103437" cy="28670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3050" y="109538"/>
            <a:ext cx="6157913" cy="28670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504132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981200"/>
            <a:ext cx="3810000" cy="4114800"/>
          </a:xfrm>
        </p:spPr>
        <p:txBody>
          <a:bodyPr/>
          <a:lstStyle/>
          <a:p>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solidFill>
                <a:srgbClr val="FFFFFF"/>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solidFill>
                <a:srgbClr val="FFFFFF"/>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6B0A9DDD-DC54-4D9D-A72A-FD8C0CA25E1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97454628"/>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7544878"/>
      </p:ext>
    </p:extLst>
  </p:cSld>
  <p:clrMapOvr>
    <a:masterClrMapping/>
  </p:clrMapOvr>
  <p:transition spd="slow" advClick="0"/>
</p:sldLayout>
</file>

<file path=ppt/slideLayouts/slideLayout27.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812800" y="76200"/>
            <a:ext cx="6908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17603" y="1981200"/>
            <a:ext cx="3386667"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39733" y="1981200"/>
            <a:ext cx="3386667" cy="4114800"/>
          </a:xfrm>
        </p:spPr>
        <p:txBody>
          <a:bodyPr/>
          <a:lstStyle/>
          <a:p>
            <a:pPr lvl="0"/>
            <a:endParaRPr lang="en-US" noProof="0" smtClean="0"/>
          </a:p>
        </p:txBody>
      </p:sp>
    </p:spTree>
    <p:extLst>
      <p:ext uri="{BB962C8B-B14F-4D97-AF65-F5344CB8AC3E}">
        <p14:creationId xmlns:p14="http://schemas.microsoft.com/office/powerpoint/2010/main" val="3853991520"/>
      </p:ext>
    </p:extLst>
  </p:cSld>
  <p:clrMapOvr>
    <a:masterClrMapping/>
  </p:clrMapOvr>
  <p:transition spd="slow" advClick="0"/>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56060868"/>
      </p:ext>
    </p:extLst>
  </p:cSld>
  <p:clrMapOvr>
    <a:masterClrMapping/>
  </p:clrMapOvr>
  <p:transition spd="slow" advClick="0"/>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FFFFFF"/>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FFFFFF"/>
              </a:solidFill>
            </a:endParaRPr>
          </a:p>
        </p:txBody>
      </p:sp>
      <p:sp>
        <p:nvSpPr>
          <p:cNvPr id="5" name="Slide Number Placeholder 4"/>
          <p:cNvSpPr>
            <a:spLocks noGrp="1"/>
          </p:cNvSpPr>
          <p:nvPr>
            <p:ph type="sldNum" sz="quarter" idx="12"/>
          </p:nvPr>
        </p:nvSpPr>
        <p:spPr/>
        <p:txBody>
          <a:bodyPr/>
          <a:lstStyle>
            <a:lvl1pPr>
              <a:defRPr/>
            </a:lvl1pPr>
          </a:lstStyle>
          <a:p>
            <a:fld id="{05236882-6945-4D8F-9B5B-10156BEDEFE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1566166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8B7CD29-E6CB-41AC-917D-5F9B06ADFACE}" type="slidenum">
              <a:rPr lang="en-US"/>
              <a:pPr/>
              <a:t>‹#›</a:t>
            </a:fld>
            <a:endParaRPr lang="en-US"/>
          </a:p>
        </p:txBody>
      </p:sp>
    </p:spTree>
    <p:extLst>
      <p:ext uri="{BB962C8B-B14F-4D97-AF65-F5344CB8AC3E}">
        <p14:creationId xmlns:p14="http://schemas.microsoft.com/office/powerpoint/2010/main" val="2950404278"/>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sz="1800" b="0" i="0"/>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pPr>
              <a:defRPr/>
            </a:pPr>
            <a:endParaRPr lang="en-US" sz="1800" b="0" i="0"/>
          </a:p>
        </p:txBody>
      </p:sp>
      <p:sp>
        <p:nvSpPr>
          <p:cNvPr id="6" name="Slide Number Placeholder 5"/>
          <p:cNvSpPr>
            <a:spLocks noGrp="1"/>
          </p:cNvSpPr>
          <p:nvPr>
            <p:ph type="sldNum" sz="quarter" idx="12"/>
          </p:nvPr>
        </p:nvSpPr>
        <p:spPr/>
        <p:txBody>
          <a:bodyPr/>
          <a:lstStyle>
            <a:lvl1pPr>
              <a:defRPr/>
            </a:lvl1pPr>
          </a:lstStyle>
          <a:p>
            <a:pPr>
              <a:defRPr/>
            </a:pPr>
            <a:fld id="{0D6DF0B9-D147-4A65-BBAA-03A3ACFFD9FF}" type="slidenum">
              <a:rPr lang="en-US"/>
              <a:pPr>
                <a:defRPr/>
              </a:pPr>
              <a:t>‹#›</a:t>
            </a:fld>
            <a:endParaRPr lang="en-US" dirty="0"/>
          </a:p>
        </p:txBody>
      </p:sp>
    </p:spTree>
    <p:extLst>
      <p:ext uri="{BB962C8B-B14F-4D97-AF65-F5344CB8AC3E}">
        <p14:creationId xmlns:p14="http://schemas.microsoft.com/office/powerpoint/2010/main" val="24904690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sz="1800" b="0" i="0"/>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pPr>
              <a:defRPr/>
            </a:pPr>
            <a:endParaRPr lang="en-US" sz="1800" b="0" i="0"/>
          </a:p>
        </p:txBody>
      </p:sp>
      <p:sp>
        <p:nvSpPr>
          <p:cNvPr id="4" name="Slide Number Placeholder 3"/>
          <p:cNvSpPr>
            <a:spLocks noGrp="1"/>
          </p:cNvSpPr>
          <p:nvPr>
            <p:ph type="sldNum" sz="quarter" idx="12"/>
          </p:nvPr>
        </p:nvSpPr>
        <p:spPr/>
        <p:txBody>
          <a:bodyPr/>
          <a:lstStyle>
            <a:lvl1pPr>
              <a:defRPr/>
            </a:lvl1pPr>
          </a:lstStyle>
          <a:p>
            <a:pPr>
              <a:defRPr/>
            </a:pPr>
            <a:fld id="{CCE6B5DD-EF29-4EEF-83C6-36C59EA06683}" type="slidenum">
              <a:rPr lang="en-US"/>
              <a:pPr>
                <a:defRPr/>
              </a:pPr>
              <a:t>‹#›</a:t>
            </a:fld>
            <a:endParaRPr lang="en-US" dirty="0"/>
          </a:p>
        </p:txBody>
      </p:sp>
    </p:spTree>
    <p:extLst>
      <p:ext uri="{BB962C8B-B14F-4D97-AF65-F5344CB8AC3E}">
        <p14:creationId xmlns:p14="http://schemas.microsoft.com/office/powerpoint/2010/main" val="8467123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sz="1800" b="0" i="0"/>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pPr>
              <a:defRPr/>
            </a:pPr>
            <a:endParaRPr lang="en-US" sz="1800" b="0" i="0"/>
          </a:p>
        </p:txBody>
      </p:sp>
      <p:sp>
        <p:nvSpPr>
          <p:cNvPr id="6" name="Slide Number Placeholder 5"/>
          <p:cNvSpPr>
            <a:spLocks noGrp="1"/>
          </p:cNvSpPr>
          <p:nvPr>
            <p:ph type="sldNum" sz="quarter" idx="12"/>
          </p:nvPr>
        </p:nvSpPr>
        <p:spPr/>
        <p:txBody>
          <a:bodyPr/>
          <a:lstStyle>
            <a:lvl1pPr>
              <a:defRPr/>
            </a:lvl1pPr>
          </a:lstStyle>
          <a:p>
            <a:pPr>
              <a:defRPr/>
            </a:pPr>
            <a:fld id="{E501A798-3278-4A10-9F67-54703352B604}" type="slidenum">
              <a:rPr lang="en-US"/>
              <a:pPr>
                <a:defRPr/>
              </a:pPr>
              <a:t>‹#›</a:t>
            </a:fld>
            <a:endParaRPr lang="en-US" dirty="0"/>
          </a:p>
        </p:txBody>
      </p:sp>
    </p:spTree>
    <p:extLst>
      <p:ext uri="{BB962C8B-B14F-4D97-AF65-F5344CB8AC3E}">
        <p14:creationId xmlns:p14="http://schemas.microsoft.com/office/powerpoint/2010/main" val="36735497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sz="1800" b="0" i="0"/>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pPr>
              <a:defRPr/>
            </a:pPr>
            <a:endParaRPr lang="en-US" sz="1800" b="0" i="0"/>
          </a:p>
        </p:txBody>
      </p:sp>
      <p:sp>
        <p:nvSpPr>
          <p:cNvPr id="6" name="Slide Number Placeholder 5"/>
          <p:cNvSpPr>
            <a:spLocks noGrp="1"/>
          </p:cNvSpPr>
          <p:nvPr>
            <p:ph type="sldNum" sz="quarter" idx="12"/>
          </p:nvPr>
        </p:nvSpPr>
        <p:spPr/>
        <p:txBody>
          <a:bodyPr/>
          <a:lstStyle>
            <a:lvl1pPr>
              <a:defRPr/>
            </a:lvl1pPr>
          </a:lstStyle>
          <a:p>
            <a:pPr>
              <a:defRPr/>
            </a:pPr>
            <a:fld id="{E0B6F97B-8DB9-464F-8881-E2EFD1F9CDA6}" type="slidenum">
              <a:rPr lang="en-US"/>
              <a:pPr>
                <a:defRPr/>
              </a:pPr>
              <a:t>‹#›</a:t>
            </a:fld>
            <a:endParaRPr lang="en-US" dirty="0"/>
          </a:p>
        </p:txBody>
      </p:sp>
    </p:spTree>
    <p:extLst>
      <p:ext uri="{BB962C8B-B14F-4D97-AF65-F5344CB8AC3E}">
        <p14:creationId xmlns:p14="http://schemas.microsoft.com/office/powerpoint/2010/main" val="29655182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FFFFFF"/>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FFFFFF"/>
              </a:solidFill>
            </a:endParaRPr>
          </a:p>
        </p:txBody>
      </p:sp>
      <p:sp>
        <p:nvSpPr>
          <p:cNvPr id="4" name="Slide Number Placeholder 3"/>
          <p:cNvSpPr>
            <a:spLocks noGrp="1"/>
          </p:cNvSpPr>
          <p:nvPr>
            <p:ph type="sldNum" sz="quarter" idx="12"/>
          </p:nvPr>
        </p:nvSpPr>
        <p:spPr/>
        <p:txBody>
          <a:bodyPr/>
          <a:lstStyle>
            <a:lvl1pPr>
              <a:defRPr/>
            </a:lvl1pPr>
          </a:lstStyle>
          <a:p>
            <a:fld id="{41C9533B-18A9-4441-9A43-24C29EA069A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53390500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755042739"/>
      </p:ext>
    </p:extLst>
  </p:cSld>
  <p:clrMapOvr>
    <a:masterClrMapping/>
  </p:clrMapOvr>
  <mc:AlternateContent xmlns:mc="http://schemas.openxmlformats.org/markup-compatibility/2006" xmlns:p14="http://schemas.microsoft.com/office/powerpoint/2010/main">
    <mc:Choice Requires="p14">
      <p:transition p14:dur="300">
        <p:wipe dir="r"/>
      </p:transition>
    </mc:Choice>
    <mc:Fallback xmlns="">
      <p:transition xmlns:p14="http://schemas.microsoft.com/office/powerpoint/2010/main">
        <p:wipe dir="r"/>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fontAlgn="base">
              <a:spcBef>
                <a:spcPct val="0"/>
              </a:spcBef>
              <a:spcAft>
                <a:spcPct val="0"/>
              </a:spcAft>
              <a:defRPr>
                <a:cs typeface="Arial" charset="0"/>
              </a:defRPr>
            </a:lvl1pPr>
          </a:lstStyle>
          <a:p>
            <a:pPr>
              <a:defRPr/>
            </a:pPr>
            <a:fld id="{DED61C18-AC40-4684-AE95-90FC7DA9344E}" type="datetimeFigureOut">
              <a:rPr lang="en-US"/>
              <a:pPr>
                <a:defRPr/>
              </a:pPr>
              <a:t>2/18/2015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fontAlgn="auto">
              <a:spcBef>
                <a:spcPts val="0"/>
              </a:spcBef>
              <a:spcAft>
                <a:spcPts val="0"/>
              </a:spcAft>
              <a:defRPr>
                <a:solidFill>
                  <a:prstClr val="black"/>
                </a:solidFill>
                <a:latin typeface="Calibri"/>
                <a:cs typeface="+mn-cs"/>
              </a:defRPr>
            </a:lvl1pPr>
          </a:lstStyle>
          <a:p>
            <a:pPr>
              <a:defRPr/>
            </a:pPr>
            <a:endParaRPr lang="en-US" sz="1800" b="0" i="0"/>
          </a:p>
        </p:txBody>
      </p:sp>
      <p:sp>
        <p:nvSpPr>
          <p:cNvPr id="6" name="Slide Number Placeholder 5"/>
          <p:cNvSpPr>
            <a:spLocks noGrp="1"/>
          </p:cNvSpPr>
          <p:nvPr>
            <p:ph type="sldNum" sz="quarter" idx="12"/>
          </p:nvPr>
        </p:nvSpPr>
        <p:spPr/>
        <p:txBody>
          <a:bodyPr/>
          <a:lstStyle>
            <a:lvl1pPr fontAlgn="base">
              <a:spcBef>
                <a:spcPct val="0"/>
              </a:spcBef>
              <a:spcAft>
                <a:spcPct val="0"/>
              </a:spcAft>
              <a:defRPr>
                <a:cs typeface="Arial" charset="0"/>
              </a:defRPr>
            </a:lvl1pPr>
          </a:lstStyle>
          <a:p>
            <a:pPr>
              <a:defRPr/>
            </a:pPr>
            <a:fld id="{29DA5103-82F7-473E-B444-CC912DBF6CAE}" type="slidenum">
              <a:rPr lang="en-US"/>
              <a:pPr>
                <a:defRPr/>
              </a:pPr>
              <a:t>‹#›</a:t>
            </a:fld>
            <a:endParaRPr lang="en-US"/>
          </a:p>
        </p:txBody>
      </p:sp>
    </p:spTree>
    <p:extLst>
      <p:ext uri="{BB962C8B-B14F-4D97-AF65-F5344CB8AC3E}">
        <p14:creationId xmlns:p14="http://schemas.microsoft.com/office/powerpoint/2010/main" val="17909158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sz="1800" b="0" i="0"/>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pPr>
              <a:defRPr/>
            </a:pPr>
            <a:endParaRPr lang="en-US" sz="1800" b="0" i="0"/>
          </a:p>
        </p:txBody>
      </p:sp>
      <p:sp>
        <p:nvSpPr>
          <p:cNvPr id="6" name="Slide Number Placeholder 5"/>
          <p:cNvSpPr>
            <a:spLocks noGrp="1"/>
          </p:cNvSpPr>
          <p:nvPr>
            <p:ph type="sldNum" sz="quarter" idx="12"/>
          </p:nvPr>
        </p:nvSpPr>
        <p:spPr/>
        <p:txBody>
          <a:bodyPr/>
          <a:lstStyle>
            <a:lvl1pPr>
              <a:defRPr/>
            </a:lvl1pPr>
          </a:lstStyle>
          <a:p>
            <a:pPr>
              <a:defRPr/>
            </a:pPr>
            <a:fld id="{8B1371AB-9357-4E0F-A715-158F0EEC5504}" type="slidenum">
              <a:rPr lang="en-US"/>
              <a:pPr>
                <a:defRPr/>
              </a:pPr>
              <a:t>‹#›</a:t>
            </a:fld>
            <a:endParaRPr lang="en-US" dirty="0"/>
          </a:p>
        </p:txBody>
      </p:sp>
    </p:spTree>
    <p:extLst>
      <p:ext uri="{BB962C8B-B14F-4D97-AF65-F5344CB8AC3E}">
        <p14:creationId xmlns:p14="http://schemas.microsoft.com/office/powerpoint/2010/main" val="75618356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sz="1800" b="0" i="0"/>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pPr>
              <a:defRPr/>
            </a:pPr>
            <a:endParaRPr lang="en-US" sz="1800" b="0" i="0"/>
          </a:p>
        </p:txBody>
      </p:sp>
      <p:sp>
        <p:nvSpPr>
          <p:cNvPr id="6" name="Slide Number Placeholder 5"/>
          <p:cNvSpPr>
            <a:spLocks noGrp="1"/>
          </p:cNvSpPr>
          <p:nvPr>
            <p:ph type="sldNum" sz="quarter" idx="12"/>
          </p:nvPr>
        </p:nvSpPr>
        <p:spPr/>
        <p:txBody>
          <a:bodyPr/>
          <a:lstStyle>
            <a:lvl1pPr>
              <a:defRPr/>
            </a:lvl1pPr>
          </a:lstStyle>
          <a:p>
            <a:pPr>
              <a:defRPr/>
            </a:pPr>
            <a:fld id="{85FE14C9-B74C-4B46-AD24-98B1C707EF12}" type="slidenum">
              <a:rPr lang="en-US"/>
              <a:pPr>
                <a:defRPr/>
              </a:pPr>
              <a:t>‹#›</a:t>
            </a:fld>
            <a:endParaRPr lang="en-US" dirty="0"/>
          </a:p>
        </p:txBody>
      </p:sp>
    </p:spTree>
    <p:extLst>
      <p:ext uri="{BB962C8B-B14F-4D97-AF65-F5344CB8AC3E}">
        <p14:creationId xmlns:p14="http://schemas.microsoft.com/office/powerpoint/2010/main" val="38253009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a:solidFill>
                  <a:prstClr val="black"/>
                </a:solidFill>
                <a:latin typeface="+mn-lt"/>
                <a:cs typeface="+mn-cs"/>
              </a:defRPr>
            </a:lvl1pPr>
          </a:lstStyle>
          <a:p>
            <a:pPr>
              <a:defRPr/>
            </a:pPr>
            <a:endParaRPr lang="en-US" sz="1800" b="0" i="0"/>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solidFill>
                  <a:prstClr val="black"/>
                </a:solidFill>
                <a:latin typeface="Calibri" pitchFamily="34" charset="0"/>
                <a:cs typeface="Arial" charset="0"/>
              </a:defRPr>
            </a:lvl1pPr>
          </a:lstStyle>
          <a:p>
            <a:pPr>
              <a:defRPr/>
            </a:pPr>
            <a:endParaRPr lang="en-US" sz="1800" b="0" i="0"/>
          </a:p>
        </p:txBody>
      </p:sp>
      <p:sp>
        <p:nvSpPr>
          <p:cNvPr id="6" name="Slide Number Placeholder 5"/>
          <p:cNvSpPr>
            <a:spLocks noGrp="1"/>
          </p:cNvSpPr>
          <p:nvPr>
            <p:ph type="sldNum" sz="quarter" idx="12"/>
          </p:nvPr>
        </p:nvSpPr>
        <p:spPr/>
        <p:txBody>
          <a:bodyPr/>
          <a:lstStyle>
            <a:lvl1pPr>
              <a:defRPr/>
            </a:lvl1pPr>
          </a:lstStyle>
          <a:p>
            <a:pPr>
              <a:defRPr/>
            </a:pPr>
            <a:fld id="{ABA526CE-3BA1-4E12-AB35-A2E8373EDBC6}" type="slidenum">
              <a:rPr lang="en-US"/>
              <a:pPr>
                <a:defRPr/>
              </a:pPr>
              <a:t>‹#›</a:t>
            </a:fld>
            <a:endParaRPr lang="en-US" dirty="0"/>
          </a:p>
        </p:txBody>
      </p:sp>
    </p:spTree>
    <p:extLst>
      <p:ext uri="{BB962C8B-B14F-4D97-AF65-F5344CB8AC3E}">
        <p14:creationId xmlns:p14="http://schemas.microsoft.com/office/powerpoint/2010/main" val="37786650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C7B6B1F-9BE0-442A-8D90-406F2DD88460}" type="slidenum">
              <a:rPr lang="en-US"/>
              <a:pPr/>
              <a:t>‹#›</a:t>
            </a:fld>
            <a:endParaRPr lang="en-US"/>
          </a:p>
        </p:txBody>
      </p:sp>
    </p:spTree>
    <p:extLst>
      <p:ext uri="{BB962C8B-B14F-4D97-AF65-F5344CB8AC3E}">
        <p14:creationId xmlns:p14="http://schemas.microsoft.com/office/powerpoint/2010/main" val="1322525465"/>
      </p:ext>
    </p:extLst>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85800" y="1981200"/>
            <a:ext cx="7772400" cy="4114800"/>
          </a:xfrm>
        </p:spPr>
        <p:txBody>
          <a:bodyPr/>
          <a:lstStyle/>
          <a:p>
            <a:pPr lvl="0"/>
            <a:endParaRPr lang="en-US" noProof="0"/>
          </a:p>
        </p:txBody>
      </p:sp>
      <p:sp>
        <p:nvSpPr>
          <p:cNvPr id="4" name="Date Placeholder 3"/>
          <p:cNvSpPr>
            <a:spLocks noGrp="1"/>
          </p:cNvSpPr>
          <p:nvPr>
            <p:ph type="dt" sz="half" idx="10"/>
          </p:nvPr>
        </p:nvSpPr>
        <p:spPr>
          <a:xfrm>
            <a:off x="685800" y="6248400"/>
            <a:ext cx="1905000" cy="457200"/>
          </a:xfrm>
          <a:prstGeom prst="rect">
            <a:avLst/>
          </a:prstGeom>
        </p:spPr>
        <p:txBody>
          <a:bodyPr/>
          <a:lstStyle>
            <a:lvl1pPr>
              <a:defRPr sz="2400" b="1" i="0">
                <a:solidFill>
                  <a:srgbClr val="FFFFFF"/>
                </a:solidFill>
                <a:latin typeface="Times New Roman" pitchFamily="18" charset="0"/>
                <a:cs typeface="Lucida Sans Unicode" pitchFamily="34" charset="0"/>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26B31B1-1C94-4AD6-B5CC-E99D157DFD1D}" type="slidenum">
              <a:rPr lang="en-US"/>
              <a:pPr>
                <a:defRPr/>
              </a:pPr>
              <a:t>‹#›</a:t>
            </a:fld>
            <a:endParaRPr lang="en-US"/>
          </a:p>
        </p:txBody>
      </p:sp>
    </p:spTree>
    <p:extLst>
      <p:ext uri="{BB962C8B-B14F-4D97-AF65-F5344CB8AC3E}">
        <p14:creationId xmlns:p14="http://schemas.microsoft.com/office/powerpoint/2010/main" val="3487161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xfrm>
            <a:off x="685800" y="6248400"/>
            <a:ext cx="1905000" cy="457200"/>
          </a:xfrm>
          <a:prstGeom prst="rect">
            <a:avLst/>
          </a:prstGeom>
        </p:spPr>
        <p:txBody>
          <a:bodyPr/>
          <a:lstStyle>
            <a:lvl1pPr>
              <a:defRPr>
                <a:solidFill>
                  <a:srgbClr val="FFFFFF"/>
                </a:solidFill>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D8886C3-EC6A-4866-8690-A4CC86DACF7D}" type="slidenum">
              <a:rPr lang="en-US"/>
              <a:pPr>
                <a:defRPr/>
              </a:pPr>
              <a:t>‹#›</a:t>
            </a:fld>
            <a:endParaRPr lang="en-US"/>
          </a:p>
        </p:txBody>
      </p:sp>
    </p:spTree>
    <p:extLst>
      <p:ext uri="{BB962C8B-B14F-4D97-AF65-F5344CB8AC3E}">
        <p14:creationId xmlns:p14="http://schemas.microsoft.com/office/powerpoint/2010/main" val="1727048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AFC874C0-14C6-4256-A0AD-530FC1FD7133}" type="slidenum">
              <a:rPr lang="en-US"/>
              <a:pPr/>
              <a:t>‹#›</a:t>
            </a:fld>
            <a:endParaRPr lang="en-US"/>
          </a:p>
        </p:txBody>
      </p:sp>
    </p:spTree>
    <p:extLst>
      <p:ext uri="{BB962C8B-B14F-4D97-AF65-F5344CB8AC3E}">
        <p14:creationId xmlns:p14="http://schemas.microsoft.com/office/powerpoint/2010/main" val="157109858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65F114E-38FF-401B-AE3D-F38E82099AB7}" type="slidenum">
              <a:rPr lang="en-US"/>
              <a:pPr/>
              <a:t>‹#›</a:t>
            </a:fld>
            <a:endParaRPr lang="en-US"/>
          </a:p>
        </p:txBody>
      </p:sp>
    </p:spTree>
    <p:extLst>
      <p:ext uri="{BB962C8B-B14F-4D97-AF65-F5344CB8AC3E}">
        <p14:creationId xmlns:p14="http://schemas.microsoft.com/office/powerpoint/2010/main" val="288348425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E229385F-7ED3-4BDB-B7FB-2CAA46655D14}" type="slidenum">
              <a:rPr lang="en-US"/>
              <a:pPr/>
              <a:t>‹#›</a:t>
            </a:fld>
            <a:endParaRPr lang="en-US"/>
          </a:p>
        </p:txBody>
      </p:sp>
    </p:spTree>
    <p:extLst>
      <p:ext uri="{BB962C8B-B14F-4D97-AF65-F5344CB8AC3E}">
        <p14:creationId xmlns:p14="http://schemas.microsoft.com/office/powerpoint/2010/main" val="185806249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0D61D72-58D0-4A39-8BD9-008F96C8C74D}" type="slidenum">
              <a:rPr lang="en-US"/>
              <a:pPr/>
              <a:t>‹#›</a:t>
            </a:fld>
            <a:endParaRPr lang="en-US"/>
          </a:p>
        </p:txBody>
      </p:sp>
    </p:spTree>
    <p:extLst>
      <p:ext uri="{BB962C8B-B14F-4D97-AF65-F5344CB8AC3E}">
        <p14:creationId xmlns:p14="http://schemas.microsoft.com/office/powerpoint/2010/main" val="1578105377"/>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8F765F0-51CA-4DB2-A74F-9D09A5B18FA9}" type="slidenum">
              <a:rPr lang="en-US"/>
              <a:pPr/>
              <a:t>‹#›</a:t>
            </a:fld>
            <a:endParaRPr lang="en-US"/>
          </a:p>
        </p:txBody>
      </p:sp>
    </p:spTree>
    <p:extLst>
      <p:ext uri="{BB962C8B-B14F-4D97-AF65-F5344CB8AC3E}">
        <p14:creationId xmlns:p14="http://schemas.microsoft.com/office/powerpoint/2010/main" val="31932603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10.xml"/><Relationship Id="rId1" Type="http://schemas.openxmlformats.org/officeDocument/2006/relationships/slideLayout" Target="../slideLayouts/slideLayout35.xml"/></Relationships>
</file>

<file path=ppt/slideMasters/_rels/slideMaster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11.xml"/><Relationship Id="rId1" Type="http://schemas.openxmlformats.org/officeDocument/2006/relationships/slideLayout" Target="../slideLayouts/slideLayout36.xml"/></Relationships>
</file>

<file path=ppt/slideMasters/_rels/slideMaster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2.xml"/><Relationship Id="rId1" Type="http://schemas.openxmlformats.org/officeDocument/2006/relationships/slideLayout" Target="../slideLayouts/slideLayout37.xml"/></Relationships>
</file>

<file path=ppt/slideMasters/_rels/slideMaster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3.xml"/><Relationship Id="rId1" Type="http://schemas.openxmlformats.org/officeDocument/2006/relationships/slideLayout" Target="../slideLayouts/slideLayout38.xml"/></Relationships>
</file>

<file path=ppt/slideMasters/_rels/slideMaster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14.xml"/><Relationship Id="rId1" Type="http://schemas.openxmlformats.org/officeDocument/2006/relationships/slideLayout" Target="../slideLayouts/slideLayout39.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40.xml"/></Relationships>
</file>

<file path=ppt/slideMasters/_rels/slideMaster16.xml.rels><?xml version="1.0" encoding="UTF-8" standalone="yes"?>
<Relationships xmlns="http://schemas.openxmlformats.org/package/2006/relationships"><Relationship Id="rId1" Type="http://schemas.openxmlformats.org/officeDocument/2006/relationships/theme" Target="../theme/theme16.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jpe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5.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8.xml"/><Relationship Id="rId2" Type="http://schemas.openxmlformats.org/officeDocument/2006/relationships/slideLayout" Target="../slideLayouts/slideLayout27.xml"/><Relationship Id="rId1" Type="http://schemas.openxmlformats.org/officeDocument/2006/relationships/slideLayout" Target="../slideLayouts/slideLayout26.xml"/><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9.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4" Type="http://schemas.openxmlformats.org/officeDocument/2006/relationships/image" Target="../media/image2.jpeg"/></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7.xml"/><Relationship Id="rId1" Type="http://schemas.openxmlformats.org/officeDocument/2006/relationships/slideLayout" Target="../slideLayouts/slideLayout32.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theme" Target="../theme/theme8.xml"/><Relationship Id="rId1" Type="http://schemas.openxmlformats.org/officeDocument/2006/relationships/slideLayout" Target="../slideLayouts/slideLayout33.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i="0">
                <a:solidFill>
                  <a:schemeClr val="tx1"/>
                </a:solidFill>
                <a:latin typeface="Times New Roman" pitchFamily="18" charset="0"/>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i="0">
                <a:solidFill>
                  <a:schemeClr val="tx1"/>
                </a:solidFill>
                <a:latin typeface="Times New Roman" pitchFamily="18" charset="0"/>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i="0">
                <a:solidFill>
                  <a:schemeClr val="tx1"/>
                </a:solidFill>
                <a:latin typeface="Times New Roman" pitchFamily="18" charset="0"/>
              </a:defRPr>
            </a:lvl1pPr>
          </a:lstStyle>
          <a:p>
            <a:fld id="{6C986206-9B46-446C-BE33-27150981A577}"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721" r:id="rId12"/>
    <p:sldLayoutId id="2147483722" r:id="rId13"/>
  </p:sldLayoutIdLst>
  <p:transition/>
  <p:txStyles>
    <p:titleStyle>
      <a:lvl1pPr algn="ctr" rtl="0" fontAlgn="base">
        <a:spcBef>
          <a:spcPct val="0"/>
        </a:spcBef>
        <a:spcAft>
          <a:spcPct val="0"/>
        </a:spcAft>
        <a:defRPr sz="3200">
          <a:solidFill>
            <a:schemeClr val="tx2"/>
          </a:solidFill>
          <a:latin typeface="+mj-lt"/>
          <a:ea typeface="+mj-ea"/>
          <a:cs typeface="+mj-cs"/>
        </a:defRPr>
      </a:lvl1pPr>
      <a:lvl2pPr algn="ctr" rtl="0" fontAlgn="base">
        <a:spcBef>
          <a:spcPct val="0"/>
        </a:spcBef>
        <a:spcAft>
          <a:spcPct val="0"/>
        </a:spcAft>
        <a:defRPr sz="3200">
          <a:solidFill>
            <a:schemeClr val="tx2"/>
          </a:solidFill>
          <a:latin typeface="Arial" pitchFamily="34" charset="0"/>
        </a:defRPr>
      </a:lvl2pPr>
      <a:lvl3pPr algn="ctr" rtl="0" fontAlgn="base">
        <a:spcBef>
          <a:spcPct val="0"/>
        </a:spcBef>
        <a:spcAft>
          <a:spcPct val="0"/>
        </a:spcAft>
        <a:defRPr sz="3200">
          <a:solidFill>
            <a:schemeClr val="tx2"/>
          </a:solidFill>
          <a:latin typeface="Arial" pitchFamily="34" charset="0"/>
        </a:defRPr>
      </a:lvl3pPr>
      <a:lvl4pPr algn="ctr" rtl="0" fontAlgn="base">
        <a:spcBef>
          <a:spcPct val="0"/>
        </a:spcBef>
        <a:spcAft>
          <a:spcPct val="0"/>
        </a:spcAft>
        <a:defRPr sz="3200">
          <a:solidFill>
            <a:schemeClr val="tx2"/>
          </a:solidFill>
          <a:latin typeface="Arial" pitchFamily="34" charset="0"/>
        </a:defRPr>
      </a:lvl4pPr>
      <a:lvl5pPr algn="ctr" rtl="0" fontAlgn="base">
        <a:spcBef>
          <a:spcPct val="0"/>
        </a:spcBef>
        <a:spcAft>
          <a:spcPct val="0"/>
        </a:spcAft>
        <a:defRPr sz="3200">
          <a:solidFill>
            <a:schemeClr val="tx2"/>
          </a:solidFill>
          <a:latin typeface="Arial" pitchFamily="34" charset="0"/>
        </a:defRPr>
      </a:lvl5pPr>
      <a:lvl6pPr marL="457200" algn="ctr" rtl="0" fontAlgn="base">
        <a:spcBef>
          <a:spcPct val="0"/>
        </a:spcBef>
        <a:spcAft>
          <a:spcPct val="0"/>
        </a:spcAft>
        <a:defRPr sz="3200">
          <a:solidFill>
            <a:schemeClr val="tx2"/>
          </a:solidFill>
          <a:latin typeface="Arial" pitchFamily="34" charset="0"/>
        </a:defRPr>
      </a:lvl6pPr>
      <a:lvl7pPr marL="914400" algn="ctr" rtl="0" fontAlgn="base">
        <a:spcBef>
          <a:spcPct val="0"/>
        </a:spcBef>
        <a:spcAft>
          <a:spcPct val="0"/>
        </a:spcAft>
        <a:defRPr sz="3200">
          <a:solidFill>
            <a:schemeClr val="tx2"/>
          </a:solidFill>
          <a:latin typeface="Arial" pitchFamily="34" charset="0"/>
        </a:defRPr>
      </a:lvl7pPr>
      <a:lvl8pPr marL="1371600" algn="ctr" rtl="0" fontAlgn="base">
        <a:spcBef>
          <a:spcPct val="0"/>
        </a:spcBef>
        <a:spcAft>
          <a:spcPct val="0"/>
        </a:spcAft>
        <a:defRPr sz="3200">
          <a:solidFill>
            <a:schemeClr val="tx2"/>
          </a:solidFill>
          <a:latin typeface="Arial" pitchFamily="34" charset="0"/>
        </a:defRPr>
      </a:lvl8pPr>
      <a:lvl9pPr marL="1828800" algn="ctr" rtl="0" fontAlgn="base">
        <a:spcBef>
          <a:spcPct val="0"/>
        </a:spcBef>
        <a:spcAft>
          <a:spcPct val="0"/>
        </a:spcAft>
        <a:defRPr sz="32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4213" y="155575"/>
            <a:ext cx="7769225" cy="755650"/>
          </a:xfrm>
          <a:prstGeom prst="rect">
            <a:avLst/>
          </a:prstGeom>
          <a:noFill/>
          <a:ln w="9525">
            <a:noFill/>
            <a:miter lim="800000"/>
            <a:headEnd/>
            <a:tailEnd/>
          </a:ln>
        </p:spPr>
        <p:txBody>
          <a:bodyPr vert="horz" wrap="square" lIns="45720" tIns="45720" rIns="45720" bIns="45720"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47955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1848223517"/>
      </p:ext>
    </p:extLst>
  </p:cSld>
  <p:clrMap bg1="dk2" tx1="lt1" bg2="dk1" tx2="lt2" accent1="accent1" accent2="accent2" accent3="accent3" accent4="accent4" accent5="accent5" accent6="accent6" hlink="hlink" folHlink="folHlink"/>
  <p:sldLayoutIdLst>
    <p:sldLayoutId id="2147483807" r:id="rId1"/>
  </p:sldLayoutIdLst>
  <mc:AlternateContent xmlns:mc="http://schemas.openxmlformats.org/markup-compatibility/2006" xmlns:p14="http://schemas.microsoft.com/office/powerpoint/2010/main">
    <mc:Choice Requires="p14">
      <p:transition p14:dur="300">
        <p:wipe dir="r"/>
      </p:transition>
    </mc:Choice>
    <mc:Fallback xmlns="">
      <p:transition xmlns:p14="http://schemas.microsoft.com/office/powerpoint/2010/main">
        <p:wipe dir="r"/>
      </p:transition>
    </mc:Fallback>
  </mc:AlternateContent>
  <p:timing>
    <p:tnLst>
      <p:par>
        <p:cTn id="1" dur="indefinite" restart="never" nodeType="tmRoot"/>
      </p:par>
    </p:tnLst>
  </p:timing>
  <p:txStyles>
    <p:title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30000"/>
        </a:spcBef>
        <a:spcAft>
          <a:spcPct val="0"/>
        </a:spcAft>
        <a:buClr>
          <a:schemeClr val="tx2"/>
        </a:buClr>
        <a:buSzPct val="110000"/>
        <a:buChar char="•"/>
        <a:defRPr sz="3000" b="1">
          <a:solidFill>
            <a:schemeClr val="tx1"/>
          </a:solidFill>
          <a:latin typeface="+mn-lt"/>
          <a:ea typeface="+mn-ea"/>
          <a:cs typeface="+mn-cs"/>
        </a:defRPr>
      </a:lvl1pPr>
      <a:lvl2pPr marL="742950" indent="-285750" algn="l" rtl="0" eaLnBrk="0" fontAlgn="base" hangingPunct="0">
        <a:spcBef>
          <a:spcPct val="30000"/>
        </a:spcBef>
        <a:spcAft>
          <a:spcPct val="0"/>
        </a:spcAft>
        <a:buClr>
          <a:schemeClr val="tx2"/>
        </a:buClr>
        <a:buSzPct val="70000"/>
        <a:buFont typeface="Wingdings 2" pitchFamily="18" charset="2"/>
        <a:buChar char="¡"/>
        <a:defRPr sz="2800" b="1">
          <a:solidFill>
            <a:schemeClr val="tx1"/>
          </a:solidFill>
          <a:latin typeface="+mn-lt"/>
        </a:defRPr>
      </a:lvl2pPr>
      <a:lvl3pPr marL="1143000" indent="-228600" algn="l" rtl="0" eaLnBrk="0" fontAlgn="base" hangingPunct="0">
        <a:spcBef>
          <a:spcPct val="30000"/>
        </a:spcBef>
        <a:spcAft>
          <a:spcPct val="0"/>
        </a:spcAft>
        <a:buChar char="•"/>
        <a:defRPr sz="2400" b="1">
          <a:solidFill>
            <a:schemeClr val="tx1"/>
          </a:solidFill>
          <a:latin typeface="+mn-lt"/>
        </a:defRPr>
      </a:lvl3pPr>
      <a:lvl4pPr marL="1600200" indent="-228600" algn="l" rtl="0" eaLnBrk="0" fontAlgn="base" hangingPunct="0">
        <a:spcBef>
          <a:spcPct val="30000"/>
        </a:spcBef>
        <a:spcAft>
          <a:spcPct val="0"/>
        </a:spcAft>
        <a:buChar char="–"/>
        <a:defRPr sz="2000" b="1">
          <a:solidFill>
            <a:schemeClr val="tx1"/>
          </a:solidFill>
          <a:latin typeface="+mn-lt"/>
        </a:defRPr>
      </a:lvl4pPr>
      <a:lvl5pPr marL="2057400" indent="-228600" algn="l" rtl="0" eaLnBrk="0" fontAlgn="base" hangingPunct="0">
        <a:spcBef>
          <a:spcPct val="30000"/>
        </a:spcBef>
        <a:spcAft>
          <a:spcPct val="0"/>
        </a:spcAft>
        <a:buChar char="»"/>
        <a:defRPr sz="2000" b="1">
          <a:solidFill>
            <a:schemeClr val="tx1"/>
          </a:solidFill>
          <a:latin typeface="+mn-lt"/>
        </a:defRPr>
      </a:lvl5pPr>
      <a:lvl6pPr marL="2514600" indent="-228600" algn="l" rtl="0" fontAlgn="base">
        <a:spcBef>
          <a:spcPct val="30000"/>
        </a:spcBef>
        <a:spcAft>
          <a:spcPct val="0"/>
        </a:spcAft>
        <a:buChar char="»"/>
        <a:defRPr sz="2000" b="1">
          <a:solidFill>
            <a:schemeClr val="tx1"/>
          </a:solidFill>
          <a:latin typeface="+mn-lt"/>
        </a:defRPr>
      </a:lvl6pPr>
      <a:lvl7pPr marL="2971800" indent="-228600" algn="l" rtl="0" fontAlgn="base">
        <a:spcBef>
          <a:spcPct val="30000"/>
        </a:spcBef>
        <a:spcAft>
          <a:spcPct val="0"/>
        </a:spcAft>
        <a:buChar char="»"/>
        <a:defRPr sz="2000" b="1">
          <a:solidFill>
            <a:schemeClr val="tx1"/>
          </a:solidFill>
          <a:latin typeface="+mn-lt"/>
        </a:defRPr>
      </a:lvl7pPr>
      <a:lvl8pPr marL="3429000" indent="-228600" algn="l" rtl="0" fontAlgn="base">
        <a:spcBef>
          <a:spcPct val="30000"/>
        </a:spcBef>
        <a:spcAft>
          <a:spcPct val="0"/>
        </a:spcAft>
        <a:buChar char="»"/>
        <a:defRPr sz="2000" b="1">
          <a:solidFill>
            <a:schemeClr val="tx1"/>
          </a:solidFill>
          <a:latin typeface="+mn-lt"/>
        </a:defRPr>
      </a:lvl8pPr>
      <a:lvl9pPr marL="3886200" indent="-228600" algn="l" rtl="0" fontAlgn="base">
        <a:spcBef>
          <a:spcPct val="3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rgbClr val="10253F"/>
        </a:solidFill>
        <a:effectLst/>
      </p:bgPr>
    </p:bg>
    <p:spTree>
      <p:nvGrpSpPr>
        <p:cNvPr id="1" name=""/>
        <p:cNvGrpSpPr/>
        <p:nvPr/>
      </p:nvGrpSpPr>
      <p:grpSpPr>
        <a:xfrm>
          <a:off x="0" y="0"/>
          <a:ext cx="0" cy="0"/>
          <a:chOff x="0" y="0"/>
          <a:chExt cx="0" cy="0"/>
        </a:xfrm>
      </p:grpSpPr>
      <p:sp>
        <p:nvSpPr>
          <p:cNvPr id="2048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48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800" i="1">
                <a:solidFill>
                  <a:prstClr val="white"/>
                </a:solidFill>
                <a:latin typeface="Arial Narrow" pitchFamily="34" charset="0"/>
                <a:cs typeface="+mn-cs"/>
              </a:defRPr>
            </a:lvl1pPr>
          </a:lstStyle>
          <a:p>
            <a:pPr>
              <a:defRPr/>
            </a:pPr>
            <a:r>
              <a:rPr lang="en-US" b="0"/>
              <a:t>*Footnote</a:t>
            </a:r>
            <a:endParaRPr lang="en-US" b="0"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600" b="1">
                <a:solidFill>
                  <a:prstClr val="white"/>
                </a:solidFill>
                <a:latin typeface="Arial Narrow" pitchFamily="34" charset="0"/>
                <a:cs typeface="+mn-cs"/>
              </a:defRPr>
            </a:lvl1pPr>
          </a:lstStyle>
          <a:p>
            <a:pPr>
              <a:defRPr/>
            </a:pPr>
            <a:r>
              <a:rPr lang="en-US" i="0"/>
              <a:t>Credit</a:t>
            </a:r>
            <a:endParaRPr lang="en-US" i="0" dirty="0"/>
          </a:p>
        </p:txBody>
      </p:sp>
      <p:pic>
        <p:nvPicPr>
          <p:cNvPr id="20486" name="Picture 8"/>
          <p:cNvPicPr>
            <a:picLocks noChangeAspect="1"/>
          </p:cNvPicPr>
          <p:nvPr/>
        </p:nvPicPr>
        <p:blipFill>
          <a:blip r:embed="rId3">
            <a:extLst>
              <a:ext uri="{28A0092B-C50C-407E-A947-70E740481C1C}">
                <a14:useLocalDpi xmlns:a14="http://schemas.microsoft.com/office/drawing/2010/main" val="0"/>
              </a:ext>
            </a:extLst>
          </a:blip>
          <a:srcRect l="7443" t="14854" r="7971" b="17029"/>
          <a:stretch>
            <a:fillRect/>
          </a:stretch>
        </p:blipFill>
        <p:spPr bwMode="auto">
          <a:xfrm>
            <a:off x="7712075" y="0"/>
            <a:ext cx="1431925"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6"/>
          <p:cNvPicPr>
            <a:picLocks noChangeAspect="1"/>
          </p:cNvPicPr>
          <p:nvPr userDrawn="1"/>
        </p:nvPicPr>
        <p:blipFill>
          <a:blip r:embed="rId3">
            <a:extLst>
              <a:ext uri="{28A0092B-C50C-407E-A947-70E740481C1C}">
                <a14:useLocalDpi xmlns:a14="http://schemas.microsoft.com/office/drawing/2010/main" val="0"/>
              </a:ext>
            </a:extLst>
          </a:blip>
          <a:srcRect l="7443" t="14854" r="7971" b="17029"/>
          <a:stretch>
            <a:fillRect/>
          </a:stretch>
        </p:blipFill>
        <p:spPr bwMode="auto">
          <a:xfrm>
            <a:off x="7712075" y="0"/>
            <a:ext cx="1431925" cy="57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12" r:id="rId1"/>
  </p:sldLayoutIdLst>
  <p:txStyles>
    <p:titleStyle>
      <a:lvl1pPr algn="ctr" rtl="0" eaLnBrk="0" fontAlgn="base" hangingPunct="0">
        <a:spcBef>
          <a:spcPct val="0"/>
        </a:spcBef>
        <a:spcAft>
          <a:spcPct val="0"/>
        </a:spcAft>
        <a:defRPr sz="3200" b="1" kern="1200">
          <a:solidFill>
            <a:srgbClr val="FFFF00"/>
          </a:solidFill>
          <a:latin typeface="Arial Narrow" pitchFamily="34" charset="0"/>
          <a:ea typeface="+mj-ea"/>
          <a:cs typeface="+mj-cs"/>
        </a:defRPr>
      </a:lvl1pPr>
      <a:lvl2pPr algn="ctr" rtl="0" eaLnBrk="0" fontAlgn="base" hangingPunct="0">
        <a:spcBef>
          <a:spcPct val="0"/>
        </a:spcBef>
        <a:spcAft>
          <a:spcPct val="0"/>
        </a:spcAft>
        <a:defRPr sz="3200" b="1">
          <a:solidFill>
            <a:srgbClr val="FFFF00"/>
          </a:solidFill>
          <a:latin typeface="Arial Narrow" pitchFamily="34" charset="0"/>
        </a:defRPr>
      </a:lvl2pPr>
      <a:lvl3pPr algn="ctr" rtl="0" eaLnBrk="0" fontAlgn="base" hangingPunct="0">
        <a:spcBef>
          <a:spcPct val="0"/>
        </a:spcBef>
        <a:spcAft>
          <a:spcPct val="0"/>
        </a:spcAft>
        <a:defRPr sz="3200" b="1">
          <a:solidFill>
            <a:srgbClr val="FFFF00"/>
          </a:solidFill>
          <a:latin typeface="Arial Narrow" pitchFamily="34" charset="0"/>
        </a:defRPr>
      </a:lvl3pPr>
      <a:lvl4pPr algn="ctr" rtl="0" eaLnBrk="0" fontAlgn="base" hangingPunct="0">
        <a:spcBef>
          <a:spcPct val="0"/>
        </a:spcBef>
        <a:spcAft>
          <a:spcPct val="0"/>
        </a:spcAft>
        <a:defRPr sz="3200" b="1">
          <a:solidFill>
            <a:srgbClr val="FFFF00"/>
          </a:solidFill>
          <a:latin typeface="Arial Narrow" pitchFamily="34" charset="0"/>
        </a:defRPr>
      </a:lvl4pPr>
      <a:lvl5pPr algn="ctr" rtl="0" eaLnBrk="0" fontAlgn="base" hangingPunct="0">
        <a:spcBef>
          <a:spcPct val="0"/>
        </a:spcBef>
        <a:spcAft>
          <a:spcPct val="0"/>
        </a:spcAft>
        <a:defRPr sz="3200" b="1">
          <a:solidFill>
            <a:srgbClr val="FFFF00"/>
          </a:solidFill>
          <a:latin typeface="Arial Narrow" pitchFamily="34" charset="0"/>
        </a:defRPr>
      </a:lvl5pPr>
      <a:lvl6pPr marL="457200" algn="ctr" rtl="0" fontAlgn="base">
        <a:spcBef>
          <a:spcPct val="0"/>
        </a:spcBef>
        <a:spcAft>
          <a:spcPct val="0"/>
        </a:spcAft>
        <a:defRPr sz="3200" b="1">
          <a:solidFill>
            <a:srgbClr val="FFFF00"/>
          </a:solidFill>
          <a:latin typeface="Arial Narrow" pitchFamily="34" charset="0"/>
        </a:defRPr>
      </a:lvl6pPr>
      <a:lvl7pPr marL="914400" algn="ctr" rtl="0" fontAlgn="base">
        <a:spcBef>
          <a:spcPct val="0"/>
        </a:spcBef>
        <a:spcAft>
          <a:spcPct val="0"/>
        </a:spcAft>
        <a:defRPr sz="3200" b="1">
          <a:solidFill>
            <a:srgbClr val="FFFF00"/>
          </a:solidFill>
          <a:latin typeface="Arial Narrow" pitchFamily="34" charset="0"/>
        </a:defRPr>
      </a:lvl7pPr>
      <a:lvl8pPr marL="1371600" algn="ctr" rtl="0" fontAlgn="base">
        <a:spcBef>
          <a:spcPct val="0"/>
        </a:spcBef>
        <a:spcAft>
          <a:spcPct val="0"/>
        </a:spcAft>
        <a:defRPr sz="3200" b="1">
          <a:solidFill>
            <a:srgbClr val="FFFF00"/>
          </a:solidFill>
          <a:latin typeface="Arial Narrow" pitchFamily="34" charset="0"/>
        </a:defRPr>
      </a:lvl8pPr>
      <a:lvl9pPr marL="1828800" algn="ctr" rtl="0" fontAlgn="base">
        <a:spcBef>
          <a:spcPct val="0"/>
        </a:spcBef>
        <a:spcAft>
          <a:spcPct val="0"/>
        </a:spcAft>
        <a:defRPr sz="3200" b="1">
          <a:solidFill>
            <a:srgbClr val="FFFF00"/>
          </a:solidFill>
          <a:latin typeface="Arial Narrow" pitchFamily="34" charset="0"/>
        </a:defRPr>
      </a:lvl9pPr>
    </p:titleStyle>
    <p:bodyStyle>
      <a:lvl1pPr marL="342900" indent="-342900" algn="l" rtl="0" eaLnBrk="0" fontAlgn="base" hangingPunct="0">
        <a:spcBef>
          <a:spcPct val="20000"/>
        </a:spcBef>
        <a:spcAft>
          <a:spcPct val="0"/>
        </a:spcAft>
        <a:buFont typeface="Arial" charset="0"/>
        <a:buChar char="•"/>
        <a:defRPr sz="2000" b="1" kern="1200">
          <a:solidFill>
            <a:schemeClr val="bg1"/>
          </a:solidFill>
          <a:latin typeface="Arial Narrow" pitchFamily="34" charset="0"/>
          <a:ea typeface="+mn-ea"/>
          <a:cs typeface="+mn-cs"/>
        </a:defRPr>
      </a:lvl1pPr>
      <a:lvl2pPr marL="742950" indent="-285750" algn="l" rtl="0" eaLnBrk="0" fontAlgn="base" hangingPunct="0">
        <a:spcBef>
          <a:spcPct val="20000"/>
        </a:spcBef>
        <a:spcAft>
          <a:spcPct val="0"/>
        </a:spcAft>
        <a:buFont typeface="Arial" charset="0"/>
        <a:buChar char="–"/>
        <a:defRPr sz="2000" b="1" kern="1200">
          <a:solidFill>
            <a:schemeClr val="bg1"/>
          </a:solidFill>
          <a:latin typeface="Arial Narrow" pitchFamily="34" charset="0"/>
          <a:ea typeface="+mn-ea"/>
          <a:cs typeface="+mn-cs"/>
        </a:defRPr>
      </a:lvl2pPr>
      <a:lvl3pPr marL="1143000" indent="-228600" algn="l" rtl="0" eaLnBrk="0" fontAlgn="base" hangingPunct="0">
        <a:spcBef>
          <a:spcPct val="20000"/>
        </a:spcBef>
        <a:spcAft>
          <a:spcPct val="0"/>
        </a:spcAft>
        <a:buFont typeface="Arial" charset="0"/>
        <a:buChar char="•"/>
        <a:defRPr sz="2000" b="1" kern="1200">
          <a:solidFill>
            <a:schemeClr val="bg1"/>
          </a:solidFill>
          <a:latin typeface="Arial Narrow" pitchFamily="34" charset="0"/>
          <a:ea typeface="+mn-ea"/>
          <a:cs typeface="+mn-cs"/>
        </a:defRPr>
      </a:lvl3pPr>
      <a:lvl4pPr marL="1600200" indent="-228600" algn="l" rtl="0" eaLnBrk="0" fontAlgn="base" hangingPunct="0">
        <a:spcBef>
          <a:spcPct val="20000"/>
        </a:spcBef>
        <a:spcAft>
          <a:spcPct val="0"/>
        </a:spcAft>
        <a:buFont typeface="Arial" charset="0"/>
        <a:buChar char="–"/>
        <a:defRPr sz="2000" b="1" kern="1200">
          <a:solidFill>
            <a:schemeClr val="bg1"/>
          </a:solidFill>
          <a:latin typeface="Arial Narrow" pitchFamily="34" charset="0"/>
          <a:ea typeface="+mn-ea"/>
          <a:cs typeface="+mn-cs"/>
        </a:defRPr>
      </a:lvl4pPr>
      <a:lvl5pPr marL="2057400" indent="-228600" algn="l" rtl="0" eaLnBrk="0" fontAlgn="base" hangingPunct="0">
        <a:spcBef>
          <a:spcPct val="20000"/>
        </a:spcBef>
        <a:spcAft>
          <a:spcPct val="0"/>
        </a:spcAft>
        <a:buFont typeface="Arial" charset="0"/>
        <a:buChar char="»"/>
        <a:defRPr sz="2000" b="1" kern="1200">
          <a:solidFill>
            <a:schemeClr val="bg1"/>
          </a:solidFill>
          <a:latin typeface="Arial Narrow"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17375E"/>
            </a:gs>
            <a:gs pos="50000">
              <a:srgbClr val="C2D1ED"/>
            </a:gs>
            <a:gs pos="100000">
              <a:srgbClr val="E1E8F5"/>
            </a:gs>
          </a:gsLst>
          <a:lin ang="5400000"/>
        </a:gradFill>
        <a:effectLst/>
      </p:bgPr>
    </p:bg>
    <p:spTree>
      <p:nvGrpSpPr>
        <p:cNvPr id="1" name=""/>
        <p:cNvGrpSpPr/>
        <p:nvPr/>
      </p:nvGrpSpPr>
      <p:grpSpPr>
        <a:xfrm>
          <a:off x="0" y="0"/>
          <a:ext cx="0" cy="0"/>
          <a:chOff x="0" y="0"/>
          <a:chExt cx="0" cy="0"/>
        </a:xfrm>
      </p:grpSpPr>
      <p:pic>
        <p:nvPicPr>
          <p:cNvPr id="4098" name="Picture 6" descr="insid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152400" y="0"/>
            <a:ext cx="5562600" cy="990600"/>
          </a:xfrm>
          <a:prstGeom prst="rect">
            <a:avLst/>
          </a:prstGeom>
          <a:effectLst>
            <a:outerShdw blurRad="50800" dir="5400000" algn="ctr" rotWithShape="0">
              <a:schemeClr val="bg1"/>
            </a:outerShdw>
          </a:effectLst>
        </p:spPr>
        <p:txBody>
          <a:bodyPr vert="horz" lIns="91440" tIns="45720" rIns="91440" bIns="45720" rtlCol="0" anchor="ctr">
            <a:noAutofit/>
          </a:bodyPr>
          <a:lstStyle/>
          <a:p>
            <a:r>
              <a:rPr lang="en-US" dirty="0" smtClean="0"/>
              <a:t>Click to edit Master title style</a:t>
            </a:r>
            <a:endParaRPr lang="en-US" dirty="0"/>
          </a:p>
        </p:txBody>
      </p:sp>
      <p:sp>
        <p:nvSpPr>
          <p:cNvPr id="4100" name="Text Placeholder 2"/>
          <p:cNvSpPr>
            <a:spLocks noGrp="1"/>
          </p:cNvSpPr>
          <p:nvPr>
            <p:ph type="body" idx="1"/>
          </p:nvPr>
        </p:nvSpPr>
        <p:spPr bwMode="auto">
          <a:xfrm>
            <a:off x="152400" y="1143000"/>
            <a:ext cx="8839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7010400" y="6705600"/>
            <a:ext cx="2133600" cy="152400"/>
          </a:xfrm>
          <a:prstGeom prst="rect">
            <a:avLst/>
          </a:prstGeom>
        </p:spPr>
        <p:txBody>
          <a:bodyPr vert="horz" lIns="91440" tIns="45720" rIns="91440" bIns="45720" rtlCol="0" anchor="ctr"/>
          <a:lstStyle>
            <a:lvl1pPr algn="r" fontAlgn="auto">
              <a:spcBef>
                <a:spcPts val="0"/>
              </a:spcBef>
              <a:spcAft>
                <a:spcPts val="0"/>
              </a:spcAft>
              <a:defRPr sz="900" b="1">
                <a:solidFill>
                  <a:prstClr val="white"/>
                </a:solidFill>
                <a:latin typeface="Arial" pitchFamily="34" charset="0"/>
                <a:cs typeface="Arial" pitchFamily="34" charset="0"/>
              </a:defRPr>
            </a:lvl1pPr>
          </a:lstStyle>
          <a:p>
            <a:pPr>
              <a:defRPr/>
            </a:pPr>
            <a:fld id="{95D52D6B-1320-482F-898F-70B6B2FCA6F6}" type="slidenum">
              <a:rPr lang="en-US" i="0"/>
              <a:pPr>
                <a:defRPr/>
              </a:pPr>
              <a:t>‹#›</a:t>
            </a:fld>
            <a:endParaRPr lang="en-US" i="0" dirty="0"/>
          </a:p>
        </p:txBody>
      </p:sp>
    </p:spTree>
  </p:cSld>
  <p:clrMap bg1="lt1" tx1="dk1" bg2="lt2" tx2="dk2" accent1="accent1" accent2="accent2" accent3="accent3" accent4="accent4" accent5="accent5" accent6="accent6" hlink="hlink" folHlink="folHlink"/>
  <p:sldLayoutIdLst>
    <p:sldLayoutId id="2147483817" r:id="rId1"/>
  </p:sldLayoutIdLst>
  <p:timing>
    <p:tnLst>
      <p:par>
        <p:cTn id="1" dur="indefinite" restart="never" nodeType="tmRoot"/>
      </p:par>
    </p:tnLst>
  </p:timing>
  <p:hf hdr="0" dt="0"/>
  <p:txStyles>
    <p:titleStyle>
      <a:lvl1pPr algn="l" rtl="0" eaLnBrk="0" fontAlgn="base" hangingPunct="0">
        <a:spcBef>
          <a:spcPct val="0"/>
        </a:spcBef>
        <a:spcAft>
          <a:spcPct val="0"/>
        </a:spcAft>
        <a:defRPr sz="2400" kern="1200">
          <a:solidFill>
            <a:srgbClr val="1B3564"/>
          </a:solidFill>
          <a:latin typeface="Arial Black" pitchFamily="34" charset="0"/>
          <a:ea typeface="+mj-ea"/>
          <a:cs typeface="+mj-cs"/>
        </a:defRPr>
      </a:lvl1pPr>
      <a:lvl2pPr algn="l" rtl="0" eaLnBrk="0" fontAlgn="base" hangingPunct="0">
        <a:spcBef>
          <a:spcPct val="0"/>
        </a:spcBef>
        <a:spcAft>
          <a:spcPct val="0"/>
        </a:spcAft>
        <a:defRPr sz="2400">
          <a:solidFill>
            <a:srgbClr val="1B3564"/>
          </a:solidFill>
          <a:latin typeface="Arial Black" pitchFamily="34" charset="0"/>
        </a:defRPr>
      </a:lvl2pPr>
      <a:lvl3pPr algn="l" rtl="0" eaLnBrk="0" fontAlgn="base" hangingPunct="0">
        <a:spcBef>
          <a:spcPct val="0"/>
        </a:spcBef>
        <a:spcAft>
          <a:spcPct val="0"/>
        </a:spcAft>
        <a:defRPr sz="2400">
          <a:solidFill>
            <a:srgbClr val="1B3564"/>
          </a:solidFill>
          <a:latin typeface="Arial Black" pitchFamily="34" charset="0"/>
        </a:defRPr>
      </a:lvl3pPr>
      <a:lvl4pPr algn="l" rtl="0" eaLnBrk="0" fontAlgn="base" hangingPunct="0">
        <a:spcBef>
          <a:spcPct val="0"/>
        </a:spcBef>
        <a:spcAft>
          <a:spcPct val="0"/>
        </a:spcAft>
        <a:defRPr sz="2400">
          <a:solidFill>
            <a:srgbClr val="1B3564"/>
          </a:solidFill>
          <a:latin typeface="Arial Black" pitchFamily="34" charset="0"/>
        </a:defRPr>
      </a:lvl4pPr>
      <a:lvl5pPr algn="l" rtl="0" eaLnBrk="0" fontAlgn="base" hangingPunct="0">
        <a:spcBef>
          <a:spcPct val="0"/>
        </a:spcBef>
        <a:spcAft>
          <a:spcPct val="0"/>
        </a:spcAft>
        <a:defRPr sz="2400">
          <a:solidFill>
            <a:srgbClr val="1B3564"/>
          </a:solidFill>
          <a:latin typeface="Arial Black" pitchFamily="34" charset="0"/>
        </a:defRPr>
      </a:lvl5pPr>
      <a:lvl6pPr marL="457200" algn="l" rtl="0" fontAlgn="base">
        <a:spcBef>
          <a:spcPct val="0"/>
        </a:spcBef>
        <a:spcAft>
          <a:spcPct val="0"/>
        </a:spcAft>
        <a:defRPr sz="2400">
          <a:solidFill>
            <a:srgbClr val="1B3564"/>
          </a:solidFill>
          <a:latin typeface="Arial Black" pitchFamily="34" charset="0"/>
        </a:defRPr>
      </a:lvl6pPr>
      <a:lvl7pPr marL="914400" algn="l" rtl="0" fontAlgn="base">
        <a:spcBef>
          <a:spcPct val="0"/>
        </a:spcBef>
        <a:spcAft>
          <a:spcPct val="0"/>
        </a:spcAft>
        <a:defRPr sz="2400">
          <a:solidFill>
            <a:srgbClr val="1B3564"/>
          </a:solidFill>
          <a:latin typeface="Arial Black" pitchFamily="34" charset="0"/>
        </a:defRPr>
      </a:lvl7pPr>
      <a:lvl8pPr marL="1371600" algn="l" rtl="0" fontAlgn="base">
        <a:spcBef>
          <a:spcPct val="0"/>
        </a:spcBef>
        <a:spcAft>
          <a:spcPct val="0"/>
        </a:spcAft>
        <a:defRPr sz="2400">
          <a:solidFill>
            <a:srgbClr val="1B3564"/>
          </a:solidFill>
          <a:latin typeface="Arial Black" pitchFamily="34" charset="0"/>
        </a:defRPr>
      </a:lvl8pPr>
      <a:lvl9pPr marL="1828800" algn="l" rtl="0" fontAlgn="base">
        <a:spcBef>
          <a:spcPct val="0"/>
        </a:spcBef>
        <a:spcAft>
          <a:spcPct val="0"/>
        </a:spcAft>
        <a:defRPr sz="2400">
          <a:solidFill>
            <a:srgbClr val="1B3564"/>
          </a:solidFill>
          <a:latin typeface="Arial Black" pitchFamily="34" charset="0"/>
        </a:defRPr>
      </a:lvl9pPr>
    </p:titleStyle>
    <p:bodyStyle>
      <a:lvl1pPr marL="342900" indent="-342900" algn="l" rtl="0" eaLnBrk="0" fontAlgn="base" hangingPunct="0">
        <a:spcBef>
          <a:spcPct val="20000"/>
        </a:spcBef>
        <a:spcAft>
          <a:spcPct val="0"/>
        </a:spcAft>
        <a:buClr>
          <a:srgbClr val="912B29"/>
        </a:buClr>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912B29"/>
        </a:buClr>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912B29"/>
        </a:buClr>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912B29"/>
        </a:buClr>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912B29"/>
        </a:buClr>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17375E"/>
            </a:gs>
            <a:gs pos="50000">
              <a:srgbClr val="C2D1ED"/>
            </a:gs>
            <a:gs pos="100000">
              <a:srgbClr val="E1E8F5"/>
            </a:gs>
          </a:gsLst>
          <a:lin ang="5400000"/>
        </a:gradFill>
        <a:effectLst/>
      </p:bgPr>
    </p:bg>
    <p:spTree>
      <p:nvGrpSpPr>
        <p:cNvPr id="1" name=""/>
        <p:cNvGrpSpPr/>
        <p:nvPr/>
      </p:nvGrpSpPr>
      <p:grpSpPr>
        <a:xfrm>
          <a:off x="0" y="0"/>
          <a:ext cx="0" cy="0"/>
          <a:chOff x="0" y="0"/>
          <a:chExt cx="0" cy="0"/>
        </a:xfrm>
      </p:grpSpPr>
      <p:pic>
        <p:nvPicPr>
          <p:cNvPr id="4098" name="Picture 6" descr="insid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152400" y="0"/>
            <a:ext cx="5562600" cy="990600"/>
          </a:xfrm>
          <a:prstGeom prst="rect">
            <a:avLst/>
          </a:prstGeom>
          <a:effectLst>
            <a:outerShdw blurRad="50800" dir="5400000" algn="ctr" rotWithShape="0">
              <a:schemeClr val="bg1"/>
            </a:outerShdw>
          </a:effectLst>
        </p:spPr>
        <p:txBody>
          <a:bodyPr vert="horz" lIns="91440" tIns="45720" rIns="91440" bIns="45720" rtlCol="0" anchor="ctr">
            <a:noAutofit/>
          </a:bodyPr>
          <a:lstStyle/>
          <a:p>
            <a:r>
              <a:rPr lang="en-US" dirty="0" smtClean="0"/>
              <a:t>Click to edit Master title style</a:t>
            </a:r>
            <a:endParaRPr lang="en-US" dirty="0"/>
          </a:p>
        </p:txBody>
      </p:sp>
      <p:sp>
        <p:nvSpPr>
          <p:cNvPr id="4100" name="Text Placeholder 2"/>
          <p:cNvSpPr>
            <a:spLocks noGrp="1"/>
          </p:cNvSpPr>
          <p:nvPr>
            <p:ph type="body" idx="1"/>
          </p:nvPr>
        </p:nvSpPr>
        <p:spPr bwMode="auto">
          <a:xfrm>
            <a:off x="152400" y="1143000"/>
            <a:ext cx="8839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7010400" y="6705600"/>
            <a:ext cx="2133600" cy="152400"/>
          </a:xfrm>
          <a:prstGeom prst="rect">
            <a:avLst/>
          </a:prstGeom>
        </p:spPr>
        <p:txBody>
          <a:bodyPr vert="horz" lIns="91440" tIns="45720" rIns="91440" bIns="45720" rtlCol="0" anchor="ctr"/>
          <a:lstStyle>
            <a:lvl1pPr algn="r" fontAlgn="auto">
              <a:spcBef>
                <a:spcPts val="0"/>
              </a:spcBef>
              <a:spcAft>
                <a:spcPts val="0"/>
              </a:spcAft>
              <a:defRPr sz="900" b="1">
                <a:solidFill>
                  <a:prstClr val="white"/>
                </a:solidFill>
                <a:latin typeface="Arial" pitchFamily="34" charset="0"/>
                <a:cs typeface="Arial" pitchFamily="34" charset="0"/>
              </a:defRPr>
            </a:lvl1pPr>
          </a:lstStyle>
          <a:p>
            <a:pPr>
              <a:defRPr/>
            </a:pPr>
            <a:fld id="{B8654F25-D026-45B7-B4B4-482FA14B67DF}" type="slidenum">
              <a:rPr lang="en-US" i="0"/>
              <a:pPr>
                <a:defRPr/>
              </a:pPr>
              <a:t>‹#›</a:t>
            </a:fld>
            <a:endParaRPr lang="en-US" i="0" dirty="0"/>
          </a:p>
        </p:txBody>
      </p:sp>
    </p:spTree>
  </p:cSld>
  <p:clrMap bg1="lt1" tx1="dk1" bg2="lt2" tx2="dk2" accent1="accent1" accent2="accent2" accent3="accent3" accent4="accent4" accent5="accent5" accent6="accent6" hlink="hlink" folHlink="folHlink"/>
  <p:sldLayoutIdLst>
    <p:sldLayoutId id="2147483819" r:id="rId1"/>
  </p:sldLayoutIdLst>
  <p:timing>
    <p:tnLst>
      <p:par>
        <p:cTn id="1" dur="indefinite" restart="never" nodeType="tmRoot"/>
      </p:par>
    </p:tnLst>
  </p:timing>
  <p:hf hdr="0" dt="0"/>
  <p:txStyles>
    <p:titleStyle>
      <a:lvl1pPr algn="l" rtl="0" eaLnBrk="0" fontAlgn="base" hangingPunct="0">
        <a:spcBef>
          <a:spcPct val="0"/>
        </a:spcBef>
        <a:spcAft>
          <a:spcPct val="0"/>
        </a:spcAft>
        <a:defRPr sz="2400" kern="1200">
          <a:solidFill>
            <a:srgbClr val="1B3564"/>
          </a:solidFill>
          <a:latin typeface="Arial Black" pitchFamily="34" charset="0"/>
          <a:ea typeface="+mj-ea"/>
          <a:cs typeface="+mj-cs"/>
        </a:defRPr>
      </a:lvl1pPr>
      <a:lvl2pPr algn="l" rtl="0" eaLnBrk="0" fontAlgn="base" hangingPunct="0">
        <a:spcBef>
          <a:spcPct val="0"/>
        </a:spcBef>
        <a:spcAft>
          <a:spcPct val="0"/>
        </a:spcAft>
        <a:defRPr sz="2400">
          <a:solidFill>
            <a:srgbClr val="1B3564"/>
          </a:solidFill>
          <a:latin typeface="Arial Black" pitchFamily="34" charset="0"/>
        </a:defRPr>
      </a:lvl2pPr>
      <a:lvl3pPr algn="l" rtl="0" eaLnBrk="0" fontAlgn="base" hangingPunct="0">
        <a:spcBef>
          <a:spcPct val="0"/>
        </a:spcBef>
        <a:spcAft>
          <a:spcPct val="0"/>
        </a:spcAft>
        <a:defRPr sz="2400">
          <a:solidFill>
            <a:srgbClr val="1B3564"/>
          </a:solidFill>
          <a:latin typeface="Arial Black" pitchFamily="34" charset="0"/>
        </a:defRPr>
      </a:lvl3pPr>
      <a:lvl4pPr algn="l" rtl="0" eaLnBrk="0" fontAlgn="base" hangingPunct="0">
        <a:spcBef>
          <a:spcPct val="0"/>
        </a:spcBef>
        <a:spcAft>
          <a:spcPct val="0"/>
        </a:spcAft>
        <a:defRPr sz="2400">
          <a:solidFill>
            <a:srgbClr val="1B3564"/>
          </a:solidFill>
          <a:latin typeface="Arial Black" pitchFamily="34" charset="0"/>
        </a:defRPr>
      </a:lvl4pPr>
      <a:lvl5pPr algn="l" rtl="0" eaLnBrk="0" fontAlgn="base" hangingPunct="0">
        <a:spcBef>
          <a:spcPct val="0"/>
        </a:spcBef>
        <a:spcAft>
          <a:spcPct val="0"/>
        </a:spcAft>
        <a:defRPr sz="2400">
          <a:solidFill>
            <a:srgbClr val="1B3564"/>
          </a:solidFill>
          <a:latin typeface="Arial Black" pitchFamily="34" charset="0"/>
        </a:defRPr>
      </a:lvl5pPr>
      <a:lvl6pPr marL="457200" algn="l" rtl="0" fontAlgn="base">
        <a:spcBef>
          <a:spcPct val="0"/>
        </a:spcBef>
        <a:spcAft>
          <a:spcPct val="0"/>
        </a:spcAft>
        <a:defRPr sz="2400">
          <a:solidFill>
            <a:srgbClr val="1B3564"/>
          </a:solidFill>
          <a:latin typeface="Arial Black" pitchFamily="34" charset="0"/>
        </a:defRPr>
      </a:lvl6pPr>
      <a:lvl7pPr marL="914400" algn="l" rtl="0" fontAlgn="base">
        <a:spcBef>
          <a:spcPct val="0"/>
        </a:spcBef>
        <a:spcAft>
          <a:spcPct val="0"/>
        </a:spcAft>
        <a:defRPr sz="2400">
          <a:solidFill>
            <a:srgbClr val="1B3564"/>
          </a:solidFill>
          <a:latin typeface="Arial Black" pitchFamily="34" charset="0"/>
        </a:defRPr>
      </a:lvl7pPr>
      <a:lvl8pPr marL="1371600" algn="l" rtl="0" fontAlgn="base">
        <a:spcBef>
          <a:spcPct val="0"/>
        </a:spcBef>
        <a:spcAft>
          <a:spcPct val="0"/>
        </a:spcAft>
        <a:defRPr sz="2400">
          <a:solidFill>
            <a:srgbClr val="1B3564"/>
          </a:solidFill>
          <a:latin typeface="Arial Black" pitchFamily="34" charset="0"/>
        </a:defRPr>
      </a:lvl8pPr>
      <a:lvl9pPr marL="1828800" algn="l" rtl="0" fontAlgn="base">
        <a:spcBef>
          <a:spcPct val="0"/>
        </a:spcBef>
        <a:spcAft>
          <a:spcPct val="0"/>
        </a:spcAft>
        <a:defRPr sz="2400">
          <a:solidFill>
            <a:srgbClr val="1B3564"/>
          </a:solidFill>
          <a:latin typeface="Arial Black" pitchFamily="34" charset="0"/>
        </a:defRPr>
      </a:lvl9pPr>
    </p:titleStyle>
    <p:bodyStyle>
      <a:lvl1pPr marL="342900" indent="-342900" algn="l" rtl="0" eaLnBrk="0" fontAlgn="base" hangingPunct="0">
        <a:spcBef>
          <a:spcPct val="20000"/>
        </a:spcBef>
        <a:spcAft>
          <a:spcPct val="0"/>
        </a:spcAft>
        <a:buClr>
          <a:srgbClr val="912B29"/>
        </a:buClr>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912B29"/>
        </a:buClr>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912B29"/>
        </a:buClr>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912B29"/>
        </a:buClr>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912B29"/>
        </a:buClr>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17375E"/>
            </a:gs>
            <a:gs pos="50000">
              <a:srgbClr val="C2D1ED"/>
            </a:gs>
            <a:gs pos="100000">
              <a:srgbClr val="E1E8F5"/>
            </a:gs>
          </a:gsLst>
          <a:lin ang="5400000"/>
        </a:gradFill>
        <a:effectLst/>
      </p:bgPr>
    </p:bg>
    <p:spTree>
      <p:nvGrpSpPr>
        <p:cNvPr id="1" name=""/>
        <p:cNvGrpSpPr/>
        <p:nvPr/>
      </p:nvGrpSpPr>
      <p:grpSpPr>
        <a:xfrm>
          <a:off x="0" y="0"/>
          <a:ext cx="0" cy="0"/>
          <a:chOff x="0" y="0"/>
          <a:chExt cx="0" cy="0"/>
        </a:xfrm>
      </p:grpSpPr>
      <p:pic>
        <p:nvPicPr>
          <p:cNvPr id="11266" name="Picture 6" descr="insid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152400" y="0"/>
            <a:ext cx="5562600" cy="990600"/>
          </a:xfrm>
          <a:prstGeom prst="rect">
            <a:avLst/>
          </a:prstGeom>
          <a:effectLst>
            <a:outerShdw blurRad="50800" dir="5400000" algn="ctr" rotWithShape="0">
              <a:schemeClr val="bg1"/>
            </a:outerShdw>
          </a:effectLst>
        </p:spPr>
        <p:txBody>
          <a:bodyPr vert="horz" lIns="91440" tIns="45720" rIns="91440" bIns="45720" rtlCol="0" anchor="ctr">
            <a:noAutofit/>
          </a:bodyPr>
          <a:lstStyle/>
          <a:p>
            <a:r>
              <a:rPr lang="en-US" dirty="0" smtClean="0"/>
              <a:t>Click to edit Master title style</a:t>
            </a:r>
            <a:endParaRPr lang="en-US" dirty="0"/>
          </a:p>
        </p:txBody>
      </p:sp>
      <p:sp>
        <p:nvSpPr>
          <p:cNvPr id="11268" name="Text Placeholder 2"/>
          <p:cNvSpPr>
            <a:spLocks noGrp="1"/>
          </p:cNvSpPr>
          <p:nvPr>
            <p:ph type="body" idx="1"/>
          </p:nvPr>
        </p:nvSpPr>
        <p:spPr bwMode="auto">
          <a:xfrm>
            <a:off x="152400" y="1143000"/>
            <a:ext cx="8839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7010400" y="6705600"/>
            <a:ext cx="2133600" cy="152400"/>
          </a:xfrm>
          <a:prstGeom prst="rect">
            <a:avLst/>
          </a:prstGeom>
        </p:spPr>
        <p:txBody>
          <a:bodyPr vert="horz" lIns="91440" tIns="45720" rIns="91440" bIns="45720" rtlCol="0" anchor="ctr"/>
          <a:lstStyle>
            <a:lvl1pPr algn="r" fontAlgn="auto">
              <a:spcBef>
                <a:spcPts val="0"/>
              </a:spcBef>
              <a:spcAft>
                <a:spcPts val="0"/>
              </a:spcAft>
              <a:defRPr sz="900" b="1">
                <a:solidFill>
                  <a:prstClr val="white"/>
                </a:solidFill>
                <a:latin typeface="Arial" pitchFamily="34" charset="0"/>
                <a:cs typeface="Arial" pitchFamily="34" charset="0"/>
              </a:defRPr>
            </a:lvl1pPr>
          </a:lstStyle>
          <a:p>
            <a:pPr>
              <a:defRPr/>
            </a:pPr>
            <a:fld id="{E356FEA5-D6C0-444D-9F33-45BB28C6A8C2}" type="slidenum">
              <a:rPr lang="en-US" i="0"/>
              <a:pPr>
                <a:defRPr/>
              </a:pPr>
              <a:t>‹#›</a:t>
            </a:fld>
            <a:endParaRPr lang="en-US" i="0" dirty="0"/>
          </a:p>
        </p:txBody>
      </p:sp>
    </p:spTree>
  </p:cSld>
  <p:clrMap bg1="lt1" tx1="dk1" bg2="lt2" tx2="dk2" accent1="accent1" accent2="accent2" accent3="accent3" accent4="accent4" accent5="accent5" accent6="accent6" hlink="hlink" folHlink="folHlink"/>
  <p:sldLayoutIdLst>
    <p:sldLayoutId id="2147483821" r:id="rId1"/>
  </p:sldLayoutIdLst>
  <p:timing>
    <p:tnLst>
      <p:par>
        <p:cTn id="1" dur="indefinite" restart="never" nodeType="tmRoot"/>
      </p:par>
    </p:tnLst>
  </p:timing>
  <p:hf hdr="0" dt="0"/>
  <p:txStyles>
    <p:titleStyle>
      <a:lvl1pPr algn="l" rtl="0" eaLnBrk="0" fontAlgn="base" hangingPunct="0">
        <a:spcBef>
          <a:spcPct val="0"/>
        </a:spcBef>
        <a:spcAft>
          <a:spcPct val="0"/>
        </a:spcAft>
        <a:defRPr sz="2400" kern="1200">
          <a:solidFill>
            <a:srgbClr val="1B3564"/>
          </a:solidFill>
          <a:latin typeface="Arial Black" pitchFamily="34" charset="0"/>
          <a:ea typeface="+mj-ea"/>
          <a:cs typeface="+mj-cs"/>
        </a:defRPr>
      </a:lvl1pPr>
      <a:lvl2pPr algn="l" rtl="0" eaLnBrk="0" fontAlgn="base" hangingPunct="0">
        <a:spcBef>
          <a:spcPct val="0"/>
        </a:spcBef>
        <a:spcAft>
          <a:spcPct val="0"/>
        </a:spcAft>
        <a:defRPr sz="2400">
          <a:solidFill>
            <a:srgbClr val="1B3564"/>
          </a:solidFill>
          <a:latin typeface="Arial Black" pitchFamily="34" charset="0"/>
        </a:defRPr>
      </a:lvl2pPr>
      <a:lvl3pPr algn="l" rtl="0" eaLnBrk="0" fontAlgn="base" hangingPunct="0">
        <a:spcBef>
          <a:spcPct val="0"/>
        </a:spcBef>
        <a:spcAft>
          <a:spcPct val="0"/>
        </a:spcAft>
        <a:defRPr sz="2400">
          <a:solidFill>
            <a:srgbClr val="1B3564"/>
          </a:solidFill>
          <a:latin typeface="Arial Black" pitchFamily="34" charset="0"/>
        </a:defRPr>
      </a:lvl3pPr>
      <a:lvl4pPr algn="l" rtl="0" eaLnBrk="0" fontAlgn="base" hangingPunct="0">
        <a:spcBef>
          <a:spcPct val="0"/>
        </a:spcBef>
        <a:spcAft>
          <a:spcPct val="0"/>
        </a:spcAft>
        <a:defRPr sz="2400">
          <a:solidFill>
            <a:srgbClr val="1B3564"/>
          </a:solidFill>
          <a:latin typeface="Arial Black" pitchFamily="34" charset="0"/>
        </a:defRPr>
      </a:lvl4pPr>
      <a:lvl5pPr algn="l" rtl="0" eaLnBrk="0" fontAlgn="base" hangingPunct="0">
        <a:spcBef>
          <a:spcPct val="0"/>
        </a:spcBef>
        <a:spcAft>
          <a:spcPct val="0"/>
        </a:spcAft>
        <a:defRPr sz="2400">
          <a:solidFill>
            <a:srgbClr val="1B3564"/>
          </a:solidFill>
          <a:latin typeface="Arial Black" pitchFamily="34" charset="0"/>
        </a:defRPr>
      </a:lvl5pPr>
      <a:lvl6pPr marL="457200" algn="l" rtl="0" fontAlgn="base">
        <a:spcBef>
          <a:spcPct val="0"/>
        </a:spcBef>
        <a:spcAft>
          <a:spcPct val="0"/>
        </a:spcAft>
        <a:defRPr sz="2400">
          <a:solidFill>
            <a:srgbClr val="1B3564"/>
          </a:solidFill>
          <a:latin typeface="Arial Black" pitchFamily="34" charset="0"/>
        </a:defRPr>
      </a:lvl6pPr>
      <a:lvl7pPr marL="914400" algn="l" rtl="0" fontAlgn="base">
        <a:spcBef>
          <a:spcPct val="0"/>
        </a:spcBef>
        <a:spcAft>
          <a:spcPct val="0"/>
        </a:spcAft>
        <a:defRPr sz="2400">
          <a:solidFill>
            <a:srgbClr val="1B3564"/>
          </a:solidFill>
          <a:latin typeface="Arial Black" pitchFamily="34" charset="0"/>
        </a:defRPr>
      </a:lvl7pPr>
      <a:lvl8pPr marL="1371600" algn="l" rtl="0" fontAlgn="base">
        <a:spcBef>
          <a:spcPct val="0"/>
        </a:spcBef>
        <a:spcAft>
          <a:spcPct val="0"/>
        </a:spcAft>
        <a:defRPr sz="2400">
          <a:solidFill>
            <a:srgbClr val="1B3564"/>
          </a:solidFill>
          <a:latin typeface="Arial Black" pitchFamily="34" charset="0"/>
        </a:defRPr>
      </a:lvl8pPr>
      <a:lvl9pPr marL="1828800" algn="l" rtl="0" fontAlgn="base">
        <a:spcBef>
          <a:spcPct val="0"/>
        </a:spcBef>
        <a:spcAft>
          <a:spcPct val="0"/>
        </a:spcAft>
        <a:defRPr sz="2400">
          <a:solidFill>
            <a:srgbClr val="1B3564"/>
          </a:solidFill>
          <a:latin typeface="Arial Black" pitchFamily="34" charset="0"/>
        </a:defRPr>
      </a:lvl9pPr>
    </p:titleStyle>
    <p:bodyStyle>
      <a:lvl1pPr marL="342900" indent="-342900" algn="l" rtl="0" eaLnBrk="0" fontAlgn="base" hangingPunct="0">
        <a:spcBef>
          <a:spcPct val="20000"/>
        </a:spcBef>
        <a:spcAft>
          <a:spcPct val="0"/>
        </a:spcAft>
        <a:buClr>
          <a:srgbClr val="912B29"/>
        </a:buClr>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912B29"/>
        </a:buClr>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912B29"/>
        </a:buClr>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912B29"/>
        </a:buClr>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912B29"/>
        </a:buClr>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314325" y="387350"/>
            <a:ext cx="8515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76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51268" name="Rectangle 4"/>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b="0" i="0">
                <a:solidFill>
                  <a:srgbClr val="FFFFFF"/>
                </a:solidFill>
                <a:latin typeface="Times New Roman" pitchFamily="18" charset="0"/>
                <a:cs typeface="+mn-cs"/>
              </a:defRPr>
            </a:lvl1pPr>
          </a:lstStyle>
          <a:p>
            <a:pPr>
              <a:defRPr/>
            </a:pPr>
            <a:endParaRPr lang="en-US"/>
          </a:p>
        </p:txBody>
      </p:sp>
      <p:sp>
        <p:nvSpPr>
          <p:cNvPr id="651269" name="Rectangle 5"/>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b="0" i="0">
                <a:solidFill>
                  <a:srgbClr val="FFFFFF"/>
                </a:solidFill>
                <a:latin typeface="Times New Roman" pitchFamily="18" charset="0"/>
                <a:cs typeface="+mn-cs"/>
              </a:defRPr>
            </a:lvl1pPr>
          </a:lstStyle>
          <a:p>
            <a:pPr>
              <a:defRPr/>
            </a:pPr>
            <a:fld id="{52E7A2FB-03C9-4A72-A137-BC583B01473F}"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23" r:id="rId1"/>
  </p:sldLayoutIdLst>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Narrow" pitchFamily="34" charset="0"/>
        </a:defRPr>
      </a:lvl2pPr>
      <a:lvl3pPr algn="ctr" rtl="0" eaLnBrk="0" fontAlgn="base" hangingPunct="0">
        <a:spcBef>
          <a:spcPct val="0"/>
        </a:spcBef>
        <a:spcAft>
          <a:spcPct val="0"/>
        </a:spcAft>
        <a:defRPr sz="2800" b="1">
          <a:solidFill>
            <a:schemeClr val="tx2"/>
          </a:solidFill>
          <a:latin typeface="Arial Narrow" pitchFamily="34" charset="0"/>
        </a:defRPr>
      </a:lvl3pPr>
      <a:lvl4pPr algn="ctr" rtl="0" eaLnBrk="0" fontAlgn="base" hangingPunct="0">
        <a:spcBef>
          <a:spcPct val="0"/>
        </a:spcBef>
        <a:spcAft>
          <a:spcPct val="0"/>
        </a:spcAft>
        <a:defRPr sz="2800" b="1">
          <a:solidFill>
            <a:schemeClr val="tx2"/>
          </a:solidFill>
          <a:latin typeface="Arial Narrow" pitchFamily="34" charset="0"/>
        </a:defRPr>
      </a:lvl4pPr>
      <a:lvl5pPr algn="ctr" rtl="0" eaLnBrk="0" fontAlgn="base" hangingPunct="0">
        <a:spcBef>
          <a:spcPct val="0"/>
        </a:spcBef>
        <a:spcAft>
          <a:spcPct val="0"/>
        </a:spcAft>
        <a:defRPr sz="2800" b="1">
          <a:solidFill>
            <a:schemeClr val="tx2"/>
          </a:solidFill>
          <a:latin typeface="Arial Narrow" pitchFamily="34" charset="0"/>
        </a:defRPr>
      </a:lvl5pPr>
      <a:lvl6pPr marL="457200" algn="ctr" rtl="0" eaLnBrk="0" fontAlgn="base" hangingPunct="0">
        <a:spcBef>
          <a:spcPct val="0"/>
        </a:spcBef>
        <a:spcAft>
          <a:spcPct val="0"/>
        </a:spcAft>
        <a:defRPr sz="2800" b="1">
          <a:solidFill>
            <a:schemeClr val="tx2"/>
          </a:solidFill>
          <a:latin typeface="Arial Narrow" pitchFamily="34" charset="0"/>
        </a:defRPr>
      </a:lvl6pPr>
      <a:lvl7pPr marL="914400" algn="ctr" rtl="0" eaLnBrk="0" fontAlgn="base" hangingPunct="0">
        <a:spcBef>
          <a:spcPct val="0"/>
        </a:spcBef>
        <a:spcAft>
          <a:spcPct val="0"/>
        </a:spcAft>
        <a:defRPr sz="2800" b="1">
          <a:solidFill>
            <a:schemeClr val="tx2"/>
          </a:solidFill>
          <a:latin typeface="Arial Narrow" pitchFamily="34" charset="0"/>
        </a:defRPr>
      </a:lvl7pPr>
      <a:lvl8pPr marL="1371600" algn="ctr" rtl="0" eaLnBrk="0" fontAlgn="base" hangingPunct="0">
        <a:spcBef>
          <a:spcPct val="0"/>
        </a:spcBef>
        <a:spcAft>
          <a:spcPct val="0"/>
        </a:spcAft>
        <a:defRPr sz="2800" b="1">
          <a:solidFill>
            <a:schemeClr val="tx2"/>
          </a:solidFill>
          <a:latin typeface="Arial Narrow" pitchFamily="34" charset="0"/>
        </a:defRPr>
      </a:lvl8pPr>
      <a:lvl9pPr marL="1828800" algn="ctr" rtl="0" eaLnBrk="0" fontAlgn="base" hangingPunct="0">
        <a:spcBef>
          <a:spcPct val="0"/>
        </a:spcBef>
        <a:spcAft>
          <a:spcPct val="0"/>
        </a:spcAft>
        <a:defRPr sz="2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rgbClr val="00FFFF"/>
        </a:buClr>
        <a:buSzPct val="8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FFFF"/>
        </a:buClr>
        <a:buSzPct val="80000"/>
        <a:buChar char="–"/>
        <a:defRPr sz="2800">
          <a:solidFill>
            <a:schemeClr val="tx1"/>
          </a:solidFill>
          <a:latin typeface="+mn-lt"/>
        </a:defRPr>
      </a:lvl2pPr>
      <a:lvl3pPr marL="1143000" indent="-228600" algn="l" rtl="0" eaLnBrk="0" fontAlgn="base" hangingPunct="0">
        <a:spcBef>
          <a:spcPct val="20000"/>
        </a:spcBef>
        <a:spcAft>
          <a:spcPct val="0"/>
        </a:spcAft>
        <a:buClr>
          <a:srgbClr val="00FFFF"/>
        </a:buClr>
        <a:buSzPct val="80000"/>
        <a:buChar char="•"/>
        <a:defRPr sz="2400">
          <a:solidFill>
            <a:schemeClr val="tx1"/>
          </a:solidFill>
          <a:latin typeface="+mn-lt"/>
        </a:defRPr>
      </a:lvl3pPr>
      <a:lvl4pPr marL="1600200" indent="-228600" algn="l" rtl="0" eaLnBrk="0" fontAlgn="base" hangingPunct="0">
        <a:spcBef>
          <a:spcPct val="20000"/>
        </a:spcBef>
        <a:spcAft>
          <a:spcPct val="0"/>
        </a:spcAft>
        <a:buClr>
          <a:srgbClr val="00FFFF"/>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rgbClr val="00FFFF"/>
        </a:buClr>
        <a:buSzPct val="80000"/>
        <a:buChar char="»"/>
        <a:defRPr sz="2000">
          <a:solidFill>
            <a:schemeClr val="tx1"/>
          </a:solidFill>
          <a:latin typeface="+mn-lt"/>
        </a:defRPr>
      </a:lvl5pPr>
      <a:lvl6pPr marL="2514600" indent="-228600" algn="l" rtl="0" eaLnBrk="0" fontAlgn="base" hangingPunct="0">
        <a:spcBef>
          <a:spcPct val="20000"/>
        </a:spcBef>
        <a:spcAft>
          <a:spcPct val="0"/>
        </a:spcAft>
        <a:buClr>
          <a:srgbClr val="00FFFF"/>
        </a:buClr>
        <a:buSzPct val="80000"/>
        <a:buChar char="»"/>
        <a:defRPr sz="2000">
          <a:solidFill>
            <a:schemeClr val="tx1"/>
          </a:solidFill>
          <a:latin typeface="+mn-lt"/>
        </a:defRPr>
      </a:lvl6pPr>
      <a:lvl7pPr marL="2971800" indent="-228600" algn="l" rtl="0" eaLnBrk="0" fontAlgn="base" hangingPunct="0">
        <a:spcBef>
          <a:spcPct val="20000"/>
        </a:spcBef>
        <a:spcAft>
          <a:spcPct val="0"/>
        </a:spcAft>
        <a:buClr>
          <a:srgbClr val="00FFFF"/>
        </a:buClr>
        <a:buSzPct val="80000"/>
        <a:buChar char="»"/>
        <a:defRPr sz="2000">
          <a:solidFill>
            <a:schemeClr val="tx1"/>
          </a:solidFill>
          <a:latin typeface="+mn-lt"/>
        </a:defRPr>
      </a:lvl7pPr>
      <a:lvl8pPr marL="3429000" indent="-228600" algn="l" rtl="0" eaLnBrk="0" fontAlgn="base" hangingPunct="0">
        <a:spcBef>
          <a:spcPct val="20000"/>
        </a:spcBef>
        <a:spcAft>
          <a:spcPct val="0"/>
        </a:spcAft>
        <a:buClr>
          <a:srgbClr val="00FFFF"/>
        </a:buClr>
        <a:buSzPct val="80000"/>
        <a:buChar char="»"/>
        <a:defRPr sz="2000">
          <a:solidFill>
            <a:schemeClr val="tx1"/>
          </a:solidFill>
          <a:latin typeface="+mn-lt"/>
        </a:defRPr>
      </a:lvl8pPr>
      <a:lvl9pPr marL="3886200" indent="-228600" algn="l" rtl="0" eaLnBrk="0" fontAlgn="base" hangingPunct="0">
        <a:spcBef>
          <a:spcPct val="20000"/>
        </a:spcBef>
        <a:spcAft>
          <a:spcPct val="0"/>
        </a:spcAft>
        <a:buClr>
          <a:srgbClr val="00FFFF"/>
        </a:buClr>
        <a:buSzPct val="8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100000">
              <a:srgbClr val="000000"/>
            </a:gs>
            <a:gs pos="11000">
              <a:srgbClr val="00003F"/>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91440"/>
            <a:ext cx="6329549"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Rectangle 3"/>
          <p:cNvSpPr>
            <a:spLocks noGrp="1" noChangeArrowheads="1"/>
          </p:cNvSpPr>
          <p:nvPr>
            <p:ph type="body" idx="1"/>
          </p:nvPr>
        </p:nvSpPr>
        <p:spPr bwMode="auto">
          <a:xfrm>
            <a:off x="457200" y="1233488"/>
            <a:ext cx="8229600" cy="1743075"/>
          </a:xfrm>
          <a:prstGeom prst="rect">
            <a:avLst/>
          </a:prstGeom>
          <a:solidFill>
            <a:srgbClr val="000022"/>
          </a:solidFill>
          <a:ln w="3175">
            <a:solidFill>
              <a:srgbClr val="DDDDDD"/>
            </a:solidFill>
            <a:miter lim="800000"/>
            <a:headEnd/>
            <a:tailEnd/>
          </a:ln>
        </p:spPr>
        <p:txBody>
          <a:bodyPr vert="horz" wrap="square" lIns="91440" tIns="45720" rIns="91440" bIns="45720" numCol="1" anchor="t" anchorCtr="0" compatLnSpc="1">
            <a:prstTxWarp prst="textNoShape">
              <a:avLst/>
            </a:prstTxWarp>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Tree>
  </p:cSld>
  <p:clrMap bg1="lt1" tx1="dk1" bg2="lt2" tx2="dk2" accent1="accent1" accent2="accent2" accent3="accent3" accent4="accent4" accent5="accent5" accent6="accent6" hlink="hlink" folHlink="folHlink"/>
  <p:transition spd="med">
    <p:fade/>
  </p:transition>
  <p:timing>
    <p:tnLst>
      <p:par>
        <p:cTn id="1" dur="indefinite" restart="never" nodeType="tmRoot"/>
      </p:par>
    </p:tnLst>
  </p:timing>
  <p:txStyles>
    <p:titleStyle>
      <a:lvl1pPr algn="l" rtl="0" eaLnBrk="1" fontAlgn="base" hangingPunct="1">
        <a:spcBef>
          <a:spcPct val="0"/>
        </a:spcBef>
        <a:spcAft>
          <a:spcPct val="0"/>
        </a:spcAft>
        <a:defRPr sz="3600">
          <a:solidFill>
            <a:srgbClr val="FFFF66"/>
          </a:solidFill>
          <a:latin typeface="Calibri" pitchFamily="34" charset="0"/>
          <a:ea typeface="+mj-ea"/>
          <a:cs typeface="Calibri" pitchFamily="34" charset="0"/>
        </a:defRPr>
      </a:lvl1pPr>
      <a:lvl2pPr algn="l" rtl="0" eaLnBrk="1" fontAlgn="base" hangingPunct="1">
        <a:spcBef>
          <a:spcPct val="0"/>
        </a:spcBef>
        <a:spcAft>
          <a:spcPct val="0"/>
        </a:spcAft>
        <a:defRPr sz="4000">
          <a:solidFill>
            <a:srgbClr val="FFFFCC"/>
          </a:solidFill>
          <a:latin typeface="Arial" charset="0"/>
        </a:defRPr>
      </a:lvl2pPr>
      <a:lvl3pPr algn="l" rtl="0" eaLnBrk="1" fontAlgn="base" hangingPunct="1">
        <a:spcBef>
          <a:spcPct val="0"/>
        </a:spcBef>
        <a:spcAft>
          <a:spcPct val="0"/>
        </a:spcAft>
        <a:defRPr sz="4000">
          <a:solidFill>
            <a:srgbClr val="FFFFCC"/>
          </a:solidFill>
          <a:latin typeface="Arial" charset="0"/>
        </a:defRPr>
      </a:lvl3pPr>
      <a:lvl4pPr algn="l" rtl="0" eaLnBrk="1" fontAlgn="base" hangingPunct="1">
        <a:spcBef>
          <a:spcPct val="0"/>
        </a:spcBef>
        <a:spcAft>
          <a:spcPct val="0"/>
        </a:spcAft>
        <a:defRPr sz="4000">
          <a:solidFill>
            <a:srgbClr val="FFFFCC"/>
          </a:solidFill>
          <a:latin typeface="Arial" charset="0"/>
        </a:defRPr>
      </a:lvl4pPr>
      <a:lvl5pPr algn="l" rtl="0" eaLnBrk="1" fontAlgn="base" hangingPunct="1">
        <a:spcBef>
          <a:spcPct val="0"/>
        </a:spcBef>
        <a:spcAft>
          <a:spcPct val="0"/>
        </a:spcAft>
        <a:defRPr sz="4000">
          <a:solidFill>
            <a:srgbClr val="FFFFCC"/>
          </a:solidFill>
          <a:latin typeface="Arial" charset="0"/>
        </a:defRPr>
      </a:lvl5pPr>
      <a:lvl6pPr marL="457200" algn="ctr" rtl="0" eaLnBrk="1" fontAlgn="base" hangingPunct="1">
        <a:spcBef>
          <a:spcPct val="0"/>
        </a:spcBef>
        <a:spcAft>
          <a:spcPct val="0"/>
        </a:spcAft>
        <a:defRPr sz="4000">
          <a:solidFill>
            <a:srgbClr val="FFFFCC"/>
          </a:solidFill>
          <a:latin typeface="Arial" charset="0"/>
        </a:defRPr>
      </a:lvl6pPr>
      <a:lvl7pPr marL="914400" algn="ctr" rtl="0" eaLnBrk="1" fontAlgn="base" hangingPunct="1">
        <a:spcBef>
          <a:spcPct val="0"/>
        </a:spcBef>
        <a:spcAft>
          <a:spcPct val="0"/>
        </a:spcAft>
        <a:defRPr sz="4000">
          <a:solidFill>
            <a:srgbClr val="FFFFCC"/>
          </a:solidFill>
          <a:latin typeface="Arial" charset="0"/>
        </a:defRPr>
      </a:lvl7pPr>
      <a:lvl8pPr marL="1371600" algn="ctr" rtl="0" eaLnBrk="1" fontAlgn="base" hangingPunct="1">
        <a:spcBef>
          <a:spcPct val="0"/>
        </a:spcBef>
        <a:spcAft>
          <a:spcPct val="0"/>
        </a:spcAft>
        <a:defRPr sz="4000">
          <a:solidFill>
            <a:srgbClr val="FFFFCC"/>
          </a:solidFill>
          <a:latin typeface="Arial" charset="0"/>
        </a:defRPr>
      </a:lvl8pPr>
      <a:lvl9pPr marL="1828800" algn="ctr" rtl="0" eaLnBrk="1" fontAlgn="base" hangingPunct="1">
        <a:spcBef>
          <a:spcPct val="0"/>
        </a:spcBef>
        <a:spcAft>
          <a:spcPct val="0"/>
        </a:spcAft>
        <a:defRPr sz="4000">
          <a:solidFill>
            <a:srgbClr val="FFFFCC"/>
          </a:solidFill>
          <a:latin typeface="Arial" charset="0"/>
        </a:defRPr>
      </a:lvl9pPr>
    </p:titleStyle>
    <p:bodyStyle>
      <a:lvl1pPr marL="342900" indent="-342900" algn="l" rtl="0" eaLnBrk="1" fontAlgn="base" hangingPunct="1">
        <a:spcBef>
          <a:spcPct val="20000"/>
        </a:spcBef>
        <a:spcAft>
          <a:spcPct val="0"/>
        </a:spcAft>
        <a:buFont typeface="Wingdings" panose="05000000000000000000" pitchFamily="2" charset="2"/>
        <a:buChar char="§"/>
        <a:defRPr sz="2400">
          <a:solidFill>
            <a:schemeClr val="bg1"/>
          </a:solidFill>
          <a:latin typeface="Calibri" pitchFamily="34" charset="0"/>
          <a:ea typeface="+mn-ea"/>
          <a:cs typeface="Calibri" pitchFamily="34" charset="0"/>
        </a:defRPr>
      </a:lvl1pPr>
      <a:lvl2pPr marL="742950" indent="-285750" algn="l" rtl="0" eaLnBrk="1" fontAlgn="base" hangingPunct="1">
        <a:spcBef>
          <a:spcPct val="20000"/>
        </a:spcBef>
        <a:spcAft>
          <a:spcPct val="0"/>
        </a:spcAft>
        <a:buChar char="–"/>
        <a:defRPr sz="2000">
          <a:solidFill>
            <a:schemeClr val="bg1"/>
          </a:solidFill>
          <a:latin typeface="Calibri" pitchFamily="34" charset="0"/>
          <a:cs typeface="Calibri" pitchFamily="34" charset="0"/>
        </a:defRPr>
      </a:lvl2pPr>
      <a:lvl3pPr marL="1200150" indent="-285750" algn="l" rtl="0" eaLnBrk="1" fontAlgn="base" hangingPunct="1">
        <a:spcBef>
          <a:spcPct val="20000"/>
        </a:spcBef>
        <a:spcAft>
          <a:spcPct val="0"/>
        </a:spcAft>
        <a:buFont typeface="Wingdings" panose="05000000000000000000" pitchFamily="2" charset="2"/>
        <a:buChar char="§"/>
        <a:defRPr>
          <a:solidFill>
            <a:schemeClr val="bg1"/>
          </a:solidFill>
          <a:latin typeface="Calibri" pitchFamily="34" charset="0"/>
          <a:cs typeface="Calibri" pitchFamily="34" charset="0"/>
        </a:defRPr>
      </a:lvl3pPr>
      <a:lvl4pPr marL="1600200" indent="-228600" algn="l" rtl="0" eaLnBrk="1" fontAlgn="base" hangingPunct="1">
        <a:spcBef>
          <a:spcPct val="20000"/>
        </a:spcBef>
        <a:spcAft>
          <a:spcPct val="0"/>
        </a:spcAft>
        <a:buChar char="–"/>
        <a:defRPr sz="1600">
          <a:solidFill>
            <a:schemeClr val="bg1"/>
          </a:solidFill>
          <a:latin typeface="Calibri" pitchFamily="34" charset="0"/>
          <a:cs typeface="Calibri" pitchFamily="34" charset="0"/>
        </a:defRPr>
      </a:lvl4pPr>
      <a:lvl5pPr marL="2057400" indent="-228600" algn="l" rtl="0" eaLnBrk="1" fontAlgn="base" hangingPunct="1">
        <a:spcBef>
          <a:spcPct val="20000"/>
        </a:spcBef>
        <a:spcAft>
          <a:spcPct val="0"/>
        </a:spcAft>
        <a:buFont typeface="Wingdings" panose="05000000000000000000" pitchFamily="2" charset="2"/>
        <a:buChar char="§"/>
        <a:defRPr sz="1600">
          <a:solidFill>
            <a:schemeClr val="bg1"/>
          </a:solidFill>
          <a:latin typeface="Calibri" pitchFamily="34" charset="0"/>
          <a:cs typeface="Calibri" pitchFamily="34" charset="0"/>
        </a:defRPr>
      </a:lvl5pPr>
      <a:lvl6pPr marL="2514600" indent="-228600" algn="l" rtl="0" eaLnBrk="1" fontAlgn="base" hangingPunct="1">
        <a:spcBef>
          <a:spcPct val="20000"/>
        </a:spcBef>
        <a:spcAft>
          <a:spcPct val="0"/>
        </a:spcAft>
        <a:buChar char="»"/>
        <a:defRPr sz="1600">
          <a:solidFill>
            <a:schemeClr val="bg1"/>
          </a:solidFill>
          <a:latin typeface="+mn-lt"/>
        </a:defRPr>
      </a:lvl6pPr>
      <a:lvl7pPr marL="2971800" indent="-228600" algn="l" rtl="0" eaLnBrk="1" fontAlgn="base" hangingPunct="1">
        <a:spcBef>
          <a:spcPct val="20000"/>
        </a:spcBef>
        <a:spcAft>
          <a:spcPct val="0"/>
        </a:spcAft>
        <a:buChar char="»"/>
        <a:defRPr sz="1600">
          <a:solidFill>
            <a:schemeClr val="bg1"/>
          </a:solidFill>
          <a:latin typeface="+mn-lt"/>
        </a:defRPr>
      </a:lvl7pPr>
      <a:lvl8pPr marL="3429000" indent="-228600" algn="l" rtl="0" eaLnBrk="1" fontAlgn="base" hangingPunct="1">
        <a:spcBef>
          <a:spcPct val="20000"/>
        </a:spcBef>
        <a:spcAft>
          <a:spcPct val="0"/>
        </a:spcAft>
        <a:buChar char="»"/>
        <a:defRPr sz="1600">
          <a:solidFill>
            <a:schemeClr val="bg1"/>
          </a:solidFill>
          <a:latin typeface="+mn-lt"/>
        </a:defRPr>
      </a:lvl8pPr>
      <a:lvl9pPr marL="3886200" indent="-228600" algn="l" rtl="0" eaLnBrk="1" fontAlgn="base" hangingPunct="1">
        <a:spcBef>
          <a:spcPct val="20000"/>
        </a:spcBef>
        <a:spcAft>
          <a:spcPct val="0"/>
        </a:spcAft>
        <a:buChar char="»"/>
        <a:defRPr sz="16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rgbClr val="000040"/>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314325" y="387350"/>
            <a:ext cx="85153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51268" name="Rectangle 4"/>
          <p:cNvSpPr>
            <a:spLocks noGrp="1" noChangeArrowheads="1"/>
          </p:cNvSpPr>
          <p:nvPr>
            <p:ph type="ftr" sz="quarter" idx="3"/>
          </p:nvPr>
        </p:nvSpPr>
        <p:spPr bwMode="auto">
          <a:xfrm>
            <a:off x="3124200" y="6248400"/>
            <a:ext cx="28956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b="0" i="0">
                <a:solidFill>
                  <a:srgbClr val="FFFFFF"/>
                </a:solidFill>
                <a:latin typeface="Times New Roman" pitchFamily="18" charset="0"/>
                <a:cs typeface="+mn-cs"/>
              </a:defRPr>
            </a:lvl1pPr>
          </a:lstStyle>
          <a:p>
            <a:pPr>
              <a:defRPr/>
            </a:pPr>
            <a:endParaRPr lang="en-US"/>
          </a:p>
        </p:txBody>
      </p:sp>
      <p:sp>
        <p:nvSpPr>
          <p:cNvPr id="651269" name="Rectangle 5"/>
          <p:cNvSpPr>
            <a:spLocks noGrp="1" noChangeArrowheads="1"/>
          </p:cNvSpPr>
          <p:nvPr>
            <p:ph type="sldNum" sz="quarter" idx="4"/>
          </p:nvPr>
        </p:nvSpPr>
        <p:spPr bwMode="auto">
          <a:xfrm>
            <a:off x="6553200" y="6248400"/>
            <a:ext cx="19050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b="0" i="0">
                <a:solidFill>
                  <a:srgbClr val="FFFFFF"/>
                </a:solidFill>
                <a:latin typeface="Times New Roman" pitchFamily="18" charset="0"/>
                <a:cs typeface="+mn-cs"/>
              </a:defRPr>
            </a:lvl1pPr>
          </a:lstStyle>
          <a:p>
            <a:pPr>
              <a:defRPr/>
            </a:pPr>
            <a:fld id="{FFF0807F-7E19-4CCC-A4CA-6D8C364AF41D}"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28" r:id="rId1"/>
  </p:sldLayoutIdLst>
  <p:txStyles>
    <p:titleStyle>
      <a:lvl1pPr algn="ctr" rtl="0" eaLnBrk="0" fontAlgn="base" hangingPunct="0">
        <a:spcBef>
          <a:spcPct val="0"/>
        </a:spcBef>
        <a:spcAft>
          <a:spcPct val="0"/>
        </a:spcAft>
        <a:defRPr sz="2800" b="1">
          <a:solidFill>
            <a:schemeClr val="tx2"/>
          </a:solidFill>
          <a:latin typeface="+mj-lt"/>
          <a:ea typeface="+mj-ea"/>
          <a:cs typeface="+mj-cs"/>
        </a:defRPr>
      </a:lvl1pPr>
      <a:lvl2pPr algn="ctr" rtl="0" eaLnBrk="0" fontAlgn="base" hangingPunct="0">
        <a:spcBef>
          <a:spcPct val="0"/>
        </a:spcBef>
        <a:spcAft>
          <a:spcPct val="0"/>
        </a:spcAft>
        <a:defRPr sz="2800" b="1">
          <a:solidFill>
            <a:schemeClr val="tx2"/>
          </a:solidFill>
          <a:latin typeface="Arial Narrow" pitchFamily="34" charset="0"/>
        </a:defRPr>
      </a:lvl2pPr>
      <a:lvl3pPr algn="ctr" rtl="0" eaLnBrk="0" fontAlgn="base" hangingPunct="0">
        <a:spcBef>
          <a:spcPct val="0"/>
        </a:spcBef>
        <a:spcAft>
          <a:spcPct val="0"/>
        </a:spcAft>
        <a:defRPr sz="2800" b="1">
          <a:solidFill>
            <a:schemeClr val="tx2"/>
          </a:solidFill>
          <a:latin typeface="Arial Narrow" pitchFamily="34" charset="0"/>
        </a:defRPr>
      </a:lvl3pPr>
      <a:lvl4pPr algn="ctr" rtl="0" eaLnBrk="0" fontAlgn="base" hangingPunct="0">
        <a:spcBef>
          <a:spcPct val="0"/>
        </a:spcBef>
        <a:spcAft>
          <a:spcPct val="0"/>
        </a:spcAft>
        <a:defRPr sz="2800" b="1">
          <a:solidFill>
            <a:schemeClr val="tx2"/>
          </a:solidFill>
          <a:latin typeface="Arial Narrow" pitchFamily="34" charset="0"/>
        </a:defRPr>
      </a:lvl4pPr>
      <a:lvl5pPr algn="ctr" rtl="0" eaLnBrk="0" fontAlgn="base" hangingPunct="0">
        <a:spcBef>
          <a:spcPct val="0"/>
        </a:spcBef>
        <a:spcAft>
          <a:spcPct val="0"/>
        </a:spcAft>
        <a:defRPr sz="2800" b="1">
          <a:solidFill>
            <a:schemeClr val="tx2"/>
          </a:solidFill>
          <a:latin typeface="Arial Narrow" pitchFamily="34" charset="0"/>
        </a:defRPr>
      </a:lvl5pPr>
      <a:lvl6pPr marL="457200" algn="ctr" rtl="0" eaLnBrk="0" fontAlgn="base" hangingPunct="0">
        <a:spcBef>
          <a:spcPct val="0"/>
        </a:spcBef>
        <a:spcAft>
          <a:spcPct val="0"/>
        </a:spcAft>
        <a:defRPr sz="2800" b="1">
          <a:solidFill>
            <a:schemeClr val="tx2"/>
          </a:solidFill>
          <a:latin typeface="Arial Narrow" pitchFamily="34" charset="0"/>
        </a:defRPr>
      </a:lvl6pPr>
      <a:lvl7pPr marL="914400" algn="ctr" rtl="0" eaLnBrk="0" fontAlgn="base" hangingPunct="0">
        <a:spcBef>
          <a:spcPct val="0"/>
        </a:spcBef>
        <a:spcAft>
          <a:spcPct val="0"/>
        </a:spcAft>
        <a:defRPr sz="2800" b="1">
          <a:solidFill>
            <a:schemeClr val="tx2"/>
          </a:solidFill>
          <a:latin typeface="Arial Narrow" pitchFamily="34" charset="0"/>
        </a:defRPr>
      </a:lvl7pPr>
      <a:lvl8pPr marL="1371600" algn="ctr" rtl="0" eaLnBrk="0" fontAlgn="base" hangingPunct="0">
        <a:spcBef>
          <a:spcPct val="0"/>
        </a:spcBef>
        <a:spcAft>
          <a:spcPct val="0"/>
        </a:spcAft>
        <a:defRPr sz="2800" b="1">
          <a:solidFill>
            <a:schemeClr val="tx2"/>
          </a:solidFill>
          <a:latin typeface="Arial Narrow" pitchFamily="34" charset="0"/>
        </a:defRPr>
      </a:lvl8pPr>
      <a:lvl9pPr marL="1828800" algn="ctr" rtl="0" eaLnBrk="0" fontAlgn="base" hangingPunct="0">
        <a:spcBef>
          <a:spcPct val="0"/>
        </a:spcBef>
        <a:spcAft>
          <a:spcPct val="0"/>
        </a:spcAft>
        <a:defRPr sz="2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rgbClr val="00FFFF"/>
        </a:buClr>
        <a:buSzPct val="8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00FFFF"/>
        </a:buClr>
        <a:buSzPct val="80000"/>
        <a:buChar char="–"/>
        <a:defRPr sz="2800">
          <a:solidFill>
            <a:schemeClr val="tx1"/>
          </a:solidFill>
          <a:latin typeface="+mn-lt"/>
        </a:defRPr>
      </a:lvl2pPr>
      <a:lvl3pPr marL="1143000" indent="-228600" algn="l" rtl="0" eaLnBrk="0" fontAlgn="base" hangingPunct="0">
        <a:spcBef>
          <a:spcPct val="20000"/>
        </a:spcBef>
        <a:spcAft>
          <a:spcPct val="0"/>
        </a:spcAft>
        <a:buClr>
          <a:srgbClr val="00FFFF"/>
        </a:buClr>
        <a:buSzPct val="80000"/>
        <a:buChar char="•"/>
        <a:defRPr sz="2400">
          <a:solidFill>
            <a:schemeClr val="tx1"/>
          </a:solidFill>
          <a:latin typeface="+mn-lt"/>
        </a:defRPr>
      </a:lvl3pPr>
      <a:lvl4pPr marL="1600200" indent="-228600" algn="l" rtl="0" eaLnBrk="0" fontAlgn="base" hangingPunct="0">
        <a:spcBef>
          <a:spcPct val="20000"/>
        </a:spcBef>
        <a:spcAft>
          <a:spcPct val="0"/>
        </a:spcAft>
        <a:buClr>
          <a:srgbClr val="00FFFF"/>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rgbClr val="00FFFF"/>
        </a:buClr>
        <a:buSzPct val="80000"/>
        <a:buChar char="»"/>
        <a:defRPr sz="2000">
          <a:solidFill>
            <a:schemeClr val="tx1"/>
          </a:solidFill>
          <a:latin typeface="+mn-lt"/>
        </a:defRPr>
      </a:lvl5pPr>
      <a:lvl6pPr marL="2514600" indent="-228600" algn="l" rtl="0" eaLnBrk="0" fontAlgn="base" hangingPunct="0">
        <a:spcBef>
          <a:spcPct val="20000"/>
        </a:spcBef>
        <a:spcAft>
          <a:spcPct val="0"/>
        </a:spcAft>
        <a:buClr>
          <a:srgbClr val="00FFFF"/>
        </a:buClr>
        <a:buSzPct val="80000"/>
        <a:buChar char="»"/>
        <a:defRPr sz="2000">
          <a:solidFill>
            <a:schemeClr val="tx1"/>
          </a:solidFill>
          <a:latin typeface="+mn-lt"/>
        </a:defRPr>
      </a:lvl6pPr>
      <a:lvl7pPr marL="2971800" indent="-228600" algn="l" rtl="0" eaLnBrk="0" fontAlgn="base" hangingPunct="0">
        <a:spcBef>
          <a:spcPct val="20000"/>
        </a:spcBef>
        <a:spcAft>
          <a:spcPct val="0"/>
        </a:spcAft>
        <a:buClr>
          <a:srgbClr val="00FFFF"/>
        </a:buClr>
        <a:buSzPct val="80000"/>
        <a:buChar char="»"/>
        <a:defRPr sz="2000">
          <a:solidFill>
            <a:schemeClr val="tx1"/>
          </a:solidFill>
          <a:latin typeface="+mn-lt"/>
        </a:defRPr>
      </a:lvl7pPr>
      <a:lvl8pPr marL="3429000" indent="-228600" algn="l" rtl="0" eaLnBrk="0" fontAlgn="base" hangingPunct="0">
        <a:spcBef>
          <a:spcPct val="20000"/>
        </a:spcBef>
        <a:spcAft>
          <a:spcPct val="0"/>
        </a:spcAft>
        <a:buClr>
          <a:srgbClr val="00FFFF"/>
        </a:buClr>
        <a:buSzPct val="80000"/>
        <a:buChar char="»"/>
        <a:defRPr sz="2000">
          <a:solidFill>
            <a:schemeClr val="tx1"/>
          </a:solidFill>
          <a:latin typeface="+mn-lt"/>
        </a:defRPr>
      </a:lvl8pPr>
      <a:lvl9pPr marL="3886200" indent="-228600" algn="l" rtl="0" eaLnBrk="0" fontAlgn="base" hangingPunct="0">
        <a:spcBef>
          <a:spcPct val="20000"/>
        </a:spcBef>
        <a:spcAft>
          <a:spcPct val="0"/>
        </a:spcAft>
        <a:buClr>
          <a:srgbClr val="00FFFF"/>
        </a:buClr>
        <a:buSzPct val="8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484802" name="Rectangle 2"/>
          <p:cNvSpPr>
            <a:spLocks noGrp="1" noChangeArrowheads="1"/>
          </p:cNvSpPr>
          <p:nvPr>
            <p:ph type="title"/>
          </p:nvPr>
        </p:nvSpPr>
        <p:spPr bwMode="auto">
          <a:xfrm>
            <a:off x="273050" y="109538"/>
            <a:ext cx="8229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84803" name="Rectangle 3"/>
          <p:cNvSpPr>
            <a:spLocks noGrp="1" noChangeArrowheads="1"/>
          </p:cNvSpPr>
          <p:nvPr>
            <p:ph type="body" idx="1"/>
          </p:nvPr>
        </p:nvSpPr>
        <p:spPr bwMode="auto">
          <a:xfrm>
            <a:off x="457200" y="1233488"/>
            <a:ext cx="8229600" cy="1743075"/>
          </a:xfrm>
          <a:prstGeom prst="rect">
            <a:avLst/>
          </a:prstGeom>
          <a:solidFill>
            <a:srgbClr val="000022"/>
          </a:solidFill>
          <a:ln w="3175">
            <a:solidFill>
              <a:srgbClr val="DDDDDD"/>
            </a:solidFill>
            <a:miter lim="800000"/>
            <a:headEnd/>
            <a:tailEnd/>
          </a:ln>
        </p:spPr>
        <p:txBody>
          <a:bodyPr vert="horz" wrap="square" lIns="91440" tIns="45720" rIns="91440" bIns="4572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Lst>
  <p:txStyles>
    <p:titleStyle>
      <a:lvl1pPr algn="l" rtl="0" eaLnBrk="0" fontAlgn="base" hangingPunct="0">
        <a:spcBef>
          <a:spcPct val="0"/>
        </a:spcBef>
        <a:spcAft>
          <a:spcPct val="0"/>
        </a:spcAft>
        <a:defRPr sz="4000">
          <a:solidFill>
            <a:srgbClr val="FFFFCC"/>
          </a:solidFill>
          <a:latin typeface="+mj-lt"/>
          <a:ea typeface="+mj-ea"/>
          <a:cs typeface="+mj-cs"/>
        </a:defRPr>
      </a:lvl1pPr>
      <a:lvl2pPr algn="l" rtl="0" eaLnBrk="0" fontAlgn="base" hangingPunct="0">
        <a:spcBef>
          <a:spcPct val="0"/>
        </a:spcBef>
        <a:spcAft>
          <a:spcPct val="0"/>
        </a:spcAft>
        <a:defRPr sz="4000">
          <a:solidFill>
            <a:srgbClr val="FFFFCC"/>
          </a:solidFill>
          <a:latin typeface="Arial" pitchFamily="34" charset="0"/>
        </a:defRPr>
      </a:lvl2pPr>
      <a:lvl3pPr algn="l" rtl="0" eaLnBrk="0" fontAlgn="base" hangingPunct="0">
        <a:spcBef>
          <a:spcPct val="0"/>
        </a:spcBef>
        <a:spcAft>
          <a:spcPct val="0"/>
        </a:spcAft>
        <a:defRPr sz="4000">
          <a:solidFill>
            <a:srgbClr val="FFFFCC"/>
          </a:solidFill>
          <a:latin typeface="Arial" pitchFamily="34" charset="0"/>
        </a:defRPr>
      </a:lvl3pPr>
      <a:lvl4pPr algn="l" rtl="0" eaLnBrk="0" fontAlgn="base" hangingPunct="0">
        <a:spcBef>
          <a:spcPct val="0"/>
        </a:spcBef>
        <a:spcAft>
          <a:spcPct val="0"/>
        </a:spcAft>
        <a:defRPr sz="4000">
          <a:solidFill>
            <a:srgbClr val="FFFFCC"/>
          </a:solidFill>
          <a:latin typeface="Arial" pitchFamily="34" charset="0"/>
        </a:defRPr>
      </a:lvl4pPr>
      <a:lvl5pPr algn="l" rtl="0" eaLnBrk="0" fontAlgn="base" hangingPunct="0">
        <a:spcBef>
          <a:spcPct val="0"/>
        </a:spcBef>
        <a:spcAft>
          <a:spcPct val="0"/>
        </a:spcAft>
        <a:defRPr sz="4000">
          <a:solidFill>
            <a:srgbClr val="FFFFCC"/>
          </a:solidFill>
          <a:latin typeface="Arial" pitchFamily="34" charset="0"/>
        </a:defRPr>
      </a:lvl5pPr>
      <a:lvl6pPr marL="457200" algn="l" rtl="0" eaLnBrk="0" fontAlgn="base" hangingPunct="0">
        <a:spcBef>
          <a:spcPct val="0"/>
        </a:spcBef>
        <a:spcAft>
          <a:spcPct val="0"/>
        </a:spcAft>
        <a:defRPr sz="4000">
          <a:solidFill>
            <a:srgbClr val="FFFFCC"/>
          </a:solidFill>
          <a:latin typeface="Arial" pitchFamily="34" charset="0"/>
        </a:defRPr>
      </a:lvl6pPr>
      <a:lvl7pPr marL="914400" algn="l" rtl="0" eaLnBrk="0" fontAlgn="base" hangingPunct="0">
        <a:spcBef>
          <a:spcPct val="0"/>
        </a:spcBef>
        <a:spcAft>
          <a:spcPct val="0"/>
        </a:spcAft>
        <a:defRPr sz="4000">
          <a:solidFill>
            <a:srgbClr val="FFFFCC"/>
          </a:solidFill>
          <a:latin typeface="Arial" pitchFamily="34" charset="0"/>
        </a:defRPr>
      </a:lvl7pPr>
      <a:lvl8pPr marL="1371600" algn="l" rtl="0" eaLnBrk="0" fontAlgn="base" hangingPunct="0">
        <a:spcBef>
          <a:spcPct val="0"/>
        </a:spcBef>
        <a:spcAft>
          <a:spcPct val="0"/>
        </a:spcAft>
        <a:defRPr sz="4000">
          <a:solidFill>
            <a:srgbClr val="FFFFCC"/>
          </a:solidFill>
          <a:latin typeface="Arial" pitchFamily="34" charset="0"/>
        </a:defRPr>
      </a:lvl8pPr>
      <a:lvl9pPr marL="1828800" algn="l" rtl="0" eaLnBrk="0" fontAlgn="base" hangingPunct="0">
        <a:spcBef>
          <a:spcPct val="0"/>
        </a:spcBef>
        <a:spcAft>
          <a:spcPct val="0"/>
        </a:spcAft>
        <a:defRPr sz="4000">
          <a:solidFill>
            <a:srgbClr val="FFFFCC"/>
          </a:solidFill>
          <a:latin typeface="Arial" pitchFamily="34"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000">
          <a:solidFill>
            <a:schemeClr val="bg1"/>
          </a:solidFill>
          <a:latin typeface="+mn-lt"/>
        </a:defRPr>
      </a:lvl2pPr>
      <a:lvl3pPr marL="1143000" indent="-228600" algn="l" rtl="0" eaLnBrk="0" fontAlgn="base" hangingPunct="0">
        <a:spcBef>
          <a:spcPct val="20000"/>
        </a:spcBef>
        <a:spcAft>
          <a:spcPct val="0"/>
        </a:spcAft>
        <a:buChar char="•"/>
        <a:defRPr>
          <a:solidFill>
            <a:schemeClr val="bg1"/>
          </a:solidFill>
          <a:latin typeface="+mn-lt"/>
        </a:defRPr>
      </a:lvl3pPr>
      <a:lvl4pPr marL="1600200" indent="-228600" algn="l" rtl="0" eaLnBrk="0" fontAlgn="base" hangingPunct="0">
        <a:spcBef>
          <a:spcPct val="20000"/>
        </a:spcBef>
        <a:spcAft>
          <a:spcPct val="0"/>
        </a:spcAft>
        <a:buChar char="–"/>
        <a:defRPr sz="1600">
          <a:solidFill>
            <a:schemeClr val="bg1"/>
          </a:solidFill>
          <a:latin typeface="+mn-lt"/>
        </a:defRPr>
      </a:lvl4pPr>
      <a:lvl5pPr marL="2057400" indent="-228600" algn="l" rtl="0" eaLnBrk="0" fontAlgn="base" hangingPunct="0">
        <a:spcBef>
          <a:spcPct val="20000"/>
        </a:spcBef>
        <a:spcAft>
          <a:spcPct val="0"/>
        </a:spcAft>
        <a:buChar char="»"/>
        <a:defRPr sz="1600">
          <a:solidFill>
            <a:schemeClr val="bg1"/>
          </a:solidFill>
          <a:latin typeface="+mn-lt"/>
        </a:defRPr>
      </a:lvl5pPr>
      <a:lvl6pPr marL="2514600" indent="-228600" algn="l" rtl="0" eaLnBrk="0" fontAlgn="base" hangingPunct="0">
        <a:spcBef>
          <a:spcPct val="20000"/>
        </a:spcBef>
        <a:spcAft>
          <a:spcPct val="0"/>
        </a:spcAft>
        <a:buChar char="»"/>
        <a:defRPr sz="1600">
          <a:solidFill>
            <a:schemeClr val="bg1"/>
          </a:solidFill>
          <a:latin typeface="+mn-lt"/>
        </a:defRPr>
      </a:lvl6pPr>
      <a:lvl7pPr marL="2971800" indent="-228600" algn="l" rtl="0" eaLnBrk="0" fontAlgn="base" hangingPunct="0">
        <a:spcBef>
          <a:spcPct val="20000"/>
        </a:spcBef>
        <a:spcAft>
          <a:spcPct val="0"/>
        </a:spcAft>
        <a:buChar char="»"/>
        <a:defRPr sz="1600">
          <a:solidFill>
            <a:schemeClr val="bg1"/>
          </a:solidFill>
          <a:latin typeface="+mn-lt"/>
        </a:defRPr>
      </a:lvl7pPr>
      <a:lvl8pPr marL="3429000" indent="-228600" algn="l" rtl="0" eaLnBrk="0" fontAlgn="base" hangingPunct="0">
        <a:spcBef>
          <a:spcPct val="20000"/>
        </a:spcBef>
        <a:spcAft>
          <a:spcPct val="0"/>
        </a:spcAft>
        <a:buChar char="»"/>
        <a:defRPr sz="1600">
          <a:solidFill>
            <a:schemeClr val="bg1"/>
          </a:solidFill>
          <a:latin typeface="+mn-lt"/>
        </a:defRPr>
      </a:lvl8pPr>
      <a:lvl9pPr marL="3886200" indent="-228600" algn="l" rtl="0" eaLnBrk="0" fontAlgn="base" hangingPunct="0">
        <a:spcBef>
          <a:spcPct val="20000"/>
        </a:spcBef>
        <a:spcAft>
          <a:spcPct val="0"/>
        </a:spcAft>
        <a:buChar char="»"/>
        <a:defRPr sz="16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i="0">
                <a:solidFill>
                  <a:schemeClr val="tx1"/>
                </a:solidFill>
                <a:latin typeface="Times New Roman" pitchFamily="18" charset="0"/>
              </a:defRPr>
            </a:lvl1pPr>
          </a:lstStyle>
          <a:p>
            <a:endParaRPr 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i="0">
                <a:solidFill>
                  <a:schemeClr val="tx1"/>
                </a:solidFill>
                <a:latin typeface="Times New Roman" pitchFamily="18" charset="0"/>
              </a:defRPr>
            </a:lvl1pPr>
          </a:lstStyle>
          <a:p>
            <a:endParaRPr 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i="0">
                <a:solidFill>
                  <a:schemeClr val="tx1"/>
                </a:solidFill>
                <a:latin typeface="Times New Roman" pitchFamily="18" charset="0"/>
              </a:defRPr>
            </a:lvl1pPr>
          </a:lstStyle>
          <a:p>
            <a:fld id="{83C8E1D9-9B34-48E8-9135-965CE8FD7CDF}" type="slidenum">
              <a:rPr lang="en-US">
                <a:solidFill>
                  <a:srgbClr val="FFFFFF"/>
                </a:solidFill>
              </a:rPr>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747" r:id="rId1"/>
  </p:sldLayoutIdLst>
  <p:transition/>
  <p:txStyles>
    <p:titleStyle>
      <a:lvl1pPr algn="ctr" rtl="0" fontAlgn="base">
        <a:spcBef>
          <a:spcPct val="0"/>
        </a:spcBef>
        <a:spcAft>
          <a:spcPct val="0"/>
        </a:spcAft>
        <a:defRPr sz="3200">
          <a:solidFill>
            <a:schemeClr val="tx2"/>
          </a:solidFill>
          <a:latin typeface="+mj-lt"/>
          <a:ea typeface="+mj-ea"/>
          <a:cs typeface="+mj-cs"/>
        </a:defRPr>
      </a:lvl1pPr>
      <a:lvl2pPr algn="ctr" rtl="0" fontAlgn="base">
        <a:spcBef>
          <a:spcPct val="0"/>
        </a:spcBef>
        <a:spcAft>
          <a:spcPct val="0"/>
        </a:spcAft>
        <a:defRPr sz="3200">
          <a:solidFill>
            <a:schemeClr val="tx2"/>
          </a:solidFill>
          <a:latin typeface="Arial" pitchFamily="34" charset="0"/>
        </a:defRPr>
      </a:lvl2pPr>
      <a:lvl3pPr algn="ctr" rtl="0" fontAlgn="base">
        <a:spcBef>
          <a:spcPct val="0"/>
        </a:spcBef>
        <a:spcAft>
          <a:spcPct val="0"/>
        </a:spcAft>
        <a:defRPr sz="3200">
          <a:solidFill>
            <a:schemeClr val="tx2"/>
          </a:solidFill>
          <a:latin typeface="Arial" pitchFamily="34" charset="0"/>
        </a:defRPr>
      </a:lvl3pPr>
      <a:lvl4pPr algn="ctr" rtl="0" fontAlgn="base">
        <a:spcBef>
          <a:spcPct val="0"/>
        </a:spcBef>
        <a:spcAft>
          <a:spcPct val="0"/>
        </a:spcAft>
        <a:defRPr sz="3200">
          <a:solidFill>
            <a:schemeClr val="tx2"/>
          </a:solidFill>
          <a:latin typeface="Arial" pitchFamily="34" charset="0"/>
        </a:defRPr>
      </a:lvl4pPr>
      <a:lvl5pPr algn="ctr" rtl="0" fontAlgn="base">
        <a:spcBef>
          <a:spcPct val="0"/>
        </a:spcBef>
        <a:spcAft>
          <a:spcPct val="0"/>
        </a:spcAft>
        <a:defRPr sz="3200">
          <a:solidFill>
            <a:schemeClr val="tx2"/>
          </a:solidFill>
          <a:latin typeface="Arial" pitchFamily="34" charset="0"/>
        </a:defRPr>
      </a:lvl5pPr>
      <a:lvl6pPr marL="457200" algn="ctr" rtl="0" fontAlgn="base">
        <a:spcBef>
          <a:spcPct val="0"/>
        </a:spcBef>
        <a:spcAft>
          <a:spcPct val="0"/>
        </a:spcAft>
        <a:defRPr sz="3200">
          <a:solidFill>
            <a:schemeClr val="tx2"/>
          </a:solidFill>
          <a:latin typeface="Arial" pitchFamily="34" charset="0"/>
        </a:defRPr>
      </a:lvl6pPr>
      <a:lvl7pPr marL="914400" algn="ctr" rtl="0" fontAlgn="base">
        <a:spcBef>
          <a:spcPct val="0"/>
        </a:spcBef>
        <a:spcAft>
          <a:spcPct val="0"/>
        </a:spcAft>
        <a:defRPr sz="3200">
          <a:solidFill>
            <a:schemeClr val="tx2"/>
          </a:solidFill>
          <a:latin typeface="Arial" pitchFamily="34" charset="0"/>
        </a:defRPr>
      </a:lvl7pPr>
      <a:lvl8pPr marL="1371600" algn="ctr" rtl="0" fontAlgn="base">
        <a:spcBef>
          <a:spcPct val="0"/>
        </a:spcBef>
        <a:spcAft>
          <a:spcPct val="0"/>
        </a:spcAft>
        <a:defRPr sz="3200">
          <a:solidFill>
            <a:schemeClr val="tx2"/>
          </a:solidFill>
          <a:latin typeface="Arial" pitchFamily="34" charset="0"/>
        </a:defRPr>
      </a:lvl8pPr>
      <a:lvl9pPr marL="1828800" algn="ctr" rtl="0" fontAlgn="base">
        <a:spcBef>
          <a:spcPct val="0"/>
        </a:spcBef>
        <a:spcAft>
          <a:spcPct val="0"/>
        </a:spcAft>
        <a:defRPr sz="32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003399"/>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812800" y="76200"/>
            <a:ext cx="6908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1117600" y="1981200"/>
            <a:ext cx="6908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3787" r:id="rId1"/>
    <p:sldLayoutId id="2147483788" r:id="rId2"/>
    <p:sldLayoutId id="2147483789" r:id="rId3"/>
  </p:sldLayoutIdLst>
  <p:transition spd="slow" advClick="0"/>
  <p:txStyles>
    <p:titleStyle>
      <a:lvl1pPr algn="l" rtl="0" eaLnBrk="0" fontAlgn="base" hangingPunct="0">
        <a:spcBef>
          <a:spcPct val="0"/>
        </a:spcBef>
        <a:spcAft>
          <a:spcPct val="0"/>
        </a:spcAft>
        <a:defRPr sz="2800">
          <a:solidFill>
            <a:srgbClr val="FFFF0B"/>
          </a:solidFill>
          <a:latin typeface="+mj-lt"/>
          <a:ea typeface="+mj-ea"/>
          <a:cs typeface="+mj-cs"/>
        </a:defRPr>
      </a:lvl1pPr>
      <a:lvl2pPr algn="l" rtl="0" eaLnBrk="0" fontAlgn="base" hangingPunct="0">
        <a:spcBef>
          <a:spcPct val="0"/>
        </a:spcBef>
        <a:spcAft>
          <a:spcPct val="0"/>
        </a:spcAft>
        <a:defRPr sz="2800">
          <a:solidFill>
            <a:srgbClr val="FFFF0B"/>
          </a:solidFill>
          <a:latin typeface="Arial" pitchFamily="34" charset="0"/>
        </a:defRPr>
      </a:lvl2pPr>
      <a:lvl3pPr algn="l" rtl="0" eaLnBrk="0" fontAlgn="base" hangingPunct="0">
        <a:spcBef>
          <a:spcPct val="0"/>
        </a:spcBef>
        <a:spcAft>
          <a:spcPct val="0"/>
        </a:spcAft>
        <a:defRPr sz="2800">
          <a:solidFill>
            <a:srgbClr val="FFFF0B"/>
          </a:solidFill>
          <a:latin typeface="Arial" pitchFamily="34" charset="0"/>
        </a:defRPr>
      </a:lvl3pPr>
      <a:lvl4pPr algn="l" rtl="0" eaLnBrk="0" fontAlgn="base" hangingPunct="0">
        <a:spcBef>
          <a:spcPct val="0"/>
        </a:spcBef>
        <a:spcAft>
          <a:spcPct val="0"/>
        </a:spcAft>
        <a:defRPr sz="2800">
          <a:solidFill>
            <a:srgbClr val="FFFF0B"/>
          </a:solidFill>
          <a:latin typeface="Arial" pitchFamily="34" charset="0"/>
        </a:defRPr>
      </a:lvl4pPr>
      <a:lvl5pPr algn="l" rtl="0" eaLnBrk="0" fontAlgn="base" hangingPunct="0">
        <a:spcBef>
          <a:spcPct val="0"/>
        </a:spcBef>
        <a:spcAft>
          <a:spcPct val="0"/>
        </a:spcAft>
        <a:defRPr sz="2800">
          <a:solidFill>
            <a:srgbClr val="FFFF0B"/>
          </a:solidFill>
          <a:latin typeface="Arial" pitchFamily="34" charset="0"/>
        </a:defRPr>
      </a:lvl5pPr>
      <a:lvl6pPr marL="457200" algn="l" rtl="0" eaLnBrk="0" fontAlgn="base" hangingPunct="0">
        <a:spcBef>
          <a:spcPct val="0"/>
        </a:spcBef>
        <a:spcAft>
          <a:spcPct val="0"/>
        </a:spcAft>
        <a:defRPr sz="2800">
          <a:solidFill>
            <a:srgbClr val="FFFF0B"/>
          </a:solidFill>
          <a:latin typeface="Arial" pitchFamily="34" charset="0"/>
        </a:defRPr>
      </a:lvl6pPr>
      <a:lvl7pPr marL="914400" algn="l" rtl="0" eaLnBrk="0" fontAlgn="base" hangingPunct="0">
        <a:spcBef>
          <a:spcPct val="0"/>
        </a:spcBef>
        <a:spcAft>
          <a:spcPct val="0"/>
        </a:spcAft>
        <a:defRPr sz="2800">
          <a:solidFill>
            <a:srgbClr val="FFFF0B"/>
          </a:solidFill>
          <a:latin typeface="Arial" pitchFamily="34" charset="0"/>
        </a:defRPr>
      </a:lvl7pPr>
      <a:lvl8pPr marL="1371600" algn="l" rtl="0" eaLnBrk="0" fontAlgn="base" hangingPunct="0">
        <a:spcBef>
          <a:spcPct val="0"/>
        </a:spcBef>
        <a:spcAft>
          <a:spcPct val="0"/>
        </a:spcAft>
        <a:defRPr sz="2800">
          <a:solidFill>
            <a:srgbClr val="FFFF0B"/>
          </a:solidFill>
          <a:latin typeface="Arial" pitchFamily="34" charset="0"/>
        </a:defRPr>
      </a:lvl8pPr>
      <a:lvl9pPr marL="1828800" algn="l" rtl="0" eaLnBrk="0" fontAlgn="base" hangingPunct="0">
        <a:spcBef>
          <a:spcPct val="0"/>
        </a:spcBef>
        <a:spcAft>
          <a:spcPct val="0"/>
        </a:spcAft>
        <a:defRPr sz="2800">
          <a:solidFill>
            <a:srgbClr val="FFFF0B"/>
          </a:solidFill>
          <a:latin typeface="Arial" pitchFamily="34" charset="0"/>
        </a:defRPr>
      </a:lvl9pPr>
    </p:titleStyle>
    <p:bodyStyle>
      <a:lvl1pPr marL="342900" indent="-342900" algn="l" rtl="0" eaLnBrk="0" fontAlgn="base" hangingPunct="0">
        <a:spcBef>
          <a:spcPct val="20000"/>
        </a:spcBef>
        <a:spcAft>
          <a:spcPct val="0"/>
        </a:spcAft>
        <a:buSzPct val="100000"/>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SzPct val="100000"/>
        <a:buChar char="–"/>
        <a:defRPr sz="2800">
          <a:solidFill>
            <a:schemeClr val="tx1"/>
          </a:solidFill>
          <a:latin typeface="+mn-lt"/>
        </a:defRPr>
      </a:lvl2pPr>
      <a:lvl3pPr marL="1143000" indent="-228600" algn="l" rtl="0" eaLnBrk="0" fontAlgn="base" hangingPunct="0">
        <a:spcBef>
          <a:spcPct val="20000"/>
        </a:spcBef>
        <a:spcAft>
          <a:spcPct val="0"/>
        </a:spcAft>
        <a:buSzPct val="100000"/>
        <a:buChar char="•"/>
        <a:defRPr sz="2400">
          <a:solidFill>
            <a:schemeClr val="tx1"/>
          </a:solidFill>
          <a:latin typeface="+mn-lt"/>
        </a:defRPr>
      </a:lvl3pPr>
      <a:lvl4pPr marL="1600200" indent="-228600" algn="l" rtl="0" eaLnBrk="0" fontAlgn="base" hangingPunct="0">
        <a:spcBef>
          <a:spcPct val="20000"/>
        </a:spcBef>
        <a:spcAft>
          <a:spcPct val="0"/>
        </a:spcAft>
        <a:buSzPct val="100000"/>
        <a:buChar char="–"/>
        <a:defRPr sz="2000">
          <a:solidFill>
            <a:schemeClr val="tx1"/>
          </a:solidFill>
          <a:latin typeface="+mn-lt"/>
        </a:defRPr>
      </a:lvl4pPr>
      <a:lvl5pPr marL="2057400" indent="-228600" algn="l" rtl="0" eaLnBrk="0" fontAlgn="base" hangingPunct="0">
        <a:spcBef>
          <a:spcPct val="20000"/>
        </a:spcBef>
        <a:spcAft>
          <a:spcPct val="0"/>
        </a:spcAft>
        <a:buSzPct val="100000"/>
        <a:buChar char="•"/>
        <a:defRPr sz="2000">
          <a:solidFill>
            <a:schemeClr val="tx1"/>
          </a:solidFill>
          <a:latin typeface="+mn-lt"/>
        </a:defRPr>
      </a:lvl5pPr>
      <a:lvl6pPr marL="2514600" indent="-228600" algn="l" rtl="0" eaLnBrk="0" fontAlgn="base" hangingPunct="0">
        <a:spcBef>
          <a:spcPct val="20000"/>
        </a:spcBef>
        <a:spcAft>
          <a:spcPct val="0"/>
        </a:spcAft>
        <a:buSzPct val="100000"/>
        <a:buChar char="•"/>
        <a:defRPr sz="2000">
          <a:solidFill>
            <a:schemeClr val="tx1"/>
          </a:solidFill>
          <a:latin typeface="+mn-lt"/>
        </a:defRPr>
      </a:lvl6pPr>
      <a:lvl7pPr marL="2971800" indent="-228600" algn="l" rtl="0" eaLnBrk="0" fontAlgn="base" hangingPunct="0">
        <a:spcBef>
          <a:spcPct val="20000"/>
        </a:spcBef>
        <a:spcAft>
          <a:spcPct val="0"/>
        </a:spcAft>
        <a:buSzPct val="100000"/>
        <a:buChar char="•"/>
        <a:defRPr sz="2000">
          <a:solidFill>
            <a:schemeClr val="tx1"/>
          </a:solidFill>
          <a:latin typeface="+mn-lt"/>
        </a:defRPr>
      </a:lvl7pPr>
      <a:lvl8pPr marL="3429000" indent="-228600" algn="l" rtl="0" eaLnBrk="0" fontAlgn="base" hangingPunct="0">
        <a:spcBef>
          <a:spcPct val="20000"/>
        </a:spcBef>
        <a:spcAft>
          <a:spcPct val="0"/>
        </a:spcAft>
        <a:buSzPct val="100000"/>
        <a:buChar char="•"/>
        <a:defRPr sz="2000">
          <a:solidFill>
            <a:schemeClr val="tx1"/>
          </a:solidFill>
          <a:latin typeface="+mn-lt"/>
        </a:defRPr>
      </a:lvl8pPr>
      <a:lvl9pPr marL="3886200" indent="-228600" algn="l" rtl="0" eaLnBrk="0" fontAlgn="base" hangingPunct="0">
        <a:spcBef>
          <a:spcPct val="20000"/>
        </a:spcBef>
        <a:spcAft>
          <a:spcPct val="0"/>
        </a:spcAft>
        <a:buSzPct val="10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bwMode="auto">
          <a:xfrm>
            <a:off x="685800" y="228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44419"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44420"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endParaRPr lang="en-US" i="0">
              <a:solidFill>
                <a:srgbClr val="FFFFFF"/>
              </a:solidFill>
              <a:latin typeface="Times New Roman" pitchFamily="18" charset="0"/>
            </a:endParaRPr>
          </a:p>
        </p:txBody>
      </p:sp>
      <p:sp>
        <p:nvSpPr>
          <p:cNvPr id="444421"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a:lvl1pPr>
          </a:lstStyle>
          <a:p>
            <a:endParaRPr lang="en-US" i="0">
              <a:solidFill>
                <a:srgbClr val="FFFFFF"/>
              </a:solidFill>
              <a:latin typeface="Times New Roman" pitchFamily="18" charset="0"/>
            </a:endParaRPr>
          </a:p>
        </p:txBody>
      </p:sp>
      <p:sp>
        <p:nvSpPr>
          <p:cNvPr id="444422"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a:lvl1pPr>
          </a:lstStyle>
          <a:p>
            <a:fld id="{66773F59-6747-4718-87B5-E0B8F32329F9}" type="slidenum">
              <a:rPr lang="en-US" i="0">
                <a:solidFill>
                  <a:srgbClr val="FFFFFF"/>
                </a:solidFill>
                <a:latin typeface="Times New Roman" pitchFamily="18" charset="0"/>
              </a:rPr>
              <a:pPr/>
              <a:t>‹#›</a:t>
            </a:fld>
            <a:endParaRPr lang="en-US" i="0">
              <a:solidFill>
                <a:srgbClr val="FFFFFF"/>
              </a:solidFill>
              <a:latin typeface="Times New Roman" pitchFamily="18" charset="0"/>
            </a:endParaRPr>
          </a:p>
        </p:txBody>
      </p:sp>
    </p:spTree>
  </p:cSld>
  <p:clrMap bg1="dk2" tx1="lt1" bg2="dk1" tx2="lt2" accent1="accent1" accent2="accent2" accent3="accent3" accent4="accent4" accent5="accent5" accent6="accent6" hlink="hlink" folHlink="folHlink"/>
  <p:sldLayoutIdLst>
    <p:sldLayoutId id="2147483792" r:id="rId1"/>
  </p:sldLayoutIdLst>
  <p:txStyles>
    <p:titleStyle>
      <a:lvl1pPr algn="ctr" rtl="0" fontAlgn="base">
        <a:spcBef>
          <a:spcPct val="0"/>
        </a:spcBef>
        <a:spcAft>
          <a:spcPct val="0"/>
        </a:spcAft>
        <a:defRPr sz="3200" b="1">
          <a:solidFill>
            <a:schemeClr val="tx2"/>
          </a:solidFill>
          <a:latin typeface="+mj-lt"/>
          <a:ea typeface="+mj-ea"/>
          <a:cs typeface="+mj-cs"/>
        </a:defRPr>
      </a:lvl1pPr>
      <a:lvl2pPr algn="ctr" rtl="0" fontAlgn="base">
        <a:spcBef>
          <a:spcPct val="0"/>
        </a:spcBef>
        <a:spcAft>
          <a:spcPct val="0"/>
        </a:spcAft>
        <a:defRPr sz="3200" b="1">
          <a:solidFill>
            <a:schemeClr val="tx2"/>
          </a:solidFill>
          <a:latin typeface="Arial Narrow" pitchFamily="34" charset="0"/>
        </a:defRPr>
      </a:lvl2pPr>
      <a:lvl3pPr algn="ctr" rtl="0" fontAlgn="base">
        <a:spcBef>
          <a:spcPct val="0"/>
        </a:spcBef>
        <a:spcAft>
          <a:spcPct val="0"/>
        </a:spcAft>
        <a:defRPr sz="3200" b="1">
          <a:solidFill>
            <a:schemeClr val="tx2"/>
          </a:solidFill>
          <a:latin typeface="Arial Narrow" pitchFamily="34" charset="0"/>
        </a:defRPr>
      </a:lvl3pPr>
      <a:lvl4pPr algn="ctr" rtl="0" fontAlgn="base">
        <a:spcBef>
          <a:spcPct val="0"/>
        </a:spcBef>
        <a:spcAft>
          <a:spcPct val="0"/>
        </a:spcAft>
        <a:defRPr sz="3200" b="1">
          <a:solidFill>
            <a:schemeClr val="tx2"/>
          </a:solidFill>
          <a:latin typeface="Arial Narrow" pitchFamily="34" charset="0"/>
        </a:defRPr>
      </a:lvl4pPr>
      <a:lvl5pPr algn="ctr" rtl="0" fontAlgn="base">
        <a:spcBef>
          <a:spcPct val="0"/>
        </a:spcBef>
        <a:spcAft>
          <a:spcPct val="0"/>
        </a:spcAft>
        <a:defRPr sz="3200" b="1">
          <a:solidFill>
            <a:schemeClr val="tx2"/>
          </a:solidFill>
          <a:latin typeface="Arial Narrow" pitchFamily="34" charset="0"/>
        </a:defRPr>
      </a:lvl5pPr>
      <a:lvl6pPr marL="457200" algn="ctr" rtl="0" fontAlgn="base">
        <a:spcBef>
          <a:spcPct val="0"/>
        </a:spcBef>
        <a:spcAft>
          <a:spcPct val="0"/>
        </a:spcAft>
        <a:defRPr sz="3200" b="1">
          <a:solidFill>
            <a:schemeClr val="tx2"/>
          </a:solidFill>
          <a:latin typeface="Arial Narrow" pitchFamily="34" charset="0"/>
        </a:defRPr>
      </a:lvl6pPr>
      <a:lvl7pPr marL="914400" algn="ctr" rtl="0" fontAlgn="base">
        <a:spcBef>
          <a:spcPct val="0"/>
        </a:spcBef>
        <a:spcAft>
          <a:spcPct val="0"/>
        </a:spcAft>
        <a:defRPr sz="3200" b="1">
          <a:solidFill>
            <a:schemeClr val="tx2"/>
          </a:solidFill>
          <a:latin typeface="Arial Narrow" pitchFamily="34" charset="0"/>
        </a:defRPr>
      </a:lvl7pPr>
      <a:lvl8pPr marL="1371600" algn="ctr" rtl="0" fontAlgn="base">
        <a:spcBef>
          <a:spcPct val="0"/>
        </a:spcBef>
        <a:spcAft>
          <a:spcPct val="0"/>
        </a:spcAft>
        <a:defRPr sz="3200" b="1">
          <a:solidFill>
            <a:schemeClr val="tx2"/>
          </a:solidFill>
          <a:latin typeface="Arial Narrow" pitchFamily="34" charset="0"/>
        </a:defRPr>
      </a:lvl8pPr>
      <a:lvl9pPr marL="1828800" algn="ctr" rtl="0" fontAlgn="base">
        <a:spcBef>
          <a:spcPct val="0"/>
        </a:spcBef>
        <a:spcAft>
          <a:spcPct val="0"/>
        </a:spcAft>
        <a:defRPr sz="3200" b="1">
          <a:solidFill>
            <a:schemeClr val="tx2"/>
          </a:solidFill>
          <a:latin typeface="Arial Narrow"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17375E"/>
            </a:gs>
            <a:gs pos="50000">
              <a:srgbClr val="C2D1ED"/>
            </a:gs>
            <a:gs pos="100000">
              <a:srgbClr val="E1E8F5"/>
            </a:gs>
          </a:gsLst>
          <a:lin ang="5400000"/>
        </a:gradFill>
        <a:effectLst/>
      </p:bgPr>
    </p:bg>
    <p:spTree>
      <p:nvGrpSpPr>
        <p:cNvPr id="1" name=""/>
        <p:cNvGrpSpPr/>
        <p:nvPr/>
      </p:nvGrpSpPr>
      <p:grpSpPr>
        <a:xfrm>
          <a:off x="0" y="0"/>
          <a:ext cx="0" cy="0"/>
          <a:chOff x="0" y="0"/>
          <a:chExt cx="0" cy="0"/>
        </a:xfrm>
      </p:grpSpPr>
      <p:pic>
        <p:nvPicPr>
          <p:cNvPr id="4098" name="Picture 6" descr="inside..jpg"/>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152400" y="0"/>
            <a:ext cx="5562600" cy="990600"/>
          </a:xfrm>
          <a:prstGeom prst="rect">
            <a:avLst/>
          </a:prstGeom>
          <a:effectLst>
            <a:outerShdw blurRad="50800" dir="5400000" algn="ctr" rotWithShape="0">
              <a:schemeClr val="bg1"/>
            </a:outerShdw>
          </a:effectLst>
        </p:spPr>
        <p:txBody>
          <a:bodyPr vert="horz" lIns="91440" tIns="45720" rIns="91440" bIns="45720" rtlCol="0" anchor="ctr">
            <a:noAutofit/>
          </a:bodyPr>
          <a:lstStyle/>
          <a:p>
            <a:r>
              <a:rPr lang="en-US" dirty="0" smtClean="0"/>
              <a:t>Click to edit Master title style</a:t>
            </a:r>
            <a:endParaRPr lang="en-US" dirty="0"/>
          </a:p>
        </p:txBody>
      </p:sp>
      <p:sp>
        <p:nvSpPr>
          <p:cNvPr id="4100" name="Text Placeholder 2"/>
          <p:cNvSpPr>
            <a:spLocks noGrp="1"/>
          </p:cNvSpPr>
          <p:nvPr>
            <p:ph type="body" idx="1"/>
          </p:nvPr>
        </p:nvSpPr>
        <p:spPr bwMode="auto">
          <a:xfrm>
            <a:off x="152400" y="1143000"/>
            <a:ext cx="8839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7010400" y="6705600"/>
            <a:ext cx="2133600" cy="152400"/>
          </a:xfrm>
          <a:prstGeom prst="rect">
            <a:avLst/>
          </a:prstGeom>
        </p:spPr>
        <p:txBody>
          <a:bodyPr vert="horz" lIns="91440" tIns="45720" rIns="91440" bIns="45720" rtlCol="0" anchor="ctr"/>
          <a:lstStyle>
            <a:lvl1pPr algn="r" fontAlgn="auto">
              <a:spcBef>
                <a:spcPts val="0"/>
              </a:spcBef>
              <a:spcAft>
                <a:spcPts val="0"/>
              </a:spcAft>
              <a:defRPr sz="900" b="1">
                <a:solidFill>
                  <a:prstClr val="white"/>
                </a:solidFill>
                <a:latin typeface="Arial" pitchFamily="34" charset="0"/>
                <a:cs typeface="Arial" pitchFamily="34" charset="0"/>
              </a:defRPr>
            </a:lvl1pPr>
          </a:lstStyle>
          <a:p>
            <a:pPr>
              <a:defRPr/>
            </a:pPr>
            <a:fld id="{0B192D25-6AA2-4EA2-8838-3F0782A675AB}" type="slidenum">
              <a:rPr lang="en-US" i="0"/>
              <a:pPr>
                <a:defRPr/>
              </a:pPr>
              <a:t>‹#›</a:t>
            </a:fld>
            <a:endParaRPr lang="en-US" i="0" dirty="0"/>
          </a:p>
        </p:txBody>
      </p:sp>
    </p:spTree>
  </p:cSld>
  <p:clrMap bg1="lt1" tx1="dk1" bg2="lt2" tx2="dk2" accent1="accent1" accent2="accent2" accent3="accent3" accent4="accent4" accent5="accent5" accent6="accent6" hlink="hlink" folHlink="folHlink"/>
  <p:sldLayoutIdLst>
    <p:sldLayoutId id="2147483794" r:id="rId1"/>
    <p:sldLayoutId id="2147483795" r:id="rId2"/>
  </p:sldLayoutIdLst>
  <p:timing>
    <p:tnLst>
      <p:par>
        <p:cTn id="1" dur="indefinite" restart="never" nodeType="tmRoot"/>
      </p:par>
    </p:tnLst>
  </p:timing>
  <p:hf hdr="0" dt="0"/>
  <p:txStyles>
    <p:titleStyle>
      <a:lvl1pPr algn="l" rtl="0" eaLnBrk="0" fontAlgn="base" hangingPunct="0">
        <a:spcBef>
          <a:spcPct val="0"/>
        </a:spcBef>
        <a:spcAft>
          <a:spcPct val="0"/>
        </a:spcAft>
        <a:defRPr sz="2400" kern="1200">
          <a:solidFill>
            <a:srgbClr val="1B3564"/>
          </a:solidFill>
          <a:latin typeface="Arial Black" pitchFamily="34" charset="0"/>
          <a:ea typeface="+mj-ea"/>
          <a:cs typeface="+mj-cs"/>
        </a:defRPr>
      </a:lvl1pPr>
      <a:lvl2pPr algn="l" rtl="0" eaLnBrk="0" fontAlgn="base" hangingPunct="0">
        <a:spcBef>
          <a:spcPct val="0"/>
        </a:spcBef>
        <a:spcAft>
          <a:spcPct val="0"/>
        </a:spcAft>
        <a:defRPr sz="2400">
          <a:solidFill>
            <a:srgbClr val="1B3564"/>
          </a:solidFill>
          <a:latin typeface="Arial Black" pitchFamily="34" charset="0"/>
        </a:defRPr>
      </a:lvl2pPr>
      <a:lvl3pPr algn="l" rtl="0" eaLnBrk="0" fontAlgn="base" hangingPunct="0">
        <a:spcBef>
          <a:spcPct val="0"/>
        </a:spcBef>
        <a:spcAft>
          <a:spcPct val="0"/>
        </a:spcAft>
        <a:defRPr sz="2400">
          <a:solidFill>
            <a:srgbClr val="1B3564"/>
          </a:solidFill>
          <a:latin typeface="Arial Black" pitchFamily="34" charset="0"/>
        </a:defRPr>
      </a:lvl3pPr>
      <a:lvl4pPr algn="l" rtl="0" eaLnBrk="0" fontAlgn="base" hangingPunct="0">
        <a:spcBef>
          <a:spcPct val="0"/>
        </a:spcBef>
        <a:spcAft>
          <a:spcPct val="0"/>
        </a:spcAft>
        <a:defRPr sz="2400">
          <a:solidFill>
            <a:srgbClr val="1B3564"/>
          </a:solidFill>
          <a:latin typeface="Arial Black" pitchFamily="34" charset="0"/>
        </a:defRPr>
      </a:lvl4pPr>
      <a:lvl5pPr algn="l" rtl="0" eaLnBrk="0" fontAlgn="base" hangingPunct="0">
        <a:spcBef>
          <a:spcPct val="0"/>
        </a:spcBef>
        <a:spcAft>
          <a:spcPct val="0"/>
        </a:spcAft>
        <a:defRPr sz="2400">
          <a:solidFill>
            <a:srgbClr val="1B3564"/>
          </a:solidFill>
          <a:latin typeface="Arial Black" pitchFamily="34" charset="0"/>
        </a:defRPr>
      </a:lvl5pPr>
      <a:lvl6pPr marL="457200" algn="l" rtl="0" fontAlgn="base">
        <a:spcBef>
          <a:spcPct val="0"/>
        </a:spcBef>
        <a:spcAft>
          <a:spcPct val="0"/>
        </a:spcAft>
        <a:defRPr sz="2400">
          <a:solidFill>
            <a:srgbClr val="1B3564"/>
          </a:solidFill>
          <a:latin typeface="Arial Black" pitchFamily="34" charset="0"/>
        </a:defRPr>
      </a:lvl6pPr>
      <a:lvl7pPr marL="914400" algn="l" rtl="0" fontAlgn="base">
        <a:spcBef>
          <a:spcPct val="0"/>
        </a:spcBef>
        <a:spcAft>
          <a:spcPct val="0"/>
        </a:spcAft>
        <a:defRPr sz="2400">
          <a:solidFill>
            <a:srgbClr val="1B3564"/>
          </a:solidFill>
          <a:latin typeface="Arial Black" pitchFamily="34" charset="0"/>
        </a:defRPr>
      </a:lvl7pPr>
      <a:lvl8pPr marL="1371600" algn="l" rtl="0" fontAlgn="base">
        <a:spcBef>
          <a:spcPct val="0"/>
        </a:spcBef>
        <a:spcAft>
          <a:spcPct val="0"/>
        </a:spcAft>
        <a:defRPr sz="2400">
          <a:solidFill>
            <a:srgbClr val="1B3564"/>
          </a:solidFill>
          <a:latin typeface="Arial Black" pitchFamily="34" charset="0"/>
        </a:defRPr>
      </a:lvl8pPr>
      <a:lvl9pPr marL="1828800" algn="l" rtl="0" fontAlgn="base">
        <a:spcBef>
          <a:spcPct val="0"/>
        </a:spcBef>
        <a:spcAft>
          <a:spcPct val="0"/>
        </a:spcAft>
        <a:defRPr sz="2400">
          <a:solidFill>
            <a:srgbClr val="1B3564"/>
          </a:solidFill>
          <a:latin typeface="Arial Black" pitchFamily="34" charset="0"/>
        </a:defRPr>
      </a:lvl9pPr>
    </p:titleStyle>
    <p:bodyStyle>
      <a:lvl1pPr marL="342900" indent="-342900" algn="l" rtl="0" eaLnBrk="0" fontAlgn="base" hangingPunct="0">
        <a:spcBef>
          <a:spcPct val="20000"/>
        </a:spcBef>
        <a:spcAft>
          <a:spcPct val="0"/>
        </a:spcAft>
        <a:buClr>
          <a:srgbClr val="912B29"/>
        </a:buClr>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912B29"/>
        </a:buClr>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912B29"/>
        </a:buClr>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912B29"/>
        </a:buClr>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912B29"/>
        </a:buClr>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gradFill rotWithShape="1">
          <a:gsLst>
            <a:gs pos="0">
              <a:srgbClr val="17375E"/>
            </a:gs>
            <a:gs pos="50000">
              <a:srgbClr val="C2D1ED"/>
            </a:gs>
            <a:gs pos="100000">
              <a:srgbClr val="E1E8F5"/>
            </a:gs>
          </a:gsLst>
          <a:lin ang="5400000"/>
        </a:gradFill>
        <a:effectLst/>
      </p:bgPr>
    </p:bg>
    <p:spTree>
      <p:nvGrpSpPr>
        <p:cNvPr id="1" name=""/>
        <p:cNvGrpSpPr/>
        <p:nvPr/>
      </p:nvGrpSpPr>
      <p:grpSpPr>
        <a:xfrm>
          <a:off x="0" y="0"/>
          <a:ext cx="0" cy="0"/>
          <a:chOff x="0" y="0"/>
          <a:chExt cx="0" cy="0"/>
        </a:xfrm>
      </p:grpSpPr>
      <p:pic>
        <p:nvPicPr>
          <p:cNvPr id="12290" name="Picture 6" descr="insid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152400" y="0"/>
            <a:ext cx="5562600" cy="990600"/>
          </a:xfrm>
          <a:prstGeom prst="rect">
            <a:avLst/>
          </a:prstGeom>
          <a:effectLst>
            <a:outerShdw blurRad="50800" dir="5400000" algn="ctr" rotWithShape="0">
              <a:schemeClr val="bg1"/>
            </a:outerShdw>
          </a:effectLst>
        </p:spPr>
        <p:txBody>
          <a:bodyPr vert="horz" lIns="91440" tIns="45720" rIns="91440" bIns="45720" rtlCol="0" anchor="ctr">
            <a:noAutofit/>
          </a:bodyPr>
          <a:lstStyle/>
          <a:p>
            <a:r>
              <a:rPr lang="en-US" dirty="0" smtClean="0"/>
              <a:t>Click to edit Master title style</a:t>
            </a:r>
            <a:endParaRPr lang="en-US" dirty="0"/>
          </a:p>
        </p:txBody>
      </p:sp>
      <p:sp>
        <p:nvSpPr>
          <p:cNvPr id="12292" name="Text Placeholder 2"/>
          <p:cNvSpPr>
            <a:spLocks noGrp="1"/>
          </p:cNvSpPr>
          <p:nvPr>
            <p:ph type="body" idx="1"/>
          </p:nvPr>
        </p:nvSpPr>
        <p:spPr bwMode="auto">
          <a:xfrm>
            <a:off x="152400" y="1143000"/>
            <a:ext cx="8839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7010400" y="6705600"/>
            <a:ext cx="2133600" cy="152400"/>
          </a:xfrm>
          <a:prstGeom prst="rect">
            <a:avLst/>
          </a:prstGeom>
        </p:spPr>
        <p:txBody>
          <a:bodyPr vert="horz" lIns="91440" tIns="45720" rIns="91440" bIns="45720" rtlCol="0" anchor="ctr"/>
          <a:lstStyle>
            <a:lvl1pPr algn="r" fontAlgn="auto">
              <a:spcBef>
                <a:spcPts val="0"/>
              </a:spcBef>
              <a:spcAft>
                <a:spcPts val="0"/>
              </a:spcAft>
              <a:defRPr sz="900" b="1">
                <a:solidFill>
                  <a:prstClr val="white"/>
                </a:solidFill>
                <a:latin typeface="Arial" pitchFamily="34" charset="0"/>
                <a:cs typeface="Arial" pitchFamily="34" charset="0"/>
              </a:defRPr>
            </a:lvl1pPr>
          </a:lstStyle>
          <a:p>
            <a:pPr>
              <a:defRPr/>
            </a:pPr>
            <a:fld id="{09CE5C6A-ECD5-48A4-85F7-741237BAC76A}" type="slidenum">
              <a:rPr lang="en-US" i="0"/>
              <a:pPr>
                <a:defRPr/>
              </a:pPr>
              <a:t>‹#›</a:t>
            </a:fld>
            <a:endParaRPr lang="en-US" i="0" dirty="0"/>
          </a:p>
        </p:txBody>
      </p:sp>
    </p:spTree>
  </p:cSld>
  <p:clrMap bg1="lt1" tx1="dk1" bg2="lt2" tx2="dk2" accent1="accent1" accent2="accent2" accent3="accent3" accent4="accent4" accent5="accent5" accent6="accent6" hlink="hlink" folHlink="folHlink"/>
  <p:sldLayoutIdLst>
    <p:sldLayoutId id="2147483799" r:id="rId1"/>
  </p:sldLayoutIdLst>
  <p:timing>
    <p:tnLst>
      <p:par>
        <p:cTn id="1" dur="indefinite" restart="never" nodeType="tmRoot"/>
      </p:par>
    </p:tnLst>
  </p:timing>
  <p:hf hdr="0" dt="0"/>
  <p:txStyles>
    <p:titleStyle>
      <a:lvl1pPr algn="l" rtl="0" eaLnBrk="0" fontAlgn="base" hangingPunct="0">
        <a:spcBef>
          <a:spcPct val="0"/>
        </a:spcBef>
        <a:spcAft>
          <a:spcPct val="0"/>
        </a:spcAft>
        <a:defRPr sz="2400" kern="1200">
          <a:solidFill>
            <a:srgbClr val="1B3564"/>
          </a:solidFill>
          <a:latin typeface="Arial Black" pitchFamily="34" charset="0"/>
          <a:ea typeface="+mj-ea"/>
          <a:cs typeface="+mj-cs"/>
        </a:defRPr>
      </a:lvl1pPr>
      <a:lvl2pPr algn="l" rtl="0" eaLnBrk="0" fontAlgn="base" hangingPunct="0">
        <a:spcBef>
          <a:spcPct val="0"/>
        </a:spcBef>
        <a:spcAft>
          <a:spcPct val="0"/>
        </a:spcAft>
        <a:defRPr sz="2400">
          <a:solidFill>
            <a:srgbClr val="1B3564"/>
          </a:solidFill>
          <a:latin typeface="Arial Black" pitchFamily="34" charset="0"/>
        </a:defRPr>
      </a:lvl2pPr>
      <a:lvl3pPr algn="l" rtl="0" eaLnBrk="0" fontAlgn="base" hangingPunct="0">
        <a:spcBef>
          <a:spcPct val="0"/>
        </a:spcBef>
        <a:spcAft>
          <a:spcPct val="0"/>
        </a:spcAft>
        <a:defRPr sz="2400">
          <a:solidFill>
            <a:srgbClr val="1B3564"/>
          </a:solidFill>
          <a:latin typeface="Arial Black" pitchFamily="34" charset="0"/>
        </a:defRPr>
      </a:lvl3pPr>
      <a:lvl4pPr algn="l" rtl="0" eaLnBrk="0" fontAlgn="base" hangingPunct="0">
        <a:spcBef>
          <a:spcPct val="0"/>
        </a:spcBef>
        <a:spcAft>
          <a:spcPct val="0"/>
        </a:spcAft>
        <a:defRPr sz="2400">
          <a:solidFill>
            <a:srgbClr val="1B3564"/>
          </a:solidFill>
          <a:latin typeface="Arial Black" pitchFamily="34" charset="0"/>
        </a:defRPr>
      </a:lvl4pPr>
      <a:lvl5pPr algn="l" rtl="0" eaLnBrk="0" fontAlgn="base" hangingPunct="0">
        <a:spcBef>
          <a:spcPct val="0"/>
        </a:spcBef>
        <a:spcAft>
          <a:spcPct val="0"/>
        </a:spcAft>
        <a:defRPr sz="2400">
          <a:solidFill>
            <a:srgbClr val="1B3564"/>
          </a:solidFill>
          <a:latin typeface="Arial Black" pitchFamily="34" charset="0"/>
        </a:defRPr>
      </a:lvl5pPr>
      <a:lvl6pPr marL="457200" algn="l" rtl="0" fontAlgn="base">
        <a:spcBef>
          <a:spcPct val="0"/>
        </a:spcBef>
        <a:spcAft>
          <a:spcPct val="0"/>
        </a:spcAft>
        <a:defRPr sz="2400">
          <a:solidFill>
            <a:srgbClr val="1B3564"/>
          </a:solidFill>
          <a:latin typeface="Arial Black" pitchFamily="34" charset="0"/>
        </a:defRPr>
      </a:lvl6pPr>
      <a:lvl7pPr marL="914400" algn="l" rtl="0" fontAlgn="base">
        <a:spcBef>
          <a:spcPct val="0"/>
        </a:spcBef>
        <a:spcAft>
          <a:spcPct val="0"/>
        </a:spcAft>
        <a:defRPr sz="2400">
          <a:solidFill>
            <a:srgbClr val="1B3564"/>
          </a:solidFill>
          <a:latin typeface="Arial Black" pitchFamily="34" charset="0"/>
        </a:defRPr>
      </a:lvl7pPr>
      <a:lvl8pPr marL="1371600" algn="l" rtl="0" fontAlgn="base">
        <a:spcBef>
          <a:spcPct val="0"/>
        </a:spcBef>
        <a:spcAft>
          <a:spcPct val="0"/>
        </a:spcAft>
        <a:defRPr sz="2400">
          <a:solidFill>
            <a:srgbClr val="1B3564"/>
          </a:solidFill>
          <a:latin typeface="Arial Black" pitchFamily="34" charset="0"/>
        </a:defRPr>
      </a:lvl8pPr>
      <a:lvl9pPr marL="1828800" algn="l" rtl="0" fontAlgn="base">
        <a:spcBef>
          <a:spcPct val="0"/>
        </a:spcBef>
        <a:spcAft>
          <a:spcPct val="0"/>
        </a:spcAft>
        <a:defRPr sz="2400">
          <a:solidFill>
            <a:srgbClr val="1B3564"/>
          </a:solidFill>
          <a:latin typeface="Arial Black" pitchFamily="34" charset="0"/>
        </a:defRPr>
      </a:lvl9pPr>
    </p:titleStyle>
    <p:bodyStyle>
      <a:lvl1pPr marL="342900" indent="-342900" algn="l" rtl="0" eaLnBrk="0" fontAlgn="base" hangingPunct="0">
        <a:spcBef>
          <a:spcPct val="20000"/>
        </a:spcBef>
        <a:spcAft>
          <a:spcPct val="0"/>
        </a:spcAft>
        <a:buClr>
          <a:srgbClr val="912B29"/>
        </a:buClr>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912B29"/>
        </a:buClr>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912B29"/>
        </a:buClr>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912B29"/>
        </a:buClr>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912B29"/>
        </a:buClr>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2">
                <a:lumMod val="75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pic>
        <p:nvPicPr>
          <p:cNvPr id="32770" name="Picture 6" descr="inside..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Placeholder 1"/>
          <p:cNvSpPr>
            <a:spLocks noGrp="1"/>
          </p:cNvSpPr>
          <p:nvPr>
            <p:ph type="title"/>
          </p:nvPr>
        </p:nvSpPr>
        <p:spPr>
          <a:xfrm>
            <a:off x="152400" y="0"/>
            <a:ext cx="5562600" cy="990600"/>
          </a:xfrm>
          <a:prstGeom prst="rect">
            <a:avLst/>
          </a:prstGeom>
          <a:effectLst>
            <a:outerShdw blurRad="50800" dir="5400000" algn="ctr" rotWithShape="0">
              <a:schemeClr val="bg1"/>
            </a:outerShdw>
          </a:effectLst>
        </p:spPr>
        <p:txBody>
          <a:bodyPr vert="horz" lIns="91440" tIns="45720" rIns="91440" bIns="45720" rtlCol="0" anchor="ctr">
            <a:noAutofit/>
          </a:bodyPr>
          <a:lstStyle/>
          <a:p>
            <a:r>
              <a:rPr lang="en-US" dirty="0" smtClean="0"/>
              <a:t>Click to edit Master title style</a:t>
            </a:r>
            <a:endParaRPr lang="en-US" dirty="0"/>
          </a:p>
        </p:txBody>
      </p:sp>
      <p:sp>
        <p:nvSpPr>
          <p:cNvPr id="32772" name="Text Placeholder 2"/>
          <p:cNvSpPr>
            <a:spLocks noGrp="1"/>
          </p:cNvSpPr>
          <p:nvPr>
            <p:ph type="body" idx="1"/>
          </p:nvPr>
        </p:nvSpPr>
        <p:spPr bwMode="auto">
          <a:xfrm>
            <a:off x="152400" y="1143000"/>
            <a:ext cx="88392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6" name="Slide Number Placeholder 5"/>
          <p:cNvSpPr>
            <a:spLocks noGrp="1"/>
          </p:cNvSpPr>
          <p:nvPr>
            <p:ph type="sldNum" sz="quarter" idx="4"/>
          </p:nvPr>
        </p:nvSpPr>
        <p:spPr>
          <a:xfrm>
            <a:off x="7010400" y="6705600"/>
            <a:ext cx="2133600" cy="152400"/>
          </a:xfrm>
          <a:prstGeom prst="rect">
            <a:avLst/>
          </a:prstGeom>
        </p:spPr>
        <p:txBody>
          <a:bodyPr vert="horz" lIns="91440" tIns="45720" rIns="91440" bIns="45720" rtlCol="0" anchor="ctr"/>
          <a:lstStyle>
            <a:lvl1pPr algn="r" fontAlgn="auto">
              <a:spcBef>
                <a:spcPts val="0"/>
              </a:spcBef>
              <a:spcAft>
                <a:spcPts val="0"/>
              </a:spcAft>
              <a:defRPr sz="900" b="1">
                <a:solidFill>
                  <a:prstClr val="white"/>
                </a:solidFill>
                <a:latin typeface="Arial" pitchFamily="34" charset="0"/>
                <a:cs typeface="Arial" pitchFamily="34" charset="0"/>
              </a:defRPr>
            </a:lvl1pPr>
          </a:lstStyle>
          <a:p>
            <a:pPr>
              <a:defRPr/>
            </a:pPr>
            <a:fld id="{71424ABB-91C4-465A-84F0-C8DA96DEF5CB}" type="slidenum">
              <a:rPr lang="en-US" i="0"/>
              <a:pPr>
                <a:defRPr/>
              </a:pPr>
              <a:t>‹#›</a:t>
            </a:fld>
            <a:endParaRPr lang="en-US" i="0" dirty="0"/>
          </a:p>
        </p:txBody>
      </p:sp>
    </p:spTree>
  </p:cSld>
  <p:clrMap bg1="lt1" tx1="dk1" bg2="lt2" tx2="dk2" accent1="accent1" accent2="accent2" accent3="accent3" accent4="accent4" accent5="accent5" accent6="accent6" hlink="hlink" folHlink="folHlink"/>
  <p:sldLayoutIdLst>
    <p:sldLayoutId id="2147483801" r:id="rId1"/>
  </p:sldLayoutIdLst>
  <p:timing>
    <p:tnLst>
      <p:par>
        <p:cTn id="1" dur="indefinite" restart="never" nodeType="tmRoot"/>
      </p:par>
    </p:tnLst>
  </p:timing>
  <p:hf hdr="0" dt="0"/>
  <p:txStyles>
    <p:titleStyle>
      <a:lvl1pPr algn="l" rtl="0" eaLnBrk="0" fontAlgn="base" hangingPunct="0">
        <a:spcBef>
          <a:spcPct val="0"/>
        </a:spcBef>
        <a:spcAft>
          <a:spcPct val="0"/>
        </a:spcAft>
        <a:defRPr sz="2400" kern="1200">
          <a:solidFill>
            <a:srgbClr val="1B3564"/>
          </a:solidFill>
          <a:latin typeface="Arial Black" pitchFamily="34" charset="0"/>
          <a:ea typeface="+mj-ea"/>
          <a:cs typeface="+mj-cs"/>
        </a:defRPr>
      </a:lvl1pPr>
      <a:lvl2pPr algn="l" rtl="0" eaLnBrk="0" fontAlgn="base" hangingPunct="0">
        <a:spcBef>
          <a:spcPct val="0"/>
        </a:spcBef>
        <a:spcAft>
          <a:spcPct val="0"/>
        </a:spcAft>
        <a:defRPr sz="2400">
          <a:solidFill>
            <a:srgbClr val="1B3564"/>
          </a:solidFill>
          <a:latin typeface="Arial Black" pitchFamily="34" charset="0"/>
        </a:defRPr>
      </a:lvl2pPr>
      <a:lvl3pPr algn="l" rtl="0" eaLnBrk="0" fontAlgn="base" hangingPunct="0">
        <a:spcBef>
          <a:spcPct val="0"/>
        </a:spcBef>
        <a:spcAft>
          <a:spcPct val="0"/>
        </a:spcAft>
        <a:defRPr sz="2400">
          <a:solidFill>
            <a:srgbClr val="1B3564"/>
          </a:solidFill>
          <a:latin typeface="Arial Black" pitchFamily="34" charset="0"/>
        </a:defRPr>
      </a:lvl3pPr>
      <a:lvl4pPr algn="l" rtl="0" eaLnBrk="0" fontAlgn="base" hangingPunct="0">
        <a:spcBef>
          <a:spcPct val="0"/>
        </a:spcBef>
        <a:spcAft>
          <a:spcPct val="0"/>
        </a:spcAft>
        <a:defRPr sz="2400">
          <a:solidFill>
            <a:srgbClr val="1B3564"/>
          </a:solidFill>
          <a:latin typeface="Arial Black" pitchFamily="34" charset="0"/>
        </a:defRPr>
      </a:lvl4pPr>
      <a:lvl5pPr algn="l" rtl="0" eaLnBrk="0" fontAlgn="base" hangingPunct="0">
        <a:spcBef>
          <a:spcPct val="0"/>
        </a:spcBef>
        <a:spcAft>
          <a:spcPct val="0"/>
        </a:spcAft>
        <a:defRPr sz="2400">
          <a:solidFill>
            <a:srgbClr val="1B3564"/>
          </a:solidFill>
          <a:latin typeface="Arial Black" pitchFamily="34" charset="0"/>
        </a:defRPr>
      </a:lvl5pPr>
      <a:lvl6pPr marL="457200" algn="l" rtl="0" fontAlgn="base">
        <a:spcBef>
          <a:spcPct val="0"/>
        </a:spcBef>
        <a:spcAft>
          <a:spcPct val="0"/>
        </a:spcAft>
        <a:defRPr sz="2400">
          <a:solidFill>
            <a:srgbClr val="1B3564"/>
          </a:solidFill>
          <a:latin typeface="Arial Black" pitchFamily="34" charset="0"/>
        </a:defRPr>
      </a:lvl6pPr>
      <a:lvl7pPr marL="914400" algn="l" rtl="0" fontAlgn="base">
        <a:spcBef>
          <a:spcPct val="0"/>
        </a:spcBef>
        <a:spcAft>
          <a:spcPct val="0"/>
        </a:spcAft>
        <a:defRPr sz="2400">
          <a:solidFill>
            <a:srgbClr val="1B3564"/>
          </a:solidFill>
          <a:latin typeface="Arial Black" pitchFamily="34" charset="0"/>
        </a:defRPr>
      </a:lvl7pPr>
      <a:lvl8pPr marL="1371600" algn="l" rtl="0" fontAlgn="base">
        <a:spcBef>
          <a:spcPct val="0"/>
        </a:spcBef>
        <a:spcAft>
          <a:spcPct val="0"/>
        </a:spcAft>
        <a:defRPr sz="2400">
          <a:solidFill>
            <a:srgbClr val="1B3564"/>
          </a:solidFill>
          <a:latin typeface="Arial Black" pitchFamily="34" charset="0"/>
        </a:defRPr>
      </a:lvl8pPr>
      <a:lvl9pPr marL="1828800" algn="l" rtl="0" fontAlgn="base">
        <a:spcBef>
          <a:spcPct val="0"/>
        </a:spcBef>
        <a:spcAft>
          <a:spcPct val="0"/>
        </a:spcAft>
        <a:defRPr sz="2400">
          <a:solidFill>
            <a:srgbClr val="1B3564"/>
          </a:solidFill>
          <a:latin typeface="Arial Black" pitchFamily="34" charset="0"/>
        </a:defRPr>
      </a:lvl9pPr>
    </p:titleStyle>
    <p:bodyStyle>
      <a:lvl1pPr marL="342900" indent="-342900" algn="l" rtl="0" eaLnBrk="0" fontAlgn="base" hangingPunct="0">
        <a:spcBef>
          <a:spcPct val="20000"/>
        </a:spcBef>
        <a:spcAft>
          <a:spcPct val="0"/>
        </a:spcAft>
        <a:buClr>
          <a:srgbClr val="912B29"/>
        </a:buClr>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Clr>
          <a:srgbClr val="912B29"/>
        </a:buClr>
        <a:buFont typeface="Arial" charset="0"/>
        <a:buChar char="•"/>
        <a:defRPr sz="2800"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Clr>
          <a:srgbClr val="912B29"/>
        </a:buClr>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Clr>
          <a:srgbClr val="912B29"/>
        </a:buClr>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Clr>
          <a:srgbClr val="912B29"/>
        </a:buClr>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28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i="0">
                <a:solidFill>
                  <a:schemeClr val="tx1"/>
                </a:solidFill>
                <a:latin typeface="Times New Roman" pitchFamily="18" charset="0"/>
              </a:defRPr>
            </a:lvl1pPr>
          </a:lstStyle>
          <a:p>
            <a:endParaRPr 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b="0" i="0">
                <a:solidFill>
                  <a:schemeClr val="tx1"/>
                </a:solidFill>
                <a:latin typeface="Times New Roman" pitchFamily="18" charset="0"/>
              </a:defRPr>
            </a:lvl1pPr>
          </a:lstStyle>
          <a:p>
            <a:endParaRPr 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b="0" i="0">
                <a:solidFill>
                  <a:schemeClr val="tx1"/>
                </a:solidFill>
                <a:latin typeface="Times New Roman" pitchFamily="18" charset="0"/>
              </a:defRPr>
            </a:lvl1pPr>
          </a:lstStyle>
          <a:p>
            <a:fld id="{83C8E1D9-9B34-48E8-9135-965CE8FD7CDF}" type="slidenum">
              <a:rPr lang="en-US">
                <a:solidFill>
                  <a:srgbClr val="FFFFFF"/>
                </a:solidFill>
              </a:rPr>
              <a:pPr/>
              <a:t>‹#›</a:t>
            </a:fld>
            <a:endParaRPr lang="en-US">
              <a:solidFill>
                <a:srgbClr val="FFFFFF"/>
              </a:solidFill>
            </a:endParaRPr>
          </a:p>
        </p:txBody>
      </p:sp>
    </p:spTree>
  </p:cSld>
  <p:clrMap bg1="dk2" tx1="lt1" bg2="dk1" tx2="lt2" accent1="accent1" accent2="accent2" accent3="accent3" accent4="accent4" accent5="accent5" accent6="accent6" hlink="hlink" folHlink="folHlink"/>
  <p:sldLayoutIdLst>
    <p:sldLayoutId id="2147483803" r:id="rId1"/>
  </p:sldLayoutIdLst>
  <p:transition/>
  <p:txStyles>
    <p:titleStyle>
      <a:lvl1pPr algn="ctr" rtl="0" fontAlgn="base">
        <a:spcBef>
          <a:spcPct val="0"/>
        </a:spcBef>
        <a:spcAft>
          <a:spcPct val="0"/>
        </a:spcAft>
        <a:defRPr sz="3200">
          <a:solidFill>
            <a:schemeClr val="tx2"/>
          </a:solidFill>
          <a:latin typeface="+mj-lt"/>
          <a:ea typeface="+mj-ea"/>
          <a:cs typeface="+mj-cs"/>
        </a:defRPr>
      </a:lvl1pPr>
      <a:lvl2pPr algn="ctr" rtl="0" fontAlgn="base">
        <a:spcBef>
          <a:spcPct val="0"/>
        </a:spcBef>
        <a:spcAft>
          <a:spcPct val="0"/>
        </a:spcAft>
        <a:defRPr sz="3200">
          <a:solidFill>
            <a:schemeClr val="tx2"/>
          </a:solidFill>
          <a:latin typeface="Arial" pitchFamily="34" charset="0"/>
        </a:defRPr>
      </a:lvl2pPr>
      <a:lvl3pPr algn="ctr" rtl="0" fontAlgn="base">
        <a:spcBef>
          <a:spcPct val="0"/>
        </a:spcBef>
        <a:spcAft>
          <a:spcPct val="0"/>
        </a:spcAft>
        <a:defRPr sz="3200">
          <a:solidFill>
            <a:schemeClr val="tx2"/>
          </a:solidFill>
          <a:latin typeface="Arial" pitchFamily="34" charset="0"/>
        </a:defRPr>
      </a:lvl3pPr>
      <a:lvl4pPr algn="ctr" rtl="0" fontAlgn="base">
        <a:spcBef>
          <a:spcPct val="0"/>
        </a:spcBef>
        <a:spcAft>
          <a:spcPct val="0"/>
        </a:spcAft>
        <a:defRPr sz="3200">
          <a:solidFill>
            <a:schemeClr val="tx2"/>
          </a:solidFill>
          <a:latin typeface="Arial" pitchFamily="34" charset="0"/>
        </a:defRPr>
      </a:lvl4pPr>
      <a:lvl5pPr algn="ctr" rtl="0" fontAlgn="base">
        <a:spcBef>
          <a:spcPct val="0"/>
        </a:spcBef>
        <a:spcAft>
          <a:spcPct val="0"/>
        </a:spcAft>
        <a:defRPr sz="3200">
          <a:solidFill>
            <a:schemeClr val="tx2"/>
          </a:solidFill>
          <a:latin typeface="Arial" pitchFamily="34" charset="0"/>
        </a:defRPr>
      </a:lvl5pPr>
      <a:lvl6pPr marL="457200" algn="ctr" rtl="0" fontAlgn="base">
        <a:spcBef>
          <a:spcPct val="0"/>
        </a:spcBef>
        <a:spcAft>
          <a:spcPct val="0"/>
        </a:spcAft>
        <a:defRPr sz="3200">
          <a:solidFill>
            <a:schemeClr val="tx2"/>
          </a:solidFill>
          <a:latin typeface="Arial" pitchFamily="34" charset="0"/>
        </a:defRPr>
      </a:lvl6pPr>
      <a:lvl7pPr marL="914400" algn="ctr" rtl="0" fontAlgn="base">
        <a:spcBef>
          <a:spcPct val="0"/>
        </a:spcBef>
        <a:spcAft>
          <a:spcPct val="0"/>
        </a:spcAft>
        <a:defRPr sz="3200">
          <a:solidFill>
            <a:schemeClr val="tx2"/>
          </a:solidFill>
          <a:latin typeface="Arial" pitchFamily="34" charset="0"/>
        </a:defRPr>
      </a:lvl7pPr>
      <a:lvl8pPr marL="1371600" algn="ctr" rtl="0" fontAlgn="base">
        <a:spcBef>
          <a:spcPct val="0"/>
        </a:spcBef>
        <a:spcAft>
          <a:spcPct val="0"/>
        </a:spcAft>
        <a:defRPr sz="3200">
          <a:solidFill>
            <a:schemeClr val="tx2"/>
          </a:solidFill>
          <a:latin typeface="Arial" pitchFamily="34" charset="0"/>
        </a:defRPr>
      </a:lvl8pPr>
      <a:lvl9pPr marL="1828800" algn="ctr" rtl="0" fontAlgn="base">
        <a:spcBef>
          <a:spcPct val="0"/>
        </a:spcBef>
        <a:spcAft>
          <a:spcPct val="0"/>
        </a:spcAft>
        <a:defRPr sz="3200">
          <a:solidFill>
            <a:schemeClr val="tx2"/>
          </a:solidFill>
          <a:latin typeface="Arial" pitchFamily="34"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8.xml"/><Relationship Id="rId1" Type="http://schemas.openxmlformats.org/officeDocument/2006/relationships/vmlDrawing" Target="../drawings/vmlDrawing4.v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31.xml"/><Relationship Id="rId4" Type="http://schemas.openxmlformats.org/officeDocument/2006/relationships/chart" Target="../charts/chart3.xml"/></Relationships>
</file>

<file path=ppt/slides/_rels/slide1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9.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3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30.xml"/></Relationships>
</file>

<file path=ppt/slides/_rels/slide29.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36.xml"/><Relationship Id="rId1" Type="http://schemas.openxmlformats.org/officeDocument/2006/relationships/vmlDrawing" Target="../drawings/vmlDrawing5.v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7.xml"/><Relationship Id="rId1" Type="http://schemas.openxmlformats.org/officeDocument/2006/relationships/vmlDrawing" Target="../drawings/vmlDrawing1.vml"/><Relationship Id="rId5" Type="http://schemas.openxmlformats.org/officeDocument/2006/relationships/image" Target="../media/image6.w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9.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5.xml"/><Relationship Id="rId1" Type="http://schemas.openxmlformats.org/officeDocument/2006/relationships/vmlDrawing" Target="../drawings/vmlDrawing3.v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2354" name="Picture 2" descr="heart center at night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1600"/>
            <a:ext cx="9296400" cy="7112000"/>
          </a:xfrm>
          <a:prstGeom prst="rect">
            <a:avLst/>
          </a:prstGeom>
          <a:noFill/>
          <a:extLst>
            <a:ext uri="{909E8E84-426E-40DD-AFC4-6F175D3DCCD1}">
              <a14:hiddenFill xmlns:a14="http://schemas.microsoft.com/office/drawing/2010/main">
                <a:solidFill>
                  <a:srgbClr val="FFFFFF"/>
                </a:solidFill>
              </a14:hiddenFill>
            </a:ext>
          </a:extLst>
        </p:spPr>
      </p:pic>
      <p:sp>
        <p:nvSpPr>
          <p:cNvPr id="1252355" name="Text Box 3"/>
          <p:cNvSpPr txBox="1">
            <a:spLocks noChangeArrowheads="1"/>
          </p:cNvSpPr>
          <p:nvPr/>
        </p:nvSpPr>
        <p:spPr bwMode="auto">
          <a:xfrm>
            <a:off x="327025" y="-76200"/>
            <a:ext cx="112553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sz="3600" i="0" dirty="0" smtClean="0">
                <a:solidFill>
                  <a:srgbClr val="FFFF0B"/>
                </a:solidFill>
                <a:latin typeface="Arial Narrow" pitchFamily="34" charset="0"/>
              </a:rPr>
              <a:t>Will the DAPT Trial Results Impact the Duration </a:t>
            </a:r>
          </a:p>
          <a:p>
            <a:pPr eaLnBrk="0" hangingPunct="0"/>
            <a:r>
              <a:rPr lang="en-US" sz="3600" i="0" dirty="0" smtClean="0">
                <a:solidFill>
                  <a:srgbClr val="FFFF0B"/>
                </a:solidFill>
                <a:latin typeface="Arial Narrow" pitchFamily="34" charset="0"/>
              </a:rPr>
              <a:t>Of DAPT Therapy in ACS Patients?</a:t>
            </a:r>
            <a:endParaRPr lang="en-US" sz="3600" i="0" dirty="0">
              <a:solidFill>
                <a:srgbClr val="FFFF0B"/>
              </a:solidFill>
              <a:latin typeface="Arial Narrow" pitchFamily="34" charset="0"/>
            </a:endParaRPr>
          </a:p>
        </p:txBody>
      </p:sp>
      <p:sp>
        <p:nvSpPr>
          <p:cNvPr id="1252356" name="Text Box 4"/>
          <p:cNvSpPr txBox="1">
            <a:spLocks noChangeArrowheads="1"/>
          </p:cNvSpPr>
          <p:nvPr/>
        </p:nvSpPr>
        <p:spPr bwMode="auto">
          <a:xfrm>
            <a:off x="203200" y="5013325"/>
            <a:ext cx="6943725" cy="149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i="0">
                <a:solidFill>
                  <a:schemeClr val="tx1"/>
                </a:solidFill>
                <a:effectLst>
                  <a:outerShdw blurRad="38100" dist="38100" dir="2700000" algn="tl">
                    <a:srgbClr val="000000"/>
                  </a:outerShdw>
                </a:effectLst>
                <a:latin typeface="Verdana" pitchFamily="34" charset="0"/>
              </a:rPr>
              <a:t>Dean J. Kereiakes, MD FACC FSCAI</a:t>
            </a:r>
          </a:p>
          <a:p>
            <a:pPr eaLnBrk="0" hangingPunct="0"/>
            <a:r>
              <a:rPr lang="en-US" sz="1800" i="0">
                <a:solidFill>
                  <a:schemeClr val="tx1"/>
                </a:solidFill>
                <a:effectLst>
                  <a:outerShdw blurRad="38100" dist="38100" dir="2700000" algn="tl">
                    <a:srgbClr val="000000"/>
                  </a:outerShdw>
                </a:effectLst>
                <a:latin typeface="Verdana" pitchFamily="34" charset="0"/>
              </a:rPr>
              <a:t>Medical Director, The Christ Hospital Heart &amp; Vascular Center and the Lindner Research Center at The Christ Hospital, Cincinnati, Ohio</a:t>
            </a:r>
          </a:p>
          <a:p>
            <a:pPr eaLnBrk="0" hangingPunct="0"/>
            <a:r>
              <a:rPr lang="en-US" sz="1800" i="0">
                <a:solidFill>
                  <a:schemeClr val="tx1"/>
                </a:solidFill>
                <a:effectLst>
                  <a:outerShdw blurRad="38100" dist="38100" dir="2700000" algn="tl">
                    <a:srgbClr val="000000"/>
                  </a:outerShdw>
                </a:effectLst>
                <a:latin typeface="Verdana" pitchFamily="34" charset="0"/>
              </a:rPr>
              <a:t>Professor of Clinical Medicine, Ohio State University</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52400" y="-76200"/>
            <a:ext cx="9448800" cy="1143000"/>
          </a:xfrm>
        </p:spPr>
        <p:txBody>
          <a:bodyPr/>
          <a:lstStyle/>
          <a:p>
            <a:r>
              <a:rPr lang="en-US" sz="2400" dirty="0" smtClean="0"/>
              <a:t/>
            </a:r>
            <a:br>
              <a:rPr lang="en-US" sz="2400" dirty="0" smtClean="0"/>
            </a:br>
            <a:r>
              <a:rPr lang="en-US" b="1" dirty="0" smtClean="0"/>
              <a:t>Clopidogrel Cessation After Acute Coronary Syndromes</a:t>
            </a:r>
            <a:br>
              <a:rPr lang="en-US" b="1" dirty="0" smtClean="0"/>
            </a:br>
            <a:endParaRPr lang="en-US" b="1" dirty="0" smtClean="0"/>
          </a:p>
        </p:txBody>
      </p:sp>
      <p:graphicFrame>
        <p:nvGraphicFramePr>
          <p:cNvPr id="54275" name="Object 3"/>
          <p:cNvGraphicFramePr>
            <a:graphicFrameLocks noChangeAspect="1"/>
          </p:cNvGraphicFramePr>
          <p:nvPr/>
        </p:nvGraphicFramePr>
        <p:xfrm>
          <a:off x="533400" y="1143000"/>
          <a:ext cx="8382000" cy="5287963"/>
        </p:xfrm>
        <a:graphic>
          <a:graphicData uri="http://schemas.openxmlformats.org/presentationml/2006/ole">
            <mc:AlternateContent xmlns:mc="http://schemas.openxmlformats.org/markup-compatibility/2006">
              <mc:Choice xmlns:v="urn:schemas-microsoft-com:vml" Requires="v">
                <p:oleObj spid="_x0000_s1558603" name="Chart" r:id="rId3" imgW="8572635" imgH="5048340" progId="MSGraph.Chart.8">
                  <p:embed followColorScheme="full"/>
                </p:oleObj>
              </mc:Choice>
              <mc:Fallback>
                <p:oleObj name="Chart" r:id="rId3" imgW="8572635" imgH="5048340" progId="MSGraph.Chart.8">
                  <p:embed followColorScheme="full"/>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1143000"/>
                        <a:ext cx="8382000" cy="5287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4276" name="Text Box 4"/>
          <p:cNvSpPr txBox="1">
            <a:spLocks noChangeArrowheads="1"/>
          </p:cNvSpPr>
          <p:nvPr/>
        </p:nvSpPr>
        <p:spPr bwMode="auto">
          <a:xfrm rot="16200000">
            <a:off x="-1724876" y="3015552"/>
            <a:ext cx="412003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r>
              <a:rPr lang="en-US" i="0">
                <a:solidFill>
                  <a:srgbClr val="FFFFFF"/>
                </a:solidFill>
                <a:latin typeface="Arial Narrow" pitchFamily="34" charset="0"/>
              </a:rPr>
              <a:t>Incidence Rate (per 1000 patients days)</a:t>
            </a:r>
          </a:p>
        </p:txBody>
      </p:sp>
      <p:sp>
        <p:nvSpPr>
          <p:cNvPr id="54277" name="Text Box 5"/>
          <p:cNvSpPr txBox="1">
            <a:spLocks noChangeArrowheads="1"/>
          </p:cNvSpPr>
          <p:nvPr/>
        </p:nvSpPr>
        <p:spPr bwMode="auto">
          <a:xfrm>
            <a:off x="6400800" y="6400800"/>
            <a:ext cx="2819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a:spcBef>
                <a:spcPct val="50000"/>
              </a:spcBef>
            </a:pPr>
            <a:r>
              <a:rPr lang="en-US" sz="1600" i="0">
                <a:solidFill>
                  <a:srgbClr val="FFFFFF"/>
                </a:solidFill>
                <a:latin typeface="Arial Narrow" pitchFamily="34" charset="0"/>
              </a:rPr>
              <a:t>Ho et al.  JAMA 2008;299:532</a:t>
            </a:r>
          </a:p>
        </p:txBody>
      </p:sp>
      <p:sp>
        <p:nvSpPr>
          <p:cNvPr id="54278" name="Text Box 6"/>
          <p:cNvSpPr txBox="1">
            <a:spLocks noChangeArrowheads="1"/>
          </p:cNvSpPr>
          <p:nvPr/>
        </p:nvSpPr>
        <p:spPr bwMode="auto">
          <a:xfrm>
            <a:off x="3863418" y="685804"/>
            <a:ext cx="163057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algn="ctr"/>
            <a:r>
              <a:rPr lang="en-US" sz="2400">
                <a:solidFill>
                  <a:srgbClr val="FFFFFF"/>
                </a:solidFill>
                <a:latin typeface="Arial Narrow" pitchFamily="34" charset="0"/>
              </a:rPr>
              <a:t>Death or MI </a:t>
            </a:r>
          </a:p>
        </p:txBody>
      </p:sp>
      <p:sp>
        <p:nvSpPr>
          <p:cNvPr id="54279" name="Text Box 7"/>
          <p:cNvSpPr txBox="1">
            <a:spLocks noChangeArrowheads="1"/>
          </p:cNvSpPr>
          <p:nvPr/>
        </p:nvSpPr>
        <p:spPr bwMode="auto">
          <a:xfrm>
            <a:off x="2915947" y="5639049"/>
            <a:ext cx="411362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algn="ctr"/>
            <a:r>
              <a:rPr lang="en-US" sz="2400">
                <a:solidFill>
                  <a:srgbClr val="FFFFFF"/>
                </a:solidFill>
                <a:latin typeface="Arial Narrow" pitchFamily="34" charset="0"/>
              </a:rPr>
              <a:t>Days after Stopping Clopidogrel </a:t>
            </a:r>
          </a:p>
        </p:txBody>
      </p:sp>
    </p:spTree>
  </p:cSld>
  <p:clrMapOvr>
    <a:masterClrMapping/>
  </p:clrMapOvr>
  <p:transition spd="slow"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1383426" name="Slide Number Placeholder 4"/>
          <p:cNvSpPr txBox="1">
            <a:spLocks noGrp="1"/>
          </p:cNvSpPr>
          <p:nvPr/>
        </p:nvSpPr>
        <p:spPr bwMode="auto">
          <a:xfrm>
            <a:off x="6781800" y="6400800"/>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r"/>
            <a:fld id="{724C53FD-85AD-43AF-B8FA-06E6BEFB54BC}" type="slidenum">
              <a:rPr lang="en-US" sz="1400" b="0" i="0">
                <a:solidFill>
                  <a:srgbClr val="000000"/>
                </a:solidFill>
                <a:latin typeface="Arial" pitchFamily="34" charset="0"/>
                <a:ea typeface="MS PGothic" pitchFamily="34" charset="-128"/>
              </a:rPr>
              <a:pPr algn="r"/>
              <a:t>11</a:t>
            </a:fld>
            <a:endParaRPr lang="en-US" sz="1400" b="0" i="0">
              <a:solidFill>
                <a:srgbClr val="000000"/>
              </a:solidFill>
              <a:latin typeface="Arial" pitchFamily="34" charset="0"/>
              <a:ea typeface="MS PGothic" pitchFamily="34" charset="-128"/>
            </a:endParaRPr>
          </a:p>
        </p:txBody>
      </p:sp>
      <p:sp>
        <p:nvSpPr>
          <p:cNvPr id="1383427" name="Text Box 2"/>
          <p:cNvSpPr txBox="1">
            <a:spLocks noChangeArrowheads="1"/>
          </p:cNvSpPr>
          <p:nvPr/>
        </p:nvSpPr>
        <p:spPr bwMode="auto">
          <a:xfrm>
            <a:off x="-152400" y="242888"/>
            <a:ext cx="9448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spcBef>
                <a:spcPct val="50000"/>
              </a:spcBef>
            </a:pPr>
            <a:r>
              <a:rPr lang="en-US" sz="3200" i="0" dirty="0">
                <a:solidFill>
                  <a:srgbClr val="FFFF00"/>
                </a:solidFill>
                <a:latin typeface="Arial Narrow" pitchFamily="34" charset="0"/>
                <a:ea typeface="MS PGothic" pitchFamily="34" charset="-128"/>
              </a:rPr>
              <a:t>2011 </a:t>
            </a:r>
            <a:r>
              <a:rPr lang="en-US" sz="3200" i="0" dirty="0" smtClean="0">
                <a:solidFill>
                  <a:srgbClr val="FFFF00"/>
                </a:solidFill>
                <a:latin typeface="Arial Narrow" pitchFamily="34" charset="0"/>
                <a:ea typeface="MS PGothic" pitchFamily="34" charset="-128"/>
              </a:rPr>
              <a:t>ACC/AHA/SCAI </a:t>
            </a:r>
            <a:r>
              <a:rPr lang="en-US" sz="3200" i="0" dirty="0">
                <a:solidFill>
                  <a:srgbClr val="FFFF00"/>
                </a:solidFill>
                <a:latin typeface="Arial Narrow" pitchFamily="34" charset="0"/>
                <a:ea typeface="MS PGothic" pitchFamily="34" charset="-128"/>
              </a:rPr>
              <a:t>Guideline for PCI</a:t>
            </a:r>
          </a:p>
        </p:txBody>
      </p:sp>
      <p:sp>
        <p:nvSpPr>
          <p:cNvPr id="1383428" name="Text Box 3"/>
          <p:cNvSpPr txBox="1">
            <a:spLocks noChangeArrowheads="1"/>
          </p:cNvSpPr>
          <p:nvPr/>
        </p:nvSpPr>
        <p:spPr bwMode="auto">
          <a:xfrm>
            <a:off x="4581525" y="4648200"/>
            <a:ext cx="2819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spcBef>
                <a:spcPct val="50000"/>
              </a:spcBef>
            </a:pPr>
            <a:endParaRPr lang="en-US" sz="1800" b="0" i="0">
              <a:solidFill>
                <a:srgbClr val="FFFFFF"/>
              </a:solidFill>
              <a:latin typeface="Franklin Gothic Medium" pitchFamily="34" charset="0"/>
              <a:ea typeface="MS PGothic" pitchFamily="34" charset="-128"/>
            </a:endParaRPr>
          </a:p>
        </p:txBody>
      </p:sp>
      <p:sp>
        <p:nvSpPr>
          <p:cNvPr id="1383429" name="Line 4"/>
          <p:cNvSpPr>
            <a:spLocks noChangeShapeType="1"/>
          </p:cNvSpPr>
          <p:nvPr/>
        </p:nvSpPr>
        <p:spPr bwMode="auto">
          <a:xfrm>
            <a:off x="228600" y="914400"/>
            <a:ext cx="8686800" cy="0"/>
          </a:xfrm>
          <a:prstGeom prst="line">
            <a:avLst/>
          </a:prstGeom>
          <a:noFill/>
          <a:ln w="38100">
            <a:solidFill>
              <a:srgbClr val="DE0000"/>
            </a:solidFill>
            <a:round/>
            <a:headEnd/>
            <a:tailEnd/>
          </a:ln>
          <a:extLst>
            <a:ext uri="{909E8E84-426E-40DD-AFC4-6F175D3DCCD1}">
              <a14:hiddenFill xmlns:a14="http://schemas.microsoft.com/office/drawing/2010/main">
                <a:noFill/>
              </a14:hiddenFill>
            </a:ext>
          </a:extLst>
        </p:spPr>
        <p:txBody>
          <a:bodyPr/>
          <a:lstStyle/>
          <a:p>
            <a:endParaRPr lang="en-US">
              <a:solidFill>
                <a:srgbClr val="FFFF00"/>
              </a:solidFill>
            </a:endParaRPr>
          </a:p>
        </p:txBody>
      </p:sp>
      <p:sp>
        <p:nvSpPr>
          <p:cNvPr id="1383430" name="Text Box 5"/>
          <p:cNvSpPr txBox="1">
            <a:spLocks noChangeArrowheads="1"/>
          </p:cNvSpPr>
          <p:nvPr/>
        </p:nvSpPr>
        <p:spPr bwMode="auto">
          <a:xfrm>
            <a:off x="2286000" y="2133600"/>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en-US" sz="1000" b="0" i="0">
              <a:solidFill>
                <a:srgbClr val="000000"/>
              </a:solidFill>
              <a:latin typeface="Arial" pitchFamily="34" charset="0"/>
              <a:ea typeface="MS PGothic" pitchFamily="34" charset="-128"/>
            </a:endParaRPr>
          </a:p>
        </p:txBody>
      </p:sp>
      <p:sp>
        <p:nvSpPr>
          <p:cNvPr id="1383431" name="Text Box 6"/>
          <p:cNvSpPr txBox="1">
            <a:spLocks noChangeArrowheads="1"/>
          </p:cNvSpPr>
          <p:nvPr/>
        </p:nvSpPr>
        <p:spPr bwMode="auto">
          <a:xfrm>
            <a:off x="4937125" y="2192338"/>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endParaRPr lang="en-US" sz="1000" b="0" i="0">
              <a:solidFill>
                <a:srgbClr val="000000"/>
              </a:solidFill>
              <a:latin typeface="Arial" pitchFamily="34" charset="0"/>
              <a:ea typeface="MS PGothic" pitchFamily="34" charset="-128"/>
            </a:endParaRPr>
          </a:p>
        </p:txBody>
      </p:sp>
      <p:sp>
        <p:nvSpPr>
          <p:cNvPr id="1383432" name="Text Box 7"/>
          <p:cNvSpPr txBox="1">
            <a:spLocks noChangeArrowheads="1"/>
          </p:cNvSpPr>
          <p:nvPr/>
        </p:nvSpPr>
        <p:spPr bwMode="auto">
          <a:xfrm>
            <a:off x="2667000" y="935038"/>
            <a:ext cx="68580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r>
              <a:rPr lang="en-US" b="0" i="0" dirty="0">
                <a:solidFill>
                  <a:srgbClr val="FFFFFF"/>
                </a:solidFill>
                <a:latin typeface="Arial" pitchFamily="34" charset="0"/>
                <a:ea typeface="MS PGothic" pitchFamily="34" charset="-128"/>
              </a:rPr>
              <a:t>The </a:t>
            </a:r>
            <a:r>
              <a:rPr lang="en-US" i="0" dirty="0">
                <a:solidFill>
                  <a:srgbClr val="FFFFFF"/>
                </a:solidFill>
                <a:latin typeface="Arial" pitchFamily="34" charset="0"/>
                <a:ea typeface="MS PGothic" pitchFamily="34" charset="-128"/>
              </a:rPr>
              <a:t>duration of P2Y12 inhibitor therapy</a:t>
            </a:r>
            <a:r>
              <a:rPr lang="en-US" b="0" i="0" dirty="0">
                <a:solidFill>
                  <a:srgbClr val="FFFFFF"/>
                </a:solidFill>
                <a:latin typeface="Arial" pitchFamily="34" charset="0"/>
                <a:ea typeface="MS PGothic" pitchFamily="34" charset="-128"/>
              </a:rPr>
              <a:t> </a:t>
            </a:r>
          </a:p>
          <a:p>
            <a:r>
              <a:rPr lang="en-US" b="0" i="0" dirty="0">
                <a:solidFill>
                  <a:srgbClr val="FFFFFF"/>
                </a:solidFill>
                <a:latin typeface="Arial" pitchFamily="34" charset="0"/>
                <a:ea typeface="MS PGothic" pitchFamily="34" charset="-128"/>
              </a:rPr>
              <a:t>should generally be as follows: </a:t>
            </a:r>
          </a:p>
        </p:txBody>
      </p:sp>
      <p:grpSp>
        <p:nvGrpSpPr>
          <p:cNvPr id="1383433" name="Group 8"/>
          <p:cNvGrpSpPr>
            <a:grpSpLocks/>
          </p:cNvGrpSpPr>
          <p:nvPr/>
        </p:nvGrpSpPr>
        <p:grpSpPr bwMode="auto">
          <a:xfrm>
            <a:off x="76200" y="939800"/>
            <a:ext cx="2590800" cy="736600"/>
            <a:chOff x="312" y="3648"/>
            <a:chExt cx="936" cy="384"/>
          </a:xfrm>
        </p:grpSpPr>
        <p:sp>
          <p:nvSpPr>
            <p:cNvPr id="1383434" name="AutoShape 9"/>
            <p:cNvSpPr>
              <a:spLocks noChangeArrowheads="1"/>
            </p:cNvSpPr>
            <p:nvPr/>
          </p:nvSpPr>
          <p:spPr bwMode="auto">
            <a:xfrm>
              <a:off x="384" y="3648"/>
              <a:ext cx="864" cy="384"/>
            </a:xfrm>
            <a:prstGeom prst="homePlate">
              <a:avLst>
                <a:gd name="adj" fmla="val 56250"/>
              </a:avLst>
            </a:prstGeom>
            <a:solidFill>
              <a:srgbClr val="99CCFF">
                <a:alpha val="50195"/>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0" hangingPunct="0"/>
              <a:endParaRPr lang="en-US" sz="1000" b="0" i="0">
                <a:solidFill>
                  <a:srgbClr val="000000"/>
                </a:solidFill>
                <a:latin typeface="Arial" pitchFamily="34" charset="0"/>
                <a:ea typeface="MS PGothic" pitchFamily="34" charset="-128"/>
              </a:endParaRPr>
            </a:p>
          </p:txBody>
        </p:sp>
        <p:sp>
          <p:nvSpPr>
            <p:cNvPr id="1383435" name="Text Box 10"/>
            <p:cNvSpPr txBox="1">
              <a:spLocks noChangeArrowheads="1"/>
            </p:cNvSpPr>
            <p:nvPr/>
          </p:nvSpPr>
          <p:spPr bwMode="auto">
            <a:xfrm>
              <a:off x="312" y="3680"/>
              <a:ext cx="864" cy="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lgn="ctr">
                <a:spcBef>
                  <a:spcPct val="50000"/>
                </a:spcBef>
              </a:pPr>
              <a:r>
                <a:rPr lang="en-US" sz="2800" dirty="0">
                  <a:solidFill>
                    <a:srgbClr val="FFFFFF"/>
                  </a:solidFill>
                  <a:latin typeface="Arial" pitchFamily="34" charset="0"/>
                  <a:ea typeface="MS PGothic" pitchFamily="34" charset="-128"/>
                </a:rPr>
                <a:t>DURATION</a:t>
              </a:r>
            </a:p>
          </p:txBody>
        </p:sp>
      </p:grpSp>
      <p:grpSp>
        <p:nvGrpSpPr>
          <p:cNvPr id="1383436" name="Group 121"/>
          <p:cNvGrpSpPr>
            <a:grpSpLocks/>
          </p:cNvGrpSpPr>
          <p:nvPr/>
        </p:nvGrpSpPr>
        <p:grpSpPr bwMode="auto">
          <a:xfrm>
            <a:off x="381000" y="1828800"/>
            <a:ext cx="1408113" cy="1114425"/>
            <a:chOff x="298" y="1152"/>
            <a:chExt cx="887" cy="702"/>
          </a:xfrm>
        </p:grpSpPr>
        <p:sp>
          <p:nvSpPr>
            <p:cNvPr id="1383437" name="Rectangle 122"/>
            <p:cNvSpPr>
              <a:spLocks noChangeArrowheads="1"/>
            </p:cNvSpPr>
            <p:nvPr/>
          </p:nvSpPr>
          <p:spPr bwMode="auto">
            <a:xfrm>
              <a:off x="399" y="1169"/>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a:t>
              </a:r>
              <a:endParaRPr lang="en-US" sz="1600" b="0" i="0">
                <a:solidFill>
                  <a:srgbClr val="000000"/>
                </a:solidFill>
                <a:latin typeface="Arial" pitchFamily="34" charset="0"/>
                <a:ea typeface="MS PGothic" pitchFamily="34" charset="-128"/>
              </a:endParaRPr>
            </a:p>
          </p:txBody>
        </p:sp>
        <p:sp>
          <p:nvSpPr>
            <p:cNvPr id="1383438" name="Rectangle 123"/>
            <p:cNvSpPr>
              <a:spLocks noChangeArrowheads="1"/>
            </p:cNvSpPr>
            <p:nvPr/>
          </p:nvSpPr>
          <p:spPr bwMode="auto">
            <a:xfrm>
              <a:off x="393" y="1164"/>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a:t>
              </a:r>
              <a:endParaRPr lang="en-US" sz="1600" b="0" i="0">
                <a:solidFill>
                  <a:srgbClr val="000000"/>
                </a:solidFill>
                <a:latin typeface="Arial" pitchFamily="34" charset="0"/>
                <a:ea typeface="MS PGothic" pitchFamily="34" charset="-128"/>
              </a:endParaRPr>
            </a:p>
          </p:txBody>
        </p:sp>
        <p:sp>
          <p:nvSpPr>
            <p:cNvPr id="1383439" name="Rectangle 124"/>
            <p:cNvSpPr>
              <a:spLocks noChangeArrowheads="1"/>
            </p:cNvSpPr>
            <p:nvPr/>
          </p:nvSpPr>
          <p:spPr bwMode="auto">
            <a:xfrm>
              <a:off x="387" y="1156"/>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FFFFFF"/>
                  </a:solidFill>
                  <a:latin typeface="Arial" pitchFamily="34" charset="0"/>
                  <a:ea typeface="MS PGothic" pitchFamily="34" charset="-128"/>
                </a:rPr>
                <a:t>I</a:t>
              </a:r>
              <a:endParaRPr lang="en-US" sz="1600" b="0" i="0">
                <a:solidFill>
                  <a:srgbClr val="000000"/>
                </a:solidFill>
                <a:latin typeface="Arial" pitchFamily="34" charset="0"/>
                <a:ea typeface="MS PGothic" pitchFamily="34" charset="-128"/>
              </a:endParaRPr>
            </a:p>
          </p:txBody>
        </p:sp>
        <p:sp>
          <p:nvSpPr>
            <p:cNvPr id="1383440" name="Rectangle 125"/>
            <p:cNvSpPr>
              <a:spLocks noChangeArrowheads="1"/>
            </p:cNvSpPr>
            <p:nvPr/>
          </p:nvSpPr>
          <p:spPr bwMode="auto">
            <a:xfrm>
              <a:off x="311" y="1390"/>
              <a:ext cx="219" cy="4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441" name="Rectangle 126"/>
            <p:cNvSpPr>
              <a:spLocks noChangeArrowheads="1"/>
            </p:cNvSpPr>
            <p:nvPr/>
          </p:nvSpPr>
          <p:spPr bwMode="auto">
            <a:xfrm>
              <a:off x="298" y="1376"/>
              <a:ext cx="219" cy="466"/>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442" name="Rectangle 127"/>
            <p:cNvSpPr>
              <a:spLocks noChangeArrowheads="1"/>
            </p:cNvSpPr>
            <p:nvPr/>
          </p:nvSpPr>
          <p:spPr bwMode="auto">
            <a:xfrm>
              <a:off x="298" y="1376"/>
              <a:ext cx="219" cy="466"/>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443" name="Rectangle 128"/>
            <p:cNvSpPr>
              <a:spLocks noChangeArrowheads="1"/>
            </p:cNvSpPr>
            <p:nvPr/>
          </p:nvSpPr>
          <p:spPr bwMode="auto">
            <a:xfrm>
              <a:off x="530" y="1390"/>
              <a:ext cx="218" cy="4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444" name="Rectangle 129"/>
            <p:cNvSpPr>
              <a:spLocks noChangeArrowheads="1"/>
            </p:cNvSpPr>
            <p:nvPr/>
          </p:nvSpPr>
          <p:spPr bwMode="auto">
            <a:xfrm>
              <a:off x="517" y="1376"/>
              <a:ext cx="218" cy="46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445" name="Rectangle 130"/>
            <p:cNvSpPr>
              <a:spLocks noChangeArrowheads="1"/>
            </p:cNvSpPr>
            <p:nvPr/>
          </p:nvSpPr>
          <p:spPr bwMode="auto">
            <a:xfrm>
              <a:off x="517" y="1376"/>
              <a:ext cx="218" cy="466"/>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446" name="Rectangle 131"/>
            <p:cNvSpPr>
              <a:spLocks noChangeArrowheads="1"/>
            </p:cNvSpPr>
            <p:nvPr/>
          </p:nvSpPr>
          <p:spPr bwMode="auto">
            <a:xfrm>
              <a:off x="748" y="1390"/>
              <a:ext cx="218" cy="4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447" name="Rectangle 132"/>
            <p:cNvSpPr>
              <a:spLocks noChangeArrowheads="1"/>
            </p:cNvSpPr>
            <p:nvPr/>
          </p:nvSpPr>
          <p:spPr bwMode="auto">
            <a:xfrm>
              <a:off x="735" y="1376"/>
              <a:ext cx="219" cy="46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448" name="Rectangle 133"/>
            <p:cNvSpPr>
              <a:spLocks noChangeArrowheads="1"/>
            </p:cNvSpPr>
            <p:nvPr/>
          </p:nvSpPr>
          <p:spPr bwMode="auto">
            <a:xfrm>
              <a:off x="735" y="1376"/>
              <a:ext cx="219" cy="466"/>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449" name="Rectangle 134"/>
            <p:cNvSpPr>
              <a:spLocks noChangeArrowheads="1"/>
            </p:cNvSpPr>
            <p:nvPr/>
          </p:nvSpPr>
          <p:spPr bwMode="auto">
            <a:xfrm>
              <a:off x="966" y="1390"/>
              <a:ext cx="219" cy="4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450" name="Rectangle 135"/>
            <p:cNvSpPr>
              <a:spLocks noChangeArrowheads="1"/>
            </p:cNvSpPr>
            <p:nvPr/>
          </p:nvSpPr>
          <p:spPr bwMode="auto">
            <a:xfrm>
              <a:off x="954" y="1376"/>
              <a:ext cx="218" cy="466"/>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451" name="Rectangle 136"/>
            <p:cNvSpPr>
              <a:spLocks noChangeArrowheads="1"/>
            </p:cNvSpPr>
            <p:nvPr/>
          </p:nvSpPr>
          <p:spPr bwMode="auto">
            <a:xfrm>
              <a:off x="954" y="1376"/>
              <a:ext cx="218" cy="466"/>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452" name="Rectangle 137"/>
            <p:cNvSpPr>
              <a:spLocks noChangeArrowheads="1"/>
            </p:cNvSpPr>
            <p:nvPr/>
          </p:nvSpPr>
          <p:spPr bwMode="auto">
            <a:xfrm>
              <a:off x="556" y="1165"/>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IIa</a:t>
              </a:r>
              <a:endParaRPr lang="en-US" sz="1600" b="0" i="0">
                <a:solidFill>
                  <a:srgbClr val="000000"/>
                </a:solidFill>
                <a:latin typeface="Arial" pitchFamily="34" charset="0"/>
                <a:ea typeface="MS PGothic" pitchFamily="34" charset="-128"/>
              </a:endParaRPr>
            </a:p>
          </p:txBody>
        </p:sp>
        <p:sp>
          <p:nvSpPr>
            <p:cNvPr id="1383453" name="Rectangle 138"/>
            <p:cNvSpPr>
              <a:spLocks noChangeArrowheads="1"/>
            </p:cNvSpPr>
            <p:nvPr/>
          </p:nvSpPr>
          <p:spPr bwMode="auto">
            <a:xfrm>
              <a:off x="550" y="1157"/>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IIa</a:t>
              </a:r>
              <a:endParaRPr lang="en-US" sz="1600" b="0" i="0">
                <a:solidFill>
                  <a:srgbClr val="000000"/>
                </a:solidFill>
                <a:latin typeface="Arial" pitchFamily="34" charset="0"/>
                <a:ea typeface="MS PGothic" pitchFamily="34" charset="-128"/>
              </a:endParaRPr>
            </a:p>
          </p:txBody>
        </p:sp>
        <p:sp>
          <p:nvSpPr>
            <p:cNvPr id="1383454" name="Rectangle 139"/>
            <p:cNvSpPr>
              <a:spLocks noChangeArrowheads="1"/>
            </p:cNvSpPr>
            <p:nvPr/>
          </p:nvSpPr>
          <p:spPr bwMode="auto">
            <a:xfrm>
              <a:off x="544" y="1152"/>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FFFFFF"/>
                  </a:solidFill>
                  <a:latin typeface="Arial" pitchFamily="34" charset="0"/>
                  <a:ea typeface="MS PGothic" pitchFamily="34" charset="-128"/>
                </a:rPr>
                <a:t>IIa</a:t>
              </a:r>
              <a:endParaRPr lang="en-US" sz="1600" b="0" i="0">
                <a:solidFill>
                  <a:srgbClr val="000000"/>
                </a:solidFill>
                <a:latin typeface="Arial" pitchFamily="34" charset="0"/>
                <a:ea typeface="MS PGothic" pitchFamily="34" charset="-128"/>
              </a:endParaRPr>
            </a:p>
          </p:txBody>
        </p:sp>
        <p:sp>
          <p:nvSpPr>
            <p:cNvPr id="1383455" name="Rectangle 140"/>
            <p:cNvSpPr>
              <a:spLocks noChangeArrowheads="1"/>
            </p:cNvSpPr>
            <p:nvPr/>
          </p:nvSpPr>
          <p:spPr bwMode="auto">
            <a:xfrm>
              <a:off x="794" y="1165"/>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IIb</a:t>
              </a:r>
              <a:endParaRPr lang="en-US" sz="1600" b="0" i="0">
                <a:solidFill>
                  <a:srgbClr val="000000"/>
                </a:solidFill>
                <a:latin typeface="Arial" pitchFamily="34" charset="0"/>
                <a:ea typeface="MS PGothic" pitchFamily="34" charset="-128"/>
              </a:endParaRPr>
            </a:p>
          </p:txBody>
        </p:sp>
        <p:sp>
          <p:nvSpPr>
            <p:cNvPr id="1383456" name="Rectangle 141"/>
            <p:cNvSpPr>
              <a:spLocks noChangeArrowheads="1"/>
            </p:cNvSpPr>
            <p:nvPr/>
          </p:nvSpPr>
          <p:spPr bwMode="auto">
            <a:xfrm>
              <a:off x="787" y="1157"/>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IIb</a:t>
              </a:r>
              <a:endParaRPr lang="en-US" sz="1600" b="0" i="0">
                <a:solidFill>
                  <a:srgbClr val="000000"/>
                </a:solidFill>
                <a:latin typeface="Arial" pitchFamily="34" charset="0"/>
                <a:ea typeface="MS PGothic" pitchFamily="34" charset="-128"/>
              </a:endParaRPr>
            </a:p>
          </p:txBody>
        </p:sp>
        <p:sp>
          <p:nvSpPr>
            <p:cNvPr id="1383457" name="Rectangle 142"/>
            <p:cNvSpPr>
              <a:spLocks noChangeArrowheads="1"/>
            </p:cNvSpPr>
            <p:nvPr/>
          </p:nvSpPr>
          <p:spPr bwMode="auto">
            <a:xfrm>
              <a:off x="782" y="1152"/>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FFFFFF"/>
                  </a:solidFill>
                  <a:latin typeface="Arial" pitchFamily="34" charset="0"/>
                  <a:ea typeface="MS PGothic" pitchFamily="34" charset="-128"/>
                </a:rPr>
                <a:t>IIb</a:t>
              </a:r>
              <a:endParaRPr lang="en-US" sz="1600" b="0" i="0">
                <a:solidFill>
                  <a:srgbClr val="000000"/>
                </a:solidFill>
                <a:latin typeface="Arial" pitchFamily="34" charset="0"/>
                <a:ea typeface="MS PGothic" pitchFamily="34" charset="-128"/>
              </a:endParaRPr>
            </a:p>
          </p:txBody>
        </p:sp>
        <p:sp>
          <p:nvSpPr>
            <p:cNvPr id="1383458" name="Rectangle 143"/>
            <p:cNvSpPr>
              <a:spLocks noChangeArrowheads="1"/>
            </p:cNvSpPr>
            <p:nvPr/>
          </p:nvSpPr>
          <p:spPr bwMode="auto">
            <a:xfrm>
              <a:off x="1031" y="1165"/>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III</a:t>
              </a:r>
              <a:endParaRPr lang="en-US" sz="1600" b="0" i="0">
                <a:solidFill>
                  <a:srgbClr val="000000"/>
                </a:solidFill>
                <a:latin typeface="Arial" pitchFamily="34" charset="0"/>
                <a:ea typeface="MS PGothic" pitchFamily="34" charset="-128"/>
              </a:endParaRPr>
            </a:p>
          </p:txBody>
        </p:sp>
        <p:sp>
          <p:nvSpPr>
            <p:cNvPr id="1383459" name="Rectangle 144"/>
            <p:cNvSpPr>
              <a:spLocks noChangeArrowheads="1"/>
            </p:cNvSpPr>
            <p:nvPr/>
          </p:nvSpPr>
          <p:spPr bwMode="auto">
            <a:xfrm>
              <a:off x="1025" y="1157"/>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III</a:t>
              </a:r>
              <a:endParaRPr lang="en-US" sz="1600" b="0" i="0">
                <a:solidFill>
                  <a:srgbClr val="000000"/>
                </a:solidFill>
                <a:latin typeface="Arial" pitchFamily="34" charset="0"/>
                <a:ea typeface="MS PGothic" pitchFamily="34" charset="-128"/>
              </a:endParaRPr>
            </a:p>
          </p:txBody>
        </p:sp>
        <p:sp>
          <p:nvSpPr>
            <p:cNvPr id="1383460" name="Rectangle 145"/>
            <p:cNvSpPr>
              <a:spLocks noChangeArrowheads="1"/>
            </p:cNvSpPr>
            <p:nvPr/>
          </p:nvSpPr>
          <p:spPr bwMode="auto">
            <a:xfrm>
              <a:off x="1019" y="1152"/>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FFFFFF"/>
                  </a:solidFill>
                  <a:latin typeface="Arial" pitchFamily="34" charset="0"/>
                  <a:ea typeface="MS PGothic" pitchFamily="34" charset="-128"/>
                </a:rPr>
                <a:t>III</a:t>
              </a:r>
              <a:endParaRPr lang="en-US" sz="1600" b="0" i="0">
                <a:solidFill>
                  <a:srgbClr val="000000"/>
                </a:solidFill>
                <a:latin typeface="Arial" pitchFamily="34" charset="0"/>
                <a:ea typeface="MS PGothic" pitchFamily="34" charset="-128"/>
              </a:endParaRPr>
            </a:p>
          </p:txBody>
        </p:sp>
        <p:sp>
          <p:nvSpPr>
            <p:cNvPr id="1383461" name="Freeform 146"/>
            <p:cNvSpPr>
              <a:spLocks/>
            </p:cNvSpPr>
            <p:nvPr/>
          </p:nvSpPr>
          <p:spPr bwMode="auto">
            <a:xfrm>
              <a:off x="566" y="1492"/>
              <a:ext cx="127" cy="273"/>
            </a:xfrm>
            <a:custGeom>
              <a:avLst/>
              <a:gdLst>
                <a:gd name="T0" fmla="*/ 238 w 121"/>
                <a:gd name="T1" fmla="*/ 741 h 245"/>
                <a:gd name="T2" fmla="*/ 226 w 121"/>
                <a:gd name="T3" fmla="*/ 903 h 245"/>
                <a:gd name="T4" fmla="*/ 200 w 121"/>
                <a:gd name="T5" fmla="*/ 1024 h 245"/>
                <a:gd name="T6" fmla="*/ 169 w 121"/>
                <a:gd name="T7" fmla="*/ 1085 h 245"/>
                <a:gd name="T8" fmla="*/ 125 w 121"/>
                <a:gd name="T9" fmla="*/ 1117 h 245"/>
                <a:gd name="T10" fmla="*/ 89 w 121"/>
                <a:gd name="T11" fmla="*/ 1102 h 245"/>
                <a:gd name="T12" fmla="*/ 69 w 121"/>
                <a:gd name="T13" fmla="*/ 1066 h 245"/>
                <a:gd name="T14" fmla="*/ 47 w 121"/>
                <a:gd name="T15" fmla="*/ 1034 h 245"/>
                <a:gd name="T16" fmla="*/ 30 w 121"/>
                <a:gd name="T17" fmla="*/ 968 h 245"/>
                <a:gd name="T18" fmla="*/ 8 w 121"/>
                <a:gd name="T19" fmla="*/ 877 h 245"/>
                <a:gd name="T20" fmla="*/ 2 w 121"/>
                <a:gd name="T21" fmla="*/ 780 h 245"/>
                <a:gd name="T22" fmla="*/ 0 w 121"/>
                <a:gd name="T23" fmla="*/ 650 h 245"/>
                <a:gd name="T24" fmla="*/ 0 w 121"/>
                <a:gd name="T25" fmla="*/ 486 h 245"/>
                <a:gd name="T26" fmla="*/ 4 w 121"/>
                <a:gd name="T27" fmla="*/ 318 h 245"/>
                <a:gd name="T28" fmla="*/ 26 w 121"/>
                <a:gd name="T29" fmla="*/ 174 h 245"/>
                <a:gd name="T30" fmla="*/ 47 w 121"/>
                <a:gd name="T31" fmla="*/ 77 h 245"/>
                <a:gd name="T32" fmla="*/ 81 w 121"/>
                <a:gd name="T33" fmla="*/ 4 h 245"/>
                <a:gd name="T34" fmla="*/ 124 w 121"/>
                <a:gd name="T35" fmla="*/ 0 h 245"/>
                <a:gd name="T36" fmla="*/ 156 w 121"/>
                <a:gd name="T37" fmla="*/ 2 h 245"/>
                <a:gd name="T38" fmla="*/ 183 w 121"/>
                <a:gd name="T39" fmla="*/ 43 h 245"/>
                <a:gd name="T40" fmla="*/ 202 w 121"/>
                <a:gd name="T41" fmla="*/ 107 h 245"/>
                <a:gd name="T42" fmla="*/ 219 w 121"/>
                <a:gd name="T43" fmla="*/ 186 h 245"/>
                <a:gd name="T44" fmla="*/ 231 w 121"/>
                <a:gd name="T45" fmla="*/ 292 h 245"/>
                <a:gd name="T46" fmla="*/ 166 w 121"/>
                <a:gd name="T47" fmla="*/ 378 h 245"/>
                <a:gd name="T48" fmla="*/ 161 w 121"/>
                <a:gd name="T49" fmla="*/ 325 h 245"/>
                <a:gd name="T50" fmla="*/ 151 w 121"/>
                <a:gd name="T51" fmla="*/ 283 h 245"/>
                <a:gd name="T52" fmla="*/ 137 w 121"/>
                <a:gd name="T53" fmla="*/ 252 h 245"/>
                <a:gd name="T54" fmla="*/ 118 w 121"/>
                <a:gd name="T55" fmla="*/ 252 h 245"/>
                <a:gd name="T56" fmla="*/ 102 w 121"/>
                <a:gd name="T57" fmla="*/ 269 h 245"/>
                <a:gd name="T58" fmla="*/ 89 w 121"/>
                <a:gd name="T59" fmla="*/ 318 h 245"/>
                <a:gd name="T60" fmla="*/ 81 w 121"/>
                <a:gd name="T61" fmla="*/ 378 h 245"/>
                <a:gd name="T62" fmla="*/ 76 w 121"/>
                <a:gd name="T63" fmla="*/ 456 h 245"/>
                <a:gd name="T64" fmla="*/ 76 w 121"/>
                <a:gd name="T65" fmla="*/ 547 h 245"/>
                <a:gd name="T66" fmla="*/ 76 w 121"/>
                <a:gd name="T67" fmla="*/ 671 h 245"/>
                <a:gd name="T68" fmla="*/ 81 w 121"/>
                <a:gd name="T69" fmla="*/ 758 h 245"/>
                <a:gd name="T70" fmla="*/ 89 w 121"/>
                <a:gd name="T71" fmla="*/ 808 h 245"/>
                <a:gd name="T72" fmla="*/ 102 w 121"/>
                <a:gd name="T73" fmla="*/ 845 h 245"/>
                <a:gd name="T74" fmla="*/ 118 w 121"/>
                <a:gd name="T75" fmla="*/ 859 h 245"/>
                <a:gd name="T76" fmla="*/ 135 w 121"/>
                <a:gd name="T77" fmla="*/ 859 h 245"/>
                <a:gd name="T78" fmla="*/ 146 w 121"/>
                <a:gd name="T79" fmla="*/ 839 h 245"/>
                <a:gd name="T80" fmla="*/ 156 w 121"/>
                <a:gd name="T81" fmla="*/ 808 h 245"/>
                <a:gd name="T82" fmla="*/ 169 w 121"/>
                <a:gd name="T83" fmla="*/ 703 h 2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1"/>
                <a:gd name="T127" fmla="*/ 0 h 245"/>
                <a:gd name="T128" fmla="*/ 121 w 121"/>
                <a:gd name="T129" fmla="*/ 245 h 2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1" h="245">
                  <a:moveTo>
                    <a:pt x="88" y="143"/>
                  </a:moveTo>
                  <a:lnTo>
                    <a:pt x="104" y="153"/>
                  </a:lnTo>
                  <a:lnTo>
                    <a:pt x="121" y="162"/>
                  </a:lnTo>
                  <a:lnTo>
                    <a:pt x="120" y="175"/>
                  </a:lnTo>
                  <a:lnTo>
                    <a:pt x="117" y="188"/>
                  </a:lnTo>
                  <a:lnTo>
                    <a:pt x="114" y="199"/>
                  </a:lnTo>
                  <a:lnTo>
                    <a:pt x="110" y="207"/>
                  </a:lnTo>
                  <a:lnTo>
                    <a:pt x="107" y="216"/>
                  </a:lnTo>
                  <a:lnTo>
                    <a:pt x="102" y="224"/>
                  </a:lnTo>
                  <a:lnTo>
                    <a:pt x="97" y="230"/>
                  </a:lnTo>
                  <a:lnTo>
                    <a:pt x="92" y="235"/>
                  </a:lnTo>
                  <a:lnTo>
                    <a:pt x="86" y="239"/>
                  </a:lnTo>
                  <a:lnTo>
                    <a:pt x="79" y="242"/>
                  </a:lnTo>
                  <a:lnTo>
                    <a:pt x="72" y="244"/>
                  </a:lnTo>
                  <a:lnTo>
                    <a:pt x="64" y="245"/>
                  </a:lnTo>
                  <a:lnTo>
                    <a:pt x="54" y="244"/>
                  </a:lnTo>
                  <a:lnTo>
                    <a:pt x="50" y="242"/>
                  </a:lnTo>
                  <a:lnTo>
                    <a:pt x="46" y="242"/>
                  </a:lnTo>
                  <a:lnTo>
                    <a:pt x="42" y="239"/>
                  </a:lnTo>
                  <a:lnTo>
                    <a:pt x="37" y="238"/>
                  </a:lnTo>
                  <a:lnTo>
                    <a:pt x="35" y="235"/>
                  </a:lnTo>
                  <a:lnTo>
                    <a:pt x="32" y="234"/>
                  </a:lnTo>
                  <a:lnTo>
                    <a:pt x="28" y="230"/>
                  </a:lnTo>
                  <a:lnTo>
                    <a:pt x="25" y="227"/>
                  </a:lnTo>
                  <a:lnTo>
                    <a:pt x="22" y="223"/>
                  </a:lnTo>
                  <a:lnTo>
                    <a:pt x="19" y="218"/>
                  </a:lnTo>
                  <a:lnTo>
                    <a:pt x="16" y="213"/>
                  </a:lnTo>
                  <a:lnTo>
                    <a:pt x="14" y="207"/>
                  </a:lnTo>
                  <a:lnTo>
                    <a:pt x="11" y="200"/>
                  </a:lnTo>
                  <a:lnTo>
                    <a:pt x="8" y="193"/>
                  </a:lnTo>
                  <a:lnTo>
                    <a:pt x="7" y="186"/>
                  </a:lnTo>
                  <a:lnTo>
                    <a:pt x="4" y="179"/>
                  </a:lnTo>
                  <a:lnTo>
                    <a:pt x="2" y="171"/>
                  </a:lnTo>
                  <a:lnTo>
                    <a:pt x="1" y="161"/>
                  </a:lnTo>
                  <a:lnTo>
                    <a:pt x="1" y="153"/>
                  </a:lnTo>
                  <a:lnTo>
                    <a:pt x="0" y="143"/>
                  </a:lnTo>
                  <a:lnTo>
                    <a:pt x="0" y="132"/>
                  </a:lnTo>
                  <a:lnTo>
                    <a:pt x="0" y="122"/>
                  </a:lnTo>
                  <a:lnTo>
                    <a:pt x="0" y="107"/>
                  </a:lnTo>
                  <a:lnTo>
                    <a:pt x="0" y="94"/>
                  </a:lnTo>
                  <a:lnTo>
                    <a:pt x="1" y="81"/>
                  </a:lnTo>
                  <a:lnTo>
                    <a:pt x="4" y="70"/>
                  </a:lnTo>
                  <a:lnTo>
                    <a:pt x="5" y="59"/>
                  </a:lnTo>
                  <a:lnTo>
                    <a:pt x="8" y="49"/>
                  </a:lnTo>
                  <a:lnTo>
                    <a:pt x="12" y="39"/>
                  </a:lnTo>
                  <a:lnTo>
                    <a:pt x="16" y="31"/>
                  </a:lnTo>
                  <a:lnTo>
                    <a:pt x="21" y="24"/>
                  </a:lnTo>
                  <a:lnTo>
                    <a:pt x="25" y="17"/>
                  </a:lnTo>
                  <a:lnTo>
                    <a:pt x="30" y="11"/>
                  </a:lnTo>
                  <a:lnTo>
                    <a:pt x="36" y="7"/>
                  </a:lnTo>
                  <a:lnTo>
                    <a:pt x="42" y="4"/>
                  </a:lnTo>
                  <a:lnTo>
                    <a:pt x="49" y="2"/>
                  </a:lnTo>
                  <a:lnTo>
                    <a:pt x="56" y="0"/>
                  </a:lnTo>
                  <a:lnTo>
                    <a:pt x="63" y="0"/>
                  </a:lnTo>
                  <a:lnTo>
                    <a:pt x="68" y="0"/>
                  </a:lnTo>
                  <a:lnTo>
                    <a:pt x="74" y="0"/>
                  </a:lnTo>
                  <a:lnTo>
                    <a:pt x="79" y="2"/>
                  </a:lnTo>
                  <a:lnTo>
                    <a:pt x="83" y="4"/>
                  </a:lnTo>
                  <a:lnTo>
                    <a:pt x="89" y="7"/>
                  </a:lnTo>
                  <a:lnTo>
                    <a:pt x="93" y="10"/>
                  </a:lnTo>
                  <a:lnTo>
                    <a:pt x="96" y="13"/>
                  </a:lnTo>
                  <a:lnTo>
                    <a:pt x="100" y="18"/>
                  </a:lnTo>
                  <a:lnTo>
                    <a:pt x="103" y="23"/>
                  </a:lnTo>
                  <a:lnTo>
                    <a:pt x="106" y="28"/>
                  </a:lnTo>
                  <a:lnTo>
                    <a:pt x="109" y="34"/>
                  </a:lnTo>
                  <a:lnTo>
                    <a:pt x="111" y="41"/>
                  </a:lnTo>
                  <a:lnTo>
                    <a:pt x="114" y="48"/>
                  </a:lnTo>
                  <a:lnTo>
                    <a:pt x="117" y="56"/>
                  </a:lnTo>
                  <a:lnTo>
                    <a:pt x="118" y="65"/>
                  </a:lnTo>
                  <a:lnTo>
                    <a:pt x="120" y="73"/>
                  </a:lnTo>
                  <a:lnTo>
                    <a:pt x="86" y="87"/>
                  </a:lnTo>
                  <a:lnTo>
                    <a:pt x="85" y="83"/>
                  </a:lnTo>
                  <a:lnTo>
                    <a:pt x="83" y="79"/>
                  </a:lnTo>
                  <a:lnTo>
                    <a:pt x="83" y="74"/>
                  </a:lnTo>
                  <a:lnTo>
                    <a:pt x="82" y="72"/>
                  </a:lnTo>
                  <a:lnTo>
                    <a:pt x="81" y="67"/>
                  </a:lnTo>
                  <a:lnTo>
                    <a:pt x="78" y="65"/>
                  </a:lnTo>
                  <a:lnTo>
                    <a:pt x="77" y="62"/>
                  </a:lnTo>
                  <a:lnTo>
                    <a:pt x="74" y="59"/>
                  </a:lnTo>
                  <a:lnTo>
                    <a:pt x="72" y="56"/>
                  </a:lnTo>
                  <a:lnTo>
                    <a:pt x="70" y="55"/>
                  </a:lnTo>
                  <a:lnTo>
                    <a:pt x="67" y="55"/>
                  </a:lnTo>
                  <a:lnTo>
                    <a:pt x="64" y="55"/>
                  </a:lnTo>
                  <a:lnTo>
                    <a:pt x="60" y="55"/>
                  </a:lnTo>
                  <a:lnTo>
                    <a:pt x="57" y="56"/>
                  </a:lnTo>
                  <a:lnTo>
                    <a:pt x="54" y="58"/>
                  </a:lnTo>
                  <a:lnTo>
                    <a:pt x="51" y="59"/>
                  </a:lnTo>
                  <a:lnTo>
                    <a:pt x="50" y="62"/>
                  </a:lnTo>
                  <a:lnTo>
                    <a:pt x="47" y="66"/>
                  </a:lnTo>
                  <a:lnTo>
                    <a:pt x="46" y="70"/>
                  </a:lnTo>
                  <a:lnTo>
                    <a:pt x="43" y="74"/>
                  </a:lnTo>
                  <a:lnTo>
                    <a:pt x="42" y="79"/>
                  </a:lnTo>
                  <a:lnTo>
                    <a:pt x="42" y="83"/>
                  </a:lnTo>
                  <a:lnTo>
                    <a:pt x="40" y="88"/>
                  </a:lnTo>
                  <a:lnTo>
                    <a:pt x="39" y="94"/>
                  </a:lnTo>
                  <a:lnTo>
                    <a:pt x="39" y="100"/>
                  </a:lnTo>
                  <a:lnTo>
                    <a:pt x="39" y="107"/>
                  </a:lnTo>
                  <a:lnTo>
                    <a:pt x="39" y="114"/>
                  </a:lnTo>
                  <a:lnTo>
                    <a:pt x="39" y="121"/>
                  </a:lnTo>
                  <a:lnTo>
                    <a:pt x="39" y="130"/>
                  </a:lnTo>
                  <a:lnTo>
                    <a:pt x="39" y="139"/>
                  </a:lnTo>
                  <a:lnTo>
                    <a:pt x="39" y="147"/>
                  </a:lnTo>
                  <a:lnTo>
                    <a:pt x="40" y="154"/>
                  </a:lnTo>
                  <a:lnTo>
                    <a:pt x="40" y="161"/>
                  </a:lnTo>
                  <a:lnTo>
                    <a:pt x="42" y="167"/>
                  </a:lnTo>
                  <a:lnTo>
                    <a:pt x="43" y="171"/>
                  </a:lnTo>
                  <a:lnTo>
                    <a:pt x="44" y="175"/>
                  </a:lnTo>
                  <a:lnTo>
                    <a:pt x="46" y="178"/>
                  </a:lnTo>
                  <a:lnTo>
                    <a:pt x="49" y="181"/>
                  </a:lnTo>
                  <a:lnTo>
                    <a:pt x="50" y="183"/>
                  </a:lnTo>
                  <a:lnTo>
                    <a:pt x="51" y="186"/>
                  </a:lnTo>
                  <a:lnTo>
                    <a:pt x="54" y="188"/>
                  </a:lnTo>
                  <a:lnTo>
                    <a:pt x="57" y="189"/>
                  </a:lnTo>
                  <a:lnTo>
                    <a:pt x="60" y="189"/>
                  </a:lnTo>
                  <a:lnTo>
                    <a:pt x="63" y="189"/>
                  </a:lnTo>
                  <a:lnTo>
                    <a:pt x="65" y="189"/>
                  </a:lnTo>
                  <a:lnTo>
                    <a:pt x="68" y="189"/>
                  </a:lnTo>
                  <a:lnTo>
                    <a:pt x="70" y="188"/>
                  </a:lnTo>
                  <a:lnTo>
                    <a:pt x="72" y="186"/>
                  </a:lnTo>
                  <a:lnTo>
                    <a:pt x="74" y="185"/>
                  </a:lnTo>
                  <a:lnTo>
                    <a:pt x="77" y="183"/>
                  </a:lnTo>
                  <a:lnTo>
                    <a:pt x="78" y="181"/>
                  </a:lnTo>
                  <a:lnTo>
                    <a:pt x="79" y="178"/>
                  </a:lnTo>
                  <a:lnTo>
                    <a:pt x="82" y="171"/>
                  </a:lnTo>
                  <a:lnTo>
                    <a:pt x="83" y="164"/>
                  </a:lnTo>
                  <a:lnTo>
                    <a:pt x="86" y="154"/>
                  </a:lnTo>
                  <a:lnTo>
                    <a:pt x="86" y="148"/>
                  </a:lnTo>
                  <a:lnTo>
                    <a:pt x="88"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00"/>
                </a:solidFill>
              </a:endParaRPr>
            </a:p>
          </p:txBody>
        </p:sp>
        <p:sp>
          <p:nvSpPr>
            <p:cNvPr id="1383462" name="Freeform 147"/>
            <p:cNvSpPr>
              <a:spLocks/>
            </p:cNvSpPr>
            <p:nvPr/>
          </p:nvSpPr>
          <p:spPr bwMode="auto">
            <a:xfrm>
              <a:off x="566" y="1492"/>
              <a:ext cx="127" cy="273"/>
            </a:xfrm>
            <a:custGeom>
              <a:avLst/>
              <a:gdLst>
                <a:gd name="T0" fmla="*/ 238 w 121"/>
                <a:gd name="T1" fmla="*/ 741 h 245"/>
                <a:gd name="T2" fmla="*/ 226 w 121"/>
                <a:gd name="T3" fmla="*/ 903 h 245"/>
                <a:gd name="T4" fmla="*/ 200 w 121"/>
                <a:gd name="T5" fmla="*/ 1024 h 245"/>
                <a:gd name="T6" fmla="*/ 169 w 121"/>
                <a:gd name="T7" fmla="*/ 1085 h 245"/>
                <a:gd name="T8" fmla="*/ 125 w 121"/>
                <a:gd name="T9" fmla="*/ 1117 h 245"/>
                <a:gd name="T10" fmla="*/ 89 w 121"/>
                <a:gd name="T11" fmla="*/ 1102 h 245"/>
                <a:gd name="T12" fmla="*/ 69 w 121"/>
                <a:gd name="T13" fmla="*/ 1066 h 245"/>
                <a:gd name="T14" fmla="*/ 47 w 121"/>
                <a:gd name="T15" fmla="*/ 1034 h 245"/>
                <a:gd name="T16" fmla="*/ 30 w 121"/>
                <a:gd name="T17" fmla="*/ 968 h 245"/>
                <a:gd name="T18" fmla="*/ 8 w 121"/>
                <a:gd name="T19" fmla="*/ 877 h 245"/>
                <a:gd name="T20" fmla="*/ 2 w 121"/>
                <a:gd name="T21" fmla="*/ 780 h 245"/>
                <a:gd name="T22" fmla="*/ 0 w 121"/>
                <a:gd name="T23" fmla="*/ 650 h 245"/>
                <a:gd name="T24" fmla="*/ 0 w 121"/>
                <a:gd name="T25" fmla="*/ 486 h 245"/>
                <a:gd name="T26" fmla="*/ 4 w 121"/>
                <a:gd name="T27" fmla="*/ 318 h 245"/>
                <a:gd name="T28" fmla="*/ 26 w 121"/>
                <a:gd name="T29" fmla="*/ 174 h 245"/>
                <a:gd name="T30" fmla="*/ 47 w 121"/>
                <a:gd name="T31" fmla="*/ 77 h 245"/>
                <a:gd name="T32" fmla="*/ 81 w 121"/>
                <a:gd name="T33" fmla="*/ 4 h 245"/>
                <a:gd name="T34" fmla="*/ 124 w 121"/>
                <a:gd name="T35" fmla="*/ 0 h 245"/>
                <a:gd name="T36" fmla="*/ 156 w 121"/>
                <a:gd name="T37" fmla="*/ 2 h 245"/>
                <a:gd name="T38" fmla="*/ 183 w 121"/>
                <a:gd name="T39" fmla="*/ 43 h 245"/>
                <a:gd name="T40" fmla="*/ 202 w 121"/>
                <a:gd name="T41" fmla="*/ 107 h 245"/>
                <a:gd name="T42" fmla="*/ 219 w 121"/>
                <a:gd name="T43" fmla="*/ 186 h 245"/>
                <a:gd name="T44" fmla="*/ 231 w 121"/>
                <a:gd name="T45" fmla="*/ 292 h 245"/>
                <a:gd name="T46" fmla="*/ 166 w 121"/>
                <a:gd name="T47" fmla="*/ 378 h 245"/>
                <a:gd name="T48" fmla="*/ 161 w 121"/>
                <a:gd name="T49" fmla="*/ 325 h 245"/>
                <a:gd name="T50" fmla="*/ 151 w 121"/>
                <a:gd name="T51" fmla="*/ 283 h 245"/>
                <a:gd name="T52" fmla="*/ 137 w 121"/>
                <a:gd name="T53" fmla="*/ 252 h 245"/>
                <a:gd name="T54" fmla="*/ 118 w 121"/>
                <a:gd name="T55" fmla="*/ 252 h 245"/>
                <a:gd name="T56" fmla="*/ 102 w 121"/>
                <a:gd name="T57" fmla="*/ 269 h 245"/>
                <a:gd name="T58" fmla="*/ 89 w 121"/>
                <a:gd name="T59" fmla="*/ 318 h 245"/>
                <a:gd name="T60" fmla="*/ 81 w 121"/>
                <a:gd name="T61" fmla="*/ 378 h 245"/>
                <a:gd name="T62" fmla="*/ 76 w 121"/>
                <a:gd name="T63" fmla="*/ 456 h 245"/>
                <a:gd name="T64" fmla="*/ 76 w 121"/>
                <a:gd name="T65" fmla="*/ 547 h 245"/>
                <a:gd name="T66" fmla="*/ 76 w 121"/>
                <a:gd name="T67" fmla="*/ 671 h 245"/>
                <a:gd name="T68" fmla="*/ 81 w 121"/>
                <a:gd name="T69" fmla="*/ 758 h 245"/>
                <a:gd name="T70" fmla="*/ 89 w 121"/>
                <a:gd name="T71" fmla="*/ 808 h 245"/>
                <a:gd name="T72" fmla="*/ 102 w 121"/>
                <a:gd name="T73" fmla="*/ 845 h 245"/>
                <a:gd name="T74" fmla="*/ 118 w 121"/>
                <a:gd name="T75" fmla="*/ 859 h 245"/>
                <a:gd name="T76" fmla="*/ 135 w 121"/>
                <a:gd name="T77" fmla="*/ 859 h 245"/>
                <a:gd name="T78" fmla="*/ 146 w 121"/>
                <a:gd name="T79" fmla="*/ 839 h 245"/>
                <a:gd name="T80" fmla="*/ 156 w 121"/>
                <a:gd name="T81" fmla="*/ 808 h 245"/>
                <a:gd name="T82" fmla="*/ 169 w 121"/>
                <a:gd name="T83" fmla="*/ 703 h 2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1"/>
                <a:gd name="T127" fmla="*/ 0 h 245"/>
                <a:gd name="T128" fmla="*/ 121 w 121"/>
                <a:gd name="T129" fmla="*/ 245 h 2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1" h="245">
                  <a:moveTo>
                    <a:pt x="88" y="143"/>
                  </a:moveTo>
                  <a:lnTo>
                    <a:pt x="104" y="153"/>
                  </a:lnTo>
                  <a:lnTo>
                    <a:pt x="121" y="162"/>
                  </a:lnTo>
                  <a:lnTo>
                    <a:pt x="120" y="175"/>
                  </a:lnTo>
                  <a:lnTo>
                    <a:pt x="117" y="188"/>
                  </a:lnTo>
                  <a:lnTo>
                    <a:pt x="114" y="199"/>
                  </a:lnTo>
                  <a:lnTo>
                    <a:pt x="110" y="207"/>
                  </a:lnTo>
                  <a:lnTo>
                    <a:pt x="107" y="216"/>
                  </a:lnTo>
                  <a:lnTo>
                    <a:pt x="102" y="224"/>
                  </a:lnTo>
                  <a:lnTo>
                    <a:pt x="97" y="230"/>
                  </a:lnTo>
                  <a:lnTo>
                    <a:pt x="92" y="235"/>
                  </a:lnTo>
                  <a:lnTo>
                    <a:pt x="86" y="239"/>
                  </a:lnTo>
                  <a:lnTo>
                    <a:pt x="79" y="242"/>
                  </a:lnTo>
                  <a:lnTo>
                    <a:pt x="72" y="244"/>
                  </a:lnTo>
                  <a:lnTo>
                    <a:pt x="64" y="245"/>
                  </a:lnTo>
                  <a:lnTo>
                    <a:pt x="54" y="244"/>
                  </a:lnTo>
                  <a:lnTo>
                    <a:pt x="50" y="242"/>
                  </a:lnTo>
                  <a:lnTo>
                    <a:pt x="46" y="242"/>
                  </a:lnTo>
                  <a:lnTo>
                    <a:pt x="42" y="239"/>
                  </a:lnTo>
                  <a:lnTo>
                    <a:pt x="37" y="238"/>
                  </a:lnTo>
                  <a:lnTo>
                    <a:pt x="35" y="235"/>
                  </a:lnTo>
                  <a:lnTo>
                    <a:pt x="32" y="234"/>
                  </a:lnTo>
                  <a:lnTo>
                    <a:pt x="28" y="230"/>
                  </a:lnTo>
                  <a:lnTo>
                    <a:pt x="25" y="227"/>
                  </a:lnTo>
                  <a:lnTo>
                    <a:pt x="22" y="223"/>
                  </a:lnTo>
                  <a:lnTo>
                    <a:pt x="19" y="218"/>
                  </a:lnTo>
                  <a:lnTo>
                    <a:pt x="16" y="213"/>
                  </a:lnTo>
                  <a:lnTo>
                    <a:pt x="14" y="207"/>
                  </a:lnTo>
                  <a:lnTo>
                    <a:pt x="11" y="200"/>
                  </a:lnTo>
                  <a:lnTo>
                    <a:pt x="8" y="193"/>
                  </a:lnTo>
                  <a:lnTo>
                    <a:pt x="7" y="186"/>
                  </a:lnTo>
                  <a:lnTo>
                    <a:pt x="4" y="179"/>
                  </a:lnTo>
                  <a:lnTo>
                    <a:pt x="2" y="171"/>
                  </a:lnTo>
                  <a:lnTo>
                    <a:pt x="1" y="161"/>
                  </a:lnTo>
                  <a:lnTo>
                    <a:pt x="1" y="153"/>
                  </a:lnTo>
                  <a:lnTo>
                    <a:pt x="0" y="143"/>
                  </a:lnTo>
                  <a:lnTo>
                    <a:pt x="0" y="132"/>
                  </a:lnTo>
                  <a:lnTo>
                    <a:pt x="0" y="122"/>
                  </a:lnTo>
                  <a:lnTo>
                    <a:pt x="0" y="107"/>
                  </a:lnTo>
                  <a:lnTo>
                    <a:pt x="0" y="94"/>
                  </a:lnTo>
                  <a:lnTo>
                    <a:pt x="1" y="81"/>
                  </a:lnTo>
                  <a:lnTo>
                    <a:pt x="4" y="70"/>
                  </a:lnTo>
                  <a:lnTo>
                    <a:pt x="5" y="59"/>
                  </a:lnTo>
                  <a:lnTo>
                    <a:pt x="8" y="49"/>
                  </a:lnTo>
                  <a:lnTo>
                    <a:pt x="12" y="39"/>
                  </a:lnTo>
                  <a:lnTo>
                    <a:pt x="16" y="31"/>
                  </a:lnTo>
                  <a:lnTo>
                    <a:pt x="21" y="24"/>
                  </a:lnTo>
                  <a:lnTo>
                    <a:pt x="25" y="17"/>
                  </a:lnTo>
                  <a:lnTo>
                    <a:pt x="30" y="11"/>
                  </a:lnTo>
                  <a:lnTo>
                    <a:pt x="36" y="7"/>
                  </a:lnTo>
                  <a:lnTo>
                    <a:pt x="42" y="4"/>
                  </a:lnTo>
                  <a:lnTo>
                    <a:pt x="49" y="2"/>
                  </a:lnTo>
                  <a:lnTo>
                    <a:pt x="56" y="0"/>
                  </a:lnTo>
                  <a:lnTo>
                    <a:pt x="63" y="0"/>
                  </a:lnTo>
                  <a:lnTo>
                    <a:pt x="68" y="0"/>
                  </a:lnTo>
                  <a:lnTo>
                    <a:pt x="74" y="0"/>
                  </a:lnTo>
                  <a:lnTo>
                    <a:pt x="79" y="2"/>
                  </a:lnTo>
                  <a:lnTo>
                    <a:pt x="83" y="4"/>
                  </a:lnTo>
                  <a:lnTo>
                    <a:pt x="89" y="7"/>
                  </a:lnTo>
                  <a:lnTo>
                    <a:pt x="93" y="10"/>
                  </a:lnTo>
                  <a:lnTo>
                    <a:pt x="96" y="13"/>
                  </a:lnTo>
                  <a:lnTo>
                    <a:pt x="100" y="18"/>
                  </a:lnTo>
                  <a:lnTo>
                    <a:pt x="103" y="23"/>
                  </a:lnTo>
                  <a:lnTo>
                    <a:pt x="106" y="28"/>
                  </a:lnTo>
                  <a:lnTo>
                    <a:pt x="109" y="34"/>
                  </a:lnTo>
                  <a:lnTo>
                    <a:pt x="111" y="41"/>
                  </a:lnTo>
                  <a:lnTo>
                    <a:pt x="114" y="48"/>
                  </a:lnTo>
                  <a:lnTo>
                    <a:pt x="117" y="56"/>
                  </a:lnTo>
                  <a:lnTo>
                    <a:pt x="118" y="65"/>
                  </a:lnTo>
                  <a:lnTo>
                    <a:pt x="120" y="73"/>
                  </a:lnTo>
                  <a:lnTo>
                    <a:pt x="86" y="87"/>
                  </a:lnTo>
                  <a:lnTo>
                    <a:pt x="85" y="83"/>
                  </a:lnTo>
                  <a:lnTo>
                    <a:pt x="83" y="79"/>
                  </a:lnTo>
                  <a:lnTo>
                    <a:pt x="83" y="74"/>
                  </a:lnTo>
                  <a:lnTo>
                    <a:pt x="82" y="72"/>
                  </a:lnTo>
                  <a:lnTo>
                    <a:pt x="81" y="67"/>
                  </a:lnTo>
                  <a:lnTo>
                    <a:pt x="78" y="65"/>
                  </a:lnTo>
                  <a:lnTo>
                    <a:pt x="77" y="62"/>
                  </a:lnTo>
                  <a:lnTo>
                    <a:pt x="74" y="59"/>
                  </a:lnTo>
                  <a:lnTo>
                    <a:pt x="72" y="56"/>
                  </a:lnTo>
                  <a:lnTo>
                    <a:pt x="70" y="55"/>
                  </a:lnTo>
                  <a:lnTo>
                    <a:pt x="67" y="55"/>
                  </a:lnTo>
                  <a:lnTo>
                    <a:pt x="64" y="55"/>
                  </a:lnTo>
                  <a:lnTo>
                    <a:pt x="60" y="55"/>
                  </a:lnTo>
                  <a:lnTo>
                    <a:pt x="57" y="56"/>
                  </a:lnTo>
                  <a:lnTo>
                    <a:pt x="54" y="58"/>
                  </a:lnTo>
                  <a:lnTo>
                    <a:pt x="51" y="59"/>
                  </a:lnTo>
                  <a:lnTo>
                    <a:pt x="50" y="62"/>
                  </a:lnTo>
                  <a:lnTo>
                    <a:pt x="47" y="66"/>
                  </a:lnTo>
                  <a:lnTo>
                    <a:pt x="46" y="70"/>
                  </a:lnTo>
                  <a:lnTo>
                    <a:pt x="43" y="74"/>
                  </a:lnTo>
                  <a:lnTo>
                    <a:pt x="42" y="79"/>
                  </a:lnTo>
                  <a:lnTo>
                    <a:pt x="42" y="83"/>
                  </a:lnTo>
                  <a:lnTo>
                    <a:pt x="40" y="88"/>
                  </a:lnTo>
                  <a:lnTo>
                    <a:pt x="39" y="94"/>
                  </a:lnTo>
                  <a:lnTo>
                    <a:pt x="39" y="100"/>
                  </a:lnTo>
                  <a:lnTo>
                    <a:pt x="39" y="107"/>
                  </a:lnTo>
                  <a:lnTo>
                    <a:pt x="39" y="114"/>
                  </a:lnTo>
                  <a:lnTo>
                    <a:pt x="39" y="121"/>
                  </a:lnTo>
                  <a:lnTo>
                    <a:pt x="39" y="130"/>
                  </a:lnTo>
                  <a:lnTo>
                    <a:pt x="39" y="139"/>
                  </a:lnTo>
                  <a:lnTo>
                    <a:pt x="39" y="147"/>
                  </a:lnTo>
                  <a:lnTo>
                    <a:pt x="40" y="154"/>
                  </a:lnTo>
                  <a:lnTo>
                    <a:pt x="40" y="161"/>
                  </a:lnTo>
                  <a:lnTo>
                    <a:pt x="42" y="167"/>
                  </a:lnTo>
                  <a:lnTo>
                    <a:pt x="43" y="171"/>
                  </a:lnTo>
                  <a:lnTo>
                    <a:pt x="44" y="175"/>
                  </a:lnTo>
                  <a:lnTo>
                    <a:pt x="46" y="178"/>
                  </a:lnTo>
                  <a:lnTo>
                    <a:pt x="49" y="181"/>
                  </a:lnTo>
                  <a:lnTo>
                    <a:pt x="50" y="183"/>
                  </a:lnTo>
                  <a:lnTo>
                    <a:pt x="51" y="186"/>
                  </a:lnTo>
                  <a:lnTo>
                    <a:pt x="54" y="188"/>
                  </a:lnTo>
                  <a:lnTo>
                    <a:pt x="57" y="189"/>
                  </a:lnTo>
                  <a:lnTo>
                    <a:pt x="60" y="189"/>
                  </a:lnTo>
                  <a:lnTo>
                    <a:pt x="63" y="189"/>
                  </a:lnTo>
                  <a:lnTo>
                    <a:pt x="65" y="189"/>
                  </a:lnTo>
                  <a:lnTo>
                    <a:pt x="68" y="189"/>
                  </a:lnTo>
                  <a:lnTo>
                    <a:pt x="70" y="188"/>
                  </a:lnTo>
                  <a:lnTo>
                    <a:pt x="72" y="186"/>
                  </a:lnTo>
                  <a:lnTo>
                    <a:pt x="74" y="185"/>
                  </a:lnTo>
                  <a:lnTo>
                    <a:pt x="77" y="183"/>
                  </a:lnTo>
                  <a:lnTo>
                    <a:pt x="78" y="181"/>
                  </a:lnTo>
                  <a:lnTo>
                    <a:pt x="79" y="178"/>
                  </a:lnTo>
                  <a:lnTo>
                    <a:pt x="82" y="171"/>
                  </a:lnTo>
                  <a:lnTo>
                    <a:pt x="83" y="164"/>
                  </a:lnTo>
                  <a:lnTo>
                    <a:pt x="86" y="154"/>
                  </a:lnTo>
                  <a:lnTo>
                    <a:pt x="86" y="148"/>
                  </a:lnTo>
                  <a:lnTo>
                    <a:pt x="88" y="143"/>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FFFF00"/>
                </a:solidFill>
              </a:endParaRPr>
            </a:p>
          </p:txBody>
        </p:sp>
        <p:sp>
          <p:nvSpPr>
            <p:cNvPr id="1383463" name="Rectangle 148"/>
            <p:cNvSpPr>
              <a:spLocks noChangeArrowheads="1"/>
            </p:cNvSpPr>
            <p:nvPr/>
          </p:nvSpPr>
          <p:spPr bwMode="auto">
            <a:xfrm>
              <a:off x="399" y="1169"/>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a:t>
              </a:r>
              <a:endParaRPr lang="en-US" sz="1600" b="0" i="0">
                <a:solidFill>
                  <a:srgbClr val="000000"/>
                </a:solidFill>
                <a:latin typeface="Arial" pitchFamily="34" charset="0"/>
                <a:ea typeface="MS PGothic" pitchFamily="34" charset="-128"/>
              </a:endParaRPr>
            </a:p>
          </p:txBody>
        </p:sp>
        <p:sp>
          <p:nvSpPr>
            <p:cNvPr id="1383464" name="Rectangle 149"/>
            <p:cNvSpPr>
              <a:spLocks noChangeArrowheads="1"/>
            </p:cNvSpPr>
            <p:nvPr/>
          </p:nvSpPr>
          <p:spPr bwMode="auto">
            <a:xfrm>
              <a:off x="393" y="1164"/>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a:t>
              </a:r>
              <a:endParaRPr lang="en-US" sz="1600" b="0" i="0">
                <a:solidFill>
                  <a:srgbClr val="000000"/>
                </a:solidFill>
                <a:latin typeface="Arial" pitchFamily="34" charset="0"/>
                <a:ea typeface="MS PGothic" pitchFamily="34" charset="-128"/>
              </a:endParaRPr>
            </a:p>
          </p:txBody>
        </p:sp>
        <p:sp>
          <p:nvSpPr>
            <p:cNvPr id="1383465" name="Rectangle 150"/>
            <p:cNvSpPr>
              <a:spLocks noChangeArrowheads="1"/>
            </p:cNvSpPr>
            <p:nvPr/>
          </p:nvSpPr>
          <p:spPr bwMode="auto">
            <a:xfrm>
              <a:off x="387" y="1156"/>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FFFFFF"/>
                  </a:solidFill>
                  <a:latin typeface="Arial" pitchFamily="34" charset="0"/>
                  <a:ea typeface="MS PGothic" pitchFamily="34" charset="-128"/>
                </a:rPr>
                <a:t>I</a:t>
              </a:r>
              <a:endParaRPr lang="en-US" sz="1600" b="0" i="0">
                <a:solidFill>
                  <a:srgbClr val="000000"/>
                </a:solidFill>
                <a:latin typeface="Arial" pitchFamily="34" charset="0"/>
                <a:ea typeface="MS PGothic" pitchFamily="34" charset="-128"/>
              </a:endParaRPr>
            </a:p>
          </p:txBody>
        </p:sp>
        <p:sp>
          <p:nvSpPr>
            <p:cNvPr id="1383466" name="Rectangle 151"/>
            <p:cNvSpPr>
              <a:spLocks noChangeArrowheads="1"/>
            </p:cNvSpPr>
            <p:nvPr/>
          </p:nvSpPr>
          <p:spPr bwMode="auto">
            <a:xfrm>
              <a:off x="311" y="1390"/>
              <a:ext cx="219" cy="4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467" name="Rectangle 152"/>
            <p:cNvSpPr>
              <a:spLocks noChangeArrowheads="1"/>
            </p:cNvSpPr>
            <p:nvPr/>
          </p:nvSpPr>
          <p:spPr bwMode="auto">
            <a:xfrm>
              <a:off x="298" y="1376"/>
              <a:ext cx="219" cy="466"/>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468" name="Rectangle 153"/>
            <p:cNvSpPr>
              <a:spLocks noChangeArrowheads="1"/>
            </p:cNvSpPr>
            <p:nvPr/>
          </p:nvSpPr>
          <p:spPr bwMode="auto">
            <a:xfrm>
              <a:off x="298" y="1376"/>
              <a:ext cx="219" cy="466"/>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469" name="Rectangle 154"/>
            <p:cNvSpPr>
              <a:spLocks noChangeArrowheads="1"/>
            </p:cNvSpPr>
            <p:nvPr/>
          </p:nvSpPr>
          <p:spPr bwMode="auto">
            <a:xfrm>
              <a:off x="530" y="1390"/>
              <a:ext cx="218" cy="4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470" name="Rectangle 155"/>
            <p:cNvSpPr>
              <a:spLocks noChangeArrowheads="1"/>
            </p:cNvSpPr>
            <p:nvPr/>
          </p:nvSpPr>
          <p:spPr bwMode="auto">
            <a:xfrm>
              <a:off x="517" y="1376"/>
              <a:ext cx="218" cy="46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471" name="Rectangle 156"/>
            <p:cNvSpPr>
              <a:spLocks noChangeArrowheads="1"/>
            </p:cNvSpPr>
            <p:nvPr/>
          </p:nvSpPr>
          <p:spPr bwMode="auto">
            <a:xfrm>
              <a:off x="517" y="1376"/>
              <a:ext cx="218" cy="466"/>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472" name="Rectangle 157"/>
            <p:cNvSpPr>
              <a:spLocks noChangeArrowheads="1"/>
            </p:cNvSpPr>
            <p:nvPr/>
          </p:nvSpPr>
          <p:spPr bwMode="auto">
            <a:xfrm>
              <a:off x="748" y="1390"/>
              <a:ext cx="218" cy="4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473" name="Rectangle 158"/>
            <p:cNvSpPr>
              <a:spLocks noChangeArrowheads="1"/>
            </p:cNvSpPr>
            <p:nvPr/>
          </p:nvSpPr>
          <p:spPr bwMode="auto">
            <a:xfrm>
              <a:off x="735" y="1376"/>
              <a:ext cx="219" cy="46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474" name="Rectangle 159"/>
            <p:cNvSpPr>
              <a:spLocks noChangeArrowheads="1"/>
            </p:cNvSpPr>
            <p:nvPr/>
          </p:nvSpPr>
          <p:spPr bwMode="auto">
            <a:xfrm>
              <a:off x="735" y="1376"/>
              <a:ext cx="219" cy="466"/>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475" name="Rectangle 160"/>
            <p:cNvSpPr>
              <a:spLocks noChangeArrowheads="1"/>
            </p:cNvSpPr>
            <p:nvPr/>
          </p:nvSpPr>
          <p:spPr bwMode="auto">
            <a:xfrm>
              <a:off x="966" y="1390"/>
              <a:ext cx="219" cy="4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476" name="Rectangle 161"/>
            <p:cNvSpPr>
              <a:spLocks noChangeArrowheads="1"/>
            </p:cNvSpPr>
            <p:nvPr/>
          </p:nvSpPr>
          <p:spPr bwMode="auto">
            <a:xfrm>
              <a:off x="954" y="1376"/>
              <a:ext cx="218" cy="466"/>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477" name="Rectangle 162"/>
            <p:cNvSpPr>
              <a:spLocks noChangeArrowheads="1"/>
            </p:cNvSpPr>
            <p:nvPr/>
          </p:nvSpPr>
          <p:spPr bwMode="auto">
            <a:xfrm>
              <a:off x="954" y="1376"/>
              <a:ext cx="218" cy="466"/>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478" name="Rectangle 163"/>
            <p:cNvSpPr>
              <a:spLocks noChangeArrowheads="1"/>
            </p:cNvSpPr>
            <p:nvPr/>
          </p:nvSpPr>
          <p:spPr bwMode="auto">
            <a:xfrm>
              <a:off x="556" y="1165"/>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IIa</a:t>
              </a:r>
              <a:endParaRPr lang="en-US" sz="1600" b="0" i="0">
                <a:solidFill>
                  <a:srgbClr val="000000"/>
                </a:solidFill>
                <a:latin typeface="Arial" pitchFamily="34" charset="0"/>
                <a:ea typeface="MS PGothic" pitchFamily="34" charset="-128"/>
              </a:endParaRPr>
            </a:p>
          </p:txBody>
        </p:sp>
        <p:sp>
          <p:nvSpPr>
            <p:cNvPr id="1383479" name="Rectangle 164"/>
            <p:cNvSpPr>
              <a:spLocks noChangeArrowheads="1"/>
            </p:cNvSpPr>
            <p:nvPr/>
          </p:nvSpPr>
          <p:spPr bwMode="auto">
            <a:xfrm>
              <a:off x="550" y="1157"/>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IIa</a:t>
              </a:r>
              <a:endParaRPr lang="en-US" sz="1600" b="0" i="0">
                <a:solidFill>
                  <a:srgbClr val="000000"/>
                </a:solidFill>
                <a:latin typeface="Arial" pitchFamily="34" charset="0"/>
                <a:ea typeface="MS PGothic" pitchFamily="34" charset="-128"/>
              </a:endParaRPr>
            </a:p>
          </p:txBody>
        </p:sp>
        <p:sp>
          <p:nvSpPr>
            <p:cNvPr id="1383480" name="Rectangle 165"/>
            <p:cNvSpPr>
              <a:spLocks noChangeArrowheads="1"/>
            </p:cNvSpPr>
            <p:nvPr/>
          </p:nvSpPr>
          <p:spPr bwMode="auto">
            <a:xfrm>
              <a:off x="544" y="1152"/>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FFFFFF"/>
                  </a:solidFill>
                  <a:latin typeface="Arial" pitchFamily="34" charset="0"/>
                  <a:ea typeface="MS PGothic" pitchFamily="34" charset="-128"/>
                </a:rPr>
                <a:t>IIa</a:t>
              </a:r>
              <a:endParaRPr lang="en-US" sz="1600" b="0" i="0">
                <a:solidFill>
                  <a:srgbClr val="000000"/>
                </a:solidFill>
                <a:latin typeface="Arial" pitchFamily="34" charset="0"/>
                <a:ea typeface="MS PGothic" pitchFamily="34" charset="-128"/>
              </a:endParaRPr>
            </a:p>
          </p:txBody>
        </p:sp>
        <p:sp>
          <p:nvSpPr>
            <p:cNvPr id="1383481" name="Rectangle 166"/>
            <p:cNvSpPr>
              <a:spLocks noChangeArrowheads="1"/>
            </p:cNvSpPr>
            <p:nvPr/>
          </p:nvSpPr>
          <p:spPr bwMode="auto">
            <a:xfrm>
              <a:off x="794" y="1165"/>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IIb</a:t>
              </a:r>
              <a:endParaRPr lang="en-US" sz="1600" b="0" i="0">
                <a:solidFill>
                  <a:srgbClr val="000000"/>
                </a:solidFill>
                <a:latin typeface="Arial" pitchFamily="34" charset="0"/>
                <a:ea typeface="MS PGothic" pitchFamily="34" charset="-128"/>
              </a:endParaRPr>
            </a:p>
          </p:txBody>
        </p:sp>
        <p:sp>
          <p:nvSpPr>
            <p:cNvPr id="1383482" name="Rectangle 167"/>
            <p:cNvSpPr>
              <a:spLocks noChangeArrowheads="1"/>
            </p:cNvSpPr>
            <p:nvPr/>
          </p:nvSpPr>
          <p:spPr bwMode="auto">
            <a:xfrm>
              <a:off x="787" y="1157"/>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IIb</a:t>
              </a:r>
              <a:endParaRPr lang="en-US" sz="1600" b="0" i="0">
                <a:solidFill>
                  <a:srgbClr val="000000"/>
                </a:solidFill>
                <a:latin typeface="Arial" pitchFamily="34" charset="0"/>
                <a:ea typeface="MS PGothic" pitchFamily="34" charset="-128"/>
              </a:endParaRPr>
            </a:p>
          </p:txBody>
        </p:sp>
        <p:sp>
          <p:nvSpPr>
            <p:cNvPr id="1383483" name="Rectangle 168"/>
            <p:cNvSpPr>
              <a:spLocks noChangeArrowheads="1"/>
            </p:cNvSpPr>
            <p:nvPr/>
          </p:nvSpPr>
          <p:spPr bwMode="auto">
            <a:xfrm>
              <a:off x="782" y="1152"/>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FFFFFF"/>
                  </a:solidFill>
                  <a:latin typeface="Arial" pitchFamily="34" charset="0"/>
                  <a:ea typeface="MS PGothic" pitchFamily="34" charset="-128"/>
                </a:rPr>
                <a:t>IIb</a:t>
              </a:r>
              <a:endParaRPr lang="en-US" sz="1600" b="0" i="0">
                <a:solidFill>
                  <a:srgbClr val="000000"/>
                </a:solidFill>
                <a:latin typeface="Arial" pitchFamily="34" charset="0"/>
                <a:ea typeface="MS PGothic" pitchFamily="34" charset="-128"/>
              </a:endParaRPr>
            </a:p>
          </p:txBody>
        </p:sp>
        <p:sp>
          <p:nvSpPr>
            <p:cNvPr id="1383484" name="Rectangle 169"/>
            <p:cNvSpPr>
              <a:spLocks noChangeArrowheads="1"/>
            </p:cNvSpPr>
            <p:nvPr/>
          </p:nvSpPr>
          <p:spPr bwMode="auto">
            <a:xfrm>
              <a:off x="1031" y="1165"/>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III</a:t>
              </a:r>
              <a:endParaRPr lang="en-US" sz="1600" b="0" i="0">
                <a:solidFill>
                  <a:srgbClr val="000000"/>
                </a:solidFill>
                <a:latin typeface="Arial" pitchFamily="34" charset="0"/>
                <a:ea typeface="MS PGothic" pitchFamily="34" charset="-128"/>
              </a:endParaRPr>
            </a:p>
          </p:txBody>
        </p:sp>
        <p:sp>
          <p:nvSpPr>
            <p:cNvPr id="1383485" name="Rectangle 170"/>
            <p:cNvSpPr>
              <a:spLocks noChangeArrowheads="1"/>
            </p:cNvSpPr>
            <p:nvPr/>
          </p:nvSpPr>
          <p:spPr bwMode="auto">
            <a:xfrm>
              <a:off x="1025" y="1157"/>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III</a:t>
              </a:r>
              <a:endParaRPr lang="en-US" sz="1600" b="0" i="0">
                <a:solidFill>
                  <a:srgbClr val="000000"/>
                </a:solidFill>
                <a:latin typeface="Arial" pitchFamily="34" charset="0"/>
                <a:ea typeface="MS PGothic" pitchFamily="34" charset="-128"/>
              </a:endParaRPr>
            </a:p>
          </p:txBody>
        </p:sp>
        <p:sp>
          <p:nvSpPr>
            <p:cNvPr id="1383486" name="Rectangle 171"/>
            <p:cNvSpPr>
              <a:spLocks noChangeArrowheads="1"/>
            </p:cNvSpPr>
            <p:nvPr/>
          </p:nvSpPr>
          <p:spPr bwMode="auto">
            <a:xfrm>
              <a:off x="1019" y="1152"/>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FFFFFF"/>
                  </a:solidFill>
                  <a:latin typeface="Arial" pitchFamily="34" charset="0"/>
                  <a:ea typeface="MS PGothic" pitchFamily="34" charset="-128"/>
                </a:rPr>
                <a:t>III</a:t>
              </a:r>
              <a:endParaRPr lang="en-US" sz="1600" b="0" i="0">
                <a:solidFill>
                  <a:srgbClr val="000000"/>
                </a:solidFill>
                <a:latin typeface="Arial" pitchFamily="34" charset="0"/>
                <a:ea typeface="MS PGothic" pitchFamily="34" charset="-128"/>
              </a:endParaRPr>
            </a:p>
          </p:txBody>
        </p:sp>
        <p:sp>
          <p:nvSpPr>
            <p:cNvPr id="1383487" name="Rectangle 172"/>
            <p:cNvSpPr>
              <a:spLocks noChangeArrowheads="1"/>
            </p:cNvSpPr>
            <p:nvPr/>
          </p:nvSpPr>
          <p:spPr bwMode="auto">
            <a:xfrm>
              <a:off x="399" y="1169"/>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a:t>
              </a:r>
              <a:endParaRPr lang="en-US" sz="1600" b="0" i="0">
                <a:solidFill>
                  <a:srgbClr val="000000"/>
                </a:solidFill>
                <a:latin typeface="Arial" pitchFamily="34" charset="0"/>
                <a:ea typeface="MS PGothic" pitchFamily="34" charset="-128"/>
              </a:endParaRPr>
            </a:p>
          </p:txBody>
        </p:sp>
        <p:sp>
          <p:nvSpPr>
            <p:cNvPr id="1383488" name="Rectangle 173"/>
            <p:cNvSpPr>
              <a:spLocks noChangeArrowheads="1"/>
            </p:cNvSpPr>
            <p:nvPr/>
          </p:nvSpPr>
          <p:spPr bwMode="auto">
            <a:xfrm>
              <a:off x="393" y="1164"/>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a:t>
              </a:r>
              <a:endParaRPr lang="en-US" sz="1600" b="0" i="0">
                <a:solidFill>
                  <a:srgbClr val="000000"/>
                </a:solidFill>
                <a:latin typeface="Arial" pitchFamily="34" charset="0"/>
                <a:ea typeface="MS PGothic" pitchFamily="34" charset="-128"/>
              </a:endParaRPr>
            </a:p>
          </p:txBody>
        </p:sp>
        <p:sp>
          <p:nvSpPr>
            <p:cNvPr id="1383489" name="Rectangle 174"/>
            <p:cNvSpPr>
              <a:spLocks noChangeArrowheads="1"/>
            </p:cNvSpPr>
            <p:nvPr/>
          </p:nvSpPr>
          <p:spPr bwMode="auto">
            <a:xfrm>
              <a:off x="387" y="1156"/>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FFFFFF"/>
                  </a:solidFill>
                  <a:latin typeface="Arial" pitchFamily="34" charset="0"/>
                  <a:ea typeface="MS PGothic" pitchFamily="34" charset="-128"/>
                </a:rPr>
                <a:t>I</a:t>
              </a:r>
              <a:endParaRPr lang="en-US" sz="1600" b="0" i="0">
                <a:solidFill>
                  <a:srgbClr val="000000"/>
                </a:solidFill>
                <a:latin typeface="Arial" pitchFamily="34" charset="0"/>
                <a:ea typeface="MS PGothic" pitchFamily="34" charset="-128"/>
              </a:endParaRPr>
            </a:p>
          </p:txBody>
        </p:sp>
        <p:sp>
          <p:nvSpPr>
            <p:cNvPr id="1383490" name="Rectangle 175"/>
            <p:cNvSpPr>
              <a:spLocks noChangeArrowheads="1"/>
            </p:cNvSpPr>
            <p:nvPr/>
          </p:nvSpPr>
          <p:spPr bwMode="auto">
            <a:xfrm>
              <a:off x="311" y="1390"/>
              <a:ext cx="219" cy="4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491" name="Rectangle 176"/>
            <p:cNvSpPr>
              <a:spLocks noChangeArrowheads="1"/>
            </p:cNvSpPr>
            <p:nvPr/>
          </p:nvSpPr>
          <p:spPr bwMode="auto">
            <a:xfrm>
              <a:off x="298" y="1376"/>
              <a:ext cx="219" cy="466"/>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492" name="Rectangle 177"/>
            <p:cNvSpPr>
              <a:spLocks noChangeArrowheads="1"/>
            </p:cNvSpPr>
            <p:nvPr/>
          </p:nvSpPr>
          <p:spPr bwMode="auto">
            <a:xfrm>
              <a:off x="298" y="1376"/>
              <a:ext cx="219" cy="466"/>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493" name="Rectangle 178"/>
            <p:cNvSpPr>
              <a:spLocks noChangeArrowheads="1"/>
            </p:cNvSpPr>
            <p:nvPr/>
          </p:nvSpPr>
          <p:spPr bwMode="auto">
            <a:xfrm>
              <a:off x="530" y="1390"/>
              <a:ext cx="218" cy="4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494" name="Rectangle 179"/>
            <p:cNvSpPr>
              <a:spLocks noChangeArrowheads="1"/>
            </p:cNvSpPr>
            <p:nvPr/>
          </p:nvSpPr>
          <p:spPr bwMode="auto">
            <a:xfrm>
              <a:off x="517" y="1376"/>
              <a:ext cx="218" cy="46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495" name="Rectangle 180"/>
            <p:cNvSpPr>
              <a:spLocks noChangeArrowheads="1"/>
            </p:cNvSpPr>
            <p:nvPr/>
          </p:nvSpPr>
          <p:spPr bwMode="auto">
            <a:xfrm>
              <a:off x="517" y="1376"/>
              <a:ext cx="218" cy="466"/>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496" name="Rectangle 181"/>
            <p:cNvSpPr>
              <a:spLocks noChangeArrowheads="1"/>
            </p:cNvSpPr>
            <p:nvPr/>
          </p:nvSpPr>
          <p:spPr bwMode="auto">
            <a:xfrm>
              <a:off x="748" y="1390"/>
              <a:ext cx="218" cy="4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497" name="Rectangle 182"/>
            <p:cNvSpPr>
              <a:spLocks noChangeArrowheads="1"/>
            </p:cNvSpPr>
            <p:nvPr/>
          </p:nvSpPr>
          <p:spPr bwMode="auto">
            <a:xfrm>
              <a:off x="735" y="1376"/>
              <a:ext cx="219" cy="46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498" name="Rectangle 183"/>
            <p:cNvSpPr>
              <a:spLocks noChangeArrowheads="1"/>
            </p:cNvSpPr>
            <p:nvPr/>
          </p:nvSpPr>
          <p:spPr bwMode="auto">
            <a:xfrm>
              <a:off x="735" y="1376"/>
              <a:ext cx="219" cy="466"/>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499" name="Rectangle 184"/>
            <p:cNvSpPr>
              <a:spLocks noChangeArrowheads="1"/>
            </p:cNvSpPr>
            <p:nvPr/>
          </p:nvSpPr>
          <p:spPr bwMode="auto">
            <a:xfrm>
              <a:off x="966" y="1390"/>
              <a:ext cx="219" cy="4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500" name="Rectangle 185"/>
            <p:cNvSpPr>
              <a:spLocks noChangeArrowheads="1"/>
            </p:cNvSpPr>
            <p:nvPr/>
          </p:nvSpPr>
          <p:spPr bwMode="auto">
            <a:xfrm>
              <a:off x="954" y="1376"/>
              <a:ext cx="218" cy="466"/>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501" name="Rectangle 186"/>
            <p:cNvSpPr>
              <a:spLocks noChangeArrowheads="1"/>
            </p:cNvSpPr>
            <p:nvPr/>
          </p:nvSpPr>
          <p:spPr bwMode="auto">
            <a:xfrm>
              <a:off x="954" y="1376"/>
              <a:ext cx="218" cy="466"/>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502" name="Rectangle 187"/>
            <p:cNvSpPr>
              <a:spLocks noChangeArrowheads="1"/>
            </p:cNvSpPr>
            <p:nvPr/>
          </p:nvSpPr>
          <p:spPr bwMode="auto">
            <a:xfrm>
              <a:off x="556" y="1165"/>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IIa</a:t>
              </a:r>
              <a:endParaRPr lang="en-US" sz="1600" b="0" i="0">
                <a:solidFill>
                  <a:srgbClr val="000000"/>
                </a:solidFill>
                <a:latin typeface="Arial" pitchFamily="34" charset="0"/>
                <a:ea typeface="MS PGothic" pitchFamily="34" charset="-128"/>
              </a:endParaRPr>
            </a:p>
          </p:txBody>
        </p:sp>
        <p:sp>
          <p:nvSpPr>
            <p:cNvPr id="1383503" name="Rectangle 188"/>
            <p:cNvSpPr>
              <a:spLocks noChangeArrowheads="1"/>
            </p:cNvSpPr>
            <p:nvPr/>
          </p:nvSpPr>
          <p:spPr bwMode="auto">
            <a:xfrm>
              <a:off x="550" y="1157"/>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IIa</a:t>
              </a:r>
              <a:endParaRPr lang="en-US" sz="1600" b="0" i="0">
                <a:solidFill>
                  <a:srgbClr val="000000"/>
                </a:solidFill>
                <a:latin typeface="Arial" pitchFamily="34" charset="0"/>
                <a:ea typeface="MS PGothic" pitchFamily="34" charset="-128"/>
              </a:endParaRPr>
            </a:p>
          </p:txBody>
        </p:sp>
        <p:sp>
          <p:nvSpPr>
            <p:cNvPr id="1383504" name="Rectangle 189"/>
            <p:cNvSpPr>
              <a:spLocks noChangeArrowheads="1"/>
            </p:cNvSpPr>
            <p:nvPr/>
          </p:nvSpPr>
          <p:spPr bwMode="auto">
            <a:xfrm>
              <a:off x="544" y="1152"/>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FFFFFF"/>
                  </a:solidFill>
                  <a:latin typeface="Arial" pitchFamily="34" charset="0"/>
                  <a:ea typeface="MS PGothic" pitchFamily="34" charset="-128"/>
                </a:rPr>
                <a:t>IIa</a:t>
              </a:r>
              <a:endParaRPr lang="en-US" sz="1600" b="0" i="0">
                <a:solidFill>
                  <a:srgbClr val="000000"/>
                </a:solidFill>
                <a:latin typeface="Arial" pitchFamily="34" charset="0"/>
                <a:ea typeface="MS PGothic" pitchFamily="34" charset="-128"/>
              </a:endParaRPr>
            </a:p>
          </p:txBody>
        </p:sp>
        <p:sp>
          <p:nvSpPr>
            <p:cNvPr id="1383505" name="Rectangle 190"/>
            <p:cNvSpPr>
              <a:spLocks noChangeArrowheads="1"/>
            </p:cNvSpPr>
            <p:nvPr/>
          </p:nvSpPr>
          <p:spPr bwMode="auto">
            <a:xfrm>
              <a:off x="794" y="1165"/>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IIb</a:t>
              </a:r>
              <a:endParaRPr lang="en-US" sz="1600" b="0" i="0">
                <a:solidFill>
                  <a:srgbClr val="000000"/>
                </a:solidFill>
                <a:latin typeface="Arial" pitchFamily="34" charset="0"/>
                <a:ea typeface="MS PGothic" pitchFamily="34" charset="-128"/>
              </a:endParaRPr>
            </a:p>
          </p:txBody>
        </p:sp>
        <p:sp>
          <p:nvSpPr>
            <p:cNvPr id="1383506" name="Rectangle 191"/>
            <p:cNvSpPr>
              <a:spLocks noChangeArrowheads="1"/>
            </p:cNvSpPr>
            <p:nvPr/>
          </p:nvSpPr>
          <p:spPr bwMode="auto">
            <a:xfrm>
              <a:off x="787" y="1157"/>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IIb</a:t>
              </a:r>
              <a:endParaRPr lang="en-US" sz="1600" b="0" i="0">
                <a:solidFill>
                  <a:srgbClr val="000000"/>
                </a:solidFill>
                <a:latin typeface="Arial" pitchFamily="34" charset="0"/>
                <a:ea typeface="MS PGothic" pitchFamily="34" charset="-128"/>
              </a:endParaRPr>
            </a:p>
          </p:txBody>
        </p:sp>
        <p:sp>
          <p:nvSpPr>
            <p:cNvPr id="1383507" name="Rectangle 192"/>
            <p:cNvSpPr>
              <a:spLocks noChangeArrowheads="1"/>
            </p:cNvSpPr>
            <p:nvPr/>
          </p:nvSpPr>
          <p:spPr bwMode="auto">
            <a:xfrm>
              <a:off x="782" y="1152"/>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FFFFFF"/>
                  </a:solidFill>
                  <a:latin typeface="Arial" pitchFamily="34" charset="0"/>
                  <a:ea typeface="MS PGothic" pitchFamily="34" charset="-128"/>
                </a:rPr>
                <a:t>IIb</a:t>
              </a:r>
              <a:endParaRPr lang="en-US" sz="1600" b="0" i="0">
                <a:solidFill>
                  <a:srgbClr val="000000"/>
                </a:solidFill>
                <a:latin typeface="Arial" pitchFamily="34" charset="0"/>
                <a:ea typeface="MS PGothic" pitchFamily="34" charset="-128"/>
              </a:endParaRPr>
            </a:p>
          </p:txBody>
        </p:sp>
        <p:sp>
          <p:nvSpPr>
            <p:cNvPr id="1383508" name="Rectangle 193"/>
            <p:cNvSpPr>
              <a:spLocks noChangeArrowheads="1"/>
            </p:cNvSpPr>
            <p:nvPr/>
          </p:nvSpPr>
          <p:spPr bwMode="auto">
            <a:xfrm>
              <a:off x="1031" y="1165"/>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III</a:t>
              </a:r>
              <a:endParaRPr lang="en-US" sz="1600" b="0" i="0">
                <a:solidFill>
                  <a:srgbClr val="000000"/>
                </a:solidFill>
                <a:latin typeface="Arial" pitchFamily="34" charset="0"/>
                <a:ea typeface="MS PGothic" pitchFamily="34" charset="-128"/>
              </a:endParaRPr>
            </a:p>
          </p:txBody>
        </p:sp>
        <p:sp>
          <p:nvSpPr>
            <p:cNvPr id="1383509" name="Rectangle 194"/>
            <p:cNvSpPr>
              <a:spLocks noChangeArrowheads="1"/>
            </p:cNvSpPr>
            <p:nvPr/>
          </p:nvSpPr>
          <p:spPr bwMode="auto">
            <a:xfrm>
              <a:off x="1025" y="1157"/>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III</a:t>
              </a:r>
              <a:endParaRPr lang="en-US" sz="1600" b="0" i="0">
                <a:solidFill>
                  <a:srgbClr val="000000"/>
                </a:solidFill>
                <a:latin typeface="Arial" pitchFamily="34" charset="0"/>
                <a:ea typeface="MS PGothic" pitchFamily="34" charset="-128"/>
              </a:endParaRPr>
            </a:p>
          </p:txBody>
        </p:sp>
        <p:sp>
          <p:nvSpPr>
            <p:cNvPr id="1383510" name="Rectangle 195"/>
            <p:cNvSpPr>
              <a:spLocks noChangeArrowheads="1"/>
            </p:cNvSpPr>
            <p:nvPr/>
          </p:nvSpPr>
          <p:spPr bwMode="auto">
            <a:xfrm>
              <a:off x="1019" y="1152"/>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FFFFFF"/>
                  </a:solidFill>
                  <a:latin typeface="Arial" pitchFamily="34" charset="0"/>
                  <a:ea typeface="MS PGothic" pitchFamily="34" charset="-128"/>
                </a:rPr>
                <a:t>III</a:t>
              </a:r>
              <a:endParaRPr lang="en-US" sz="1600" b="0" i="0">
                <a:solidFill>
                  <a:srgbClr val="000000"/>
                </a:solidFill>
                <a:latin typeface="Arial" pitchFamily="34" charset="0"/>
                <a:ea typeface="MS PGothic" pitchFamily="34" charset="-128"/>
              </a:endParaRPr>
            </a:p>
          </p:txBody>
        </p:sp>
        <p:sp>
          <p:nvSpPr>
            <p:cNvPr id="1383511" name="Rectangle 196"/>
            <p:cNvSpPr>
              <a:spLocks noChangeArrowheads="1"/>
            </p:cNvSpPr>
            <p:nvPr/>
          </p:nvSpPr>
          <p:spPr bwMode="auto">
            <a:xfrm>
              <a:off x="311" y="1390"/>
              <a:ext cx="219" cy="4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512" name="Rectangle 197"/>
            <p:cNvSpPr>
              <a:spLocks noChangeArrowheads="1"/>
            </p:cNvSpPr>
            <p:nvPr/>
          </p:nvSpPr>
          <p:spPr bwMode="auto">
            <a:xfrm>
              <a:off x="298" y="1376"/>
              <a:ext cx="219" cy="466"/>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513" name="Rectangle 198"/>
            <p:cNvSpPr>
              <a:spLocks noChangeArrowheads="1"/>
            </p:cNvSpPr>
            <p:nvPr/>
          </p:nvSpPr>
          <p:spPr bwMode="auto">
            <a:xfrm>
              <a:off x="298" y="1376"/>
              <a:ext cx="219" cy="466"/>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514" name="Rectangle 199"/>
            <p:cNvSpPr>
              <a:spLocks noChangeArrowheads="1"/>
            </p:cNvSpPr>
            <p:nvPr/>
          </p:nvSpPr>
          <p:spPr bwMode="auto">
            <a:xfrm>
              <a:off x="530" y="1390"/>
              <a:ext cx="218" cy="4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515" name="Rectangle 200"/>
            <p:cNvSpPr>
              <a:spLocks noChangeArrowheads="1"/>
            </p:cNvSpPr>
            <p:nvPr/>
          </p:nvSpPr>
          <p:spPr bwMode="auto">
            <a:xfrm>
              <a:off x="517" y="1376"/>
              <a:ext cx="218" cy="46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516" name="Rectangle 201"/>
            <p:cNvSpPr>
              <a:spLocks noChangeArrowheads="1"/>
            </p:cNvSpPr>
            <p:nvPr/>
          </p:nvSpPr>
          <p:spPr bwMode="auto">
            <a:xfrm>
              <a:off x="517" y="1376"/>
              <a:ext cx="218" cy="466"/>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517" name="Rectangle 202"/>
            <p:cNvSpPr>
              <a:spLocks noChangeArrowheads="1"/>
            </p:cNvSpPr>
            <p:nvPr/>
          </p:nvSpPr>
          <p:spPr bwMode="auto">
            <a:xfrm>
              <a:off x="748" y="1390"/>
              <a:ext cx="218" cy="4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518" name="Rectangle 203"/>
            <p:cNvSpPr>
              <a:spLocks noChangeArrowheads="1"/>
            </p:cNvSpPr>
            <p:nvPr/>
          </p:nvSpPr>
          <p:spPr bwMode="auto">
            <a:xfrm>
              <a:off x="735" y="1376"/>
              <a:ext cx="219" cy="46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519" name="Rectangle 204"/>
            <p:cNvSpPr>
              <a:spLocks noChangeArrowheads="1"/>
            </p:cNvSpPr>
            <p:nvPr/>
          </p:nvSpPr>
          <p:spPr bwMode="auto">
            <a:xfrm>
              <a:off x="735" y="1376"/>
              <a:ext cx="219" cy="466"/>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520" name="Rectangle 205"/>
            <p:cNvSpPr>
              <a:spLocks noChangeArrowheads="1"/>
            </p:cNvSpPr>
            <p:nvPr/>
          </p:nvSpPr>
          <p:spPr bwMode="auto">
            <a:xfrm>
              <a:off x="966" y="1390"/>
              <a:ext cx="219" cy="4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521" name="Rectangle 206"/>
            <p:cNvSpPr>
              <a:spLocks noChangeArrowheads="1"/>
            </p:cNvSpPr>
            <p:nvPr/>
          </p:nvSpPr>
          <p:spPr bwMode="auto">
            <a:xfrm>
              <a:off x="954" y="1376"/>
              <a:ext cx="218" cy="466"/>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522" name="Rectangle 207"/>
            <p:cNvSpPr>
              <a:spLocks noChangeArrowheads="1"/>
            </p:cNvSpPr>
            <p:nvPr/>
          </p:nvSpPr>
          <p:spPr bwMode="auto">
            <a:xfrm>
              <a:off x="954" y="1376"/>
              <a:ext cx="218" cy="466"/>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523" name="Rectangle 208"/>
            <p:cNvSpPr>
              <a:spLocks noChangeArrowheads="1"/>
            </p:cNvSpPr>
            <p:nvPr/>
          </p:nvSpPr>
          <p:spPr bwMode="auto">
            <a:xfrm>
              <a:off x="311" y="1390"/>
              <a:ext cx="219" cy="4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524" name="Rectangle 209"/>
            <p:cNvSpPr>
              <a:spLocks noChangeArrowheads="1"/>
            </p:cNvSpPr>
            <p:nvPr/>
          </p:nvSpPr>
          <p:spPr bwMode="auto">
            <a:xfrm>
              <a:off x="298" y="1376"/>
              <a:ext cx="219" cy="466"/>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525" name="Rectangle 210"/>
            <p:cNvSpPr>
              <a:spLocks noChangeArrowheads="1"/>
            </p:cNvSpPr>
            <p:nvPr/>
          </p:nvSpPr>
          <p:spPr bwMode="auto">
            <a:xfrm>
              <a:off x="298" y="1376"/>
              <a:ext cx="219" cy="466"/>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526" name="Rectangle 211"/>
            <p:cNvSpPr>
              <a:spLocks noChangeArrowheads="1"/>
            </p:cNvSpPr>
            <p:nvPr/>
          </p:nvSpPr>
          <p:spPr bwMode="auto">
            <a:xfrm>
              <a:off x="530" y="1390"/>
              <a:ext cx="218" cy="4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527" name="Rectangle 212"/>
            <p:cNvSpPr>
              <a:spLocks noChangeArrowheads="1"/>
            </p:cNvSpPr>
            <p:nvPr/>
          </p:nvSpPr>
          <p:spPr bwMode="auto">
            <a:xfrm>
              <a:off x="517" y="1376"/>
              <a:ext cx="218" cy="46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528" name="Rectangle 213"/>
            <p:cNvSpPr>
              <a:spLocks noChangeArrowheads="1"/>
            </p:cNvSpPr>
            <p:nvPr/>
          </p:nvSpPr>
          <p:spPr bwMode="auto">
            <a:xfrm>
              <a:off x="517" y="1376"/>
              <a:ext cx="218" cy="466"/>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529" name="Rectangle 214"/>
            <p:cNvSpPr>
              <a:spLocks noChangeArrowheads="1"/>
            </p:cNvSpPr>
            <p:nvPr/>
          </p:nvSpPr>
          <p:spPr bwMode="auto">
            <a:xfrm>
              <a:off x="748" y="1390"/>
              <a:ext cx="218" cy="4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530" name="Rectangle 215"/>
            <p:cNvSpPr>
              <a:spLocks noChangeArrowheads="1"/>
            </p:cNvSpPr>
            <p:nvPr/>
          </p:nvSpPr>
          <p:spPr bwMode="auto">
            <a:xfrm>
              <a:off x="735" y="1376"/>
              <a:ext cx="219" cy="46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531" name="Rectangle 216"/>
            <p:cNvSpPr>
              <a:spLocks noChangeArrowheads="1"/>
            </p:cNvSpPr>
            <p:nvPr/>
          </p:nvSpPr>
          <p:spPr bwMode="auto">
            <a:xfrm>
              <a:off x="735" y="1376"/>
              <a:ext cx="219" cy="466"/>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532" name="Rectangle 217"/>
            <p:cNvSpPr>
              <a:spLocks noChangeArrowheads="1"/>
            </p:cNvSpPr>
            <p:nvPr/>
          </p:nvSpPr>
          <p:spPr bwMode="auto">
            <a:xfrm>
              <a:off x="966" y="1390"/>
              <a:ext cx="219" cy="4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533" name="Rectangle 218"/>
            <p:cNvSpPr>
              <a:spLocks noChangeArrowheads="1"/>
            </p:cNvSpPr>
            <p:nvPr/>
          </p:nvSpPr>
          <p:spPr bwMode="auto">
            <a:xfrm>
              <a:off x="954" y="1376"/>
              <a:ext cx="218" cy="466"/>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534" name="Rectangle 219"/>
            <p:cNvSpPr>
              <a:spLocks noChangeArrowheads="1"/>
            </p:cNvSpPr>
            <p:nvPr/>
          </p:nvSpPr>
          <p:spPr bwMode="auto">
            <a:xfrm>
              <a:off x="954" y="1376"/>
              <a:ext cx="218" cy="466"/>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535" name="Rectangle 220"/>
            <p:cNvSpPr>
              <a:spLocks noChangeArrowheads="1"/>
            </p:cNvSpPr>
            <p:nvPr/>
          </p:nvSpPr>
          <p:spPr bwMode="auto">
            <a:xfrm>
              <a:off x="556" y="1165"/>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IIa</a:t>
              </a:r>
              <a:endParaRPr lang="en-US" sz="1600" b="0" i="0">
                <a:solidFill>
                  <a:srgbClr val="000000"/>
                </a:solidFill>
                <a:latin typeface="Arial" pitchFamily="34" charset="0"/>
                <a:ea typeface="MS PGothic" pitchFamily="34" charset="-128"/>
              </a:endParaRPr>
            </a:p>
          </p:txBody>
        </p:sp>
        <p:sp>
          <p:nvSpPr>
            <p:cNvPr id="1383536" name="Rectangle 221"/>
            <p:cNvSpPr>
              <a:spLocks noChangeArrowheads="1"/>
            </p:cNvSpPr>
            <p:nvPr/>
          </p:nvSpPr>
          <p:spPr bwMode="auto">
            <a:xfrm>
              <a:off x="550" y="1157"/>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IIa</a:t>
              </a:r>
              <a:endParaRPr lang="en-US" sz="1600" b="0" i="0">
                <a:solidFill>
                  <a:srgbClr val="000000"/>
                </a:solidFill>
                <a:latin typeface="Arial" pitchFamily="34" charset="0"/>
                <a:ea typeface="MS PGothic" pitchFamily="34" charset="-128"/>
              </a:endParaRPr>
            </a:p>
          </p:txBody>
        </p:sp>
        <p:sp>
          <p:nvSpPr>
            <p:cNvPr id="1383537" name="Rectangle 222"/>
            <p:cNvSpPr>
              <a:spLocks noChangeArrowheads="1"/>
            </p:cNvSpPr>
            <p:nvPr/>
          </p:nvSpPr>
          <p:spPr bwMode="auto">
            <a:xfrm>
              <a:off x="544" y="1152"/>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FFFFFF"/>
                  </a:solidFill>
                  <a:latin typeface="Arial" pitchFamily="34" charset="0"/>
                  <a:ea typeface="MS PGothic" pitchFamily="34" charset="-128"/>
                </a:rPr>
                <a:t>IIa</a:t>
              </a:r>
              <a:endParaRPr lang="en-US" sz="1600" b="0" i="0">
                <a:solidFill>
                  <a:srgbClr val="000000"/>
                </a:solidFill>
                <a:latin typeface="Arial" pitchFamily="34" charset="0"/>
                <a:ea typeface="MS PGothic" pitchFamily="34" charset="-128"/>
              </a:endParaRPr>
            </a:p>
          </p:txBody>
        </p:sp>
        <p:sp>
          <p:nvSpPr>
            <p:cNvPr id="1383538" name="Rectangle 223"/>
            <p:cNvSpPr>
              <a:spLocks noChangeArrowheads="1"/>
            </p:cNvSpPr>
            <p:nvPr/>
          </p:nvSpPr>
          <p:spPr bwMode="auto">
            <a:xfrm>
              <a:off x="794" y="1165"/>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IIb</a:t>
              </a:r>
              <a:endParaRPr lang="en-US" sz="1600" b="0" i="0">
                <a:solidFill>
                  <a:srgbClr val="000000"/>
                </a:solidFill>
                <a:latin typeface="Arial" pitchFamily="34" charset="0"/>
                <a:ea typeface="MS PGothic" pitchFamily="34" charset="-128"/>
              </a:endParaRPr>
            </a:p>
          </p:txBody>
        </p:sp>
        <p:sp>
          <p:nvSpPr>
            <p:cNvPr id="1383539" name="Rectangle 224"/>
            <p:cNvSpPr>
              <a:spLocks noChangeArrowheads="1"/>
            </p:cNvSpPr>
            <p:nvPr/>
          </p:nvSpPr>
          <p:spPr bwMode="auto">
            <a:xfrm>
              <a:off x="787" y="1157"/>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IIb</a:t>
              </a:r>
              <a:endParaRPr lang="en-US" sz="1600" b="0" i="0">
                <a:solidFill>
                  <a:srgbClr val="000000"/>
                </a:solidFill>
                <a:latin typeface="Arial" pitchFamily="34" charset="0"/>
                <a:ea typeface="MS PGothic" pitchFamily="34" charset="-128"/>
              </a:endParaRPr>
            </a:p>
          </p:txBody>
        </p:sp>
        <p:sp>
          <p:nvSpPr>
            <p:cNvPr id="1383540" name="Rectangle 225"/>
            <p:cNvSpPr>
              <a:spLocks noChangeArrowheads="1"/>
            </p:cNvSpPr>
            <p:nvPr/>
          </p:nvSpPr>
          <p:spPr bwMode="auto">
            <a:xfrm>
              <a:off x="782" y="1152"/>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FFFFFF"/>
                  </a:solidFill>
                  <a:latin typeface="Arial" pitchFamily="34" charset="0"/>
                  <a:ea typeface="MS PGothic" pitchFamily="34" charset="-128"/>
                </a:rPr>
                <a:t>IIb</a:t>
              </a:r>
              <a:endParaRPr lang="en-US" sz="1600" b="0" i="0">
                <a:solidFill>
                  <a:srgbClr val="000000"/>
                </a:solidFill>
                <a:latin typeface="Arial" pitchFamily="34" charset="0"/>
                <a:ea typeface="MS PGothic" pitchFamily="34" charset="-128"/>
              </a:endParaRPr>
            </a:p>
          </p:txBody>
        </p:sp>
        <p:sp>
          <p:nvSpPr>
            <p:cNvPr id="1383541" name="Rectangle 226"/>
            <p:cNvSpPr>
              <a:spLocks noChangeArrowheads="1"/>
            </p:cNvSpPr>
            <p:nvPr/>
          </p:nvSpPr>
          <p:spPr bwMode="auto">
            <a:xfrm>
              <a:off x="1031" y="1165"/>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III</a:t>
              </a:r>
              <a:endParaRPr lang="en-US" sz="1600" b="0" i="0">
                <a:solidFill>
                  <a:srgbClr val="000000"/>
                </a:solidFill>
                <a:latin typeface="Arial" pitchFamily="34" charset="0"/>
                <a:ea typeface="MS PGothic" pitchFamily="34" charset="-128"/>
              </a:endParaRPr>
            </a:p>
          </p:txBody>
        </p:sp>
        <p:sp>
          <p:nvSpPr>
            <p:cNvPr id="1383542" name="Rectangle 227"/>
            <p:cNvSpPr>
              <a:spLocks noChangeArrowheads="1"/>
            </p:cNvSpPr>
            <p:nvPr/>
          </p:nvSpPr>
          <p:spPr bwMode="auto">
            <a:xfrm>
              <a:off x="1025" y="1157"/>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III</a:t>
              </a:r>
              <a:endParaRPr lang="en-US" sz="1600" b="0" i="0">
                <a:solidFill>
                  <a:srgbClr val="000000"/>
                </a:solidFill>
                <a:latin typeface="Arial" pitchFamily="34" charset="0"/>
                <a:ea typeface="MS PGothic" pitchFamily="34" charset="-128"/>
              </a:endParaRPr>
            </a:p>
          </p:txBody>
        </p:sp>
        <p:sp>
          <p:nvSpPr>
            <p:cNvPr id="1383543" name="Rectangle 228"/>
            <p:cNvSpPr>
              <a:spLocks noChangeArrowheads="1"/>
            </p:cNvSpPr>
            <p:nvPr/>
          </p:nvSpPr>
          <p:spPr bwMode="auto">
            <a:xfrm>
              <a:off x="1019" y="1152"/>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FFFFFF"/>
                  </a:solidFill>
                  <a:latin typeface="Arial" pitchFamily="34" charset="0"/>
                  <a:ea typeface="MS PGothic" pitchFamily="34" charset="-128"/>
                </a:rPr>
                <a:t>III</a:t>
              </a:r>
              <a:endParaRPr lang="en-US" sz="1600" b="0" i="0">
                <a:solidFill>
                  <a:srgbClr val="000000"/>
                </a:solidFill>
                <a:latin typeface="Arial" pitchFamily="34" charset="0"/>
                <a:ea typeface="MS PGothic" pitchFamily="34" charset="-128"/>
              </a:endParaRPr>
            </a:p>
          </p:txBody>
        </p:sp>
        <p:sp>
          <p:nvSpPr>
            <p:cNvPr id="1383544" name="WordArt 229"/>
            <p:cNvSpPr>
              <a:spLocks noChangeArrowheads="1" noChangeShapeType="1" noTextEdit="1"/>
            </p:cNvSpPr>
            <p:nvPr/>
          </p:nvSpPr>
          <p:spPr bwMode="auto">
            <a:xfrm>
              <a:off x="356" y="1461"/>
              <a:ext cx="117" cy="2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B</a:t>
              </a:r>
            </a:p>
          </p:txBody>
        </p:sp>
      </p:grpSp>
      <p:sp>
        <p:nvSpPr>
          <p:cNvPr id="1383545" name="Text Box 230"/>
          <p:cNvSpPr txBox="1">
            <a:spLocks noChangeArrowheads="1"/>
          </p:cNvSpPr>
          <p:nvPr/>
        </p:nvSpPr>
        <p:spPr bwMode="auto">
          <a:xfrm>
            <a:off x="2057400" y="1965325"/>
            <a:ext cx="67056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eaLnBrk="0" hangingPunct="0">
              <a:buFontTx/>
              <a:buAutoNum type="alphaLcPeriod"/>
            </a:pPr>
            <a:r>
              <a:rPr lang="en-US" sz="2000" i="0" dirty="0">
                <a:solidFill>
                  <a:srgbClr val="FFFFFF"/>
                </a:solidFill>
                <a:latin typeface="Arial" pitchFamily="34" charset="0"/>
                <a:ea typeface="MS PGothic" pitchFamily="34" charset="-128"/>
              </a:rPr>
              <a:t> </a:t>
            </a:r>
            <a:r>
              <a:rPr lang="en-US" sz="2000" i="0" dirty="0">
                <a:solidFill>
                  <a:srgbClr val="FFFF00"/>
                </a:solidFill>
                <a:latin typeface="Arial" pitchFamily="34" charset="0"/>
                <a:ea typeface="MS PGothic" pitchFamily="34" charset="-128"/>
              </a:rPr>
              <a:t>In patients receiving a stent (BMS or DES) </a:t>
            </a:r>
          </a:p>
          <a:p>
            <a:pPr eaLnBrk="0" hangingPunct="0"/>
            <a:r>
              <a:rPr lang="en-US" sz="2000" i="0" dirty="0">
                <a:solidFill>
                  <a:srgbClr val="FFFF00"/>
                </a:solidFill>
                <a:latin typeface="Arial" pitchFamily="34" charset="0"/>
                <a:ea typeface="MS PGothic" pitchFamily="34" charset="-128"/>
              </a:rPr>
              <a:t>	during PCI for ACS, P2Y12 inhibitor therapy should be given for at least 12 months. Options include clopidogrel</a:t>
            </a:r>
            <a:r>
              <a:rPr lang="en-US" sz="2000" b="0" i="0" dirty="0">
                <a:solidFill>
                  <a:srgbClr val="FFFF00"/>
                </a:solidFill>
                <a:latin typeface="Arial" pitchFamily="34" charset="0"/>
                <a:ea typeface="MS PGothic" pitchFamily="34" charset="-128"/>
              </a:rPr>
              <a:t> </a:t>
            </a:r>
            <a:r>
              <a:rPr lang="en-US" sz="2000" b="0" i="0" dirty="0">
                <a:solidFill>
                  <a:srgbClr val="FFFFFF"/>
                </a:solidFill>
                <a:latin typeface="Arial" pitchFamily="34" charset="0"/>
                <a:ea typeface="MS PGothic" pitchFamily="34" charset="-128"/>
              </a:rPr>
              <a:t>75 mg </a:t>
            </a:r>
            <a:r>
              <a:rPr lang="en-US" sz="2000" b="0" i="0" dirty="0" err="1">
                <a:solidFill>
                  <a:srgbClr val="FFFFFF"/>
                </a:solidFill>
                <a:latin typeface="Arial" pitchFamily="34" charset="0"/>
                <a:ea typeface="MS PGothic" pitchFamily="34" charset="-128"/>
              </a:rPr>
              <a:t>daily,</a:t>
            </a:r>
            <a:r>
              <a:rPr lang="en-US" sz="2000" i="0" dirty="0" err="1">
                <a:solidFill>
                  <a:srgbClr val="FFFF00"/>
                </a:solidFill>
                <a:latin typeface="Arial" pitchFamily="34" charset="0"/>
                <a:ea typeface="MS PGothic" pitchFamily="34" charset="-128"/>
              </a:rPr>
              <a:t>prasugrel</a:t>
            </a:r>
            <a:r>
              <a:rPr lang="en-US" sz="2000" b="0" i="0" dirty="0">
                <a:solidFill>
                  <a:srgbClr val="FFFF00"/>
                </a:solidFill>
                <a:latin typeface="Arial" pitchFamily="34" charset="0"/>
                <a:ea typeface="MS PGothic" pitchFamily="34" charset="-128"/>
              </a:rPr>
              <a:t> </a:t>
            </a:r>
            <a:r>
              <a:rPr lang="en-US" sz="2000" b="0" i="0" dirty="0">
                <a:solidFill>
                  <a:srgbClr val="FFFFFF"/>
                </a:solidFill>
                <a:latin typeface="Arial" pitchFamily="34" charset="0"/>
                <a:ea typeface="MS PGothic" pitchFamily="34" charset="-128"/>
              </a:rPr>
              <a:t>10 mg daily or </a:t>
            </a:r>
            <a:r>
              <a:rPr lang="en-US" sz="2000" i="0" dirty="0">
                <a:solidFill>
                  <a:srgbClr val="FFFF00"/>
                </a:solidFill>
                <a:latin typeface="Arial" pitchFamily="34" charset="0"/>
                <a:ea typeface="MS PGothic" pitchFamily="34" charset="-128"/>
              </a:rPr>
              <a:t>ticagrelor</a:t>
            </a:r>
            <a:r>
              <a:rPr lang="en-US" sz="2000" b="0" i="0" dirty="0">
                <a:solidFill>
                  <a:srgbClr val="FFFF00"/>
                </a:solidFill>
                <a:latin typeface="Arial" pitchFamily="34" charset="0"/>
                <a:ea typeface="MS PGothic" pitchFamily="34" charset="-128"/>
              </a:rPr>
              <a:t> </a:t>
            </a:r>
            <a:r>
              <a:rPr lang="en-US" sz="2000" b="0" i="0" dirty="0">
                <a:solidFill>
                  <a:srgbClr val="FFFFFF"/>
                </a:solidFill>
                <a:latin typeface="Arial" pitchFamily="34" charset="0"/>
                <a:ea typeface="MS PGothic" pitchFamily="34" charset="-128"/>
              </a:rPr>
              <a:t>90mg twice daily </a:t>
            </a:r>
            <a:endParaRPr lang="en-US" sz="2000" i="0" dirty="0">
              <a:solidFill>
                <a:srgbClr val="FFFFFF"/>
              </a:solidFill>
              <a:latin typeface="Arial" pitchFamily="34" charset="0"/>
              <a:ea typeface="MS PGothic" pitchFamily="34" charset="-128"/>
            </a:endParaRPr>
          </a:p>
          <a:p>
            <a:pPr eaLnBrk="0" hangingPunct="0"/>
            <a:endParaRPr lang="en-US" sz="2000" i="0" dirty="0">
              <a:solidFill>
                <a:srgbClr val="FFFFFF"/>
              </a:solidFill>
              <a:latin typeface="Arial" pitchFamily="34" charset="0"/>
              <a:ea typeface="MS PGothic" pitchFamily="34" charset="-128"/>
            </a:endParaRPr>
          </a:p>
          <a:p>
            <a:pPr eaLnBrk="0" hangingPunct="0"/>
            <a:r>
              <a:rPr lang="en-US" sz="2000" b="0" i="0" dirty="0">
                <a:solidFill>
                  <a:srgbClr val="FFFFFF"/>
                </a:solidFill>
                <a:latin typeface="Arial" pitchFamily="34" charset="0"/>
                <a:ea typeface="MS PGothic" pitchFamily="34" charset="-128"/>
              </a:rPr>
              <a:t> b. In patients receiving </a:t>
            </a:r>
            <a:r>
              <a:rPr lang="en-US" sz="2000" i="0" dirty="0">
                <a:solidFill>
                  <a:srgbClr val="FFFF00"/>
                </a:solidFill>
                <a:latin typeface="Arial" pitchFamily="34" charset="0"/>
                <a:ea typeface="MS PGothic" pitchFamily="34" charset="-128"/>
              </a:rPr>
              <a:t>DES for non-ACS indication, clopidogrel should be given for at least 12 months</a:t>
            </a:r>
            <a:r>
              <a:rPr lang="en-US" sz="2000" b="0" i="0" dirty="0">
                <a:solidFill>
                  <a:srgbClr val="FFFFFF"/>
                </a:solidFill>
                <a:latin typeface="Arial" pitchFamily="34" charset="0"/>
                <a:ea typeface="MS PGothic" pitchFamily="34" charset="-128"/>
              </a:rPr>
              <a:t> if patients are not at high risk for bleeding.  </a:t>
            </a:r>
            <a:endParaRPr lang="en-US" sz="2000" i="0" dirty="0">
              <a:solidFill>
                <a:srgbClr val="FFFF00"/>
              </a:solidFill>
              <a:latin typeface="Arial" pitchFamily="34" charset="0"/>
              <a:ea typeface="MS PGothic" pitchFamily="34" charset="-128"/>
            </a:endParaRPr>
          </a:p>
          <a:p>
            <a:pPr eaLnBrk="0" hangingPunct="0"/>
            <a:endParaRPr lang="en-US" sz="2000" i="0" dirty="0">
              <a:solidFill>
                <a:srgbClr val="FFFFFF"/>
              </a:solidFill>
              <a:latin typeface="Arial" pitchFamily="34" charset="0"/>
              <a:ea typeface="MS PGothic" pitchFamily="34" charset="-128"/>
            </a:endParaRPr>
          </a:p>
          <a:p>
            <a:pPr eaLnBrk="0" hangingPunct="0"/>
            <a:r>
              <a:rPr lang="en-US" sz="2000" b="0" i="0" dirty="0">
                <a:solidFill>
                  <a:srgbClr val="FFFFFF"/>
                </a:solidFill>
                <a:latin typeface="Arial" pitchFamily="34" charset="0"/>
                <a:ea typeface="MS PGothic" pitchFamily="34" charset="-128"/>
              </a:rPr>
              <a:t>c. In patients receiving </a:t>
            </a:r>
            <a:r>
              <a:rPr lang="en-US" sz="2000" i="0" dirty="0">
                <a:solidFill>
                  <a:srgbClr val="FFFF00"/>
                </a:solidFill>
                <a:latin typeface="Arial" pitchFamily="34" charset="0"/>
                <a:ea typeface="MS PGothic" pitchFamily="34" charset="-128"/>
              </a:rPr>
              <a:t>BMS for a non-ACS indication, clopidogrel should be given for a minimum of 1 month and ideally up to 12 months</a:t>
            </a:r>
            <a:r>
              <a:rPr lang="en-US" sz="2000" b="0" i="0" dirty="0">
                <a:solidFill>
                  <a:srgbClr val="FFFFFF"/>
                </a:solidFill>
                <a:latin typeface="Arial" pitchFamily="34" charset="0"/>
                <a:ea typeface="MS PGothic" pitchFamily="34" charset="-128"/>
              </a:rPr>
              <a:t> (</a:t>
            </a:r>
            <a:r>
              <a:rPr lang="en-US" sz="2000" dirty="0">
                <a:solidFill>
                  <a:srgbClr val="FFFFFF"/>
                </a:solidFill>
                <a:latin typeface="Arial" pitchFamily="34" charset="0"/>
                <a:ea typeface="MS PGothic" pitchFamily="34" charset="-128"/>
              </a:rPr>
              <a:t>unless patient is at increased risk for </a:t>
            </a:r>
            <a:r>
              <a:rPr lang="en-US" sz="2000" dirty="0" err="1">
                <a:solidFill>
                  <a:srgbClr val="FFFFFF"/>
                </a:solidFill>
                <a:latin typeface="Arial" pitchFamily="34" charset="0"/>
                <a:ea typeface="MS PGothic" pitchFamily="34" charset="-128"/>
              </a:rPr>
              <a:t>bleeding;then</a:t>
            </a:r>
            <a:r>
              <a:rPr lang="en-US" sz="2000" dirty="0">
                <a:solidFill>
                  <a:srgbClr val="FFFFFF"/>
                </a:solidFill>
                <a:latin typeface="Arial" pitchFamily="34" charset="0"/>
                <a:ea typeface="MS PGothic" pitchFamily="34" charset="-128"/>
              </a:rPr>
              <a:t> it should be given for a minimum of 2 weeks</a:t>
            </a:r>
            <a:r>
              <a:rPr lang="en-US" sz="2000" b="0" i="0" dirty="0" smtClean="0">
                <a:solidFill>
                  <a:srgbClr val="FFFFFF"/>
                </a:solidFill>
                <a:latin typeface="Arial" pitchFamily="34" charset="0"/>
                <a:ea typeface="MS PGothic" pitchFamily="34" charset="-128"/>
              </a:rPr>
              <a:t>)</a:t>
            </a:r>
            <a:endParaRPr lang="en-US" sz="2000" b="0" i="0" dirty="0">
              <a:solidFill>
                <a:srgbClr val="FFFFFF"/>
              </a:solidFill>
              <a:latin typeface="Arial" pitchFamily="34" charset="0"/>
              <a:ea typeface="MS PGothic" pitchFamily="34" charset="-128"/>
            </a:endParaRPr>
          </a:p>
        </p:txBody>
      </p:sp>
      <p:sp>
        <p:nvSpPr>
          <p:cNvPr id="1383546" name="Text Box 343"/>
          <p:cNvSpPr txBox="1">
            <a:spLocks noChangeArrowheads="1"/>
          </p:cNvSpPr>
          <p:nvPr/>
        </p:nvSpPr>
        <p:spPr bwMode="auto">
          <a:xfrm>
            <a:off x="6553200" y="6400800"/>
            <a:ext cx="2590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en-US" sz="1600" i="0">
                <a:solidFill>
                  <a:srgbClr val="FFFFFF"/>
                </a:solidFill>
                <a:latin typeface="Arial Narrow" pitchFamily="34" charset="0"/>
              </a:rPr>
              <a:t>Circulation 2011;124:e574-651</a:t>
            </a:r>
          </a:p>
        </p:txBody>
      </p:sp>
      <p:grpSp>
        <p:nvGrpSpPr>
          <p:cNvPr id="1383547" name="Group 121"/>
          <p:cNvGrpSpPr>
            <a:grpSpLocks/>
          </p:cNvGrpSpPr>
          <p:nvPr/>
        </p:nvGrpSpPr>
        <p:grpSpPr bwMode="auto">
          <a:xfrm>
            <a:off x="381000" y="3533775"/>
            <a:ext cx="1408113" cy="1114425"/>
            <a:chOff x="298" y="1152"/>
            <a:chExt cx="887" cy="702"/>
          </a:xfrm>
        </p:grpSpPr>
        <p:sp>
          <p:nvSpPr>
            <p:cNvPr id="1383548" name="Rectangle 122"/>
            <p:cNvSpPr>
              <a:spLocks noChangeArrowheads="1"/>
            </p:cNvSpPr>
            <p:nvPr/>
          </p:nvSpPr>
          <p:spPr bwMode="auto">
            <a:xfrm>
              <a:off x="399" y="1169"/>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a:t>
              </a:r>
              <a:endParaRPr lang="en-US" sz="1600" b="0" i="0">
                <a:solidFill>
                  <a:srgbClr val="000000"/>
                </a:solidFill>
                <a:latin typeface="Arial" pitchFamily="34" charset="0"/>
                <a:ea typeface="MS PGothic" pitchFamily="34" charset="-128"/>
              </a:endParaRPr>
            </a:p>
          </p:txBody>
        </p:sp>
        <p:sp>
          <p:nvSpPr>
            <p:cNvPr id="1383549" name="Rectangle 123"/>
            <p:cNvSpPr>
              <a:spLocks noChangeArrowheads="1"/>
            </p:cNvSpPr>
            <p:nvPr/>
          </p:nvSpPr>
          <p:spPr bwMode="auto">
            <a:xfrm>
              <a:off x="393" y="1164"/>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a:t>
              </a:r>
              <a:endParaRPr lang="en-US" sz="1600" b="0" i="0">
                <a:solidFill>
                  <a:srgbClr val="000000"/>
                </a:solidFill>
                <a:latin typeface="Arial" pitchFamily="34" charset="0"/>
                <a:ea typeface="MS PGothic" pitchFamily="34" charset="-128"/>
              </a:endParaRPr>
            </a:p>
          </p:txBody>
        </p:sp>
        <p:sp>
          <p:nvSpPr>
            <p:cNvPr id="1383550" name="Rectangle 124"/>
            <p:cNvSpPr>
              <a:spLocks noChangeArrowheads="1"/>
            </p:cNvSpPr>
            <p:nvPr/>
          </p:nvSpPr>
          <p:spPr bwMode="auto">
            <a:xfrm>
              <a:off x="387" y="1156"/>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FFFFFF"/>
                  </a:solidFill>
                  <a:latin typeface="Arial" pitchFamily="34" charset="0"/>
                  <a:ea typeface="MS PGothic" pitchFamily="34" charset="-128"/>
                </a:rPr>
                <a:t>I</a:t>
              </a:r>
              <a:endParaRPr lang="en-US" sz="1600" b="0" i="0">
                <a:solidFill>
                  <a:srgbClr val="000000"/>
                </a:solidFill>
                <a:latin typeface="Arial" pitchFamily="34" charset="0"/>
                <a:ea typeface="MS PGothic" pitchFamily="34" charset="-128"/>
              </a:endParaRPr>
            </a:p>
          </p:txBody>
        </p:sp>
        <p:sp>
          <p:nvSpPr>
            <p:cNvPr id="1383551" name="Rectangle 125"/>
            <p:cNvSpPr>
              <a:spLocks noChangeArrowheads="1"/>
            </p:cNvSpPr>
            <p:nvPr/>
          </p:nvSpPr>
          <p:spPr bwMode="auto">
            <a:xfrm>
              <a:off x="311" y="1390"/>
              <a:ext cx="219" cy="4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552" name="Rectangle 126"/>
            <p:cNvSpPr>
              <a:spLocks noChangeArrowheads="1"/>
            </p:cNvSpPr>
            <p:nvPr/>
          </p:nvSpPr>
          <p:spPr bwMode="auto">
            <a:xfrm>
              <a:off x="298" y="1376"/>
              <a:ext cx="219" cy="466"/>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553" name="Rectangle 127"/>
            <p:cNvSpPr>
              <a:spLocks noChangeArrowheads="1"/>
            </p:cNvSpPr>
            <p:nvPr/>
          </p:nvSpPr>
          <p:spPr bwMode="auto">
            <a:xfrm>
              <a:off x="298" y="1376"/>
              <a:ext cx="219" cy="466"/>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554" name="Rectangle 128"/>
            <p:cNvSpPr>
              <a:spLocks noChangeArrowheads="1"/>
            </p:cNvSpPr>
            <p:nvPr/>
          </p:nvSpPr>
          <p:spPr bwMode="auto">
            <a:xfrm>
              <a:off x="530" y="1390"/>
              <a:ext cx="218" cy="4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555" name="Rectangle 129"/>
            <p:cNvSpPr>
              <a:spLocks noChangeArrowheads="1"/>
            </p:cNvSpPr>
            <p:nvPr/>
          </p:nvSpPr>
          <p:spPr bwMode="auto">
            <a:xfrm>
              <a:off x="517" y="1376"/>
              <a:ext cx="218" cy="46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556" name="Rectangle 130"/>
            <p:cNvSpPr>
              <a:spLocks noChangeArrowheads="1"/>
            </p:cNvSpPr>
            <p:nvPr/>
          </p:nvSpPr>
          <p:spPr bwMode="auto">
            <a:xfrm>
              <a:off x="517" y="1376"/>
              <a:ext cx="218" cy="466"/>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557" name="Rectangle 131"/>
            <p:cNvSpPr>
              <a:spLocks noChangeArrowheads="1"/>
            </p:cNvSpPr>
            <p:nvPr/>
          </p:nvSpPr>
          <p:spPr bwMode="auto">
            <a:xfrm>
              <a:off x="748" y="1390"/>
              <a:ext cx="218" cy="4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558" name="Rectangle 132"/>
            <p:cNvSpPr>
              <a:spLocks noChangeArrowheads="1"/>
            </p:cNvSpPr>
            <p:nvPr/>
          </p:nvSpPr>
          <p:spPr bwMode="auto">
            <a:xfrm>
              <a:off x="735" y="1376"/>
              <a:ext cx="219" cy="46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559" name="Rectangle 133"/>
            <p:cNvSpPr>
              <a:spLocks noChangeArrowheads="1"/>
            </p:cNvSpPr>
            <p:nvPr/>
          </p:nvSpPr>
          <p:spPr bwMode="auto">
            <a:xfrm>
              <a:off x="735" y="1376"/>
              <a:ext cx="219" cy="466"/>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560" name="Rectangle 134"/>
            <p:cNvSpPr>
              <a:spLocks noChangeArrowheads="1"/>
            </p:cNvSpPr>
            <p:nvPr/>
          </p:nvSpPr>
          <p:spPr bwMode="auto">
            <a:xfrm>
              <a:off x="966" y="1390"/>
              <a:ext cx="219" cy="4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561" name="Rectangle 135"/>
            <p:cNvSpPr>
              <a:spLocks noChangeArrowheads="1"/>
            </p:cNvSpPr>
            <p:nvPr/>
          </p:nvSpPr>
          <p:spPr bwMode="auto">
            <a:xfrm>
              <a:off x="954" y="1376"/>
              <a:ext cx="218" cy="466"/>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562" name="Rectangle 136"/>
            <p:cNvSpPr>
              <a:spLocks noChangeArrowheads="1"/>
            </p:cNvSpPr>
            <p:nvPr/>
          </p:nvSpPr>
          <p:spPr bwMode="auto">
            <a:xfrm>
              <a:off x="954" y="1376"/>
              <a:ext cx="218" cy="466"/>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563" name="Rectangle 137"/>
            <p:cNvSpPr>
              <a:spLocks noChangeArrowheads="1"/>
            </p:cNvSpPr>
            <p:nvPr/>
          </p:nvSpPr>
          <p:spPr bwMode="auto">
            <a:xfrm>
              <a:off x="556" y="1165"/>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IIa</a:t>
              </a:r>
              <a:endParaRPr lang="en-US" sz="1600" b="0" i="0">
                <a:solidFill>
                  <a:srgbClr val="000000"/>
                </a:solidFill>
                <a:latin typeface="Arial" pitchFamily="34" charset="0"/>
                <a:ea typeface="MS PGothic" pitchFamily="34" charset="-128"/>
              </a:endParaRPr>
            </a:p>
          </p:txBody>
        </p:sp>
        <p:sp>
          <p:nvSpPr>
            <p:cNvPr id="1383564" name="Rectangle 138"/>
            <p:cNvSpPr>
              <a:spLocks noChangeArrowheads="1"/>
            </p:cNvSpPr>
            <p:nvPr/>
          </p:nvSpPr>
          <p:spPr bwMode="auto">
            <a:xfrm>
              <a:off x="550" y="1157"/>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IIa</a:t>
              </a:r>
              <a:endParaRPr lang="en-US" sz="1600" b="0" i="0">
                <a:solidFill>
                  <a:srgbClr val="000000"/>
                </a:solidFill>
                <a:latin typeface="Arial" pitchFamily="34" charset="0"/>
                <a:ea typeface="MS PGothic" pitchFamily="34" charset="-128"/>
              </a:endParaRPr>
            </a:p>
          </p:txBody>
        </p:sp>
        <p:sp>
          <p:nvSpPr>
            <p:cNvPr id="1383565" name="Rectangle 139"/>
            <p:cNvSpPr>
              <a:spLocks noChangeArrowheads="1"/>
            </p:cNvSpPr>
            <p:nvPr/>
          </p:nvSpPr>
          <p:spPr bwMode="auto">
            <a:xfrm>
              <a:off x="544" y="1152"/>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FFFFFF"/>
                  </a:solidFill>
                  <a:latin typeface="Arial" pitchFamily="34" charset="0"/>
                  <a:ea typeface="MS PGothic" pitchFamily="34" charset="-128"/>
                </a:rPr>
                <a:t>IIa</a:t>
              </a:r>
              <a:endParaRPr lang="en-US" sz="1600" b="0" i="0">
                <a:solidFill>
                  <a:srgbClr val="000000"/>
                </a:solidFill>
                <a:latin typeface="Arial" pitchFamily="34" charset="0"/>
                <a:ea typeface="MS PGothic" pitchFamily="34" charset="-128"/>
              </a:endParaRPr>
            </a:p>
          </p:txBody>
        </p:sp>
        <p:sp>
          <p:nvSpPr>
            <p:cNvPr id="1383566" name="Rectangle 140"/>
            <p:cNvSpPr>
              <a:spLocks noChangeArrowheads="1"/>
            </p:cNvSpPr>
            <p:nvPr/>
          </p:nvSpPr>
          <p:spPr bwMode="auto">
            <a:xfrm>
              <a:off x="794" y="1165"/>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IIb</a:t>
              </a:r>
              <a:endParaRPr lang="en-US" sz="1600" b="0" i="0">
                <a:solidFill>
                  <a:srgbClr val="000000"/>
                </a:solidFill>
                <a:latin typeface="Arial" pitchFamily="34" charset="0"/>
                <a:ea typeface="MS PGothic" pitchFamily="34" charset="-128"/>
              </a:endParaRPr>
            </a:p>
          </p:txBody>
        </p:sp>
        <p:sp>
          <p:nvSpPr>
            <p:cNvPr id="1383567" name="Rectangle 141"/>
            <p:cNvSpPr>
              <a:spLocks noChangeArrowheads="1"/>
            </p:cNvSpPr>
            <p:nvPr/>
          </p:nvSpPr>
          <p:spPr bwMode="auto">
            <a:xfrm>
              <a:off x="787" y="1157"/>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IIb</a:t>
              </a:r>
              <a:endParaRPr lang="en-US" sz="1600" b="0" i="0">
                <a:solidFill>
                  <a:srgbClr val="000000"/>
                </a:solidFill>
                <a:latin typeface="Arial" pitchFamily="34" charset="0"/>
                <a:ea typeface="MS PGothic" pitchFamily="34" charset="-128"/>
              </a:endParaRPr>
            </a:p>
          </p:txBody>
        </p:sp>
        <p:sp>
          <p:nvSpPr>
            <p:cNvPr id="1383568" name="Rectangle 142"/>
            <p:cNvSpPr>
              <a:spLocks noChangeArrowheads="1"/>
            </p:cNvSpPr>
            <p:nvPr/>
          </p:nvSpPr>
          <p:spPr bwMode="auto">
            <a:xfrm>
              <a:off x="782" y="1152"/>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FFFFFF"/>
                  </a:solidFill>
                  <a:latin typeface="Arial" pitchFamily="34" charset="0"/>
                  <a:ea typeface="MS PGothic" pitchFamily="34" charset="-128"/>
                </a:rPr>
                <a:t>IIb</a:t>
              </a:r>
              <a:endParaRPr lang="en-US" sz="1600" b="0" i="0">
                <a:solidFill>
                  <a:srgbClr val="000000"/>
                </a:solidFill>
                <a:latin typeface="Arial" pitchFamily="34" charset="0"/>
                <a:ea typeface="MS PGothic" pitchFamily="34" charset="-128"/>
              </a:endParaRPr>
            </a:p>
          </p:txBody>
        </p:sp>
        <p:sp>
          <p:nvSpPr>
            <p:cNvPr id="1383569" name="Rectangle 143"/>
            <p:cNvSpPr>
              <a:spLocks noChangeArrowheads="1"/>
            </p:cNvSpPr>
            <p:nvPr/>
          </p:nvSpPr>
          <p:spPr bwMode="auto">
            <a:xfrm>
              <a:off x="1031" y="1165"/>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III</a:t>
              </a:r>
              <a:endParaRPr lang="en-US" sz="1600" b="0" i="0">
                <a:solidFill>
                  <a:srgbClr val="000000"/>
                </a:solidFill>
                <a:latin typeface="Arial" pitchFamily="34" charset="0"/>
                <a:ea typeface="MS PGothic" pitchFamily="34" charset="-128"/>
              </a:endParaRPr>
            </a:p>
          </p:txBody>
        </p:sp>
        <p:sp>
          <p:nvSpPr>
            <p:cNvPr id="1383570" name="Rectangle 144"/>
            <p:cNvSpPr>
              <a:spLocks noChangeArrowheads="1"/>
            </p:cNvSpPr>
            <p:nvPr/>
          </p:nvSpPr>
          <p:spPr bwMode="auto">
            <a:xfrm>
              <a:off x="1025" y="1157"/>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III</a:t>
              </a:r>
              <a:endParaRPr lang="en-US" sz="1600" b="0" i="0">
                <a:solidFill>
                  <a:srgbClr val="000000"/>
                </a:solidFill>
                <a:latin typeface="Arial" pitchFamily="34" charset="0"/>
                <a:ea typeface="MS PGothic" pitchFamily="34" charset="-128"/>
              </a:endParaRPr>
            </a:p>
          </p:txBody>
        </p:sp>
        <p:sp>
          <p:nvSpPr>
            <p:cNvPr id="1383571" name="Rectangle 145"/>
            <p:cNvSpPr>
              <a:spLocks noChangeArrowheads="1"/>
            </p:cNvSpPr>
            <p:nvPr/>
          </p:nvSpPr>
          <p:spPr bwMode="auto">
            <a:xfrm>
              <a:off x="1019" y="1152"/>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FFFFFF"/>
                  </a:solidFill>
                  <a:latin typeface="Arial" pitchFamily="34" charset="0"/>
                  <a:ea typeface="MS PGothic" pitchFamily="34" charset="-128"/>
                </a:rPr>
                <a:t>III</a:t>
              </a:r>
              <a:endParaRPr lang="en-US" sz="1600" b="0" i="0">
                <a:solidFill>
                  <a:srgbClr val="000000"/>
                </a:solidFill>
                <a:latin typeface="Arial" pitchFamily="34" charset="0"/>
                <a:ea typeface="MS PGothic" pitchFamily="34" charset="-128"/>
              </a:endParaRPr>
            </a:p>
          </p:txBody>
        </p:sp>
        <p:sp>
          <p:nvSpPr>
            <p:cNvPr id="1383572" name="Freeform 146"/>
            <p:cNvSpPr>
              <a:spLocks/>
            </p:cNvSpPr>
            <p:nvPr/>
          </p:nvSpPr>
          <p:spPr bwMode="auto">
            <a:xfrm>
              <a:off x="566" y="1492"/>
              <a:ext cx="127" cy="273"/>
            </a:xfrm>
            <a:custGeom>
              <a:avLst/>
              <a:gdLst>
                <a:gd name="T0" fmla="*/ 238 w 121"/>
                <a:gd name="T1" fmla="*/ 741 h 245"/>
                <a:gd name="T2" fmla="*/ 226 w 121"/>
                <a:gd name="T3" fmla="*/ 903 h 245"/>
                <a:gd name="T4" fmla="*/ 200 w 121"/>
                <a:gd name="T5" fmla="*/ 1024 h 245"/>
                <a:gd name="T6" fmla="*/ 169 w 121"/>
                <a:gd name="T7" fmla="*/ 1085 h 245"/>
                <a:gd name="T8" fmla="*/ 125 w 121"/>
                <a:gd name="T9" fmla="*/ 1117 h 245"/>
                <a:gd name="T10" fmla="*/ 89 w 121"/>
                <a:gd name="T11" fmla="*/ 1102 h 245"/>
                <a:gd name="T12" fmla="*/ 69 w 121"/>
                <a:gd name="T13" fmla="*/ 1066 h 245"/>
                <a:gd name="T14" fmla="*/ 47 w 121"/>
                <a:gd name="T15" fmla="*/ 1034 h 245"/>
                <a:gd name="T16" fmla="*/ 30 w 121"/>
                <a:gd name="T17" fmla="*/ 968 h 245"/>
                <a:gd name="T18" fmla="*/ 8 w 121"/>
                <a:gd name="T19" fmla="*/ 877 h 245"/>
                <a:gd name="T20" fmla="*/ 2 w 121"/>
                <a:gd name="T21" fmla="*/ 780 h 245"/>
                <a:gd name="T22" fmla="*/ 0 w 121"/>
                <a:gd name="T23" fmla="*/ 650 h 245"/>
                <a:gd name="T24" fmla="*/ 0 w 121"/>
                <a:gd name="T25" fmla="*/ 486 h 245"/>
                <a:gd name="T26" fmla="*/ 4 w 121"/>
                <a:gd name="T27" fmla="*/ 318 h 245"/>
                <a:gd name="T28" fmla="*/ 26 w 121"/>
                <a:gd name="T29" fmla="*/ 174 h 245"/>
                <a:gd name="T30" fmla="*/ 47 w 121"/>
                <a:gd name="T31" fmla="*/ 77 h 245"/>
                <a:gd name="T32" fmla="*/ 81 w 121"/>
                <a:gd name="T33" fmla="*/ 4 h 245"/>
                <a:gd name="T34" fmla="*/ 124 w 121"/>
                <a:gd name="T35" fmla="*/ 0 h 245"/>
                <a:gd name="T36" fmla="*/ 156 w 121"/>
                <a:gd name="T37" fmla="*/ 2 h 245"/>
                <a:gd name="T38" fmla="*/ 183 w 121"/>
                <a:gd name="T39" fmla="*/ 43 h 245"/>
                <a:gd name="T40" fmla="*/ 202 w 121"/>
                <a:gd name="T41" fmla="*/ 107 h 245"/>
                <a:gd name="T42" fmla="*/ 219 w 121"/>
                <a:gd name="T43" fmla="*/ 186 h 245"/>
                <a:gd name="T44" fmla="*/ 231 w 121"/>
                <a:gd name="T45" fmla="*/ 292 h 245"/>
                <a:gd name="T46" fmla="*/ 166 w 121"/>
                <a:gd name="T47" fmla="*/ 378 h 245"/>
                <a:gd name="T48" fmla="*/ 161 w 121"/>
                <a:gd name="T49" fmla="*/ 325 h 245"/>
                <a:gd name="T50" fmla="*/ 151 w 121"/>
                <a:gd name="T51" fmla="*/ 283 h 245"/>
                <a:gd name="T52" fmla="*/ 137 w 121"/>
                <a:gd name="T53" fmla="*/ 252 h 245"/>
                <a:gd name="T54" fmla="*/ 118 w 121"/>
                <a:gd name="T55" fmla="*/ 252 h 245"/>
                <a:gd name="T56" fmla="*/ 102 w 121"/>
                <a:gd name="T57" fmla="*/ 269 h 245"/>
                <a:gd name="T58" fmla="*/ 89 w 121"/>
                <a:gd name="T59" fmla="*/ 318 h 245"/>
                <a:gd name="T60" fmla="*/ 81 w 121"/>
                <a:gd name="T61" fmla="*/ 378 h 245"/>
                <a:gd name="T62" fmla="*/ 76 w 121"/>
                <a:gd name="T63" fmla="*/ 456 h 245"/>
                <a:gd name="T64" fmla="*/ 76 w 121"/>
                <a:gd name="T65" fmla="*/ 547 h 245"/>
                <a:gd name="T66" fmla="*/ 76 w 121"/>
                <a:gd name="T67" fmla="*/ 671 h 245"/>
                <a:gd name="T68" fmla="*/ 81 w 121"/>
                <a:gd name="T69" fmla="*/ 758 h 245"/>
                <a:gd name="T70" fmla="*/ 89 w 121"/>
                <a:gd name="T71" fmla="*/ 808 h 245"/>
                <a:gd name="T72" fmla="*/ 102 w 121"/>
                <a:gd name="T73" fmla="*/ 845 h 245"/>
                <a:gd name="T74" fmla="*/ 118 w 121"/>
                <a:gd name="T75" fmla="*/ 859 h 245"/>
                <a:gd name="T76" fmla="*/ 135 w 121"/>
                <a:gd name="T77" fmla="*/ 859 h 245"/>
                <a:gd name="T78" fmla="*/ 146 w 121"/>
                <a:gd name="T79" fmla="*/ 839 h 245"/>
                <a:gd name="T80" fmla="*/ 156 w 121"/>
                <a:gd name="T81" fmla="*/ 808 h 245"/>
                <a:gd name="T82" fmla="*/ 169 w 121"/>
                <a:gd name="T83" fmla="*/ 703 h 2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1"/>
                <a:gd name="T127" fmla="*/ 0 h 245"/>
                <a:gd name="T128" fmla="*/ 121 w 121"/>
                <a:gd name="T129" fmla="*/ 245 h 2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1" h="245">
                  <a:moveTo>
                    <a:pt x="88" y="143"/>
                  </a:moveTo>
                  <a:lnTo>
                    <a:pt x="104" y="153"/>
                  </a:lnTo>
                  <a:lnTo>
                    <a:pt x="121" y="162"/>
                  </a:lnTo>
                  <a:lnTo>
                    <a:pt x="120" y="175"/>
                  </a:lnTo>
                  <a:lnTo>
                    <a:pt x="117" y="188"/>
                  </a:lnTo>
                  <a:lnTo>
                    <a:pt x="114" y="199"/>
                  </a:lnTo>
                  <a:lnTo>
                    <a:pt x="110" y="207"/>
                  </a:lnTo>
                  <a:lnTo>
                    <a:pt x="107" y="216"/>
                  </a:lnTo>
                  <a:lnTo>
                    <a:pt x="102" y="224"/>
                  </a:lnTo>
                  <a:lnTo>
                    <a:pt x="97" y="230"/>
                  </a:lnTo>
                  <a:lnTo>
                    <a:pt x="92" y="235"/>
                  </a:lnTo>
                  <a:lnTo>
                    <a:pt x="86" y="239"/>
                  </a:lnTo>
                  <a:lnTo>
                    <a:pt x="79" y="242"/>
                  </a:lnTo>
                  <a:lnTo>
                    <a:pt x="72" y="244"/>
                  </a:lnTo>
                  <a:lnTo>
                    <a:pt x="64" y="245"/>
                  </a:lnTo>
                  <a:lnTo>
                    <a:pt x="54" y="244"/>
                  </a:lnTo>
                  <a:lnTo>
                    <a:pt x="50" y="242"/>
                  </a:lnTo>
                  <a:lnTo>
                    <a:pt x="46" y="242"/>
                  </a:lnTo>
                  <a:lnTo>
                    <a:pt x="42" y="239"/>
                  </a:lnTo>
                  <a:lnTo>
                    <a:pt x="37" y="238"/>
                  </a:lnTo>
                  <a:lnTo>
                    <a:pt x="35" y="235"/>
                  </a:lnTo>
                  <a:lnTo>
                    <a:pt x="32" y="234"/>
                  </a:lnTo>
                  <a:lnTo>
                    <a:pt x="28" y="230"/>
                  </a:lnTo>
                  <a:lnTo>
                    <a:pt x="25" y="227"/>
                  </a:lnTo>
                  <a:lnTo>
                    <a:pt x="22" y="223"/>
                  </a:lnTo>
                  <a:lnTo>
                    <a:pt x="19" y="218"/>
                  </a:lnTo>
                  <a:lnTo>
                    <a:pt x="16" y="213"/>
                  </a:lnTo>
                  <a:lnTo>
                    <a:pt x="14" y="207"/>
                  </a:lnTo>
                  <a:lnTo>
                    <a:pt x="11" y="200"/>
                  </a:lnTo>
                  <a:lnTo>
                    <a:pt x="8" y="193"/>
                  </a:lnTo>
                  <a:lnTo>
                    <a:pt x="7" y="186"/>
                  </a:lnTo>
                  <a:lnTo>
                    <a:pt x="4" y="179"/>
                  </a:lnTo>
                  <a:lnTo>
                    <a:pt x="2" y="171"/>
                  </a:lnTo>
                  <a:lnTo>
                    <a:pt x="1" y="161"/>
                  </a:lnTo>
                  <a:lnTo>
                    <a:pt x="1" y="153"/>
                  </a:lnTo>
                  <a:lnTo>
                    <a:pt x="0" y="143"/>
                  </a:lnTo>
                  <a:lnTo>
                    <a:pt x="0" y="132"/>
                  </a:lnTo>
                  <a:lnTo>
                    <a:pt x="0" y="122"/>
                  </a:lnTo>
                  <a:lnTo>
                    <a:pt x="0" y="107"/>
                  </a:lnTo>
                  <a:lnTo>
                    <a:pt x="0" y="94"/>
                  </a:lnTo>
                  <a:lnTo>
                    <a:pt x="1" y="81"/>
                  </a:lnTo>
                  <a:lnTo>
                    <a:pt x="4" y="70"/>
                  </a:lnTo>
                  <a:lnTo>
                    <a:pt x="5" y="59"/>
                  </a:lnTo>
                  <a:lnTo>
                    <a:pt x="8" y="49"/>
                  </a:lnTo>
                  <a:lnTo>
                    <a:pt x="12" y="39"/>
                  </a:lnTo>
                  <a:lnTo>
                    <a:pt x="16" y="31"/>
                  </a:lnTo>
                  <a:lnTo>
                    <a:pt x="21" y="24"/>
                  </a:lnTo>
                  <a:lnTo>
                    <a:pt x="25" y="17"/>
                  </a:lnTo>
                  <a:lnTo>
                    <a:pt x="30" y="11"/>
                  </a:lnTo>
                  <a:lnTo>
                    <a:pt x="36" y="7"/>
                  </a:lnTo>
                  <a:lnTo>
                    <a:pt x="42" y="4"/>
                  </a:lnTo>
                  <a:lnTo>
                    <a:pt x="49" y="2"/>
                  </a:lnTo>
                  <a:lnTo>
                    <a:pt x="56" y="0"/>
                  </a:lnTo>
                  <a:lnTo>
                    <a:pt x="63" y="0"/>
                  </a:lnTo>
                  <a:lnTo>
                    <a:pt x="68" y="0"/>
                  </a:lnTo>
                  <a:lnTo>
                    <a:pt x="74" y="0"/>
                  </a:lnTo>
                  <a:lnTo>
                    <a:pt x="79" y="2"/>
                  </a:lnTo>
                  <a:lnTo>
                    <a:pt x="83" y="4"/>
                  </a:lnTo>
                  <a:lnTo>
                    <a:pt x="89" y="7"/>
                  </a:lnTo>
                  <a:lnTo>
                    <a:pt x="93" y="10"/>
                  </a:lnTo>
                  <a:lnTo>
                    <a:pt x="96" y="13"/>
                  </a:lnTo>
                  <a:lnTo>
                    <a:pt x="100" y="18"/>
                  </a:lnTo>
                  <a:lnTo>
                    <a:pt x="103" y="23"/>
                  </a:lnTo>
                  <a:lnTo>
                    <a:pt x="106" y="28"/>
                  </a:lnTo>
                  <a:lnTo>
                    <a:pt x="109" y="34"/>
                  </a:lnTo>
                  <a:lnTo>
                    <a:pt x="111" y="41"/>
                  </a:lnTo>
                  <a:lnTo>
                    <a:pt x="114" y="48"/>
                  </a:lnTo>
                  <a:lnTo>
                    <a:pt x="117" y="56"/>
                  </a:lnTo>
                  <a:lnTo>
                    <a:pt x="118" y="65"/>
                  </a:lnTo>
                  <a:lnTo>
                    <a:pt x="120" y="73"/>
                  </a:lnTo>
                  <a:lnTo>
                    <a:pt x="86" y="87"/>
                  </a:lnTo>
                  <a:lnTo>
                    <a:pt x="85" y="83"/>
                  </a:lnTo>
                  <a:lnTo>
                    <a:pt x="83" y="79"/>
                  </a:lnTo>
                  <a:lnTo>
                    <a:pt x="83" y="74"/>
                  </a:lnTo>
                  <a:lnTo>
                    <a:pt x="82" y="72"/>
                  </a:lnTo>
                  <a:lnTo>
                    <a:pt x="81" y="67"/>
                  </a:lnTo>
                  <a:lnTo>
                    <a:pt x="78" y="65"/>
                  </a:lnTo>
                  <a:lnTo>
                    <a:pt x="77" y="62"/>
                  </a:lnTo>
                  <a:lnTo>
                    <a:pt x="74" y="59"/>
                  </a:lnTo>
                  <a:lnTo>
                    <a:pt x="72" y="56"/>
                  </a:lnTo>
                  <a:lnTo>
                    <a:pt x="70" y="55"/>
                  </a:lnTo>
                  <a:lnTo>
                    <a:pt x="67" y="55"/>
                  </a:lnTo>
                  <a:lnTo>
                    <a:pt x="64" y="55"/>
                  </a:lnTo>
                  <a:lnTo>
                    <a:pt x="60" y="55"/>
                  </a:lnTo>
                  <a:lnTo>
                    <a:pt x="57" y="56"/>
                  </a:lnTo>
                  <a:lnTo>
                    <a:pt x="54" y="58"/>
                  </a:lnTo>
                  <a:lnTo>
                    <a:pt x="51" y="59"/>
                  </a:lnTo>
                  <a:lnTo>
                    <a:pt x="50" y="62"/>
                  </a:lnTo>
                  <a:lnTo>
                    <a:pt x="47" y="66"/>
                  </a:lnTo>
                  <a:lnTo>
                    <a:pt x="46" y="70"/>
                  </a:lnTo>
                  <a:lnTo>
                    <a:pt x="43" y="74"/>
                  </a:lnTo>
                  <a:lnTo>
                    <a:pt x="42" y="79"/>
                  </a:lnTo>
                  <a:lnTo>
                    <a:pt x="42" y="83"/>
                  </a:lnTo>
                  <a:lnTo>
                    <a:pt x="40" y="88"/>
                  </a:lnTo>
                  <a:lnTo>
                    <a:pt x="39" y="94"/>
                  </a:lnTo>
                  <a:lnTo>
                    <a:pt x="39" y="100"/>
                  </a:lnTo>
                  <a:lnTo>
                    <a:pt x="39" y="107"/>
                  </a:lnTo>
                  <a:lnTo>
                    <a:pt x="39" y="114"/>
                  </a:lnTo>
                  <a:lnTo>
                    <a:pt x="39" y="121"/>
                  </a:lnTo>
                  <a:lnTo>
                    <a:pt x="39" y="130"/>
                  </a:lnTo>
                  <a:lnTo>
                    <a:pt x="39" y="139"/>
                  </a:lnTo>
                  <a:lnTo>
                    <a:pt x="39" y="147"/>
                  </a:lnTo>
                  <a:lnTo>
                    <a:pt x="40" y="154"/>
                  </a:lnTo>
                  <a:lnTo>
                    <a:pt x="40" y="161"/>
                  </a:lnTo>
                  <a:lnTo>
                    <a:pt x="42" y="167"/>
                  </a:lnTo>
                  <a:lnTo>
                    <a:pt x="43" y="171"/>
                  </a:lnTo>
                  <a:lnTo>
                    <a:pt x="44" y="175"/>
                  </a:lnTo>
                  <a:lnTo>
                    <a:pt x="46" y="178"/>
                  </a:lnTo>
                  <a:lnTo>
                    <a:pt x="49" y="181"/>
                  </a:lnTo>
                  <a:lnTo>
                    <a:pt x="50" y="183"/>
                  </a:lnTo>
                  <a:lnTo>
                    <a:pt x="51" y="186"/>
                  </a:lnTo>
                  <a:lnTo>
                    <a:pt x="54" y="188"/>
                  </a:lnTo>
                  <a:lnTo>
                    <a:pt x="57" y="189"/>
                  </a:lnTo>
                  <a:lnTo>
                    <a:pt x="60" y="189"/>
                  </a:lnTo>
                  <a:lnTo>
                    <a:pt x="63" y="189"/>
                  </a:lnTo>
                  <a:lnTo>
                    <a:pt x="65" y="189"/>
                  </a:lnTo>
                  <a:lnTo>
                    <a:pt x="68" y="189"/>
                  </a:lnTo>
                  <a:lnTo>
                    <a:pt x="70" y="188"/>
                  </a:lnTo>
                  <a:lnTo>
                    <a:pt x="72" y="186"/>
                  </a:lnTo>
                  <a:lnTo>
                    <a:pt x="74" y="185"/>
                  </a:lnTo>
                  <a:lnTo>
                    <a:pt x="77" y="183"/>
                  </a:lnTo>
                  <a:lnTo>
                    <a:pt x="78" y="181"/>
                  </a:lnTo>
                  <a:lnTo>
                    <a:pt x="79" y="178"/>
                  </a:lnTo>
                  <a:lnTo>
                    <a:pt x="82" y="171"/>
                  </a:lnTo>
                  <a:lnTo>
                    <a:pt x="83" y="164"/>
                  </a:lnTo>
                  <a:lnTo>
                    <a:pt x="86" y="154"/>
                  </a:lnTo>
                  <a:lnTo>
                    <a:pt x="86" y="148"/>
                  </a:lnTo>
                  <a:lnTo>
                    <a:pt x="88"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00"/>
                </a:solidFill>
              </a:endParaRPr>
            </a:p>
          </p:txBody>
        </p:sp>
        <p:sp>
          <p:nvSpPr>
            <p:cNvPr id="1383573" name="Freeform 147"/>
            <p:cNvSpPr>
              <a:spLocks/>
            </p:cNvSpPr>
            <p:nvPr/>
          </p:nvSpPr>
          <p:spPr bwMode="auto">
            <a:xfrm>
              <a:off x="566" y="1492"/>
              <a:ext cx="127" cy="273"/>
            </a:xfrm>
            <a:custGeom>
              <a:avLst/>
              <a:gdLst>
                <a:gd name="T0" fmla="*/ 238 w 121"/>
                <a:gd name="T1" fmla="*/ 741 h 245"/>
                <a:gd name="T2" fmla="*/ 226 w 121"/>
                <a:gd name="T3" fmla="*/ 903 h 245"/>
                <a:gd name="T4" fmla="*/ 200 w 121"/>
                <a:gd name="T5" fmla="*/ 1024 h 245"/>
                <a:gd name="T6" fmla="*/ 169 w 121"/>
                <a:gd name="T7" fmla="*/ 1085 h 245"/>
                <a:gd name="T8" fmla="*/ 125 w 121"/>
                <a:gd name="T9" fmla="*/ 1117 h 245"/>
                <a:gd name="T10" fmla="*/ 89 w 121"/>
                <a:gd name="T11" fmla="*/ 1102 h 245"/>
                <a:gd name="T12" fmla="*/ 69 w 121"/>
                <a:gd name="T13" fmla="*/ 1066 h 245"/>
                <a:gd name="T14" fmla="*/ 47 w 121"/>
                <a:gd name="T15" fmla="*/ 1034 h 245"/>
                <a:gd name="T16" fmla="*/ 30 w 121"/>
                <a:gd name="T17" fmla="*/ 968 h 245"/>
                <a:gd name="T18" fmla="*/ 8 w 121"/>
                <a:gd name="T19" fmla="*/ 877 h 245"/>
                <a:gd name="T20" fmla="*/ 2 w 121"/>
                <a:gd name="T21" fmla="*/ 780 h 245"/>
                <a:gd name="T22" fmla="*/ 0 w 121"/>
                <a:gd name="T23" fmla="*/ 650 h 245"/>
                <a:gd name="T24" fmla="*/ 0 w 121"/>
                <a:gd name="T25" fmla="*/ 486 h 245"/>
                <a:gd name="T26" fmla="*/ 4 w 121"/>
                <a:gd name="T27" fmla="*/ 318 h 245"/>
                <a:gd name="T28" fmla="*/ 26 w 121"/>
                <a:gd name="T29" fmla="*/ 174 h 245"/>
                <a:gd name="T30" fmla="*/ 47 w 121"/>
                <a:gd name="T31" fmla="*/ 77 h 245"/>
                <a:gd name="T32" fmla="*/ 81 w 121"/>
                <a:gd name="T33" fmla="*/ 4 h 245"/>
                <a:gd name="T34" fmla="*/ 124 w 121"/>
                <a:gd name="T35" fmla="*/ 0 h 245"/>
                <a:gd name="T36" fmla="*/ 156 w 121"/>
                <a:gd name="T37" fmla="*/ 2 h 245"/>
                <a:gd name="T38" fmla="*/ 183 w 121"/>
                <a:gd name="T39" fmla="*/ 43 h 245"/>
                <a:gd name="T40" fmla="*/ 202 w 121"/>
                <a:gd name="T41" fmla="*/ 107 h 245"/>
                <a:gd name="T42" fmla="*/ 219 w 121"/>
                <a:gd name="T43" fmla="*/ 186 h 245"/>
                <a:gd name="T44" fmla="*/ 231 w 121"/>
                <a:gd name="T45" fmla="*/ 292 h 245"/>
                <a:gd name="T46" fmla="*/ 166 w 121"/>
                <a:gd name="T47" fmla="*/ 378 h 245"/>
                <a:gd name="T48" fmla="*/ 161 w 121"/>
                <a:gd name="T49" fmla="*/ 325 h 245"/>
                <a:gd name="T50" fmla="*/ 151 w 121"/>
                <a:gd name="T51" fmla="*/ 283 h 245"/>
                <a:gd name="T52" fmla="*/ 137 w 121"/>
                <a:gd name="T53" fmla="*/ 252 h 245"/>
                <a:gd name="T54" fmla="*/ 118 w 121"/>
                <a:gd name="T55" fmla="*/ 252 h 245"/>
                <a:gd name="T56" fmla="*/ 102 w 121"/>
                <a:gd name="T57" fmla="*/ 269 h 245"/>
                <a:gd name="T58" fmla="*/ 89 w 121"/>
                <a:gd name="T59" fmla="*/ 318 h 245"/>
                <a:gd name="T60" fmla="*/ 81 w 121"/>
                <a:gd name="T61" fmla="*/ 378 h 245"/>
                <a:gd name="T62" fmla="*/ 76 w 121"/>
                <a:gd name="T63" fmla="*/ 456 h 245"/>
                <a:gd name="T64" fmla="*/ 76 w 121"/>
                <a:gd name="T65" fmla="*/ 547 h 245"/>
                <a:gd name="T66" fmla="*/ 76 w 121"/>
                <a:gd name="T67" fmla="*/ 671 h 245"/>
                <a:gd name="T68" fmla="*/ 81 w 121"/>
                <a:gd name="T69" fmla="*/ 758 h 245"/>
                <a:gd name="T70" fmla="*/ 89 w 121"/>
                <a:gd name="T71" fmla="*/ 808 h 245"/>
                <a:gd name="T72" fmla="*/ 102 w 121"/>
                <a:gd name="T73" fmla="*/ 845 h 245"/>
                <a:gd name="T74" fmla="*/ 118 w 121"/>
                <a:gd name="T75" fmla="*/ 859 h 245"/>
                <a:gd name="T76" fmla="*/ 135 w 121"/>
                <a:gd name="T77" fmla="*/ 859 h 245"/>
                <a:gd name="T78" fmla="*/ 146 w 121"/>
                <a:gd name="T79" fmla="*/ 839 h 245"/>
                <a:gd name="T80" fmla="*/ 156 w 121"/>
                <a:gd name="T81" fmla="*/ 808 h 245"/>
                <a:gd name="T82" fmla="*/ 169 w 121"/>
                <a:gd name="T83" fmla="*/ 703 h 2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1"/>
                <a:gd name="T127" fmla="*/ 0 h 245"/>
                <a:gd name="T128" fmla="*/ 121 w 121"/>
                <a:gd name="T129" fmla="*/ 245 h 2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1" h="245">
                  <a:moveTo>
                    <a:pt x="88" y="143"/>
                  </a:moveTo>
                  <a:lnTo>
                    <a:pt x="104" y="153"/>
                  </a:lnTo>
                  <a:lnTo>
                    <a:pt x="121" y="162"/>
                  </a:lnTo>
                  <a:lnTo>
                    <a:pt x="120" y="175"/>
                  </a:lnTo>
                  <a:lnTo>
                    <a:pt x="117" y="188"/>
                  </a:lnTo>
                  <a:lnTo>
                    <a:pt x="114" y="199"/>
                  </a:lnTo>
                  <a:lnTo>
                    <a:pt x="110" y="207"/>
                  </a:lnTo>
                  <a:lnTo>
                    <a:pt x="107" y="216"/>
                  </a:lnTo>
                  <a:lnTo>
                    <a:pt x="102" y="224"/>
                  </a:lnTo>
                  <a:lnTo>
                    <a:pt x="97" y="230"/>
                  </a:lnTo>
                  <a:lnTo>
                    <a:pt x="92" y="235"/>
                  </a:lnTo>
                  <a:lnTo>
                    <a:pt x="86" y="239"/>
                  </a:lnTo>
                  <a:lnTo>
                    <a:pt x="79" y="242"/>
                  </a:lnTo>
                  <a:lnTo>
                    <a:pt x="72" y="244"/>
                  </a:lnTo>
                  <a:lnTo>
                    <a:pt x="64" y="245"/>
                  </a:lnTo>
                  <a:lnTo>
                    <a:pt x="54" y="244"/>
                  </a:lnTo>
                  <a:lnTo>
                    <a:pt x="50" y="242"/>
                  </a:lnTo>
                  <a:lnTo>
                    <a:pt x="46" y="242"/>
                  </a:lnTo>
                  <a:lnTo>
                    <a:pt x="42" y="239"/>
                  </a:lnTo>
                  <a:lnTo>
                    <a:pt x="37" y="238"/>
                  </a:lnTo>
                  <a:lnTo>
                    <a:pt x="35" y="235"/>
                  </a:lnTo>
                  <a:lnTo>
                    <a:pt x="32" y="234"/>
                  </a:lnTo>
                  <a:lnTo>
                    <a:pt x="28" y="230"/>
                  </a:lnTo>
                  <a:lnTo>
                    <a:pt x="25" y="227"/>
                  </a:lnTo>
                  <a:lnTo>
                    <a:pt x="22" y="223"/>
                  </a:lnTo>
                  <a:lnTo>
                    <a:pt x="19" y="218"/>
                  </a:lnTo>
                  <a:lnTo>
                    <a:pt x="16" y="213"/>
                  </a:lnTo>
                  <a:lnTo>
                    <a:pt x="14" y="207"/>
                  </a:lnTo>
                  <a:lnTo>
                    <a:pt x="11" y="200"/>
                  </a:lnTo>
                  <a:lnTo>
                    <a:pt x="8" y="193"/>
                  </a:lnTo>
                  <a:lnTo>
                    <a:pt x="7" y="186"/>
                  </a:lnTo>
                  <a:lnTo>
                    <a:pt x="4" y="179"/>
                  </a:lnTo>
                  <a:lnTo>
                    <a:pt x="2" y="171"/>
                  </a:lnTo>
                  <a:lnTo>
                    <a:pt x="1" y="161"/>
                  </a:lnTo>
                  <a:lnTo>
                    <a:pt x="1" y="153"/>
                  </a:lnTo>
                  <a:lnTo>
                    <a:pt x="0" y="143"/>
                  </a:lnTo>
                  <a:lnTo>
                    <a:pt x="0" y="132"/>
                  </a:lnTo>
                  <a:lnTo>
                    <a:pt x="0" y="122"/>
                  </a:lnTo>
                  <a:lnTo>
                    <a:pt x="0" y="107"/>
                  </a:lnTo>
                  <a:lnTo>
                    <a:pt x="0" y="94"/>
                  </a:lnTo>
                  <a:lnTo>
                    <a:pt x="1" y="81"/>
                  </a:lnTo>
                  <a:lnTo>
                    <a:pt x="4" y="70"/>
                  </a:lnTo>
                  <a:lnTo>
                    <a:pt x="5" y="59"/>
                  </a:lnTo>
                  <a:lnTo>
                    <a:pt x="8" y="49"/>
                  </a:lnTo>
                  <a:lnTo>
                    <a:pt x="12" y="39"/>
                  </a:lnTo>
                  <a:lnTo>
                    <a:pt x="16" y="31"/>
                  </a:lnTo>
                  <a:lnTo>
                    <a:pt x="21" y="24"/>
                  </a:lnTo>
                  <a:lnTo>
                    <a:pt x="25" y="17"/>
                  </a:lnTo>
                  <a:lnTo>
                    <a:pt x="30" y="11"/>
                  </a:lnTo>
                  <a:lnTo>
                    <a:pt x="36" y="7"/>
                  </a:lnTo>
                  <a:lnTo>
                    <a:pt x="42" y="4"/>
                  </a:lnTo>
                  <a:lnTo>
                    <a:pt x="49" y="2"/>
                  </a:lnTo>
                  <a:lnTo>
                    <a:pt x="56" y="0"/>
                  </a:lnTo>
                  <a:lnTo>
                    <a:pt x="63" y="0"/>
                  </a:lnTo>
                  <a:lnTo>
                    <a:pt x="68" y="0"/>
                  </a:lnTo>
                  <a:lnTo>
                    <a:pt x="74" y="0"/>
                  </a:lnTo>
                  <a:lnTo>
                    <a:pt x="79" y="2"/>
                  </a:lnTo>
                  <a:lnTo>
                    <a:pt x="83" y="4"/>
                  </a:lnTo>
                  <a:lnTo>
                    <a:pt x="89" y="7"/>
                  </a:lnTo>
                  <a:lnTo>
                    <a:pt x="93" y="10"/>
                  </a:lnTo>
                  <a:lnTo>
                    <a:pt x="96" y="13"/>
                  </a:lnTo>
                  <a:lnTo>
                    <a:pt x="100" y="18"/>
                  </a:lnTo>
                  <a:lnTo>
                    <a:pt x="103" y="23"/>
                  </a:lnTo>
                  <a:lnTo>
                    <a:pt x="106" y="28"/>
                  </a:lnTo>
                  <a:lnTo>
                    <a:pt x="109" y="34"/>
                  </a:lnTo>
                  <a:lnTo>
                    <a:pt x="111" y="41"/>
                  </a:lnTo>
                  <a:lnTo>
                    <a:pt x="114" y="48"/>
                  </a:lnTo>
                  <a:lnTo>
                    <a:pt x="117" y="56"/>
                  </a:lnTo>
                  <a:lnTo>
                    <a:pt x="118" y="65"/>
                  </a:lnTo>
                  <a:lnTo>
                    <a:pt x="120" y="73"/>
                  </a:lnTo>
                  <a:lnTo>
                    <a:pt x="86" y="87"/>
                  </a:lnTo>
                  <a:lnTo>
                    <a:pt x="85" y="83"/>
                  </a:lnTo>
                  <a:lnTo>
                    <a:pt x="83" y="79"/>
                  </a:lnTo>
                  <a:lnTo>
                    <a:pt x="83" y="74"/>
                  </a:lnTo>
                  <a:lnTo>
                    <a:pt x="82" y="72"/>
                  </a:lnTo>
                  <a:lnTo>
                    <a:pt x="81" y="67"/>
                  </a:lnTo>
                  <a:lnTo>
                    <a:pt x="78" y="65"/>
                  </a:lnTo>
                  <a:lnTo>
                    <a:pt x="77" y="62"/>
                  </a:lnTo>
                  <a:lnTo>
                    <a:pt x="74" y="59"/>
                  </a:lnTo>
                  <a:lnTo>
                    <a:pt x="72" y="56"/>
                  </a:lnTo>
                  <a:lnTo>
                    <a:pt x="70" y="55"/>
                  </a:lnTo>
                  <a:lnTo>
                    <a:pt x="67" y="55"/>
                  </a:lnTo>
                  <a:lnTo>
                    <a:pt x="64" y="55"/>
                  </a:lnTo>
                  <a:lnTo>
                    <a:pt x="60" y="55"/>
                  </a:lnTo>
                  <a:lnTo>
                    <a:pt x="57" y="56"/>
                  </a:lnTo>
                  <a:lnTo>
                    <a:pt x="54" y="58"/>
                  </a:lnTo>
                  <a:lnTo>
                    <a:pt x="51" y="59"/>
                  </a:lnTo>
                  <a:lnTo>
                    <a:pt x="50" y="62"/>
                  </a:lnTo>
                  <a:lnTo>
                    <a:pt x="47" y="66"/>
                  </a:lnTo>
                  <a:lnTo>
                    <a:pt x="46" y="70"/>
                  </a:lnTo>
                  <a:lnTo>
                    <a:pt x="43" y="74"/>
                  </a:lnTo>
                  <a:lnTo>
                    <a:pt x="42" y="79"/>
                  </a:lnTo>
                  <a:lnTo>
                    <a:pt x="42" y="83"/>
                  </a:lnTo>
                  <a:lnTo>
                    <a:pt x="40" y="88"/>
                  </a:lnTo>
                  <a:lnTo>
                    <a:pt x="39" y="94"/>
                  </a:lnTo>
                  <a:lnTo>
                    <a:pt x="39" y="100"/>
                  </a:lnTo>
                  <a:lnTo>
                    <a:pt x="39" y="107"/>
                  </a:lnTo>
                  <a:lnTo>
                    <a:pt x="39" y="114"/>
                  </a:lnTo>
                  <a:lnTo>
                    <a:pt x="39" y="121"/>
                  </a:lnTo>
                  <a:lnTo>
                    <a:pt x="39" y="130"/>
                  </a:lnTo>
                  <a:lnTo>
                    <a:pt x="39" y="139"/>
                  </a:lnTo>
                  <a:lnTo>
                    <a:pt x="39" y="147"/>
                  </a:lnTo>
                  <a:lnTo>
                    <a:pt x="40" y="154"/>
                  </a:lnTo>
                  <a:lnTo>
                    <a:pt x="40" y="161"/>
                  </a:lnTo>
                  <a:lnTo>
                    <a:pt x="42" y="167"/>
                  </a:lnTo>
                  <a:lnTo>
                    <a:pt x="43" y="171"/>
                  </a:lnTo>
                  <a:lnTo>
                    <a:pt x="44" y="175"/>
                  </a:lnTo>
                  <a:lnTo>
                    <a:pt x="46" y="178"/>
                  </a:lnTo>
                  <a:lnTo>
                    <a:pt x="49" y="181"/>
                  </a:lnTo>
                  <a:lnTo>
                    <a:pt x="50" y="183"/>
                  </a:lnTo>
                  <a:lnTo>
                    <a:pt x="51" y="186"/>
                  </a:lnTo>
                  <a:lnTo>
                    <a:pt x="54" y="188"/>
                  </a:lnTo>
                  <a:lnTo>
                    <a:pt x="57" y="189"/>
                  </a:lnTo>
                  <a:lnTo>
                    <a:pt x="60" y="189"/>
                  </a:lnTo>
                  <a:lnTo>
                    <a:pt x="63" y="189"/>
                  </a:lnTo>
                  <a:lnTo>
                    <a:pt x="65" y="189"/>
                  </a:lnTo>
                  <a:lnTo>
                    <a:pt x="68" y="189"/>
                  </a:lnTo>
                  <a:lnTo>
                    <a:pt x="70" y="188"/>
                  </a:lnTo>
                  <a:lnTo>
                    <a:pt x="72" y="186"/>
                  </a:lnTo>
                  <a:lnTo>
                    <a:pt x="74" y="185"/>
                  </a:lnTo>
                  <a:lnTo>
                    <a:pt x="77" y="183"/>
                  </a:lnTo>
                  <a:lnTo>
                    <a:pt x="78" y="181"/>
                  </a:lnTo>
                  <a:lnTo>
                    <a:pt x="79" y="178"/>
                  </a:lnTo>
                  <a:lnTo>
                    <a:pt x="82" y="171"/>
                  </a:lnTo>
                  <a:lnTo>
                    <a:pt x="83" y="164"/>
                  </a:lnTo>
                  <a:lnTo>
                    <a:pt x="86" y="154"/>
                  </a:lnTo>
                  <a:lnTo>
                    <a:pt x="86" y="148"/>
                  </a:lnTo>
                  <a:lnTo>
                    <a:pt x="88" y="143"/>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FFFF00"/>
                </a:solidFill>
              </a:endParaRPr>
            </a:p>
          </p:txBody>
        </p:sp>
        <p:sp>
          <p:nvSpPr>
            <p:cNvPr id="1383574" name="Rectangle 148"/>
            <p:cNvSpPr>
              <a:spLocks noChangeArrowheads="1"/>
            </p:cNvSpPr>
            <p:nvPr/>
          </p:nvSpPr>
          <p:spPr bwMode="auto">
            <a:xfrm>
              <a:off x="399" y="1169"/>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a:t>
              </a:r>
              <a:endParaRPr lang="en-US" sz="1600" b="0" i="0">
                <a:solidFill>
                  <a:srgbClr val="000000"/>
                </a:solidFill>
                <a:latin typeface="Arial" pitchFamily="34" charset="0"/>
                <a:ea typeface="MS PGothic" pitchFamily="34" charset="-128"/>
              </a:endParaRPr>
            </a:p>
          </p:txBody>
        </p:sp>
        <p:sp>
          <p:nvSpPr>
            <p:cNvPr id="1383575" name="Rectangle 149"/>
            <p:cNvSpPr>
              <a:spLocks noChangeArrowheads="1"/>
            </p:cNvSpPr>
            <p:nvPr/>
          </p:nvSpPr>
          <p:spPr bwMode="auto">
            <a:xfrm>
              <a:off x="393" y="1164"/>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a:t>
              </a:r>
              <a:endParaRPr lang="en-US" sz="1600" b="0" i="0">
                <a:solidFill>
                  <a:srgbClr val="000000"/>
                </a:solidFill>
                <a:latin typeface="Arial" pitchFamily="34" charset="0"/>
                <a:ea typeface="MS PGothic" pitchFamily="34" charset="-128"/>
              </a:endParaRPr>
            </a:p>
          </p:txBody>
        </p:sp>
        <p:sp>
          <p:nvSpPr>
            <p:cNvPr id="1383576" name="Rectangle 150"/>
            <p:cNvSpPr>
              <a:spLocks noChangeArrowheads="1"/>
            </p:cNvSpPr>
            <p:nvPr/>
          </p:nvSpPr>
          <p:spPr bwMode="auto">
            <a:xfrm>
              <a:off x="387" y="1156"/>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FFFFFF"/>
                  </a:solidFill>
                  <a:latin typeface="Arial" pitchFamily="34" charset="0"/>
                  <a:ea typeface="MS PGothic" pitchFamily="34" charset="-128"/>
                </a:rPr>
                <a:t>I</a:t>
              </a:r>
              <a:endParaRPr lang="en-US" sz="1600" b="0" i="0">
                <a:solidFill>
                  <a:srgbClr val="000000"/>
                </a:solidFill>
                <a:latin typeface="Arial" pitchFamily="34" charset="0"/>
                <a:ea typeface="MS PGothic" pitchFamily="34" charset="-128"/>
              </a:endParaRPr>
            </a:p>
          </p:txBody>
        </p:sp>
        <p:sp>
          <p:nvSpPr>
            <p:cNvPr id="1383577" name="Rectangle 151"/>
            <p:cNvSpPr>
              <a:spLocks noChangeArrowheads="1"/>
            </p:cNvSpPr>
            <p:nvPr/>
          </p:nvSpPr>
          <p:spPr bwMode="auto">
            <a:xfrm>
              <a:off x="311" y="1390"/>
              <a:ext cx="219" cy="4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578" name="Rectangle 152"/>
            <p:cNvSpPr>
              <a:spLocks noChangeArrowheads="1"/>
            </p:cNvSpPr>
            <p:nvPr/>
          </p:nvSpPr>
          <p:spPr bwMode="auto">
            <a:xfrm>
              <a:off x="298" y="1376"/>
              <a:ext cx="219" cy="466"/>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579" name="Rectangle 153"/>
            <p:cNvSpPr>
              <a:spLocks noChangeArrowheads="1"/>
            </p:cNvSpPr>
            <p:nvPr/>
          </p:nvSpPr>
          <p:spPr bwMode="auto">
            <a:xfrm>
              <a:off x="298" y="1376"/>
              <a:ext cx="219" cy="466"/>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580" name="Rectangle 154"/>
            <p:cNvSpPr>
              <a:spLocks noChangeArrowheads="1"/>
            </p:cNvSpPr>
            <p:nvPr/>
          </p:nvSpPr>
          <p:spPr bwMode="auto">
            <a:xfrm>
              <a:off x="530" y="1390"/>
              <a:ext cx="218" cy="4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581" name="Rectangle 155"/>
            <p:cNvSpPr>
              <a:spLocks noChangeArrowheads="1"/>
            </p:cNvSpPr>
            <p:nvPr/>
          </p:nvSpPr>
          <p:spPr bwMode="auto">
            <a:xfrm>
              <a:off x="517" y="1376"/>
              <a:ext cx="218" cy="46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582" name="Rectangle 156"/>
            <p:cNvSpPr>
              <a:spLocks noChangeArrowheads="1"/>
            </p:cNvSpPr>
            <p:nvPr/>
          </p:nvSpPr>
          <p:spPr bwMode="auto">
            <a:xfrm>
              <a:off x="517" y="1376"/>
              <a:ext cx="218" cy="466"/>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583" name="Rectangle 157"/>
            <p:cNvSpPr>
              <a:spLocks noChangeArrowheads="1"/>
            </p:cNvSpPr>
            <p:nvPr/>
          </p:nvSpPr>
          <p:spPr bwMode="auto">
            <a:xfrm>
              <a:off x="748" y="1390"/>
              <a:ext cx="218" cy="4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584" name="Rectangle 158"/>
            <p:cNvSpPr>
              <a:spLocks noChangeArrowheads="1"/>
            </p:cNvSpPr>
            <p:nvPr/>
          </p:nvSpPr>
          <p:spPr bwMode="auto">
            <a:xfrm>
              <a:off x="735" y="1376"/>
              <a:ext cx="219" cy="46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585" name="Rectangle 159"/>
            <p:cNvSpPr>
              <a:spLocks noChangeArrowheads="1"/>
            </p:cNvSpPr>
            <p:nvPr/>
          </p:nvSpPr>
          <p:spPr bwMode="auto">
            <a:xfrm>
              <a:off x="735" y="1376"/>
              <a:ext cx="219" cy="466"/>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586" name="Rectangle 160"/>
            <p:cNvSpPr>
              <a:spLocks noChangeArrowheads="1"/>
            </p:cNvSpPr>
            <p:nvPr/>
          </p:nvSpPr>
          <p:spPr bwMode="auto">
            <a:xfrm>
              <a:off x="966" y="1390"/>
              <a:ext cx="219" cy="4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587" name="Rectangle 161"/>
            <p:cNvSpPr>
              <a:spLocks noChangeArrowheads="1"/>
            </p:cNvSpPr>
            <p:nvPr/>
          </p:nvSpPr>
          <p:spPr bwMode="auto">
            <a:xfrm>
              <a:off x="954" y="1376"/>
              <a:ext cx="218" cy="466"/>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588" name="Rectangle 162"/>
            <p:cNvSpPr>
              <a:spLocks noChangeArrowheads="1"/>
            </p:cNvSpPr>
            <p:nvPr/>
          </p:nvSpPr>
          <p:spPr bwMode="auto">
            <a:xfrm>
              <a:off x="954" y="1376"/>
              <a:ext cx="218" cy="466"/>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589" name="Rectangle 163"/>
            <p:cNvSpPr>
              <a:spLocks noChangeArrowheads="1"/>
            </p:cNvSpPr>
            <p:nvPr/>
          </p:nvSpPr>
          <p:spPr bwMode="auto">
            <a:xfrm>
              <a:off x="556" y="1165"/>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IIa</a:t>
              </a:r>
              <a:endParaRPr lang="en-US" sz="1600" b="0" i="0">
                <a:solidFill>
                  <a:srgbClr val="000000"/>
                </a:solidFill>
                <a:latin typeface="Arial" pitchFamily="34" charset="0"/>
                <a:ea typeface="MS PGothic" pitchFamily="34" charset="-128"/>
              </a:endParaRPr>
            </a:p>
          </p:txBody>
        </p:sp>
        <p:sp>
          <p:nvSpPr>
            <p:cNvPr id="1383590" name="Rectangle 164"/>
            <p:cNvSpPr>
              <a:spLocks noChangeArrowheads="1"/>
            </p:cNvSpPr>
            <p:nvPr/>
          </p:nvSpPr>
          <p:spPr bwMode="auto">
            <a:xfrm>
              <a:off x="550" y="1157"/>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IIa</a:t>
              </a:r>
              <a:endParaRPr lang="en-US" sz="1600" b="0" i="0">
                <a:solidFill>
                  <a:srgbClr val="000000"/>
                </a:solidFill>
                <a:latin typeface="Arial" pitchFamily="34" charset="0"/>
                <a:ea typeface="MS PGothic" pitchFamily="34" charset="-128"/>
              </a:endParaRPr>
            </a:p>
          </p:txBody>
        </p:sp>
        <p:sp>
          <p:nvSpPr>
            <p:cNvPr id="1383591" name="Rectangle 165"/>
            <p:cNvSpPr>
              <a:spLocks noChangeArrowheads="1"/>
            </p:cNvSpPr>
            <p:nvPr/>
          </p:nvSpPr>
          <p:spPr bwMode="auto">
            <a:xfrm>
              <a:off x="544" y="1152"/>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FFFFFF"/>
                  </a:solidFill>
                  <a:latin typeface="Arial" pitchFamily="34" charset="0"/>
                  <a:ea typeface="MS PGothic" pitchFamily="34" charset="-128"/>
                </a:rPr>
                <a:t>IIa</a:t>
              </a:r>
              <a:endParaRPr lang="en-US" sz="1600" b="0" i="0">
                <a:solidFill>
                  <a:srgbClr val="000000"/>
                </a:solidFill>
                <a:latin typeface="Arial" pitchFamily="34" charset="0"/>
                <a:ea typeface="MS PGothic" pitchFamily="34" charset="-128"/>
              </a:endParaRPr>
            </a:p>
          </p:txBody>
        </p:sp>
        <p:sp>
          <p:nvSpPr>
            <p:cNvPr id="1383592" name="Rectangle 166"/>
            <p:cNvSpPr>
              <a:spLocks noChangeArrowheads="1"/>
            </p:cNvSpPr>
            <p:nvPr/>
          </p:nvSpPr>
          <p:spPr bwMode="auto">
            <a:xfrm>
              <a:off x="794" y="1165"/>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IIb</a:t>
              </a:r>
              <a:endParaRPr lang="en-US" sz="1600" b="0" i="0">
                <a:solidFill>
                  <a:srgbClr val="000000"/>
                </a:solidFill>
                <a:latin typeface="Arial" pitchFamily="34" charset="0"/>
                <a:ea typeface="MS PGothic" pitchFamily="34" charset="-128"/>
              </a:endParaRPr>
            </a:p>
          </p:txBody>
        </p:sp>
        <p:sp>
          <p:nvSpPr>
            <p:cNvPr id="1383593" name="Rectangle 167"/>
            <p:cNvSpPr>
              <a:spLocks noChangeArrowheads="1"/>
            </p:cNvSpPr>
            <p:nvPr/>
          </p:nvSpPr>
          <p:spPr bwMode="auto">
            <a:xfrm>
              <a:off x="787" y="1157"/>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IIb</a:t>
              </a:r>
              <a:endParaRPr lang="en-US" sz="1600" b="0" i="0">
                <a:solidFill>
                  <a:srgbClr val="000000"/>
                </a:solidFill>
                <a:latin typeface="Arial" pitchFamily="34" charset="0"/>
                <a:ea typeface="MS PGothic" pitchFamily="34" charset="-128"/>
              </a:endParaRPr>
            </a:p>
          </p:txBody>
        </p:sp>
        <p:sp>
          <p:nvSpPr>
            <p:cNvPr id="1383594" name="Rectangle 168"/>
            <p:cNvSpPr>
              <a:spLocks noChangeArrowheads="1"/>
            </p:cNvSpPr>
            <p:nvPr/>
          </p:nvSpPr>
          <p:spPr bwMode="auto">
            <a:xfrm>
              <a:off x="782" y="1152"/>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FFFFFF"/>
                  </a:solidFill>
                  <a:latin typeface="Arial" pitchFamily="34" charset="0"/>
                  <a:ea typeface="MS PGothic" pitchFamily="34" charset="-128"/>
                </a:rPr>
                <a:t>IIb</a:t>
              </a:r>
              <a:endParaRPr lang="en-US" sz="1600" b="0" i="0">
                <a:solidFill>
                  <a:srgbClr val="000000"/>
                </a:solidFill>
                <a:latin typeface="Arial" pitchFamily="34" charset="0"/>
                <a:ea typeface="MS PGothic" pitchFamily="34" charset="-128"/>
              </a:endParaRPr>
            </a:p>
          </p:txBody>
        </p:sp>
        <p:sp>
          <p:nvSpPr>
            <p:cNvPr id="1383595" name="Rectangle 169"/>
            <p:cNvSpPr>
              <a:spLocks noChangeArrowheads="1"/>
            </p:cNvSpPr>
            <p:nvPr/>
          </p:nvSpPr>
          <p:spPr bwMode="auto">
            <a:xfrm>
              <a:off x="1031" y="1165"/>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III</a:t>
              </a:r>
              <a:endParaRPr lang="en-US" sz="1600" b="0" i="0">
                <a:solidFill>
                  <a:srgbClr val="000000"/>
                </a:solidFill>
                <a:latin typeface="Arial" pitchFamily="34" charset="0"/>
                <a:ea typeface="MS PGothic" pitchFamily="34" charset="-128"/>
              </a:endParaRPr>
            </a:p>
          </p:txBody>
        </p:sp>
        <p:sp>
          <p:nvSpPr>
            <p:cNvPr id="1383596" name="Rectangle 170"/>
            <p:cNvSpPr>
              <a:spLocks noChangeArrowheads="1"/>
            </p:cNvSpPr>
            <p:nvPr/>
          </p:nvSpPr>
          <p:spPr bwMode="auto">
            <a:xfrm>
              <a:off x="1025" y="1157"/>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III</a:t>
              </a:r>
              <a:endParaRPr lang="en-US" sz="1600" b="0" i="0">
                <a:solidFill>
                  <a:srgbClr val="000000"/>
                </a:solidFill>
                <a:latin typeface="Arial" pitchFamily="34" charset="0"/>
                <a:ea typeface="MS PGothic" pitchFamily="34" charset="-128"/>
              </a:endParaRPr>
            </a:p>
          </p:txBody>
        </p:sp>
        <p:sp>
          <p:nvSpPr>
            <p:cNvPr id="1383597" name="Rectangle 171"/>
            <p:cNvSpPr>
              <a:spLocks noChangeArrowheads="1"/>
            </p:cNvSpPr>
            <p:nvPr/>
          </p:nvSpPr>
          <p:spPr bwMode="auto">
            <a:xfrm>
              <a:off x="1019" y="1152"/>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FFFFFF"/>
                  </a:solidFill>
                  <a:latin typeface="Arial" pitchFamily="34" charset="0"/>
                  <a:ea typeface="MS PGothic" pitchFamily="34" charset="-128"/>
                </a:rPr>
                <a:t>III</a:t>
              </a:r>
              <a:endParaRPr lang="en-US" sz="1600" b="0" i="0">
                <a:solidFill>
                  <a:srgbClr val="000000"/>
                </a:solidFill>
                <a:latin typeface="Arial" pitchFamily="34" charset="0"/>
                <a:ea typeface="MS PGothic" pitchFamily="34" charset="-128"/>
              </a:endParaRPr>
            </a:p>
          </p:txBody>
        </p:sp>
        <p:sp>
          <p:nvSpPr>
            <p:cNvPr id="1383598" name="Rectangle 172"/>
            <p:cNvSpPr>
              <a:spLocks noChangeArrowheads="1"/>
            </p:cNvSpPr>
            <p:nvPr/>
          </p:nvSpPr>
          <p:spPr bwMode="auto">
            <a:xfrm>
              <a:off x="399" y="1169"/>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a:t>
              </a:r>
              <a:endParaRPr lang="en-US" sz="1600" b="0" i="0">
                <a:solidFill>
                  <a:srgbClr val="000000"/>
                </a:solidFill>
                <a:latin typeface="Arial" pitchFamily="34" charset="0"/>
                <a:ea typeface="MS PGothic" pitchFamily="34" charset="-128"/>
              </a:endParaRPr>
            </a:p>
          </p:txBody>
        </p:sp>
        <p:sp>
          <p:nvSpPr>
            <p:cNvPr id="1383599" name="Rectangle 173"/>
            <p:cNvSpPr>
              <a:spLocks noChangeArrowheads="1"/>
            </p:cNvSpPr>
            <p:nvPr/>
          </p:nvSpPr>
          <p:spPr bwMode="auto">
            <a:xfrm>
              <a:off x="393" y="1164"/>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a:t>
              </a:r>
              <a:endParaRPr lang="en-US" sz="1600" b="0" i="0">
                <a:solidFill>
                  <a:srgbClr val="000000"/>
                </a:solidFill>
                <a:latin typeface="Arial" pitchFamily="34" charset="0"/>
                <a:ea typeface="MS PGothic" pitchFamily="34" charset="-128"/>
              </a:endParaRPr>
            </a:p>
          </p:txBody>
        </p:sp>
        <p:sp>
          <p:nvSpPr>
            <p:cNvPr id="1383600" name="Rectangle 174"/>
            <p:cNvSpPr>
              <a:spLocks noChangeArrowheads="1"/>
            </p:cNvSpPr>
            <p:nvPr/>
          </p:nvSpPr>
          <p:spPr bwMode="auto">
            <a:xfrm>
              <a:off x="387" y="1156"/>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FFFFFF"/>
                  </a:solidFill>
                  <a:latin typeface="Arial" pitchFamily="34" charset="0"/>
                  <a:ea typeface="MS PGothic" pitchFamily="34" charset="-128"/>
                </a:rPr>
                <a:t>I</a:t>
              </a:r>
              <a:endParaRPr lang="en-US" sz="1600" b="0" i="0">
                <a:solidFill>
                  <a:srgbClr val="000000"/>
                </a:solidFill>
                <a:latin typeface="Arial" pitchFamily="34" charset="0"/>
                <a:ea typeface="MS PGothic" pitchFamily="34" charset="-128"/>
              </a:endParaRPr>
            </a:p>
          </p:txBody>
        </p:sp>
        <p:sp>
          <p:nvSpPr>
            <p:cNvPr id="1383601" name="Rectangle 175"/>
            <p:cNvSpPr>
              <a:spLocks noChangeArrowheads="1"/>
            </p:cNvSpPr>
            <p:nvPr/>
          </p:nvSpPr>
          <p:spPr bwMode="auto">
            <a:xfrm>
              <a:off x="311" y="1390"/>
              <a:ext cx="219" cy="4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602" name="Rectangle 176"/>
            <p:cNvSpPr>
              <a:spLocks noChangeArrowheads="1"/>
            </p:cNvSpPr>
            <p:nvPr/>
          </p:nvSpPr>
          <p:spPr bwMode="auto">
            <a:xfrm>
              <a:off x="298" y="1376"/>
              <a:ext cx="219" cy="466"/>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603" name="Rectangle 177"/>
            <p:cNvSpPr>
              <a:spLocks noChangeArrowheads="1"/>
            </p:cNvSpPr>
            <p:nvPr/>
          </p:nvSpPr>
          <p:spPr bwMode="auto">
            <a:xfrm>
              <a:off x="298" y="1376"/>
              <a:ext cx="219" cy="466"/>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604" name="Rectangle 178"/>
            <p:cNvSpPr>
              <a:spLocks noChangeArrowheads="1"/>
            </p:cNvSpPr>
            <p:nvPr/>
          </p:nvSpPr>
          <p:spPr bwMode="auto">
            <a:xfrm>
              <a:off x="530" y="1390"/>
              <a:ext cx="218" cy="4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605" name="Rectangle 179"/>
            <p:cNvSpPr>
              <a:spLocks noChangeArrowheads="1"/>
            </p:cNvSpPr>
            <p:nvPr/>
          </p:nvSpPr>
          <p:spPr bwMode="auto">
            <a:xfrm>
              <a:off x="517" y="1376"/>
              <a:ext cx="218" cy="46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606" name="Rectangle 180"/>
            <p:cNvSpPr>
              <a:spLocks noChangeArrowheads="1"/>
            </p:cNvSpPr>
            <p:nvPr/>
          </p:nvSpPr>
          <p:spPr bwMode="auto">
            <a:xfrm>
              <a:off x="517" y="1376"/>
              <a:ext cx="218" cy="466"/>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607" name="Rectangle 181"/>
            <p:cNvSpPr>
              <a:spLocks noChangeArrowheads="1"/>
            </p:cNvSpPr>
            <p:nvPr/>
          </p:nvSpPr>
          <p:spPr bwMode="auto">
            <a:xfrm>
              <a:off x="748" y="1390"/>
              <a:ext cx="218" cy="4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608" name="Rectangle 182"/>
            <p:cNvSpPr>
              <a:spLocks noChangeArrowheads="1"/>
            </p:cNvSpPr>
            <p:nvPr/>
          </p:nvSpPr>
          <p:spPr bwMode="auto">
            <a:xfrm>
              <a:off x="735" y="1376"/>
              <a:ext cx="219" cy="46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609" name="Rectangle 183"/>
            <p:cNvSpPr>
              <a:spLocks noChangeArrowheads="1"/>
            </p:cNvSpPr>
            <p:nvPr/>
          </p:nvSpPr>
          <p:spPr bwMode="auto">
            <a:xfrm>
              <a:off x="735" y="1376"/>
              <a:ext cx="219" cy="466"/>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610" name="Rectangle 184"/>
            <p:cNvSpPr>
              <a:spLocks noChangeArrowheads="1"/>
            </p:cNvSpPr>
            <p:nvPr/>
          </p:nvSpPr>
          <p:spPr bwMode="auto">
            <a:xfrm>
              <a:off x="966" y="1390"/>
              <a:ext cx="219" cy="4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611" name="Rectangle 185"/>
            <p:cNvSpPr>
              <a:spLocks noChangeArrowheads="1"/>
            </p:cNvSpPr>
            <p:nvPr/>
          </p:nvSpPr>
          <p:spPr bwMode="auto">
            <a:xfrm>
              <a:off x="954" y="1376"/>
              <a:ext cx="218" cy="466"/>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612" name="Rectangle 186"/>
            <p:cNvSpPr>
              <a:spLocks noChangeArrowheads="1"/>
            </p:cNvSpPr>
            <p:nvPr/>
          </p:nvSpPr>
          <p:spPr bwMode="auto">
            <a:xfrm>
              <a:off x="954" y="1376"/>
              <a:ext cx="218" cy="466"/>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613" name="Rectangle 187"/>
            <p:cNvSpPr>
              <a:spLocks noChangeArrowheads="1"/>
            </p:cNvSpPr>
            <p:nvPr/>
          </p:nvSpPr>
          <p:spPr bwMode="auto">
            <a:xfrm>
              <a:off x="556" y="1165"/>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IIa</a:t>
              </a:r>
              <a:endParaRPr lang="en-US" sz="1600" b="0" i="0">
                <a:solidFill>
                  <a:srgbClr val="000000"/>
                </a:solidFill>
                <a:latin typeface="Arial" pitchFamily="34" charset="0"/>
                <a:ea typeface="MS PGothic" pitchFamily="34" charset="-128"/>
              </a:endParaRPr>
            </a:p>
          </p:txBody>
        </p:sp>
        <p:sp>
          <p:nvSpPr>
            <p:cNvPr id="1383614" name="Rectangle 188"/>
            <p:cNvSpPr>
              <a:spLocks noChangeArrowheads="1"/>
            </p:cNvSpPr>
            <p:nvPr/>
          </p:nvSpPr>
          <p:spPr bwMode="auto">
            <a:xfrm>
              <a:off x="550" y="1157"/>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IIa</a:t>
              </a:r>
              <a:endParaRPr lang="en-US" sz="1600" b="0" i="0">
                <a:solidFill>
                  <a:srgbClr val="000000"/>
                </a:solidFill>
                <a:latin typeface="Arial" pitchFamily="34" charset="0"/>
                <a:ea typeface="MS PGothic" pitchFamily="34" charset="-128"/>
              </a:endParaRPr>
            </a:p>
          </p:txBody>
        </p:sp>
        <p:sp>
          <p:nvSpPr>
            <p:cNvPr id="1383615" name="Rectangle 189"/>
            <p:cNvSpPr>
              <a:spLocks noChangeArrowheads="1"/>
            </p:cNvSpPr>
            <p:nvPr/>
          </p:nvSpPr>
          <p:spPr bwMode="auto">
            <a:xfrm>
              <a:off x="544" y="1152"/>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FFFFFF"/>
                  </a:solidFill>
                  <a:latin typeface="Arial" pitchFamily="34" charset="0"/>
                  <a:ea typeface="MS PGothic" pitchFamily="34" charset="-128"/>
                </a:rPr>
                <a:t>IIa</a:t>
              </a:r>
              <a:endParaRPr lang="en-US" sz="1600" b="0" i="0">
                <a:solidFill>
                  <a:srgbClr val="000000"/>
                </a:solidFill>
                <a:latin typeface="Arial" pitchFamily="34" charset="0"/>
                <a:ea typeface="MS PGothic" pitchFamily="34" charset="-128"/>
              </a:endParaRPr>
            </a:p>
          </p:txBody>
        </p:sp>
        <p:sp>
          <p:nvSpPr>
            <p:cNvPr id="1383616" name="Rectangle 190"/>
            <p:cNvSpPr>
              <a:spLocks noChangeArrowheads="1"/>
            </p:cNvSpPr>
            <p:nvPr/>
          </p:nvSpPr>
          <p:spPr bwMode="auto">
            <a:xfrm>
              <a:off x="794" y="1165"/>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IIb</a:t>
              </a:r>
              <a:endParaRPr lang="en-US" sz="1600" b="0" i="0">
                <a:solidFill>
                  <a:srgbClr val="000000"/>
                </a:solidFill>
                <a:latin typeface="Arial" pitchFamily="34" charset="0"/>
                <a:ea typeface="MS PGothic" pitchFamily="34" charset="-128"/>
              </a:endParaRPr>
            </a:p>
          </p:txBody>
        </p:sp>
        <p:sp>
          <p:nvSpPr>
            <p:cNvPr id="1383617" name="Rectangle 191"/>
            <p:cNvSpPr>
              <a:spLocks noChangeArrowheads="1"/>
            </p:cNvSpPr>
            <p:nvPr/>
          </p:nvSpPr>
          <p:spPr bwMode="auto">
            <a:xfrm>
              <a:off x="787" y="1157"/>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IIb</a:t>
              </a:r>
              <a:endParaRPr lang="en-US" sz="1600" b="0" i="0">
                <a:solidFill>
                  <a:srgbClr val="000000"/>
                </a:solidFill>
                <a:latin typeface="Arial" pitchFamily="34" charset="0"/>
                <a:ea typeface="MS PGothic" pitchFamily="34" charset="-128"/>
              </a:endParaRPr>
            </a:p>
          </p:txBody>
        </p:sp>
        <p:sp>
          <p:nvSpPr>
            <p:cNvPr id="1383618" name="Rectangle 192"/>
            <p:cNvSpPr>
              <a:spLocks noChangeArrowheads="1"/>
            </p:cNvSpPr>
            <p:nvPr/>
          </p:nvSpPr>
          <p:spPr bwMode="auto">
            <a:xfrm>
              <a:off x="782" y="1152"/>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FFFFFF"/>
                  </a:solidFill>
                  <a:latin typeface="Arial" pitchFamily="34" charset="0"/>
                  <a:ea typeface="MS PGothic" pitchFamily="34" charset="-128"/>
                </a:rPr>
                <a:t>IIb</a:t>
              </a:r>
              <a:endParaRPr lang="en-US" sz="1600" b="0" i="0">
                <a:solidFill>
                  <a:srgbClr val="000000"/>
                </a:solidFill>
                <a:latin typeface="Arial" pitchFamily="34" charset="0"/>
                <a:ea typeface="MS PGothic" pitchFamily="34" charset="-128"/>
              </a:endParaRPr>
            </a:p>
          </p:txBody>
        </p:sp>
        <p:sp>
          <p:nvSpPr>
            <p:cNvPr id="1383619" name="Rectangle 193"/>
            <p:cNvSpPr>
              <a:spLocks noChangeArrowheads="1"/>
            </p:cNvSpPr>
            <p:nvPr/>
          </p:nvSpPr>
          <p:spPr bwMode="auto">
            <a:xfrm>
              <a:off x="1031" y="1165"/>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III</a:t>
              </a:r>
              <a:endParaRPr lang="en-US" sz="1600" b="0" i="0">
                <a:solidFill>
                  <a:srgbClr val="000000"/>
                </a:solidFill>
                <a:latin typeface="Arial" pitchFamily="34" charset="0"/>
                <a:ea typeface="MS PGothic" pitchFamily="34" charset="-128"/>
              </a:endParaRPr>
            </a:p>
          </p:txBody>
        </p:sp>
        <p:sp>
          <p:nvSpPr>
            <p:cNvPr id="1383620" name="Rectangle 194"/>
            <p:cNvSpPr>
              <a:spLocks noChangeArrowheads="1"/>
            </p:cNvSpPr>
            <p:nvPr/>
          </p:nvSpPr>
          <p:spPr bwMode="auto">
            <a:xfrm>
              <a:off x="1025" y="1157"/>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III</a:t>
              </a:r>
              <a:endParaRPr lang="en-US" sz="1600" b="0" i="0">
                <a:solidFill>
                  <a:srgbClr val="000000"/>
                </a:solidFill>
                <a:latin typeface="Arial" pitchFamily="34" charset="0"/>
                <a:ea typeface="MS PGothic" pitchFamily="34" charset="-128"/>
              </a:endParaRPr>
            </a:p>
          </p:txBody>
        </p:sp>
        <p:sp>
          <p:nvSpPr>
            <p:cNvPr id="1383621" name="Rectangle 195"/>
            <p:cNvSpPr>
              <a:spLocks noChangeArrowheads="1"/>
            </p:cNvSpPr>
            <p:nvPr/>
          </p:nvSpPr>
          <p:spPr bwMode="auto">
            <a:xfrm>
              <a:off x="1019" y="1152"/>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FFFFFF"/>
                  </a:solidFill>
                  <a:latin typeface="Arial" pitchFamily="34" charset="0"/>
                  <a:ea typeface="MS PGothic" pitchFamily="34" charset="-128"/>
                </a:rPr>
                <a:t>III</a:t>
              </a:r>
              <a:endParaRPr lang="en-US" sz="1600" b="0" i="0">
                <a:solidFill>
                  <a:srgbClr val="000000"/>
                </a:solidFill>
                <a:latin typeface="Arial" pitchFamily="34" charset="0"/>
                <a:ea typeface="MS PGothic" pitchFamily="34" charset="-128"/>
              </a:endParaRPr>
            </a:p>
          </p:txBody>
        </p:sp>
        <p:sp>
          <p:nvSpPr>
            <p:cNvPr id="1383622" name="Rectangle 196"/>
            <p:cNvSpPr>
              <a:spLocks noChangeArrowheads="1"/>
            </p:cNvSpPr>
            <p:nvPr/>
          </p:nvSpPr>
          <p:spPr bwMode="auto">
            <a:xfrm>
              <a:off x="311" y="1390"/>
              <a:ext cx="219" cy="4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623" name="Rectangle 197"/>
            <p:cNvSpPr>
              <a:spLocks noChangeArrowheads="1"/>
            </p:cNvSpPr>
            <p:nvPr/>
          </p:nvSpPr>
          <p:spPr bwMode="auto">
            <a:xfrm>
              <a:off x="298" y="1376"/>
              <a:ext cx="219" cy="466"/>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624" name="Rectangle 198"/>
            <p:cNvSpPr>
              <a:spLocks noChangeArrowheads="1"/>
            </p:cNvSpPr>
            <p:nvPr/>
          </p:nvSpPr>
          <p:spPr bwMode="auto">
            <a:xfrm>
              <a:off x="298" y="1376"/>
              <a:ext cx="219" cy="466"/>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625" name="Rectangle 199"/>
            <p:cNvSpPr>
              <a:spLocks noChangeArrowheads="1"/>
            </p:cNvSpPr>
            <p:nvPr/>
          </p:nvSpPr>
          <p:spPr bwMode="auto">
            <a:xfrm>
              <a:off x="530" y="1390"/>
              <a:ext cx="218" cy="4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626" name="Rectangle 200"/>
            <p:cNvSpPr>
              <a:spLocks noChangeArrowheads="1"/>
            </p:cNvSpPr>
            <p:nvPr/>
          </p:nvSpPr>
          <p:spPr bwMode="auto">
            <a:xfrm>
              <a:off x="517" y="1376"/>
              <a:ext cx="218" cy="46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627" name="Rectangle 201"/>
            <p:cNvSpPr>
              <a:spLocks noChangeArrowheads="1"/>
            </p:cNvSpPr>
            <p:nvPr/>
          </p:nvSpPr>
          <p:spPr bwMode="auto">
            <a:xfrm>
              <a:off x="517" y="1376"/>
              <a:ext cx="218" cy="466"/>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628" name="Rectangle 202"/>
            <p:cNvSpPr>
              <a:spLocks noChangeArrowheads="1"/>
            </p:cNvSpPr>
            <p:nvPr/>
          </p:nvSpPr>
          <p:spPr bwMode="auto">
            <a:xfrm>
              <a:off x="748" y="1390"/>
              <a:ext cx="218" cy="4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629" name="Rectangle 203"/>
            <p:cNvSpPr>
              <a:spLocks noChangeArrowheads="1"/>
            </p:cNvSpPr>
            <p:nvPr/>
          </p:nvSpPr>
          <p:spPr bwMode="auto">
            <a:xfrm>
              <a:off x="735" y="1376"/>
              <a:ext cx="219" cy="46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630" name="Rectangle 204"/>
            <p:cNvSpPr>
              <a:spLocks noChangeArrowheads="1"/>
            </p:cNvSpPr>
            <p:nvPr/>
          </p:nvSpPr>
          <p:spPr bwMode="auto">
            <a:xfrm>
              <a:off x="735" y="1376"/>
              <a:ext cx="219" cy="466"/>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631" name="Rectangle 205"/>
            <p:cNvSpPr>
              <a:spLocks noChangeArrowheads="1"/>
            </p:cNvSpPr>
            <p:nvPr/>
          </p:nvSpPr>
          <p:spPr bwMode="auto">
            <a:xfrm>
              <a:off x="966" y="1390"/>
              <a:ext cx="219" cy="4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632" name="Rectangle 206"/>
            <p:cNvSpPr>
              <a:spLocks noChangeArrowheads="1"/>
            </p:cNvSpPr>
            <p:nvPr/>
          </p:nvSpPr>
          <p:spPr bwMode="auto">
            <a:xfrm>
              <a:off x="954" y="1376"/>
              <a:ext cx="218" cy="466"/>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633" name="Rectangle 207"/>
            <p:cNvSpPr>
              <a:spLocks noChangeArrowheads="1"/>
            </p:cNvSpPr>
            <p:nvPr/>
          </p:nvSpPr>
          <p:spPr bwMode="auto">
            <a:xfrm>
              <a:off x="954" y="1376"/>
              <a:ext cx="218" cy="466"/>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634" name="Rectangle 208"/>
            <p:cNvSpPr>
              <a:spLocks noChangeArrowheads="1"/>
            </p:cNvSpPr>
            <p:nvPr/>
          </p:nvSpPr>
          <p:spPr bwMode="auto">
            <a:xfrm>
              <a:off x="311" y="1390"/>
              <a:ext cx="219" cy="4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635" name="Rectangle 209"/>
            <p:cNvSpPr>
              <a:spLocks noChangeArrowheads="1"/>
            </p:cNvSpPr>
            <p:nvPr/>
          </p:nvSpPr>
          <p:spPr bwMode="auto">
            <a:xfrm>
              <a:off x="298" y="1376"/>
              <a:ext cx="219" cy="466"/>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636" name="Rectangle 210"/>
            <p:cNvSpPr>
              <a:spLocks noChangeArrowheads="1"/>
            </p:cNvSpPr>
            <p:nvPr/>
          </p:nvSpPr>
          <p:spPr bwMode="auto">
            <a:xfrm>
              <a:off x="298" y="1376"/>
              <a:ext cx="219" cy="466"/>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637" name="Rectangle 211"/>
            <p:cNvSpPr>
              <a:spLocks noChangeArrowheads="1"/>
            </p:cNvSpPr>
            <p:nvPr/>
          </p:nvSpPr>
          <p:spPr bwMode="auto">
            <a:xfrm>
              <a:off x="530" y="1390"/>
              <a:ext cx="218" cy="4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638" name="Rectangle 212"/>
            <p:cNvSpPr>
              <a:spLocks noChangeArrowheads="1"/>
            </p:cNvSpPr>
            <p:nvPr/>
          </p:nvSpPr>
          <p:spPr bwMode="auto">
            <a:xfrm>
              <a:off x="517" y="1376"/>
              <a:ext cx="218" cy="46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639" name="Rectangle 213"/>
            <p:cNvSpPr>
              <a:spLocks noChangeArrowheads="1"/>
            </p:cNvSpPr>
            <p:nvPr/>
          </p:nvSpPr>
          <p:spPr bwMode="auto">
            <a:xfrm>
              <a:off x="517" y="1376"/>
              <a:ext cx="218" cy="466"/>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640" name="Rectangle 214"/>
            <p:cNvSpPr>
              <a:spLocks noChangeArrowheads="1"/>
            </p:cNvSpPr>
            <p:nvPr/>
          </p:nvSpPr>
          <p:spPr bwMode="auto">
            <a:xfrm>
              <a:off x="748" y="1390"/>
              <a:ext cx="218" cy="4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641" name="Rectangle 215"/>
            <p:cNvSpPr>
              <a:spLocks noChangeArrowheads="1"/>
            </p:cNvSpPr>
            <p:nvPr/>
          </p:nvSpPr>
          <p:spPr bwMode="auto">
            <a:xfrm>
              <a:off x="735" y="1376"/>
              <a:ext cx="219" cy="46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642" name="Rectangle 216"/>
            <p:cNvSpPr>
              <a:spLocks noChangeArrowheads="1"/>
            </p:cNvSpPr>
            <p:nvPr/>
          </p:nvSpPr>
          <p:spPr bwMode="auto">
            <a:xfrm>
              <a:off x="735" y="1376"/>
              <a:ext cx="219" cy="466"/>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643" name="Rectangle 217"/>
            <p:cNvSpPr>
              <a:spLocks noChangeArrowheads="1"/>
            </p:cNvSpPr>
            <p:nvPr/>
          </p:nvSpPr>
          <p:spPr bwMode="auto">
            <a:xfrm>
              <a:off x="966" y="1390"/>
              <a:ext cx="219" cy="4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644" name="Rectangle 218"/>
            <p:cNvSpPr>
              <a:spLocks noChangeArrowheads="1"/>
            </p:cNvSpPr>
            <p:nvPr/>
          </p:nvSpPr>
          <p:spPr bwMode="auto">
            <a:xfrm>
              <a:off x="954" y="1376"/>
              <a:ext cx="218" cy="466"/>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645" name="Rectangle 219"/>
            <p:cNvSpPr>
              <a:spLocks noChangeArrowheads="1"/>
            </p:cNvSpPr>
            <p:nvPr/>
          </p:nvSpPr>
          <p:spPr bwMode="auto">
            <a:xfrm>
              <a:off x="954" y="1376"/>
              <a:ext cx="218" cy="466"/>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646" name="Rectangle 220"/>
            <p:cNvSpPr>
              <a:spLocks noChangeArrowheads="1"/>
            </p:cNvSpPr>
            <p:nvPr/>
          </p:nvSpPr>
          <p:spPr bwMode="auto">
            <a:xfrm>
              <a:off x="556" y="1165"/>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IIa</a:t>
              </a:r>
              <a:endParaRPr lang="en-US" sz="1600" b="0" i="0">
                <a:solidFill>
                  <a:srgbClr val="000000"/>
                </a:solidFill>
                <a:latin typeface="Arial" pitchFamily="34" charset="0"/>
                <a:ea typeface="MS PGothic" pitchFamily="34" charset="-128"/>
              </a:endParaRPr>
            </a:p>
          </p:txBody>
        </p:sp>
        <p:sp>
          <p:nvSpPr>
            <p:cNvPr id="1383647" name="Rectangle 221"/>
            <p:cNvSpPr>
              <a:spLocks noChangeArrowheads="1"/>
            </p:cNvSpPr>
            <p:nvPr/>
          </p:nvSpPr>
          <p:spPr bwMode="auto">
            <a:xfrm>
              <a:off x="550" y="1157"/>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IIa</a:t>
              </a:r>
              <a:endParaRPr lang="en-US" sz="1600" b="0" i="0">
                <a:solidFill>
                  <a:srgbClr val="000000"/>
                </a:solidFill>
                <a:latin typeface="Arial" pitchFamily="34" charset="0"/>
                <a:ea typeface="MS PGothic" pitchFamily="34" charset="-128"/>
              </a:endParaRPr>
            </a:p>
          </p:txBody>
        </p:sp>
        <p:sp>
          <p:nvSpPr>
            <p:cNvPr id="1383648" name="Rectangle 222"/>
            <p:cNvSpPr>
              <a:spLocks noChangeArrowheads="1"/>
            </p:cNvSpPr>
            <p:nvPr/>
          </p:nvSpPr>
          <p:spPr bwMode="auto">
            <a:xfrm>
              <a:off x="544" y="1152"/>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FFFFFF"/>
                  </a:solidFill>
                  <a:latin typeface="Arial" pitchFamily="34" charset="0"/>
                  <a:ea typeface="MS PGothic" pitchFamily="34" charset="-128"/>
                </a:rPr>
                <a:t>IIa</a:t>
              </a:r>
              <a:endParaRPr lang="en-US" sz="1600" b="0" i="0">
                <a:solidFill>
                  <a:srgbClr val="000000"/>
                </a:solidFill>
                <a:latin typeface="Arial" pitchFamily="34" charset="0"/>
                <a:ea typeface="MS PGothic" pitchFamily="34" charset="-128"/>
              </a:endParaRPr>
            </a:p>
          </p:txBody>
        </p:sp>
        <p:sp>
          <p:nvSpPr>
            <p:cNvPr id="1383649" name="Rectangle 223"/>
            <p:cNvSpPr>
              <a:spLocks noChangeArrowheads="1"/>
            </p:cNvSpPr>
            <p:nvPr/>
          </p:nvSpPr>
          <p:spPr bwMode="auto">
            <a:xfrm>
              <a:off x="794" y="1165"/>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IIb</a:t>
              </a:r>
              <a:endParaRPr lang="en-US" sz="1600" b="0" i="0">
                <a:solidFill>
                  <a:srgbClr val="000000"/>
                </a:solidFill>
                <a:latin typeface="Arial" pitchFamily="34" charset="0"/>
                <a:ea typeface="MS PGothic" pitchFamily="34" charset="-128"/>
              </a:endParaRPr>
            </a:p>
          </p:txBody>
        </p:sp>
        <p:sp>
          <p:nvSpPr>
            <p:cNvPr id="1383650" name="Rectangle 224"/>
            <p:cNvSpPr>
              <a:spLocks noChangeArrowheads="1"/>
            </p:cNvSpPr>
            <p:nvPr/>
          </p:nvSpPr>
          <p:spPr bwMode="auto">
            <a:xfrm>
              <a:off x="787" y="1157"/>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IIb</a:t>
              </a:r>
              <a:endParaRPr lang="en-US" sz="1600" b="0" i="0">
                <a:solidFill>
                  <a:srgbClr val="000000"/>
                </a:solidFill>
                <a:latin typeface="Arial" pitchFamily="34" charset="0"/>
                <a:ea typeface="MS PGothic" pitchFamily="34" charset="-128"/>
              </a:endParaRPr>
            </a:p>
          </p:txBody>
        </p:sp>
        <p:sp>
          <p:nvSpPr>
            <p:cNvPr id="1383651" name="Rectangle 225"/>
            <p:cNvSpPr>
              <a:spLocks noChangeArrowheads="1"/>
            </p:cNvSpPr>
            <p:nvPr/>
          </p:nvSpPr>
          <p:spPr bwMode="auto">
            <a:xfrm>
              <a:off x="782" y="1152"/>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FFFFFF"/>
                  </a:solidFill>
                  <a:latin typeface="Arial" pitchFamily="34" charset="0"/>
                  <a:ea typeface="MS PGothic" pitchFamily="34" charset="-128"/>
                </a:rPr>
                <a:t>IIb</a:t>
              </a:r>
              <a:endParaRPr lang="en-US" sz="1600" b="0" i="0">
                <a:solidFill>
                  <a:srgbClr val="000000"/>
                </a:solidFill>
                <a:latin typeface="Arial" pitchFamily="34" charset="0"/>
                <a:ea typeface="MS PGothic" pitchFamily="34" charset="-128"/>
              </a:endParaRPr>
            </a:p>
          </p:txBody>
        </p:sp>
        <p:sp>
          <p:nvSpPr>
            <p:cNvPr id="1383652" name="Rectangle 226"/>
            <p:cNvSpPr>
              <a:spLocks noChangeArrowheads="1"/>
            </p:cNvSpPr>
            <p:nvPr/>
          </p:nvSpPr>
          <p:spPr bwMode="auto">
            <a:xfrm>
              <a:off x="1031" y="1165"/>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III</a:t>
              </a:r>
              <a:endParaRPr lang="en-US" sz="1600" b="0" i="0">
                <a:solidFill>
                  <a:srgbClr val="000000"/>
                </a:solidFill>
                <a:latin typeface="Arial" pitchFamily="34" charset="0"/>
                <a:ea typeface="MS PGothic" pitchFamily="34" charset="-128"/>
              </a:endParaRPr>
            </a:p>
          </p:txBody>
        </p:sp>
        <p:sp>
          <p:nvSpPr>
            <p:cNvPr id="1383653" name="Rectangle 227"/>
            <p:cNvSpPr>
              <a:spLocks noChangeArrowheads="1"/>
            </p:cNvSpPr>
            <p:nvPr/>
          </p:nvSpPr>
          <p:spPr bwMode="auto">
            <a:xfrm>
              <a:off x="1025" y="1157"/>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III</a:t>
              </a:r>
              <a:endParaRPr lang="en-US" sz="1600" b="0" i="0">
                <a:solidFill>
                  <a:srgbClr val="000000"/>
                </a:solidFill>
                <a:latin typeface="Arial" pitchFamily="34" charset="0"/>
                <a:ea typeface="MS PGothic" pitchFamily="34" charset="-128"/>
              </a:endParaRPr>
            </a:p>
          </p:txBody>
        </p:sp>
        <p:sp>
          <p:nvSpPr>
            <p:cNvPr id="1383654" name="Rectangle 228"/>
            <p:cNvSpPr>
              <a:spLocks noChangeArrowheads="1"/>
            </p:cNvSpPr>
            <p:nvPr/>
          </p:nvSpPr>
          <p:spPr bwMode="auto">
            <a:xfrm>
              <a:off x="1019" y="1152"/>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FFFFFF"/>
                  </a:solidFill>
                  <a:latin typeface="Arial" pitchFamily="34" charset="0"/>
                  <a:ea typeface="MS PGothic" pitchFamily="34" charset="-128"/>
                </a:rPr>
                <a:t>III</a:t>
              </a:r>
              <a:endParaRPr lang="en-US" sz="1600" b="0" i="0">
                <a:solidFill>
                  <a:srgbClr val="000000"/>
                </a:solidFill>
                <a:latin typeface="Arial" pitchFamily="34" charset="0"/>
                <a:ea typeface="MS PGothic" pitchFamily="34" charset="-128"/>
              </a:endParaRPr>
            </a:p>
          </p:txBody>
        </p:sp>
        <p:sp>
          <p:nvSpPr>
            <p:cNvPr id="1383655" name="WordArt 229"/>
            <p:cNvSpPr>
              <a:spLocks noChangeArrowheads="1" noChangeShapeType="1" noTextEdit="1"/>
            </p:cNvSpPr>
            <p:nvPr/>
          </p:nvSpPr>
          <p:spPr bwMode="auto">
            <a:xfrm>
              <a:off x="356" y="1461"/>
              <a:ext cx="117" cy="2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B</a:t>
              </a:r>
            </a:p>
          </p:txBody>
        </p:sp>
      </p:grpSp>
      <p:grpSp>
        <p:nvGrpSpPr>
          <p:cNvPr id="1383656" name="Group 121"/>
          <p:cNvGrpSpPr>
            <a:grpSpLocks/>
          </p:cNvGrpSpPr>
          <p:nvPr/>
        </p:nvGrpSpPr>
        <p:grpSpPr bwMode="auto">
          <a:xfrm>
            <a:off x="381000" y="5133975"/>
            <a:ext cx="1408113" cy="1114425"/>
            <a:chOff x="298" y="1152"/>
            <a:chExt cx="887" cy="702"/>
          </a:xfrm>
        </p:grpSpPr>
        <p:sp>
          <p:nvSpPr>
            <p:cNvPr id="1383657" name="Rectangle 122"/>
            <p:cNvSpPr>
              <a:spLocks noChangeArrowheads="1"/>
            </p:cNvSpPr>
            <p:nvPr/>
          </p:nvSpPr>
          <p:spPr bwMode="auto">
            <a:xfrm>
              <a:off x="399" y="1169"/>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a:t>
              </a:r>
              <a:endParaRPr lang="en-US" sz="1600" b="0" i="0">
                <a:solidFill>
                  <a:srgbClr val="000000"/>
                </a:solidFill>
                <a:latin typeface="Arial" pitchFamily="34" charset="0"/>
                <a:ea typeface="MS PGothic" pitchFamily="34" charset="-128"/>
              </a:endParaRPr>
            </a:p>
          </p:txBody>
        </p:sp>
        <p:sp>
          <p:nvSpPr>
            <p:cNvPr id="1383658" name="Rectangle 123"/>
            <p:cNvSpPr>
              <a:spLocks noChangeArrowheads="1"/>
            </p:cNvSpPr>
            <p:nvPr/>
          </p:nvSpPr>
          <p:spPr bwMode="auto">
            <a:xfrm>
              <a:off x="393" y="1164"/>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a:t>
              </a:r>
              <a:endParaRPr lang="en-US" sz="1600" b="0" i="0">
                <a:solidFill>
                  <a:srgbClr val="000000"/>
                </a:solidFill>
                <a:latin typeface="Arial" pitchFamily="34" charset="0"/>
                <a:ea typeface="MS PGothic" pitchFamily="34" charset="-128"/>
              </a:endParaRPr>
            </a:p>
          </p:txBody>
        </p:sp>
        <p:sp>
          <p:nvSpPr>
            <p:cNvPr id="1383659" name="Rectangle 124"/>
            <p:cNvSpPr>
              <a:spLocks noChangeArrowheads="1"/>
            </p:cNvSpPr>
            <p:nvPr/>
          </p:nvSpPr>
          <p:spPr bwMode="auto">
            <a:xfrm>
              <a:off x="387" y="1156"/>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FFFFFF"/>
                  </a:solidFill>
                  <a:latin typeface="Arial" pitchFamily="34" charset="0"/>
                  <a:ea typeface="MS PGothic" pitchFamily="34" charset="-128"/>
                </a:rPr>
                <a:t>I</a:t>
              </a:r>
              <a:endParaRPr lang="en-US" sz="1600" b="0" i="0">
                <a:solidFill>
                  <a:srgbClr val="000000"/>
                </a:solidFill>
                <a:latin typeface="Arial" pitchFamily="34" charset="0"/>
                <a:ea typeface="MS PGothic" pitchFamily="34" charset="-128"/>
              </a:endParaRPr>
            </a:p>
          </p:txBody>
        </p:sp>
        <p:sp>
          <p:nvSpPr>
            <p:cNvPr id="1383660" name="Rectangle 125"/>
            <p:cNvSpPr>
              <a:spLocks noChangeArrowheads="1"/>
            </p:cNvSpPr>
            <p:nvPr/>
          </p:nvSpPr>
          <p:spPr bwMode="auto">
            <a:xfrm>
              <a:off x="311" y="1390"/>
              <a:ext cx="219" cy="4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661" name="Rectangle 126"/>
            <p:cNvSpPr>
              <a:spLocks noChangeArrowheads="1"/>
            </p:cNvSpPr>
            <p:nvPr/>
          </p:nvSpPr>
          <p:spPr bwMode="auto">
            <a:xfrm>
              <a:off x="298" y="1376"/>
              <a:ext cx="219" cy="466"/>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662" name="Rectangle 127"/>
            <p:cNvSpPr>
              <a:spLocks noChangeArrowheads="1"/>
            </p:cNvSpPr>
            <p:nvPr/>
          </p:nvSpPr>
          <p:spPr bwMode="auto">
            <a:xfrm>
              <a:off x="298" y="1376"/>
              <a:ext cx="219" cy="466"/>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663" name="Rectangle 128"/>
            <p:cNvSpPr>
              <a:spLocks noChangeArrowheads="1"/>
            </p:cNvSpPr>
            <p:nvPr/>
          </p:nvSpPr>
          <p:spPr bwMode="auto">
            <a:xfrm>
              <a:off x="530" y="1390"/>
              <a:ext cx="218" cy="4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664" name="Rectangle 129"/>
            <p:cNvSpPr>
              <a:spLocks noChangeArrowheads="1"/>
            </p:cNvSpPr>
            <p:nvPr/>
          </p:nvSpPr>
          <p:spPr bwMode="auto">
            <a:xfrm>
              <a:off x="517" y="1376"/>
              <a:ext cx="218" cy="46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665" name="Rectangle 130"/>
            <p:cNvSpPr>
              <a:spLocks noChangeArrowheads="1"/>
            </p:cNvSpPr>
            <p:nvPr/>
          </p:nvSpPr>
          <p:spPr bwMode="auto">
            <a:xfrm>
              <a:off x="517" y="1376"/>
              <a:ext cx="218" cy="466"/>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666" name="Rectangle 131"/>
            <p:cNvSpPr>
              <a:spLocks noChangeArrowheads="1"/>
            </p:cNvSpPr>
            <p:nvPr/>
          </p:nvSpPr>
          <p:spPr bwMode="auto">
            <a:xfrm>
              <a:off x="748" y="1390"/>
              <a:ext cx="218" cy="4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667" name="Rectangle 132"/>
            <p:cNvSpPr>
              <a:spLocks noChangeArrowheads="1"/>
            </p:cNvSpPr>
            <p:nvPr/>
          </p:nvSpPr>
          <p:spPr bwMode="auto">
            <a:xfrm>
              <a:off x="735" y="1376"/>
              <a:ext cx="219" cy="46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668" name="Rectangle 133"/>
            <p:cNvSpPr>
              <a:spLocks noChangeArrowheads="1"/>
            </p:cNvSpPr>
            <p:nvPr/>
          </p:nvSpPr>
          <p:spPr bwMode="auto">
            <a:xfrm>
              <a:off x="735" y="1376"/>
              <a:ext cx="219" cy="466"/>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669" name="Rectangle 134"/>
            <p:cNvSpPr>
              <a:spLocks noChangeArrowheads="1"/>
            </p:cNvSpPr>
            <p:nvPr/>
          </p:nvSpPr>
          <p:spPr bwMode="auto">
            <a:xfrm>
              <a:off x="966" y="1390"/>
              <a:ext cx="219" cy="4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670" name="Rectangle 135"/>
            <p:cNvSpPr>
              <a:spLocks noChangeArrowheads="1"/>
            </p:cNvSpPr>
            <p:nvPr/>
          </p:nvSpPr>
          <p:spPr bwMode="auto">
            <a:xfrm>
              <a:off x="954" y="1376"/>
              <a:ext cx="218" cy="466"/>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671" name="Rectangle 136"/>
            <p:cNvSpPr>
              <a:spLocks noChangeArrowheads="1"/>
            </p:cNvSpPr>
            <p:nvPr/>
          </p:nvSpPr>
          <p:spPr bwMode="auto">
            <a:xfrm>
              <a:off x="954" y="1376"/>
              <a:ext cx="218" cy="466"/>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672" name="Rectangle 137"/>
            <p:cNvSpPr>
              <a:spLocks noChangeArrowheads="1"/>
            </p:cNvSpPr>
            <p:nvPr/>
          </p:nvSpPr>
          <p:spPr bwMode="auto">
            <a:xfrm>
              <a:off x="556" y="1165"/>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IIa</a:t>
              </a:r>
              <a:endParaRPr lang="en-US" sz="1600" b="0" i="0">
                <a:solidFill>
                  <a:srgbClr val="000000"/>
                </a:solidFill>
                <a:latin typeface="Arial" pitchFamily="34" charset="0"/>
                <a:ea typeface="MS PGothic" pitchFamily="34" charset="-128"/>
              </a:endParaRPr>
            </a:p>
          </p:txBody>
        </p:sp>
        <p:sp>
          <p:nvSpPr>
            <p:cNvPr id="1383673" name="Rectangle 138"/>
            <p:cNvSpPr>
              <a:spLocks noChangeArrowheads="1"/>
            </p:cNvSpPr>
            <p:nvPr/>
          </p:nvSpPr>
          <p:spPr bwMode="auto">
            <a:xfrm>
              <a:off x="550" y="1157"/>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IIa</a:t>
              </a:r>
              <a:endParaRPr lang="en-US" sz="1600" b="0" i="0">
                <a:solidFill>
                  <a:srgbClr val="000000"/>
                </a:solidFill>
                <a:latin typeface="Arial" pitchFamily="34" charset="0"/>
                <a:ea typeface="MS PGothic" pitchFamily="34" charset="-128"/>
              </a:endParaRPr>
            </a:p>
          </p:txBody>
        </p:sp>
        <p:sp>
          <p:nvSpPr>
            <p:cNvPr id="1383674" name="Rectangle 139"/>
            <p:cNvSpPr>
              <a:spLocks noChangeArrowheads="1"/>
            </p:cNvSpPr>
            <p:nvPr/>
          </p:nvSpPr>
          <p:spPr bwMode="auto">
            <a:xfrm>
              <a:off x="544" y="1152"/>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FFFFFF"/>
                  </a:solidFill>
                  <a:latin typeface="Arial" pitchFamily="34" charset="0"/>
                  <a:ea typeface="MS PGothic" pitchFamily="34" charset="-128"/>
                </a:rPr>
                <a:t>IIa</a:t>
              </a:r>
              <a:endParaRPr lang="en-US" sz="1600" b="0" i="0">
                <a:solidFill>
                  <a:srgbClr val="000000"/>
                </a:solidFill>
                <a:latin typeface="Arial" pitchFamily="34" charset="0"/>
                <a:ea typeface="MS PGothic" pitchFamily="34" charset="-128"/>
              </a:endParaRPr>
            </a:p>
          </p:txBody>
        </p:sp>
        <p:sp>
          <p:nvSpPr>
            <p:cNvPr id="1383675" name="Rectangle 140"/>
            <p:cNvSpPr>
              <a:spLocks noChangeArrowheads="1"/>
            </p:cNvSpPr>
            <p:nvPr/>
          </p:nvSpPr>
          <p:spPr bwMode="auto">
            <a:xfrm>
              <a:off x="794" y="1165"/>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IIb</a:t>
              </a:r>
              <a:endParaRPr lang="en-US" sz="1600" b="0" i="0">
                <a:solidFill>
                  <a:srgbClr val="000000"/>
                </a:solidFill>
                <a:latin typeface="Arial" pitchFamily="34" charset="0"/>
                <a:ea typeface="MS PGothic" pitchFamily="34" charset="-128"/>
              </a:endParaRPr>
            </a:p>
          </p:txBody>
        </p:sp>
        <p:sp>
          <p:nvSpPr>
            <p:cNvPr id="1383676" name="Rectangle 141"/>
            <p:cNvSpPr>
              <a:spLocks noChangeArrowheads="1"/>
            </p:cNvSpPr>
            <p:nvPr/>
          </p:nvSpPr>
          <p:spPr bwMode="auto">
            <a:xfrm>
              <a:off x="787" y="1157"/>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IIb</a:t>
              </a:r>
              <a:endParaRPr lang="en-US" sz="1600" b="0" i="0">
                <a:solidFill>
                  <a:srgbClr val="000000"/>
                </a:solidFill>
                <a:latin typeface="Arial" pitchFamily="34" charset="0"/>
                <a:ea typeface="MS PGothic" pitchFamily="34" charset="-128"/>
              </a:endParaRPr>
            </a:p>
          </p:txBody>
        </p:sp>
        <p:sp>
          <p:nvSpPr>
            <p:cNvPr id="1383677" name="Rectangle 142"/>
            <p:cNvSpPr>
              <a:spLocks noChangeArrowheads="1"/>
            </p:cNvSpPr>
            <p:nvPr/>
          </p:nvSpPr>
          <p:spPr bwMode="auto">
            <a:xfrm>
              <a:off x="782" y="1152"/>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FFFFFF"/>
                  </a:solidFill>
                  <a:latin typeface="Arial" pitchFamily="34" charset="0"/>
                  <a:ea typeface="MS PGothic" pitchFamily="34" charset="-128"/>
                </a:rPr>
                <a:t>IIb</a:t>
              </a:r>
              <a:endParaRPr lang="en-US" sz="1600" b="0" i="0">
                <a:solidFill>
                  <a:srgbClr val="000000"/>
                </a:solidFill>
                <a:latin typeface="Arial" pitchFamily="34" charset="0"/>
                <a:ea typeface="MS PGothic" pitchFamily="34" charset="-128"/>
              </a:endParaRPr>
            </a:p>
          </p:txBody>
        </p:sp>
        <p:sp>
          <p:nvSpPr>
            <p:cNvPr id="1383678" name="Rectangle 143"/>
            <p:cNvSpPr>
              <a:spLocks noChangeArrowheads="1"/>
            </p:cNvSpPr>
            <p:nvPr/>
          </p:nvSpPr>
          <p:spPr bwMode="auto">
            <a:xfrm>
              <a:off x="1031" y="1165"/>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III</a:t>
              </a:r>
              <a:endParaRPr lang="en-US" sz="1600" b="0" i="0">
                <a:solidFill>
                  <a:srgbClr val="000000"/>
                </a:solidFill>
                <a:latin typeface="Arial" pitchFamily="34" charset="0"/>
                <a:ea typeface="MS PGothic" pitchFamily="34" charset="-128"/>
              </a:endParaRPr>
            </a:p>
          </p:txBody>
        </p:sp>
        <p:sp>
          <p:nvSpPr>
            <p:cNvPr id="1383679" name="Rectangle 144"/>
            <p:cNvSpPr>
              <a:spLocks noChangeArrowheads="1"/>
            </p:cNvSpPr>
            <p:nvPr/>
          </p:nvSpPr>
          <p:spPr bwMode="auto">
            <a:xfrm>
              <a:off x="1025" y="1157"/>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III</a:t>
              </a:r>
              <a:endParaRPr lang="en-US" sz="1600" b="0" i="0">
                <a:solidFill>
                  <a:srgbClr val="000000"/>
                </a:solidFill>
                <a:latin typeface="Arial" pitchFamily="34" charset="0"/>
                <a:ea typeface="MS PGothic" pitchFamily="34" charset="-128"/>
              </a:endParaRPr>
            </a:p>
          </p:txBody>
        </p:sp>
        <p:sp>
          <p:nvSpPr>
            <p:cNvPr id="1383680" name="Rectangle 145"/>
            <p:cNvSpPr>
              <a:spLocks noChangeArrowheads="1"/>
            </p:cNvSpPr>
            <p:nvPr/>
          </p:nvSpPr>
          <p:spPr bwMode="auto">
            <a:xfrm>
              <a:off x="1019" y="1152"/>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FFFFFF"/>
                  </a:solidFill>
                  <a:latin typeface="Arial" pitchFamily="34" charset="0"/>
                  <a:ea typeface="MS PGothic" pitchFamily="34" charset="-128"/>
                </a:rPr>
                <a:t>III</a:t>
              </a:r>
              <a:endParaRPr lang="en-US" sz="1600" b="0" i="0">
                <a:solidFill>
                  <a:srgbClr val="000000"/>
                </a:solidFill>
                <a:latin typeface="Arial" pitchFamily="34" charset="0"/>
                <a:ea typeface="MS PGothic" pitchFamily="34" charset="-128"/>
              </a:endParaRPr>
            </a:p>
          </p:txBody>
        </p:sp>
        <p:sp>
          <p:nvSpPr>
            <p:cNvPr id="1383681" name="Freeform 146"/>
            <p:cNvSpPr>
              <a:spLocks/>
            </p:cNvSpPr>
            <p:nvPr/>
          </p:nvSpPr>
          <p:spPr bwMode="auto">
            <a:xfrm>
              <a:off x="566" y="1492"/>
              <a:ext cx="127" cy="273"/>
            </a:xfrm>
            <a:custGeom>
              <a:avLst/>
              <a:gdLst>
                <a:gd name="T0" fmla="*/ 238 w 121"/>
                <a:gd name="T1" fmla="*/ 741 h 245"/>
                <a:gd name="T2" fmla="*/ 226 w 121"/>
                <a:gd name="T3" fmla="*/ 903 h 245"/>
                <a:gd name="T4" fmla="*/ 200 w 121"/>
                <a:gd name="T5" fmla="*/ 1024 h 245"/>
                <a:gd name="T6" fmla="*/ 169 w 121"/>
                <a:gd name="T7" fmla="*/ 1085 h 245"/>
                <a:gd name="T8" fmla="*/ 125 w 121"/>
                <a:gd name="T9" fmla="*/ 1117 h 245"/>
                <a:gd name="T10" fmla="*/ 89 w 121"/>
                <a:gd name="T11" fmla="*/ 1102 h 245"/>
                <a:gd name="T12" fmla="*/ 69 w 121"/>
                <a:gd name="T13" fmla="*/ 1066 h 245"/>
                <a:gd name="T14" fmla="*/ 47 w 121"/>
                <a:gd name="T15" fmla="*/ 1034 h 245"/>
                <a:gd name="T16" fmla="*/ 30 w 121"/>
                <a:gd name="T17" fmla="*/ 968 h 245"/>
                <a:gd name="T18" fmla="*/ 8 w 121"/>
                <a:gd name="T19" fmla="*/ 877 h 245"/>
                <a:gd name="T20" fmla="*/ 2 w 121"/>
                <a:gd name="T21" fmla="*/ 780 h 245"/>
                <a:gd name="T22" fmla="*/ 0 w 121"/>
                <a:gd name="T23" fmla="*/ 650 h 245"/>
                <a:gd name="T24" fmla="*/ 0 w 121"/>
                <a:gd name="T25" fmla="*/ 486 h 245"/>
                <a:gd name="T26" fmla="*/ 4 w 121"/>
                <a:gd name="T27" fmla="*/ 318 h 245"/>
                <a:gd name="T28" fmla="*/ 26 w 121"/>
                <a:gd name="T29" fmla="*/ 174 h 245"/>
                <a:gd name="T30" fmla="*/ 47 w 121"/>
                <a:gd name="T31" fmla="*/ 77 h 245"/>
                <a:gd name="T32" fmla="*/ 81 w 121"/>
                <a:gd name="T33" fmla="*/ 4 h 245"/>
                <a:gd name="T34" fmla="*/ 124 w 121"/>
                <a:gd name="T35" fmla="*/ 0 h 245"/>
                <a:gd name="T36" fmla="*/ 156 w 121"/>
                <a:gd name="T37" fmla="*/ 2 h 245"/>
                <a:gd name="T38" fmla="*/ 183 w 121"/>
                <a:gd name="T39" fmla="*/ 43 h 245"/>
                <a:gd name="T40" fmla="*/ 202 w 121"/>
                <a:gd name="T41" fmla="*/ 107 h 245"/>
                <a:gd name="T42" fmla="*/ 219 w 121"/>
                <a:gd name="T43" fmla="*/ 186 h 245"/>
                <a:gd name="T44" fmla="*/ 231 w 121"/>
                <a:gd name="T45" fmla="*/ 292 h 245"/>
                <a:gd name="T46" fmla="*/ 166 w 121"/>
                <a:gd name="T47" fmla="*/ 378 h 245"/>
                <a:gd name="T48" fmla="*/ 161 w 121"/>
                <a:gd name="T49" fmla="*/ 325 h 245"/>
                <a:gd name="T50" fmla="*/ 151 w 121"/>
                <a:gd name="T51" fmla="*/ 283 h 245"/>
                <a:gd name="T52" fmla="*/ 137 w 121"/>
                <a:gd name="T53" fmla="*/ 252 h 245"/>
                <a:gd name="T54" fmla="*/ 118 w 121"/>
                <a:gd name="T55" fmla="*/ 252 h 245"/>
                <a:gd name="T56" fmla="*/ 102 w 121"/>
                <a:gd name="T57" fmla="*/ 269 h 245"/>
                <a:gd name="T58" fmla="*/ 89 w 121"/>
                <a:gd name="T59" fmla="*/ 318 h 245"/>
                <a:gd name="T60" fmla="*/ 81 w 121"/>
                <a:gd name="T61" fmla="*/ 378 h 245"/>
                <a:gd name="T62" fmla="*/ 76 w 121"/>
                <a:gd name="T63" fmla="*/ 456 h 245"/>
                <a:gd name="T64" fmla="*/ 76 w 121"/>
                <a:gd name="T65" fmla="*/ 547 h 245"/>
                <a:gd name="T66" fmla="*/ 76 w 121"/>
                <a:gd name="T67" fmla="*/ 671 h 245"/>
                <a:gd name="T68" fmla="*/ 81 w 121"/>
                <a:gd name="T69" fmla="*/ 758 h 245"/>
                <a:gd name="T70" fmla="*/ 89 w 121"/>
                <a:gd name="T71" fmla="*/ 808 h 245"/>
                <a:gd name="T72" fmla="*/ 102 w 121"/>
                <a:gd name="T73" fmla="*/ 845 h 245"/>
                <a:gd name="T74" fmla="*/ 118 w 121"/>
                <a:gd name="T75" fmla="*/ 859 h 245"/>
                <a:gd name="T76" fmla="*/ 135 w 121"/>
                <a:gd name="T77" fmla="*/ 859 h 245"/>
                <a:gd name="T78" fmla="*/ 146 w 121"/>
                <a:gd name="T79" fmla="*/ 839 h 245"/>
                <a:gd name="T80" fmla="*/ 156 w 121"/>
                <a:gd name="T81" fmla="*/ 808 h 245"/>
                <a:gd name="T82" fmla="*/ 169 w 121"/>
                <a:gd name="T83" fmla="*/ 703 h 2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1"/>
                <a:gd name="T127" fmla="*/ 0 h 245"/>
                <a:gd name="T128" fmla="*/ 121 w 121"/>
                <a:gd name="T129" fmla="*/ 245 h 2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1" h="245">
                  <a:moveTo>
                    <a:pt x="88" y="143"/>
                  </a:moveTo>
                  <a:lnTo>
                    <a:pt x="104" y="153"/>
                  </a:lnTo>
                  <a:lnTo>
                    <a:pt x="121" y="162"/>
                  </a:lnTo>
                  <a:lnTo>
                    <a:pt x="120" y="175"/>
                  </a:lnTo>
                  <a:lnTo>
                    <a:pt x="117" y="188"/>
                  </a:lnTo>
                  <a:lnTo>
                    <a:pt x="114" y="199"/>
                  </a:lnTo>
                  <a:lnTo>
                    <a:pt x="110" y="207"/>
                  </a:lnTo>
                  <a:lnTo>
                    <a:pt x="107" y="216"/>
                  </a:lnTo>
                  <a:lnTo>
                    <a:pt x="102" y="224"/>
                  </a:lnTo>
                  <a:lnTo>
                    <a:pt x="97" y="230"/>
                  </a:lnTo>
                  <a:lnTo>
                    <a:pt x="92" y="235"/>
                  </a:lnTo>
                  <a:lnTo>
                    <a:pt x="86" y="239"/>
                  </a:lnTo>
                  <a:lnTo>
                    <a:pt x="79" y="242"/>
                  </a:lnTo>
                  <a:lnTo>
                    <a:pt x="72" y="244"/>
                  </a:lnTo>
                  <a:lnTo>
                    <a:pt x="64" y="245"/>
                  </a:lnTo>
                  <a:lnTo>
                    <a:pt x="54" y="244"/>
                  </a:lnTo>
                  <a:lnTo>
                    <a:pt x="50" y="242"/>
                  </a:lnTo>
                  <a:lnTo>
                    <a:pt x="46" y="242"/>
                  </a:lnTo>
                  <a:lnTo>
                    <a:pt x="42" y="239"/>
                  </a:lnTo>
                  <a:lnTo>
                    <a:pt x="37" y="238"/>
                  </a:lnTo>
                  <a:lnTo>
                    <a:pt x="35" y="235"/>
                  </a:lnTo>
                  <a:lnTo>
                    <a:pt x="32" y="234"/>
                  </a:lnTo>
                  <a:lnTo>
                    <a:pt x="28" y="230"/>
                  </a:lnTo>
                  <a:lnTo>
                    <a:pt x="25" y="227"/>
                  </a:lnTo>
                  <a:lnTo>
                    <a:pt x="22" y="223"/>
                  </a:lnTo>
                  <a:lnTo>
                    <a:pt x="19" y="218"/>
                  </a:lnTo>
                  <a:lnTo>
                    <a:pt x="16" y="213"/>
                  </a:lnTo>
                  <a:lnTo>
                    <a:pt x="14" y="207"/>
                  </a:lnTo>
                  <a:lnTo>
                    <a:pt x="11" y="200"/>
                  </a:lnTo>
                  <a:lnTo>
                    <a:pt x="8" y="193"/>
                  </a:lnTo>
                  <a:lnTo>
                    <a:pt x="7" y="186"/>
                  </a:lnTo>
                  <a:lnTo>
                    <a:pt x="4" y="179"/>
                  </a:lnTo>
                  <a:lnTo>
                    <a:pt x="2" y="171"/>
                  </a:lnTo>
                  <a:lnTo>
                    <a:pt x="1" y="161"/>
                  </a:lnTo>
                  <a:lnTo>
                    <a:pt x="1" y="153"/>
                  </a:lnTo>
                  <a:lnTo>
                    <a:pt x="0" y="143"/>
                  </a:lnTo>
                  <a:lnTo>
                    <a:pt x="0" y="132"/>
                  </a:lnTo>
                  <a:lnTo>
                    <a:pt x="0" y="122"/>
                  </a:lnTo>
                  <a:lnTo>
                    <a:pt x="0" y="107"/>
                  </a:lnTo>
                  <a:lnTo>
                    <a:pt x="0" y="94"/>
                  </a:lnTo>
                  <a:lnTo>
                    <a:pt x="1" y="81"/>
                  </a:lnTo>
                  <a:lnTo>
                    <a:pt x="4" y="70"/>
                  </a:lnTo>
                  <a:lnTo>
                    <a:pt x="5" y="59"/>
                  </a:lnTo>
                  <a:lnTo>
                    <a:pt x="8" y="49"/>
                  </a:lnTo>
                  <a:lnTo>
                    <a:pt x="12" y="39"/>
                  </a:lnTo>
                  <a:lnTo>
                    <a:pt x="16" y="31"/>
                  </a:lnTo>
                  <a:lnTo>
                    <a:pt x="21" y="24"/>
                  </a:lnTo>
                  <a:lnTo>
                    <a:pt x="25" y="17"/>
                  </a:lnTo>
                  <a:lnTo>
                    <a:pt x="30" y="11"/>
                  </a:lnTo>
                  <a:lnTo>
                    <a:pt x="36" y="7"/>
                  </a:lnTo>
                  <a:lnTo>
                    <a:pt x="42" y="4"/>
                  </a:lnTo>
                  <a:lnTo>
                    <a:pt x="49" y="2"/>
                  </a:lnTo>
                  <a:lnTo>
                    <a:pt x="56" y="0"/>
                  </a:lnTo>
                  <a:lnTo>
                    <a:pt x="63" y="0"/>
                  </a:lnTo>
                  <a:lnTo>
                    <a:pt x="68" y="0"/>
                  </a:lnTo>
                  <a:lnTo>
                    <a:pt x="74" y="0"/>
                  </a:lnTo>
                  <a:lnTo>
                    <a:pt x="79" y="2"/>
                  </a:lnTo>
                  <a:lnTo>
                    <a:pt x="83" y="4"/>
                  </a:lnTo>
                  <a:lnTo>
                    <a:pt x="89" y="7"/>
                  </a:lnTo>
                  <a:lnTo>
                    <a:pt x="93" y="10"/>
                  </a:lnTo>
                  <a:lnTo>
                    <a:pt x="96" y="13"/>
                  </a:lnTo>
                  <a:lnTo>
                    <a:pt x="100" y="18"/>
                  </a:lnTo>
                  <a:lnTo>
                    <a:pt x="103" y="23"/>
                  </a:lnTo>
                  <a:lnTo>
                    <a:pt x="106" y="28"/>
                  </a:lnTo>
                  <a:lnTo>
                    <a:pt x="109" y="34"/>
                  </a:lnTo>
                  <a:lnTo>
                    <a:pt x="111" y="41"/>
                  </a:lnTo>
                  <a:lnTo>
                    <a:pt x="114" y="48"/>
                  </a:lnTo>
                  <a:lnTo>
                    <a:pt x="117" y="56"/>
                  </a:lnTo>
                  <a:lnTo>
                    <a:pt x="118" y="65"/>
                  </a:lnTo>
                  <a:lnTo>
                    <a:pt x="120" y="73"/>
                  </a:lnTo>
                  <a:lnTo>
                    <a:pt x="86" y="87"/>
                  </a:lnTo>
                  <a:lnTo>
                    <a:pt x="85" y="83"/>
                  </a:lnTo>
                  <a:lnTo>
                    <a:pt x="83" y="79"/>
                  </a:lnTo>
                  <a:lnTo>
                    <a:pt x="83" y="74"/>
                  </a:lnTo>
                  <a:lnTo>
                    <a:pt x="82" y="72"/>
                  </a:lnTo>
                  <a:lnTo>
                    <a:pt x="81" y="67"/>
                  </a:lnTo>
                  <a:lnTo>
                    <a:pt x="78" y="65"/>
                  </a:lnTo>
                  <a:lnTo>
                    <a:pt x="77" y="62"/>
                  </a:lnTo>
                  <a:lnTo>
                    <a:pt x="74" y="59"/>
                  </a:lnTo>
                  <a:lnTo>
                    <a:pt x="72" y="56"/>
                  </a:lnTo>
                  <a:lnTo>
                    <a:pt x="70" y="55"/>
                  </a:lnTo>
                  <a:lnTo>
                    <a:pt x="67" y="55"/>
                  </a:lnTo>
                  <a:lnTo>
                    <a:pt x="64" y="55"/>
                  </a:lnTo>
                  <a:lnTo>
                    <a:pt x="60" y="55"/>
                  </a:lnTo>
                  <a:lnTo>
                    <a:pt x="57" y="56"/>
                  </a:lnTo>
                  <a:lnTo>
                    <a:pt x="54" y="58"/>
                  </a:lnTo>
                  <a:lnTo>
                    <a:pt x="51" y="59"/>
                  </a:lnTo>
                  <a:lnTo>
                    <a:pt x="50" y="62"/>
                  </a:lnTo>
                  <a:lnTo>
                    <a:pt x="47" y="66"/>
                  </a:lnTo>
                  <a:lnTo>
                    <a:pt x="46" y="70"/>
                  </a:lnTo>
                  <a:lnTo>
                    <a:pt x="43" y="74"/>
                  </a:lnTo>
                  <a:lnTo>
                    <a:pt x="42" y="79"/>
                  </a:lnTo>
                  <a:lnTo>
                    <a:pt x="42" y="83"/>
                  </a:lnTo>
                  <a:lnTo>
                    <a:pt x="40" y="88"/>
                  </a:lnTo>
                  <a:lnTo>
                    <a:pt x="39" y="94"/>
                  </a:lnTo>
                  <a:lnTo>
                    <a:pt x="39" y="100"/>
                  </a:lnTo>
                  <a:lnTo>
                    <a:pt x="39" y="107"/>
                  </a:lnTo>
                  <a:lnTo>
                    <a:pt x="39" y="114"/>
                  </a:lnTo>
                  <a:lnTo>
                    <a:pt x="39" y="121"/>
                  </a:lnTo>
                  <a:lnTo>
                    <a:pt x="39" y="130"/>
                  </a:lnTo>
                  <a:lnTo>
                    <a:pt x="39" y="139"/>
                  </a:lnTo>
                  <a:lnTo>
                    <a:pt x="39" y="147"/>
                  </a:lnTo>
                  <a:lnTo>
                    <a:pt x="40" y="154"/>
                  </a:lnTo>
                  <a:lnTo>
                    <a:pt x="40" y="161"/>
                  </a:lnTo>
                  <a:lnTo>
                    <a:pt x="42" y="167"/>
                  </a:lnTo>
                  <a:lnTo>
                    <a:pt x="43" y="171"/>
                  </a:lnTo>
                  <a:lnTo>
                    <a:pt x="44" y="175"/>
                  </a:lnTo>
                  <a:lnTo>
                    <a:pt x="46" y="178"/>
                  </a:lnTo>
                  <a:lnTo>
                    <a:pt x="49" y="181"/>
                  </a:lnTo>
                  <a:lnTo>
                    <a:pt x="50" y="183"/>
                  </a:lnTo>
                  <a:lnTo>
                    <a:pt x="51" y="186"/>
                  </a:lnTo>
                  <a:lnTo>
                    <a:pt x="54" y="188"/>
                  </a:lnTo>
                  <a:lnTo>
                    <a:pt x="57" y="189"/>
                  </a:lnTo>
                  <a:lnTo>
                    <a:pt x="60" y="189"/>
                  </a:lnTo>
                  <a:lnTo>
                    <a:pt x="63" y="189"/>
                  </a:lnTo>
                  <a:lnTo>
                    <a:pt x="65" y="189"/>
                  </a:lnTo>
                  <a:lnTo>
                    <a:pt x="68" y="189"/>
                  </a:lnTo>
                  <a:lnTo>
                    <a:pt x="70" y="188"/>
                  </a:lnTo>
                  <a:lnTo>
                    <a:pt x="72" y="186"/>
                  </a:lnTo>
                  <a:lnTo>
                    <a:pt x="74" y="185"/>
                  </a:lnTo>
                  <a:lnTo>
                    <a:pt x="77" y="183"/>
                  </a:lnTo>
                  <a:lnTo>
                    <a:pt x="78" y="181"/>
                  </a:lnTo>
                  <a:lnTo>
                    <a:pt x="79" y="178"/>
                  </a:lnTo>
                  <a:lnTo>
                    <a:pt x="82" y="171"/>
                  </a:lnTo>
                  <a:lnTo>
                    <a:pt x="83" y="164"/>
                  </a:lnTo>
                  <a:lnTo>
                    <a:pt x="86" y="154"/>
                  </a:lnTo>
                  <a:lnTo>
                    <a:pt x="86" y="148"/>
                  </a:lnTo>
                  <a:lnTo>
                    <a:pt x="88" y="1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solidFill>
                  <a:srgbClr val="FFFF00"/>
                </a:solidFill>
              </a:endParaRPr>
            </a:p>
          </p:txBody>
        </p:sp>
        <p:sp>
          <p:nvSpPr>
            <p:cNvPr id="1383682" name="Freeform 147"/>
            <p:cNvSpPr>
              <a:spLocks/>
            </p:cNvSpPr>
            <p:nvPr/>
          </p:nvSpPr>
          <p:spPr bwMode="auto">
            <a:xfrm>
              <a:off x="566" y="1492"/>
              <a:ext cx="127" cy="273"/>
            </a:xfrm>
            <a:custGeom>
              <a:avLst/>
              <a:gdLst>
                <a:gd name="T0" fmla="*/ 238 w 121"/>
                <a:gd name="T1" fmla="*/ 741 h 245"/>
                <a:gd name="T2" fmla="*/ 226 w 121"/>
                <a:gd name="T3" fmla="*/ 903 h 245"/>
                <a:gd name="T4" fmla="*/ 200 w 121"/>
                <a:gd name="T5" fmla="*/ 1024 h 245"/>
                <a:gd name="T6" fmla="*/ 169 w 121"/>
                <a:gd name="T7" fmla="*/ 1085 h 245"/>
                <a:gd name="T8" fmla="*/ 125 w 121"/>
                <a:gd name="T9" fmla="*/ 1117 h 245"/>
                <a:gd name="T10" fmla="*/ 89 w 121"/>
                <a:gd name="T11" fmla="*/ 1102 h 245"/>
                <a:gd name="T12" fmla="*/ 69 w 121"/>
                <a:gd name="T13" fmla="*/ 1066 h 245"/>
                <a:gd name="T14" fmla="*/ 47 w 121"/>
                <a:gd name="T15" fmla="*/ 1034 h 245"/>
                <a:gd name="T16" fmla="*/ 30 w 121"/>
                <a:gd name="T17" fmla="*/ 968 h 245"/>
                <a:gd name="T18" fmla="*/ 8 w 121"/>
                <a:gd name="T19" fmla="*/ 877 h 245"/>
                <a:gd name="T20" fmla="*/ 2 w 121"/>
                <a:gd name="T21" fmla="*/ 780 h 245"/>
                <a:gd name="T22" fmla="*/ 0 w 121"/>
                <a:gd name="T23" fmla="*/ 650 h 245"/>
                <a:gd name="T24" fmla="*/ 0 w 121"/>
                <a:gd name="T25" fmla="*/ 486 h 245"/>
                <a:gd name="T26" fmla="*/ 4 w 121"/>
                <a:gd name="T27" fmla="*/ 318 h 245"/>
                <a:gd name="T28" fmla="*/ 26 w 121"/>
                <a:gd name="T29" fmla="*/ 174 h 245"/>
                <a:gd name="T30" fmla="*/ 47 w 121"/>
                <a:gd name="T31" fmla="*/ 77 h 245"/>
                <a:gd name="T32" fmla="*/ 81 w 121"/>
                <a:gd name="T33" fmla="*/ 4 h 245"/>
                <a:gd name="T34" fmla="*/ 124 w 121"/>
                <a:gd name="T35" fmla="*/ 0 h 245"/>
                <a:gd name="T36" fmla="*/ 156 w 121"/>
                <a:gd name="T37" fmla="*/ 2 h 245"/>
                <a:gd name="T38" fmla="*/ 183 w 121"/>
                <a:gd name="T39" fmla="*/ 43 h 245"/>
                <a:gd name="T40" fmla="*/ 202 w 121"/>
                <a:gd name="T41" fmla="*/ 107 h 245"/>
                <a:gd name="T42" fmla="*/ 219 w 121"/>
                <a:gd name="T43" fmla="*/ 186 h 245"/>
                <a:gd name="T44" fmla="*/ 231 w 121"/>
                <a:gd name="T45" fmla="*/ 292 h 245"/>
                <a:gd name="T46" fmla="*/ 166 w 121"/>
                <a:gd name="T47" fmla="*/ 378 h 245"/>
                <a:gd name="T48" fmla="*/ 161 w 121"/>
                <a:gd name="T49" fmla="*/ 325 h 245"/>
                <a:gd name="T50" fmla="*/ 151 w 121"/>
                <a:gd name="T51" fmla="*/ 283 h 245"/>
                <a:gd name="T52" fmla="*/ 137 w 121"/>
                <a:gd name="T53" fmla="*/ 252 h 245"/>
                <a:gd name="T54" fmla="*/ 118 w 121"/>
                <a:gd name="T55" fmla="*/ 252 h 245"/>
                <a:gd name="T56" fmla="*/ 102 w 121"/>
                <a:gd name="T57" fmla="*/ 269 h 245"/>
                <a:gd name="T58" fmla="*/ 89 w 121"/>
                <a:gd name="T59" fmla="*/ 318 h 245"/>
                <a:gd name="T60" fmla="*/ 81 w 121"/>
                <a:gd name="T61" fmla="*/ 378 h 245"/>
                <a:gd name="T62" fmla="*/ 76 w 121"/>
                <a:gd name="T63" fmla="*/ 456 h 245"/>
                <a:gd name="T64" fmla="*/ 76 w 121"/>
                <a:gd name="T65" fmla="*/ 547 h 245"/>
                <a:gd name="T66" fmla="*/ 76 w 121"/>
                <a:gd name="T67" fmla="*/ 671 h 245"/>
                <a:gd name="T68" fmla="*/ 81 w 121"/>
                <a:gd name="T69" fmla="*/ 758 h 245"/>
                <a:gd name="T70" fmla="*/ 89 w 121"/>
                <a:gd name="T71" fmla="*/ 808 h 245"/>
                <a:gd name="T72" fmla="*/ 102 w 121"/>
                <a:gd name="T73" fmla="*/ 845 h 245"/>
                <a:gd name="T74" fmla="*/ 118 w 121"/>
                <a:gd name="T75" fmla="*/ 859 h 245"/>
                <a:gd name="T76" fmla="*/ 135 w 121"/>
                <a:gd name="T77" fmla="*/ 859 h 245"/>
                <a:gd name="T78" fmla="*/ 146 w 121"/>
                <a:gd name="T79" fmla="*/ 839 h 245"/>
                <a:gd name="T80" fmla="*/ 156 w 121"/>
                <a:gd name="T81" fmla="*/ 808 h 245"/>
                <a:gd name="T82" fmla="*/ 169 w 121"/>
                <a:gd name="T83" fmla="*/ 703 h 24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21"/>
                <a:gd name="T127" fmla="*/ 0 h 245"/>
                <a:gd name="T128" fmla="*/ 121 w 121"/>
                <a:gd name="T129" fmla="*/ 245 h 24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21" h="245">
                  <a:moveTo>
                    <a:pt x="88" y="143"/>
                  </a:moveTo>
                  <a:lnTo>
                    <a:pt x="104" y="153"/>
                  </a:lnTo>
                  <a:lnTo>
                    <a:pt x="121" y="162"/>
                  </a:lnTo>
                  <a:lnTo>
                    <a:pt x="120" y="175"/>
                  </a:lnTo>
                  <a:lnTo>
                    <a:pt x="117" y="188"/>
                  </a:lnTo>
                  <a:lnTo>
                    <a:pt x="114" y="199"/>
                  </a:lnTo>
                  <a:lnTo>
                    <a:pt x="110" y="207"/>
                  </a:lnTo>
                  <a:lnTo>
                    <a:pt x="107" y="216"/>
                  </a:lnTo>
                  <a:lnTo>
                    <a:pt x="102" y="224"/>
                  </a:lnTo>
                  <a:lnTo>
                    <a:pt x="97" y="230"/>
                  </a:lnTo>
                  <a:lnTo>
                    <a:pt x="92" y="235"/>
                  </a:lnTo>
                  <a:lnTo>
                    <a:pt x="86" y="239"/>
                  </a:lnTo>
                  <a:lnTo>
                    <a:pt x="79" y="242"/>
                  </a:lnTo>
                  <a:lnTo>
                    <a:pt x="72" y="244"/>
                  </a:lnTo>
                  <a:lnTo>
                    <a:pt x="64" y="245"/>
                  </a:lnTo>
                  <a:lnTo>
                    <a:pt x="54" y="244"/>
                  </a:lnTo>
                  <a:lnTo>
                    <a:pt x="50" y="242"/>
                  </a:lnTo>
                  <a:lnTo>
                    <a:pt x="46" y="242"/>
                  </a:lnTo>
                  <a:lnTo>
                    <a:pt x="42" y="239"/>
                  </a:lnTo>
                  <a:lnTo>
                    <a:pt x="37" y="238"/>
                  </a:lnTo>
                  <a:lnTo>
                    <a:pt x="35" y="235"/>
                  </a:lnTo>
                  <a:lnTo>
                    <a:pt x="32" y="234"/>
                  </a:lnTo>
                  <a:lnTo>
                    <a:pt x="28" y="230"/>
                  </a:lnTo>
                  <a:lnTo>
                    <a:pt x="25" y="227"/>
                  </a:lnTo>
                  <a:lnTo>
                    <a:pt x="22" y="223"/>
                  </a:lnTo>
                  <a:lnTo>
                    <a:pt x="19" y="218"/>
                  </a:lnTo>
                  <a:lnTo>
                    <a:pt x="16" y="213"/>
                  </a:lnTo>
                  <a:lnTo>
                    <a:pt x="14" y="207"/>
                  </a:lnTo>
                  <a:lnTo>
                    <a:pt x="11" y="200"/>
                  </a:lnTo>
                  <a:lnTo>
                    <a:pt x="8" y="193"/>
                  </a:lnTo>
                  <a:lnTo>
                    <a:pt x="7" y="186"/>
                  </a:lnTo>
                  <a:lnTo>
                    <a:pt x="4" y="179"/>
                  </a:lnTo>
                  <a:lnTo>
                    <a:pt x="2" y="171"/>
                  </a:lnTo>
                  <a:lnTo>
                    <a:pt x="1" y="161"/>
                  </a:lnTo>
                  <a:lnTo>
                    <a:pt x="1" y="153"/>
                  </a:lnTo>
                  <a:lnTo>
                    <a:pt x="0" y="143"/>
                  </a:lnTo>
                  <a:lnTo>
                    <a:pt x="0" y="132"/>
                  </a:lnTo>
                  <a:lnTo>
                    <a:pt x="0" y="122"/>
                  </a:lnTo>
                  <a:lnTo>
                    <a:pt x="0" y="107"/>
                  </a:lnTo>
                  <a:lnTo>
                    <a:pt x="0" y="94"/>
                  </a:lnTo>
                  <a:lnTo>
                    <a:pt x="1" y="81"/>
                  </a:lnTo>
                  <a:lnTo>
                    <a:pt x="4" y="70"/>
                  </a:lnTo>
                  <a:lnTo>
                    <a:pt x="5" y="59"/>
                  </a:lnTo>
                  <a:lnTo>
                    <a:pt x="8" y="49"/>
                  </a:lnTo>
                  <a:lnTo>
                    <a:pt x="12" y="39"/>
                  </a:lnTo>
                  <a:lnTo>
                    <a:pt x="16" y="31"/>
                  </a:lnTo>
                  <a:lnTo>
                    <a:pt x="21" y="24"/>
                  </a:lnTo>
                  <a:lnTo>
                    <a:pt x="25" y="17"/>
                  </a:lnTo>
                  <a:lnTo>
                    <a:pt x="30" y="11"/>
                  </a:lnTo>
                  <a:lnTo>
                    <a:pt x="36" y="7"/>
                  </a:lnTo>
                  <a:lnTo>
                    <a:pt x="42" y="4"/>
                  </a:lnTo>
                  <a:lnTo>
                    <a:pt x="49" y="2"/>
                  </a:lnTo>
                  <a:lnTo>
                    <a:pt x="56" y="0"/>
                  </a:lnTo>
                  <a:lnTo>
                    <a:pt x="63" y="0"/>
                  </a:lnTo>
                  <a:lnTo>
                    <a:pt x="68" y="0"/>
                  </a:lnTo>
                  <a:lnTo>
                    <a:pt x="74" y="0"/>
                  </a:lnTo>
                  <a:lnTo>
                    <a:pt x="79" y="2"/>
                  </a:lnTo>
                  <a:lnTo>
                    <a:pt x="83" y="4"/>
                  </a:lnTo>
                  <a:lnTo>
                    <a:pt x="89" y="7"/>
                  </a:lnTo>
                  <a:lnTo>
                    <a:pt x="93" y="10"/>
                  </a:lnTo>
                  <a:lnTo>
                    <a:pt x="96" y="13"/>
                  </a:lnTo>
                  <a:lnTo>
                    <a:pt x="100" y="18"/>
                  </a:lnTo>
                  <a:lnTo>
                    <a:pt x="103" y="23"/>
                  </a:lnTo>
                  <a:lnTo>
                    <a:pt x="106" y="28"/>
                  </a:lnTo>
                  <a:lnTo>
                    <a:pt x="109" y="34"/>
                  </a:lnTo>
                  <a:lnTo>
                    <a:pt x="111" y="41"/>
                  </a:lnTo>
                  <a:lnTo>
                    <a:pt x="114" y="48"/>
                  </a:lnTo>
                  <a:lnTo>
                    <a:pt x="117" y="56"/>
                  </a:lnTo>
                  <a:lnTo>
                    <a:pt x="118" y="65"/>
                  </a:lnTo>
                  <a:lnTo>
                    <a:pt x="120" y="73"/>
                  </a:lnTo>
                  <a:lnTo>
                    <a:pt x="86" y="87"/>
                  </a:lnTo>
                  <a:lnTo>
                    <a:pt x="85" y="83"/>
                  </a:lnTo>
                  <a:lnTo>
                    <a:pt x="83" y="79"/>
                  </a:lnTo>
                  <a:lnTo>
                    <a:pt x="83" y="74"/>
                  </a:lnTo>
                  <a:lnTo>
                    <a:pt x="82" y="72"/>
                  </a:lnTo>
                  <a:lnTo>
                    <a:pt x="81" y="67"/>
                  </a:lnTo>
                  <a:lnTo>
                    <a:pt x="78" y="65"/>
                  </a:lnTo>
                  <a:lnTo>
                    <a:pt x="77" y="62"/>
                  </a:lnTo>
                  <a:lnTo>
                    <a:pt x="74" y="59"/>
                  </a:lnTo>
                  <a:lnTo>
                    <a:pt x="72" y="56"/>
                  </a:lnTo>
                  <a:lnTo>
                    <a:pt x="70" y="55"/>
                  </a:lnTo>
                  <a:lnTo>
                    <a:pt x="67" y="55"/>
                  </a:lnTo>
                  <a:lnTo>
                    <a:pt x="64" y="55"/>
                  </a:lnTo>
                  <a:lnTo>
                    <a:pt x="60" y="55"/>
                  </a:lnTo>
                  <a:lnTo>
                    <a:pt x="57" y="56"/>
                  </a:lnTo>
                  <a:lnTo>
                    <a:pt x="54" y="58"/>
                  </a:lnTo>
                  <a:lnTo>
                    <a:pt x="51" y="59"/>
                  </a:lnTo>
                  <a:lnTo>
                    <a:pt x="50" y="62"/>
                  </a:lnTo>
                  <a:lnTo>
                    <a:pt x="47" y="66"/>
                  </a:lnTo>
                  <a:lnTo>
                    <a:pt x="46" y="70"/>
                  </a:lnTo>
                  <a:lnTo>
                    <a:pt x="43" y="74"/>
                  </a:lnTo>
                  <a:lnTo>
                    <a:pt x="42" y="79"/>
                  </a:lnTo>
                  <a:lnTo>
                    <a:pt x="42" y="83"/>
                  </a:lnTo>
                  <a:lnTo>
                    <a:pt x="40" y="88"/>
                  </a:lnTo>
                  <a:lnTo>
                    <a:pt x="39" y="94"/>
                  </a:lnTo>
                  <a:lnTo>
                    <a:pt x="39" y="100"/>
                  </a:lnTo>
                  <a:lnTo>
                    <a:pt x="39" y="107"/>
                  </a:lnTo>
                  <a:lnTo>
                    <a:pt x="39" y="114"/>
                  </a:lnTo>
                  <a:lnTo>
                    <a:pt x="39" y="121"/>
                  </a:lnTo>
                  <a:lnTo>
                    <a:pt x="39" y="130"/>
                  </a:lnTo>
                  <a:lnTo>
                    <a:pt x="39" y="139"/>
                  </a:lnTo>
                  <a:lnTo>
                    <a:pt x="39" y="147"/>
                  </a:lnTo>
                  <a:lnTo>
                    <a:pt x="40" y="154"/>
                  </a:lnTo>
                  <a:lnTo>
                    <a:pt x="40" y="161"/>
                  </a:lnTo>
                  <a:lnTo>
                    <a:pt x="42" y="167"/>
                  </a:lnTo>
                  <a:lnTo>
                    <a:pt x="43" y="171"/>
                  </a:lnTo>
                  <a:lnTo>
                    <a:pt x="44" y="175"/>
                  </a:lnTo>
                  <a:lnTo>
                    <a:pt x="46" y="178"/>
                  </a:lnTo>
                  <a:lnTo>
                    <a:pt x="49" y="181"/>
                  </a:lnTo>
                  <a:lnTo>
                    <a:pt x="50" y="183"/>
                  </a:lnTo>
                  <a:lnTo>
                    <a:pt x="51" y="186"/>
                  </a:lnTo>
                  <a:lnTo>
                    <a:pt x="54" y="188"/>
                  </a:lnTo>
                  <a:lnTo>
                    <a:pt x="57" y="189"/>
                  </a:lnTo>
                  <a:lnTo>
                    <a:pt x="60" y="189"/>
                  </a:lnTo>
                  <a:lnTo>
                    <a:pt x="63" y="189"/>
                  </a:lnTo>
                  <a:lnTo>
                    <a:pt x="65" y="189"/>
                  </a:lnTo>
                  <a:lnTo>
                    <a:pt x="68" y="189"/>
                  </a:lnTo>
                  <a:lnTo>
                    <a:pt x="70" y="188"/>
                  </a:lnTo>
                  <a:lnTo>
                    <a:pt x="72" y="186"/>
                  </a:lnTo>
                  <a:lnTo>
                    <a:pt x="74" y="185"/>
                  </a:lnTo>
                  <a:lnTo>
                    <a:pt x="77" y="183"/>
                  </a:lnTo>
                  <a:lnTo>
                    <a:pt x="78" y="181"/>
                  </a:lnTo>
                  <a:lnTo>
                    <a:pt x="79" y="178"/>
                  </a:lnTo>
                  <a:lnTo>
                    <a:pt x="82" y="171"/>
                  </a:lnTo>
                  <a:lnTo>
                    <a:pt x="83" y="164"/>
                  </a:lnTo>
                  <a:lnTo>
                    <a:pt x="86" y="154"/>
                  </a:lnTo>
                  <a:lnTo>
                    <a:pt x="86" y="148"/>
                  </a:lnTo>
                  <a:lnTo>
                    <a:pt x="88" y="143"/>
                  </a:lnTo>
                </a:path>
              </a:pathLst>
            </a:custGeom>
            <a:noFill/>
            <a:ln w="127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solidFill>
                  <a:srgbClr val="FFFF00"/>
                </a:solidFill>
              </a:endParaRPr>
            </a:p>
          </p:txBody>
        </p:sp>
        <p:sp>
          <p:nvSpPr>
            <p:cNvPr id="1383683" name="Rectangle 148"/>
            <p:cNvSpPr>
              <a:spLocks noChangeArrowheads="1"/>
            </p:cNvSpPr>
            <p:nvPr/>
          </p:nvSpPr>
          <p:spPr bwMode="auto">
            <a:xfrm>
              <a:off x="399" y="1169"/>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a:t>
              </a:r>
              <a:endParaRPr lang="en-US" sz="1600" b="0" i="0">
                <a:solidFill>
                  <a:srgbClr val="000000"/>
                </a:solidFill>
                <a:latin typeface="Arial" pitchFamily="34" charset="0"/>
                <a:ea typeface="MS PGothic" pitchFamily="34" charset="-128"/>
              </a:endParaRPr>
            </a:p>
          </p:txBody>
        </p:sp>
        <p:sp>
          <p:nvSpPr>
            <p:cNvPr id="1383684" name="Rectangle 149"/>
            <p:cNvSpPr>
              <a:spLocks noChangeArrowheads="1"/>
            </p:cNvSpPr>
            <p:nvPr/>
          </p:nvSpPr>
          <p:spPr bwMode="auto">
            <a:xfrm>
              <a:off x="393" y="1164"/>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a:t>
              </a:r>
              <a:endParaRPr lang="en-US" sz="1600" b="0" i="0">
                <a:solidFill>
                  <a:srgbClr val="000000"/>
                </a:solidFill>
                <a:latin typeface="Arial" pitchFamily="34" charset="0"/>
                <a:ea typeface="MS PGothic" pitchFamily="34" charset="-128"/>
              </a:endParaRPr>
            </a:p>
          </p:txBody>
        </p:sp>
        <p:sp>
          <p:nvSpPr>
            <p:cNvPr id="1383685" name="Rectangle 150"/>
            <p:cNvSpPr>
              <a:spLocks noChangeArrowheads="1"/>
            </p:cNvSpPr>
            <p:nvPr/>
          </p:nvSpPr>
          <p:spPr bwMode="auto">
            <a:xfrm>
              <a:off x="387" y="1156"/>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FFFFFF"/>
                  </a:solidFill>
                  <a:latin typeface="Arial" pitchFamily="34" charset="0"/>
                  <a:ea typeface="MS PGothic" pitchFamily="34" charset="-128"/>
                </a:rPr>
                <a:t>I</a:t>
              </a:r>
              <a:endParaRPr lang="en-US" sz="1600" b="0" i="0">
                <a:solidFill>
                  <a:srgbClr val="000000"/>
                </a:solidFill>
                <a:latin typeface="Arial" pitchFamily="34" charset="0"/>
                <a:ea typeface="MS PGothic" pitchFamily="34" charset="-128"/>
              </a:endParaRPr>
            </a:p>
          </p:txBody>
        </p:sp>
        <p:sp>
          <p:nvSpPr>
            <p:cNvPr id="1383686" name="Rectangle 151"/>
            <p:cNvSpPr>
              <a:spLocks noChangeArrowheads="1"/>
            </p:cNvSpPr>
            <p:nvPr/>
          </p:nvSpPr>
          <p:spPr bwMode="auto">
            <a:xfrm>
              <a:off x="311" y="1390"/>
              <a:ext cx="219" cy="4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687" name="Rectangle 152"/>
            <p:cNvSpPr>
              <a:spLocks noChangeArrowheads="1"/>
            </p:cNvSpPr>
            <p:nvPr/>
          </p:nvSpPr>
          <p:spPr bwMode="auto">
            <a:xfrm>
              <a:off x="298" y="1376"/>
              <a:ext cx="219" cy="466"/>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688" name="Rectangle 153"/>
            <p:cNvSpPr>
              <a:spLocks noChangeArrowheads="1"/>
            </p:cNvSpPr>
            <p:nvPr/>
          </p:nvSpPr>
          <p:spPr bwMode="auto">
            <a:xfrm>
              <a:off x="298" y="1376"/>
              <a:ext cx="219" cy="466"/>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689" name="Rectangle 154"/>
            <p:cNvSpPr>
              <a:spLocks noChangeArrowheads="1"/>
            </p:cNvSpPr>
            <p:nvPr/>
          </p:nvSpPr>
          <p:spPr bwMode="auto">
            <a:xfrm>
              <a:off x="530" y="1390"/>
              <a:ext cx="218" cy="4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690" name="Rectangle 155"/>
            <p:cNvSpPr>
              <a:spLocks noChangeArrowheads="1"/>
            </p:cNvSpPr>
            <p:nvPr/>
          </p:nvSpPr>
          <p:spPr bwMode="auto">
            <a:xfrm>
              <a:off x="517" y="1376"/>
              <a:ext cx="218" cy="46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691" name="Rectangle 156"/>
            <p:cNvSpPr>
              <a:spLocks noChangeArrowheads="1"/>
            </p:cNvSpPr>
            <p:nvPr/>
          </p:nvSpPr>
          <p:spPr bwMode="auto">
            <a:xfrm>
              <a:off x="517" y="1376"/>
              <a:ext cx="218" cy="466"/>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692" name="Rectangle 157"/>
            <p:cNvSpPr>
              <a:spLocks noChangeArrowheads="1"/>
            </p:cNvSpPr>
            <p:nvPr/>
          </p:nvSpPr>
          <p:spPr bwMode="auto">
            <a:xfrm>
              <a:off x="748" y="1390"/>
              <a:ext cx="218" cy="4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693" name="Rectangle 158"/>
            <p:cNvSpPr>
              <a:spLocks noChangeArrowheads="1"/>
            </p:cNvSpPr>
            <p:nvPr/>
          </p:nvSpPr>
          <p:spPr bwMode="auto">
            <a:xfrm>
              <a:off x="735" y="1376"/>
              <a:ext cx="219" cy="46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694" name="Rectangle 159"/>
            <p:cNvSpPr>
              <a:spLocks noChangeArrowheads="1"/>
            </p:cNvSpPr>
            <p:nvPr/>
          </p:nvSpPr>
          <p:spPr bwMode="auto">
            <a:xfrm>
              <a:off x="735" y="1376"/>
              <a:ext cx="219" cy="466"/>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695" name="Rectangle 160"/>
            <p:cNvSpPr>
              <a:spLocks noChangeArrowheads="1"/>
            </p:cNvSpPr>
            <p:nvPr/>
          </p:nvSpPr>
          <p:spPr bwMode="auto">
            <a:xfrm>
              <a:off x="966" y="1390"/>
              <a:ext cx="219" cy="4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696" name="Rectangle 161"/>
            <p:cNvSpPr>
              <a:spLocks noChangeArrowheads="1"/>
            </p:cNvSpPr>
            <p:nvPr/>
          </p:nvSpPr>
          <p:spPr bwMode="auto">
            <a:xfrm>
              <a:off x="954" y="1376"/>
              <a:ext cx="218" cy="466"/>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697" name="Rectangle 162"/>
            <p:cNvSpPr>
              <a:spLocks noChangeArrowheads="1"/>
            </p:cNvSpPr>
            <p:nvPr/>
          </p:nvSpPr>
          <p:spPr bwMode="auto">
            <a:xfrm>
              <a:off x="954" y="1376"/>
              <a:ext cx="218" cy="466"/>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698" name="Rectangle 163"/>
            <p:cNvSpPr>
              <a:spLocks noChangeArrowheads="1"/>
            </p:cNvSpPr>
            <p:nvPr/>
          </p:nvSpPr>
          <p:spPr bwMode="auto">
            <a:xfrm>
              <a:off x="556" y="1165"/>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IIa</a:t>
              </a:r>
              <a:endParaRPr lang="en-US" sz="1600" b="0" i="0">
                <a:solidFill>
                  <a:srgbClr val="000000"/>
                </a:solidFill>
                <a:latin typeface="Arial" pitchFamily="34" charset="0"/>
                <a:ea typeface="MS PGothic" pitchFamily="34" charset="-128"/>
              </a:endParaRPr>
            </a:p>
          </p:txBody>
        </p:sp>
        <p:sp>
          <p:nvSpPr>
            <p:cNvPr id="1383699" name="Rectangle 164"/>
            <p:cNvSpPr>
              <a:spLocks noChangeArrowheads="1"/>
            </p:cNvSpPr>
            <p:nvPr/>
          </p:nvSpPr>
          <p:spPr bwMode="auto">
            <a:xfrm>
              <a:off x="550" y="1157"/>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IIa</a:t>
              </a:r>
              <a:endParaRPr lang="en-US" sz="1600" b="0" i="0">
                <a:solidFill>
                  <a:srgbClr val="000000"/>
                </a:solidFill>
                <a:latin typeface="Arial" pitchFamily="34" charset="0"/>
                <a:ea typeface="MS PGothic" pitchFamily="34" charset="-128"/>
              </a:endParaRPr>
            </a:p>
          </p:txBody>
        </p:sp>
        <p:sp>
          <p:nvSpPr>
            <p:cNvPr id="1383700" name="Rectangle 165"/>
            <p:cNvSpPr>
              <a:spLocks noChangeArrowheads="1"/>
            </p:cNvSpPr>
            <p:nvPr/>
          </p:nvSpPr>
          <p:spPr bwMode="auto">
            <a:xfrm>
              <a:off x="544" y="1152"/>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FFFFFF"/>
                  </a:solidFill>
                  <a:latin typeface="Arial" pitchFamily="34" charset="0"/>
                  <a:ea typeface="MS PGothic" pitchFamily="34" charset="-128"/>
                </a:rPr>
                <a:t>IIa</a:t>
              </a:r>
              <a:endParaRPr lang="en-US" sz="1600" b="0" i="0">
                <a:solidFill>
                  <a:srgbClr val="000000"/>
                </a:solidFill>
                <a:latin typeface="Arial" pitchFamily="34" charset="0"/>
                <a:ea typeface="MS PGothic" pitchFamily="34" charset="-128"/>
              </a:endParaRPr>
            </a:p>
          </p:txBody>
        </p:sp>
        <p:sp>
          <p:nvSpPr>
            <p:cNvPr id="1383701" name="Rectangle 166"/>
            <p:cNvSpPr>
              <a:spLocks noChangeArrowheads="1"/>
            </p:cNvSpPr>
            <p:nvPr/>
          </p:nvSpPr>
          <p:spPr bwMode="auto">
            <a:xfrm>
              <a:off x="794" y="1165"/>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IIb</a:t>
              </a:r>
              <a:endParaRPr lang="en-US" sz="1600" b="0" i="0">
                <a:solidFill>
                  <a:srgbClr val="000000"/>
                </a:solidFill>
                <a:latin typeface="Arial" pitchFamily="34" charset="0"/>
                <a:ea typeface="MS PGothic" pitchFamily="34" charset="-128"/>
              </a:endParaRPr>
            </a:p>
          </p:txBody>
        </p:sp>
        <p:sp>
          <p:nvSpPr>
            <p:cNvPr id="1383702" name="Rectangle 167"/>
            <p:cNvSpPr>
              <a:spLocks noChangeArrowheads="1"/>
            </p:cNvSpPr>
            <p:nvPr/>
          </p:nvSpPr>
          <p:spPr bwMode="auto">
            <a:xfrm>
              <a:off x="787" y="1157"/>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IIb</a:t>
              </a:r>
              <a:endParaRPr lang="en-US" sz="1600" b="0" i="0">
                <a:solidFill>
                  <a:srgbClr val="000000"/>
                </a:solidFill>
                <a:latin typeface="Arial" pitchFamily="34" charset="0"/>
                <a:ea typeface="MS PGothic" pitchFamily="34" charset="-128"/>
              </a:endParaRPr>
            </a:p>
          </p:txBody>
        </p:sp>
        <p:sp>
          <p:nvSpPr>
            <p:cNvPr id="1383703" name="Rectangle 168"/>
            <p:cNvSpPr>
              <a:spLocks noChangeArrowheads="1"/>
            </p:cNvSpPr>
            <p:nvPr/>
          </p:nvSpPr>
          <p:spPr bwMode="auto">
            <a:xfrm>
              <a:off x="782" y="1152"/>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FFFFFF"/>
                  </a:solidFill>
                  <a:latin typeface="Arial" pitchFamily="34" charset="0"/>
                  <a:ea typeface="MS PGothic" pitchFamily="34" charset="-128"/>
                </a:rPr>
                <a:t>IIb</a:t>
              </a:r>
              <a:endParaRPr lang="en-US" sz="1600" b="0" i="0">
                <a:solidFill>
                  <a:srgbClr val="000000"/>
                </a:solidFill>
                <a:latin typeface="Arial" pitchFamily="34" charset="0"/>
                <a:ea typeface="MS PGothic" pitchFamily="34" charset="-128"/>
              </a:endParaRPr>
            </a:p>
          </p:txBody>
        </p:sp>
        <p:sp>
          <p:nvSpPr>
            <p:cNvPr id="1383704" name="Rectangle 169"/>
            <p:cNvSpPr>
              <a:spLocks noChangeArrowheads="1"/>
            </p:cNvSpPr>
            <p:nvPr/>
          </p:nvSpPr>
          <p:spPr bwMode="auto">
            <a:xfrm>
              <a:off x="1031" y="1165"/>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III</a:t>
              </a:r>
              <a:endParaRPr lang="en-US" sz="1600" b="0" i="0">
                <a:solidFill>
                  <a:srgbClr val="000000"/>
                </a:solidFill>
                <a:latin typeface="Arial" pitchFamily="34" charset="0"/>
                <a:ea typeface="MS PGothic" pitchFamily="34" charset="-128"/>
              </a:endParaRPr>
            </a:p>
          </p:txBody>
        </p:sp>
        <p:sp>
          <p:nvSpPr>
            <p:cNvPr id="1383705" name="Rectangle 170"/>
            <p:cNvSpPr>
              <a:spLocks noChangeArrowheads="1"/>
            </p:cNvSpPr>
            <p:nvPr/>
          </p:nvSpPr>
          <p:spPr bwMode="auto">
            <a:xfrm>
              <a:off x="1025" y="1157"/>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III</a:t>
              </a:r>
              <a:endParaRPr lang="en-US" sz="1600" b="0" i="0">
                <a:solidFill>
                  <a:srgbClr val="000000"/>
                </a:solidFill>
                <a:latin typeface="Arial" pitchFamily="34" charset="0"/>
                <a:ea typeface="MS PGothic" pitchFamily="34" charset="-128"/>
              </a:endParaRPr>
            </a:p>
          </p:txBody>
        </p:sp>
        <p:sp>
          <p:nvSpPr>
            <p:cNvPr id="1383706" name="Rectangle 171"/>
            <p:cNvSpPr>
              <a:spLocks noChangeArrowheads="1"/>
            </p:cNvSpPr>
            <p:nvPr/>
          </p:nvSpPr>
          <p:spPr bwMode="auto">
            <a:xfrm>
              <a:off x="1019" y="1152"/>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FFFFFF"/>
                  </a:solidFill>
                  <a:latin typeface="Arial" pitchFamily="34" charset="0"/>
                  <a:ea typeface="MS PGothic" pitchFamily="34" charset="-128"/>
                </a:rPr>
                <a:t>III</a:t>
              </a:r>
              <a:endParaRPr lang="en-US" sz="1600" b="0" i="0">
                <a:solidFill>
                  <a:srgbClr val="000000"/>
                </a:solidFill>
                <a:latin typeface="Arial" pitchFamily="34" charset="0"/>
                <a:ea typeface="MS PGothic" pitchFamily="34" charset="-128"/>
              </a:endParaRPr>
            </a:p>
          </p:txBody>
        </p:sp>
        <p:sp>
          <p:nvSpPr>
            <p:cNvPr id="1383707" name="Rectangle 172"/>
            <p:cNvSpPr>
              <a:spLocks noChangeArrowheads="1"/>
            </p:cNvSpPr>
            <p:nvPr/>
          </p:nvSpPr>
          <p:spPr bwMode="auto">
            <a:xfrm>
              <a:off x="399" y="1169"/>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a:t>
              </a:r>
              <a:endParaRPr lang="en-US" sz="1600" b="0" i="0">
                <a:solidFill>
                  <a:srgbClr val="000000"/>
                </a:solidFill>
                <a:latin typeface="Arial" pitchFamily="34" charset="0"/>
                <a:ea typeface="MS PGothic" pitchFamily="34" charset="-128"/>
              </a:endParaRPr>
            </a:p>
          </p:txBody>
        </p:sp>
        <p:sp>
          <p:nvSpPr>
            <p:cNvPr id="1383708" name="Rectangle 173"/>
            <p:cNvSpPr>
              <a:spLocks noChangeArrowheads="1"/>
            </p:cNvSpPr>
            <p:nvPr/>
          </p:nvSpPr>
          <p:spPr bwMode="auto">
            <a:xfrm>
              <a:off x="393" y="1164"/>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a:t>
              </a:r>
              <a:endParaRPr lang="en-US" sz="1600" b="0" i="0">
                <a:solidFill>
                  <a:srgbClr val="000000"/>
                </a:solidFill>
                <a:latin typeface="Arial" pitchFamily="34" charset="0"/>
                <a:ea typeface="MS PGothic" pitchFamily="34" charset="-128"/>
              </a:endParaRPr>
            </a:p>
          </p:txBody>
        </p:sp>
        <p:sp>
          <p:nvSpPr>
            <p:cNvPr id="1383709" name="Rectangle 174"/>
            <p:cNvSpPr>
              <a:spLocks noChangeArrowheads="1"/>
            </p:cNvSpPr>
            <p:nvPr/>
          </p:nvSpPr>
          <p:spPr bwMode="auto">
            <a:xfrm>
              <a:off x="387" y="1156"/>
              <a:ext cx="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FFFFFF"/>
                  </a:solidFill>
                  <a:latin typeface="Arial" pitchFamily="34" charset="0"/>
                  <a:ea typeface="MS PGothic" pitchFamily="34" charset="-128"/>
                </a:rPr>
                <a:t>I</a:t>
              </a:r>
              <a:endParaRPr lang="en-US" sz="1600" b="0" i="0">
                <a:solidFill>
                  <a:srgbClr val="000000"/>
                </a:solidFill>
                <a:latin typeface="Arial" pitchFamily="34" charset="0"/>
                <a:ea typeface="MS PGothic" pitchFamily="34" charset="-128"/>
              </a:endParaRPr>
            </a:p>
          </p:txBody>
        </p:sp>
        <p:sp>
          <p:nvSpPr>
            <p:cNvPr id="1383710" name="Rectangle 175"/>
            <p:cNvSpPr>
              <a:spLocks noChangeArrowheads="1"/>
            </p:cNvSpPr>
            <p:nvPr/>
          </p:nvSpPr>
          <p:spPr bwMode="auto">
            <a:xfrm>
              <a:off x="311" y="1390"/>
              <a:ext cx="219" cy="4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711" name="Rectangle 176"/>
            <p:cNvSpPr>
              <a:spLocks noChangeArrowheads="1"/>
            </p:cNvSpPr>
            <p:nvPr/>
          </p:nvSpPr>
          <p:spPr bwMode="auto">
            <a:xfrm>
              <a:off x="298" y="1376"/>
              <a:ext cx="219" cy="466"/>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712" name="Rectangle 177"/>
            <p:cNvSpPr>
              <a:spLocks noChangeArrowheads="1"/>
            </p:cNvSpPr>
            <p:nvPr/>
          </p:nvSpPr>
          <p:spPr bwMode="auto">
            <a:xfrm>
              <a:off x="298" y="1376"/>
              <a:ext cx="219" cy="466"/>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713" name="Rectangle 178"/>
            <p:cNvSpPr>
              <a:spLocks noChangeArrowheads="1"/>
            </p:cNvSpPr>
            <p:nvPr/>
          </p:nvSpPr>
          <p:spPr bwMode="auto">
            <a:xfrm>
              <a:off x="530" y="1390"/>
              <a:ext cx="218" cy="4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714" name="Rectangle 179"/>
            <p:cNvSpPr>
              <a:spLocks noChangeArrowheads="1"/>
            </p:cNvSpPr>
            <p:nvPr/>
          </p:nvSpPr>
          <p:spPr bwMode="auto">
            <a:xfrm>
              <a:off x="517" y="1376"/>
              <a:ext cx="218" cy="46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715" name="Rectangle 180"/>
            <p:cNvSpPr>
              <a:spLocks noChangeArrowheads="1"/>
            </p:cNvSpPr>
            <p:nvPr/>
          </p:nvSpPr>
          <p:spPr bwMode="auto">
            <a:xfrm>
              <a:off x="517" y="1376"/>
              <a:ext cx="218" cy="466"/>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716" name="Rectangle 181"/>
            <p:cNvSpPr>
              <a:spLocks noChangeArrowheads="1"/>
            </p:cNvSpPr>
            <p:nvPr/>
          </p:nvSpPr>
          <p:spPr bwMode="auto">
            <a:xfrm>
              <a:off x="748" y="1390"/>
              <a:ext cx="218" cy="4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717" name="Rectangle 182"/>
            <p:cNvSpPr>
              <a:spLocks noChangeArrowheads="1"/>
            </p:cNvSpPr>
            <p:nvPr/>
          </p:nvSpPr>
          <p:spPr bwMode="auto">
            <a:xfrm>
              <a:off x="735" y="1376"/>
              <a:ext cx="219" cy="46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718" name="Rectangle 183"/>
            <p:cNvSpPr>
              <a:spLocks noChangeArrowheads="1"/>
            </p:cNvSpPr>
            <p:nvPr/>
          </p:nvSpPr>
          <p:spPr bwMode="auto">
            <a:xfrm>
              <a:off x="735" y="1376"/>
              <a:ext cx="219" cy="466"/>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719" name="Rectangle 184"/>
            <p:cNvSpPr>
              <a:spLocks noChangeArrowheads="1"/>
            </p:cNvSpPr>
            <p:nvPr/>
          </p:nvSpPr>
          <p:spPr bwMode="auto">
            <a:xfrm>
              <a:off x="966" y="1390"/>
              <a:ext cx="219" cy="4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720" name="Rectangle 185"/>
            <p:cNvSpPr>
              <a:spLocks noChangeArrowheads="1"/>
            </p:cNvSpPr>
            <p:nvPr/>
          </p:nvSpPr>
          <p:spPr bwMode="auto">
            <a:xfrm>
              <a:off x="954" y="1376"/>
              <a:ext cx="218" cy="466"/>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721" name="Rectangle 186"/>
            <p:cNvSpPr>
              <a:spLocks noChangeArrowheads="1"/>
            </p:cNvSpPr>
            <p:nvPr/>
          </p:nvSpPr>
          <p:spPr bwMode="auto">
            <a:xfrm>
              <a:off x="954" y="1376"/>
              <a:ext cx="218" cy="466"/>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722" name="Rectangle 187"/>
            <p:cNvSpPr>
              <a:spLocks noChangeArrowheads="1"/>
            </p:cNvSpPr>
            <p:nvPr/>
          </p:nvSpPr>
          <p:spPr bwMode="auto">
            <a:xfrm>
              <a:off x="556" y="1165"/>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IIa</a:t>
              </a:r>
              <a:endParaRPr lang="en-US" sz="1600" b="0" i="0">
                <a:solidFill>
                  <a:srgbClr val="000000"/>
                </a:solidFill>
                <a:latin typeface="Arial" pitchFamily="34" charset="0"/>
                <a:ea typeface="MS PGothic" pitchFamily="34" charset="-128"/>
              </a:endParaRPr>
            </a:p>
          </p:txBody>
        </p:sp>
        <p:sp>
          <p:nvSpPr>
            <p:cNvPr id="1383723" name="Rectangle 188"/>
            <p:cNvSpPr>
              <a:spLocks noChangeArrowheads="1"/>
            </p:cNvSpPr>
            <p:nvPr/>
          </p:nvSpPr>
          <p:spPr bwMode="auto">
            <a:xfrm>
              <a:off x="550" y="1157"/>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IIa</a:t>
              </a:r>
              <a:endParaRPr lang="en-US" sz="1600" b="0" i="0">
                <a:solidFill>
                  <a:srgbClr val="000000"/>
                </a:solidFill>
                <a:latin typeface="Arial" pitchFamily="34" charset="0"/>
                <a:ea typeface="MS PGothic" pitchFamily="34" charset="-128"/>
              </a:endParaRPr>
            </a:p>
          </p:txBody>
        </p:sp>
        <p:sp>
          <p:nvSpPr>
            <p:cNvPr id="1383724" name="Rectangle 189"/>
            <p:cNvSpPr>
              <a:spLocks noChangeArrowheads="1"/>
            </p:cNvSpPr>
            <p:nvPr/>
          </p:nvSpPr>
          <p:spPr bwMode="auto">
            <a:xfrm>
              <a:off x="544" y="1152"/>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FFFFFF"/>
                  </a:solidFill>
                  <a:latin typeface="Arial" pitchFamily="34" charset="0"/>
                  <a:ea typeface="MS PGothic" pitchFamily="34" charset="-128"/>
                </a:rPr>
                <a:t>IIa</a:t>
              </a:r>
              <a:endParaRPr lang="en-US" sz="1600" b="0" i="0">
                <a:solidFill>
                  <a:srgbClr val="000000"/>
                </a:solidFill>
                <a:latin typeface="Arial" pitchFamily="34" charset="0"/>
                <a:ea typeface="MS PGothic" pitchFamily="34" charset="-128"/>
              </a:endParaRPr>
            </a:p>
          </p:txBody>
        </p:sp>
        <p:sp>
          <p:nvSpPr>
            <p:cNvPr id="1383725" name="Rectangle 190"/>
            <p:cNvSpPr>
              <a:spLocks noChangeArrowheads="1"/>
            </p:cNvSpPr>
            <p:nvPr/>
          </p:nvSpPr>
          <p:spPr bwMode="auto">
            <a:xfrm>
              <a:off x="794" y="1165"/>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IIb</a:t>
              </a:r>
              <a:endParaRPr lang="en-US" sz="1600" b="0" i="0">
                <a:solidFill>
                  <a:srgbClr val="000000"/>
                </a:solidFill>
                <a:latin typeface="Arial" pitchFamily="34" charset="0"/>
                <a:ea typeface="MS PGothic" pitchFamily="34" charset="-128"/>
              </a:endParaRPr>
            </a:p>
          </p:txBody>
        </p:sp>
        <p:sp>
          <p:nvSpPr>
            <p:cNvPr id="1383726" name="Rectangle 191"/>
            <p:cNvSpPr>
              <a:spLocks noChangeArrowheads="1"/>
            </p:cNvSpPr>
            <p:nvPr/>
          </p:nvSpPr>
          <p:spPr bwMode="auto">
            <a:xfrm>
              <a:off x="787" y="1157"/>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IIb</a:t>
              </a:r>
              <a:endParaRPr lang="en-US" sz="1600" b="0" i="0">
                <a:solidFill>
                  <a:srgbClr val="000000"/>
                </a:solidFill>
                <a:latin typeface="Arial" pitchFamily="34" charset="0"/>
                <a:ea typeface="MS PGothic" pitchFamily="34" charset="-128"/>
              </a:endParaRPr>
            </a:p>
          </p:txBody>
        </p:sp>
        <p:sp>
          <p:nvSpPr>
            <p:cNvPr id="1383727" name="Rectangle 192"/>
            <p:cNvSpPr>
              <a:spLocks noChangeArrowheads="1"/>
            </p:cNvSpPr>
            <p:nvPr/>
          </p:nvSpPr>
          <p:spPr bwMode="auto">
            <a:xfrm>
              <a:off x="782" y="1152"/>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FFFFFF"/>
                  </a:solidFill>
                  <a:latin typeface="Arial" pitchFamily="34" charset="0"/>
                  <a:ea typeface="MS PGothic" pitchFamily="34" charset="-128"/>
                </a:rPr>
                <a:t>IIb</a:t>
              </a:r>
              <a:endParaRPr lang="en-US" sz="1600" b="0" i="0">
                <a:solidFill>
                  <a:srgbClr val="000000"/>
                </a:solidFill>
                <a:latin typeface="Arial" pitchFamily="34" charset="0"/>
                <a:ea typeface="MS PGothic" pitchFamily="34" charset="-128"/>
              </a:endParaRPr>
            </a:p>
          </p:txBody>
        </p:sp>
        <p:sp>
          <p:nvSpPr>
            <p:cNvPr id="1383728" name="Rectangle 193"/>
            <p:cNvSpPr>
              <a:spLocks noChangeArrowheads="1"/>
            </p:cNvSpPr>
            <p:nvPr/>
          </p:nvSpPr>
          <p:spPr bwMode="auto">
            <a:xfrm>
              <a:off x="1031" y="1165"/>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III</a:t>
              </a:r>
              <a:endParaRPr lang="en-US" sz="1600" b="0" i="0">
                <a:solidFill>
                  <a:srgbClr val="000000"/>
                </a:solidFill>
                <a:latin typeface="Arial" pitchFamily="34" charset="0"/>
                <a:ea typeface="MS PGothic" pitchFamily="34" charset="-128"/>
              </a:endParaRPr>
            </a:p>
          </p:txBody>
        </p:sp>
        <p:sp>
          <p:nvSpPr>
            <p:cNvPr id="1383729" name="Rectangle 194"/>
            <p:cNvSpPr>
              <a:spLocks noChangeArrowheads="1"/>
            </p:cNvSpPr>
            <p:nvPr/>
          </p:nvSpPr>
          <p:spPr bwMode="auto">
            <a:xfrm>
              <a:off x="1025" y="1157"/>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III</a:t>
              </a:r>
              <a:endParaRPr lang="en-US" sz="1600" b="0" i="0">
                <a:solidFill>
                  <a:srgbClr val="000000"/>
                </a:solidFill>
                <a:latin typeface="Arial" pitchFamily="34" charset="0"/>
                <a:ea typeface="MS PGothic" pitchFamily="34" charset="-128"/>
              </a:endParaRPr>
            </a:p>
          </p:txBody>
        </p:sp>
        <p:sp>
          <p:nvSpPr>
            <p:cNvPr id="1383730" name="Rectangle 195"/>
            <p:cNvSpPr>
              <a:spLocks noChangeArrowheads="1"/>
            </p:cNvSpPr>
            <p:nvPr/>
          </p:nvSpPr>
          <p:spPr bwMode="auto">
            <a:xfrm>
              <a:off x="1019" y="1152"/>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FFFFFF"/>
                  </a:solidFill>
                  <a:latin typeface="Arial" pitchFamily="34" charset="0"/>
                  <a:ea typeface="MS PGothic" pitchFamily="34" charset="-128"/>
                </a:rPr>
                <a:t>III</a:t>
              </a:r>
              <a:endParaRPr lang="en-US" sz="1600" b="0" i="0">
                <a:solidFill>
                  <a:srgbClr val="000000"/>
                </a:solidFill>
                <a:latin typeface="Arial" pitchFamily="34" charset="0"/>
                <a:ea typeface="MS PGothic" pitchFamily="34" charset="-128"/>
              </a:endParaRPr>
            </a:p>
          </p:txBody>
        </p:sp>
        <p:sp>
          <p:nvSpPr>
            <p:cNvPr id="1383731" name="Rectangle 196"/>
            <p:cNvSpPr>
              <a:spLocks noChangeArrowheads="1"/>
            </p:cNvSpPr>
            <p:nvPr/>
          </p:nvSpPr>
          <p:spPr bwMode="auto">
            <a:xfrm>
              <a:off x="311" y="1390"/>
              <a:ext cx="219" cy="4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732" name="Rectangle 197"/>
            <p:cNvSpPr>
              <a:spLocks noChangeArrowheads="1"/>
            </p:cNvSpPr>
            <p:nvPr/>
          </p:nvSpPr>
          <p:spPr bwMode="auto">
            <a:xfrm>
              <a:off x="298" y="1376"/>
              <a:ext cx="219" cy="466"/>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733" name="Rectangle 198"/>
            <p:cNvSpPr>
              <a:spLocks noChangeArrowheads="1"/>
            </p:cNvSpPr>
            <p:nvPr/>
          </p:nvSpPr>
          <p:spPr bwMode="auto">
            <a:xfrm>
              <a:off x="298" y="1376"/>
              <a:ext cx="219" cy="466"/>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734" name="Rectangle 199"/>
            <p:cNvSpPr>
              <a:spLocks noChangeArrowheads="1"/>
            </p:cNvSpPr>
            <p:nvPr/>
          </p:nvSpPr>
          <p:spPr bwMode="auto">
            <a:xfrm>
              <a:off x="530" y="1390"/>
              <a:ext cx="218" cy="4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735" name="Rectangle 200"/>
            <p:cNvSpPr>
              <a:spLocks noChangeArrowheads="1"/>
            </p:cNvSpPr>
            <p:nvPr/>
          </p:nvSpPr>
          <p:spPr bwMode="auto">
            <a:xfrm>
              <a:off x="517" y="1376"/>
              <a:ext cx="218" cy="46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736" name="Rectangle 201"/>
            <p:cNvSpPr>
              <a:spLocks noChangeArrowheads="1"/>
            </p:cNvSpPr>
            <p:nvPr/>
          </p:nvSpPr>
          <p:spPr bwMode="auto">
            <a:xfrm>
              <a:off x="517" y="1376"/>
              <a:ext cx="218" cy="466"/>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737" name="Rectangle 202"/>
            <p:cNvSpPr>
              <a:spLocks noChangeArrowheads="1"/>
            </p:cNvSpPr>
            <p:nvPr/>
          </p:nvSpPr>
          <p:spPr bwMode="auto">
            <a:xfrm>
              <a:off x="748" y="1390"/>
              <a:ext cx="218" cy="4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738" name="Rectangle 203"/>
            <p:cNvSpPr>
              <a:spLocks noChangeArrowheads="1"/>
            </p:cNvSpPr>
            <p:nvPr/>
          </p:nvSpPr>
          <p:spPr bwMode="auto">
            <a:xfrm>
              <a:off x="735" y="1376"/>
              <a:ext cx="219" cy="46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739" name="Rectangle 204"/>
            <p:cNvSpPr>
              <a:spLocks noChangeArrowheads="1"/>
            </p:cNvSpPr>
            <p:nvPr/>
          </p:nvSpPr>
          <p:spPr bwMode="auto">
            <a:xfrm>
              <a:off x="735" y="1376"/>
              <a:ext cx="219" cy="466"/>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740" name="Rectangle 205"/>
            <p:cNvSpPr>
              <a:spLocks noChangeArrowheads="1"/>
            </p:cNvSpPr>
            <p:nvPr/>
          </p:nvSpPr>
          <p:spPr bwMode="auto">
            <a:xfrm>
              <a:off x="966" y="1390"/>
              <a:ext cx="219" cy="4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741" name="Rectangle 206"/>
            <p:cNvSpPr>
              <a:spLocks noChangeArrowheads="1"/>
            </p:cNvSpPr>
            <p:nvPr/>
          </p:nvSpPr>
          <p:spPr bwMode="auto">
            <a:xfrm>
              <a:off x="954" y="1376"/>
              <a:ext cx="218" cy="466"/>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742" name="Rectangle 207"/>
            <p:cNvSpPr>
              <a:spLocks noChangeArrowheads="1"/>
            </p:cNvSpPr>
            <p:nvPr/>
          </p:nvSpPr>
          <p:spPr bwMode="auto">
            <a:xfrm>
              <a:off x="954" y="1376"/>
              <a:ext cx="218" cy="466"/>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743" name="Rectangle 208"/>
            <p:cNvSpPr>
              <a:spLocks noChangeArrowheads="1"/>
            </p:cNvSpPr>
            <p:nvPr/>
          </p:nvSpPr>
          <p:spPr bwMode="auto">
            <a:xfrm>
              <a:off x="311" y="1390"/>
              <a:ext cx="219" cy="4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744" name="Rectangle 209"/>
            <p:cNvSpPr>
              <a:spLocks noChangeArrowheads="1"/>
            </p:cNvSpPr>
            <p:nvPr/>
          </p:nvSpPr>
          <p:spPr bwMode="auto">
            <a:xfrm>
              <a:off x="298" y="1376"/>
              <a:ext cx="219" cy="466"/>
            </a:xfrm>
            <a:prstGeom prst="rect">
              <a:avLst/>
            </a:prstGeom>
            <a:solidFill>
              <a:srgbClr val="00CC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745" name="Rectangle 210"/>
            <p:cNvSpPr>
              <a:spLocks noChangeArrowheads="1"/>
            </p:cNvSpPr>
            <p:nvPr/>
          </p:nvSpPr>
          <p:spPr bwMode="auto">
            <a:xfrm>
              <a:off x="298" y="1376"/>
              <a:ext cx="219" cy="466"/>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746" name="Rectangle 211"/>
            <p:cNvSpPr>
              <a:spLocks noChangeArrowheads="1"/>
            </p:cNvSpPr>
            <p:nvPr/>
          </p:nvSpPr>
          <p:spPr bwMode="auto">
            <a:xfrm>
              <a:off x="530" y="1390"/>
              <a:ext cx="218" cy="4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747" name="Rectangle 212"/>
            <p:cNvSpPr>
              <a:spLocks noChangeArrowheads="1"/>
            </p:cNvSpPr>
            <p:nvPr/>
          </p:nvSpPr>
          <p:spPr bwMode="auto">
            <a:xfrm>
              <a:off x="517" y="1376"/>
              <a:ext cx="218" cy="46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748" name="Rectangle 213"/>
            <p:cNvSpPr>
              <a:spLocks noChangeArrowheads="1"/>
            </p:cNvSpPr>
            <p:nvPr/>
          </p:nvSpPr>
          <p:spPr bwMode="auto">
            <a:xfrm>
              <a:off x="517" y="1376"/>
              <a:ext cx="218" cy="466"/>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749" name="Rectangle 214"/>
            <p:cNvSpPr>
              <a:spLocks noChangeArrowheads="1"/>
            </p:cNvSpPr>
            <p:nvPr/>
          </p:nvSpPr>
          <p:spPr bwMode="auto">
            <a:xfrm>
              <a:off x="748" y="1390"/>
              <a:ext cx="218" cy="4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750" name="Rectangle 215"/>
            <p:cNvSpPr>
              <a:spLocks noChangeArrowheads="1"/>
            </p:cNvSpPr>
            <p:nvPr/>
          </p:nvSpPr>
          <p:spPr bwMode="auto">
            <a:xfrm>
              <a:off x="735" y="1376"/>
              <a:ext cx="219" cy="466"/>
            </a:xfrm>
            <a:prstGeom prst="rect">
              <a:avLst/>
            </a:prstGeom>
            <a:solidFill>
              <a:srgbClr val="FF99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751" name="Rectangle 216"/>
            <p:cNvSpPr>
              <a:spLocks noChangeArrowheads="1"/>
            </p:cNvSpPr>
            <p:nvPr/>
          </p:nvSpPr>
          <p:spPr bwMode="auto">
            <a:xfrm>
              <a:off x="735" y="1376"/>
              <a:ext cx="219" cy="466"/>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752" name="Rectangle 217"/>
            <p:cNvSpPr>
              <a:spLocks noChangeArrowheads="1"/>
            </p:cNvSpPr>
            <p:nvPr/>
          </p:nvSpPr>
          <p:spPr bwMode="auto">
            <a:xfrm>
              <a:off x="966" y="1390"/>
              <a:ext cx="219" cy="464"/>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753" name="Rectangle 218"/>
            <p:cNvSpPr>
              <a:spLocks noChangeArrowheads="1"/>
            </p:cNvSpPr>
            <p:nvPr/>
          </p:nvSpPr>
          <p:spPr bwMode="auto">
            <a:xfrm>
              <a:off x="954" y="1376"/>
              <a:ext cx="218" cy="466"/>
            </a:xfrm>
            <a:prstGeom prst="rect">
              <a:avLst/>
            </a:prstGeom>
            <a:solidFill>
              <a:srgbClr val="CC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754" name="Rectangle 219"/>
            <p:cNvSpPr>
              <a:spLocks noChangeArrowheads="1"/>
            </p:cNvSpPr>
            <p:nvPr/>
          </p:nvSpPr>
          <p:spPr bwMode="auto">
            <a:xfrm>
              <a:off x="954" y="1376"/>
              <a:ext cx="218" cy="466"/>
            </a:xfrm>
            <a:prstGeom prst="rect">
              <a:avLst/>
            </a:prstGeom>
            <a:noFill/>
            <a:ln w="17463">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sz="1000" b="0" i="0">
                <a:solidFill>
                  <a:srgbClr val="000000"/>
                </a:solidFill>
                <a:latin typeface="Arial" pitchFamily="34" charset="0"/>
                <a:ea typeface="MS PGothic" pitchFamily="34" charset="-128"/>
              </a:endParaRPr>
            </a:p>
          </p:txBody>
        </p:sp>
        <p:sp>
          <p:nvSpPr>
            <p:cNvPr id="1383755" name="Rectangle 220"/>
            <p:cNvSpPr>
              <a:spLocks noChangeArrowheads="1"/>
            </p:cNvSpPr>
            <p:nvPr/>
          </p:nvSpPr>
          <p:spPr bwMode="auto">
            <a:xfrm>
              <a:off x="556" y="1165"/>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IIa</a:t>
              </a:r>
              <a:endParaRPr lang="en-US" sz="1600" b="0" i="0">
                <a:solidFill>
                  <a:srgbClr val="000000"/>
                </a:solidFill>
                <a:latin typeface="Arial" pitchFamily="34" charset="0"/>
                <a:ea typeface="MS PGothic" pitchFamily="34" charset="-128"/>
              </a:endParaRPr>
            </a:p>
          </p:txBody>
        </p:sp>
        <p:sp>
          <p:nvSpPr>
            <p:cNvPr id="1383756" name="Rectangle 221"/>
            <p:cNvSpPr>
              <a:spLocks noChangeArrowheads="1"/>
            </p:cNvSpPr>
            <p:nvPr/>
          </p:nvSpPr>
          <p:spPr bwMode="auto">
            <a:xfrm>
              <a:off x="550" y="1157"/>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IIa</a:t>
              </a:r>
              <a:endParaRPr lang="en-US" sz="1600" b="0" i="0">
                <a:solidFill>
                  <a:srgbClr val="000000"/>
                </a:solidFill>
                <a:latin typeface="Arial" pitchFamily="34" charset="0"/>
                <a:ea typeface="MS PGothic" pitchFamily="34" charset="-128"/>
              </a:endParaRPr>
            </a:p>
          </p:txBody>
        </p:sp>
        <p:sp>
          <p:nvSpPr>
            <p:cNvPr id="1383757" name="Rectangle 222"/>
            <p:cNvSpPr>
              <a:spLocks noChangeArrowheads="1"/>
            </p:cNvSpPr>
            <p:nvPr/>
          </p:nvSpPr>
          <p:spPr bwMode="auto">
            <a:xfrm>
              <a:off x="544" y="1152"/>
              <a:ext cx="16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FFFFFF"/>
                  </a:solidFill>
                  <a:latin typeface="Arial" pitchFamily="34" charset="0"/>
                  <a:ea typeface="MS PGothic" pitchFamily="34" charset="-128"/>
                </a:rPr>
                <a:t>IIa</a:t>
              </a:r>
              <a:endParaRPr lang="en-US" sz="1600" b="0" i="0">
                <a:solidFill>
                  <a:srgbClr val="000000"/>
                </a:solidFill>
                <a:latin typeface="Arial" pitchFamily="34" charset="0"/>
                <a:ea typeface="MS PGothic" pitchFamily="34" charset="-128"/>
              </a:endParaRPr>
            </a:p>
          </p:txBody>
        </p:sp>
        <p:sp>
          <p:nvSpPr>
            <p:cNvPr id="1383758" name="Rectangle 223"/>
            <p:cNvSpPr>
              <a:spLocks noChangeArrowheads="1"/>
            </p:cNvSpPr>
            <p:nvPr/>
          </p:nvSpPr>
          <p:spPr bwMode="auto">
            <a:xfrm>
              <a:off x="794" y="1165"/>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IIb</a:t>
              </a:r>
              <a:endParaRPr lang="en-US" sz="1600" b="0" i="0">
                <a:solidFill>
                  <a:srgbClr val="000000"/>
                </a:solidFill>
                <a:latin typeface="Arial" pitchFamily="34" charset="0"/>
                <a:ea typeface="MS PGothic" pitchFamily="34" charset="-128"/>
              </a:endParaRPr>
            </a:p>
          </p:txBody>
        </p:sp>
        <p:sp>
          <p:nvSpPr>
            <p:cNvPr id="1383759" name="Rectangle 224"/>
            <p:cNvSpPr>
              <a:spLocks noChangeArrowheads="1"/>
            </p:cNvSpPr>
            <p:nvPr/>
          </p:nvSpPr>
          <p:spPr bwMode="auto">
            <a:xfrm>
              <a:off x="787" y="1157"/>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IIb</a:t>
              </a:r>
              <a:endParaRPr lang="en-US" sz="1600" b="0" i="0">
                <a:solidFill>
                  <a:srgbClr val="000000"/>
                </a:solidFill>
                <a:latin typeface="Arial" pitchFamily="34" charset="0"/>
                <a:ea typeface="MS PGothic" pitchFamily="34" charset="-128"/>
              </a:endParaRPr>
            </a:p>
          </p:txBody>
        </p:sp>
        <p:sp>
          <p:nvSpPr>
            <p:cNvPr id="1383760" name="Rectangle 225"/>
            <p:cNvSpPr>
              <a:spLocks noChangeArrowheads="1"/>
            </p:cNvSpPr>
            <p:nvPr/>
          </p:nvSpPr>
          <p:spPr bwMode="auto">
            <a:xfrm>
              <a:off x="782" y="1152"/>
              <a:ext cx="168"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FFFFFF"/>
                  </a:solidFill>
                  <a:latin typeface="Arial" pitchFamily="34" charset="0"/>
                  <a:ea typeface="MS PGothic" pitchFamily="34" charset="-128"/>
                </a:rPr>
                <a:t>IIb</a:t>
              </a:r>
              <a:endParaRPr lang="en-US" sz="1600" b="0" i="0">
                <a:solidFill>
                  <a:srgbClr val="000000"/>
                </a:solidFill>
                <a:latin typeface="Arial" pitchFamily="34" charset="0"/>
                <a:ea typeface="MS PGothic" pitchFamily="34" charset="-128"/>
              </a:endParaRPr>
            </a:p>
          </p:txBody>
        </p:sp>
        <p:sp>
          <p:nvSpPr>
            <p:cNvPr id="1383761" name="Rectangle 226"/>
            <p:cNvSpPr>
              <a:spLocks noChangeArrowheads="1"/>
            </p:cNvSpPr>
            <p:nvPr/>
          </p:nvSpPr>
          <p:spPr bwMode="auto">
            <a:xfrm>
              <a:off x="1031" y="1165"/>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III</a:t>
              </a:r>
              <a:endParaRPr lang="en-US" sz="1600" b="0" i="0">
                <a:solidFill>
                  <a:srgbClr val="000000"/>
                </a:solidFill>
                <a:latin typeface="Arial" pitchFamily="34" charset="0"/>
                <a:ea typeface="MS PGothic" pitchFamily="34" charset="-128"/>
              </a:endParaRPr>
            </a:p>
          </p:txBody>
        </p:sp>
        <p:sp>
          <p:nvSpPr>
            <p:cNvPr id="1383762" name="Rectangle 227"/>
            <p:cNvSpPr>
              <a:spLocks noChangeArrowheads="1"/>
            </p:cNvSpPr>
            <p:nvPr/>
          </p:nvSpPr>
          <p:spPr bwMode="auto">
            <a:xfrm>
              <a:off x="1025" y="1157"/>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000000"/>
                  </a:solidFill>
                  <a:latin typeface="Arial" pitchFamily="34" charset="0"/>
                  <a:ea typeface="MS PGothic" pitchFamily="34" charset="-128"/>
                </a:rPr>
                <a:t>III</a:t>
              </a:r>
              <a:endParaRPr lang="en-US" sz="1600" b="0" i="0">
                <a:solidFill>
                  <a:srgbClr val="000000"/>
                </a:solidFill>
                <a:latin typeface="Arial" pitchFamily="34" charset="0"/>
                <a:ea typeface="MS PGothic" pitchFamily="34" charset="-128"/>
              </a:endParaRPr>
            </a:p>
          </p:txBody>
        </p:sp>
        <p:sp>
          <p:nvSpPr>
            <p:cNvPr id="1383763" name="Rectangle 228"/>
            <p:cNvSpPr>
              <a:spLocks noChangeArrowheads="1"/>
            </p:cNvSpPr>
            <p:nvPr/>
          </p:nvSpPr>
          <p:spPr bwMode="auto">
            <a:xfrm>
              <a:off x="1019" y="1152"/>
              <a:ext cx="12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r>
                <a:rPr lang="en-US" sz="1800" i="0">
                  <a:solidFill>
                    <a:srgbClr val="FFFFFF"/>
                  </a:solidFill>
                  <a:latin typeface="Arial" pitchFamily="34" charset="0"/>
                  <a:ea typeface="MS PGothic" pitchFamily="34" charset="-128"/>
                </a:rPr>
                <a:t>III</a:t>
              </a:r>
              <a:endParaRPr lang="en-US" sz="1600" b="0" i="0">
                <a:solidFill>
                  <a:srgbClr val="000000"/>
                </a:solidFill>
                <a:latin typeface="Arial" pitchFamily="34" charset="0"/>
                <a:ea typeface="MS PGothic" pitchFamily="34" charset="-128"/>
              </a:endParaRPr>
            </a:p>
          </p:txBody>
        </p:sp>
        <p:sp>
          <p:nvSpPr>
            <p:cNvPr id="1383764" name="WordArt 229"/>
            <p:cNvSpPr>
              <a:spLocks noChangeArrowheads="1" noChangeShapeType="1" noTextEdit="1"/>
            </p:cNvSpPr>
            <p:nvPr/>
          </p:nvSpPr>
          <p:spPr bwMode="auto">
            <a:xfrm>
              <a:off x="356" y="1461"/>
              <a:ext cx="117" cy="276"/>
            </a:xfrm>
            <a:prstGeom prst="rect">
              <a:avLst/>
            </a:prstGeom>
          </p:spPr>
          <p:txBody>
            <a:bodyPr wrap="none" fromWordArt="1">
              <a:prstTxWarp prst="textPlain">
                <a:avLst>
                  <a:gd name="adj" fmla="val 50000"/>
                </a:avLst>
              </a:prstTxWarp>
            </a:bodyPr>
            <a:lstStyle/>
            <a:p>
              <a:pPr algn="ctr"/>
              <a:r>
                <a:rPr lang="en-US" sz="3600" kern="10">
                  <a:ln w="9525">
                    <a:solidFill>
                      <a:srgbClr val="000000"/>
                    </a:solidFill>
                    <a:round/>
                    <a:headEnd/>
                    <a:tailEnd/>
                  </a:ln>
                  <a:solidFill>
                    <a:srgbClr val="FFFFFF"/>
                  </a:solidFill>
                  <a:latin typeface="Arial Black"/>
                </a:rPr>
                <a:t>B</a:t>
              </a: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extBox 61"/>
          <p:cNvSpPr txBox="1">
            <a:spLocks noChangeArrowheads="1"/>
          </p:cNvSpPr>
          <p:nvPr/>
        </p:nvSpPr>
        <p:spPr bwMode="auto">
          <a:xfrm>
            <a:off x="381000" y="5588000"/>
            <a:ext cx="4125913" cy="5842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i="0" smtClean="0">
                <a:solidFill>
                  <a:srgbClr val="0070C0"/>
                </a:solidFill>
              </a:rPr>
              <a:t>Randomized </a:t>
            </a:r>
            <a:r>
              <a:rPr lang="en-US" altLang="en-US" sz="1600" smtClean="0">
                <a:solidFill>
                  <a:srgbClr val="0070C0"/>
                </a:solidFill>
              </a:rPr>
              <a:t>treatment period 12-30 m</a:t>
            </a:r>
          </a:p>
          <a:p>
            <a:pPr eaLnBrk="1" hangingPunct="1"/>
            <a:r>
              <a:rPr lang="en-US" altLang="en-US" sz="1600" smtClean="0">
                <a:solidFill>
                  <a:srgbClr val="0070C0"/>
                </a:solidFill>
              </a:rPr>
              <a:t>Observation period 30-33m off treatment</a:t>
            </a:r>
          </a:p>
        </p:txBody>
      </p:sp>
      <p:sp>
        <p:nvSpPr>
          <p:cNvPr id="50179" name="Slide Number Placeholder 3"/>
          <p:cNvSpPr txBox="1">
            <a:spLocks noGrp="1"/>
          </p:cNvSpPr>
          <p:nvPr/>
        </p:nvSpPr>
        <p:spPr bwMode="auto">
          <a:xfrm>
            <a:off x="6911975" y="6705600"/>
            <a:ext cx="21336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5B866464-645C-4961-918C-D367F11A5FE2}" type="slidenum">
              <a:rPr lang="en-US" altLang="en-US" sz="900" i="0" smtClean="0">
                <a:solidFill>
                  <a:prstClr val="white"/>
                </a:solidFill>
              </a:rPr>
              <a:pPr algn="r" eaLnBrk="1" hangingPunct="1"/>
              <a:t>12</a:t>
            </a:fld>
            <a:endParaRPr lang="en-US" altLang="en-US" sz="900" i="0" smtClean="0">
              <a:solidFill>
                <a:prstClr val="white"/>
              </a:solidFill>
            </a:endParaRPr>
          </a:p>
        </p:txBody>
      </p:sp>
      <p:sp>
        <p:nvSpPr>
          <p:cNvPr id="50180" name="TextBox 4"/>
          <p:cNvSpPr txBox="1">
            <a:spLocks noChangeArrowheads="1"/>
          </p:cNvSpPr>
          <p:nvPr/>
        </p:nvSpPr>
        <p:spPr bwMode="auto">
          <a:xfrm>
            <a:off x="130175" y="1054100"/>
            <a:ext cx="5372100" cy="13843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i="0" smtClean="0">
                <a:solidFill>
                  <a:srgbClr val="000000"/>
                </a:solidFill>
              </a:rPr>
              <a:t>Eligible for </a:t>
            </a:r>
            <a:r>
              <a:rPr lang="en-US" altLang="en-US" i="0" smtClean="0">
                <a:solidFill>
                  <a:srgbClr val="0070C0"/>
                </a:solidFill>
              </a:rPr>
              <a:t>Enrollment</a:t>
            </a:r>
            <a:r>
              <a:rPr lang="en-US" altLang="en-US" i="0" smtClean="0">
                <a:solidFill>
                  <a:srgbClr val="000000"/>
                </a:solidFill>
              </a:rPr>
              <a:t> after PCI</a:t>
            </a:r>
          </a:p>
          <a:p>
            <a:pPr eaLnBrk="1" hangingPunct="1">
              <a:buFont typeface="Arial" charset="0"/>
              <a:buChar char="•"/>
            </a:pPr>
            <a:r>
              <a:rPr lang="en-US" altLang="en-US" sz="1600" b="0" i="0" smtClean="0">
                <a:solidFill>
                  <a:srgbClr val="000000"/>
                </a:solidFill>
              </a:rPr>
              <a:t>Any </a:t>
            </a:r>
            <a:r>
              <a:rPr lang="en-US" altLang="en-US" sz="1600" i="0" smtClean="0">
                <a:solidFill>
                  <a:srgbClr val="0070C0"/>
                </a:solidFill>
              </a:rPr>
              <a:t>PCI with FDA approved DES or BMS</a:t>
            </a:r>
          </a:p>
          <a:p>
            <a:pPr eaLnBrk="1" hangingPunct="1">
              <a:buFont typeface="Arial" charset="0"/>
              <a:buChar char="•"/>
            </a:pPr>
            <a:r>
              <a:rPr lang="en-US" altLang="en-US" sz="1600" b="0" i="0" u="sng" smtClean="0">
                <a:solidFill>
                  <a:srgbClr val="000000"/>
                </a:solidFill>
              </a:rPr>
              <a:t>&gt;</a:t>
            </a:r>
            <a:r>
              <a:rPr lang="en-US" altLang="en-US" sz="1600" b="0" i="0" smtClean="0">
                <a:solidFill>
                  <a:srgbClr val="000000"/>
                </a:solidFill>
              </a:rPr>
              <a:t>18 years of age</a:t>
            </a:r>
          </a:p>
          <a:p>
            <a:pPr eaLnBrk="1" hangingPunct="1">
              <a:buFont typeface="Arial" charset="0"/>
              <a:buChar char="•"/>
            </a:pPr>
            <a:r>
              <a:rPr lang="en-US" altLang="en-US" sz="1600" i="0" smtClean="0">
                <a:solidFill>
                  <a:srgbClr val="0070C0"/>
                </a:solidFill>
              </a:rPr>
              <a:t>No contraindications</a:t>
            </a:r>
            <a:r>
              <a:rPr lang="en-US" altLang="en-US" sz="1600" i="0" smtClean="0">
                <a:solidFill>
                  <a:srgbClr val="000000"/>
                </a:solidFill>
              </a:rPr>
              <a:t> to dual antiplatelet therapy </a:t>
            </a:r>
          </a:p>
          <a:p>
            <a:pPr eaLnBrk="1" hangingPunct="1">
              <a:buFont typeface="Arial" charset="0"/>
              <a:buChar char="•"/>
            </a:pPr>
            <a:r>
              <a:rPr lang="en-US" altLang="en-US" sz="1600" b="0" i="0" smtClean="0">
                <a:solidFill>
                  <a:srgbClr val="000000"/>
                </a:solidFill>
              </a:rPr>
              <a:t>Able and willing to provide written informed consent</a:t>
            </a:r>
          </a:p>
        </p:txBody>
      </p:sp>
      <p:sp>
        <p:nvSpPr>
          <p:cNvPr id="50181" name="TextBox 5"/>
          <p:cNvSpPr txBox="1">
            <a:spLocks noChangeArrowheads="1"/>
          </p:cNvSpPr>
          <p:nvPr/>
        </p:nvSpPr>
        <p:spPr bwMode="auto">
          <a:xfrm>
            <a:off x="446088" y="3276600"/>
            <a:ext cx="4659312" cy="95410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i="0" dirty="0" smtClean="0">
                <a:solidFill>
                  <a:srgbClr val="000000"/>
                </a:solidFill>
              </a:rPr>
              <a:t>Eligible for </a:t>
            </a:r>
            <a:r>
              <a:rPr lang="en-US" altLang="en-US" i="0" dirty="0" smtClean="0">
                <a:solidFill>
                  <a:srgbClr val="0070C0"/>
                </a:solidFill>
              </a:rPr>
              <a:t>Randomization at 12 m</a:t>
            </a:r>
          </a:p>
          <a:p>
            <a:pPr algn="ctr" eaLnBrk="1" hangingPunct="1"/>
            <a:r>
              <a:rPr lang="en-US" altLang="en-US" sz="1600" i="0" dirty="0" smtClean="0">
                <a:solidFill>
                  <a:srgbClr val="000000"/>
                </a:solidFill>
              </a:rPr>
              <a:t>Stratified by </a:t>
            </a:r>
            <a:r>
              <a:rPr lang="en-US" altLang="en-US" sz="1800" i="0" dirty="0" smtClean="0">
                <a:solidFill>
                  <a:srgbClr val="FF0000"/>
                </a:solidFill>
              </a:rPr>
              <a:t>DES v BMS</a:t>
            </a:r>
            <a:r>
              <a:rPr lang="en-US" altLang="en-US" sz="1600" i="0" dirty="0" smtClean="0">
                <a:solidFill>
                  <a:srgbClr val="000000"/>
                </a:solidFill>
              </a:rPr>
              <a:t>, </a:t>
            </a:r>
            <a:r>
              <a:rPr lang="en-US" altLang="en-US" sz="1800" i="0" dirty="0" smtClean="0">
                <a:solidFill>
                  <a:srgbClr val="FF0000"/>
                </a:solidFill>
              </a:rPr>
              <a:t>drug type</a:t>
            </a:r>
            <a:r>
              <a:rPr lang="en-US" altLang="en-US" sz="1600" i="0" dirty="0" smtClean="0">
                <a:solidFill>
                  <a:srgbClr val="000000"/>
                </a:solidFill>
              </a:rPr>
              <a:t>, study site, </a:t>
            </a:r>
            <a:r>
              <a:rPr lang="en-US" altLang="en-US" sz="1800" i="0" dirty="0" smtClean="0">
                <a:solidFill>
                  <a:srgbClr val="FF0000"/>
                </a:solidFill>
              </a:rPr>
              <a:t>complexity</a:t>
            </a:r>
            <a:r>
              <a:rPr lang="en-US" altLang="en-US" sz="1600" i="0" dirty="0" smtClean="0">
                <a:solidFill>
                  <a:srgbClr val="000000"/>
                </a:solidFill>
              </a:rPr>
              <a:t> (ACS or lesion-based)</a:t>
            </a:r>
          </a:p>
        </p:txBody>
      </p:sp>
      <p:sp>
        <p:nvSpPr>
          <p:cNvPr id="7" name="TextBox 6"/>
          <p:cNvSpPr txBox="1"/>
          <p:nvPr/>
        </p:nvSpPr>
        <p:spPr>
          <a:xfrm>
            <a:off x="5857875" y="2057400"/>
            <a:ext cx="2933700" cy="1692275"/>
          </a:xfrm>
          <a:prstGeom prst="rect">
            <a:avLst/>
          </a:prstGeom>
          <a:noFill/>
          <a:ln>
            <a:solidFill>
              <a:schemeClr val="tx2"/>
            </a:solidFill>
          </a:ln>
        </p:spPr>
        <p:txBody>
          <a:bodyPr>
            <a:spAutoFit/>
          </a:bodyPr>
          <a:lstStyle/>
          <a:p>
            <a:pPr algn="ctr">
              <a:defRPr/>
            </a:pPr>
            <a:r>
              <a:rPr lang="en-US" sz="1600" i="0" dirty="0">
                <a:solidFill>
                  <a:prstClr val="black"/>
                </a:solidFill>
                <a:latin typeface="Calibri"/>
                <a:cs typeface="Arial" charset="0"/>
              </a:rPr>
              <a:t>Not Eligible for Randomization at 12 m</a:t>
            </a:r>
          </a:p>
          <a:p>
            <a:pPr marL="91440" indent="-91440">
              <a:spcAft>
                <a:spcPts val="0"/>
              </a:spcAft>
              <a:buFont typeface="Arial" pitchFamily="34" charset="0"/>
              <a:buChar char="•"/>
              <a:defRPr/>
            </a:pPr>
            <a:r>
              <a:rPr lang="en-US" sz="1200" b="0" i="0" dirty="0">
                <a:solidFill>
                  <a:prstClr val="black"/>
                </a:solidFill>
                <a:latin typeface="Calibri"/>
                <a:cs typeface="Arial" charset="0"/>
              </a:rPr>
              <a:t>Death</a:t>
            </a:r>
          </a:p>
          <a:p>
            <a:pPr marL="91440" indent="-91440">
              <a:spcAft>
                <a:spcPts val="0"/>
              </a:spcAft>
              <a:buFont typeface="Arial" pitchFamily="34" charset="0"/>
              <a:buChar char="•"/>
              <a:defRPr/>
            </a:pPr>
            <a:r>
              <a:rPr lang="en-US" sz="1200" b="0" i="0" dirty="0">
                <a:solidFill>
                  <a:prstClr val="black"/>
                </a:solidFill>
                <a:latin typeface="Calibri"/>
                <a:cs typeface="Arial" charset="0"/>
              </a:rPr>
              <a:t>MI or repeat PCI at &gt; 6 weeks</a:t>
            </a:r>
          </a:p>
          <a:p>
            <a:pPr marL="91440" indent="-91440">
              <a:spcAft>
                <a:spcPts val="0"/>
              </a:spcAft>
              <a:buFont typeface="Arial" pitchFamily="34" charset="0"/>
              <a:buChar char="•"/>
              <a:defRPr/>
            </a:pPr>
            <a:r>
              <a:rPr lang="en-US" sz="1200" b="0" i="0" dirty="0">
                <a:solidFill>
                  <a:prstClr val="black"/>
                </a:solidFill>
                <a:latin typeface="Calibri"/>
                <a:cs typeface="Arial" charset="0"/>
              </a:rPr>
              <a:t>CABG</a:t>
            </a:r>
          </a:p>
          <a:p>
            <a:pPr marL="91440" indent="-91440">
              <a:spcAft>
                <a:spcPts val="0"/>
              </a:spcAft>
              <a:buFont typeface="Arial" pitchFamily="34" charset="0"/>
              <a:buChar char="•"/>
              <a:defRPr/>
            </a:pPr>
            <a:r>
              <a:rPr lang="en-US" sz="1200" b="0" i="0" dirty="0">
                <a:solidFill>
                  <a:prstClr val="black"/>
                </a:solidFill>
                <a:latin typeface="Calibri"/>
                <a:cs typeface="Arial" charset="0"/>
              </a:rPr>
              <a:t>Stroke</a:t>
            </a:r>
          </a:p>
          <a:p>
            <a:pPr marL="91440" indent="-91440">
              <a:spcAft>
                <a:spcPts val="0"/>
              </a:spcAft>
              <a:buFont typeface="Arial" pitchFamily="34" charset="0"/>
              <a:buChar char="•"/>
              <a:defRPr/>
            </a:pPr>
            <a:r>
              <a:rPr lang="en-US" sz="1200" b="0" i="0" dirty="0">
                <a:solidFill>
                  <a:prstClr val="black"/>
                </a:solidFill>
                <a:latin typeface="Calibri"/>
                <a:cs typeface="Arial" charset="0"/>
              </a:rPr>
              <a:t>Major Bleed</a:t>
            </a:r>
          </a:p>
          <a:p>
            <a:pPr marL="91440" indent="-91440">
              <a:spcAft>
                <a:spcPts val="0"/>
              </a:spcAft>
              <a:buFont typeface="Arial" pitchFamily="34" charset="0"/>
              <a:buChar char="•"/>
              <a:defRPr/>
            </a:pPr>
            <a:r>
              <a:rPr lang="en-US" sz="1200" b="0" i="0" dirty="0">
                <a:solidFill>
                  <a:prstClr val="black"/>
                </a:solidFill>
                <a:latin typeface="Calibri"/>
                <a:cs typeface="Arial" charset="0"/>
              </a:rPr>
              <a:t>Poor Compliance</a:t>
            </a:r>
          </a:p>
        </p:txBody>
      </p:sp>
      <p:sp>
        <p:nvSpPr>
          <p:cNvPr id="50183" name="TextBox 7"/>
          <p:cNvSpPr txBox="1">
            <a:spLocks noChangeArrowheads="1"/>
          </p:cNvSpPr>
          <p:nvPr/>
        </p:nvSpPr>
        <p:spPr bwMode="auto">
          <a:xfrm>
            <a:off x="600075" y="4532313"/>
            <a:ext cx="1676400" cy="95408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600" i="0" smtClean="0">
                <a:solidFill>
                  <a:srgbClr val="000000"/>
                </a:solidFill>
              </a:rPr>
              <a:t>12 m DAPT Arm</a:t>
            </a:r>
          </a:p>
          <a:p>
            <a:pPr algn="ctr" eaLnBrk="1" hangingPunct="1"/>
            <a:r>
              <a:rPr lang="en-US" altLang="en-US" sz="1200" i="0" smtClean="0">
                <a:solidFill>
                  <a:srgbClr val="000000"/>
                </a:solidFill>
              </a:rPr>
              <a:t>Aspirin + blinded placebo</a:t>
            </a:r>
          </a:p>
        </p:txBody>
      </p:sp>
      <p:sp>
        <p:nvSpPr>
          <p:cNvPr id="50184" name="TextBox 9"/>
          <p:cNvSpPr txBox="1">
            <a:spLocks noChangeArrowheads="1"/>
          </p:cNvSpPr>
          <p:nvPr/>
        </p:nvSpPr>
        <p:spPr bwMode="auto">
          <a:xfrm>
            <a:off x="2800350" y="4532313"/>
            <a:ext cx="1676400" cy="95408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600" i="0" smtClean="0">
                <a:solidFill>
                  <a:srgbClr val="000000"/>
                </a:solidFill>
              </a:rPr>
              <a:t>30 m DAPT Arm</a:t>
            </a:r>
          </a:p>
          <a:p>
            <a:pPr algn="ctr" eaLnBrk="1" hangingPunct="1"/>
            <a:r>
              <a:rPr lang="en-US" altLang="en-US" sz="1200" i="0" smtClean="0">
                <a:solidFill>
                  <a:srgbClr val="000000"/>
                </a:solidFill>
              </a:rPr>
              <a:t>Aspirin + blinded thienopyridine</a:t>
            </a:r>
          </a:p>
        </p:txBody>
      </p:sp>
      <p:sp>
        <p:nvSpPr>
          <p:cNvPr id="10" name="TextBox 9"/>
          <p:cNvSpPr txBox="1">
            <a:spLocks noChangeArrowheads="1"/>
          </p:cNvSpPr>
          <p:nvPr/>
        </p:nvSpPr>
        <p:spPr bwMode="auto">
          <a:xfrm>
            <a:off x="4572000" y="4310063"/>
            <a:ext cx="4533900" cy="2354491"/>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marL="285750" indent="-2857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altLang="en-US" sz="1400" i="0" dirty="0" smtClean="0">
                <a:solidFill>
                  <a:srgbClr val="0070C0"/>
                </a:solidFill>
              </a:rPr>
              <a:t>Primary analysis  </a:t>
            </a:r>
            <a:r>
              <a:rPr lang="en-US" altLang="en-US" sz="1400" i="0" dirty="0" smtClean="0">
                <a:solidFill>
                  <a:srgbClr val="000000"/>
                </a:solidFill>
              </a:rPr>
              <a:t>Randomized DES treated subjects, 12-30m</a:t>
            </a:r>
          </a:p>
          <a:p>
            <a:pPr eaLnBrk="1" hangingPunct="1">
              <a:spcBef>
                <a:spcPct val="50000"/>
              </a:spcBef>
            </a:pPr>
            <a:r>
              <a:rPr lang="en-US" altLang="en-US" sz="1400" i="0" dirty="0" smtClean="0">
                <a:solidFill>
                  <a:srgbClr val="0070C0"/>
                </a:solidFill>
              </a:rPr>
              <a:t>Secondary analysis</a:t>
            </a:r>
            <a:r>
              <a:rPr lang="en-US" altLang="en-US" sz="1400" b="0" i="0" dirty="0" smtClean="0">
                <a:solidFill>
                  <a:srgbClr val="0070C0"/>
                </a:solidFill>
              </a:rPr>
              <a:t> </a:t>
            </a:r>
            <a:r>
              <a:rPr lang="en-US" altLang="en-US" sz="1400" i="0" dirty="0" smtClean="0">
                <a:solidFill>
                  <a:srgbClr val="000000"/>
                </a:solidFill>
              </a:rPr>
              <a:t>1.propensity matched BMS to DES 0-33m  2. </a:t>
            </a:r>
            <a:r>
              <a:rPr lang="en-US" altLang="en-US" sz="1400" i="0" dirty="0" smtClean="0">
                <a:solidFill>
                  <a:srgbClr val="FF0000"/>
                </a:solidFill>
              </a:rPr>
              <a:t>BMS randomized 12 </a:t>
            </a:r>
            <a:r>
              <a:rPr lang="en-US" altLang="en-US" sz="1400" i="0" dirty="0" err="1" smtClean="0">
                <a:solidFill>
                  <a:srgbClr val="FF0000"/>
                </a:solidFill>
              </a:rPr>
              <a:t>vs</a:t>
            </a:r>
            <a:r>
              <a:rPr lang="en-US" altLang="en-US" sz="1400" i="0" dirty="0" smtClean="0">
                <a:solidFill>
                  <a:srgbClr val="FF0000"/>
                </a:solidFill>
              </a:rPr>
              <a:t> 30m ITT</a:t>
            </a:r>
          </a:p>
          <a:p>
            <a:pPr eaLnBrk="1" hangingPunct="1">
              <a:spcBef>
                <a:spcPct val="50000"/>
              </a:spcBef>
            </a:pPr>
            <a:r>
              <a:rPr lang="en-US" altLang="en-US" sz="1400" i="0" dirty="0" smtClean="0">
                <a:solidFill>
                  <a:srgbClr val="0070C0"/>
                </a:solidFill>
              </a:rPr>
              <a:t>2 co-primary endpoints</a:t>
            </a:r>
            <a:r>
              <a:rPr lang="en-US" altLang="en-US" sz="1400" i="0" dirty="0" smtClean="0">
                <a:solidFill>
                  <a:srgbClr val="000000"/>
                </a:solidFill>
              </a:rPr>
              <a:t>: stent thrombosis (ST;ARC </a:t>
            </a:r>
            <a:r>
              <a:rPr lang="en-US" altLang="en-US" sz="1400" i="0" dirty="0" err="1" smtClean="0">
                <a:solidFill>
                  <a:srgbClr val="000000"/>
                </a:solidFill>
              </a:rPr>
              <a:t>def</a:t>
            </a:r>
            <a:r>
              <a:rPr lang="en-US" altLang="en-US" sz="1400" i="0" dirty="0" smtClean="0">
                <a:solidFill>
                  <a:srgbClr val="000000"/>
                </a:solidFill>
              </a:rPr>
              <a:t>/</a:t>
            </a:r>
            <a:r>
              <a:rPr lang="en-US" altLang="en-US" sz="1400" i="0" dirty="0" err="1" smtClean="0">
                <a:solidFill>
                  <a:srgbClr val="000000"/>
                </a:solidFill>
              </a:rPr>
              <a:t>prob</a:t>
            </a:r>
            <a:r>
              <a:rPr lang="en-US" altLang="en-US" sz="1400" i="0" dirty="0" smtClean="0">
                <a:solidFill>
                  <a:srgbClr val="000000"/>
                </a:solidFill>
              </a:rPr>
              <a:t>) and MACCE (death, myocardial infarction or stroke)</a:t>
            </a:r>
          </a:p>
          <a:p>
            <a:pPr eaLnBrk="1" hangingPunct="1">
              <a:spcBef>
                <a:spcPct val="50000"/>
              </a:spcBef>
            </a:pPr>
            <a:r>
              <a:rPr lang="en-US" altLang="en-US" sz="1400" i="0" dirty="0" smtClean="0">
                <a:solidFill>
                  <a:srgbClr val="0070C0"/>
                </a:solidFill>
              </a:rPr>
              <a:t>Powered safety endpoint</a:t>
            </a:r>
            <a:r>
              <a:rPr lang="en-US" altLang="en-US" sz="1400" i="0" dirty="0" smtClean="0">
                <a:solidFill>
                  <a:srgbClr val="000000"/>
                </a:solidFill>
              </a:rPr>
              <a:t>: moderate/severe bleeding (GUSTO)</a:t>
            </a:r>
            <a:endParaRPr lang="en-US" altLang="en-US" sz="700" i="0" dirty="0" smtClean="0">
              <a:solidFill>
                <a:srgbClr val="000000"/>
              </a:solidFill>
            </a:endParaRPr>
          </a:p>
        </p:txBody>
      </p:sp>
      <p:cxnSp>
        <p:nvCxnSpPr>
          <p:cNvPr id="50186" name="Elbow Connector 23"/>
          <p:cNvCxnSpPr>
            <a:cxnSpLocks noChangeShapeType="1"/>
          </p:cNvCxnSpPr>
          <p:nvPr/>
        </p:nvCxnSpPr>
        <p:spPr bwMode="auto">
          <a:xfrm rot="16200000" flipH="1">
            <a:off x="2901950" y="3795713"/>
            <a:ext cx="361950" cy="1111250"/>
          </a:xfrm>
          <a:prstGeom prst="bentConnector3">
            <a:avLst>
              <a:gd name="adj1" fmla="val 49560"/>
            </a:avLst>
          </a:prstGeom>
          <a:noFill/>
          <a:ln w="9525" algn="ctr">
            <a:solidFill>
              <a:schemeClr val="tx2"/>
            </a:solidFill>
            <a:miter lim="800000"/>
            <a:headEnd/>
            <a:tailEnd type="arrow" w="med" len="med"/>
          </a:ln>
          <a:extLst>
            <a:ext uri="{909E8E84-426E-40DD-AFC4-6F175D3DCCD1}">
              <a14:hiddenFill xmlns:a14="http://schemas.microsoft.com/office/drawing/2010/main">
                <a:noFill/>
              </a14:hiddenFill>
            </a:ext>
          </a:extLst>
        </p:spPr>
      </p:cxnSp>
      <p:cxnSp>
        <p:nvCxnSpPr>
          <p:cNvPr id="50187" name="Elbow Connector 26"/>
          <p:cNvCxnSpPr>
            <a:cxnSpLocks noChangeShapeType="1"/>
            <a:endCxn id="50183" idx="0"/>
          </p:cNvCxnSpPr>
          <p:nvPr/>
        </p:nvCxnSpPr>
        <p:spPr bwMode="auto">
          <a:xfrm rot="5400000">
            <a:off x="1793875" y="3814763"/>
            <a:ext cx="361950" cy="1073150"/>
          </a:xfrm>
          <a:prstGeom prst="bentConnector3">
            <a:avLst>
              <a:gd name="adj1" fmla="val 50000"/>
            </a:avLst>
          </a:prstGeom>
          <a:noFill/>
          <a:ln w="9525" algn="ctr">
            <a:solidFill>
              <a:schemeClr val="tx2"/>
            </a:solidFill>
            <a:miter lim="800000"/>
            <a:headEnd/>
            <a:tailEnd type="arrow" w="med" len="med"/>
          </a:ln>
          <a:extLst>
            <a:ext uri="{909E8E84-426E-40DD-AFC4-6F175D3DCCD1}">
              <a14:hiddenFill xmlns:a14="http://schemas.microsoft.com/office/drawing/2010/main">
                <a:noFill/>
              </a14:hiddenFill>
            </a:ext>
          </a:extLst>
        </p:spPr>
      </p:cxnSp>
      <p:cxnSp>
        <p:nvCxnSpPr>
          <p:cNvPr id="13" name="Straight Arrow Connector 12"/>
          <p:cNvCxnSpPr/>
          <p:nvPr/>
        </p:nvCxnSpPr>
        <p:spPr>
          <a:xfrm>
            <a:off x="2514600" y="2819400"/>
            <a:ext cx="3267075" cy="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50189" name="TextBox 44"/>
          <p:cNvSpPr txBox="1">
            <a:spLocks noChangeArrowheads="1"/>
          </p:cNvSpPr>
          <p:nvPr/>
        </p:nvSpPr>
        <p:spPr bwMode="auto">
          <a:xfrm>
            <a:off x="514350" y="6291263"/>
            <a:ext cx="3905250" cy="338137"/>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600" i="0" smtClean="0">
                <a:solidFill>
                  <a:srgbClr val="000000"/>
                </a:solidFill>
              </a:rPr>
              <a:t>Total 33 month follow-up</a:t>
            </a:r>
          </a:p>
        </p:txBody>
      </p:sp>
      <p:cxnSp>
        <p:nvCxnSpPr>
          <p:cNvPr id="15" name="Straight Arrow Connector 14"/>
          <p:cNvCxnSpPr/>
          <p:nvPr/>
        </p:nvCxnSpPr>
        <p:spPr>
          <a:xfrm>
            <a:off x="2495550" y="2438400"/>
            <a:ext cx="0" cy="831850"/>
          </a:xfrm>
          <a:prstGeom prst="straightConnector1">
            <a:avLst/>
          </a:prstGeom>
          <a:ln>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50191" name="Text Box 41"/>
          <p:cNvSpPr txBox="1">
            <a:spLocks noChangeArrowheads="1"/>
          </p:cNvSpPr>
          <p:nvPr/>
        </p:nvSpPr>
        <p:spPr bwMode="auto">
          <a:xfrm>
            <a:off x="5365750" y="990600"/>
            <a:ext cx="38544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600" i="0" dirty="0" err="1" smtClean="0">
                <a:solidFill>
                  <a:srgbClr val="000000"/>
                </a:solidFill>
                <a:latin typeface="Arial Narrow" pitchFamily="34" charset="0"/>
              </a:rPr>
              <a:t>Mauri</a:t>
            </a:r>
            <a:r>
              <a:rPr lang="en-US" altLang="en-US" sz="1600" i="0" dirty="0" smtClean="0">
                <a:solidFill>
                  <a:srgbClr val="000000"/>
                </a:solidFill>
                <a:latin typeface="Arial Narrow" pitchFamily="34" charset="0"/>
              </a:rPr>
              <a:t>, </a:t>
            </a:r>
            <a:r>
              <a:rPr lang="en-US" altLang="en-US" sz="1600" i="0" dirty="0" err="1" smtClean="0">
                <a:solidFill>
                  <a:srgbClr val="000000"/>
                </a:solidFill>
                <a:latin typeface="Arial Narrow" pitchFamily="34" charset="0"/>
              </a:rPr>
              <a:t>Kereiakes</a:t>
            </a:r>
            <a:r>
              <a:rPr lang="en-US" altLang="en-US" sz="1600" i="0" dirty="0" smtClean="0">
                <a:solidFill>
                  <a:srgbClr val="000000"/>
                </a:solidFill>
                <a:latin typeface="Arial Narrow" pitchFamily="34" charset="0"/>
              </a:rPr>
              <a:t> et al AHJ 2010;160:1038-1041</a:t>
            </a:r>
          </a:p>
        </p:txBody>
      </p:sp>
      <p:sp>
        <p:nvSpPr>
          <p:cNvPr id="50192" name="TextBox 63"/>
          <p:cNvSpPr txBox="1">
            <a:spLocks noChangeArrowheads="1"/>
          </p:cNvSpPr>
          <p:nvPr/>
        </p:nvSpPr>
        <p:spPr bwMode="auto">
          <a:xfrm>
            <a:off x="5851525" y="3883025"/>
            <a:ext cx="2940050" cy="338138"/>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600" i="0" smtClean="0">
                <a:solidFill>
                  <a:srgbClr val="000000"/>
                </a:solidFill>
              </a:rPr>
              <a:t>Total 33 month follow-up</a:t>
            </a:r>
          </a:p>
        </p:txBody>
      </p:sp>
      <p:sp>
        <p:nvSpPr>
          <p:cNvPr id="50193" name="Text Box 18"/>
          <p:cNvSpPr txBox="1">
            <a:spLocks noChangeArrowheads="1"/>
          </p:cNvSpPr>
          <p:nvPr/>
        </p:nvSpPr>
        <p:spPr bwMode="auto">
          <a:xfrm>
            <a:off x="0" y="4572000"/>
            <a:ext cx="685800"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n-US" altLang="en-US" smtClean="0">
                <a:solidFill>
                  <a:srgbClr val="0070C0"/>
                </a:solidFill>
                <a:latin typeface="Arial Narrow" pitchFamily="34" charset="0"/>
              </a:rPr>
              <a:t>18</a:t>
            </a:r>
          </a:p>
          <a:p>
            <a:pPr algn="ctr" eaLnBrk="1" hangingPunct="1">
              <a:spcBef>
                <a:spcPct val="50000"/>
              </a:spcBef>
            </a:pPr>
            <a:r>
              <a:rPr lang="en-US" altLang="en-US" smtClean="0">
                <a:solidFill>
                  <a:srgbClr val="0070C0"/>
                </a:solidFill>
                <a:latin typeface="Arial Narrow" pitchFamily="34" charset="0"/>
              </a:rPr>
              <a:t>mos</a:t>
            </a:r>
          </a:p>
        </p:txBody>
      </p:sp>
      <p:sp>
        <p:nvSpPr>
          <p:cNvPr id="19" name="Title 1"/>
          <p:cNvSpPr>
            <a:spLocks noGrp="1"/>
          </p:cNvSpPr>
          <p:nvPr>
            <p:ph type="title" idx="4294967295"/>
          </p:nvPr>
        </p:nvSpPr>
        <p:spPr>
          <a:xfrm>
            <a:off x="152400" y="76200"/>
            <a:ext cx="5181600" cy="990600"/>
          </a:xfrm>
        </p:spPr>
        <p:txBody>
          <a:bodyPr/>
          <a:lstStyle/>
          <a:p>
            <a:pPr eaLnBrk="1" hangingPunct="1">
              <a:defRPr/>
            </a:pPr>
            <a:r>
              <a:rPr lang="en-US" sz="3400" b="1" dirty="0" smtClean="0">
                <a:latin typeface="Arial" panose="020B0604020202020204" pitchFamily="34" charset="0"/>
                <a:cs typeface="Arial" panose="020B0604020202020204" pitchFamily="34" charset="0"/>
              </a:rPr>
              <a:t>DAPT: Study Design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Nedadgående pil 144"/>
          <p:cNvSpPr>
            <a:spLocks noChangeArrowheads="1"/>
          </p:cNvSpPr>
          <p:nvPr/>
        </p:nvSpPr>
        <p:spPr bwMode="auto">
          <a:xfrm>
            <a:off x="5105400" y="2095500"/>
            <a:ext cx="250825" cy="538163"/>
          </a:xfrm>
          <a:prstGeom prst="downArrow">
            <a:avLst>
              <a:gd name="adj1" fmla="val 50000"/>
              <a:gd name="adj2" fmla="val 50004"/>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sz="1800" b="0" i="0" dirty="0">
              <a:solidFill>
                <a:srgbClr val="FFFFFF"/>
              </a:solidFill>
              <a:latin typeface="Calibri"/>
              <a:cs typeface="Arial" pitchFamily="34" charset="0"/>
            </a:endParaRPr>
          </a:p>
        </p:txBody>
      </p:sp>
      <p:sp>
        <p:nvSpPr>
          <p:cNvPr id="86" name="Nedadgående pil 144"/>
          <p:cNvSpPr>
            <a:spLocks noChangeArrowheads="1"/>
          </p:cNvSpPr>
          <p:nvPr/>
        </p:nvSpPr>
        <p:spPr bwMode="auto">
          <a:xfrm>
            <a:off x="685800" y="2092325"/>
            <a:ext cx="250825" cy="538163"/>
          </a:xfrm>
          <a:prstGeom prst="downArrow">
            <a:avLst>
              <a:gd name="adj1" fmla="val 50000"/>
              <a:gd name="adj2" fmla="val 50004"/>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sz="1800" b="0" i="0" dirty="0">
              <a:solidFill>
                <a:srgbClr val="FFFFFF"/>
              </a:solidFill>
              <a:latin typeface="Calibri"/>
              <a:cs typeface="Arial" pitchFamily="34" charset="0"/>
            </a:endParaRPr>
          </a:p>
        </p:txBody>
      </p:sp>
      <p:sp>
        <p:nvSpPr>
          <p:cNvPr id="94" name="Nedadgående pil 144"/>
          <p:cNvSpPr>
            <a:spLocks noChangeArrowheads="1"/>
          </p:cNvSpPr>
          <p:nvPr/>
        </p:nvSpPr>
        <p:spPr bwMode="auto">
          <a:xfrm>
            <a:off x="2035175" y="2092325"/>
            <a:ext cx="250825" cy="538163"/>
          </a:xfrm>
          <a:prstGeom prst="downArrow">
            <a:avLst>
              <a:gd name="adj1" fmla="val 50000"/>
              <a:gd name="adj2" fmla="val 50004"/>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sz="1800" b="0" i="0" dirty="0">
              <a:solidFill>
                <a:srgbClr val="FFFFFF"/>
              </a:solidFill>
              <a:latin typeface="Calibri"/>
              <a:cs typeface="Arial" pitchFamily="34" charset="0"/>
            </a:endParaRPr>
          </a:p>
        </p:txBody>
      </p:sp>
      <p:sp>
        <p:nvSpPr>
          <p:cNvPr id="71" name="Rectangle 70"/>
          <p:cNvSpPr/>
          <p:nvPr/>
        </p:nvSpPr>
        <p:spPr>
          <a:xfrm>
            <a:off x="4117975" y="3594100"/>
            <a:ext cx="2692400" cy="914400"/>
          </a:xfrm>
          <a:prstGeom prst="rect">
            <a:avLst/>
          </a:prstGeom>
          <a:solidFill>
            <a:srgbClr val="3399FF"/>
          </a:solidFill>
          <a:ln w="28575">
            <a:solidFill>
              <a:srgbClr val="376092"/>
            </a:solidFill>
          </a:ln>
          <a:effectLst/>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sz="1800" b="0" i="0" dirty="0">
              <a:solidFill>
                <a:prstClr val="white"/>
              </a:solidFill>
            </a:endParaRPr>
          </a:p>
        </p:txBody>
      </p:sp>
      <p:sp>
        <p:nvSpPr>
          <p:cNvPr id="70" name="Rectangle 69"/>
          <p:cNvSpPr/>
          <p:nvPr/>
        </p:nvSpPr>
        <p:spPr>
          <a:xfrm>
            <a:off x="4114800" y="2679700"/>
            <a:ext cx="2692400" cy="914400"/>
          </a:xfrm>
          <a:prstGeom prst="rect">
            <a:avLst/>
          </a:prstGeom>
          <a:solidFill>
            <a:srgbClr val="79B418"/>
          </a:solidFill>
          <a:ln w="28575">
            <a:solidFill>
              <a:srgbClr val="376092"/>
            </a:solid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sz="1800" b="0" i="0" dirty="0">
              <a:solidFill>
                <a:prstClr val="white"/>
              </a:solidFill>
            </a:endParaRPr>
          </a:p>
        </p:txBody>
      </p:sp>
      <p:sp>
        <p:nvSpPr>
          <p:cNvPr id="68" name="Rectangle 67"/>
          <p:cNvSpPr/>
          <p:nvPr/>
        </p:nvSpPr>
        <p:spPr>
          <a:xfrm>
            <a:off x="3352800" y="2679700"/>
            <a:ext cx="758825" cy="1828800"/>
          </a:xfrm>
          <a:prstGeom prst="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ln>
            <a:solidFill>
              <a:srgbClr val="37609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i="0" dirty="0">
              <a:solidFill>
                <a:prstClr val="white"/>
              </a:solidFill>
            </a:endParaRPr>
          </a:p>
        </p:txBody>
      </p:sp>
      <p:sp>
        <p:nvSpPr>
          <p:cNvPr id="67" name="Rectangle 66"/>
          <p:cNvSpPr/>
          <p:nvPr/>
        </p:nvSpPr>
        <p:spPr>
          <a:xfrm>
            <a:off x="1611313" y="2679700"/>
            <a:ext cx="1743075" cy="1828800"/>
          </a:xfrm>
          <a:prstGeom prst="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i="0" dirty="0">
              <a:solidFill>
                <a:prstClr val="white"/>
              </a:solidFill>
            </a:endParaRPr>
          </a:p>
        </p:txBody>
      </p:sp>
      <p:sp>
        <p:nvSpPr>
          <p:cNvPr id="62" name="Rectangle 61"/>
          <p:cNvSpPr/>
          <p:nvPr/>
        </p:nvSpPr>
        <p:spPr>
          <a:xfrm>
            <a:off x="344488" y="2679700"/>
            <a:ext cx="1292225" cy="1828800"/>
          </a:xfrm>
          <a:prstGeom prst="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i="0" dirty="0">
              <a:solidFill>
                <a:prstClr val="white"/>
              </a:solidFill>
            </a:endParaRPr>
          </a:p>
        </p:txBody>
      </p:sp>
      <p:sp>
        <p:nvSpPr>
          <p:cNvPr id="5" name="Pentagon 4"/>
          <p:cNvSpPr/>
          <p:nvPr/>
        </p:nvSpPr>
        <p:spPr>
          <a:xfrm>
            <a:off x="7791450" y="2679700"/>
            <a:ext cx="1200150" cy="1828800"/>
          </a:xfrm>
          <a:prstGeom prst="homePlate">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i="0" dirty="0">
              <a:solidFill>
                <a:prstClr val="white"/>
              </a:solidFill>
            </a:endParaRPr>
          </a:p>
        </p:txBody>
      </p:sp>
      <p:sp>
        <p:nvSpPr>
          <p:cNvPr id="51211" name="Rectangle 82"/>
          <p:cNvSpPr>
            <a:spLocks noChangeArrowheads="1"/>
          </p:cNvSpPr>
          <p:nvPr/>
        </p:nvSpPr>
        <p:spPr bwMode="auto">
          <a:xfrm>
            <a:off x="3352800" y="3446463"/>
            <a:ext cx="76993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i="0" smtClean="0">
                <a:solidFill>
                  <a:srgbClr val="FFFFFF"/>
                </a:solidFill>
                <a:latin typeface="Calibri" pitchFamily="34" charset="0"/>
                <a:cs typeface="Arial" charset="0"/>
              </a:rPr>
              <a:t>9,961</a:t>
            </a:r>
          </a:p>
        </p:txBody>
      </p:sp>
      <p:sp>
        <p:nvSpPr>
          <p:cNvPr id="51212" name="Rectangle 83"/>
          <p:cNvSpPr>
            <a:spLocks noChangeArrowheads="1"/>
          </p:cNvSpPr>
          <p:nvPr/>
        </p:nvSpPr>
        <p:spPr bwMode="auto">
          <a:xfrm>
            <a:off x="4114800" y="2598738"/>
            <a:ext cx="2692400" cy="101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i="0" smtClean="0">
                <a:solidFill>
                  <a:srgbClr val="FFFFFF"/>
                </a:solidFill>
                <a:latin typeface="Calibri" pitchFamily="34" charset="0"/>
                <a:cs typeface="Arial" charset="0"/>
              </a:rPr>
              <a:t>5,020 Receive Thienopyridine + Aspirin</a:t>
            </a:r>
          </a:p>
        </p:txBody>
      </p:sp>
      <p:sp>
        <p:nvSpPr>
          <p:cNvPr id="51213" name="Rectangle 90"/>
          <p:cNvSpPr>
            <a:spLocks noChangeArrowheads="1"/>
          </p:cNvSpPr>
          <p:nvPr/>
        </p:nvSpPr>
        <p:spPr bwMode="auto">
          <a:xfrm>
            <a:off x="0" y="169863"/>
            <a:ext cx="3940175"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anchor="ctr">
            <a:spAutoFit/>
          </a:bodyPr>
          <a:lstStyle/>
          <a:p>
            <a:pPr eaLnBrk="0" hangingPunct="0"/>
            <a:r>
              <a:rPr lang="en-GB" altLang="en-US" sz="3400" i="0" smtClean="0">
                <a:solidFill>
                  <a:srgbClr val="1B3564"/>
                </a:solidFill>
                <a:latin typeface="Arial" charset="0"/>
                <a:cs typeface="Arial" charset="0"/>
              </a:rPr>
              <a:t>Subject Flow</a:t>
            </a:r>
          </a:p>
        </p:txBody>
      </p:sp>
      <p:sp>
        <p:nvSpPr>
          <p:cNvPr id="79" name="Nedadgående pil 144"/>
          <p:cNvSpPr>
            <a:spLocks noChangeArrowheads="1"/>
          </p:cNvSpPr>
          <p:nvPr/>
        </p:nvSpPr>
        <p:spPr bwMode="auto">
          <a:xfrm>
            <a:off x="3581400" y="2093913"/>
            <a:ext cx="250825" cy="538162"/>
          </a:xfrm>
          <a:prstGeom prst="downArrow">
            <a:avLst>
              <a:gd name="adj1" fmla="val 50000"/>
              <a:gd name="adj2" fmla="val 50004"/>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sz="1800" b="0" i="0" dirty="0">
              <a:solidFill>
                <a:srgbClr val="FFFFFF"/>
              </a:solidFill>
              <a:latin typeface="Calibri"/>
              <a:cs typeface="Arial" pitchFamily="34" charset="0"/>
            </a:endParaRPr>
          </a:p>
        </p:txBody>
      </p:sp>
      <p:sp>
        <p:nvSpPr>
          <p:cNvPr id="80" name="Rektangel 148"/>
          <p:cNvSpPr>
            <a:spLocks noChangeArrowheads="1"/>
          </p:cNvSpPr>
          <p:nvPr/>
        </p:nvSpPr>
        <p:spPr bwMode="auto">
          <a:xfrm>
            <a:off x="344488" y="1095375"/>
            <a:ext cx="906462" cy="987425"/>
          </a:xfrm>
          <a:prstGeom prst="rect">
            <a:avLst/>
          </a:prstGeom>
          <a:solidFill>
            <a:schemeClr val="bg1"/>
          </a:solidFill>
          <a:ln w="9525">
            <a:solidFill>
              <a:schemeClr val="accent1">
                <a:lumMod val="75000"/>
              </a:schemeClr>
            </a:solidFill>
            <a:miter lim="800000"/>
            <a:headEnd/>
            <a:tailEnd/>
          </a:ln>
          <a:effectLst/>
        </p:spPr>
        <p:txBody>
          <a:bodyPr anchor="ctr"/>
          <a:lstStyle/>
          <a:p>
            <a:pPr algn="ctr">
              <a:defRPr/>
            </a:pPr>
            <a:endParaRPr lang="en-US" sz="1800" b="0" i="0" dirty="0">
              <a:solidFill>
                <a:srgbClr val="4F81BD">
                  <a:lumMod val="75000"/>
                </a:srgbClr>
              </a:solidFill>
              <a:latin typeface="Calibri"/>
              <a:cs typeface="Arial" pitchFamily="34" charset="0"/>
            </a:endParaRPr>
          </a:p>
        </p:txBody>
      </p:sp>
      <p:sp>
        <p:nvSpPr>
          <p:cNvPr id="51216" name="Rektangel 160"/>
          <p:cNvSpPr>
            <a:spLocks noChangeArrowheads="1"/>
          </p:cNvSpPr>
          <p:nvPr/>
        </p:nvSpPr>
        <p:spPr bwMode="auto">
          <a:xfrm>
            <a:off x="304800" y="1184275"/>
            <a:ext cx="1000125"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801688"/>
            <a:r>
              <a:rPr lang="en-US" altLang="en-US" sz="1400" i="0" noProof="1" smtClean="0">
                <a:solidFill>
                  <a:srgbClr val="376092"/>
                </a:solidFill>
                <a:latin typeface="Calibri" pitchFamily="34" charset="0"/>
                <a:cs typeface="Arial" charset="0"/>
              </a:rPr>
              <a:t>Index Stent</a:t>
            </a:r>
          </a:p>
          <a:p>
            <a:pPr algn="ctr" defTabSz="801688"/>
            <a:r>
              <a:rPr lang="en-US" altLang="en-US" sz="1400" i="0" noProof="1" smtClean="0">
                <a:solidFill>
                  <a:srgbClr val="376092"/>
                </a:solidFill>
                <a:latin typeface="Calibri" pitchFamily="34" charset="0"/>
                <a:cs typeface="Arial" charset="0"/>
              </a:rPr>
              <a:t>Procedure</a:t>
            </a:r>
          </a:p>
        </p:txBody>
      </p:sp>
      <p:sp>
        <p:nvSpPr>
          <p:cNvPr id="51217" name="Rectangle 81"/>
          <p:cNvSpPr>
            <a:spLocks noChangeArrowheads="1"/>
          </p:cNvSpPr>
          <p:nvPr/>
        </p:nvSpPr>
        <p:spPr bwMode="auto">
          <a:xfrm>
            <a:off x="166688" y="2919413"/>
            <a:ext cx="155257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i="0" smtClean="0">
                <a:solidFill>
                  <a:srgbClr val="FFFFFF"/>
                </a:solidFill>
                <a:latin typeface="Calibri" pitchFamily="34" charset="0"/>
                <a:cs typeface="Arial" charset="0"/>
              </a:rPr>
              <a:t>DES</a:t>
            </a:r>
          </a:p>
          <a:p>
            <a:pPr algn="ctr"/>
            <a:r>
              <a:rPr lang="en-US" altLang="en-US" i="0" smtClean="0">
                <a:solidFill>
                  <a:srgbClr val="FFFFFF"/>
                </a:solidFill>
                <a:latin typeface="Calibri" pitchFamily="34" charset="0"/>
                <a:cs typeface="Arial" charset="0"/>
              </a:rPr>
              <a:t>Treated Subjects</a:t>
            </a:r>
          </a:p>
          <a:p>
            <a:pPr algn="ctr"/>
            <a:r>
              <a:rPr lang="en-US" altLang="en-US" i="0" smtClean="0">
                <a:solidFill>
                  <a:srgbClr val="FFFFFF"/>
                </a:solidFill>
                <a:latin typeface="Calibri" pitchFamily="34" charset="0"/>
                <a:cs typeface="Arial" charset="0"/>
              </a:rPr>
              <a:t>22,866 </a:t>
            </a:r>
          </a:p>
        </p:txBody>
      </p:sp>
      <p:sp>
        <p:nvSpPr>
          <p:cNvPr id="95" name="Rektangel 148"/>
          <p:cNvSpPr>
            <a:spLocks noChangeArrowheads="1"/>
          </p:cNvSpPr>
          <p:nvPr/>
        </p:nvSpPr>
        <p:spPr bwMode="auto">
          <a:xfrm>
            <a:off x="3011488" y="1095375"/>
            <a:ext cx="1387475" cy="990600"/>
          </a:xfrm>
          <a:prstGeom prst="rect">
            <a:avLst/>
          </a:prstGeom>
          <a:noFill/>
          <a:ln w="9525">
            <a:solidFill>
              <a:schemeClr val="accent1">
                <a:lumMod val="75000"/>
              </a:schemeClr>
            </a:solidFill>
            <a:miter lim="800000"/>
            <a:headEnd/>
            <a:tailEnd/>
          </a:ln>
          <a:effectLst/>
        </p:spPr>
        <p:txBody>
          <a:bodyPr anchor="ctr"/>
          <a:lstStyle/>
          <a:p>
            <a:pPr algn="ctr">
              <a:defRPr/>
            </a:pPr>
            <a:endParaRPr lang="en-US" sz="1800" b="0" i="0" dirty="0">
              <a:solidFill>
                <a:srgbClr val="FFFFFF"/>
              </a:solidFill>
              <a:latin typeface="Calibri"/>
              <a:cs typeface="Arial" pitchFamily="34" charset="0"/>
            </a:endParaRPr>
          </a:p>
        </p:txBody>
      </p:sp>
      <p:sp>
        <p:nvSpPr>
          <p:cNvPr id="51219" name="Rektangel 160"/>
          <p:cNvSpPr>
            <a:spLocks noChangeArrowheads="1"/>
          </p:cNvSpPr>
          <p:nvPr/>
        </p:nvSpPr>
        <p:spPr bwMode="auto">
          <a:xfrm>
            <a:off x="3013075" y="1179513"/>
            <a:ext cx="1385888"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801688"/>
            <a:r>
              <a:rPr lang="en-US" altLang="en-US" sz="1400" i="0" noProof="1" smtClean="0">
                <a:solidFill>
                  <a:srgbClr val="376092"/>
                </a:solidFill>
                <a:latin typeface="Calibri" pitchFamily="34" charset="0"/>
                <a:cs typeface="Arial" charset="0"/>
              </a:rPr>
              <a:t>At Month 12: 1:1 Randomization Occurs</a:t>
            </a:r>
            <a:endParaRPr lang="en-US" altLang="en-US" sz="1200" i="0" noProof="1" smtClean="0">
              <a:solidFill>
                <a:srgbClr val="376092"/>
              </a:solidFill>
              <a:latin typeface="Calibri" pitchFamily="34" charset="0"/>
              <a:cs typeface="Arial" charset="0"/>
            </a:endParaRPr>
          </a:p>
        </p:txBody>
      </p:sp>
      <p:sp>
        <p:nvSpPr>
          <p:cNvPr id="97" name="Rektangel 148"/>
          <p:cNvSpPr>
            <a:spLocks noChangeArrowheads="1"/>
          </p:cNvSpPr>
          <p:nvPr/>
        </p:nvSpPr>
        <p:spPr bwMode="auto">
          <a:xfrm>
            <a:off x="4633913" y="1096963"/>
            <a:ext cx="1219200" cy="987425"/>
          </a:xfrm>
          <a:prstGeom prst="rect">
            <a:avLst/>
          </a:prstGeom>
          <a:noFill/>
          <a:ln w="9525">
            <a:solidFill>
              <a:schemeClr val="accent1">
                <a:lumMod val="75000"/>
              </a:schemeClr>
            </a:solidFill>
            <a:miter lim="800000"/>
            <a:headEnd/>
            <a:tailEnd/>
          </a:ln>
          <a:effectLst/>
        </p:spPr>
        <p:txBody>
          <a:bodyPr anchor="ctr"/>
          <a:lstStyle/>
          <a:p>
            <a:pPr algn="ctr">
              <a:defRPr/>
            </a:pPr>
            <a:endParaRPr lang="en-US" sz="1800" b="0" i="0" dirty="0">
              <a:solidFill>
                <a:srgbClr val="FFFFFF"/>
              </a:solidFill>
              <a:latin typeface="Calibri"/>
              <a:cs typeface="Arial" pitchFamily="34" charset="0"/>
            </a:endParaRPr>
          </a:p>
        </p:txBody>
      </p:sp>
      <p:sp>
        <p:nvSpPr>
          <p:cNvPr id="51221" name="Rektangel 160"/>
          <p:cNvSpPr>
            <a:spLocks noChangeArrowheads="1"/>
          </p:cNvSpPr>
          <p:nvPr/>
        </p:nvSpPr>
        <p:spPr bwMode="auto">
          <a:xfrm>
            <a:off x="4605338" y="1103313"/>
            <a:ext cx="12954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801688"/>
            <a:r>
              <a:rPr lang="en-US" altLang="en-US" sz="1400" i="0" noProof="1" smtClean="0">
                <a:solidFill>
                  <a:srgbClr val="376092"/>
                </a:solidFill>
                <a:latin typeface="Calibri" pitchFamily="34" charset="0"/>
                <a:cs typeface="Arial" charset="0"/>
              </a:rPr>
              <a:t>12-30 Months: Blinded Treatment Occurs</a:t>
            </a:r>
            <a:endParaRPr lang="en-US" altLang="en-US" sz="1200" i="0" noProof="1" smtClean="0">
              <a:solidFill>
                <a:srgbClr val="376092"/>
              </a:solidFill>
              <a:latin typeface="Calibri" pitchFamily="34" charset="0"/>
              <a:cs typeface="Arial" charset="0"/>
            </a:endParaRPr>
          </a:p>
        </p:txBody>
      </p:sp>
      <p:sp>
        <p:nvSpPr>
          <p:cNvPr id="51222" name="Rectangle 83"/>
          <p:cNvSpPr>
            <a:spLocks noChangeArrowheads="1"/>
          </p:cNvSpPr>
          <p:nvPr/>
        </p:nvSpPr>
        <p:spPr bwMode="auto">
          <a:xfrm>
            <a:off x="4229100" y="3700463"/>
            <a:ext cx="2400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i="0" smtClean="0">
                <a:solidFill>
                  <a:srgbClr val="FFFFFF"/>
                </a:solidFill>
                <a:latin typeface="Calibri" pitchFamily="34" charset="0"/>
                <a:cs typeface="Arial" charset="0"/>
              </a:rPr>
              <a:t>4,941 Receive</a:t>
            </a:r>
            <a:br>
              <a:rPr lang="en-US" altLang="en-US" i="0" smtClean="0">
                <a:solidFill>
                  <a:srgbClr val="FFFFFF"/>
                </a:solidFill>
                <a:latin typeface="Calibri" pitchFamily="34" charset="0"/>
                <a:cs typeface="Arial" charset="0"/>
              </a:rPr>
            </a:br>
            <a:r>
              <a:rPr lang="en-US" altLang="en-US" i="0" smtClean="0">
                <a:solidFill>
                  <a:srgbClr val="FFFFFF"/>
                </a:solidFill>
                <a:latin typeface="Calibri" pitchFamily="34" charset="0"/>
                <a:cs typeface="Arial" charset="0"/>
              </a:rPr>
              <a:t>Placebo + Aspirin</a:t>
            </a:r>
          </a:p>
        </p:txBody>
      </p:sp>
      <p:cxnSp>
        <p:nvCxnSpPr>
          <p:cNvPr id="4" name="Straight Arrow Connector 3"/>
          <p:cNvCxnSpPr/>
          <p:nvPr/>
        </p:nvCxnSpPr>
        <p:spPr>
          <a:xfrm>
            <a:off x="1763713" y="3648075"/>
            <a:ext cx="1271587" cy="0"/>
          </a:xfrm>
          <a:prstGeom prst="straightConnector1">
            <a:avLst/>
          </a:prstGeom>
          <a:ln>
            <a:solidFill>
              <a:schemeClr val="bg1"/>
            </a:solidFill>
            <a:tailEnd type="arrow"/>
          </a:ln>
        </p:spPr>
        <p:style>
          <a:lnRef idx="2">
            <a:schemeClr val="dk1"/>
          </a:lnRef>
          <a:fillRef idx="0">
            <a:schemeClr val="dk1"/>
          </a:fillRef>
          <a:effectRef idx="1">
            <a:schemeClr val="dk1"/>
          </a:effectRef>
          <a:fontRef idx="minor">
            <a:schemeClr val="tx1"/>
          </a:fontRef>
        </p:style>
      </p:cxnSp>
      <p:sp>
        <p:nvSpPr>
          <p:cNvPr id="64" name="Rektangel 148"/>
          <p:cNvSpPr>
            <a:spLocks noChangeArrowheads="1"/>
          </p:cNvSpPr>
          <p:nvPr/>
        </p:nvSpPr>
        <p:spPr bwMode="auto">
          <a:xfrm>
            <a:off x="6557963" y="1095375"/>
            <a:ext cx="2374900" cy="303213"/>
          </a:xfrm>
          <a:prstGeom prst="rect">
            <a:avLst/>
          </a:prstGeom>
          <a:noFill/>
          <a:ln w="9525">
            <a:solidFill>
              <a:schemeClr val="accent1">
                <a:lumMod val="75000"/>
              </a:schemeClr>
            </a:solidFill>
            <a:miter lim="800000"/>
            <a:headEnd/>
            <a:tailEnd/>
          </a:ln>
          <a:effectLst/>
        </p:spPr>
        <p:txBody>
          <a:bodyPr anchor="ctr"/>
          <a:lstStyle/>
          <a:p>
            <a:pPr algn="ctr">
              <a:defRPr/>
            </a:pPr>
            <a:endParaRPr lang="en-US" sz="1800" b="0" i="0" dirty="0">
              <a:solidFill>
                <a:srgbClr val="FFFFFF"/>
              </a:solidFill>
              <a:latin typeface="Calibri"/>
              <a:cs typeface="Arial" pitchFamily="34" charset="0"/>
            </a:endParaRPr>
          </a:p>
        </p:txBody>
      </p:sp>
      <p:sp>
        <p:nvSpPr>
          <p:cNvPr id="51225" name="Rektangel 160"/>
          <p:cNvSpPr>
            <a:spLocks noChangeArrowheads="1"/>
          </p:cNvSpPr>
          <p:nvPr/>
        </p:nvSpPr>
        <p:spPr bwMode="auto">
          <a:xfrm>
            <a:off x="6477000" y="1090613"/>
            <a:ext cx="248602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801688"/>
            <a:r>
              <a:rPr lang="en-US" altLang="en-US" sz="1400" i="0" noProof="1" smtClean="0">
                <a:solidFill>
                  <a:srgbClr val="376092"/>
                </a:solidFill>
                <a:latin typeface="Calibri" pitchFamily="34" charset="0"/>
                <a:cs typeface="Arial" charset="0"/>
              </a:rPr>
              <a:t>Follow-Up</a:t>
            </a:r>
            <a:endParaRPr lang="en-US" altLang="en-US" sz="1200" i="0" noProof="1" smtClean="0">
              <a:solidFill>
                <a:srgbClr val="376092"/>
              </a:solidFill>
              <a:latin typeface="Calibri" pitchFamily="34" charset="0"/>
              <a:cs typeface="Arial" charset="0"/>
            </a:endParaRPr>
          </a:p>
        </p:txBody>
      </p:sp>
      <p:sp>
        <p:nvSpPr>
          <p:cNvPr id="66" name="Nedadgående pil 144"/>
          <p:cNvSpPr>
            <a:spLocks noChangeArrowheads="1"/>
          </p:cNvSpPr>
          <p:nvPr/>
        </p:nvSpPr>
        <p:spPr bwMode="auto">
          <a:xfrm>
            <a:off x="7162800" y="2093913"/>
            <a:ext cx="250825" cy="538162"/>
          </a:xfrm>
          <a:prstGeom prst="downArrow">
            <a:avLst>
              <a:gd name="adj1" fmla="val 50000"/>
              <a:gd name="adj2" fmla="val 50004"/>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sz="1800" b="0" i="0" dirty="0">
              <a:solidFill>
                <a:srgbClr val="FFFFFF"/>
              </a:solidFill>
              <a:latin typeface="Calibri"/>
              <a:cs typeface="Arial" pitchFamily="34" charset="0"/>
            </a:endParaRPr>
          </a:p>
        </p:txBody>
      </p:sp>
      <p:sp>
        <p:nvSpPr>
          <p:cNvPr id="56" name="Rectangle 55"/>
          <p:cNvSpPr/>
          <p:nvPr/>
        </p:nvSpPr>
        <p:spPr>
          <a:xfrm>
            <a:off x="6821488" y="2679700"/>
            <a:ext cx="963612" cy="1828800"/>
          </a:xfrm>
          <a:prstGeom prst="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i="0" dirty="0">
              <a:solidFill>
                <a:prstClr val="white"/>
              </a:solidFill>
            </a:endParaRPr>
          </a:p>
        </p:txBody>
      </p:sp>
      <p:sp>
        <p:nvSpPr>
          <p:cNvPr id="51228" name="Rectangle 82"/>
          <p:cNvSpPr>
            <a:spLocks noChangeArrowheads="1"/>
          </p:cNvSpPr>
          <p:nvPr/>
        </p:nvSpPr>
        <p:spPr bwMode="auto">
          <a:xfrm>
            <a:off x="6807200" y="3260725"/>
            <a:ext cx="10033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i="0" smtClean="0">
                <a:solidFill>
                  <a:srgbClr val="FFFFFF"/>
                </a:solidFill>
                <a:latin typeface="Calibri" pitchFamily="34" charset="0"/>
                <a:cs typeface="Arial" charset="0"/>
              </a:rPr>
              <a:t>9,499 (95.4%)</a:t>
            </a:r>
          </a:p>
        </p:txBody>
      </p:sp>
      <p:sp>
        <p:nvSpPr>
          <p:cNvPr id="76" name="Nedadgående pil 144"/>
          <p:cNvSpPr>
            <a:spLocks noChangeArrowheads="1"/>
          </p:cNvSpPr>
          <p:nvPr/>
        </p:nvSpPr>
        <p:spPr bwMode="auto">
          <a:xfrm>
            <a:off x="8189913" y="2093913"/>
            <a:ext cx="250825" cy="538162"/>
          </a:xfrm>
          <a:prstGeom prst="downArrow">
            <a:avLst>
              <a:gd name="adj1" fmla="val 50000"/>
              <a:gd name="adj2" fmla="val 50004"/>
            </a:avLst>
          </a:prstGeom>
          <a:gradFill rotWithShape="1">
            <a:gsLst>
              <a:gs pos="0">
                <a:srgbClr val="FFC000"/>
              </a:gs>
              <a:gs pos="100000">
                <a:srgbClr val="E36119"/>
              </a:gs>
            </a:gsLst>
            <a:lin ang="2700000" scaled="1"/>
          </a:gradFill>
          <a:ln w="9525">
            <a:solidFill>
              <a:srgbClr val="FC7E00"/>
            </a:solidFill>
            <a:miter lim="800000"/>
            <a:headEnd/>
            <a:tailEnd/>
          </a:ln>
          <a:effectLst>
            <a:outerShdw blurRad="63500" dist="38100" dir="5400000" algn="t" rotWithShape="0">
              <a:srgbClr val="000000">
                <a:alpha val="39999"/>
              </a:srgbClr>
            </a:outerShdw>
          </a:effectLst>
        </p:spPr>
        <p:txBody>
          <a:bodyPr anchor="ctr"/>
          <a:lstStyle/>
          <a:p>
            <a:pPr indent="-342900" algn="ctr">
              <a:buFont typeface="Calibri" pitchFamily="-111" charset="0"/>
              <a:buAutoNum type="arabicPeriod"/>
              <a:defRPr/>
            </a:pPr>
            <a:endParaRPr lang="en-US" sz="1800" b="0" i="0" dirty="0">
              <a:solidFill>
                <a:srgbClr val="FFFFFF"/>
              </a:solidFill>
              <a:latin typeface="Calibri"/>
              <a:cs typeface="Arial" pitchFamily="34" charset="0"/>
            </a:endParaRPr>
          </a:p>
        </p:txBody>
      </p:sp>
      <p:sp>
        <p:nvSpPr>
          <p:cNvPr id="51230" name="Rectangle 82"/>
          <p:cNvSpPr>
            <a:spLocks noChangeArrowheads="1"/>
          </p:cNvSpPr>
          <p:nvPr/>
        </p:nvSpPr>
        <p:spPr bwMode="auto">
          <a:xfrm>
            <a:off x="7772400" y="3260725"/>
            <a:ext cx="990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US" altLang="en-US" i="0" smtClean="0">
                <a:solidFill>
                  <a:srgbClr val="FFFFFF"/>
                </a:solidFill>
                <a:latin typeface="Calibri" pitchFamily="34" charset="0"/>
                <a:cs typeface="Arial" charset="0"/>
              </a:rPr>
              <a:t>9,390</a:t>
            </a:r>
          </a:p>
          <a:p>
            <a:pPr algn="ctr"/>
            <a:r>
              <a:rPr lang="en-US" altLang="en-US" i="0" smtClean="0">
                <a:solidFill>
                  <a:srgbClr val="FFFFFF"/>
                </a:solidFill>
                <a:latin typeface="Calibri" pitchFamily="34" charset="0"/>
                <a:cs typeface="Arial" charset="0"/>
              </a:rPr>
              <a:t>(94.3%)</a:t>
            </a:r>
          </a:p>
        </p:txBody>
      </p:sp>
      <p:sp>
        <p:nvSpPr>
          <p:cNvPr id="106" name="Rektangel 148"/>
          <p:cNvSpPr>
            <a:spLocks noChangeArrowheads="1"/>
          </p:cNvSpPr>
          <p:nvPr/>
        </p:nvSpPr>
        <p:spPr bwMode="auto">
          <a:xfrm>
            <a:off x="6557963" y="1493838"/>
            <a:ext cx="1447800" cy="598487"/>
          </a:xfrm>
          <a:prstGeom prst="rect">
            <a:avLst/>
          </a:prstGeom>
          <a:noFill/>
          <a:ln w="9525">
            <a:solidFill>
              <a:schemeClr val="accent1">
                <a:lumMod val="75000"/>
              </a:schemeClr>
            </a:solidFill>
            <a:miter lim="800000"/>
            <a:headEnd/>
            <a:tailEnd/>
          </a:ln>
          <a:effectLst/>
        </p:spPr>
        <p:txBody>
          <a:bodyPr anchor="ctr"/>
          <a:lstStyle/>
          <a:p>
            <a:pPr algn="ctr">
              <a:defRPr/>
            </a:pPr>
            <a:endParaRPr lang="en-US" sz="1800" b="0" i="0" dirty="0">
              <a:solidFill>
                <a:srgbClr val="FFFFFF"/>
              </a:solidFill>
              <a:latin typeface="Calibri"/>
              <a:cs typeface="Arial" pitchFamily="34" charset="0"/>
            </a:endParaRPr>
          </a:p>
        </p:txBody>
      </p:sp>
      <p:sp>
        <p:nvSpPr>
          <p:cNvPr id="51232" name="Rektangel 160"/>
          <p:cNvSpPr>
            <a:spLocks noChangeArrowheads="1"/>
          </p:cNvSpPr>
          <p:nvPr/>
        </p:nvSpPr>
        <p:spPr bwMode="auto">
          <a:xfrm>
            <a:off x="6515100" y="1533525"/>
            <a:ext cx="15351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801688"/>
            <a:r>
              <a:rPr lang="en-US" altLang="en-US" sz="1400" i="0" noProof="1" smtClean="0">
                <a:solidFill>
                  <a:srgbClr val="376092"/>
                </a:solidFill>
                <a:latin typeface="Calibri" pitchFamily="34" charset="0"/>
                <a:cs typeface="Arial" charset="0"/>
              </a:rPr>
              <a:t>30 Months: Primary End Point</a:t>
            </a:r>
            <a:endParaRPr lang="en-US" altLang="en-US" sz="1200" b="0" i="0" noProof="1" smtClean="0">
              <a:solidFill>
                <a:srgbClr val="376092"/>
              </a:solidFill>
              <a:latin typeface="Calibri" pitchFamily="34" charset="0"/>
              <a:cs typeface="Arial" charset="0"/>
            </a:endParaRPr>
          </a:p>
        </p:txBody>
      </p:sp>
      <p:sp>
        <p:nvSpPr>
          <p:cNvPr id="108" name="Rektangel 148"/>
          <p:cNvSpPr>
            <a:spLocks noChangeArrowheads="1"/>
          </p:cNvSpPr>
          <p:nvPr/>
        </p:nvSpPr>
        <p:spPr bwMode="auto">
          <a:xfrm>
            <a:off x="8178800" y="1493838"/>
            <a:ext cx="730250" cy="593725"/>
          </a:xfrm>
          <a:prstGeom prst="rect">
            <a:avLst/>
          </a:prstGeom>
          <a:noFill/>
          <a:ln w="9525">
            <a:solidFill>
              <a:schemeClr val="accent1">
                <a:lumMod val="75000"/>
              </a:schemeClr>
            </a:solidFill>
            <a:miter lim="800000"/>
            <a:headEnd/>
            <a:tailEnd/>
          </a:ln>
          <a:effectLst/>
        </p:spPr>
        <p:txBody>
          <a:bodyPr anchor="ctr"/>
          <a:lstStyle/>
          <a:p>
            <a:pPr algn="ctr">
              <a:defRPr/>
            </a:pPr>
            <a:endParaRPr lang="en-US" sz="1800" b="0" i="0" dirty="0">
              <a:solidFill>
                <a:srgbClr val="FFFFFF"/>
              </a:solidFill>
              <a:latin typeface="Calibri"/>
              <a:cs typeface="Arial" pitchFamily="34" charset="0"/>
            </a:endParaRPr>
          </a:p>
        </p:txBody>
      </p:sp>
      <p:sp>
        <p:nvSpPr>
          <p:cNvPr id="51234" name="Rektangel 160"/>
          <p:cNvSpPr>
            <a:spLocks noChangeArrowheads="1"/>
          </p:cNvSpPr>
          <p:nvPr/>
        </p:nvSpPr>
        <p:spPr bwMode="auto">
          <a:xfrm>
            <a:off x="8116888" y="1533525"/>
            <a:ext cx="846137"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801688"/>
            <a:r>
              <a:rPr lang="en-US" altLang="en-US" sz="1400" i="0" noProof="1" smtClean="0">
                <a:solidFill>
                  <a:srgbClr val="376092"/>
                </a:solidFill>
                <a:latin typeface="Calibri" pitchFamily="34" charset="0"/>
                <a:cs typeface="Arial" charset="0"/>
              </a:rPr>
              <a:t>33</a:t>
            </a:r>
          </a:p>
          <a:p>
            <a:pPr algn="ctr" defTabSz="801688"/>
            <a:r>
              <a:rPr lang="en-US" altLang="en-US" sz="1400" i="0" noProof="1" smtClean="0">
                <a:solidFill>
                  <a:srgbClr val="376092"/>
                </a:solidFill>
                <a:latin typeface="Calibri" pitchFamily="34" charset="0"/>
                <a:cs typeface="Arial" charset="0"/>
              </a:rPr>
              <a:t>Months</a:t>
            </a:r>
            <a:r>
              <a:rPr lang="en-US" altLang="en-US" sz="1200" b="0" i="0" noProof="1" smtClean="0">
                <a:solidFill>
                  <a:srgbClr val="080808"/>
                </a:solidFill>
                <a:latin typeface="Calibri" pitchFamily="34" charset="0"/>
                <a:cs typeface="Arial" charset="0"/>
              </a:rPr>
              <a:t> </a:t>
            </a:r>
          </a:p>
        </p:txBody>
      </p:sp>
      <p:sp>
        <p:nvSpPr>
          <p:cNvPr id="51235" name="Slide Number Placeholder 4"/>
          <p:cNvSpPr>
            <a:spLocks noGrp="1"/>
          </p:cNvSpPr>
          <p:nvPr>
            <p:ph type="sldNum" sz="quarter" idx="12"/>
          </p:nvPr>
        </p:nvSpPr>
        <p:spPr bwMode="auto">
          <a:xfrm>
            <a:off x="7010400" y="5724525"/>
            <a:ext cx="2133600" cy="152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42A7207A-0F18-406C-8608-735DB8FE9227}" type="slidenum">
              <a:rPr lang="en-US" altLang="en-US" smtClean="0">
                <a:solidFill>
                  <a:srgbClr val="FFFFFF"/>
                </a:solidFill>
              </a:rPr>
              <a:pPr eaLnBrk="1" fontAlgn="base" hangingPunct="1">
                <a:spcBef>
                  <a:spcPct val="0"/>
                </a:spcBef>
                <a:spcAft>
                  <a:spcPct val="0"/>
                </a:spcAft>
              </a:pPr>
              <a:t>13</a:t>
            </a:fld>
            <a:endParaRPr lang="en-US" altLang="en-US" smtClean="0">
              <a:solidFill>
                <a:srgbClr val="FFFFFF"/>
              </a:solidFill>
            </a:endParaRPr>
          </a:p>
        </p:txBody>
      </p:sp>
      <p:sp>
        <p:nvSpPr>
          <p:cNvPr id="75" name="Rektangel 148"/>
          <p:cNvSpPr>
            <a:spLocks noChangeArrowheads="1"/>
          </p:cNvSpPr>
          <p:nvPr/>
        </p:nvSpPr>
        <p:spPr bwMode="auto">
          <a:xfrm>
            <a:off x="1431925" y="1096963"/>
            <a:ext cx="1387475" cy="990600"/>
          </a:xfrm>
          <a:prstGeom prst="rect">
            <a:avLst/>
          </a:prstGeom>
          <a:solidFill>
            <a:schemeClr val="bg1"/>
          </a:solidFill>
          <a:ln w="9525">
            <a:solidFill>
              <a:schemeClr val="accent1">
                <a:lumMod val="75000"/>
              </a:schemeClr>
            </a:solidFill>
            <a:miter lim="800000"/>
            <a:headEnd/>
            <a:tailEnd/>
          </a:ln>
          <a:effectLst/>
        </p:spPr>
        <p:txBody>
          <a:bodyPr anchor="ctr"/>
          <a:lstStyle/>
          <a:p>
            <a:pPr algn="ctr" defTabSz="801688">
              <a:spcBef>
                <a:spcPts val="0"/>
              </a:spcBef>
              <a:defRPr/>
            </a:pPr>
            <a:r>
              <a:rPr lang="en-US" sz="1400" i="0" noProof="1">
                <a:solidFill>
                  <a:srgbClr val="4F81BD">
                    <a:lumMod val="75000"/>
                  </a:srgbClr>
                </a:solidFill>
                <a:latin typeface="Calibri"/>
                <a:cs typeface="Arial" charset="0"/>
              </a:rPr>
              <a:t>0-12 Months: All Subjects on</a:t>
            </a:r>
          </a:p>
          <a:p>
            <a:pPr algn="ctr" defTabSz="801688">
              <a:spcBef>
                <a:spcPts val="0"/>
              </a:spcBef>
              <a:defRPr/>
            </a:pPr>
            <a:r>
              <a:rPr lang="en-US" sz="1400" i="0" noProof="1">
                <a:solidFill>
                  <a:srgbClr val="4F81BD">
                    <a:lumMod val="75000"/>
                  </a:srgbClr>
                </a:solidFill>
                <a:latin typeface="Calibri"/>
                <a:cs typeface="Arial" charset="0"/>
              </a:rPr>
              <a:t>Open-Label </a:t>
            </a:r>
          </a:p>
          <a:p>
            <a:pPr algn="ctr" defTabSz="801688">
              <a:spcBef>
                <a:spcPts val="0"/>
              </a:spcBef>
              <a:defRPr/>
            </a:pPr>
            <a:r>
              <a:rPr lang="en-US" sz="1400" i="0" noProof="1">
                <a:solidFill>
                  <a:srgbClr val="4F81BD">
                    <a:lumMod val="75000"/>
                  </a:srgbClr>
                </a:solidFill>
                <a:latin typeface="Calibri"/>
                <a:cs typeface="Arial" charset="0"/>
              </a:rPr>
              <a:t>DAPT </a:t>
            </a:r>
          </a:p>
        </p:txBody>
      </p:sp>
      <p:sp>
        <p:nvSpPr>
          <p:cNvPr id="6" name="Left Bracket 5"/>
          <p:cNvSpPr/>
          <p:nvPr/>
        </p:nvSpPr>
        <p:spPr>
          <a:xfrm rot="16200000">
            <a:off x="5363369" y="3039269"/>
            <a:ext cx="381000" cy="3598862"/>
          </a:xfrm>
          <a:prstGeom prst="leftBracket">
            <a:avLst/>
          </a:prstGeom>
          <a:ln w="57150">
            <a:solidFill>
              <a:schemeClr val="accent6">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sz="1800" b="0" i="0" dirty="0">
              <a:ln w="38100">
                <a:solidFill>
                  <a:prstClr val="black"/>
                </a:solidFill>
              </a:ln>
              <a:solidFill>
                <a:srgbClr val="F79646">
                  <a:lumMod val="75000"/>
                </a:srgbClr>
              </a:solidFill>
            </a:endParaRPr>
          </a:p>
        </p:txBody>
      </p:sp>
      <p:sp>
        <p:nvSpPr>
          <p:cNvPr id="51238" name="TextBox 6"/>
          <p:cNvSpPr txBox="1">
            <a:spLocks noChangeArrowheads="1"/>
          </p:cNvSpPr>
          <p:nvPr/>
        </p:nvSpPr>
        <p:spPr bwMode="auto">
          <a:xfrm>
            <a:off x="3832225" y="5029200"/>
            <a:ext cx="33305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i="0" smtClean="0">
                <a:solidFill>
                  <a:srgbClr val="E46C0A"/>
                </a:solidFill>
                <a:latin typeface="Calibri" pitchFamily="34" charset="0"/>
              </a:rPr>
              <a:t>Primary Analysis</a:t>
            </a:r>
          </a:p>
        </p:txBody>
      </p:sp>
      <p:sp>
        <p:nvSpPr>
          <p:cNvPr id="53" name="Rectangle 52"/>
          <p:cNvSpPr/>
          <p:nvPr/>
        </p:nvSpPr>
        <p:spPr>
          <a:xfrm>
            <a:off x="4135438" y="5567363"/>
            <a:ext cx="2692400" cy="914400"/>
          </a:xfrm>
          <a:prstGeom prst="rect">
            <a:avLst/>
          </a:prstGeom>
          <a:solidFill>
            <a:srgbClr val="3399FF"/>
          </a:solidFill>
          <a:ln w="28575">
            <a:solidFill>
              <a:srgbClr val="376092"/>
            </a:solidFill>
          </a:ln>
          <a:effectLst/>
        </p:spPr>
        <p:style>
          <a:lnRef idx="1">
            <a:schemeClr val="accent6"/>
          </a:lnRef>
          <a:fillRef idx="3">
            <a:schemeClr val="accent6"/>
          </a:fillRef>
          <a:effectRef idx="2">
            <a:schemeClr val="accent6"/>
          </a:effectRef>
          <a:fontRef idx="minor">
            <a:schemeClr val="lt1"/>
          </a:fontRef>
        </p:style>
        <p:txBody>
          <a:bodyPr anchor="ctr"/>
          <a:lstStyle/>
          <a:p>
            <a:pPr algn="ctr">
              <a:defRPr/>
            </a:pPr>
            <a:endParaRPr lang="en-US" sz="1800" b="0" i="0" dirty="0">
              <a:solidFill>
                <a:prstClr val="white"/>
              </a:solidFill>
            </a:endParaRPr>
          </a:p>
        </p:txBody>
      </p:sp>
      <p:sp>
        <p:nvSpPr>
          <p:cNvPr id="54" name="Rectangle 53"/>
          <p:cNvSpPr/>
          <p:nvPr/>
        </p:nvSpPr>
        <p:spPr>
          <a:xfrm>
            <a:off x="4132263" y="4654550"/>
            <a:ext cx="2692400" cy="923925"/>
          </a:xfrm>
          <a:prstGeom prst="rect">
            <a:avLst/>
          </a:prstGeom>
          <a:solidFill>
            <a:srgbClr val="79B418"/>
          </a:solidFill>
          <a:ln w="28575">
            <a:solidFill>
              <a:srgbClr val="376092"/>
            </a:solidFill>
          </a:ln>
        </p:spPr>
        <p:style>
          <a:lnRef idx="1">
            <a:schemeClr val="accent3"/>
          </a:lnRef>
          <a:fillRef idx="3">
            <a:schemeClr val="accent3"/>
          </a:fillRef>
          <a:effectRef idx="2">
            <a:schemeClr val="accent3"/>
          </a:effectRef>
          <a:fontRef idx="minor">
            <a:schemeClr val="lt1"/>
          </a:fontRef>
        </p:style>
        <p:txBody>
          <a:bodyPr anchor="ctr"/>
          <a:lstStyle/>
          <a:p>
            <a:pPr algn="ctr">
              <a:defRPr/>
            </a:pPr>
            <a:endParaRPr lang="en-US" sz="1800" b="0" i="0" dirty="0">
              <a:solidFill>
                <a:prstClr val="white"/>
              </a:solidFill>
            </a:endParaRPr>
          </a:p>
        </p:txBody>
      </p:sp>
      <p:sp>
        <p:nvSpPr>
          <p:cNvPr id="57" name="Rectangle 56"/>
          <p:cNvSpPr/>
          <p:nvPr/>
        </p:nvSpPr>
        <p:spPr>
          <a:xfrm>
            <a:off x="3370263" y="4652963"/>
            <a:ext cx="758825" cy="1828800"/>
          </a:xfrm>
          <a:prstGeom prst="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i="0" dirty="0">
              <a:solidFill>
                <a:prstClr val="white"/>
              </a:solidFill>
            </a:endParaRPr>
          </a:p>
        </p:txBody>
      </p:sp>
      <p:sp>
        <p:nvSpPr>
          <p:cNvPr id="58" name="Rectangle 57"/>
          <p:cNvSpPr/>
          <p:nvPr/>
        </p:nvSpPr>
        <p:spPr>
          <a:xfrm>
            <a:off x="1628775" y="4652963"/>
            <a:ext cx="1743075" cy="1828800"/>
          </a:xfrm>
          <a:prstGeom prst="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i="0" dirty="0">
              <a:solidFill>
                <a:prstClr val="white"/>
              </a:solidFill>
            </a:endParaRPr>
          </a:p>
        </p:txBody>
      </p:sp>
      <p:sp>
        <p:nvSpPr>
          <p:cNvPr id="59" name="Rectangle 58"/>
          <p:cNvSpPr/>
          <p:nvPr/>
        </p:nvSpPr>
        <p:spPr>
          <a:xfrm>
            <a:off x="344488" y="4652963"/>
            <a:ext cx="1309687" cy="1828800"/>
          </a:xfrm>
          <a:prstGeom prst="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i="0" dirty="0">
              <a:solidFill>
                <a:prstClr val="white"/>
              </a:solidFill>
            </a:endParaRPr>
          </a:p>
        </p:txBody>
      </p:sp>
      <p:sp>
        <p:nvSpPr>
          <p:cNvPr id="60" name="Pentagon 59"/>
          <p:cNvSpPr/>
          <p:nvPr/>
        </p:nvSpPr>
        <p:spPr>
          <a:xfrm>
            <a:off x="7772400" y="4652963"/>
            <a:ext cx="1196975" cy="1838325"/>
          </a:xfrm>
          <a:prstGeom prst="homePlate">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i="0" dirty="0">
              <a:solidFill>
                <a:prstClr val="white"/>
              </a:solidFill>
            </a:endParaRPr>
          </a:p>
        </p:txBody>
      </p:sp>
      <p:sp>
        <p:nvSpPr>
          <p:cNvPr id="51245" name="Rectangle 81"/>
          <p:cNvSpPr>
            <a:spLocks noChangeArrowheads="1"/>
          </p:cNvSpPr>
          <p:nvPr/>
        </p:nvSpPr>
        <p:spPr bwMode="auto">
          <a:xfrm>
            <a:off x="304800" y="4862513"/>
            <a:ext cx="137160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i="0" smtClean="0">
                <a:solidFill>
                  <a:srgbClr val="FFFFFF"/>
                </a:solidFill>
                <a:latin typeface="Calibri" pitchFamily="34" charset="0"/>
                <a:cs typeface="Arial" charset="0"/>
              </a:rPr>
              <a:t>BMS</a:t>
            </a:r>
          </a:p>
          <a:p>
            <a:pPr algn="ctr"/>
            <a:r>
              <a:rPr lang="en-US" altLang="en-US" i="0" smtClean="0">
                <a:solidFill>
                  <a:srgbClr val="FFFFFF"/>
                </a:solidFill>
                <a:latin typeface="Calibri" pitchFamily="34" charset="0"/>
                <a:cs typeface="Arial" charset="0"/>
              </a:rPr>
              <a:t>Treated Subjects </a:t>
            </a:r>
            <a:br>
              <a:rPr lang="en-US" altLang="en-US" i="0" smtClean="0">
                <a:solidFill>
                  <a:srgbClr val="FFFFFF"/>
                </a:solidFill>
                <a:latin typeface="Calibri" pitchFamily="34" charset="0"/>
                <a:cs typeface="Arial" charset="0"/>
              </a:rPr>
            </a:br>
            <a:r>
              <a:rPr lang="en-US" altLang="en-US" sz="2400" i="0" smtClean="0">
                <a:solidFill>
                  <a:srgbClr val="FFFFFF"/>
                </a:solidFill>
                <a:latin typeface="Calibri" pitchFamily="34" charset="0"/>
                <a:cs typeface="Arial" charset="0"/>
              </a:rPr>
              <a:t>2,816</a:t>
            </a:r>
          </a:p>
        </p:txBody>
      </p:sp>
      <p:sp>
        <p:nvSpPr>
          <p:cNvPr id="51246" name="Rectangle 81"/>
          <p:cNvSpPr>
            <a:spLocks noChangeArrowheads="1"/>
          </p:cNvSpPr>
          <p:nvPr/>
        </p:nvSpPr>
        <p:spPr bwMode="auto">
          <a:xfrm>
            <a:off x="3352800" y="5437188"/>
            <a:ext cx="8270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en-US" altLang="en-US" i="0" smtClean="0">
                <a:solidFill>
                  <a:srgbClr val="FFFFFF"/>
                </a:solidFill>
                <a:latin typeface="Calibri" pitchFamily="34" charset="0"/>
                <a:cs typeface="Arial" charset="0"/>
              </a:rPr>
              <a:t>1,687</a:t>
            </a:r>
            <a:r>
              <a:rPr lang="en-US" altLang="en-US" i="0" smtClean="0">
                <a:solidFill>
                  <a:srgbClr val="000000"/>
                </a:solidFill>
                <a:latin typeface="Calibri" pitchFamily="34" charset="0"/>
                <a:cs typeface="Arial" charset="0"/>
              </a:rPr>
              <a:t> </a:t>
            </a:r>
          </a:p>
        </p:txBody>
      </p:sp>
      <p:cxnSp>
        <p:nvCxnSpPr>
          <p:cNvPr id="72" name="Straight Arrow Connector 71"/>
          <p:cNvCxnSpPr/>
          <p:nvPr/>
        </p:nvCxnSpPr>
        <p:spPr>
          <a:xfrm>
            <a:off x="1763713" y="5622925"/>
            <a:ext cx="1271587" cy="0"/>
          </a:xfrm>
          <a:prstGeom prst="straightConnector1">
            <a:avLst/>
          </a:prstGeom>
          <a:ln>
            <a:solidFill>
              <a:schemeClr val="bg1"/>
            </a:solidFill>
            <a:tailEnd type="arrow"/>
          </a:ln>
        </p:spPr>
        <p:style>
          <a:lnRef idx="2">
            <a:schemeClr val="dk1"/>
          </a:lnRef>
          <a:fillRef idx="0">
            <a:schemeClr val="dk1"/>
          </a:fillRef>
          <a:effectRef idx="1">
            <a:schemeClr val="dk1"/>
          </a:effectRef>
          <a:fontRef idx="minor">
            <a:schemeClr val="tx1"/>
          </a:fontRef>
        </p:style>
      </p:cxnSp>
      <p:sp>
        <p:nvSpPr>
          <p:cNvPr id="51248" name="Rectangle 83"/>
          <p:cNvSpPr>
            <a:spLocks noChangeArrowheads="1"/>
          </p:cNvSpPr>
          <p:nvPr/>
        </p:nvSpPr>
        <p:spPr bwMode="auto">
          <a:xfrm>
            <a:off x="4197350" y="5676900"/>
            <a:ext cx="24177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i="0" smtClean="0">
                <a:solidFill>
                  <a:srgbClr val="FFFFFF"/>
                </a:solidFill>
                <a:latin typeface="Calibri" pitchFamily="34" charset="0"/>
                <a:cs typeface="Arial" charset="0"/>
              </a:rPr>
              <a:t> 845 Receive</a:t>
            </a:r>
            <a:br>
              <a:rPr lang="en-US" altLang="en-US" i="0" smtClean="0">
                <a:solidFill>
                  <a:srgbClr val="FFFFFF"/>
                </a:solidFill>
                <a:latin typeface="Calibri" pitchFamily="34" charset="0"/>
                <a:cs typeface="Arial" charset="0"/>
              </a:rPr>
            </a:br>
            <a:r>
              <a:rPr lang="en-US" altLang="en-US" i="0" smtClean="0">
                <a:solidFill>
                  <a:srgbClr val="FFFFFF"/>
                </a:solidFill>
                <a:latin typeface="Calibri" pitchFamily="34" charset="0"/>
                <a:cs typeface="Arial" charset="0"/>
              </a:rPr>
              <a:t> Placebo + Aspirin</a:t>
            </a:r>
          </a:p>
        </p:txBody>
      </p:sp>
      <p:sp>
        <p:nvSpPr>
          <p:cNvPr id="78" name="Rectangle 77"/>
          <p:cNvSpPr/>
          <p:nvPr/>
        </p:nvSpPr>
        <p:spPr>
          <a:xfrm>
            <a:off x="6838950" y="4654550"/>
            <a:ext cx="946150" cy="1838325"/>
          </a:xfrm>
          <a:prstGeom prst="rect">
            <a:avLst/>
          </a:prstGeom>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i="0" dirty="0">
              <a:solidFill>
                <a:prstClr val="white"/>
              </a:solidFill>
            </a:endParaRPr>
          </a:p>
        </p:txBody>
      </p:sp>
      <p:sp>
        <p:nvSpPr>
          <p:cNvPr id="51250" name="Rectangle 81"/>
          <p:cNvSpPr>
            <a:spLocks noChangeArrowheads="1"/>
          </p:cNvSpPr>
          <p:nvPr/>
        </p:nvSpPr>
        <p:spPr bwMode="auto">
          <a:xfrm>
            <a:off x="6807200" y="5233988"/>
            <a:ext cx="10477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US" altLang="en-US" i="0" smtClean="0">
                <a:solidFill>
                  <a:srgbClr val="FFFFFF"/>
                </a:solidFill>
                <a:latin typeface="Calibri" pitchFamily="34" charset="0"/>
                <a:cs typeface="Arial" charset="0"/>
              </a:rPr>
              <a:t>1,580</a:t>
            </a:r>
          </a:p>
          <a:p>
            <a:pPr algn="ctr"/>
            <a:r>
              <a:rPr lang="en-US" altLang="en-US" i="0" smtClean="0">
                <a:solidFill>
                  <a:srgbClr val="FFFFFF"/>
                </a:solidFill>
                <a:latin typeface="Calibri" pitchFamily="34" charset="0"/>
                <a:cs typeface="Arial" charset="0"/>
              </a:rPr>
              <a:t>(93.7%) </a:t>
            </a:r>
          </a:p>
        </p:txBody>
      </p:sp>
      <p:sp>
        <p:nvSpPr>
          <p:cNvPr id="51251" name="Rectangle 82"/>
          <p:cNvSpPr>
            <a:spLocks noChangeArrowheads="1"/>
          </p:cNvSpPr>
          <p:nvPr/>
        </p:nvSpPr>
        <p:spPr bwMode="auto">
          <a:xfrm>
            <a:off x="7799388" y="5233988"/>
            <a:ext cx="9906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algn="ctr"/>
            <a:r>
              <a:rPr lang="en-US" altLang="en-US" i="0" smtClean="0">
                <a:solidFill>
                  <a:srgbClr val="FFFFFF"/>
                </a:solidFill>
                <a:latin typeface="Calibri" pitchFamily="34" charset="0"/>
                <a:cs typeface="Arial" charset="0"/>
              </a:rPr>
              <a:t>1,565</a:t>
            </a:r>
          </a:p>
          <a:p>
            <a:pPr algn="ctr"/>
            <a:r>
              <a:rPr lang="en-US" altLang="en-US" i="0" smtClean="0">
                <a:solidFill>
                  <a:srgbClr val="FFFFFF"/>
                </a:solidFill>
                <a:latin typeface="Calibri" pitchFamily="34" charset="0"/>
                <a:cs typeface="Arial" charset="0"/>
              </a:rPr>
              <a:t>(92.8%)</a:t>
            </a:r>
          </a:p>
        </p:txBody>
      </p:sp>
      <p:sp>
        <p:nvSpPr>
          <p:cNvPr id="51252" name="Rectangle 83"/>
          <p:cNvSpPr>
            <a:spLocks noChangeArrowheads="1"/>
          </p:cNvSpPr>
          <p:nvPr/>
        </p:nvSpPr>
        <p:spPr bwMode="auto">
          <a:xfrm>
            <a:off x="4165600" y="4572000"/>
            <a:ext cx="2692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US" altLang="en-US" i="0" smtClean="0">
                <a:solidFill>
                  <a:srgbClr val="FFFFFF"/>
                </a:solidFill>
                <a:latin typeface="Calibri" pitchFamily="34" charset="0"/>
                <a:cs typeface="Arial" charset="0"/>
              </a:rPr>
              <a:t>842 Receive Thienopyridine + Aspirin</a:t>
            </a:r>
          </a:p>
        </p:txBody>
      </p:sp>
      <p:sp>
        <p:nvSpPr>
          <p:cNvPr id="51253" name="Slide Number Placeholder 3"/>
          <p:cNvSpPr txBox="1">
            <a:spLocks/>
          </p:cNvSpPr>
          <p:nvPr/>
        </p:nvSpPr>
        <p:spPr bwMode="auto">
          <a:xfrm>
            <a:off x="7010400" y="6705600"/>
            <a:ext cx="21336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5DF164C7-7C77-49E2-9BB3-2704A9F8F487}" type="slidenum">
              <a:rPr lang="en-US" altLang="en-US" sz="900" i="0" smtClean="0">
                <a:solidFill>
                  <a:srgbClr val="FFFFFF"/>
                </a:solidFill>
              </a:rPr>
              <a:pPr algn="r" eaLnBrk="1" hangingPunct="1"/>
              <a:t>13</a:t>
            </a:fld>
            <a:endParaRPr lang="en-US" altLang="en-US" sz="900" i="0" smtClean="0">
              <a:solidFill>
                <a:srgbClr val="FFFFFF"/>
              </a:solidFill>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7162800" cy="990600"/>
          </a:xfrm>
        </p:spPr>
        <p:txBody>
          <a:bodyPr lIns="182880"/>
          <a:lstStyle/>
          <a:p>
            <a:pPr>
              <a:defRPr/>
            </a:pPr>
            <a:r>
              <a:rPr lang="en-US" sz="3400" b="1" dirty="0" smtClean="0">
                <a:latin typeface="Arial" panose="020B0604020202020204" pitchFamily="34" charset="0"/>
                <a:cs typeface="Arial" panose="020B0604020202020204" pitchFamily="34" charset="0"/>
              </a:rPr>
              <a:t>Baseline Demographics: DES</a:t>
            </a:r>
            <a:endParaRPr lang="en-US" sz="2800" b="1" i="1" dirty="0">
              <a:latin typeface="Arial" panose="020B0604020202020204" pitchFamily="34" charset="0"/>
              <a:cs typeface="Arial" panose="020B0604020202020204" pitchFamily="34" charset="0"/>
            </a:endParaRPr>
          </a:p>
        </p:txBody>
      </p:sp>
      <p:sp>
        <p:nvSpPr>
          <p:cNvPr id="53251"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C973A4A6-9BBC-48C0-8ED2-629F0D58A0DA}" type="slidenum">
              <a:rPr lang="en-US" altLang="en-US" smtClean="0">
                <a:solidFill>
                  <a:srgbClr val="FFFFFF"/>
                </a:solidFill>
              </a:rPr>
              <a:pPr eaLnBrk="1" fontAlgn="base" hangingPunct="1">
                <a:spcBef>
                  <a:spcPct val="0"/>
                </a:spcBef>
                <a:spcAft>
                  <a:spcPct val="0"/>
                </a:spcAft>
              </a:pPr>
              <a:t>14</a:t>
            </a:fld>
            <a:endParaRPr lang="en-US" altLang="en-US" smtClean="0">
              <a:solidFill>
                <a:srgbClr val="FFFFFF"/>
              </a:solidFill>
            </a:endParaRPr>
          </a:p>
        </p:txBody>
      </p:sp>
      <p:graphicFrame>
        <p:nvGraphicFramePr>
          <p:cNvPr id="5" name="Content Placeholder 5"/>
          <p:cNvGraphicFramePr>
            <a:graphicFrameLocks/>
          </p:cNvGraphicFramePr>
          <p:nvPr/>
        </p:nvGraphicFramePr>
        <p:xfrm>
          <a:off x="428625" y="1066800"/>
          <a:ext cx="8075612" cy="5632447"/>
        </p:xfrm>
        <a:graphic>
          <a:graphicData uri="http://schemas.openxmlformats.org/drawingml/2006/table">
            <a:tbl>
              <a:tblPr firstRow="1" bandRow="1">
                <a:tableStyleId>{6E25E649-3F16-4E02-A733-19D2CDBF48F0}</a:tableStyleId>
              </a:tblPr>
              <a:tblGrid>
                <a:gridCol w="3017276"/>
                <a:gridCol w="2194383"/>
                <a:gridCol w="1828652"/>
                <a:gridCol w="1035301"/>
              </a:tblGrid>
              <a:tr h="640122">
                <a:tc>
                  <a:txBody>
                    <a:bodyPr/>
                    <a:lstStyle/>
                    <a:p>
                      <a:pPr algn="ctr">
                        <a:lnSpc>
                          <a:spcPct val="100000"/>
                        </a:lnSpc>
                      </a:pPr>
                      <a:endParaRPr lang="en-US" sz="1800" dirty="0">
                        <a:solidFill>
                          <a:schemeClr val="bg1"/>
                        </a:solidFill>
                        <a:latin typeface="Arial" panose="020B0604020202020204" pitchFamily="34" charset="0"/>
                        <a:cs typeface="Arial" panose="020B0604020202020204" pitchFamily="34" charset="0"/>
                      </a:endParaRPr>
                    </a:p>
                  </a:txBody>
                  <a:tcPr marL="91433" marR="91433" marT="45741" marB="45741">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algn="ctr">
                        <a:lnSpc>
                          <a:spcPct val="100000"/>
                        </a:lnSpc>
                      </a:pPr>
                      <a:r>
                        <a:rPr lang="en-US" sz="1800" dirty="0" smtClean="0">
                          <a:solidFill>
                            <a:schemeClr val="bg1"/>
                          </a:solidFill>
                          <a:latin typeface="Arial" panose="020B0604020202020204" pitchFamily="34" charset="0"/>
                          <a:cs typeface="Arial" panose="020B0604020202020204" pitchFamily="34" charset="0"/>
                        </a:rPr>
                        <a:t>Thienopyridine</a:t>
                      </a:r>
                    </a:p>
                    <a:p>
                      <a:pPr algn="ctr">
                        <a:lnSpc>
                          <a:spcPct val="100000"/>
                        </a:lnSpc>
                      </a:pPr>
                      <a:r>
                        <a:rPr lang="en-US" sz="1800" dirty="0" smtClean="0">
                          <a:solidFill>
                            <a:schemeClr val="bg1"/>
                          </a:solidFill>
                          <a:latin typeface="Arial" panose="020B0604020202020204" pitchFamily="34" charset="0"/>
                          <a:cs typeface="Arial" panose="020B0604020202020204" pitchFamily="34" charset="0"/>
                        </a:rPr>
                        <a:t>N=5020</a:t>
                      </a:r>
                      <a:endParaRPr lang="en-US" sz="1800" dirty="0">
                        <a:solidFill>
                          <a:schemeClr val="bg1"/>
                        </a:solidFill>
                        <a:latin typeface="Arial" panose="020B0604020202020204" pitchFamily="34" charset="0"/>
                        <a:cs typeface="Arial" panose="020B0604020202020204" pitchFamily="34" charset="0"/>
                      </a:endParaRPr>
                    </a:p>
                  </a:txBody>
                  <a:tcPr marL="91433" marR="91433" marT="45741" marB="45741" anchor="b">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algn="ctr">
                        <a:lnSpc>
                          <a:spcPct val="100000"/>
                        </a:lnSpc>
                      </a:pPr>
                      <a:r>
                        <a:rPr lang="en-US" sz="1800" dirty="0" smtClean="0">
                          <a:solidFill>
                            <a:schemeClr val="bg1"/>
                          </a:solidFill>
                          <a:latin typeface="Arial" panose="020B0604020202020204" pitchFamily="34" charset="0"/>
                          <a:cs typeface="Arial" panose="020B0604020202020204" pitchFamily="34" charset="0"/>
                        </a:rPr>
                        <a:t>Placebo</a:t>
                      </a:r>
                    </a:p>
                    <a:p>
                      <a:pPr algn="ctr">
                        <a:lnSpc>
                          <a:spcPct val="100000"/>
                        </a:lnSpc>
                      </a:pPr>
                      <a:r>
                        <a:rPr lang="en-US" sz="1800" dirty="0" smtClean="0">
                          <a:solidFill>
                            <a:schemeClr val="bg1"/>
                          </a:solidFill>
                          <a:latin typeface="Arial" panose="020B0604020202020204" pitchFamily="34" charset="0"/>
                          <a:cs typeface="Arial" panose="020B0604020202020204" pitchFamily="34" charset="0"/>
                        </a:rPr>
                        <a:t>N=4941</a:t>
                      </a:r>
                      <a:endParaRPr lang="en-US" sz="1800" dirty="0">
                        <a:solidFill>
                          <a:schemeClr val="bg1"/>
                        </a:solidFill>
                        <a:latin typeface="Arial" panose="020B0604020202020204" pitchFamily="34" charset="0"/>
                        <a:cs typeface="Arial" panose="020B0604020202020204" pitchFamily="34" charset="0"/>
                      </a:endParaRPr>
                    </a:p>
                  </a:txBody>
                  <a:tcPr marL="91433" marR="91433" marT="45741" marB="45741" anchor="b">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algn="ctr">
                        <a:lnSpc>
                          <a:spcPct val="100000"/>
                        </a:lnSpc>
                      </a:pPr>
                      <a:r>
                        <a:rPr lang="en-US" sz="1800" dirty="0" smtClean="0">
                          <a:solidFill>
                            <a:schemeClr val="bg1"/>
                          </a:solidFill>
                          <a:latin typeface="Arial" panose="020B0604020202020204" pitchFamily="34" charset="0"/>
                          <a:cs typeface="Arial" panose="020B0604020202020204" pitchFamily="34" charset="0"/>
                        </a:rPr>
                        <a:t>P-value</a:t>
                      </a:r>
                      <a:endParaRPr lang="en-US" sz="1800" dirty="0">
                        <a:solidFill>
                          <a:schemeClr val="bg1"/>
                        </a:solidFill>
                        <a:latin typeface="Arial" panose="020B0604020202020204" pitchFamily="34" charset="0"/>
                        <a:cs typeface="Arial" panose="020B0604020202020204" pitchFamily="34" charset="0"/>
                      </a:endParaRPr>
                    </a:p>
                  </a:txBody>
                  <a:tcPr marL="91433" marR="91433" marT="45741" marB="45741" anchor="b">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r>
              <a:tr h="384025">
                <a:tc>
                  <a:txBody>
                    <a:bodyPr/>
                    <a:lstStyle/>
                    <a:p>
                      <a:pPr algn="l">
                        <a:lnSpc>
                          <a:spcPct val="100000"/>
                        </a:lnSpc>
                        <a:spcBef>
                          <a:spcPts val="0"/>
                        </a:spcBef>
                        <a:spcAft>
                          <a:spcPts val="0"/>
                        </a:spcAft>
                      </a:pPr>
                      <a:r>
                        <a:rPr lang="en-US" sz="1800" dirty="0" smtClean="0">
                          <a:solidFill>
                            <a:schemeClr val="bg1"/>
                          </a:solidFill>
                          <a:latin typeface="Arial" panose="020B0604020202020204" pitchFamily="34" charset="0"/>
                          <a:cs typeface="Arial" panose="020B0604020202020204" pitchFamily="34" charset="0"/>
                        </a:rPr>
                        <a:t>Age (years)</a:t>
                      </a:r>
                      <a:endParaRPr lang="en-US" sz="1800" dirty="0">
                        <a:solidFill>
                          <a:schemeClr val="bg1"/>
                        </a:solidFill>
                        <a:latin typeface="Arial" panose="020B0604020202020204" pitchFamily="34" charset="0"/>
                        <a:cs typeface="Arial" panose="020B0604020202020204" pitchFamily="34" charset="0"/>
                      </a:endParaRPr>
                    </a:p>
                  </a:txBody>
                  <a:tcPr marL="91433" marR="91433" marT="45761" marB="45761">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algn="ctr">
                        <a:lnSpc>
                          <a:spcPct val="100000"/>
                        </a:lnSpc>
                        <a:spcBef>
                          <a:spcPts val="0"/>
                        </a:spcBef>
                        <a:spcAft>
                          <a:spcPts val="0"/>
                        </a:spcAft>
                      </a:pPr>
                      <a:r>
                        <a:rPr lang="en-US" sz="1800" kern="1200" dirty="0" smtClean="0">
                          <a:solidFill>
                            <a:schemeClr val="bg1"/>
                          </a:solidFill>
                          <a:effectLst/>
                          <a:latin typeface="Arial" panose="020B0604020202020204" pitchFamily="34" charset="0"/>
                          <a:ea typeface="+mn-ea"/>
                          <a:cs typeface="Arial" panose="020B0604020202020204" pitchFamily="34" charset="0"/>
                        </a:rPr>
                        <a:t>61.8</a:t>
                      </a:r>
                      <a:endParaRPr lang="en-US" sz="1800" dirty="0">
                        <a:solidFill>
                          <a:schemeClr val="bg1"/>
                        </a:solidFill>
                        <a:latin typeface="Arial" panose="020B0604020202020204" pitchFamily="34" charset="0"/>
                        <a:cs typeface="Arial" panose="020B0604020202020204" pitchFamily="34" charset="0"/>
                      </a:endParaRPr>
                    </a:p>
                  </a:txBody>
                  <a:tcPr marL="91433" marR="91433" marT="45744" marB="45744">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algn="ctr">
                        <a:lnSpc>
                          <a:spcPct val="100000"/>
                        </a:lnSpc>
                        <a:spcBef>
                          <a:spcPts val="0"/>
                        </a:spcBef>
                        <a:spcAft>
                          <a:spcPts val="0"/>
                        </a:spcAft>
                      </a:pPr>
                      <a:r>
                        <a:rPr lang="en-US" sz="1800" kern="1200" dirty="0" smtClean="0">
                          <a:solidFill>
                            <a:schemeClr val="bg1"/>
                          </a:solidFill>
                          <a:effectLst/>
                          <a:latin typeface="Arial" panose="020B0604020202020204" pitchFamily="34" charset="0"/>
                          <a:ea typeface="+mn-ea"/>
                          <a:cs typeface="Arial" panose="020B0604020202020204" pitchFamily="34" charset="0"/>
                        </a:rPr>
                        <a:t>61.6</a:t>
                      </a:r>
                      <a:endParaRPr lang="en-US" sz="1800" dirty="0">
                        <a:solidFill>
                          <a:schemeClr val="bg1"/>
                        </a:solidFill>
                        <a:latin typeface="Arial" panose="020B0604020202020204" pitchFamily="34" charset="0"/>
                        <a:cs typeface="Arial" panose="020B0604020202020204" pitchFamily="34" charset="0"/>
                      </a:endParaRPr>
                    </a:p>
                  </a:txBody>
                  <a:tcPr marL="91433" marR="91433" marT="45744" marB="45744">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bg1"/>
                          </a:solidFill>
                          <a:effectLst/>
                          <a:latin typeface="Arial" panose="020B0604020202020204" pitchFamily="34" charset="0"/>
                          <a:ea typeface="+mn-ea"/>
                          <a:cs typeface="Arial" panose="020B0604020202020204" pitchFamily="34" charset="0"/>
                        </a:rPr>
                        <a:t>0.24</a:t>
                      </a:r>
                      <a:endParaRPr lang="en-US" sz="1800" dirty="0" smtClean="0">
                        <a:solidFill>
                          <a:schemeClr val="bg1"/>
                        </a:solidFill>
                        <a:latin typeface="Arial" panose="020B0604020202020204" pitchFamily="34" charset="0"/>
                        <a:cs typeface="Arial" panose="020B0604020202020204" pitchFamily="34" charset="0"/>
                      </a:endParaRPr>
                    </a:p>
                  </a:txBody>
                  <a:tcPr marL="91433" marR="91433" marT="45744" marB="45744">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r>
              <a:tr h="384025">
                <a:tc>
                  <a:txBody>
                    <a:bodyPr/>
                    <a:lstStyle/>
                    <a:p>
                      <a:pPr lvl="0" algn="l">
                        <a:lnSpc>
                          <a:spcPct val="100000"/>
                        </a:lnSpc>
                        <a:spcBef>
                          <a:spcPts val="0"/>
                        </a:spcBef>
                        <a:spcAft>
                          <a:spcPts val="0"/>
                        </a:spcAft>
                      </a:pPr>
                      <a:r>
                        <a:rPr lang="en-US" sz="1800" b="1" dirty="0" smtClean="0">
                          <a:solidFill>
                            <a:srgbClr val="FFFF00"/>
                          </a:solidFill>
                          <a:latin typeface="Arial" panose="020B0604020202020204" pitchFamily="34" charset="0"/>
                          <a:cs typeface="Arial" panose="020B0604020202020204" pitchFamily="34" charset="0"/>
                        </a:rPr>
                        <a:t>Female </a:t>
                      </a:r>
                      <a:endParaRPr lang="en-US" sz="1800" b="1" dirty="0">
                        <a:solidFill>
                          <a:srgbClr val="FFFF00"/>
                        </a:solidFill>
                        <a:latin typeface="Arial" panose="020B0604020202020204" pitchFamily="34" charset="0"/>
                        <a:cs typeface="Arial" panose="020B0604020202020204" pitchFamily="34" charset="0"/>
                      </a:endParaRPr>
                    </a:p>
                  </a:txBody>
                  <a:tcPr marL="91433" marR="91433" marT="45717" marB="45717">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algn="ctr">
                        <a:lnSpc>
                          <a:spcPct val="100000"/>
                        </a:lnSpc>
                        <a:spcBef>
                          <a:spcPts val="0"/>
                        </a:spcBef>
                        <a:spcAft>
                          <a:spcPts val="0"/>
                        </a:spcAft>
                      </a:pPr>
                      <a:r>
                        <a:rPr lang="en-US" sz="1800" dirty="0" smtClean="0">
                          <a:solidFill>
                            <a:schemeClr val="bg1"/>
                          </a:solidFill>
                          <a:latin typeface="Arial" panose="020B0604020202020204" pitchFamily="34" charset="0"/>
                          <a:cs typeface="Arial" panose="020B0604020202020204" pitchFamily="34" charset="0"/>
                        </a:rPr>
                        <a:t>24.7%</a:t>
                      </a:r>
                      <a:endParaRPr lang="en-US" sz="1800" dirty="0">
                        <a:solidFill>
                          <a:schemeClr val="bg1"/>
                        </a:solidFill>
                        <a:latin typeface="Arial" panose="020B0604020202020204" pitchFamily="34" charset="0"/>
                        <a:cs typeface="Arial" panose="020B0604020202020204" pitchFamily="34" charset="0"/>
                      </a:endParaRPr>
                    </a:p>
                  </a:txBody>
                  <a:tcPr marL="91433" marR="91433" marT="45744" marB="45744">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algn="ctr">
                        <a:lnSpc>
                          <a:spcPct val="100000"/>
                        </a:lnSpc>
                        <a:spcBef>
                          <a:spcPts val="0"/>
                        </a:spcBef>
                        <a:spcAft>
                          <a:spcPts val="0"/>
                        </a:spcAft>
                      </a:pPr>
                      <a:r>
                        <a:rPr lang="en-US" sz="1800" dirty="0" smtClean="0">
                          <a:solidFill>
                            <a:schemeClr val="bg1"/>
                          </a:solidFill>
                          <a:latin typeface="Arial" panose="020B0604020202020204" pitchFamily="34" charset="0"/>
                          <a:cs typeface="Arial" panose="020B0604020202020204" pitchFamily="34" charset="0"/>
                        </a:rPr>
                        <a:t>26.0%</a:t>
                      </a:r>
                      <a:endParaRPr lang="en-US" sz="1800" dirty="0">
                        <a:solidFill>
                          <a:schemeClr val="bg1"/>
                        </a:solidFill>
                        <a:latin typeface="Arial" panose="020B0604020202020204" pitchFamily="34" charset="0"/>
                        <a:cs typeface="Arial" panose="020B0604020202020204" pitchFamily="34" charset="0"/>
                      </a:endParaRPr>
                    </a:p>
                  </a:txBody>
                  <a:tcPr marL="91433" marR="91433" marT="45744" marB="45744">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bg1"/>
                          </a:solidFill>
                          <a:effectLst/>
                          <a:latin typeface="Arial" panose="020B0604020202020204" pitchFamily="34" charset="0"/>
                          <a:ea typeface="+mn-ea"/>
                          <a:cs typeface="Arial" panose="020B0604020202020204" pitchFamily="34" charset="0"/>
                        </a:rPr>
                        <a:t>0.15</a:t>
                      </a:r>
                      <a:endParaRPr lang="en-US" sz="1800" dirty="0" smtClean="0">
                        <a:solidFill>
                          <a:schemeClr val="bg1"/>
                        </a:solidFill>
                        <a:latin typeface="Arial" panose="020B0604020202020204" pitchFamily="34" charset="0"/>
                        <a:cs typeface="Arial" panose="020B0604020202020204" pitchFamily="34" charset="0"/>
                      </a:endParaRPr>
                    </a:p>
                  </a:txBody>
                  <a:tcPr marL="91433" marR="91433" marT="45744" marB="45744">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r>
              <a:tr h="384025">
                <a:tc>
                  <a:txBody>
                    <a:bodyPr/>
                    <a:lstStyle/>
                    <a:p>
                      <a:pPr algn="l">
                        <a:lnSpc>
                          <a:spcPct val="100000"/>
                        </a:lnSpc>
                        <a:spcBef>
                          <a:spcPts val="0"/>
                        </a:spcBef>
                        <a:spcAft>
                          <a:spcPts val="0"/>
                        </a:spcAft>
                      </a:pPr>
                      <a:r>
                        <a:rPr lang="en-US" sz="1800" dirty="0" smtClean="0">
                          <a:solidFill>
                            <a:schemeClr val="bg1"/>
                          </a:solidFill>
                          <a:latin typeface="Arial" panose="020B0604020202020204" pitchFamily="34" charset="0"/>
                          <a:cs typeface="Arial" panose="020B0604020202020204" pitchFamily="34" charset="0"/>
                        </a:rPr>
                        <a:t>Race –</a:t>
                      </a:r>
                      <a:r>
                        <a:rPr lang="en-US" sz="1800" baseline="0" dirty="0" smtClean="0">
                          <a:solidFill>
                            <a:schemeClr val="bg1"/>
                          </a:solidFill>
                          <a:latin typeface="Arial" panose="020B0604020202020204" pitchFamily="34" charset="0"/>
                          <a:cs typeface="Arial" panose="020B0604020202020204" pitchFamily="34" charset="0"/>
                        </a:rPr>
                        <a:t> Non White </a:t>
                      </a:r>
                      <a:endParaRPr lang="en-US" sz="1800" dirty="0">
                        <a:solidFill>
                          <a:schemeClr val="bg1"/>
                        </a:solidFill>
                        <a:latin typeface="Arial" panose="020B0604020202020204" pitchFamily="34" charset="0"/>
                        <a:cs typeface="Arial" panose="020B0604020202020204" pitchFamily="34" charset="0"/>
                      </a:endParaRPr>
                    </a:p>
                  </a:txBody>
                  <a:tcPr marL="91433" marR="91433" marT="45761" marB="45761">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algn="ctr">
                        <a:lnSpc>
                          <a:spcPct val="100000"/>
                        </a:lnSpc>
                        <a:spcBef>
                          <a:spcPts val="0"/>
                        </a:spcBef>
                        <a:spcAft>
                          <a:spcPts val="0"/>
                        </a:spcAft>
                      </a:pPr>
                      <a:r>
                        <a:rPr lang="en-US" sz="1800" dirty="0" smtClean="0">
                          <a:solidFill>
                            <a:schemeClr val="bg1"/>
                          </a:solidFill>
                          <a:latin typeface="Arial" panose="020B0604020202020204" pitchFamily="34" charset="0"/>
                          <a:cs typeface="Arial" panose="020B0604020202020204" pitchFamily="34" charset="0"/>
                        </a:rPr>
                        <a:t>8.9%</a:t>
                      </a:r>
                      <a:endParaRPr lang="en-US" sz="1800" dirty="0">
                        <a:solidFill>
                          <a:schemeClr val="bg1"/>
                        </a:solidFill>
                        <a:latin typeface="Arial" panose="020B0604020202020204" pitchFamily="34" charset="0"/>
                        <a:cs typeface="Arial" panose="020B0604020202020204" pitchFamily="34" charset="0"/>
                      </a:endParaRPr>
                    </a:p>
                  </a:txBody>
                  <a:tcPr marL="91433" marR="91433" marT="45744" marB="45744">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algn="ctr">
                        <a:lnSpc>
                          <a:spcPct val="100000"/>
                        </a:lnSpc>
                        <a:spcBef>
                          <a:spcPts val="0"/>
                        </a:spcBef>
                        <a:spcAft>
                          <a:spcPts val="0"/>
                        </a:spcAft>
                      </a:pPr>
                      <a:r>
                        <a:rPr lang="en-US" sz="1800" dirty="0" smtClean="0">
                          <a:solidFill>
                            <a:schemeClr val="bg1"/>
                          </a:solidFill>
                          <a:latin typeface="Arial" panose="020B0604020202020204" pitchFamily="34" charset="0"/>
                          <a:cs typeface="Arial" panose="020B0604020202020204" pitchFamily="34" charset="0"/>
                        </a:rPr>
                        <a:t>8.6%</a:t>
                      </a:r>
                      <a:endParaRPr lang="en-US" sz="1800" dirty="0">
                        <a:solidFill>
                          <a:schemeClr val="bg1"/>
                        </a:solidFill>
                        <a:latin typeface="Arial" panose="020B0604020202020204" pitchFamily="34" charset="0"/>
                        <a:cs typeface="Arial" panose="020B0604020202020204" pitchFamily="34" charset="0"/>
                      </a:endParaRPr>
                    </a:p>
                  </a:txBody>
                  <a:tcPr marL="91433" marR="91433" marT="45744" marB="45744">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algn="ctr">
                        <a:lnSpc>
                          <a:spcPct val="100000"/>
                        </a:lnSpc>
                        <a:spcBef>
                          <a:spcPts val="0"/>
                        </a:spcBef>
                        <a:spcAft>
                          <a:spcPts val="0"/>
                        </a:spcAft>
                      </a:pPr>
                      <a:r>
                        <a:rPr lang="en-US" sz="1800" kern="1200" dirty="0" smtClean="0">
                          <a:solidFill>
                            <a:schemeClr val="bg1"/>
                          </a:solidFill>
                          <a:effectLst/>
                          <a:latin typeface="Arial" panose="020B0604020202020204" pitchFamily="34" charset="0"/>
                          <a:ea typeface="+mn-ea"/>
                          <a:cs typeface="Arial" panose="020B0604020202020204" pitchFamily="34" charset="0"/>
                        </a:rPr>
                        <a:t>0.67</a:t>
                      </a:r>
                      <a:endParaRPr lang="en-US" sz="1800" dirty="0">
                        <a:solidFill>
                          <a:schemeClr val="bg1"/>
                        </a:solidFill>
                        <a:latin typeface="Arial" panose="020B0604020202020204" pitchFamily="34" charset="0"/>
                        <a:cs typeface="Arial" panose="020B0604020202020204" pitchFamily="34" charset="0"/>
                      </a:endParaRPr>
                    </a:p>
                  </a:txBody>
                  <a:tcPr marL="91433" marR="91433" marT="45744" marB="45744">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r>
              <a:tr h="384025">
                <a:tc>
                  <a:txBody>
                    <a:bodyPr/>
                    <a:lstStyle/>
                    <a:p>
                      <a:pPr algn="l">
                        <a:lnSpc>
                          <a:spcPct val="100000"/>
                        </a:lnSpc>
                        <a:spcBef>
                          <a:spcPts val="0"/>
                        </a:spcBef>
                        <a:spcAft>
                          <a:spcPts val="0"/>
                        </a:spcAft>
                      </a:pPr>
                      <a:r>
                        <a:rPr lang="en-US" sz="1800" dirty="0" smtClean="0">
                          <a:solidFill>
                            <a:schemeClr val="bg1"/>
                          </a:solidFill>
                          <a:latin typeface="Arial" panose="020B0604020202020204" pitchFamily="34" charset="0"/>
                          <a:cs typeface="Arial" panose="020B0604020202020204" pitchFamily="34" charset="0"/>
                        </a:rPr>
                        <a:t>Ethnicity</a:t>
                      </a:r>
                      <a:r>
                        <a:rPr lang="en-US" sz="1800" baseline="0" dirty="0" smtClean="0">
                          <a:solidFill>
                            <a:schemeClr val="bg1"/>
                          </a:solidFill>
                          <a:latin typeface="Arial" panose="020B0604020202020204" pitchFamily="34" charset="0"/>
                          <a:cs typeface="Arial" panose="020B0604020202020204" pitchFamily="34" charset="0"/>
                        </a:rPr>
                        <a:t>-</a:t>
                      </a:r>
                      <a:r>
                        <a:rPr lang="en-US" sz="1800" dirty="0" smtClean="0">
                          <a:solidFill>
                            <a:schemeClr val="bg1"/>
                          </a:solidFill>
                          <a:latin typeface="Arial" panose="020B0604020202020204" pitchFamily="34" charset="0"/>
                          <a:cs typeface="Arial" panose="020B0604020202020204" pitchFamily="34" charset="0"/>
                        </a:rPr>
                        <a:t>Hispanic</a:t>
                      </a:r>
                      <a:r>
                        <a:rPr lang="en-US" sz="1800" baseline="0" dirty="0" smtClean="0">
                          <a:solidFill>
                            <a:schemeClr val="bg1"/>
                          </a:solidFill>
                          <a:latin typeface="Arial" panose="020B0604020202020204" pitchFamily="34" charset="0"/>
                          <a:cs typeface="Arial" panose="020B0604020202020204" pitchFamily="34" charset="0"/>
                        </a:rPr>
                        <a:t> or Latino</a:t>
                      </a:r>
                      <a:endParaRPr lang="en-US" sz="1800" dirty="0">
                        <a:solidFill>
                          <a:schemeClr val="bg1"/>
                        </a:solidFill>
                        <a:latin typeface="Arial" panose="020B0604020202020204" pitchFamily="34" charset="0"/>
                        <a:cs typeface="Arial" panose="020B0604020202020204" pitchFamily="34" charset="0"/>
                      </a:endParaRPr>
                    </a:p>
                  </a:txBody>
                  <a:tcPr marL="91433" marR="91433" marT="45761" marB="45761">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algn="ctr">
                        <a:lnSpc>
                          <a:spcPct val="100000"/>
                        </a:lnSpc>
                        <a:spcBef>
                          <a:spcPts val="0"/>
                        </a:spcBef>
                        <a:spcAft>
                          <a:spcPts val="0"/>
                        </a:spcAft>
                      </a:pPr>
                      <a:r>
                        <a:rPr lang="en-US" sz="1800" kern="1200" dirty="0" smtClean="0">
                          <a:solidFill>
                            <a:schemeClr val="bg1"/>
                          </a:solidFill>
                          <a:effectLst/>
                          <a:latin typeface="Arial" panose="020B0604020202020204" pitchFamily="34" charset="0"/>
                          <a:ea typeface="+mn-ea"/>
                          <a:cs typeface="Arial" panose="020B0604020202020204" pitchFamily="34" charset="0"/>
                        </a:rPr>
                        <a:t>3.2% </a:t>
                      </a:r>
                      <a:endParaRPr lang="en-US" sz="1800" dirty="0">
                        <a:solidFill>
                          <a:schemeClr val="bg1"/>
                        </a:solidFill>
                        <a:latin typeface="Arial" panose="020B0604020202020204" pitchFamily="34" charset="0"/>
                        <a:cs typeface="Arial" panose="020B0604020202020204" pitchFamily="34" charset="0"/>
                      </a:endParaRPr>
                    </a:p>
                  </a:txBody>
                  <a:tcPr marL="91433" marR="91433" marT="45744" marB="45744">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algn="ctr">
                        <a:lnSpc>
                          <a:spcPct val="100000"/>
                        </a:lnSpc>
                        <a:spcBef>
                          <a:spcPts val="0"/>
                        </a:spcBef>
                        <a:spcAft>
                          <a:spcPts val="0"/>
                        </a:spcAft>
                      </a:pPr>
                      <a:r>
                        <a:rPr lang="en-US" sz="1800" kern="1200" dirty="0" smtClean="0">
                          <a:solidFill>
                            <a:schemeClr val="bg1"/>
                          </a:solidFill>
                          <a:effectLst/>
                          <a:latin typeface="Arial" panose="020B0604020202020204" pitchFamily="34" charset="0"/>
                          <a:ea typeface="+mn-ea"/>
                          <a:cs typeface="Arial" panose="020B0604020202020204" pitchFamily="34" charset="0"/>
                        </a:rPr>
                        <a:t>3.3% </a:t>
                      </a:r>
                      <a:endParaRPr lang="en-US" sz="1800" dirty="0">
                        <a:solidFill>
                          <a:schemeClr val="bg1"/>
                        </a:solidFill>
                        <a:latin typeface="Arial" panose="020B0604020202020204" pitchFamily="34" charset="0"/>
                        <a:cs typeface="Arial" panose="020B0604020202020204" pitchFamily="34" charset="0"/>
                      </a:endParaRPr>
                    </a:p>
                  </a:txBody>
                  <a:tcPr marL="91433" marR="91433" marT="45744" marB="45744">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bg1"/>
                          </a:solidFill>
                          <a:effectLst/>
                          <a:latin typeface="Arial" panose="020B0604020202020204" pitchFamily="34" charset="0"/>
                          <a:ea typeface="+mn-ea"/>
                          <a:cs typeface="Arial" panose="020B0604020202020204" pitchFamily="34" charset="0"/>
                        </a:rPr>
                        <a:t>0.91</a:t>
                      </a:r>
                      <a:endParaRPr lang="en-US" sz="1800" dirty="0" smtClean="0">
                        <a:solidFill>
                          <a:schemeClr val="bg1"/>
                        </a:solidFill>
                        <a:latin typeface="Arial" panose="020B0604020202020204" pitchFamily="34" charset="0"/>
                        <a:cs typeface="Arial" panose="020B0604020202020204" pitchFamily="34" charset="0"/>
                      </a:endParaRPr>
                    </a:p>
                  </a:txBody>
                  <a:tcPr marL="91433" marR="91433" marT="0" marB="0" anchor="ctr">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r>
              <a:tr h="384025">
                <a:tc>
                  <a:txBody>
                    <a:bodyPr/>
                    <a:lstStyle/>
                    <a:p>
                      <a:pPr algn="l">
                        <a:lnSpc>
                          <a:spcPct val="100000"/>
                        </a:lnSpc>
                        <a:spcBef>
                          <a:spcPts val="0"/>
                        </a:spcBef>
                        <a:spcAft>
                          <a:spcPts val="0"/>
                        </a:spcAft>
                      </a:pPr>
                      <a:r>
                        <a:rPr lang="en-US" sz="1800" u="none" baseline="0" dirty="0" smtClean="0">
                          <a:solidFill>
                            <a:schemeClr val="bg1"/>
                          </a:solidFill>
                          <a:latin typeface="Arial" panose="020B0604020202020204" pitchFamily="34" charset="0"/>
                          <a:cs typeface="Arial" panose="020B0604020202020204" pitchFamily="34" charset="0"/>
                        </a:rPr>
                        <a:t>Weight – kg</a:t>
                      </a:r>
                      <a:endParaRPr lang="en-US" sz="1800" u="sng" dirty="0">
                        <a:solidFill>
                          <a:schemeClr val="bg1"/>
                        </a:solidFill>
                        <a:latin typeface="Arial" panose="020B0604020202020204" pitchFamily="34" charset="0"/>
                        <a:cs typeface="Arial" panose="020B0604020202020204" pitchFamily="34" charset="0"/>
                      </a:endParaRPr>
                    </a:p>
                  </a:txBody>
                  <a:tcPr marL="91433" marR="91433" marT="45733" marB="45733">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algn="ctr">
                        <a:lnSpc>
                          <a:spcPct val="100000"/>
                        </a:lnSpc>
                        <a:spcBef>
                          <a:spcPts val="0"/>
                        </a:spcBef>
                        <a:spcAft>
                          <a:spcPts val="0"/>
                        </a:spcAft>
                      </a:pPr>
                      <a:r>
                        <a:rPr lang="en-US" sz="1800" kern="1200" dirty="0" smtClean="0">
                          <a:solidFill>
                            <a:schemeClr val="bg1"/>
                          </a:solidFill>
                          <a:effectLst/>
                          <a:latin typeface="Arial" panose="020B0604020202020204" pitchFamily="34" charset="0"/>
                          <a:ea typeface="+mn-ea"/>
                          <a:cs typeface="Arial" panose="020B0604020202020204" pitchFamily="34" charset="0"/>
                        </a:rPr>
                        <a:t>91.5</a:t>
                      </a:r>
                      <a:endParaRPr lang="en-US" sz="1800" dirty="0">
                        <a:solidFill>
                          <a:schemeClr val="bg1"/>
                        </a:solidFill>
                        <a:latin typeface="Arial" panose="020B0604020202020204" pitchFamily="34" charset="0"/>
                        <a:cs typeface="Arial" panose="020B0604020202020204" pitchFamily="34" charset="0"/>
                      </a:endParaRPr>
                    </a:p>
                  </a:txBody>
                  <a:tcPr marL="91433" marR="91433" marT="45746" marB="45746">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algn="ctr">
                        <a:lnSpc>
                          <a:spcPct val="100000"/>
                        </a:lnSpc>
                        <a:spcBef>
                          <a:spcPts val="0"/>
                        </a:spcBef>
                        <a:spcAft>
                          <a:spcPts val="0"/>
                        </a:spcAft>
                      </a:pPr>
                      <a:r>
                        <a:rPr lang="en-US" sz="1800" kern="1200" dirty="0" smtClean="0">
                          <a:solidFill>
                            <a:schemeClr val="bg1"/>
                          </a:solidFill>
                          <a:effectLst/>
                          <a:latin typeface="Arial" panose="020B0604020202020204" pitchFamily="34" charset="0"/>
                          <a:ea typeface="+mn-ea"/>
                          <a:cs typeface="Arial" panose="020B0604020202020204" pitchFamily="34" charset="0"/>
                        </a:rPr>
                        <a:t>91.5</a:t>
                      </a:r>
                      <a:endParaRPr lang="en-US" sz="1800" dirty="0">
                        <a:solidFill>
                          <a:schemeClr val="bg1"/>
                        </a:solidFill>
                        <a:latin typeface="Arial" panose="020B0604020202020204" pitchFamily="34" charset="0"/>
                        <a:cs typeface="Arial" panose="020B0604020202020204" pitchFamily="34" charset="0"/>
                      </a:endParaRPr>
                    </a:p>
                  </a:txBody>
                  <a:tcPr marL="91433" marR="91433" marT="45746" marB="45746">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bg1"/>
                          </a:solidFill>
                          <a:effectLst/>
                          <a:latin typeface="Arial" panose="020B0604020202020204" pitchFamily="34" charset="0"/>
                          <a:ea typeface="+mn-ea"/>
                          <a:cs typeface="Arial" panose="020B0604020202020204" pitchFamily="34" charset="0"/>
                        </a:rPr>
                        <a:t>0.93</a:t>
                      </a:r>
                      <a:endParaRPr lang="en-US" sz="1800" dirty="0" smtClean="0">
                        <a:solidFill>
                          <a:schemeClr val="bg1"/>
                        </a:solidFill>
                        <a:latin typeface="Arial" panose="020B0604020202020204" pitchFamily="34" charset="0"/>
                        <a:cs typeface="Arial" panose="020B0604020202020204" pitchFamily="34" charset="0"/>
                      </a:endParaRPr>
                    </a:p>
                  </a:txBody>
                  <a:tcPr marL="91433" marR="91433" marT="0" marB="0" anchor="ctr">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r>
              <a:tr h="384025">
                <a:tc>
                  <a:txBody>
                    <a:bodyPr/>
                    <a:lstStyle/>
                    <a:p>
                      <a:pPr algn="l">
                        <a:lnSpc>
                          <a:spcPct val="100000"/>
                        </a:lnSpc>
                        <a:spcBef>
                          <a:spcPts val="0"/>
                        </a:spcBef>
                        <a:spcAft>
                          <a:spcPts val="0"/>
                        </a:spcAft>
                      </a:pPr>
                      <a:r>
                        <a:rPr lang="en-US" sz="1800" u="none" dirty="0" smtClean="0">
                          <a:solidFill>
                            <a:schemeClr val="bg1"/>
                          </a:solidFill>
                          <a:latin typeface="Arial" panose="020B0604020202020204" pitchFamily="34" charset="0"/>
                          <a:cs typeface="Arial" panose="020B0604020202020204" pitchFamily="34" charset="0"/>
                        </a:rPr>
                        <a:t>BMI</a:t>
                      </a:r>
                      <a:endParaRPr lang="en-US" sz="1800" u="none" dirty="0">
                        <a:solidFill>
                          <a:schemeClr val="bg1"/>
                        </a:solidFill>
                        <a:latin typeface="Arial" panose="020B0604020202020204" pitchFamily="34" charset="0"/>
                        <a:cs typeface="Arial" panose="020B0604020202020204" pitchFamily="34" charset="0"/>
                      </a:endParaRPr>
                    </a:p>
                  </a:txBody>
                  <a:tcPr marL="91433" marR="91433" marT="45733" marB="45733">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algn="ctr">
                        <a:lnSpc>
                          <a:spcPct val="100000"/>
                        </a:lnSpc>
                        <a:spcBef>
                          <a:spcPts val="0"/>
                        </a:spcBef>
                        <a:spcAft>
                          <a:spcPts val="0"/>
                        </a:spcAft>
                      </a:pPr>
                      <a:r>
                        <a:rPr lang="en-US" sz="1800" kern="1200" dirty="0" smtClean="0">
                          <a:solidFill>
                            <a:schemeClr val="bg1"/>
                          </a:solidFill>
                          <a:effectLst/>
                          <a:latin typeface="Arial" panose="020B0604020202020204" pitchFamily="34" charset="0"/>
                          <a:ea typeface="+mn-ea"/>
                          <a:cs typeface="Arial" panose="020B0604020202020204" pitchFamily="34" charset="0"/>
                        </a:rPr>
                        <a:t>30.5</a:t>
                      </a:r>
                      <a:endParaRPr lang="en-US" sz="1800" dirty="0">
                        <a:solidFill>
                          <a:schemeClr val="bg1"/>
                        </a:solidFill>
                        <a:latin typeface="Arial" panose="020B0604020202020204" pitchFamily="34" charset="0"/>
                        <a:cs typeface="Arial" panose="020B0604020202020204" pitchFamily="34" charset="0"/>
                      </a:endParaRPr>
                    </a:p>
                  </a:txBody>
                  <a:tcPr marL="91433" marR="91433" marT="45746" marB="45746">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algn="ctr">
                        <a:lnSpc>
                          <a:spcPct val="100000"/>
                        </a:lnSpc>
                        <a:spcBef>
                          <a:spcPts val="0"/>
                        </a:spcBef>
                        <a:spcAft>
                          <a:spcPts val="0"/>
                        </a:spcAft>
                      </a:pPr>
                      <a:r>
                        <a:rPr lang="en-US" sz="1800" kern="1200" dirty="0" smtClean="0">
                          <a:solidFill>
                            <a:schemeClr val="bg1"/>
                          </a:solidFill>
                          <a:effectLst/>
                          <a:latin typeface="Arial" panose="020B0604020202020204" pitchFamily="34" charset="0"/>
                          <a:ea typeface="+mn-ea"/>
                          <a:cs typeface="Arial" panose="020B0604020202020204" pitchFamily="34" charset="0"/>
                        </a:rPr>
                        <a:t>30.6</a:t>
                      </a:r>
                      <a:endParaRPr lang="en-US" sz="1800" dirty="0">
                        <a:solidFill>
                          <a:schemeClr val="bg1"/>
                        </a:solidFill>
                        <a:latin typeface="Arial" panose="020B0604020202020204" pitchFamily="34" charset="0"/>
                        <a:cs typeface="Arial" panose="020B0604020202020204" pitchFamily="34" charset="0"/>
                      </a:endParaRPr>
                    </a:p>
                  </a:txBody>
                  <a:tcPr marL="91433" marR="91433" marT="45746" marB="45746">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bg1"/>
                          </a:solidFill>
                          <a:effectLst/>
                          <a:latin typeface="Arial" panose="020B0604020202020204" pitchFamily="34" charset="0"/>
                          <a:ea typeface="+mn-ea"/>
                          <a:cs typeface="Arial" panose="020B0604020202020204" pitchFamily="34" charset="0"/>
                        </a:rPr>
                        <a:t>0.92</a:t>
                      </a:r>
                      <a:endParaRPr lang="en-US" sz="1800" dirty="0" smtClean="0">
                        <a:solidFill>
                          <a:schemeClr val="bg1"/>
                        </a:solidFill>
                        <a:latin typeface="Arial" panose="020B0604020202020204" pitchFamily="34" charset="0"/>
                        <a:cs typeface="Arial" panose="020B0604020202020204" pitchFamily="34" charset="0"/>
                      </a:endParaRPr>
                    </a:p>
                  </a:txBody>
                  <a:tcPr marL="91433" marR="91433" marT="0" marB="0" anchor="ctr">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r>
              <a:tr h="384025">
                <a:tc>
                  <a:txBody>
                    <a:bodyPr/>
                    <a:lstStyle/>
                    <a:p>
                      <a:pPr marL="0" algn="l" defTabSz="914400" rtl="0" eaLnBrk="1" latinLnBrk="0" hangingPunct="1">
                        <a:lnSpc>
                          <a:spcPct val="100000"/>
                        </a:lnSpc>
                        <a:spcBef>
                          <a:spcPts val="0"/>
                        </a:spcBef>
                        <a:spcAft>
                          <a:spcPts val="0"/>
                        </a:spcAft>
                      </a:pPr>
                      <a:r>
                        <a:rPr lang="en-US" sz="1800" b="1" kern="1200" dirty="0" smtClean="0">
                          <a:solidFill>
                            <a:srgbClr val="FFFF00"/>
                          </a:solidFill>
                          <a:latin typeface="Arial" panose="020B0604020202020204" pitchFamily="34" charset="0"/>
                          <a:ea typeface="+mn-ea"/>
                          <a:cs typeface="Arial" panose="020B0604020202020204" pitchFamily="34" charset="0"/>
                        </a:rPr>
                        <a:t>Diabetes Mellitus</a:t>
                      </a:r>
                    </a:p>
                  </a:txBody>
                  <a:tcPr marL="91433" marR="91433" marT="45733" marB="45733">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algn="ctr">
                        <a:lnSpc>
                          <a:spcPct val="100000"/>
                        </a:lnSpc>
                        <a:spcBef>
                          <a:spcPts val="0"/>
                        </a:spcBef>
                        <a:spcAft>
                          <a:spcPts val="0"/>
                        </a:spcAft>
                      </a:pPr>
                      <a:r>
                        <a:rPr lang="en-US" sz="1800" kern="1200" dirty="0" smtClean="0">
                          <a:solidFill>
                            <a:schemeClr val="bg1"/>
                          </a:solidFill>
                          <a:effectLst/>
                          <a:latin typeface="Arial" panose="020B0604020202020204" pitchFamily="34" charset="0"/>
                          <a:ea typeface="+mn-ea"/>
                          <a:cs typeface="Arial" panose="020B0604020202020204" pitchFamily="34" charset="0"/>
                        </a:rPr>
                        <a:t>31.1% </a:t>
                      </a:r>
                      <a:endParaRPr lang="en-US" sz="1800" dirty="0">
                        <a:solidFill>
                          <a:schemeClr val="bg1"/>
                        </a:solidFill>
                        <a:latin typeface="Arial" panose="020B0604020202020204" pitchFamily="34" charset="0"/>
                        <a:cs typeface="Arial" panose="020B0604020202020204" pitchFamily="34" charset="0"/>
                      </a:endParaRPr>
                    </a:p>
                  </a:txBody>
                  <a:tcPr marL="91433" marR="91433" marT="45746" marB="45746">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algn="ctr">
                        <a:lnSpc>
                          <a:spcPct val="100000"/>
                        </a:lnSpc>
                        <a:spcBef>
                          <a:spcPts val="0"/>
                        </a:spcBef>
                        <a:spcAft>
                          <a:spcPts val="0"/>
                        </a:spcAft>
                      </a:pPr>
                      <a:r>
                        <a:rPr lang="en-US" sz="1800" kern="1200" dirty="0" smtClean="0">
                          <a:solidFill>
                            <a:schemeClr val="bg1"/>
                          </a:solidFill>
                          <a:effectLst/>
                          <a:latin typeface="Arial" panose="020B0604020202020204" pitchFamily="34" charset="0"/>
                          <a:ea typeface="+mn-ea"/>
                          <a:cs typeface="Arial" panose="020B0604020202020204" pitchFamily="34" charset="0"/>
                        </a:rPr>
                        <a:t>30.1% </a:t>
                      </a:r>
                      <a:endParaRPr lang="en-US" sz="1800" dirty="0">
                        <a:solidFill>
                          <a:schemeClr val="bg1"/>
                        </a:solidFill>
                        <a:latin typeface="Arial" panose="020B0604020202020204" pitchFamily="34" charset="0"/>
                        <a:cs typeface="Arial" panose="020B0604020202020204" pitchFamily="34" charset="0"/>
                      </a:endParaRPr>
                    </a:p>
                  </a:txBody>
                  <a:tcPr marL="91433" marR="91433" marT="45746" marB="45746">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bg1"/>
                          </a:solidFill>
                          <a:effectLst/>
                          <a:latin typeface="Arial" panose="020B0604020202020204" pitchFamily="34" charset="0"/>
                          <a:ea typeface="+mn-ea"/>
                          <a:cs typeface="Arial" panose="020B0604020202020204" pitchFamily="34" charset="0"/>
                        </a:rPr>
                        <a:t>0.28</a:t>
                      </a:r>
                      <a:endParaRPr lang="en-US" sz="1800" dirty="0" smtClean="0">
                        <a:solidFill>
                          <a:schemeClr val="bg1"/>
                        </a:solidFill>
                        <a:latin typeface="Arial" panose="020B0604020202020204" pitchFamily="34" charset="0"/>
                        <a:cs typeface="Arial" panose="020B0604020202020204" pitchFamily="34" charset="0"/>
                      </a:endParaRPr>
                    </a:p>
                  </a:txBody>
                  <a:tcPr marL="91433" marR="91433" marT="45717" marB="45717" anchor="ctr">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r>
              <a:tr h="384025">
                <a:tc>
                  <a:txBody>
                    <a:bodyPr/>
                    <a:lstStyle/>
                    <a:p>
                      <a:pPr algn="l">
                        <a:lnSpc>
                          <a:spcPct val="100000"/>
                        </a:lnSpc>
                        <a:spcBef>
                          <a:spcPts val="0"/>
                        </a:spcBef>
                        <a:spcAft>
                          <a:spcPts val="0"/>
                        </a:spcAft>
                      </a:pPr>
                      <a:r>
                        <a:rPr lang="en-US" sz="1800" b="1" dirty="0" smtClean="0">
                          <a:solidFill>
                            <a:srgbClr val="FFFF00"/>
                          </a:solidFill>
                          <a:latin typeface="Arial" panose="020B0604020202020204" pitchFamily="34" charset="0"/>
                          <a:cs typeface="Arial" panose="020B0604020202020204" pitchFamily="34" charset="0"/>
                        </a:rPr>
                        <a:t>Hypertension</a:t>
                      </a:r>
                      <a:endParaRPr lang="en-US" sz="1800" b="1" dirty="0">
                        <a:solidFill>
                          <a:srgbClr val="FFFF00"/>
                        </a:solidFill>
                        <a:latin typeface="Arial" panose="020B0604020202020204" pitchFamily="34" charset="0"/>
                        <a:cs typeface="Arial" panose="020B0604020202020204" pitchFamily="34" charset="0"/>
                      </a:endParaRPr>
                    </a:p>
                  </a:txBody>
                  <a:tcPr marL="91433" marR="91433" marT="45733" marB="45733">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algn="ctr">
                        <a:lnSpc>
                          <a:spcPct val="100000"/>
                        </a:lnSpc>
                        <a:spcBef>
                          <a:spcPts val="0"/>
                        </a:spcBef>
                        <a:spcAft>
                          <a:spcPts val="0"/>
                        </a:spcAft>
                      </a:pPr>
                      <a:r>
                        <a:rPr lang="en-US" sz="1800" kern="1200" dirty="0" smtClean="0">
                          <a:solidFill>
                            <a:schemeClr val="bg1"/>
                          </a:solidFill>
                          <a:effectLst/>
                          <a:latin typeface="Arial" panose="020B0604020202020204" pitchFamily="34" charset="0"/>
                          <a:ea typeface="+mn-ea"/>
                          <a:cs typeface="Arial" panose="020B0604020202020204" pitchFamily="34" charset="0"/>
                        </a:rPr>
                        <a:t>75.8% </a:t>
                      </a:r>
                      <a:endParaRPr lang="en-US" sz="1800" dirty="0">
                        <a:solidFill>
                          <a:schemeClr val="bg1"/>
                        </a:solidFill>
                        <a:latin typeface="Arial" panose="020B0604020202020204" pitchFamily="34" charset="0"/>
                        <a:cs typeface="Arial" panose="020B0604020202020204" pitchFamily="34" charset="0"/>
                      </a:endParaRPr>
                    </a:p>
                  </a:txBody>
                  <a:tcPr marL="91433" marR="91433" marT="45746" marB="45746">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algn="ctr">
                        <a:lnSpc>
                          <a:spcPct val="100000"/>
                        </a:lnSpc>
                        <a:spcBef>
                          <a:spcPts val="0"/>
                        </a:spcBef>
                        <a:spcAft>
                          <a:spcPts val="0"/>
                        </a:spcAft>
                      </a:pPr>
                      <a:r>
                        <a:rPr lang="en-US" sz="1800" kern="1200" dirty="0" smtClean="0">
                          <a:solidFill>
                            <a:schemeClr val="bg1"/>
                          </a:solidFill>
                          <a:effectLst/>
                          <a:latin typeface="Arial" panose="020B0604020202020204" pitchFamily="34" charset="0"/>
                          <a:ea typeface="+mn-ea"/>
                          <a:cs typeface="Arial" panose="020B0604020202020204" pitchFamily="34" charset="0"/>
                        </a:rPr>
                        <a:t>74.0% </a:t>
                      </a:r>
                      <a:endParaRPr lang="en-US" sz="1800" dirty="0">
                        <a:solidFill>
                          <a:schemeClr val="bg1"/>
                        </a:solidFill>
                        <a:latin typeface="Arial" panose="020B0604020202020204" pitchFamily="34" charset="0"/>
                        <a:cs typeface="Arial" panose="020B0604020202020204" pitchFamily="34" charset="0"/>
                      </a:endParaRPr>
                    </a:p>
                  </a:txBody>
                  <a:tcPr marL="91433" marR="91433" marT="45746" marB="45746">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1" kern="1200" dirty="0" smtClean="0">
                          <a:solidFill>
                            <a:srgbClr val="FFFF00"/>
                          </a:solidFill>
                          <a:effectLst/>
                          <a:latin typeface="Arial" panose="020B0604020202020204" pitchFamily="34" charset="0"/>
                          <a:ea typeface="+mn-ea"/>
                          <a:cs typeface="Arial" panose="020B0604020202020204" pitchFamily="34" charset="0"/>
                        </a:rPr>
                        <a:t>0.03</a:t>
                      </a:r>
                      <a:endParaRPr lang="en-US" sz="1800" b="1" dirty="0" smtClean="0">
                        <a:solidFill>
                          <a:srgbClr val="FFFF00"/>
                        </a:solidFill>
                        <a:latin typeface="Arial" panose="020B0604020202020204" pitchFamily="34" charset="0"/>
                        <a:cs typeface="Arial" panose="020B0604020202020204" pitchFamily="34" charset="0"/>
                      </a:endParaRPr>
                    </a:p>
                  </a:txBody>
                  <a:tcPr marL="91433" marR="91433" marT="45717" marB="45717" anchor="ctr">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r>
              <a:tr h="384025">
                <a:tc>
                  <a:txBody>
                    <a:bodyPr/>
                    <a:lstStyle/>
                    <a:p>
                      <a:pPr algn="l">
                        <a:lnSpc>
                          <a:spcPct val="100000"/>
                        </a:lnSpc>
                        <a:spcBef>
                          <a:spcPts val="0"/>
                        </a:spcBef>
                        <a:spcAft>
                          <a:spcPts val="0"/>
                        </a:spcAft>
                      </a:pPr>
                      <a:r>
                        <a:rPr lang="en-US" sz="1800" dirty="0" smtClean="0">
                          <a:solidFill>
                            <a:schemeClr val="bg1"/>
                          </a:solidFill>
                          <a:latin typeface="Arial" panose="020B0604020202020204" pitchFamily="34" charset="0"/>
                          <a:cs typeface="Arial" panose="020B0604020202020204" pitchFamily="34" charset="0"/>
                        </a:rPr>
                        <a:t>Cigarette Smoker</a:t>
                      </a:r>
                      <a:endParaRPr lang="en-US" sz="1800" dirty="0">
                        <a:solidFill>
                          <a:schemeClr val="bg1"/>
                        </a:solidFill>
                        <a:latin typeface="Arial" panose="020B0604020202020204" pitchFamily="34" charset="0"/>
                        <a:cs typeface="Arial" panose="020B0604020202020204" pitchFamily="34" charset="0"/>
                      </a:endParaRPr>
                    </a:p>
                  </a:txBody>
                  <a:tcPr marL="91433" marR="91433" marT="45733" marB="45733">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algn="ctr">
                        <a:lnSpc>
                          <a:spcPct val="100000"/>
                        </a:lnSpc>
                        <a:spcBef>
                          <a:spcPts val="0"/>
                        </a:spcBef>
                        <a:spcAft>
                          <a:spcPts val="0"/>
                        </a:spcAft>
                      </a:pPr>
                      <a:r>
                        <a:rPr lang="en-US" sz="1800" kern="1200" dirty="0" smtClean="0">
                          <a:solidFill>
                            <a:schemeClr val="bg1"/>
                          </a:solidFill>
                          <a:effectLst/>
                          <a:latin typeface="Arial" panose="020B0604020202020204" pitchFamily="34" charset="0"/>
                          <a:ea typeface="+mn-ea"/>
                          <a:cs typeface="Arial" panose="020B0604020202020204" pitchFamily="34" charset="0"/>
                        </a:rPr>
                        <a:t>24.6% </a:t>
                      </a:r>
                      <a:endParaRPr lang="en-US" sz="1800" dirty="0">
                        <a:solidFill>
                          <a:schemeClr val="bg1"/>
                        </a:solidFill>
                        <a:latin typeface="Arial" panose="020B0604020202020204" pitchFamily="34" charset="0"/>
                        <a:cs typeface="Arial" panose="020B0604020202020204" pitchFamily="34" charset="0"/>
                      </a:endParaRPr>
                    </a:p>
                  </a:txBody>
                  <a:tcPr marL="91433" marR="91433" marT="45746" marB="45746">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algn="ctr">
                        <a:lnSpc>
                          <a:spcPct val="100000"/>
                        </a:lnSpc>
                        <a:spcBef>
                          <a:spcPts val="0"/>
                        </a:spcBef>
                        <a:spcAft>
                          <a:spcPts val="0"/>
                        </a:spcAft>
                      </a:pPr>
                      <a:r>
                        <a:rPr lang="en-US" sz="1800" kern="1200" dirty="0" smtClean="0">
                          <a:solidFill>
                            <a:schemeClr val="bg1"/>
                          </a:solidFill>
                          <a:effectLst/>
                          <a:latin typeface="Arial" panose="020B0604020202020204" pitchFamily="34" charset="0"/>
                          <a:ea typeface="+mn-ea"/>
                          <a:cs typeface="Arial" panose="020B0604020202020204" pitchFamily="34" charset="0"/>
                        </a:rPr>
                        <a:t>24.7%</a:t>
                      </a:r>
                      <a:endParaRPr lang="en-US" sz="1800" dirty="0">
                        <a:solidFill>
                          <a:schemeClr val="bg1"/>
                        </a:solidFill>
                        <a:latin typeface="Arial" panose="020B0604020202020204" pitchFamily="34" charset="0"/>
                        <a:cs typeface="Arial" panose="020B0604020202020204" pitchFamily="34" charset="0"/>
                      </a:endParaRPr>
                    </a:p>
                  </a:txBody>
                  <a:tcPr marL="91433" marR="91433" marT="45746" marB="45746">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bg1"/>
                          </a:solidFill>
                          <a:effectLst/>
                          <a:latin typeface="Arial" panose="020B0604020202020204" pitchFamily="34" charset="0"/>
                          <a:ea typeface="+mn-ea"/>
                          <a:cs typeface="Arial" panose="020B0604020202020204" pitchFamily="34" charset="0"/>
                        </a:rPr>
                        <a:t>0.91</a:t>
                      </a:r>
                      <a:endParaRPr lang="en-US" sz="1800" dirty="0" smtClean="0">
                        <a:solidFill>
                          <a:schemeClr val="bg1"/>
                        </a:solidFill>
                        <a:latin typeface="Arial" panose="020B0604020202020204" pitchFamily="34" charset="0"/>
                        <a:cs typeface="Arial" panose="020B0604020202020204" pitchFamily="34" charset="0"/>
                      </a:endParaRPr>
                    </a:p>
                  </a:txBody>
                  <a:tcPr marL="91433" marR="91433" marT="45717" marB="45717" anchor="ctr">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r>
              <a:tr h="384025">
                <a:tc>
                  <a:txBody>
                    <a:bodyPr/>
                    <a:lstStyle/>
                    <a:p>
                      <a:pPr algn="l">
                        <a:lnSpc>
                          <a:spcPct val="100000"/>
                        </a:lnSpc>
                        <a:spcBef>
                          <a:spcPts val="0"/>
                        </a:spcBef>
                        <a:spcAft>
                          <a:spcPts val="0"/>
                        </a:spcAft>
                      </a:pPr>
                      <a:r>
                        <a:rPr lang="en-US" sz="1800" dirty="0" smtClean="0">
                          <a:solidFill>
                            <a:schemeClr val="bg1"/>
                          </a:solidFill>
                          <a:latin typeface="Arial" panose="020B0604020202020204" pitchFamily="34" charset="0"/>
                          <a:cs typeface="Arial" panose="020B0604020202020204" pitchFamily="34" charset="0"/>
                        </a:rPr>
                        <a:t>Prior PCI</a:t>
                      </a:r>
                      <a:endParaRPr lang="en-US" sz="1800" dirty="0">
                        <a:solidFill>
                          <a:schemeClr val="bg1"/>
                        </a:solidFill>
                        <a:latin typeface="Arial" panose="020B0604020202020204" pitchFamily="34" charset="0"/>
                        <a:cs typeface="Arial" panose="020B0604020202020204" pitchFamily="34" charset="0"/>
                      </a:endParaRPr>
                    </a:p>
                  </a:txBody>
                  <a:tcPr marL="91433" marR="91433" marT="45733" marB="45733">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algn="ctr">
                        <a:lnSpc>
                          <a:spcPct val="100000"/>
                        </a:lnSpc>
                        <a:spcBef>
                          <a:spcPts val="0"/>
                        </a:spcBef>
                        <a:spcAft>
                          <a:spcPts val="0"/>
                        </a:spcAft>
                      </a:pPr>
                      <a:r>
                        <a:rPr lang="en-US" sz="1800" kern="1200" dirty="0" smtClean="0">
                          <a:solidFill>
                            <a:schemeClr val="bg1"/>
                          </a:solidFill>
                          <a:effectLst/>
                          <a:latin typeface="Arial" panose="020B0604020202020204" pitchFamily="34" charset="0"/>
                          <a:ea typeface="+mn-ea"/>
                          <a:cs typeface="Arial" panose="020B0604020202020204" pitchFamily="34" charset="0"/>
                        </a:rPr>
                        <a:t>30.4% </a:t>
                      </a:r>
                      <a:endParaRPr lang="en-US" sz="1800" dirty="0">
                        <a:solidFill>
                          <a:schemeClr val="bg1"/>
                        </a:solidFill>
                        <a:latin typeface="Arial" panose="020B0604020202020204" pitchFamily="34" charset="0"/>
                        <a:cs typeface="Arial" panose="020B0604020202020204" pitchFamily="34" charset="0"/>
                      </a:endParaRPr>
                    </a:p>
                  </a:txBody>
                  <a:tcPr marL="91433" marR="91433" marT="45746" marB="45746">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algn="ctr">
                        <a:lnSpc>
                          <a:spcPct val="100000"/>
                        </a:lnSpc>
                        <a:spcBef>
                          <a:spcPts val="0"/>
                        </a:spcBef>
                        <a:spcAft>
                          <a:spcPts val="0"/>
                        </a:spcAft>
                      </a:pPr>
                      <a:r>
                        <a:rPr lang="en-US" sz="1800" kern="1200" dirty="0" smtClean="0">
                          <a:solidFill>
                            <a:schemeClr val="bg1"/>
                          </a:solidFill>
                          <a:effectLst/>
                          <a:latin typeface="Arial" panose="020B0604020202020204" pitchFamily="34" charset="0"/>
                          <a:ea typeface="+mn-ea"/>
                          <a:cs typeface="Arial" panose="020B0604020202020204" pitchFamily="34" charset="0"/>
                        </a:rPr>
                        <a:t>31.0% </a:t>
                      </a:r>
                      <a:endParaRPr lang="en-US" sz="1800" dirty="0">
                        <a:solidFill>
                          <a:schemeClr val="bg1"/>
                        </a:solidFill>
                        <a:latin typeface="Arial" panose="020B0604020202020204" pitchFamily="34" charset="0"/>
                        <a:cs typeface="Arial" panose="020B0604020202020204" pitchFamily="34" charset="0"/>
                      </a:endParaRPr>
                    </a:p>
                  </a:txBody>
                  <a:tcPr marL="91433" marR="91433" marT="45746" marB="45746">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bg1"/>
                          </a:solidFill>
                          <a:effectLst/>
                          <a:latin typeface="Arial" panose="020B0604020202020204" pitchFamily="34" charset="0"/>
                          <a:ea typeface="+mn-ea"/>
                          <a:cs typeface="Arial" panose="020B0604020202020204" pitchFamily="34" charset="0"/>
                        </a:rPr>
                        <a:t>0.50</a:t>
                      </a:r>
                      <a:endParaRPr lang="en-US" sz="1800" dirty="0" smtClean="0">
                        <a:solidFill>
                          <a:schemeClr val="bg1"/>
                        </a:solidFill>
                        <a:latin typeface="Arial" panose="020B0604020202020204" pitchFamily="34" charset="0"/>
                        <a:cs typeface="Arial" panose="020B0604020202020204" pitchFamily="34" charset="0"/>
                      </a:endParaRPr>
                    </a:p>
                  </a:txBody>
                  <a:tcPr marL="91433" marR="91433" marT="45717" marB="45717" anchor="ctr">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r>
              <a:tr h="384025">
                <a:tc>
                  <a:txBody>
                    <a:bodyPr/>
                    <a:lstStyle/>
                    <a:p>
                      <a:pPr algn="l">
                        <a:lnSpc>
                          <a:spcPct val="100000"/>
                        </a:lnSpc>
                        <a:spcBef>
                          <a:spcPts val="0"/>
                        </a:spcBef>
                        <a:spcAft>
                          <a:spcPts val="0"/>
                        </a:spcAft>
                      </a:pPr>
                      <a:r>
                        <a:rPr lang="en-US" sz="1800" baseline="0" dirty="0" smtClean="0">
                          <a:solidFill>
                            <a:schemeClr val="bg1"/>
                          </a:solidFill>
                          <a:latin typeface="Arial" panose="020B0604020202020204" pitchFamily="34" charset="0"/>
                          <a:cs typeface="Arial" panose="020B0604020202020204" pitchFamily="34" charset="0"/>
                        </a:rPr>
                        <a:t>Prior CABG</a:t>
                      </a:r>
                      <a:endParaRPr lang="en-US" sz="1800" dirty="0">
                        <a:solidFill>
                          <a:schemeClr val="bg1"/>
                        </a:solidFill>
                        <a:latin typeface="Arial" panose="020B0604020202020204" pitchFamily="34" charset="0"/>
                        <a:cs typeface="Arial" panose="020B0604020202020204" pitchFamily="34" charset="0"/>
                      </a:endParaRPr>
                    </a:p>
                  </a:txBody>
                  <a:tcPr marL="91433" marR="91433" marT="45733" marB="45733">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algn="ctr">
                        <a:lnSpc>
                          <a:spcPct val="100000"/>
                        </a:lnSpc>
                        <a:spcBef>
                          <a:spcPts val="0"/>
                        </a:spcBef>
                        <a:spcAft>
                          <a:spcPts val="0"/>
                        </a:spcAft>
                      </a:pPr>
                      <a:r>
                        <a:rPr lang="en-US" sz="1800" kern="1200" dirty="0" smtClean="0">
                          <a:solidFill>
                            <a:schemeClr val="bg1"/>
                          </a:solidFill>
                          <a:effectLst/>
                          <a:latin typeface="Arial" panose="020B0604020202020204" pitchFamily="34" charset="0"/>
                          <a:ea typeface="+mn-ea"/>
                          <a:cs typeface="Arial" panose="020B0604020202020204" pitchFamily="34" charset="0"/>
                        </a:rPr>
                        <a:t>11.3% </a:t>
                      </a:r>
                      <a:endParaRPr lang="en-US" sz="1800" dirty="0">
                        <a:solidFill>
                          <a:schemeClr val="bg1"/>
                        </a:solidFill>
                        <a:latin typeface="Arial" panose="020B0604020202020204" pitchFamily="34" charset="0"/>
                        <a:cs typeface="Arial" panose="020B0604020202020204" pitchFamily="34" charset="0"/>
                      </a:endParaRPr>
                    </a:p>
                  </a:txBody>
                  <a:tcPr marL="91433" marR="91433" marT="45746" marB="45746">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algn="ctr">
                        <a:lnSpc>
                          <a:spcPct val="100000"/>
                        </a:lnSpc>
                        <a:spcBef>
                          <a:spcPts val="0"/>
                        </a:spcBef>
                        <a:spcAft>
                          <a:spcPts val="0"/>
                        </a:spcAft>
                      </a:pPr>
                      <a:r>
                        <a:rPr lang="en-US" sz="1800" kern="1200" dirty="0" smtClean="0">
                          <a:solidFill>
                            <a:schemeClr val="bg1"/>
                          </a:solidFill>
                          <a:effectLst/>
                          <a:latin typeface="Arial" panose="020B0604020202020204" pitchFamily="34" charset="0"/>
                          <a:ea typeface="+mn-ea"/>
                          <a:cs typeface="Arial" panose="020B0604020202020204" pitchFamily="34" charset="0"/>
                        </a:rPr>
                        <a:t>11.8% </a:t>
                      </a:r>
                      <a:endParaRPr lang="en-US" sz="1800" dirty="0">
                        <a:solidFill>
                          <a:schemeClr val="bg1"/>
                        </a:solidFill>
                        <a:latin typeface="Arial" panose="020B0604020202020204" pitchFamily="34" charset="0"/>
                        <a:cs typeface="Arial" panose="020B0604020202020204" pitchFamily="34" charset="0"/>
                      </a:endParaRPr>
                    </a:p>
                  </a:txBody>
                  <a:tcPr marL="91433" marR="91433" marT="45746" marB="45746">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bg1"/>
                          </a:solidFill>
                          <a:effectLst/>
                          <a:latin typeface="Arial" panose="020B0604020202020204" pitchFamily="34" charset="0"/>
                          <a:ea typeface="+mn-ea"/>
                          <a:cs typeface="Arial" panose="020B0604020202020204" pitchFamily="34" charset="0"/>
                        </a:rPr>
                        <a:t>0.49</a:t>
                      </a:r>
                      <a:endParaRPr lang="en-US" sz="1800" dirty="0" smtClean="0">
                        <a:solidFill>
                          <a:schemeClr val="bg1"/>
                        </a:solidFill>
                        <a:latin typeface="Arial" panose="020B0604020202020204" pitchFamily="34" charset="0"/>
                        <a:cs typeface="Arial" panose="020B0604020202020204" pitchFamily="34" charset="0"/>
                      </a:endParaRPr>
                    </a:p>
                  </a:txBody>
                  <a:tcPr marL="91433" marR="91433" marT="45717" marB="45717" anchor="ctr">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r>
              <a:tr h="384025">
                <a:tc>
                  <a:txBody>
                    <a:bodyPr/>
                    <a:lstStyle/>
                    <a:p>
                      <a:pPr algn="l">
                        <a:lnSpc>
                          <a:spcPct val="100000"/>
                        </a:lnSpc>
                        <a:spcBef>
                          <a:spcPts val="0"/>
                        </a:spcBef>
                        <a:spcAft>
                          <a:spcPts val="0"/>
                        </a:spcAft>
                      </a:pPr>
                      <a:r>
                        <a:rPr lang="en-US" sz="1800" b="1" dirty="0" smtClean="0">
                          <a:solidFill>
                            <a:srgbClr val="FFFF00"/>
                          </a:solidFill>
                          <a:latin typeface="Arial" panose="020B0604020202020204" pitchFamily="34" charset="0"/>
                          <a:cs typeface="Arial" panose="020B0604020202020204" pitchFamily="34" charset="0"/>
                        </a:rPr>
                        <a:t>NSTEMI</a:t>
                      </a:r>
                      <a:endParaRPr lang="en-US" sz="1800" b="1" dirty="0">
                        <a:solidFill>
                          <a:srgbClr val="FFFF00"/>
                        </a:solidFill>
                        <a:latin typeface="Arial" panose="020B0604020202020204" pitchFamily="34" charset="0"/>
                        <a:cs typeface="Arial" panose="020B0604020202020204" pitchFamily="34" charset="0"/>
                      </a:endParaRPr>
                    </a:p>
                  </a:txBody>
                  <a:tcPr marL="91433" marR="91433" marT="45733" marB="45733">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algn="ctr">
                        <a:lnSpc>
                          <a:spcPct val="100000"/>
                        </a:lnSpc>
                        <a:spcBef>
                          <a:spcPts val="0"/>
                        </a:spcBef>
                        <a:spcAft>
                          <a:spcPts val="0"/>
                        </a:spcAft>
                      </a:pPr>
                      <a:r>
                        <a:rPr lang="en-US" sz="1800" dirty="0" smtClean="0">
                          <a:solidFill>
                            <a:schemeClr val="bg1"/>
                          </a:solidFill>
                          <a:latin typeface="Arial" panose="020B0604020202020204" pitchFamily="34" charset="0"/>
                          <a:cs typeface="Arial" panose="020B0604020202020204" pitchFamily="34" charset="0"/>
                        </a:rPr>
                        <a:t>15.5%</a:t>
                      </a:r>
                      <a:endParaRPr lang="en-US" sz="1800" dirty="0">
                        <a:solidFill>
                          <a:schemeClr val="bg1"/>
                        </a:solidFill>
                        <a:latin typeface="Arial" panose="020B0604020202020204" pitchFamily="34" charset="0"/>
                        <a:cs typeface="Arial" panose="020B0604020202020204" pitchFamily="34" charset="0"/>
                      </a:endParaRPr>
                    </a:p>
                  </a:txBody>
                  <a:tcPr marL="91433" marR="91433" marT="45746" marB="45746">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algn="ctr">
                        <a:lnSpc>
                          <a:spcPct val="100000"/>
                        </a:lnSpc>
                        <a:spcBef>
                          <a:spcPts val="0"/>
                        </a:spcBef>
                        <a:spcAft>
                          <a:spcPts val="0"/>
                        </a:spcAft>
                      </a:pPr>
                      <a:r>
                        <a:rPr lang="en-US" sz="1800" dirty="0" smtClean="0">
                          <a:solidFill>
                            <a:schemeClr val="bg1"/>
                          </a:solidFill>
                          <a:latin typeface="Arial" panose="020B0604020202020204" pitchFamily="34" charset="0"/>
                          <a:cs typeface="Arial" panose="020B0604020202020204" pitchFamily="34" charset="0"/>
                        </a:rPr>
                        <a:t>15.5%</a:t>
                      </a:r>
                      <a:endParaRPr lang="en-US" sz="1800" dirty="0">
                        <a:solidFill>
                          <a:schemeClr val="bg1"/>
                        </a:solidFill>
                        <a:latin typeface="Arial" panose="020B0604020202020204" pitchFamily="34" charset="0"/>
                        <a:cs typeface="Arial" panose="020B0604020202020204" pitchFamily="34" charset="0"/>
                      </a:endParaRPr>
                    </a:p>
                  </a:txBody>
                  <a:tcPr marL="91433" marR="91433" marT="45746" marB="45746">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latin typeface="Arial" panose="020B0604020202020204" pitchFamily="34" charset="0"/>
                          <a:cs typeface="Arial" panose="020B0604020202020204" pitchFamily="34" charset="0"/>
                        </a:rPr>
                        <a:t>0.93</a:t>
                      </a:r>
                    </a:p>
                  </a:txBody>
                  <a:tcPr marL="91433" marR="91433" marT="45717" marB="45717" anchor="ctr">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r>
              <a:tr h="384025">
                <a:tc>
                  <a:txBody>
                    <a:bodyPr/>
                    <a:lstStyle/>
                    <a:p>
                      <a:pPr algn="l">
                        <a:lnSpc>
                          <a:spcPct val="100000"/>
                        </a:lnSpc>
                        <a:spcBef>
                          <a:spcPts val="0"/>
                        </a:spcBef>
                        <a:spcAft>
                          <a:spcPts val="0"/>
                        </a:spcAft>
                      </a:pPr>
                      <a:r>
                        <a:rPr lang="en-US" sz="1800" b="1" dirty="0" smtClean="0">
                          <a:solidFill>
                            <a:srgbClr val="FFFF00"/>
                          </a:solidFill>
                          <a:latin typeface="Arial" panose="020B0604020202020204" pitchFamily="34" charset="0"/>
                          <a:cs typeface="Arial" panose="020B0604020202020204" pitchFamily="34" charset="0"/>
                        </a:rPr>
                        <a:t>STEMI</a:t>
                      </a:r>
                      <a:r>
                        <a:rPr lang="en-US" sz="1800" dirty="0" smtClean="0">
                          <a:solidFill>
                            <a:schemeClr val="bg1"/>
                          </a:solidFill>
                          <a:latin typeface="Arial" panose="020B0604020202020204" pitchFamily="34" charset="0"/>
                          <a:cs typeface="Arial" panose="020B0604020202020204" pitchFamily="34" charset="0"/>
                        </a:rPr>
                        <a:t> </a:t>
                      </a:r>
                      <a:endParaRPr lang="en-US" sz="1800" dirty="0">
                        <a:solidFill>
                          <a:schemeClr val="bg1"/>
                        </a:solidFill>
                        <a:latin typeface="Arial" panose="020B0604020202020204" pitchFamily="34" charset="0"/>
                        <a:cs typeface="Arial" panose="020B0604020202020204" pitchFamily="34" charset="0"/>
                      </a:endParaRPr>
                    </a:p>
                  </a:txBody>
                  <a:tcPr marL="91433" marR="91433" marT="45733" marB="45733">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algn="ctr">
                        <a:lnSpc>
                          <a:spcPct val="100000"/>
                        </a:lnSpc>
                        <a:spcBef>
                          <a:spcPts val="0"/>
                        </a:spcBef>
                        <a:spcAft>
                          <a:spcPts val="0"/>
                        </a:spcAft>
                      </a:pPr>
                      <a:r>
                        <a:rPr lang="en-US" sz="1800" dirty="0" smtClean="0">
                          <a:solidFill>
                            <a:schemeClr val="bg1"/>
                          </a:solidFill>
                          <a:latin typeface="Arial" panose="020B0604020202020204" pitchFamily="34" charset="0"/>
                          <a:cs typeface="Arial" panose="020B0604020202020204" pitchFamily="34" charset="0"/>
                        </a:rPr>
                        <a:t>10.6%</a:t>
                      </a:r>
                      <a:endParaRPr lang="en-US" sz="1800" dirty="0">
                        <a:solidFill>
                          <a:schemeClr val="bg1"/>
                        </a:solidFill>
                        <a:latin typeface="Arial" panose="020B0604020202020204" pitchFamily="34" charset="0"/>
                        <a:cs typeface="Arial" panose="020B0604020202020204" pitchFamily="34" charset="0"/>
                      </a:endParaRPr>
                    </a:p>
                  </a:txBody>
                  <a:tcPr marL="91433" marR="91433" marT="45746" marB="45746">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algn="ctr">
                        <a:lnSpc>
                          <a:spcPct val="100000"/>
                        </a:lnSpc>
                        <a:spcBef>
                          <a:spcPts val="0"/>
                        </a:spcBef>
                        <a:spcAft>
                          <a:spcPts val="0"/>
                        </a:spcAft>
                      </a:pPr>
                      <a:r>
                        <a:rPr lang="en-US" sz="1800" dirty="0" smtClean="0">
                          <a:solidFill>
                            <a:schemeClr val="bg1"/>
                          </a:solidFill>
                          <a:latin typeface="Arial" panose="020B0604020202020204" pitchFamily="34" charset="0"/>
                          <a:cs typeface="Arial" panose="020B0604020202020204" pitchFamily="34" charset="0"/>
                        </a:rPr>
                        <a:t>10.3%</a:t>
                      </a:r>
                      <a:endParaRPr lang="en-US" sz="1800" dirty="0">
                        <a:solidFill>
                          <a:schemeClr val="bg1"/>
                        </a:solidFill>
                        <a:latin typeface="Arial" panose="020B0604020202020204" pitchFamily="34" charset="0"/>
                        <a:cs typeface="Arial" panose="020B0604020202020204" pitchFamily="34" charset="0"/>
                      </a:endParaRPr>
                    </a:p>
                  </a:txBody>
                  <a:tcPr marL="91433" marR="91433" marT="45746" marB="45746">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solidFill>
                            <a:schemeClr val="bg1"/>
                          </a:solidFill>
                          <a:latin typeface="Arial" panose="020B0604020202020204" pitchFamily="34" charset="0"/>
                          <a:cs typeface="Arial" panose="020B0604020202020204" pitchFamily="34" charset="0"/>
                        </a:rPr>
                        <a:t>0.65</a:t>
                      </a:r>
                    </a:p>
                  </a:txBody>
                  <a:tcPr marL="91433" marR="91433" marT="45717" marB="45717" anchor="ctr">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r>
            </a:tbl>
          </a:graphicData>
        </a:graphic>
      </p:graphicFrame>
      <p:sp>
        <p:nvSpPr>
          <p:cNvPr id="3" name="Rectangle 2"/>
          <p:cNvSpPr/>
          <p:nvPr/>
        </p:nvSpPr>
        <p:spPr>
          <a:xfrm>
            <a:off x="457200" y="5943600"/>
            <a:ext cx="1295400" cy="731838"/>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i="0">
              <a:solidFill>
                <a:srgbClr val="FF0000"/>
              </a:solidFill>
            </a:endParaRPr>
          </a:p>
        </p:txBody>
      </p:sp>
      <p:sp>
        <p:nvSpPr>
          <p:cNvPr id="6" name="Rectangle 5"/>
          <p:cNvSpPr/>
          <p:nvPr/>
        </p:nvSpPr>
        <p:spPr>
          <a:xfrm>
            <a:off x="3657600" y="5943600"/>
            <a:ext cx="3581400" cy="731838"/>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i="0">
              <a:solidFill>
                <a:prstClr val="white"/>
              </a:solidFill>
            </a:endParaRPr>
          </a:p>
        </p:txBody>
      </p:sp>
    </p:spTree>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01000" cy="990600"/>
          </a:xfrm>
        </p:spPr>
        <p:txBody>
          <a:bodyPr/>
          <a:lstStyle/>
          <a:p>
            <a:pPr>
              <a:defRPr/>
            </a:pPr>
            <a:r>
              <a:rPr lang="en-US" sz="2800" b="1" dirty="0" smtClean="0">
                <a:latin typeface="Arial" panose="020B0604020202020204" pitchFamily="34" charset="0"/>
                <a:cs typeface="Arial" panose="020B0604020202020204" pitchFamily="34" charset="0"/>
              </a:rPr>
              <a:t>Stent Thrombosis Risk Factors at Index PCI: Prospectively determined on all Patients</a:t>
            </a:r>
            <a:endParaRPr lang="en-US" sz="2800" b="1" i="1" dirty="0">
              <a:latin typeface="Arial" panose="020B0604020202020204" pitchFamily="34" charset="0"/>
              <a:cs typeface="Arial" panose="020B0604020202020204" pitchFamily="34" charset="0"/>
            </a:endParaRPr>
          </a:p>
        </p:txBody>
      </p:sp>
      <p:sp>
        <p:nvSpPr>
          <p:cNvPr id="55299"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D6B05171-6CB7-4D78-B9A1-4C9C51FE6DB9}" type="slidenum">
              <a:rPr lang="en-US" altLang="en-US" smtClean="0">
                <a:solidFill>
                  <a:srgbClr val="FFFFFF"/>
                </a:solidFill>
              </a:rPr>
              <a:pPr eaLnBrk="1" fontAlgn="base" hangingPunct="1">
                <a:spcBef>
                  <a:spcPct val="0"/>
                </a:spcBef>
                <a:spcAft>
                  <a:spcPct val="0"/>
                </a:spcAft>
              </a:pPr>
              <a:t>15</a:t>
            </a:fld>
            <a:endParaRPr lang="en-US" altLang="en-US" smtClean="0">
              <a:solidFill>
                <a:srgbClr val="FFFFFF"/>
              </a:solidFill>
            </a:endParaRPr>
          </a:p>
        </p:txBody>
      </p:sp>
      <p:graphicFrame>
        <p:nvGraphicFramePr>
          <p:cNvPr id="5" name="Content Placeholder 5"/>
          <p:cNvGraphicFramePr>
            <a:graphicFrameLocks noGrp="1"/>
          </p:cNvGraphicFramePr>
          <p:nvPr/>
        </p:nvGraphicFramePr>
        <p:xfrm>
          <a:off x="214313" y="1219200"/>
          <a:ext cx="8686800" cy="5129215"/>
        </p:xfrm>
        <a:graphic>
          <a:graphicData uri="http://schemas.openxmlformats.org/drawingml/2006/table">
            <a:tbl>
              <a:tblPr/>
              <a:tblGrid>
                <a:gridCol w="3429000"/>
                <a:gridCol w="2133600"/>
                <a:gridCol w="2057400"/>
                <a:gridCol w="1066800"/>
              </a:tblGrid>
              <a:tr h="640130">
                <a:tc>
                  <a:txBody>
                    <a:bodyPr/>
                    <a:lstStyle>
                      <a:lvl1pPr eaLnBrk="0" hangingPunct="0">
                        <a:spcBef>
                          <a:spcPct val="20000"/>
                        </a:spcBef>
                        <a:buClr>
                          <a:srgbClr val="912B29"/>
                        </a:buClr>
                        <a:buFont typeface="Arial" charset="0"/>
                        <a:defRPr>
                          <a:solidFill>
                            <a:schemeClr val="tx1"/>
                          </a:solidFill>
                          <a:latin typeface="Arial" charset="0"/>
                          <a:cs typeface="Arial" charset="0"/>
                        </a:defRPr>
                      </a:lvl1pPr>
                      <a:lvl2pPr marL="742950" indent="-285750" eaLnBrk="0" hangingPunct="0">
                        <a:spcBef>
                          <a:spcPct val="20000"/>
                        </a:spcBef>
                        <a:buClr>
                          <a:srgbClr val="912B29"/>
                        </a:buClr>
                        <a:buFont typeface="Arial" charset="0"/>
                        <a:defRPr sz="2400">
                          <a:solidFill>
                            <a:schemeClr val="tx1"/>
                          </a:solidFill>
                          <a:latin typeface="Arial" charset="0"/>
                          <a:cs typeface="Arial" charset="0"/>
                        </a:defRPr>
                      </a:lvl2pPr>
                      <a:lvl3pPr marL="1143000" indent="-228600" eaLnBrk="0" hangingPunct="0">
                        <a:spcBef>
                          <a:spcPct val="20000"/>
                        </a:spcBef>
                        <a:buClr>
                          <a:srgbClr val="912B29"/>
                        </a:buClr>
                        <a:buFont typeface="Arial" charset="0"/>
                        <a:defRPr sz="1400">
                          <a:solidFill>
                            <a:schemeClr val="tx1"/>
                          </a:solidFill>
                          <a:latin typeface="Arial" charset="0"/>
                          <a:cs typeface="Arial" charset="0"/>
                        </a:defRPr>
                      </a:lvl3pPr>
                      <a:lvl4pPr marL="1600200" indent="-228600" eaLnBrk="0" hangingPunct="0">
                        <a:spcBef>
                          <a:spcPct val="20000"/>
                        </a:spcBef>
                        <a:buClr>
                          <a:srgbClr val="912B29"/>
                        </a:buClr>
                        <a:buFont typeface="Arial" charset="0"/>
                        <a:defRPr sz="1200">
                          <a:solidFill>
                            <a:schemeClr val="tx1"/>
                          </a:solidFill>
                          <a:latin typeface="Arial" charset="0"/>
                          <a:cs typeface="Arial" charset="0"/>
                        </a:defRPr>
                      </a:lvl4pPr>
                      <a:lvl5pPr marL="2057400" indent="-228600" eaLnBrk="0" hangingPunct="0">
                        <a:spcBef>
                          <a:spcPct val="20000"/>
                        </a:spcBef>
                        <a:buClr>
                          <a:srgbClr val="912B29"/>
                        </a:buClr>
                        <a:buFont typeface="Arial" charset="0"/>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en-US" sz="1800" b="1" i="0" u="none" strike="noStrike" cap="none" normalizeH="0" baseline="0" dirty="0" smtClean="0">
                        <a:ln>
                          <a:noFill/>
                        </a:ln>
                        <a:solidFill>
                          <a:schemeClr val="bg1"/>
                        </a:solidFill>
                        <a:effectLst/>
                        <a:latin typeface="Arial" charset="0"/>
                        <a:cs typeface="Arial" charset="0"/>
                      </a:endParaRPr>
                    </a:p>
                  </a:txBody>
                  <a:tcPr marT="45745" marB="45745" anchor="b"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gradFill rotWithShape="1">
                      <a:gsLst>
                        <a:gs pos="0">
                          <a:srgbClr val="285081"/>
                        </a:gs>
                        <a:gs pos="50000">
                          <a:srgbClr val="3E76BB"/>
                        </a:gs>
                        <a:gs pos="100000">
                          <a:srgbClr val="4B8DDE"/>
                        </a:gs>
                      </a:gsLst>
                      <a:lin ang="2700000" scaled="1"/>
                    </a:gradFill>
                  </a:tcPr>
                </a:tc>
                <a:tc>
                  <a:txBody>
                    <a:bodyPr/>
                    <a:lstStyle>
                      <a:lvl1pPr eaLnBrk="0" hangingPunct="0">
                        <a:spcBef>
                          <a:spcPct val="20000"/>
                        </a:spcBef>
                        <a:buClr>
                          <a:srgbClr val="912B29"/>
                        </a:buClr>
                        <a:buFont typeface="Arial" charset="0"/>
                        <a:defRPr>
                          <a:solidFill>
                            <a:schemeClr val="tx1"/>
                          </a:solidFill>
                          <a:latin typeface="Arial" charset="0"/>
                          <a:cs typeface="Arial" charset="0"/>
                        </a:defRPr>
                      </a:lvl1pPr>
                      <a:lvl2pPr marL="742950" indent="-285750" eaLnBrk="0" hangingPunct="0">
                        <a:spcBef>
                          <a:spcPct val="20000"/>
                        </a:spcBef>
                        <a:buClr>
                          <a:srgbClr val="912B29"/>
                        </a:buClr>
                        <a:buFont typeface="Arial" charset="0"/>
                        <a:defRPr sz="2400">
                          <a:solidFill>
                            <a:schemeClr val="tx1"/>
                          </a:solidFill>
                          <a:latin typeface="Arial" charset="0"/>
                          <a:cs typeface="Arial" charset="0"/>
                        </a:defRPr>
                      </a:lvl2pPr>
                      <a:lvl3pPr marL="1143000" indent="-228600" eaLnBrk="0" hangingPunct="0">
                        <a:spcBef>
                          <a:spcPct val="20000"/>
                        </a:spcBef>
                        <a:buClr>
                          <a:srgbClr val="912B29"/>
                        </a:buClr>
                        <a:buFont typeface="Arial" charset="0"/>
                        <a:defRPr sz="1400">
                          <a:solidFill>
                            <a:schemeClr val="tx1"/>
                          </a:solidFill>
                          <a:latin typeface="Arial" charset="0"/>
                          <a:cs typeface="Arial" charset="0"/>
                        </a:defRPr>
                      </a:lvl3pPr>
                      <a:lvl4pPr marL="1600200" indent="-228600" eaLnBrk="0" hangingPunct="0">
                        <a:spcBef>
                          <a:spcPct val="20000"/>
                        </a:spcBef>
                        <a:buClr>
                          <a:srgbClr val="912B29"/>
                        </a:buClr>
                        <a:buFont typeface="Arial" charset="0"/>
                        <a:defRPr sz="1200">
                          <a:solidFill>
                            <a:schemeClr val="tx1"/>
                          </a:solidFill>
                          <a:latin typeface="Arial" charset="0"/>
                          <a:cs typeface="Arial" charset="0"/>
                        </a:defRPr>
                      </a:lvl4pPr>
                      <a:lvl5pPr marL="2057400" indent="-228600" eaLnBrk="0" hangingPunct="0">
                        <a:spcBef>
                          <a:spcPct val="20000"/>
                        </a:spcBef>
                        <a:buClr>
                          <a:srgbClr val="912B29"/>
                        </a:buClr>
                        <a:buFont typeface="Arial" charset="0"/>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bg1"/>
                          </a:solidFill>
                          <a:effectLst/>
                          <a:latin typeface="Arial" charset="0"/>
                          <a:cs typeface="Arial" charset="0"/>
                        </a:rPr>
                        <a:t>Thienopyridine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bg1"/>
                          </a:solidFill>
                          <a:effectLst/>
                          <a:latin typeface="Arial" charset="0"/>
                          <a:cs typeface="Arial" charset="0"/>
                        </a:rPr>
                        <a:t>N=5020</a:t>
                      </a:r>
                    </a:p>
                  </a:txBody>
                  <a:tcPr marT="45745" marB="45745" anchor="b"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gradFill rotWithShape="1">
                      <a:gsLst>
                        <a:gs pos="0">
                          <a:srgbClr val="285081"/>
                        </a:gs>
                        <a:gs pos="50000">
                          <a:srgbClr val="3E76BB"/>
                        </a:gs>
                        <a:gs pos="100000">
                          <a:srgbClr val="4B8DDE"/>
                        </a:gs>
                      </a:gsLst>
                      <a:lin ang="2700000" scaled="1"/>
                    </a:gradFill>
                  </a:tcPr>
                </a:tc>
                <a:tc>
                  <a:txBody>
                    <a:bodyPr/>
                    <a:lstStyle>
                      <a:lvl1pPr eaLnBrk="0" hangingPunct="0">
                        <a:spcBef>
                          <a:spcPct val="20000"/>
                        </a:spcBef>
                        <a:buClr>
                          <a:srgbClr val="912B29"/>
                        </a:buClr>
                        <a:buFont typeface="Arial" charset="0"/>
                        <a:defRPr>
                          <a:solidFill>
                            <a:schemeClr val="tx1"/>
                          </a:solidFill>
                          <a:latin typeface="Arial" charset="0"/>
                          <a:cs typeface="Arial" charset="0"/>
                        </a:defRPr>
                      </a:lvl1pPr>
                      <a:lvl2pPr marL="742950" indent="-285750" eaLnBrk="0" hangingPunct="0">
                        <a:spcBef>
                          <a:spcPct val="20000"/>
                        </a:spcBef>
                        <a:buClr>
                          <a:srgbClr val="912B29"/>
                        </a:buClr>
                        <a:buFont typeface="Arial" charset="0"/>
                        <a:defRPr sz="2400">
                          <a:solidFill>
                            <a:schemeClr val="tx1"/>
                          </a:solidFill>
                          <a:latin typeface="Arial" charset="0"/>
                          <a:cs typeface="Arial" charset="0"/>
                        </a:defRPr>
                      </a:lvl2pPr>
                      <a:lvl3pPr marL="1143000" indent="-228600" eaLnBrk="0" hangingPunct="0">
                        <a:spcBef>
                          <a:spcPct val="20000"/>
                        </a:spcBef>
                        <a:buClr>
                          <a:srgbClr val="912B29"/>
                        </a:buClr>
                        <a:buFont typeface="Arial" charset="0"/>
                        <a:defRPr sz="1400">
                          <a:solidFill>
                            <a:schemeClr val="tx1"/>
                          </a:solidFill>
                          <a:latin typeface="Arial" charset="0"/>
                          <a:cs typeface="Arial" charset="0"/>
                        </a:defRPr>
                      </a:lvl3pPr>
                      <a:lvl4pPr marL="1600200" indent="-228600" eaLnBrk="0" hangingPunct="0">
                        <a:spcBef>
                          <a:spcPct val="20000"/>
                        </a:spcBef>
                        <a:buClr>
                          <a:srgbClr val="912B29"/>
                        </a:buClr>
                        <a:buFont typeface="Arial" charset="0"/>
                        <a:defRPr sz="1200">
                          <a:solidFill>
                            <a:schemeClr val="tx1"/>
                          </a:solidFill>
                          <a:latin typeface="Arial" charset="0"/>
                          <a:cs typeface="Arial" charset="0"/>
                        </a:defRPr>
                      </a:lvl4pPr>
                      <a:lvl5pPr marL="2057400" indent="-228600" eaLnBrk="0" hangingPunct="0">
                        <a:spcBef>
                          <a:spcPct val="20000"/>
                        </a:spcBef>
                        <a:buClr>
                          <a:srgbClr val="912B29"/>
                        </a:buClr>
                        <a:buFont typeface="Arial" charset="0"/>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bg1"/>
                          </a:solidFill>
                          <a:effectLst/>
                          <a:latin typeface="Arial" charset="0"/>
                          <a:cs typeface="Arial" charset="0"/>
                        </a:rPr>
                        <a:t>Placebo</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bg1"/>
                          </a:solidFill>
                          <a:effectLst/>
                          <a:latin typeface="Arial" charset="0"/>
                          <a:cs typeface="Arial" charset="0"/>
                        </a:rPr>
                        <a:t>N=4941</a:t>
                      </a:r>
                    </a:p>
                  </a:txBody>
                  <a:tcPr marT="45745" marB="45745" anchor="b"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gradFill rotWithShape="1">
                      <a:gsLst>
                        <a:gs pos="0">
                          <a:srgbClr val="285081"/>
                        </a:gs>
                        <a:gs pos="50000">
                          <a:srgbClr val="3E76BB"/>
                        </a:gs>
                        <a:gs pos="100000">
                          <a:srgbClr val="4B8DDE"/>
                        </a:gs>
                      </a:gsLst>
                      <a:lin ang="2700000" scaled="1"/>
                    </a:gradFill>
                  </a:tcPr>
                </a:tc>
                <a:tc>
                  <a:txBody>
                    <a:bodyPr/>
                    <a:lstStyle>
                      <a:lvl1pPr eaLnBrk="0" hangingPunct="0">
                        <a:spcBef>
                          <a:spcPct val="20000"/>
                        </a:spcBef>
                        <a:buClr>
                          <a:srgbClr val="912B29"/>
                        </a:buClr>
                        <a:buFont typeface="Arial" charset="0"/>
                        <a:defRPr>
                          <a:solidFill>
                            <a:schemeClr val="tx1"/>
                          </a:solidFill>
                          <a:latin typeface="Arial" charset="0"/>
                          <a:cs typeface="Arial" charset="0"/>
                        </a:defRPr>
                      </a:lvl1pPr>
                      <a:lvl2pPr marL="742950" indent="-285750" eaLnBrk="0" hangingPunct="0">
                        <a:spcBef>
                          <a:spcPct val="20000"/>
                        </a:spcBef>
                        <a:buClr>
                          <a:srgbClr val="912B29"/>
                        </a:buClr>
                        <a:buFont typeface="Arial" charset="0"/>
                        <a:defRPr sz="2400">
                          <a:solidFill>
                            <a:schemeClr val="tx1"/>
                          </a:solidFill>
                          <a:latin typeface="Arial" charset="0"/>
                          <a:cs typeface="Arial" charset="0"/>
                        </a:defRPr>
                      </a:lvl2pPr>
                      <a:lvl3pPr marL="1143000" indent="-228600" eaLnBrk="0" hangingPunct="0">
                        <a:spcBef>
                          <a:spcPct val="20000"/>
                        </a:spcBef>
                        <a:buClr>
                          <a:srgbClr val="912B29"/>
                        </a:buClr>
                        <a:buFont typeface="Arial" charset="0"/>
                        <a:defRPr sz="1400">
                          <a:solidFill>
                            <a:schemeClr val="tx1"/>
                          </a:solidFill>
                          <a:latin typeface="Arial" charset="0"/>
                          <a:cs typeface="Arial" charset="0"/>
                        </a:defRPr>
                      </a:lvl3pPr>
                      <a:lvl4pPr marL="1600200" indent="-228600" eaLnBrk="0" hangingPunct="0">
                        <a:spcBef>
                          <a:spcPct val="20000"/>
                        </a:spcBef>
                        <a:buClr>
                          <a:srgbClr val="912B29"/>
                        </a:buClr>
                        <a:buFont typeface="Arial" charset="0"/>
                        <a:defRPr sz="1200">
                          <a:solidFill>
                            <a:schemeClr val="tx1"/>
                          </a:solidFill>
                          <a:latin typeface="Arial" charset="0"/>
                          <a:cs typeface="Arial" charset="0"/>
                        </a:defRPr>
                      </a:lvl4pPr>
                      <a:lvl5pPr marL="2057400" indent="-228600" eaLnBrk="0" hangingPunct="0">
                        <a:spcBef>
                          <a:spcPct val="20000"/>
                        </a:spcBef>
                        <a:buClr>
                          <a:srgbClr val="912B29"/>
                        </a:buClr>
                        <a:buFont typeface="Arial" charset="0"/>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chemeClr val="bg1"/>
                          </a:solidFill>
                          <a:effectLst/>
                          <a:latin typeface="Arial" charset="0"/>
                          <a:cs typeface="Arial" charset="0"/>
                        </a:rPr>
                        <a:t>P-value</a:t>
                      </a:r>
                    </a:p>
                  </a:txBody>
                  <a:tcPr marT="45745" marB="45745" anchor="b" horzOverflow="overflow">
                    <a:lnL>
                      <a:noFill/>
                    </a:lnL>
                    <a:lnR>
                      <a:noFill/>
                    </a:lnR>
                    <a:lnT w="254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gradFill rotWithShape="1">
                      <a:gsLst>
                        <a:gs pos="0">
                          <a:srgbClr val="285081"/>
                        </a:gs>
                        <a:gs pos="50000">
                          <a:srgbClr val="3E76BB"/>
                        </a:gs>
                        <a:gs pos="100000">
                          <a:srgbClr val="4B8DDE"/>
                        </a:gs>
                      </a:gsLst>
                      <a:lin ang="2700000" scaled="1"/>
                    </a:gradFill>
                  </a:tcPr>
                </a:tc>
              </a:tr>
              <a:tr h="365095">
                <a:tc>
                  <a:txBody>
                    <a:bodyPr/>
                    <a:lstStyle>
                      <a:lvl1pPr eaLnBrk="0" hangingPunct="0">
                        <a:spcBef>
                          <a:spcPct val="20000"/>
                        </a:spcBef>
                        <a:buClr>
                          <a:srgbClr val="912B29"/>
                        </a:buClr>
                        <a:buFont typeface="Arial" charset="0"/>
                        <a:defRPr>
                          <a:solidFill>
                            <a:schemeClr val="tx1"/>
                          </a:solidFill>
                          <a:latin typeface="Arial" charset="0"/>
                          <a:cs typeface="Arial" charset="0"/>
                        </a:defRPr>
                      </a:lvl1pPr>
                      <a:lvl2pPr marL="742950" indent="-285750" eaLnBrk="0" hangingPunct="0">
                        <a:spcBef>
                          <a:spcPct val="20000"/>
                        </a:spcBef>
                        <a:buClr>
                          <a:srgbClr val="912B29"/>
                        </a:buClr>
                        <a:buFont typeface="Arial" charset="0"/>
                        <a:defRPr sz="2400">
                          <a:solidFill>
                            <a:schemeClr val="tx1"/>
                          </a:solidFill>
                          <a:latin typeface="Arial" charset="0"/>
                          <a:cs typeface="Arial" charset="0"/>
                        </a:defRPr>
                      </a:lvl2pPr>
                      <a:lvl3pPr marL="1143000" indent="-228600" eaLnBrk="0" hangingPunct="0">
                        <a:spcBef>
                          <a:spcPct val="20000"/>
                        </a:spcBef>
                        <a:buClr>
                          <a:srgbClr val="912B29"/>
                        </a:buClr>
                        <a:buFont typeface="Arial" charset="0"/>
                        <a:defRPr sz="1400">
                          <a:solidFill>
                            <a:schemeClr val="tx1"/>
                          </a:solidFill>
                          <a:latin typeface="Arial" charset="0"/>
                          <a:cs typeface="Arial" charset="0"/>
                        </a:defRPr>
                      </a:lvl3pPr>
                      <a:lvl4pPr marL="1600200" indent="-228600" eaLnBrk="0" hangingPunct="0">
                        <a:spcBef>
                          <a:spcPct val="20000"/>
                        </a:spcBef>
                        <a:buClr>
                          <a:srgbClr val="912B29"/>
                        </a:buClr>
                        <a:buFont typeface="Arial" charset="0"/>
                        <a:defRPr sz="1200">
                          <a:solidFill>
                            <a:schemeClr val="tx1"/>
                          </a:solidFill>
                          <a:latin typeface="Arial" charset="0"/>
                          <a:cs typeface="Arial" charset="0"/>
                        </a:defRPr>
                      </a:lvl4pPr>
                      <a:lvl5pPr marL="2057400" indent="-228600" eaLnBrk="0" hangingPunct="0">
                        <a:spcBef>
                          <a:spcPct val="20000"/>
                        </a:spcBef>
                        <a:buClr>
                          <a:srgbClr val="912B29"/>
                        </a:buClr>
                        <a:buFont typeface="Arial" charset="0"/>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9p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en-US" altLang="en-US" sz="1800" b="0" i="0" u="none" strike="noStrike" cap="none" normalizeH="0" baseline="0" dirty="0" smtClean="0">
                          <a:ln>
                            <a:noFill/>
                          </a:ln>
                          <a:solidFill>
                            <a:schemeClr val="bg1"/>
                          </a:solidFill>
                          <a:effectLst/>
                          <a:latin typeface="Arial" charset="0"/>
                          <a:cs typeface="Times New Roman" pitchFamily="18" charset="0"/>
                        </a:rPr>
                        <a:t>  </a:t>
                      </a:r>
                      <a:r>
                        <a:rPr kumimoji="0" lang="en-US" altLang="en-US" sz="1800" b="1" i="0" u="none" strike="noStrike" cap="none" normalizeH="0" baseline="0" dirty="0" smtClean="0">
                          <a:ln>
                            <a:noFill/>
                          </a:ln>
                          <a:solidFill>
                            <a:srgbClr val="FFFF00"/>
                          </a:solidFill>
                          <a:effectLst/>
                          <a:latin typeface="Arial" charset="0"/>
                          <a:cs typeface="Times New Roman" pitchFamily="18" charset="0"/>
                        </a:rPr>
                        <a:t>STEMI or NSTEMI</a:t>
                      </a:r>
                    </a:p>
                  </a:txBody>
                  <a:tcPr marL="12065" marR="12065" marT="0" marB="0"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gradFill rotWithShape="1">
                      <a:gsLst>
                        <a:gs pos="0">
                          <a:srgbClr val="285081"/>
                        </a:gs>
                        <a:gs pos="50000">
                          <a:srgbClr val="3E76BB"/>
                        </a:gs>
                        <a:gs pos="100000">
                          <a:srgbClr val="4B8DDE"/>
                        </a:gs>
                      </a:gsLst>
                      <a:lin ang="2700000" scaled="1"/>
                    </a:gradFill>
                  </a:tcPr>
                </a:tc>
                <a:tc>
                  <a:txBody>
                    <a:bodyPr/>
                    <a:lstStyle>
                      <a:lvl1pPr eaLnBrk="0" hangingPunct="0">
                        <a:spcBef>
                          <a:spcPct val="20000"/>
                        </a:spcBef>
                        <a:buClr>
                          <a:srgbClr val="912B29"/>
                        </a:buClr>
                        <a:buFont typeface="Arial" charset="0"/>
                        <a:defRPr>
                          <a:solidFill>
                            <a:schemeClr val="tx1"/>
                          </a:solidFill>
                          <a:latin typeface="Arial" charset="0"/>
                          <a:cs typeface="Arial" charset="0"/>
                        </a:defRPr>
                      </a:lvl1pPr>
                      <a:lvl2pPr marL="742950" indent="-285750" eaLnBrk="0" hangingPunct="0">
                        <a:spcBef>
                          <a:spcPct val="20000"/>
                        </a:spcBef>
                        <a:buClr>
                          <a:srgbClr val="912B29"/>
                        </a:buClr>
                        <a:buFont typeface="Arial" charset="0"/>
                        <a:defRPr sz="2400">
                          <a:solidFill>
                            <a:schemeClr val="tx1"/>
                          </a:solidFill>
                          <a:latin typeface="Arial" charset="0"/>
                          <a:cs typeface="Arial" charset="0"/>
                        </a:defRPr>
                      </a:lvl2pPr>
                      <a:lvl3pPr marL="1143000" indent="-228600" eaLnBrk="0" hangingPunct="0">
                        <a:spcBef>
                          <a:spcPct val="20000"/>
                        </a:spcBef>
                        <a:buClr>
                          <a:srgbClr val="912B29"/>
                        </a:buClr>
                        <a:buFont typeface="Arial" charset="0"/>
                        <a:defRPr sz="1400">
                          <a:solidFill>
                            <a:schemeClr val="tx1"/>
                          </a:solidFill>
                          <a:latin typeface="Arial" charset="0"/>
                          <a:cs typeface="Arial" charset="0"/>
                        </a:defRPr>
                      </a:lvl3pPr>
                      <a:lvl4pPr marL="1600200" indent="-228600" eaLnBrk="0" hangingPunct="0">
                        <a:spcBef>
                          <a:spcPct val="20000"/>
                        </a:spcBef>
                        <a:buClr>
                          <a:srgbClr val="912B29"/>
                        </a:buClr>
                        <a:buFont typeface="Arial" charset="0"/>
                        <a:defRPr sz="1200">
                          <a:solidFill>
                            <a:schemeClr val="tx1"/>
                          </a:solidFill>
                          <a:latin typeface="Arial" charset="0"/>
                          <a:cs typeface="Arial" charset="0"/>
                        </a:defRPr>
                      </a:lvl4pPr>
                      <a:lvl5pPr marL="2057400" indent="-228600" eaLnBrk="0" hangingPunct="0">
                        <a:spcBef>
                          <a:spcPct val="20000"/>
                        </a:spcBef>
                        <a:buClr>
                          <a:srgbClr val="912B29"/>
                        </a:buClr>
                        <a:buFont typeface="Arial" charset="0"/>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altLang="en-US" sz="1800" b="1" i="0" u="none" strike="noStrike" cap="none" normalizeH="0" baseline="0" dirty="0" smtClean="0">
                          <a:ln>
                            <a:noFill/>
                          </a:ln>
                          <a:solidFill>
                            <a:srgbClr val="FFFF00"/>
                          </a:solidFill>
                          <a:effectLst/>
                          <a:latin typeface="Arial" charset="0"/>
                          <a:cs typeface="Arial" charset="0"/>
                        </a:rPr>
                        <a:t>26.10% </a:t>
                      </a:r>
                      <a:endParaRPr kumimoji="0" lang="en-US" altLang="en-US" sz="1800" b="1" i="0" u="none" strike="noStrike" cap="none" normalizeH="0" baseline="0" dirty="0" smtClean="0">
                        <a:ln>
                          <a:noFill/>
                        </a:ln>
                        <a:solidFill>
                          <a:srgbClr val="FFFF00"/>
                        </a:solidFill>
                        <a:effectLst/>
                        <a:latin typeface="Arial" charset="0"/>
                        <a:cs typeface="Times New Roman" pitchFamily="18" charset="0"/>
                      </a:endParaRPr>
                    </a:p>
                  </a:txBody>
                  <a:tcPr marL="12065" marR="12065" marT="0" marB="0"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gradFill rotWithShape="1">
                      <a:gsLst>
                        <a:gs pos="0">
                          <a:srgbClr val="285081"/>
                        </a:gs>
                        <a:gs pos="50000">
                          <a:srgbClr val="3E76BB"/>
                        </a:gs>
                        <a:gs pos="100000">
                          <a:srgbClr val="4B8DDE"/>
                        </a:gs>
                      </a:gsLst>
                      <a:lin ang="2700000" scaled="1"/>
                    </a:gradFill>
                  </a:tcPr>
                </a:tc>
                <a:tc>
                  <a:txBody>
                    <a:bodyPr/>
                    <a:lstStyle>
                      <a:lvl1pPr eaLnBrk="0" hangingPunct="0">
                        <a:spcBef>
                          <a:spcPct val="20000"/>
                        </a:spcBef>
                        <a:buClr>
                          <a:srgbClr val="912B29"/>
                        </a:buClr>
                        <a:buFont typeface="Arial" charset="0"/>
                        <a:defRPr>
                          <a:solidFill>
                            <a:schemeClr val="tx1"/>
                          </a:solidFill>
                          <a:latin typeface="Arial" charset="0"/>
                          <a:cs typeface="Arial" charset="0"/>
                        </a:defRPr>
                      </a:lvl1pPr>
                      <a:lvl2pPr marL="742950" indent="-285750" eaLnBrk="0" hangingPunct="0">
                        <a:spcBef>
                          <a:spcPct val="20000"/>
                        </a:spcBef>
                        <a:buClr>
                          <a:srgbClr val="912B29"/>
                        </a:buClr>
                        <a:buFont typeface="Arial" charset="0"/>
                        <a:defRPr sz="2400">
                          <a:solidFill>
                            <a:schemeClr val="tx1"/>
                          </a:solidFill>
                          <a:latin typeface="Arial" charset="0"/>
                          <a:cs typeface="Arial" charset="0"/>
                        </a:defRPr>
                      </a:lvl2pPr>
                      <a:lvl3pPr marL="1143000" indent="-228600" eaLnBrk="0" hangingPunct="0">
                        <a:spcBef>
                          <a:spcPct val="20000"/>
                        </a:spcBef>
                        <a:buClr>
                          <a:srgbClr val="912B29"/>
                        </a:buClr>
                        <a:buFont typeface="Arial" charset="0"/>
                        <a:defRPr sz="1400">
                          <a:solidFill>
                            <a:schemeClr val="tx1"/>
                          </a:solidFill>
                          <a:latin typeface="Arial" charset="0"/>
                          <a:cs typeface="Arial" charset="0"/>
                        </a:defRPr>
                      </a:lvl3pPr>
                      <a:lvl4pPr marL="1600200" indent="-228600" eaLnBrk="0" hangingPunct="0">
                        <a:spcBef>
                          <a:spcPct val="20000"/>
                        </a:spcBef>
                        <a:buClr>
                          <a:srgbClr val="912B29"/>
                        </a:buClr>
                        <a:buFont typeface="Arial" charset="0"/>
                        <a:defRPr sz="1200">
                          <a:solidFill>
                            <a:schemeClr val="tx1"/>
                          </a:solidFill>
                          <a:latin typeface="Arial" charset="0"/>
                          <a:cs typeface="Arial" charset="0"/>
                        </a:defRPr>
                      </a:lvl4pPr>
                      <a:lvl5pPr marL="2057400" indent="-228600" eaLnBrk="0" hangingPunct="0">
                        <a:spcBef>
                          <a:spcPct val="20000"/>
                        </a:spcBef>
                        <a:buClr>
                          <a:srgbClr val="912B29"/>
                        </a:buClr>
                        <a:buFont typeface="Arial" charset="0"/>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altLang="en-US" sz="1800" b="1" i="0" u="none" strike="noStrike" cap="none" normalizeH="0" baseline="0" dirty="0" smtClean="0">
                          <a:ln>
                            <a:noFill/>
                          </a:ln>
                          <a:solidFill>
                            <a:srgbClr val="FFFF00"/>
                          </a:solidFill>
                          <a:effectLst/>
                          <a:latin typeface="Arial" charset="0"/>
                          <a:cs typeface="Arial" charset="0"/>
                        </a:rPr>
                        <a:t>25.87% </a:t>
                      </a:r>
                      <a:endParaRPr kumimoji="0" lang="en-US" altLang="en-US" sz="1800" b="1" i="0" u="none" strike="noStrike" cap="none" normalizeH="0" baseline="0" dirty="0" smtClean="0">
                        <a:ln>
                          <a:noFill/>
                        </a:ln>
                        <a:solidFill>
                          <a:srgbClr val="FFFF00"/>
                        </a:solidFill>
                        <a:effectLst/>
                        <a:latin typeface="Arial" charset="0"/>
                        <a:cs typeface="Times New Roman" pitchFamily="18" charset="0"/>
                      </a:endParaRPr>
                    </a:p>
                  </a:txBody>
                  <a:tcPr marL="12065" marR="12065" marT="0" marB="0"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gradFill rotWithShape="1">
                      <a:gsLst>
                        <a:gs pos="0">
                          <a:srgbClr val="285081"/>
                        </a:gs>
                        <a:gs pos="50000">
                          <a:srgbClr val="3E76BB"/>
                        </a:gs>
                        <a:gs pos="100000">
                          <a:srgbClr val="4B8DDE"/>
                        </a:gs>
                      </a:gsLst>
                      <a:lin ang="2700000" scaled="1"/>
                    </a:gradFill>
                  </a:tcPr>
                </a:tc>
                <a:tc>
                  <a:txBody>
                    <a:bodyPr/>
                    <a:lstStyle>
                      <a:lvl1pPr eaLnBrk="0" hangingPunct="0">
                        <a:spcBef>
                          <a:spcPct val="20000"/>
                        </a:spcBef>
                        <a:buClr>
                          <a:srgbClr val="912B29"/>
                        </a:buClr>
                        <a:buFont typeface="Arial" charset="0"/>
                        <a:defRPr>
                          <a:solidFill>
                            <a:schemeClr val="tx1"/>
                          </a:solidFill>
                          <a:latin typeface="Arial" charset="0"/>
                          <a:cs typeface="Arial" charset="0"/>
                        </a:defRPr>
                      </a:lvl1pPr>
                      <a:lvl2pPr marL="742950" indent="-285750" eaLnBrk="0" hangingPunct="0">
                        <a:spcBef>
                          <a:spcPct val="20000"/>
                        </a:spcBef>
                        <a:buClr>
                          <a:srgbClr val="912B29"/>
                        </a:buClr>
                        <a:buFont typeface="Arial" charset="0"/>
                        <a:defRPr sz="2400">
                          <a:solidFill>
                            <a:schemeClr val="tx1"/>
                          </a:solidFill>
                          <a:latin typeface="Arial" charset="0"/>
                          <a:cs typeface="Arial" charset="0"/>
                        </a:defRPr>
                      </a:lvl2pPr>
                      <a:lvl3pPr marL="1143000" indent="-228600" eaLnBrk="0" hangingPunct="0">
                        <a:spcBef>
                          <a:spcPct val="20000"/>
                        </a:spcBef>
                        <a:buClr>
                          <a:srgbClr val="912B29"/>
                        </a:buClr>
                        <a:buFont typeface="Arial" charset="0"/>
                        <a:defRPr sz="1400">
                          <a:solidFill>
                            <a:schemeClr val="tx1"/>
                          </a:solidFill>
                          <a:latin typeface="Arial" charset="0"/>
                          <a:cs typeface="Arial" charset="0"/>
                        </a:defRPr>
                      </a:lvl3pPr>
                      <a:lvl4pPr marL="1600200" indent="-228600" eaLnBrk="0" hangingPunct="0">
                        <a:spcBef>
                          <a:spcPct val="20000"/>
                        </a:spcBef>
                        <a:buClr>
                          <a:srgbClr val="912B29"/>
                        </a:buClr>
                        <a:buFont typeface="Arial" charset="0"/>
                        <a:defRPr sz="1200">
                          <a:solidFill>
                            <a:schemeClr val="tx1"/>
                          </a:solidFill>
                          <a:latin typeface="Arial" charset="0"/>
                          <a:cs typeface="Arial" charset="0"/>
                        </a:defRPr>
                      </a:lvl4pPr>
                      <a:lvl5pPr marL="2057400" indent="-228600" eaLnBrk="0" hangingPunct="0">
                        <a:spcBef>
                          <a:spcPct val="20000"/>
                        </a:spcBef>
                        <a:buClr>
                          <a:srgbClr val="912B29"/>
                        </a:buClr>
                        <a:buFont typeface="Arial" charset="0"/>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altLang="en-US" sz="1800" b="0" i="0" u="none" strike="noStrike" cap="none" normalizeH="0" baseline="0" smtClean="0">
                          <a:ln>
                            <a:noFill/>
                          </a:ln>
                          <a:solidFill>
                            <a:schemeClr val="bg1"/>
                          </a:solidFill>
                          <a:effectLst/>
                          <a:latin typeface="Arial" charset="0"/>
                          <a:cs typeface="Arial" charset="0"/>
                        </a:rPr>
                        <a:t>0.80</a:t>
                      </a:r>
                      <a:endParaRPr kumimoji="0" lang="en-US" altLang="en-US" sz="1800" b="0" i="0" u="none" strike="noStrike" cap="none" normalizeH="0" baseline="0" smtClean="0">
                        <a:ln>
                          <a:noFill/>
                        </a:ln>
                        <a:solidFill>
                          <a:schemeClr val="bg1"/>
                        </a:solidFill>
                        <a:effectLst/>
                        <a:latin typeface="Arial" charset="0"/>
                        <a:cs typeface="Times New Roman" pitchFamily="18" charset="0"/>
                      </a:endParaRPr>
                    </a:p>
                  </a:txBody>
                  <a:tcPr marL="12065" marR="12065" marT="0" marB="0" anchor="ctr" horzOverflow="overflow">
                    <a:lnL>
                      <a:noFill/>
                    </a:lnL>
                    <a:lnR>
                      <a:noFill/>
                    </a:lnR>
                    <a:lnT w="25400" cap="flat" cmpd="sng" algn="ctr">
                      <a:solidFill>
                        <a:schemeClr val="tx1"/>
                      </a:solidFill>
                      <a:prstDash val="solid"/>
                      <a:round/>
                      <a:headEnd type="none" w="med" len="med"/>
                      <a:tailEnd type="none" w="med" len="med"/>
                    </a:lnT>
                    <a:lnB>
                      <a:noFill/>
                    </a:lnB>
                    <a:lnTlToBr>
                      <a:noFill/>
                    </a:lnTlToBr>
                    <a:lnBlToTr>
                      <a:noFill/>
                    </a:lnBlToTr>
                    <a:gradFill rotWithShape="1">
                      <a:gsLst>
                        <a:gs pos="0">
                          <a:srgbClr val="285081"/>
                        </a:gs>
                        <a:gs pos="50000">
                          <a:srgbClr val="3E76BB"/>
                        </a:gs>
                        <a:gs pos="100000">
                          <a:srgbClr val="4B8DDE"/>
                        </a:gs>
                      </a:gsLst>
                      <a:lin ang="2700000" scaled="1"/>
                    </a:gradFill>
                  </a:tcPr>
                </a:tc>
              </a:tr>
              <a:tr h="307950">
                <a:tc>
                  <a:txBody>
                    <a:bodyPr/>
                    <a:lstStyle>
                      <a:lvl1pPr eaLnBrk="0" hangingPunct="0">
                        <a:spcBef>
                          <a:spcPct val="20000"/>
                        </a:spcBef>
                        <a:buClr>
                          <a:srgbClr val="912B29"/>
                        </a:buClr>
                        <a:buFont typeface="Arial" charset="0"/>
                        <a:defRPr>
                          <a:solidFill>
                            <a:schemeClr val="tx1"/>
                          </a:solidFill>
                          <a:latin typeface="Arial" charset="0"/>
                          <a:cs typeface="Arial" charset="0"/>
                        </a:defRPr>
                      </a:lvl1pPr>
                      <a:lvl2pPr marL="742950" indent="-285750" eaLnBrk="0" hangingPunct="0">
                        <a:spcBef>
                          <a:spcPct val="20000"/>
                        </a:spcBef>
                        <a:buClr>
                          <a:srgbClr val="912B29"/>
                        </a:buClr>
                        <a:buFont typeface="Arial" charset="0"/>
                        <a:defRPr sz="2400">
                          <a:solidFill>
                            <a:schemeClr val="tx1"/>
                          </a:solidFill>
                          <a:latin typeface="Arial" charset="0"/>
                          <a:cs typeface="Arial" charset="0"/>
                        </a:defRPr>
                      </a:lvl2pPr>
                      <a:lvl3pPr marL="1143000" indent="-228600" eaLnBrk="0" hangingPunct="0">
                        <a:spcBef>
                          <a:spcPct val="20000"/>
                        </a:spcBef>
                        <a:buClr>
                          <a:srgbClr val="912B29"/>
                        </a:buClr>
                        <a:buFont typeface="Arial" charset="0"/>
                        <a:defRPr sz="1400">
                          <a:solidFill>
                            <a:schemeClr val="tx1"/>
                          </a:solidFill>
                          <a:latin typeface="Arial" charset="0"/>
                          <a:cs typeface="Arial" charset="0"/>
                        </a:defRPr>
                      </a:lvl3pPr>
                      <a:lvl4pPr marL="1600200" indent="-228600" eaLnBrk="0" hangingPunct="0">
                        <a:spcBef>
                          <a:spcPct val="20000"/>
                        </a:spcBef>
                        <a:buClr>
                          <a:srgbClr val="912B29"/>
                        </a:buClr>
                        <a:buFont typeface="Arial" charset="0"/>
                        <a:defRPr sz="1200">
                          <a:solidFill>
                            <a:schemeClr val="tx1"/>
                          </a:solidFill>
                          <a:latin typeface="Arial" charset="0"/>
                          <a:cs typeface="Arial" charset="0"/>
                        </a:defRPr>
                      </a:lvl4pPr>
                      <a:lvl5pPr marL="2057400" indent="-228600" eaLnBrk="0" hangingPunct="0">
                        <a:spcBef>
                          <a:spcPct val="20000"/>
                        </a:spcBef>
                        <a:buClr>
                          <a:srgbClr val="912B29"/>
                        </a:buClr>
                        <a:buFont typeface="Arial" charset="0"/>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9p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en-US" altLang="en-US" sz="1800" b="0" i="0" u="none" strike="noStrike" cap="none" normalizeH="0" baseline="0" smtClean="0">
                          <a:ln>
                            <a:noFill/>
                          </a:ln>
                          <a:solidFill>
                            <a:schemeClr val="bg1"/>
                          </a:solidFill>
                          <a:effectLst/>
                          <a:latin typeface="Arial" charset="0"/>
                          <a:cs typeface="Times New Roman" pitchFamily="18" charset="0"/>
                        </a:rPr>
                        <a:t>  Renal insufficiency/failure</a:t>
                      </a:r>
                    </a:p>
                  </a:txBody>
                  <a:tcPr marL="12065" marR="12065" marT="0" marB="0" anchor="ctr" horzOverflow="overflow">
                    <a:lnL>
                      <a:noFill/>
                    </a:lnL>
                    <a:lnR>
                      <a:noFill/>
                    </a:lnR>
                    <a:lnT>
                      <a:noFill/>
                    </a:lnT>
                    <a:lnB>
                      <a:noFill/>
                    </a:lnB>
                    <a:lnTlToBr>
                      <a:noFill/>
                    </a:lnTlToBr>
                    <a:lnBlToTr>
                      <a:noFill/>
                    </a:lnBlToTr>
                    <a:gradFill rotWithShape="1">
                      <a:gsLst>
                        <a:gs pos="0">
                          <a:srgbClr val="285081"/>
                        </a:gs>
                        <a:gs pos="50000">
                          <a:srgbClr val="3E76BB"/>
                        </a:gs>
                        <a:gs pos="100000">
                          <a:srgbClr val="4B8DDE"/>
                        </a:gs>
                      </a:gsLst>
                      <a:lin ang="2700000" scaled="1"/>
                    </a:gradFill>
                  </a:tcPr>
                </a:tc>
                <a:tc>
                  <a:txBody>
                    <a:bodyPr/>
                    <a:lstStyle>
                      <a:lvl1pPr eaLnBrk="0" hangingPunct="0">
                        <a:spcBef>
                          <a:spcPct val="20000"/>
                        </a:spcBef>
                        <a:buClr>
                          <a:srgbClr val="912B29"/>
                        </a:buClr>
                        <a:buFont typeface="Arial" charset="0"/>
                        <a:defRPr>
                          <a:solidFill>
                            <a:schemeClr val="tx1"/>
                          </a:solidFill>
                          <a:latin typeface="Arial" charset="0"/>
                          <a:cs typeface="Arial" charset="0"/>
                        </a:defRPr>
                      </a:lvl1pPr>
                      <a:lvl2pPr marL="742950" indent="-285750" eaLnBrk="0" hangingPunct="0">
                        <a:spcBef>
                          <a:spcPct val="20000"/>
                        </a:spcBef>
                        <a:buClr>
                          <a:srgbClr val="912B29"/>
                        </a:buClr>
                        <a:buFont typeface="Arial" charset="0"/>
                        <a:defRPr sz="2400">
                          <a:solidFill>
                            <a:schemeClr val="tx1"/>
                          </a:solidFill>
                          <a:latin typeface="Arial" charset="0"/>
                          <a:cs typeface="Arial" charset="0"/>
                        </a:defRPr>
                      </a:lvl2pPr>
                      <a:lvl3pPr marL="1143000" indent="-228600" eaLnBrk="0" hangingPunct="0">
                        <a:spcBef>
                          <a:spcPct val="20000"/>
                        </a:spcBef>
                        <a:buClr>
                          <a:srgbClr val="912B29"/>
                        </a:buClr>
                        <a:buFont typeface="Arial" charset="0"/>
                        <a:defRPr sz="1400">
                          <a:solidFill>
                            <a:schemeClr val="tx1"/>
                          </a:solidFill>
                          <a:latin typeface="Arial" charset="0"/>
                          <a:cs typeface="Arial" charset="0"/>
                        </a:defRPr>
                      </a:lvl3pPr>
                      <a:lvl4pPr marL="1600200" indent="-228600" eaLnBrk="0" hangingPunct="0">
                        <a:spcBef>
                          <a:spcPct val="20000"/>
                        </a:spcBef>
                        <a:buClr>
                          <a:srgbClr val="912B29"/>
                        </a:buClr>
                        <a:buFont typeface="Arial" charset="0"/>
                        <a:defRPr sz="1200">
                          <a:solidFill>
                            <a:schemeClr val="tx1"/>
                          </a:solidFill>
                          <a:latin typeface="Arial" charset="0"/>
                          <a:cs typeface="Arial" charset="0"/>
                        </a:defRPr>
                      </a:lvl4pPr>
                      <a:lvl5pPr marL="2057400" indent="-228600" eaLnBrk="0" hangingPunct="0">
                        <a:spcBef>
                          <a:spcPct val="20000"/>
                        </a:spcBef>
                        <a:buClr>
                          <a:srgbClr val="912B29"/>
                        </a:buClr>
                        <a:buFont typeface="Arial" charset="0"/>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altLang="en-US" sz="1800" b="0" i="0" u="none" strike="noStrike" cap="none" normalizeH="0" baseline="0" smtClean="0">
                          <a:ln>
                            <a:noFill/>
                          </a:ln>
                          <a:solidFill>
                            <a:schemeClr val="bg1"/>
                          </a:solidFill>
                          <a:effectLst/>
                          <a:latin typeface="Arial" charset="0"/>
                          <a:cs typeface="Arial" charset="0"/>
                        </a:rPr>
                        <a:t>4.46% </a:t>
                      </a:r>
                      <a:endParaRPr kumimoji="0" lang="en-US" altLang="en-US" sz="1800" b="0" i="0" u="none" strike="noStrike" cap="none" normalizeH="0" baseline="0" smtClean="0">
                        <a:ln>
                          <a:noFill/>
                        </a:ln>
                        <a:solidFill>
                          <a:schemeClr val="bg1"/>
                        </a:solidFill>
                        <a:effectLst/>
                        <a:latin typeface="Arial" charset="0"/>
                        <a:cs typeface="Times New Roman" pitchFamily="18" charset="0"/>
                      </a:endParaRPr>
                    </a:p>
                  </a:txBody>
                  <a:tcPr marL="12065" marR="12065" marT="0" marB="0" anchor="ctr" horzOverflow="overflow">
                    <a:lnL>
                      <a:noFill/>
                    </a:lnL>
                    <a:lnR>
                      <a:noFill/>
                    </a:lnR>
                    <a:lnT>
                      <a:noFill/>
                    </a:lnT>
                    <a:lnB>
                      <a:noFill/>
                    </a:lnB>
                    <a:lnTlToBr>
                      <a:noFill/>
                    </a:lnTlToBr>
                    <a:lnBlToTr>
                      <a:noFill/>
                    </a:lnBlToTr>
                    <a:gradFill rotWithShape="1">
                      <a:gsLst>
                        <a:gs pos="0">
                          <a:srgbClr val="285081"/>
                        </a:gs>
                        <a:gs pos="50000">
                          <a:srgbClr val="3E76BB"/>
                        </a:gs>
                        <a:gs pos="100000">
                          <a:srgbClr val="4B8DDE"/>
                        </a:gs>
                      </a:gsLst>
                      <a:lin ang="2700000" scaled="1"/>
                    </a:gradFill>
                  </a:tcPr>
                </a:tc>
                <a:tc>
                  <a:txBody>
                    <a:bodyPr/>
                    <a:lstStyle>
                      <a:lvl1pPr eaLnBrk="0" hangingPunct="0">
                        <a:spcBef>
                          <a:spcPct val="20000"/>
                        </a:spcBef>
                        <a:buClr>
                          <a:srgbClr val="912B29"/>
                        </a:buClr>
                        <a:buFont typeface="Arial" charset="0"/>
                        <a:defRPr>
                          <a:solidFill>
                            <a:schemeClr val="tx1"/>
                          </a:solidFill>
                          <a:latin typeface="Arial" charset="0"/>
                          <a:cs typeface="Arial" charset="0"/>
                        </a:defRPr>
                      </a:lvl1pPr>
                      <a:lvl2pPr marL="742950" indent="-285750" eaLnBrk="0" hangingPunct="0">
                        <a:spcBef>
                          <a:spcPct val="20000"/>
                        </a:spcBef>
                        <a:buClr>
                          <a:srgbClr val="912B29"/>
                        </a:buClr>
                        <a:buFont typeface="Arial" charset="0"/>
                        <a:defRPr sz="2400">
                          <a:solidFill>
                            <a:schemeClr val="tx1"/>
                          </a:solidFill>
                          <a:latin typeface="Arial" charset="0"/>
                          <a:cs typeface="Arial" charset="0"/>
                        </a:defRPr>
                      </a:lvl2pPr>
                      <a:lvl3pPr marL="1143000" indent="-228600" eaLnBrk="0" hangingPunct="0">
                        <a:spcBef>
                          <a:spcPct val="20000"/>
                        </a:spcBef>
                        <a:buClr>
                          <a:srgbClr val="912B29"/>
                        </a:buClr>
                        <a:buFont typeface="Arial" charset="0"/>
                        <a:defRPr sz="1400">
                          <a:solidFill>
                            <a:schemeClr val="tx1"/>
                          </a:solidFill>
                          <a:latin typeface="Arial" charset="0"/>
                          <a:cs typeface="Arial" charset="0"/>
                        </a:defRPr>
                      </a:lvl3pPr>
                      <a:lvl4pPr marL="1600200" indent="-228600" eaLnBrk="0" hangingPunct="0">
                        <a:spcBef>
                          <a:spcPct val="20000"/>
                        </a:spcBef>
                        <a:buClr>
                          <a:srgbClr val="912B29"/>
                        </a:buClr>
                        <a:buFont typeface="Arial" charset="0"/>
                        <a:defRPr sz="1200">
                          <a:solidFill>
                            <a:schemeClr val="tx1"/>
                          </a:solidFill>
                          <a:latin typeface="Arial" charset="0"/>
                          <a:cs typeface="Arial" charset="0"/>
                        </a:defRPr>
                      </a:lvl4pPr>
                      <a:lvl5pPr marL="2057400" indent="-228600" eaLnBrk="0" hangingPunct="0">
                        <a:spcBef>
                          <a:spcPct val="20000"/>
                        </a:spcBef>
                        <a:buClr>
                          <a:srgbClr val="912B29"/>
                        </a:buClr>
                        <a:buFont typeface="Arial" charset="0"/>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altLang="en-US" sz="1800" b="0" i="0" u="none" strike="noStrike" cap="none" normalizeH="0" baseline="0" smtClean="0">
                          <a:ln>
                            <a:noFill/>
                          </a:ln>
                          <a:solidFill>
                            <a:schemeClr val="bg1"/>
                          </a:solidFill>
                          <a:effectLst/>
                          <a:latin typeface="Arial" charset="0"/>
                          <a:cs typeface="Arial" charset="0"/>
                        </a:rPr>
                        <a:t>4.00% </a:t>
                      </a:r>
                      <a:endParaRPr kumimoji="0" lang="en-US" altLang="en-US" sz="1800" b="0" i="0" u="none" strike="noStrike" cap="none" normalizeH="0" baseline="0" smtClean="0">
                        <a:ln>
                          <a:noFill/>
                        </a:ln>
                        <a:solidFill>
                          <a:schemeClr val="bg1"/>
                        </a:solidFill>
                        <a:effectLst/>
                        <a:latin typeface="Arial" charset="0"/>
                        <a:cs typeface="Times New Roman" pitchFamily="18" charset="0"/>
                      </a:endParaRPr>
                    </a:p>
                  </a:txBody>
                  <a:tcPr marL="12065" marR="12065" marT="0" marB="0" anchor="ctr" horzOverflow="overflow">
                    <a:lnL>
                      <a:noFill/>
                    </a:lnL>
                    <a:lnR>
                      <a:noFill/>
                    </a:lnR>
                    <a:lnT>
                      <a:noFill/>
                    </a:lnT>
                    <a:lnB>
                      <a:noFill/>
                    </a:lnB>
                    <a:lnTlToBr>
                      <a:noFill/>
                    </a:lnTlToBr>
                    <a:lnBlToTr>
                      <a:noFill/>
                    </a:lnBlToTr>
                    <a:gradFill rotWithShape="1">
                      <a:gsLst>
                        <a:gs pos="0">
                          <a:srgbClr val="285081"/>
                        </a:gs>
                        <a:gs pos="50000">
                          <a:srgbClr val="3E76BB"/>
                        </a:gs>
                        <a:gs pos="100000">
                          <a:srgbClr val="4B8DDE"/>
                        </a:gs>
                      </a:gsLst>
                      <a:lin ang="2700000" scaled="1"/>
                    </a:gradFill>
                  </a:tcPr>
                </a:tc>
                <a:tc>
                  <a:txBody>
                    <a:bodyPr/>
                    <a:lstStyle>
                      <a:lvl1pPr eaLnBrk="0" hangingPunct="0">
                        <a:spcBef>
                          <a:spcPct val="20000"/>
                        </a:spcBef>
                        <a:buClr>
                          <a:srgbClr val="912B29"/>
                        </a:buClr>
                        <a:buFont typeface="Arial" charset="0"/>
                        <a:defRPr>
                          <a:solidFill>
                            <a:schemeClr val="tx1"/>
                          </a:solidFill>
                          <a:latin typeface="Arial" charset="0"/>
                          <a:cs typeface="Arial" charset="0"/>
                        </a:defRPr>
                      </a:lvl1pPr>
                      <a:lvl2pPr marL="742950" indent="-285750" eaLnBrk="0" hangingPunct="0">
                        <a:spcBef>
                          <a:spcPct val="20000"/>
                        </a:spcBef>
                        <a:buClr>
                          <a:srgbClr val="912B29"/>
                        </a:buClr>
                        <a:buFont typeface="Arial" charset="0"/>
                        <a:defRPr sz="2400">
                          <a:solidFill>
                            <a:schemeClr val="tx1"/>
                          </a:solidFill>
                          <a:latin typeface="Arial" charset="0"/>
                          <a:cs typeface="Arial" charset="0"/>
                        </a:defRPr>
                      </a:lvl2pPr>
                      <a:lvl3pPr marL="1143000" indent="-228600" eaLnBrk="0" hangingPunct="0">
                        <a:spcBef>
                          <a:spcPct val="20000"/>
                        </a:spcBef>
                        <a:buClr>
                          <a:srgbClr val="912B29"/>
                        </a:buClr>
                        <a:buFont typeface="Arial" charset="0"/>
                        <a:defRPr sz="1400">
                          <a:solidFill>
                            <a:schemeClr val="tx1"/>
                          </a:solidFill>
                          <a:latin typeface="Arial" charset="0"/>
                          <a:cs typeface="Arial" charset="0"/>
                        </a:defRPr>
                      </a:lvl3pPr>
                      <a:lvl4pPr marL="1600200" indent="-228600" eaLnBrk="0" hangingPunct="0">
                        <a:spcBef>
                          <a:spcPct val="20000"/>
                        </a:spcBef>
                        <a:buClr>
                          <a:srgbClr val="912B29"/>
                        </a:buClr>
                        <a:buFont typeface="Arial" charset="0"/>
                        <a:defRPr sz="1200">
                          <a:solidFill>
                            <a:schemeClr val="tx1"/>
                          </a:solidFill>
                          <a:latin typeface="Arial" charset="0"/>
                          <a:cs typeface="Arial" charset="0"/>
                        </a:defRPr>
                      </a:lvl4pPr>
                      <a:lvl5pPr marL="2057400" indent="-228600" eaLnBrk="0" hangingPunct="0">
                        <a:spcBef>
                          <a:spcPct val="20000"/>
                        </a:spcBef>
                        <a:buClr>
                          <a:srgbClr val="912B29"/>
                        </a:buClr>
                        <a:buFont typeface="Arial" charset="0"/>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altLang="en-US" sz="1800" b="0" i="0" u="none" strike="noStrike" cap="none" normalizeH="0" baseline="0" smtClean="0">
                          <a:ln>
                            <a:noFill/>
                          </a:ln>
                          <a:solidFill>
                            <a:schemeClr val="bg1"/>
                          </a:solidFill>
                          <a:effectLst/>
                          <a:latin typeface="Arial" charset="0"/>
                          <a:cs typeface="Arial" charset="0"/>
                        </a:rPr>
                        <a:t>0.27</a:t>
                      </a:r>
                      <a:endParaRPr kumimoji="0" lang="en-US" altLang="en-US" sz="1800" b="0" i="0" u="none" strike="noStrike" cap="none" normalizeH="0" baseline="0" smtClean="0">
                        <a:ln>
                          <a:noFill/>
                        </a:ln>
                        <a:solidFill>
                          <a:schemeClr val="bg1"/>
                        </a:solidFill>
                        <a:effectLst/>
                        <a:latin typeface="Arial" charset="0"/>
                        <a:cs typeface="Times New Roman" pitchFamily="18" charset="0"/>
                      </a:endParaRPr>
                    </a:p>
                  </a:txBody>
                  <a:tcPr marL="12065" marR="12065" marT="0" marB="0" anchor="ctr" horzOverflow="overflow">
                    <a:lnL>
                      <a:noFill/>
                    </a:lnL>
                    <a:lnR>
                      <a:noFill/>
                    </a:lnR>
                    <a:lnT>
                      <a:noFill/>
                    </a:lnT>
                    <a:lnB>
                      <a:noFill/>
                    </a:lnB>
                    <a:lnTlToBr>
                      <a:noFill/>
                    </a:lnTlToBr>
                    <a:lnBlToTr>
                      <a:noFill/>
                    </a:lnBlToTr>
                    <a:gradFill rotWithShape="1">
                      <a:gsLst>
                        <a:gs pos="0">
                          <a:srgbClr val="285081"/>
                        </a:gs>
                        <a:gs pos="50000">
                          <a:srgbClr val="3E76BB"/>
                        </a:gs>
                        <a:gs pos="100000">
                          <a:srgbClr val="4B8DDE"/>
                        </a:gs>
                      </a:gsLst>
                      <a:lin ang="2700000" scaled="1"/>
                    </a:gradFill>
                  </a:tcPr>
                </a:tc>
              </a:tr>
              <a:tr h="307950">
                <a:tc>
                  <a:txBody>
                    <a:bodyPr/>
                    <a:lstStyle>
                      <a:lvl1pPr eaLnBrk="0" hangingPunct="0">
                        <a:spcBef>
                          <a:spcPct val="20000"/>
                        </a:spcBef>
                        <a:buClr>
                          <a:srgbClr val="912B29"/>
                        </a:buClr>
                        <a:buFont typeface="Arial" charset="0"/>
                        <a:defRPr>
                          <a:solidFill>
                            <a:schemeClr val="tx1"/>
                          </a:solidFill>
                          <a:latin typeface="Arial" charset="0"/>
                          <a:cs typeface="Arial" charset="0"/>
                        </a:defRPr>
                      </a:lvl1pPr>
                      <a:lvl2pPr marL="742950" indent="-285750" eaLnBrk="0" hangingPunct="0">
                        <a:spcBef>
                          <a:spcPct val="20000"/>
                        </a:spcBef>
                        <a:buClr>
                          <a:srgbClr val="912B29"/>
                        </a:buClr>
                        <a:buFont typeface="Arial" charset="0"/>
                        <a:defRPr sz="2400">
                          <a:solidFill>
                            <a:schemeClr val="tx1"/>
                          </a:solidFill>
                          <a:latin typeface="Arial" charset="0"/>
                          <a:cs typeface="Arial" charset="0"/>
                        </a:defRPr>
                      </a:lvl2pPr>
                      <a:lvl3pPr marL="1143000" indent="-228600" eaLnBrk="0" hangingPunct="0">
                        <a:spcBef>
                          <a:spcPct val="20000"/>
                        </a:spcBef>
                        <a:buClr>
                          <a:srgbClr val="912B29"/>
                        </a:buClr>
                        <a:buFont typeface="Arial" charset="0"/>
                        <a:defRPr sz="1400">
                          <a:solidFill>
                            <a:schemeClr val="tx1"/>
                          </a:solidFill>
                          <a:latin typeface="Arial" charset="0"/>
                          <a:cs typeface="Arial" charset="0"/>
                        </a:defRPr>
                      </a:lvl3pPr>
                      <a:lvl4pPr marL="1600200" indent="-228600" eaLnBrk="0" hangingPunct="0">
                        <a:spcBef>
                          <a:spcPct val="20000"/>
                        </a:spcBef>
                        <a:buClr>
                          <a:srgbClr val="912B29"/>
                        </a:buClr>
                        <a:buFont typeface="Arial" charset="0"/>
                        <a:defRPr sz="1200">
                          <a:solidFill>
                            <a:schemeClr val="tx1"/>
                          </a:solidFill>
                          <a:latin typeface="Arial" charset="0"/>
                          <a:cs typeface="Arial" charset="0"/>
                        </a:defRPr>
                      </a:lvl4pPr>
                      <a:lvl5pPr marL="2057400" indent="-228600" eaLnBrk="0" hangingPunct="0">
                        <a:spcBef>
                          <a:spcPct val="20000"/>
                        </a:spcBef>
                        <a:buClr>
                          <a:srgbClr val="912B29"/>
                        </a:buClr>
                        <a:buFont typeface="Arial" charset="0"/>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9p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en-US" altLang="en-US" sz="1800" b="0" i="0" u="none" strike="noStrike" cap="none" normalizeH="0" baseline="0" smtClean="0">
                          <a:ln>
                            <a:noFill/>
                          </a:ln>
                          <a:solidFill>
                            <a:schemeClr val="bg1"/>
                          </a:solidFill>
                          <a:effectLst/>
                          <a:latin typeface="Arial" charset="0"/>
                          <a:cs typeface="Times New Roman" pitchFamily="18" charset="0"/>
                        </a:rPr>
                        <a:t>  LVEF &lt; 30%</a:t>
                      </a:r>
                    </a:p>
                  </a:txBody>
                  <a:tcPr marL="12065" marR="12065" marT="0" marB="0" anchor="ctr" horzOverflow="overflow">
                    <a:lnL>
                      <a:noFill/>
                    </a:lnL>
                    <a:lnR>
                      <a:noFill/>
                    </a:lnR>
                    <a:lnT>
                      <a:noFill/>
                    </a:lnT>
                    <a:lnB>
                      <a:noFill/>
                    </a:lnB>
                    <a:lnTlToBr>
                      <a:noFill/>
                    </a:lnTlToBr>
                    <a:lnBlToTr>
                      <a:noFill/>
                    </a:lnBlToTr>
                    <a:gradFill rotWithShape="1">
                      <a:gsLst>
                        <a:gs pos="0">
                          <a:srgbClr val="285081"/>
                        </a:gs>
                        <a:gs pos="50000">
                          <a:srgbClr val="3E76BB"/>
                        </a:gs>
                        <a:gs pos="100000">
                          <a:srgbClr val="4B8DDE"/>
                        </a:gs>
                      </a:gsLst>
                      <a:lin ang="2700000" scaled="1"/>
                    </a:gradFill>
                  </a:tcPr>
                </a:tc>
                <a:tc>
                  <a:txBody>
                    <a:bodyPr/>
                    <a:lstStyle>
                      <a:lvl1pPr eaLnBrk="0" hangingPunct="0">
                        <a:spcBef>
                          <a:spcPct val="20000"/>
                        </a:spcBef>
                        <a:buClr>
                          <a:srgbClr val="912B29"/>
                        </a:buClr>
                        <a:buFont typeface="Arial" charset="0"/>
                        <a:defRPr>
                          <a:solidFill>
                            <a:schemeClr val="tx1"/>
                          </a:solidFill>
                          <a:latin typeface="Arial" charset="0"/>
                          <a:cs typeface="Arial" charset="0"/>
                        </a:defRPr>
                      </a:lvl1pPr>
                      <a:lvl2pPr marL="742950" indent="-285750" eaLnBrk="0" hangingPunct="0">
                        <a:spcBef>
                          <a:spcPct val="20000"/>
                        </a:spcBef>
                        <a:buClr>
                          <a:srgbClr val="912B29"/>
                        </a:buClr>
                        <a:buFont typeface="Arial" charset="0"/>
                        <a:defRPr sz="2400">
                          <a:solidFill>
                            <a:schemeClr val="tx1"/>
                          </a:solidFill>
                          <a:latin typeface="Arial" charset="0"/>
                          <a:cs typeface="Arial" charset="0"/>
                        </a:defRPr>
                      </a:lvl2pPr>
                      <a:lvl3pPr marL="1143000" indent="-228600" eaLnBrk="0" hangingPunct="0">
                        <a:spcBef>
                          <a:spcPct val="20000"/>
                        </a:spcBef>
                        <a:buClr>
                          <a:srgbClr val="912B29"/>
                        </a:buClr>
                        <a:buFont typeface="Arial" charset="0"/>
                        <a:defRPr sz="1400">
                          <a:solidFill>
                            <a:schemeClr val="tx1"/>
                          </a:solidFill>
                          <a:latin typeface="Arial" charset="0"/>
                          <a:cs typeface="Arial" charset="0"/>
                        </a:defRPr>
                      </a:lvl3pPr>
                      <a:lvl4pPr marL="1600200" indent="-228600" eaLnBrk="0" hangingPunct="0">
                        <a:spcBef>
                          <a:spcPct val="20000"/>
                        </a:spcBef>
                        <a:buClr>
                          <a:srgbClr val="912B29"/>
                        </a:buClr>
                        <a:buFont typeface="Arial" charset="0"/>
                        <a:defRPr sz="1200">
                          <a:solidFill>
                            <a:schemeClr val="tx1"/>
                          </a:solidFill>
                          <a:latin typeface="Arial" charset="0"/>
                          <a:cs typeface="Arial" charset="0"/>
                        </a:defRPr>
                      </a:lvl4pPr>
                      <a:lvl5pPr marL="2057400" indent="-228600" eaLnBrk="0" hangingPunct="0">
                        <a:spcBef>
                          <a:spcPct val="20000"/>
                        </a:spcBef>
                        <a:buClr>
                          <a:srgbClr val="912B29"/>
                        </a:buClr>
                        <a:buFont typeface="Arial" charset="0"/>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altLang="en-US" sz="1800" b="0" i="0" u="none" strike="noStrike" cap="none" normalizeH="0" baseline="0" smtClean="0">
                          <a:ln>
                            <a:noFill/>
                          </a:ln>
                          <a:solidFill>
                            <a:schemeClr val="bg1"/>
                          </a:solidFill>
                          <a:effectLst/>
                          <a:latin typeface="Arial" charset="0"/>
                          <a:cs typeface="Arial" charset="0"/>
                        </a:rPr>
                        <a:t>1.72% </a:t>
                      </a:r>
                      <a:endParaRPr kumimoji="0" lang="en-US" altLang="en-US" sz="1800" b="0" i="0" u="none" strike="noStrike" cap="none" normalizeH="0" baseline="0" smtClean="0">
                        <a:ln>
                          <a:noFill/>
                        </a:ln>
                        <a:solidFill>
                          <a:schemeClr val="bg1"/>
                        </a:solidFill>
                        <a:effectLst/>
                        <a:latin typeface="Arial" charset="0"/>
                        <a:cs typeface="Times New Roman" pitchFamily="18" charset="0"/>
                      </a:endParaRPr>
                    </a:p>
                  </a:txBody>
                  <a:tcPr marL="12065" marR="12065" marT="0" marB="0" anchor="ctr" horzOverflow="overflow">
                    <a:lnL>
                      <a:noFill/>
                    </a:lnL>
                    <a:lnR>
                      <a:noFill/>
                    </a:lnR>
                    <a:lnT>
                      <a:noFill/>
                    </a:lnT>
                    <a:lnB>
                      <a:noFill/>
                    </a:lnB>
                    <a:lnTlToBr>
                      <a:noFill/>
                    </a:lnTlToBr>
                    <a:lnBlToTr>
                      <a:noFill/>
                    </a:lnBlToTr>
                    <a:gradFill rotWithShape="1">
                      <a:gsLst>
                        <a:gs pos="0">
                          <a:srgbClr val="285081"/>
                        </a:gs>
                        <a:gs pos="50000">
                          <a:srgbClr val="3E76BB"/>
                        </a:gs>
                        <a:gs pos="100000">
                          <a:srgbClr val="4B8DDE"/>
                        </a:gs>
                      </a:gsLst>
                      <a:lin ang="2700000" scaled="1"/>
                    </a:gradFill>
                  </a:tcPr>
                </a:tc>
                <a:tc>
                  <a:txBody>
                    <a:bodyPr/>
                    <a:lstStyle>
                      <a:lvl1pPr eaLnBrk="0" hangingPunct="0">
                        <a:spcBef>
                          <a:spcPct val="20000"/>
                        </a:spcBef>
                        <a:buClr>
                          <a:srgbClr val="912B29"/>
                        </a:buClr>
                        <a:buFont typeface="Arial" charset="0"/>
                        <a:defRPr>
                          <a:solidFill>
                            <a:schemeClr val="tx1"/>
                          </a:solidFill>
                          <a:latin typeface="Arial" charset="0"/>
                          <a:cs typeface="Arial" charset="0"/>
                        </a:defRPr>
                      </a:lvl1pPr>
                      <a:lvl2pPr marL="742950" indent="-285750" eaLnBrk="0" hangingPunct="0">
                        <a:spcBef>
                          <a:spcPct val="20000"/>
                        </a:spcBef>
                        <a:buClr>
                          <a:srgbClr val="912B29"/>
                        </a:buClr>
                        <a:buFont typeface="Arial" charset="0"/>
                        <a:defRPr sz="2400">
                          <a:solidFill>
                            <a:schemeClr val="tx1"/>
                          </a:solidFill>
                          <a:latin typeface="Arial" charset="0"/>
                          <a:cs typeface="Arial" charset="0"/>
                        </a:defRPr>
                      </a:lvl2pPr>
                      <a:lvl3pPr marL="1143000" indent="-228600" eaLnBrk="0" hangingPunct="0">
                        <a:spcBef>
                          <a:spcPct val="20000"/>
                        </a:spcBef>
                        <a:buClr>
                          <a:srgbClr val="912B29"/>
                        </a:buClr>
                        <a:buFont typeface="Arial" charset="0"/>
                        <a:defRPr sz="1400">
                          <a:solidFill>
                            <a:schemeClr val="tx1"/>
                          </a:solidFill>
                          <a:latin typeface="Arial" charset="0"/>
                          <a:cs typeface="Arial" charset="0"/>
                        </a:defRPr>
                      </a:lvl3pPr>
                      <a:lvl4pPr marL="1600200" indent="-228600" eaLnBrk="0" hangingPunct="0">
                        <a:spcBef>
                          <a:spcPct val="20000"/>
                        </a:spcBef>
                        <a:buClr>
                          <a:srgbClr val="912B29"/>
                        </a:buClr>
                        <a:buFont typeface="Arial" charset="0"/>
                        <a:defRPr sz="1200">
                          <a:solidFill>
                            <a:schemeClr val="tx1"/>
                          </a:solidFill>
                          <a:latin typeface="Arial" charset="0"/>
                          <a:cs typeface="Arial" charset="0"/>
                        </a:defRPr>
                      </a:lvl4pPr>
                      <a:lvl5pPr marL="2057400" indent="-228600" eaLnBrk="0" hangingPunct="0">
                        <a:spcBef>
                          <a:spcPct val="20000"/>
                        </a:spcBef>
                        <a:buClr>
                          <a:srgbClr val="912B29"/>
                        </a:buClr>
                        <a:buFont typeface="Arial" charset="0"/>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altLang="en-US" sz="1800" b="0" i="0" u="none" strike="noStrike" cap="none" normalizeH="0" baseline="0" smtClean="0">
                          <a:ln>
                            <a:noFill/>
                          </a:ln>
                          <a:solidFill>
                            <a:schemeClr val="bg1"/>
                          </a:solidFill>
                          <a:effectLst/>
                          <a:latin typeface="Arial" charset="0"/>
                          <a:cs typeface="Arial" charset="0"/>
                        </a:rPr>
                        <a:t>1.48% </a:t>
                      </a:r>
                      <a:endParaRPr kumimoji="0" lang="en-US" altLang="en-US" sz="1800" b="0" i="0" u="none" strike="noStrike" cap="none" normalizeH="0" baseline="0" smtClean="0">
                        <a:ln>
                          <a:noFill/>
                        </a:ln>
                        <a:solidFill>
                          <a:schemeClr val="bg1"/>
                        </a:solidFill>
                        <a:effectLst/>
                        <a:latin typeface="Arial" charset="0"/>
                        <a:cs typeface="Times New Roman" pitchFamily="18" charset="0"/>
                      </a:endParaRPr>
                    </a:p>
                  </a:txBody>
                  <a:tcPr marL="12065" marR="12065" marT="0" marB="0" anchor="ctr" horzOverflow="overflow">
                    <a:lnL>
                      <a:noFill/>
                    </a:lnL>
                    <a:lnR>
                      <a:noFill/>
                    </a:lnR>
                    <a:lnT>
                      <a:noFill/>
                    </a:lnT>
                    <a:lnB>
                      <a:noFill/>
                    </a:lnB>
                    <a:lnTlToBr>
                      <a:noFill/>
                    </a:lnTlToBr>
                    <a:lnBlToTr>
                      <a:noFill/>
                    </a:lnBlToTr>
                    <a:gradFill rotWithShape="1">
                      <a:gsLst>
                        <a:gs pos="0">
                          <a:srgbClr val="285081"/>
                        </a:gs>
                        <a:gs pos="50000">
                          <a:srgbClr val="3E76BB"/>
                        </a:gs>
                        <a:gs pos="100000">
                          <a:srgbClr val="4B8DDE"/>
                        </a:gs>
                      </a:gsLst>
                      <a:lin ang="2700000" scaled="1"/>
                    </a:gradFill>
                  </a:tcPr>
                </a:tc>
                <a:tc>
                  <a:txBody>
                    <a:bodyPr/>
                    <a:lstStyle>
                      <a:lvl1pPr eaLnBrk="0" hangingPunct="0">
                        <a:spcBef>
                          <a:spcPct val="20000"/>
                        </a:spcBef>
                        <a:buClr>
                          <a:srgbClr val="912B29"/>
                        </a:buClr>
                        <a:buFont typeface="Arial" charset="0"/>
                        <a:defRPr>
                          <a:solidFill>
                            <a:schemeClr val="tx1"/>
                          </a:solidFill>
                          <a:latin typeface="Arial" charset="0"/>
                          <a:cs typeface="Arial" charset="0"/>
                        </a:defRPr>
                      </a:lvl1pPr>
                      <a:lvl2pPr marL="742950" indent="-285750" eaLnBrk="0" hangingPunct="0">
                        <a:spcBef>
                          <a:spcPct val="20000"/>
                        </a:spcBef>
                        <a:buClr>
                          <a:srgbClr val="912B29"/>
                        </a:buClr>
                        <a:buFont typeface="Arial" charset="0"/>
                        <a:defRPr sz="2400">
                          <a:solidFill>
                            <a:schemeClr val="tx1"/>
                          </a:solidFill>
                          <a:latin typeface="Arial" charset="0"/>
                          <a:cs typeface="Arial" charset="0"/>
                        </a:defRPr>
                      </a:lvl2pPr>
                      <a:lvl3pPr marL="1143000" indent="-228600" eaLnBrk="0" hangingPunct="0">
                        <a:spcBef>
                          <a:spcPct val="20000"/>
                        </a:spcBef>
                        <a:buClr>
                          <a:srgbClr val="912B29"/>
                        </a:buClr>
                        <a:buFont typeface="Arial" charset="0"/>
                        <a:defRPr sz="1400">
                          <a:solidFill>
                            <a:schemeClr val="tx1"/>
                          </a:solidFill>
                          <a:latin typeface="Arial" charset="0"/>
                          <a:cs typeface="Arial" charset="0"/>
                        </a:defRPr>
                      </a:lvl3pPr>
                      <a:lvl4pPr marL="1600200" indent="-228600" eaLnBrk="0" hangingPunct="0">
                        <a:spcBef>
                          <a:spcPct val="20000"/>
                        </a:spcBef>
                        <a:buClr>
                          <a:srgbClr val="912B29"/>
                        </a:buClr>
                        <a:buFont typeface="Arial" charset="0"/>
                        <a:defRPr sz="1200">
                          <a:solidFill>
                            <a:schemeClr val="tx1"/>
                          </a:solidFill>
                          <a:latin typeface="Arial" charset="0"/>
                          <a:cs typeface="Arial" charset="0"/>
                        </a:defRPr>
                      </a:lvl4pPr>
                      <a:lvl5pPr marL="2057400" indent="-228600" eaLnBrk="0" hangingPunct="0">
                        <a:spcBef>
                          <a:spcPct val="20000"/>
                        </a:spcBef>
                        <a:buClr>
                          <a:srgbClr val="912B29"/>
                        </a:buClr>
                        <a:buFont typeface="Arial" charset="0"/>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altLang="en-US" sz="1800" b="0" i="0" u="none" strike="noStrike" cap="none" normalizeH="0" baseline="0" smtClean="0">
                          <a:ln>
                            <a:noFill/>
                          </a:ln>
                          <a:solidFill>
                            <a:schemeClr val="bg1"/>
                          </a:solidFill>
                          <a:effectLst/>
                          <a:latin typeface="Arial" charset="0"/>
                          <a:cs typeface="Arial" charset="0"/>
                        </a:rPr>
                        <a:t>0.40</a:t>
                      </a:r>
                      <a:endParaRPr kumimoji="0" lang="en-US" altLang="en-US" sz="1800" b="0" i="0" u="none" strike="noStrike" cap="none" normalizeH="0" baseline="0" smtClean="0">
                        <a:ln>
                          <a:noFill/>
                        </a:ln>
                        <a:solidFill>
                          <a:schemeClr val="bg1"/>
                        </a:solidFill>
                        <a:effectLst/>
                        <a:latin typeface="Arial" charset="0"/>
                        <a:cs typeface="Times New Roman" pitchFamily="18" charset="0"/>
                      </a:endParaRPr>
                    </a:p>
                  </a:txBody>
                  <a:tcPr marL="12065" marR="12065" marT="0" marB="0" anchor="ctr" horzOverflow="overflow">
                    <a:lnL>
                      <a:noFill/>
                    </a:lnL>
                    <a:lnR>
                      <a:noFill/>
                    </a:lnR>
                    <a:lnT>
                      <a:noFill/>
                    </a:lnT>
                    <a:lnB>
                      <a:noFill/>
                    </a:lnB>
                    <a:lnTlToBr>
                      <a:noFill/>
                    </a:lnTlToBr>
                    <a:lnBlToTr>
                      <a:noFill/>
                    </a:lnBlToTr>
                    <a:gradFill rotWithShape="1">
                      <a:gsLst>
                        <a:gs pos="0">
                          <a:srgbClr val="285081"/>
                        </a:gs>
                        <a:gs pos="50000">
                          <a:srgbClr val="3E76BB"/>
                        </a:gs>
                        <a:gs pos="100000">
                          <a:srgbClr val="4B8DDE"/>
                        </a:gs>
                      </a:gsLst>
                      <a:lin ang="2700000" scaled="1"/>
                    </a:gradFill>
                  </a:tcPr>
                </a:tc>
              </a:tr>
              <a:tr h="365095">
                <a:tc>
                  <a:txBody>
                    <a:bodyPr/>
                    <a:lstStyle>
                      <a:lvl1pPr eaLnBrk="0" hangingPunct="0">
                        <a:spcBef>
                          <a:spcPct val="20000"/>
                        </a:spcBef>
                        <a:buClr>
                          <a:srgbClr val="912B29"/>
                        </a:buClr>
                        <a:buFont typeface="Arial" charset="0"/>
                        <a:defRPr>
                          <a:solidFill>
                            <a:schemeClr val="tx1"/>
                          </a:solidFill>
                          <a:latin typeface="Arial" charset="0"/>
                          <a:cs typeface="Arial" charset="0"/>
                        </a:defRPr>
                      </a:lvl1pPr>
                      <a:lvl2pPr marL="742950" indent="-285750" eaLnBrk="0" hangingPunct="0">
                        <a:spcBef>
                          <a:spcPct val="20000"/>
                        </a:spcBef>
                        <a:buClr>
                          <a:srgbClr val="912B29"/>
                        </a:buClr>
                        <a:buFont typeface="Arial" charset="0"/>
                        <a:defRPr sz="2400">
                          <a:solidFill>
                            <a:schemeClr val="tx1"/>
                          </a:solidFill>
                          <a:latin typeface="Arial" charset="0"/>
                          <a:cs typeface="Arial" charset="0"/>
                        </a:defRPr>
                      </a:lvl2pPr>
                      <a:lvl3pPr marL="1143000" indent="-228600" eaLnBrk="0" hangingPunct="0">
                        <a:spcBef>
                          <a:spcPct val="20000"/>
                        </a:spcBef>
                        <a:buClr>
                          <a:srgbClr val="912B29"/>
                        </a:buClr>
                        <a:buFont typeface="Arial" charset="0"/>
                        <a:defRPr sz="1400">
                          <a:solidFill>
                            <a:schemeClr val="tx1"/>
                          </a:solidFill>
                          <a:latin typeface="Arial" charset="0"/>
                          <a:cs typeface="Arial" charset="0"/>
                        </a:defRPr>
                      </a:lvl3pPr>
                      <a:lvl4pPr marL="1600200" indent="-228600" eaLnBrk="0" hangingPunct="0">
                        <a:spcBef>
                          <a:spcPct val="20000"/>
                        </a:spcBef>
                        <a:buClr>
                          <a:srgbClr val="912B29"/>
                        </a:buClr>
                        <a:buFont typeface="Arial" charset="0"/>
                        <a:defRPr sz="1200">
                          <a:solidFill>
                            <a:schemeClr val="tx1"/>
                          </a:solidFill>
                          <a:latin typeface="Arial" charset="0"/>
                          <a:cs typeface="Arial" charset="0"/>
                        </a:defRPr>
                      </a:lvl4pPr>
                      <a:lvl5pPr marL="2057400" indent="-228600" eaLnBrk="0" hangingPunct="0">
                        <a:spcBef>
                          <a:spcPct val="20000"/>
                        </a:spcBef>
                        <a:buClr>
                          <a:srgbClr val="912B29"/>
                        </a:buClr>
                        <a:buFont typeface="Arial" charset="0"/>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9p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en-US" altLang="en-US" sz="1800" b="0" i="0" u="none" strike="noStrike" cap="none" normalizeH="0" baseline="0" smtClean="0">
                          <a:ln>
                            <a:noFill/>
                          </a:ln>
                          <a:solidFill>
                            <a:schemeClr val="bg1"/>
                          </a:solidFill>
                          <a:effectLst/>
                          <a:latin typeface="Arial" charset="0"/>
                          <a:cs typeface="Times New Roman" pitchFamily="18" charset="0"/>
                        </a:rPr>
                        <a:t>  &gt; 2 vessels stented</a:t>
                      </a:r>
                    </a:p>
                  </a:txBody>
                  <a:tcPr marL="12065" marR="12065" marT="0" marB="0" anchor="ctr" horzOverflow="overflow">
                    <a:lnL>
                      <a:noFill/>
                    </a:lnL>
                    <a:lnR>
                      <a:noFill/>
                    </a:lnR>
                    <a:lnT>
                      <a:noFill/>
                    </a:lnT>
                    <a:lnB>
                      <a:noFill/>
                    </a:lnB>
                    <a:lnTlToBr>
                      <a:noFill/>
                    </a:lnTlToBr>
                    <a:lnBlToTr>
                      <a:noFill/>
                    </a:lnBlToTr>
                    <a:gradFill rotWithShape="1">
                      <a:gsLst>
                        <a:gs pos="0">
                          <a:srgbClr val="285081"/>
                        </a:gs>
                        <a:gs pos="50000">
                          <a:srgbClr val="3E76BB"/>
                        </a:gs>
                        <a:gs pos="100000">
                          <a:srgbClr val="4B8DDE"/>
                        </a:gs>
                      </a:gsLst>
                      <a:lin ang="2700000" scaled="1"/>
                    </a:gradFill>
                  </a:tcPr>
                </a:tc>
                <a:tc>
                  <a:txBody>
                    <a:bodyPr/>
                    <a:lstStyle>
                      <a:lvl1pPr eaLnBrk="0" hangingPunct="0">
                        <a:spcBef>
                          <a:spcPct val="20000"/>
                        </a:spcBef>
                        <a:buClr>
                          <a:srgbClr val="912B29"/>
                        </a:buClr>
                        <a:buFont typeface="Arial" charset="0"/>
                        <a:defRPr>
                          <a:solidFill>
                            <a:schemeClr val="tx1"/>
                          </a:solidFill>
                          <a:latin typeface="Arial" charset="0"/>
                          <a:cs typeface="Arial" charset="0"/>
                        </a:defRPr>
                      </a:lvl1pPr>
                      <a:lvl2pPr marL="742950" indent="-285750" eaLnBrk="0" hangingPunct="0">
                        <a:spcBef>
                          <a:spcPct val="20000"/>
                        </a:spcBef>
                        <a:buClr>
                          <a:srgbClr val="912B29"/>
                        </a:buClr>
                        <a:buFont typeface="Arial" charset="0"/>
                        <a:defRPr sz="2400">
                          <a:solidFill>
                            <a:schemeClr val="tx1"/>
                          </a:solidFill>
                          <a:latin typeface="Arial" charset="0"/>
                          <a:cs typeface="Arial" charset="0"/>
                        </a:defRPr>
                      </a:lvl2pPr>
                      <a:lvl3pPr marL="1143000" indent="-228600" eaLnBrk="0" hangingPunct="0">
                        <a:spcBef>
                          <a:spcPct val="20000"/>
                        </a:spcBef>
                        <a:buClr>
                          <a:srgbClr val="912B29"/>
                        </a:buClr>
                        <a:buFont typeface="Arial" charset="0"/>
                        <a:defRPr sz="1400">
                          <a:solidFill>
                            <a:schemeClr val="tx1"/>
                          </a:solidFill>
                          <a:latin typeface="Arial" charset="0"/>
                          <a:cs typeface="Arial" charset="0"/>
                        </a:defRPr>
                      </a:lvl3pPr>
                      <a:lvl4pPr marL="1600200" indent="-228600" eaLnBrk="0" hangingPunct="0">
                        <a:spcBef>
                          <a:spcPct val="20000"/>
                        </a:spcBef>
                        <a:buClr>
                          <a:srgbClr val="912B29"/>
                        </a:buClr>
                        <a:buFont typeface="Arial" charset="0"/>
                        <a:defRPr sz="1200">
                          <a:solidFill>
                            <a:schemeClr val="tx1"/>
                          </a:solidFill>
                          <a:latin typeface="Arial" charset="0"/>
                          <a:cs typeface="Arial" charset="0"/>
                        </a:defRPr>
                      </a:lvl4pPr>
                      <a:lvl5pPr marL="2057400" indent="-228600" eaLnBrk="0" hangingPunct="0">
                        <a:spcBef>
                          <a:spcPct val="20000"/>
                        </a:spcBef>
                        <a:buClr>
                          <a:srgbClr val="912B29"/>
                        </a:buClr>
                        <a:buFont typeface="Arial" charset="0"/>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altLang="en-US" sz="1800" b="0" i="0" u="none" strike="noStrike" cap="none" normalizeH="0" baseline="0" smtClean="0">
                          <a:ln>
                            <a:noFill/>
                          </a:ln>
                          <a:solidFill>
                            <a:schemeClr val="bg1"/>
                          </a:solidFill>
                          <a:effectLst/>
                          <a:latin typeface="Arial" charset="0"/>
                          <a:cs typeface="Arial" charset="0"/>
                        </a:rPr>
                        <a:t>0.38% </a:t>
                      </a:r>
                      <a:endParaRPr kumimoji="0" lang="en-US" altLang="en-US" sz="1800" b="0" i="0" u="none" strike="noStrike" cap="none" normalizeH="0" baseline="0" smtClean="0">
                        <a:ln>
                          <a:noFill/>
                        </a:ln>
                        <a:solidFill>
                          <a:schemeClr val="bg1"/>
                        </a:solidFill>
                        <a:effectLst/>
                        <a:latin typeface="Arial" charset="0"/>
                        <a:cs typeface="Times New Roman" pitchFamily="18" charset="0"/>
                      </a:endParaRPr>
                    </a:p>
                  </a:txBody>
                  <a:tcPr marL="12065" marR="12065" marT="0" marB="0" anchor="ctr" horzOverflow="overflow">
                    <a:lnL>
                      <a:noFill/>
                    </a:lnL>
                    <a:lnR>
                      <a:noFill/>
                    </a:lnR>
                    <a:lnT>
                      <a:noFill/>
                    </a:lnT>
                    <a:lnB>
                      <a:noFill/>
                    </a:lnB>
                    <a:lnTlToBr>
                      <a:noFill/>
                    </a:lnTlToBr>
                    <a:lnBlToTr>
                      <a:noFill/>
                    </a:lnBlToTr>
                    <a:gradFill rotWithShape="1">
                      <a:gsLst>
                        <a:gs pos="0">
                          <a:srgbClr val="285081"/>
                        </a:gs>
                        <a:gs pos="50000">
                          <a:srgbClr val="3E76BB"/>
                        </a:gs>
                        <a:gs pos="100000">
                          <a:srgbClr val="4B8DDE"/>
                        </a:gs>
                      </a:gsLst>
                      <a:lin ang="2700000" scaled="1"/>
                    </a:gradFill>
                  </a:tcPr>
                </a:tc>
                <a:tc>
                  <a:txBody>
                    <a:bodyPr/>
                    <a:lstStyle>
                      <a:lvl1pPr eaLnBrk="0" hangingPunct="0">
                        <a:spcBef>
                          <a:spcPct val="20000"/>
                        </a:spcBef>
                        <a:buClr>
                          <a:srgbClr val="912B29"/>
                        </a:buClr>
                        <a:buFont typeface="Arial" charset="0"/>
                        <a:defRPr>
                          <a:solidFill>
                            <a:schemeClr val="tx1"/>
                          </a:solidFill>
                          <a:latin typeface="Arial" charset="0"/>
                          <a:cs typeface="Arial" charset="0"/>
                        </a:defRPr>
                      </a:lvl1pPr>
                      <a:lvl2pPr marL="742950" indent="-285750" eaLnBrk="0" hangingPunct="0">
                        <a:spcBef>
                          <a:spcPct val="20000"/>
                        </a:spcBef>
                        <a:buClr>
                          <a:srgbClr val="912B29"/>
                        </a:buClr>
                        <a:buFont typeface="Arial" charset="0"/>
                        <a:defRPr sz="2400">
                          <a:solidFill>
                            <a:schemeClr val="tx1"/>
                          </a:solidFill>
                          <a:latin typeface="Arial" charset="0"/>
                          <a:cs typeface="Arial" charset="0"/>
                        </a:defRPr>
                      </a:lvl2pPr>
                      <a:lvl3pPr marL="1143000" indent="-228600" eaLnBrk="0" hangingPunct="0">
                        <a:spcBef>
                          <a:spcPct val="20000"/>
                        </a:spcBef>
                        <a:buClr>
                          <a:srgbClr val="912B29"/>
                        </a:buClr>
                        <a:buFont typeface="Arial" charset="0"/>
                        <a:defRPr sz="1400">
                          <a:solidFill>
                            <a:schemeClr val="tx1"/>
                          </a:solidFill>
                          <a:latin typeface="Arial" charset="0"/>
                          <a:cs typeface="Arial" charset="0"/>
                        </a:defRPr>
                      </a:lvl3pPr>
                      <a:lvl4pPr marL="1600200" indent="-228600" eaLnBrk="0" hangingPunct="0">
                        <a:spcBef>
                          <a:spcPct val="20000"/>
                        </a:spcBef>
                        <a:buClr>
                          <a:srgbClr val="912B29"/>
                        </a:buClr>
                        <a:buFont typeface="Arial" charset="0"/>
                        <a:defRPr sz="1200">
                          <a:solidFill>
                            <a:schemeClr val="tx1"/>
                          </a:solidFill>
                          <a:latin typeface="Arial" charset="0"/>
                          <a:cs typeface="Arial" charset="0"/>
                        </a:defRPr>
                      </a:lvl4pPr>
                      <a:lvl5pPr marL="2057400" indent="-228600" eaLnBrk="0" hangingPunct="0">
                        <a:spcBef>
                          <a:spcPct val="20000"/>
                        </a:spcBef>
                        <a:buClr>
                          <a:srgbClr val="912B29"/>
                        </a:buClr>
                        <a:buFont typeface="Arial" charset="0"/>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altLang="en-US" sz="1800" b="0" i="0" u="none" strike="noStrike" cap="none" normalizeH="0" baseline="0" smtClean="0">
                          <a:ln>
                            <a:noFill/>
                          </a:ln>
                          <a:solidFill>
                            <a:schemeClr val="bg1"/>
                          </a:solidFill>
                          <a:effectLst/>
                          <a:latin typeface="Arial" charset="0"/>
                          <a:cs typeface="Arial" charset="0"/>
                        </a:rPr>
                        <a:t>0.59% </a:t>
                      </a:r>
                      <a:endParaRPr kumimoji="0" lang="en-US" altLang="en-US" sz="1800" b="0" i="0" u="none" strike="noStrike" cap="none" normalizeH="0" baseline="0" smtClean="0">
                        <a:ln>
                          <a:noFill/>
                        </a:ln>
                        <a:solidFill>
                          <a:schemeClr val="bg1"/>
                        </a:solidFill>
                        <a:effectLst/>
                        <a:latin typeface="Arial" charset="0"/>
                        <a:cs typeface="Times New Roman" pitchFamily="18" charset="0"/>
                      </a:endParaRPr>
                    </a:p>
                  </a:txBody>
                  <a:tcPr marL="12065" marR="12065" marT="0" marB="0" anchor="ctr" horzOverflow="overflow">
                    <a:lnL>
                      <a:noFill/>
                    </a:lnL>
                    <a:lnR>
                      <a:noFill/>
                    </a:lnR>
                    <a:lnT>
                      <a:noFill/>
                    </a:lnT>
                    <a:lnB>
                      <a:noFill/>
                    </a:lnB>
                    <a:lnTlToBr>
                      <a:noFill/>
                    </a:lnTlToBr>
                    <a:lnBlToTr>
                      <a:noFill/>
                    </a:lnBlToTr>
                    <a:gradFill rotWithShape="1">
                      <a:gsLst>
                        <a:gs pos="0">
                          <a:srgbClr val="285081"/>
                        </a:gs>
                        <a:gs pos="50000">
                          <a:srgbClr val="3E76BB"/>
                        </a:gs>
                        <a:gs pos="100000">
                          <a:srgbClr val="4B8DDE"/>
                        </a:gs>
                      </a:gsLst>
                      <a:lin ang="2700000" scaled="1"/>
                    </a:gradFill>
                  </a:tcPr>
                </a:tc>
                <a:tc>
                  <a:txBody>
                    <a:bodyPr/>
                    <a:lstStyle>
                      <a:lvl1pPr eaLnBrk="0" hangingPunct="0">
                        <a:spcBef>
                          <a:spcPct val="20000"/>
                        </a:spcBef>
                        <a:buClr>
                          <a:srgbClr val="912B29"/>
                        </a:buClr>
                        <a:buFont typeface="Arial" charset="0"/>
                        <a:defRPr>
                          <a:solidFill>
                            <a:schemeClr val="tx1"/>
                          </a:solidFill>
                          <a:latin typeface="Arial" charset="0"/>
                          <a:cs typeface="Arial" charset="0"/>
                        </a:defRPr>
                      </a:lvl1pPr>
                      <a:lvl2pPr marL="742950" indent="-285750" eaLnBrk="0" hangingPunct="0">
                        <a:spcBef>
                          <a:spcPct val="20000"/>
                        </a:spcBef>
                        <a:buClr>
                          <a:srgbClr val="912B29"/>
                        </a:buClr>
                        <a:buFont typeface="Arial" charset="0"/>
                        <a:defRPr sz="2400">
                          <a:solidFill>
                            <a:schemeClr val="tx1"/>
                          </a:solidFill>
                          <a:latin typeface="Arial" charset="0"/>
                          <a:cs typeface="Arial" charset="0"/>
                        </a:defRPr>
                      </a:lvl2pPr>
                      <a:lvl3pPr marL="1143000" indent="-228600" eaLnBrk="0" hangingPunct="0">
                        <a:spcBef>
                          <a:spcPct val="20000"/>
                        </a:spcBef>
                        <a:buClr>
                          <a:srgbClr val="912B29"/>
                        </a:buClr>
                        <a:buFont typeface="Arial" charset="0"/>
                        <a:defRPr sz="1400">
                          <a:solidFill>
                            <a:schemeClr val="tx1"/>
                          </a:solidFill>
                          <a:latin typeface="Arial" charset="0"/>
                          <a:cs typeface="Arial" charset="0"/>
                        </a:defRPr>
                      </a:lvl3pPr>
                      <a:lvl4pPr marL="1600200" indent="-228600" eaLnBrk="0" hangingPunct="0">
                        <a:spcBef>
                          <a:spcPct val="20000"/>
                        </a:spcBef>
                        <a:buClr>
                          <a:srgbClr val="912B29"/>
                        </a:buClr>
                        <a:buFont typeface="Arial" charset="0"/>
                        <a:defRPr sz="1200">
                          <a:solidFill>
                            <a:schemeClr val="tx1"/>
                          </a:solidFill>
                          <a:latin typeface="Arial" charset="0"/>
                          <a:cs typeface="Arial" charset="0"/>
                        </a:defRPr>
                      </a:lvl4pPr>
                      <a:lvl5pPr marL="2057400" indent="-228600" eaLnBrk="0" hangingPunct="0">
                        <a:spcBef>
                          <a:spcPct val="20000"/>
                        </a:spcBef>
                        <a:buClr>
                          <a:srgbClr val="912B29"/>
                        </a:buClr>
                        <a:buFont typeface="Arial" charset="0"/>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altLang="en-US" sz="1800" b="0" i="0" u="none" strike="noStrike" cap="none" normalizeH="0" baseline="0" smtClean="0">
                          <a:ln>
                            <a:noFill/>
                          </a:ln>
                          <a:solidFill>
                            <a:schemeClr val="bg1"/>
                          </a:solidFill>
                          <a:effectLst/>
                          <a:latin typeface="Arial" charset="0"/>
                          <a:cs typeface="Arial" charset="0"/>
                        </a:rPr>
                        <a:t>0.15</a:t>
                      </a:r>
                      <a:endParaRPr kumimoji="0" lang="en-US" altLang="en-US" sz="1800" b="0" i="0" u="none" strike="noStrike" cap="none" normalizeH="0" baseline="0" smtClean="0">
                        <a:ln>
                          <a:noFill/>
                        </a:ln>
                        <a:solidFill>
                          <a:schemeClr val="bg1"/>
                        </a:solidFill>
                        <a:effectLst/>
                        <a:latin typeface="Arial" charset="0"/>
                        <a:cs typeface="Times New Roman" pitchFamily="18" charset="0"/>
                      </a:endParaRPr>
                    </a:p>
                  </a:txBody>
                  <a:tcPr marL="12065" marR="12065" marT="0" marB="0" anchor="ctr" horzOverflow="overflow">
                    <a:lnL>
                      <a:noFill/>
                    </a:lnL>
                    <a:lnR>
                      <a:noFill/>
                    </a:lnR>
                    <a:lnT>
                      <a:noFill/>
                    </a:lnT>
                    <a:lnB>
                      <a:noFill/>
                    </a:lnB>
                    <a:lnTlToBr>
                      <a:noFill/>
                    </a:lnTlToBr>
                    <a:lnBlToTr>
                      <a:noFill/>
                    </a:lnBlToTr>
                    <a:gradFill rotWithShape="1">
                      <a:gsLst>
                        <a:gs pos="0">
                          <a:srgbClr val="285081"/>
                        </a:gs>
                        <a:gs pos="50000">
                          <a:srgbClr val="3E76BB"/>
                        </a:gs>
                        <a:gs pos="100000">
                          <a:srgbClr val="4B8DDE"/>
                        </a:gs>
                      </a:gsLst>
                      <a:lin ang="2700000" scaled="1"/>
                    </a:gradFill>
                  </a:tcPr>
                </a:tc>
              </a:tr>
              <a:tr h="341285">
                <a:tc>
                  <a:txBody>
                    <a:bodyPr/>
                    <a:lstStyle>
                      <a:lvl1pPr eaLnBrk="0" hangingPunct="0">
                        <a:spcBef>
                          <a:spcPct val="20000"/>
                        </a:spcBef>
                        <a:buClr>
                          <a:srgbClr val="912B29"/>
                        </a:buClr>
                        <a:buFont typeface="Arial" charset="0"/>
                        <a:defRPr>
                          <a:solidFill>
                            <a:schemeClr val="tx1"/>
                          </a:solidFill>
                          <a:latin typeface="Arial" charset="0"/>
                          <a:cs typeface="Arial" charset="0"/>
                        </a:defRPr>
                      </a:lvl1pPr>
                      <a:lvl2pPr marL="742950" indent="-285750" eaLnBrk="0" hangingPunct="0">
                        <a:spcBef>
                          <a:spcPct val="20000"/>
                        </a:spcBef>
                        <a:buClr>
                          <a:srgbClr val="912B29"/>
                        </a:buClr>
                        <a:buFont typeface="Arial" charset="0"/>
                        <a:defRPr sz="2400">
                          <a:solidFill>
                            <a:schemeClr val="tx1"/>
                          </a:solidFill>
                          <a:latin typeface="Arial" charset="0"/>
                          <a:cs typeface="Arial" charset="0"/>
                        </a:defRPr>
                      </a:lvl2pPr>
                      <a:lvl3pPr marL="1143000" indent="-228600" eaLnBrk="0" hangingPunct="0">
                        <a:spcBef>
                          <a:spcPct val="20000"/>
                        </a:spcBef>
                        <a:buClr>
                          <a:srgbClr val="912B29"/>
                        </a:buClr>
                        <a:buFont typeface="Arial" charset="0"/>
                        <a:defRPr sz="1400">
                          <a:solidFill>
                            <a:schemeClr val="tx1"/>
                          </a:solidFill>
                          <a:latin typeface="Arial" charset="0"/>
                          <a:cs typeface="Arial" charset="0"/>
                        </a:defRPr>
                      </a:lvl3pPr>
                      <a:lvl4pPr marL="1600200" indent="-228600" eaLnBrk="0" hangingPunct="0">
                        <a:spcBef>
                          <a:spcPct val="20000"/>
                        </a:spcBef>
                        <a:buClr>
                          <a:srgbClr val="912B29"/>
                        </a:buClr>
                        <a:buFont typeface="Arial" charset="0"/>
                        <a:defRPr sz="1200">
                          <a:solidFill>
                            <a:schemeClr val="tx1"/>
                          </a:solidFill>
                          <a:latin typeface="Arial" charset="0"/>
                          <a:cs typeface="Arial" charset="0"/>
                        </a:defRPr>
                      </a:lvl4pPr>
                      <a:lvl5pPr marL="2057400" indent="-228600" eaLnBrk="0" hangingPunct="0">
                        <a:spcBef>
                          <a:spcPct val="20000"/>
                        </a:spcBef>
                        <a:buClr>
                          <a:srgbClr val="912B29"/>
                        </a:buClr>
                        <a:buFont typeface="Arial" charset="0"/>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9p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en-US" altLang="en-US" sz="1800" b="0" i="0" u="none" strike="noStrike" cap="none" normalizeH="0" baseline="0" smtClean="0">
                          <a:ln>
                            <a:noFill/>
                          </a:ln>
                          <a:solidFill>
                            <a:schemeClr val="bg1"/>
                          </a:solidFill>
                          <a:effectLst/>
                          <a:latin typeface="Arial" charset="0"/>
                          <a:cs typeface="Times New Roman" pitchFamily="18" charset="0"/>
                        </a:rPr>
                        <a:t>  &gt; 2 lesions per vessel</a:t>
                      </a:r>
                    </a:p>
                  </a:txBody>
                  <a:tcPr marL="12065" marR="12065" marT="0" marB="0" anchor="ctr" horzOverflow="overflow">
                    <a:lnL>
                      <a:noFill/>
                    </a:lnL>
                    <a:lnR>
                      <a:noFill/>
                    </a:lnR>
                    <a:lnT>
                      <a:noFill/>
                    </a:lnT>
                    <a:lnB>
                      <a:noFill/>
                    </a:lnB>
                    <a:lnTlToBr>
                      <a:noFill/>
                    </a:lnTlToBr>
                    <a:lnBlToTr>
                      <a:noFill/>
                    </a:lnBlToTr>
                    <a:gradFill rotWithShape="1">
                      <a:gsLst>
                        <a:gs pos="0">
                          <a:srgbClr val="285081"/>
                        </a:gs>
                        <a:gs pos="50000">
                          <a:srgbClr val="3E76BB"/>
                        </a:gs>
                        <a:gs pos="100000">
                          <a:srgbClr val="4B8DDE"/>
                        </a:gs>
                      </a:gsLst>
                      <a:lin ang="2700000" scaled="1"/>
                    </a:gradFill>
                  </a:tcPr>
                </a:tc>
                <a:tc>
                  <a:txBody>
                    <a:bodyPr/>
                    <a:lstStyle>
                      <a:lvl1pPr eaLnBrk="0" hangingPunct="0">
                        <a:spcBef>
                          <a:spcPct val="20000"/>
                        </a:spcBef>
                        <a:buClr>
                          <a:srgbClr val="912B29"/>
                        </a:buClr>
                        <a:buFont typeface="Arial" charset="0"/>
                        <a:defRPr>
                          <a:solidFill>
                            <a:schemeClr val="tx1"/>
                          </a:solidFill>
                          <a:latin typeface="Arial" charset="0"/>
                          <a:cs typeface="Arial" charset="0"/>
                        </a:defRPr>
                      </a:lvl1pPr>
                      <a:lvl2pPr marL="742950" indent="-285750" eaLnBrk="0" hangingPunct="0">
                        <a:spcBef>
                          <a:spcPct val="20000"/>
                        </a:spcBef>
                        <a:buClr>
                          <a:srgbClr val="912B29"/>
                        </a:buClr>
                        <a:buFont typeface="Arial" charset="0"/>
                        <a:defRPr sz="2400">
                          <a:solidFill>
                            <a:schemeClr val="tx1"/>
                          </a:solidFill>
                          <a:latin typeface="Arial" charset="0"/>
                          <a:cs typeface="Arial" charset="0"/>
                        </a:defRPr>
                      </a:lvl2pPr>
                      <a:lvl3pPr marL="1143000" indent="-228600" eaLnBrk="0" hangingPunct="0">
                        <a:spcBef>
                          <a:spcPct val="20000"/>
                        </a:spcBef>
                        <a:buClr>
                          <a:srgbClr val="912B29"/>
                        </a:buClr>
                        <a:buFont typeface="Arial" charset="0"/>
                        <a:defRPr sz="1400">
                          <a:solidFill>
                            <a:schemeClr val="tx1"/>
                          </a:solidFill>
                          <a:latin typeface="Arial" charset="0"/>
                          <a:cs typeface="Arial" charset="0"/>
                        </a:defRPr>
                      </a:lvl3pPr>
                      <a:lvl4pPr marL="1600200" indent="-228600" eaLnBrk="0" hangingPunct="0">
                        <a:spcBef>
                          <a:spcPct val="20000"/>
                        </a:spcBef>
                        <a:buClr>
                          <a:srgbClr val="912B29"/>
                        </a:buClr>
                        <a:buFont typeface="Arial" charset="0"/>
                        <a:defRPr sz="1200">
                          <a:solidFill>
                            <a:schemeClr val="tx1"/>
                          </a:solidFill>
                          <a:latin typeface="Arial" charset="0"/>
                          <a:cs typeface="Arial" charset="0"/>
                        </a:defRPr>
                      </a:lvl4pPr>
                      <a:lvl5pPr marL="2057400" indent="-228600" eaLnBrk="0" hangingPunct="0">
                        <a:spcBef>
                          <a:spcPct val="20000"/>
                        </a:spcBef>
                        <a:buClr>
                          <a:srgbClr val="912B29"/>
                        </a:buClr>
                        <a:buFont typeface="Arial" charset="0"/>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altLang="en-US" sz="1800" b="0" i="0" u="none" strike="noStrike" cap="none" normalizeH="0" baseline="0" smtClean="0">
                          <a:ln>
                            <a:noFill/>
                          </a:ln>
                          <a:solidFill>
                            <a:schemeClr val="bg1"/>
                          </a:solidFill>
                          <a:effectLst/>
                          <a:latin typeface="Arial" charset="0"/>
                          <a:cs typeface="Arial" charset="0"/>
                        </a:rPr>
                        <a:t>1.85% </a:t>
                      </a:r>
                      <a:endParaRPr kumimoji="0" lang="en-US" altLang="en-US" sz="1800" b="0" i="0" u="none" strike="noStrike" cap="none" normalizeH="0" baseline="0" smtClean="0">
                        <a:ln>
                          <a:noFill/>
                        </a:ln>
                        <a:solidFill>
                          <a:schemeClr val="bg1"/>
                        </a:solidFill>
                        <a:effectLst/>
                        <a:latin typeface="Arial" charset="0"/>
                        <a:cs typeface="Times New Roman" pitchFamily="18" charset="0"/>
                      </a:endParaRPr>
                    </a:p>
                  </a:txBody>
                  <a:tcPr marL="12065" marR="12065" marT="0" marB="0" anchor="ctr" horzOverflow="overflow">
                    <a:lnL>
                      <a:noFill/>
                    </a:lnL>
                    <a:lnR>
                      <a:noFill/>
                    </a:lnR>
                    <a:lnT>
                      <a:noFill/>
                    </a:lnT>
                    <a:lnB>
                      <a:noFill/>
                    </a:lnB>
                    <a:lnTlToBr>
                      <a:noFill/>
                    </a:lnTlToBr>
                    <a:lnBlToTr>
                      <a:noFill/>
                    </a:lnBlToTr>
                    <a:gradFill rotWithShape="1">
                      <a:gsLst>
                        <a:gs pos="0">
                          <a:srgbClr val="285081"/>
                        </a:gs>
                        <a:gs pos="50000">
                          <a:srgbClr val="3E76BB"/>
                        </a:gs>
                        <a:gs pos="100000">
                          <a:srgbClr val="4B8DDE"/>
                        </a:gs>
                      </a:gsLst>
                      <a:lin ang="2700000" scaled="1"/>
                    </a:gradFill>
                  </a:tcPr>
                </a:tc>
                <a:tc>
                  <a:txBody>
                    <a:bodyPr/>
                    <a:lstStyle>
                      <a:lvl1pPr eaLnBrk="0" hangingPunct="0">
                        <a:spcBef>
                          <a:spcPct val="20000"/>
                        </a:spcBef>
                        <a:buClr>
                          <a:srgbClr val="912B29"/>
                        </a:buClr>
                        <a:buFont typeface="Arial" charset="0"/>
                        <a:defRPr>
                          <a:solidFill>
                            <a:schemeClr val="tx1"/>
                          </a:solidFill>
                          <a:latin typeface="Arial" charset="0"/>
                          <a:cs typeface="Arial" charset="0"/>
                        </a:defRPr>
                      </a:lvl1pPr>
                      <a:lvl2pPr marL="742950" indent="-285750" eaLnBrk="0" hangingPunct="0">
                        <a:spcBef>
                          <a:spcPct val="20000"/>
                        </a:spcBef>
                        <a:buClr>
                          <a:srgbClr val="912B29"/>
                        </a:buClr>
                        <a:buFont typeface="Arial" charset="0"/>
                        <a:defRPr sz="2400">
                          <a:solidFill>
                            <a:schemeClr val="tx1"/>
                          </a:solidFill>
                          <a:latin typeface="Arial" charset="0"/>
                          <a:cs typeface="Arial" charset="0"/>
                        </a:defRPr>
                      </a:lvl2pPr>
                      <a:lvl3pPr marL="1143000" indent="-228600" eaLnBrk="0" hangingPunct="0">
                        <a:spcBef>
                          <a:spcPct val="20000"/>
                        </a:spcBef>
                        <a:buClr>
                          <a:srgbClr val="912B29"/>
                        </a:buClr>
                        <a:buFont typeface="Arial" charset="0"/>
                        <a:defRPr sz="1400">
                          <a:solidFill>
                            <a:schemeClr val="tx1"/>
                          </a:solidFill>
                          <a:latin typeface="Arial" charset="0"/>
                          <a:cs typeface="Arial" charset="0"/>
                        </a:defRPr>
                      </a:lvl3pPr>
                      <a:lvl4pPr marL="1600200" indent="-228600" eaLnBrk="0" hangingPunct="0">
                        <a:spcBef>
                          <a:spcPct val="20000"/>
                        </a:spcBef>
                        <a:buClr>
                          <a:srgbClr val="912B29"/>
                        </a:buClr>
                        <a:buFont typeface="Arial" charset="0"/>
                        <a:defRPr sz="1200">
                          <a:solidFill>
                            <a:schemeClr val="tx1"/>
                          </a:solidFill>
                          <a:latin typeface="Arial" charset="0"/>
                          <a:cs typeface="Arial" charset="0"/>
                        </a:defRPr>
                      </a:lvl4pPr>
                      <a:lvl5pPr marL="2057400" indent="-228600" eaLnBrk="0" hangingPunct="0">
                        <a:spcBef>
                          <a:spcPct val="20000"/>
                        </a:spcBef>
                        <a:buClr>
                          <a:srgbClr val="912B29"/>
                        </a:buClr>
                        <a:buFont typeface="Arial" charset="0"/>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altLang="en-US" sz="1800" b="0" i="0" u="none" strike="noStrike" cap="none" normalizeH="0" baseline="0" smtClean="0">
                          <a:ln>
                            <a:noFill/>
                          </a:ln>
                          <a:solidFill>
                            <a:schemeClr val="bg1"/>
                          </a:solidFill>
                          <a:effectLst/>
                          <a:latin typeface="Arial" charset="0"/>
                          <a:cs typeface="Arial" charset="0"/>
                        </a:rPr>
                        <a:t>1.90% </a:t>
                      </a:r>
                      <a:endParaRPr kumimoji="0" lang="en-US" altLang="en-US" sz="1800" b="0" i="0" u="none" strike="noStrike" cap="none" normalizeH="0" baseline="0" smtClean="0">
                        <a:ln>
                          <a:noFill/>
                        </a:ln>
                        <a:solidFill>
                          <a:schemeClr val="bg1"/>
                        </a:solidFill>
                        <a:effectLst/>
                        <a:latin typeface="Arial" charset="0"/>
                        <a:cs typeface="Times New Roman" pitchFamily="18" charset="0"/>
                      </a:endParaRPr>
                    </a:p>
                  </a:txBody>
                  <a:tcPr marL="12065" marR="12065" marT="0" marB="0" anchor="ctr" horzOverflow="overflow">
                    <a:lnL>
                      <a:noFill/>
                    </a:lnL>
                    <a:lnR>
                      <a:noFill/>
                    </a:lnR>
                    <a:lnT>
                      <a:noFill/>
                    </a:lnT>
                    <a:lnB>
                      <a:noFill/>
                    </a:lnB>
                    <a:lnTlToBr>
                      <a:noFill/>
                    </a:lnTlToBr>
                    <a:lnBlToTr>
                      <a:noFill/>
                    </a:lnBlToTr>
                    <a:gradFill rotWithShape="1">
                      <a:gsLst>
                        <a:gs pos="0">
                          <a:srgbClr val="285081"/>
                        </a:gs>
                        <a:gs pos="50000">
                          <a:srgbClr val="3E76BB"/>
                        </a:gs>
                        <a:gs pos="100000">
                          <a:srgbClr val="4B8DDE"/>
                        </a:gs>
                      </a:gsLst>
                      <a:lin ang="2700000" scaled="1"/>
                    </a:gradFill>
                  </a:tcPr>
                </a:tc>
                <a:tc>
                  <a:txBody>
                    <a:bodyPr/>
                    <a:lstStyle>
                      <a:lvl1pPr eaLnBrk="0" hangingPunct="0">
                        <a:spcBef>
                          <a:spcPct val="20000"/>
                        </a:spcBef>
                        <a:buClr>
                          <a:srgbClr val="912B29"/>
                        </a:buClr>
                        <a:buFont typeface="Arial" charset="0"/>
                        <a:defRPr>
                          <a:solidFill>
                            <a:schemeClr val="tx1"/>
                          </a:solidFill>
                          <a:latin typeface="Arial" charset="0"/>
                          <a:cs typeface="Arial" charset="0"/>
                        </a:defRPr>
                      </a:lvl1pPr>
                      <a:lvl2pPr marL="742950" indent="-285750" eaLnBrk="0" hangingPunct="0">
                        <a:spcBef>
                          <a:spcPct val="20000"/>
                        </a:spcBef>
                        <a:buClr>
                          <a:srgbClr val="912B29"/>
                        </a:buClr>
                        <a:buFont typeface="Arial" charset="0"/>
                        <a:defRPr sz="2400">
                          <a:solidFill>
                            <a:schemeClr val="tx1"/>
                          </a:solidFill>
                          <a:latin typeface="Arial" charset="0"/>
                          <a:cs typeface="Arial" charset="0"/>
                        </a:defRPr>
                      </a:lvl2pPr>
                      <a:lvl3pPr marL="1143000" indent="-228600" eaLnBrk="0" hangingPunct="0">
                        <a:spcBef>
                          <a:spcPct val="20000"/>
                        </a:spcBef>
                        <a:buClr>
                          <a:srgbClr val="912B29"/>
                        </a:buClr>
                        <a:buFont typeface="Arial" charset="0"/>
                        <a:defRPr sz="1400">
                          <a:solidFill>
                            <a:schemeClr val="tx1"/>
                          </a:solidFill>
                          <a:latin typeface="Arial" charset="0"/>
                          <a:cs typeface="Arial" charset="0"/>
                        </a:defRPr>
                      </a:lvl3pPr>
                      <a:lvl4pPr marL="1600200" indent="-228600" eaLnBrk="0" hangingPunct="0">
                        <a:spcBef>
                          <a:spcPct val="20000"/>
                        </a:spcBef>
                        <a:buClr>
                          <a:srgbClr val="912B29"/>
                        </a:buClr>
                        <a:buFont typeface="Arial" charset="0"/>
                        <a:defRPr sz="1200">
                          <a:solidFill>
                            <a:schemeClr val="tx1"/>
                          </a:solidFill>
                          <a:latin typeface="Arial" charset="0"/>
                          <a:cs typeface="Arial" charset="0"/>
                        </a:defRPr>
                      </a:lvl4pPr>
                      <a:lvl5pPr marL="2057400" indent="-228600" eaLnBrk="0" hangingPunct="0">
                        <a:spcBef>
                          <a:spcPct val="20000"/>
                        </a:spcBef>
                        <a:buClr>
                          <a:srgbClr val="912B29"/>
                        </a:buClr>
                        <a:buFont typeface="Arial" charset="0"/>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altLang="en-US" sz="1800" b="0" i="0" u="none" strike="noStrike" cap="none" normalizeH="0" baseline="0" smtClean="0">
                          <a:ln>
                            <a:noFill/>
                          </a:ln>
                          <a:solidFill>
                            <a:schemeClr val="bg1"/>
                          </a:solidFill>
                          <a:effectLst/>
                          <a:latin typeface="Arial" charset="0"/>
                          <a:cs typeface="Arial" charset="0"/>
                        </a:rPr>
                        <a:t>0.88</a:t>
                      </a:r>
                      <a:endParaRPr kumimoji="0" lang="en-US" altLang="en-US" sz="1800" b="0" i="0" u="none" strike="noStrike" cap="none" normalizeH="0" baseline="0" smtClean="0">
                        <a:ln>
                          <a:noFill/>
                        </a:ln>
                        <a:solidFill>
                          <a:schemeClr val="bg1"/>
                        </a:solidFill>
                        <a:effectLst/>
                        <a:latin typeface="Arial" charset="0"/>
                        <a:cs typeface="Times New Roman" pitchFamily="18" charset="0"/>
                      </a:endParaRPr>
                    </a:p>
                  </a:txBody>
                  <a:tcPr marL="12065" marR="12065" marT="0" marB="0" anchor="ctr" horzOverflow="overflow">
                    <a:lnL>
                      <a:noFill/>
                    </a:lnL>
                    <a:lnR>
                      <a:noFill/>
                    </a:lnR>
                    <a:lnT>
                      <a:noFill/>
                    </a:lnT>
                    <a:lnB>
                      <a:noFill/>
                    </a:lnB>
                    <a:lnTlToBr>
                      <a:noFill/>
                    </a:lnTlToBr>
                    <a:lnBlToTr>
                      <a:noFill/>
                    </a:lnBlToTr>
                    <a:gradFill rotWithShape="1">
                      <a:gsLst>
                        <a:gs pos="0">
                          <a:srgbClr val="285081"/>
                        </a:gs>
                        <a:gs pos="50000">
                          <a:srgbClr val="3E76BB"/>
                        </a:gs>
                        <a:gs pos="100000">
                          <a:srgbClr val="4B8DDE"/>
                        </a:gs>
                      </a:gsLst>
                      <a:lin ang="2700000" scaled="1"/>
                    </a:gradFill>
                  </a:tcPr>
                </a:tc>
              </a:tr>
              <a:tr h="341285">
                <a:tc>
                  <a:txBody>
                    <a:bodyPr/>
                    <a:lstStyle>
                      <a:lvl1pPr eaLnBrk="0" hangingPunct="0">
                        <a:spcBef>
                          <a:spcPct val="20000"/>
                        </a:spcBef>
                        <a:buClr>
                          <a:srgbClr val="912B29"/>
                        </a:buClr>
                        <a:buFont typeface="Arial" charset="0"/>
                        <a:defRPr>
                          <a:solidFill>
                            <a:schemeClr val="tx1"/>
                          </a:solidFill>
                          <a:latin typeface="Arial" charset="0"/>
                          <a:cs typeface="Arial" charset="0"/>
                        </a:defRPr>
                      </a:lvl1pPr>
                      <a:lvl2pPr marL="742950" indent="-285750" eaLnBrk="0" hangingPunct="0">
                        <a:spcBef>
                          <a:spcPct val="20000"/>
                        </a:spcBef>
                        <a:buClr>
                          <a:srgbClr val="912B29"/>
                        </a:buClr>
                        <a:buFont typeface="Arial" charset="0"/>
                        <a:defRPr sz="2400">
                          <a:solidFill>
                            <a:schemeClr val="tx1"/>
                          </a:solidFill>
                          <a:latin typeface="Arial" charset="0"/>
                          <a:cs typeface="Arial" charset="0"/>
                        </a:defRPr>
                      </a:lvl2pPr>
                      <a:lvl3pPr marL="1143000" indent="-228600" eaLnBrk="0" hangingPunct="0">
                        <a:spcBef>
                          <a:spcPct val="20000"/>
                        </a:spcBef>
                        <a:buClr>
                          <a:srgbClr val="912B29"/>
                        </a:buClr>
                        <a:buFont typeface="Arial" charset="0"/>
                        <a:defRPr sz="1400">
                          <a:solidFill>
                            <a:schemeClr val="tx1"/>
                          </a:solidFill>
                          <a:latin typeface="Arial" charset="0"/>
                          <a:cs typeface="Arial" charset="0"/>
                        </a:defRPr>
                      </a:lvl3pPr>
                      <a:lvl4pPr marL="1600200" indent="-228600" eaLnBrk="0" hangingPunct="0">
                        <a:spcBef>
                          <a:spcPct val="20000"/>
                        </a:spcBef>
                        <a:buClr>
                          <a:srgbClr val="912B29"/>
                        </a:buClr>
                        <a:buFont typeface="Arial" charset="0"/>
                        <a:defRPr sz="1200">
                          <a:solidFill>
                            <a:schemeClr val="tx1"/>
                          </a:solidFill>
                          <a:latin typeface="Arial" charset="0"/>
                          <a:cs typeface="Arial" charset="0"/>
                        </a:defRPr>
                      </a:lvl4pPr>
                      <a:lvl5pPr marL="2057400" indent="-228600" eaLnBrk="0" hangingPunct="0">
                        <a:spcBef>
                          <a:spcPct val="20000"/>
                        </a:spcBef>
                        <a:buClr>
                          <a:srgbClr val="912B29"/>
                        </a:buClr>
                        <a:buFont typeface="Arial" charset="0"/>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9p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en-US" altLang="en-US" sz="1800" b="0" i="0" u="none" strike="noStrike" cap="none" normalizeH="0" baseline="0" smtClean="0">
                          <a:ln>
                            <a:noFill/>
                          </a:ln>
                          <a:solidFill>
                            <a:schemeClr val="bg1"/>
                          </a:solidFill>
                          <a:effectLst/>
                          <a:latin typeface="Arial" charset="0"/>
                          <a:cs typeface="Times New Roman" pitchFamily="18" charset="0"/>
                        </a:rPr>
                        <a:t>  Lesion length </a:t>
                      </a:r>
                      <a:r>
                        <a:rPr kumimoji="0" lang="en-US" altLang="en-US" sz="1800" b="0" i="0" u="sng" strike="noStrike" cap="none" normalizeH="0" baseline="0" smtClean="0">
                          <a:ln>
                            <a:noFill/>
                          </a:ln>
                          <a:solidFill>
                            <a:schemeClr val="bg1"/>
                          </a:solidFill>
                          <a:effectLst/>
                          <a:latin typeface="Arial" charset="0"/>
                          <a:cs typeface="Times New Roman" pitchFamily="18" charset="0"/>
                        </a:rPr>
                        <a:t>&gt;</a:t>
                      </a:r>
                      <a:r>
                        <a:rPr kumimoji="0" lang="en-US" altLang="en-US" sz="1800" b="0" i="0" u="none" strike="noStrike" cap="none" normalizeH="0" baseline="0" smtClean="0">
                          <a:ln>
                            <a:noFill/>
                          </a:ln>
                          <a:solidFill>
                            <a:schemeClr val="bg1"/>
                          </a:solidFill>
                          <a:effectLst/>
                          <a:latin typeface="Arial" charset="0"/>
                          <a:cs typeface="Times New Roman" pitchFamily="18" charset="0"/>
                        </a:rPr>
                        <a:t> 30 mm</a:t>
                      </a:r>
                    </a:p>
                  </a:txBody>
                  <a:tcPr marL="12065" marR="12065" marT="0" marB="0" anchor="ctr" horzOverflow="overflow">
                    <a:lnL>
                      <a:noFill/>
                    </a:lnL>
                    <a:lnR>
                      <a:noFill/>
                    </a:lnR>
                    <a:lnT>
                      <a:noFill/>
                    </a:lnT>
                    <a:lnB>
                      <a:noFill/>
                    </a:lnB>
                    <a:lnTlToBr>
                      <a:noFill/>
                    </a:lnTlToBr>
                    <a:lnBlToTr>
                      <a:noFill/>
                    </a:lnBlToTr>
                    <a:gradFill rotWithShape="1">
                      <a:gsLst>
                        <a:gs pos="0">
                          <a:srgbClr val="285081"/>
                        </a:gs>
                        <a:gs pos="50000">
                          <a:srgbClr val="3E76BB"/>
                        </a:gs>
                        <a:gs pos="100000">
                          <a:srgbClr val="4B8DDE"/>
                        </a:gs>
                      </a:gsLst>
                      <a:lin ang="2700000" scaled="1"/>
                    </a:gradFill>
                  </a:tcPr>
                </a:tc>
                <a:tc>
                  <a:txBody>
                    <a:bodyPr/>
                    <a:lstStyle>
                      <a:lvl1pPr eaLnBrk="0" hangingPunct="0">
                        <a:spcBef>
                          <a:spcPct val="20000"/>
                        </a:spcBef>
                        <a:buClr>
                          <a:srgbClr val="912B29"/>
                        </a:buClr>
                        <a:buFont typeface="Arial" charset="0"/>
                        <a:defRPr>
                          <a:solidFill>
                            <a:schemeClr val="tx1"/>
                          </a:solidFill>
                          <a:latin typeface="Arial" charset="0"/>
                          <a:cs typeface="Arial" charset="0"/>
                        </a:defRPr>
                      </a:lvl1pPr>
                      <a:lvl2pPr marL="742950" indent="-285750" eaLnBrk="0" hangingPunct="0">
                        <a:spcBef>
                          <a:spcPct val="20000"/>
                        </a:spcBef>
                        <a:buClr>
                          <a:srgbClr val="912B29"/>
                        </a:buClr>
                        <a:buFont typeface="Arial" charset="0"/>
                        <a:defRPr sz="2400">
                          <a:solidFill>
                            <a:schemeClr val="tx1"/>
                          </a:solidFill>
                          <a:latin typeface="Arial" charset="0"/>
                          <a:cs typeface="Arial" charset="0"/>
                        </a:defRPr>
                      </a:lvl2pPr>
                      <a:lvl3pPr marL="1143000" indent="-228600" eaLnBrk="0" hangingPunct="0">
                        <a:spcBef>
                          <a:spcPct val="20000"/>
                        </a:spcBef>
                        <a:buClr>
                          <a:srgbClr val="912B29"/>
                        </a:buClr>
                        <a:buFont typeface="Arial" charset="0"/>
                        <a:defRPr sz="1400">
                          <a:solidFill>
                            <a:schemeClr val="tx1"/>
                          </a:solidFill>
                          <a:latin typeface="Arial" charset="0"/>
                          <a:cs typeface="Arial" charset="0"/>
                        </a:defRPr>
                      </a:lvl3pPr>
                      <a:lvl4pPr marL="1600200" indent="-228600" eaLnBrk="0" hangingPunct="0">
                        <a:spcBef>
                          <a:spcPct val="20000"/>
                        </a:spcBef>
                        <a:buClr>
                          <a:srgbClr val="912B29"/>
                        </a:buClr>
                        <a:buFont typeface="Arial" charset="0"/>
                        <a:defRPr sz="1200">
                          <a:solidFill>
                            <a:schemeClr val="tx1"/>
                          </a:solidFill>
                          <a:latin typeface="Arial" charset="0"/>
                          <a:cs typeface="Arial" charset="0"/>
                        </a:defRPr>
                      </a:lvl4pPr>
                      <a:lvl5pPr marL="2057400" indent="-228600" eaLnBrk="0" hangingPunct="0">
                        <a:spcBef>
                          <a:spcPct val="20000"/>
                        </a:spcBef>
                        <a:buClr>
                          <a:srgbClr val="912B29"/>
                        </a:buClr>
                        <a:buFont typeface="Arial" charset="0"/>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altLang="en-US" sz="1800" b="0" i="0" u="none" strike="noStrike" cap="none" normalizeH="0" baseline="0" smtClean="0">
                          <a:ln>
                            <a:noFill/>
                          </a:ln>
                          <a:solidFill>
                            <a:schemeClr val="bg1"/>
                          </a:solidFill>
                          <a:effectLst/>
                          <a:latin typeface="Arial" charset="0"/>
                          <a:cs typeface="Arial" charset="0"/>
                        </a:rPr>
                        <a:t>10.04% </a:t>
                      </a:r>
                      <a:endParaRPr kumimoji="0" lang="en-US" altLang="en-US" sz="1800" b="0" i="0" u="none" strike="noStrike" cap="none" normalizeH="0" baseline="0" smtClean="0">
                        <a:ln>
                          <a:noFill/>
                        </a:ln>
                        <a:solidFill>
                          <a:schemeClr val="bg1"/>
                        </a:solidFill>
                        <a:effectLst/>
                        <a:latin typeface="Arial" charset="0"/>
                        <a:cs typeface="Times New Roman" pitchFamily="18" charset="0"/>
                      </a:endParaRPr>
                    </a:p>
                  </a:txBody>
                  <a:tcPr marL="12065" marR="12065" marT="0" marB="0" anchor="ctr" horzOverflow="overflow">
                    <a:lnL>
                      <a:noFill/>
                    </a:lnL>
                    <a:lnR>
                      <a:noFill/>
                    </a:lnR>
                    <a:lnT>
                      <a:noFill/>
                    </a:lnT>
                    <a:lnB>
                      <a:noFill/>
                    </a:lnB>
                    <a:lnTlToBr>
                      <a:noFill/>
                    </a:lnTlToBr>
                    <a:lnBlToTr>
                      <a:noFill/>
                    </a:lnBlToTr>
                    <a:gradFill rotWithShape="1">
                      <a:gsLst>
                        <a:gs pos="0">
                          <a:srgbClr val="285081"/>
                        </a:gs>
                        <a:gs pos="50000">
                          <a:srgbClr val="3E76BB"/>
                        </a:gs>
                        <a:gs pos="100000">
                          <a:srgbClr val="4B8DDE"/>
                        </a:gs>
                      </a:gsLst>
                      <a:lin ang="2700000" scaled="1"/>
                    </a:gradFill>
                  </a:tcPr>
                </a:tc>
                <a:tc>
                  <a:txBody>
                    <a:bodyPr/>
                    <a:lstStyle>
                      <a:lvl1pPr eaLnBrk="0" hangingPunct="0">
                        <a:spcBef>
                          <a:spcPct val="20000"/>
                        </a:spcBef>
                        <a:buClr>
                          <a:srgbClr val="912B29"/>
                        </a:buClr>
                        <a:buFont typeface="Arial" charset="0"/>
                        <a:defRPr>
                          <a:solidFill>
                            <a:schemeClr val="tx1"/>
                          </a:solidFill>
                          <a:latin typeface="Arial" charset="0"/>
                          <a:cs typeface="Arial" charset="0"/>
                        </a:defRPr>
                      </a:lvl1pPr>
                      <a:lvl2pPr marL="742950" indent="-285750" eaLnBrk="0" hangingPunct="0">
                        <a:spcBef>
                          <a:spcPct val="20000"/>
                        </a:spcBef>
                        <a:buClr>
                          <a:srgbClr val="912B29"/>
                        </a:buClr>
                        <a:buFont typeface="Arial" charset="0"/>
                        <a:defRPr sz="2400">
                          <a:solidFill>
                            <a:schemeClr val="tx1"/>
                          </a:solidFill>
                          <a:latin typeface="Arial" charset="0"/>
                          <a:cs typeface="Arial" charset="0"/>
                        </a:defRPr>
                      </a:lvl2pPr>
                      <a:lvl3pPr marL="1143000" indent="-228600" eaLnBrk="0" hangingPunct="0">
                        <a:spcBef>
                          <a:spcPct val="20000"/>
                        </a:spcBef>
                        <a:buClr>
                          <a:srgbClr val="912B29"/>
                        </a:buClr>
                        <a:buFont typeface="Arial" charset="0"/>
                        <a:defRPr sz="1400">
                          <a:solidFill>
                            <a:schemeClr val="tx1"/>
                          </a:solidFill>
                          <a:latin typeface="Arial" charset="0"/>
                          <a:cs typeface="Arial" charset="0"/>
                        </a:defRPr>
                      </a:lvl3pPr>
                      <a:lvl4pPr marL="1600200" indent="-228600" eaLnBrk="0" hangingPunct="0">
                        <a:spcBef>
                          <a:spcPct val="20000"/>
                        </a:spcBef>
                        <a:buClr>
                          <a:srgbClr val="912B29"/>
                        </a:buClr>
                        <a:buFont typeface="Arial" charset="0"/>
                        <a:defRPr sz="1200">
                          <a:solidFill>
                            <a:schemeClr val="tx1"/>
                          </a:solidFill>
                          <a:latin typeface="Arial" charset="0"/>
                          <a:cs typeface="Arial" charset="0"/>
                        </a:defRPr>
                      </a:lvl4pPr>
                      <a:lvl5pPr marL="2057400" indent="-228600" eaLnBrk="0" hangingPunct="0">
                        <a:spcBef>
                          <a:spcPct val="20000"/>
                        </a:spcBef>
                        <a:buClr>
                          <a:srgbClr val="912B29"/>
                        </a:buClr>
                        <a:buFont typeface="Arial" charset="0"/>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altLang="en-US" sz="1800" b="0" i="0" u="none" strike="noStrike" cap="none" normalizeH="0" baseline="0" smtClean="0">
                          <a:ln>
                            <a:noFill/>
                          </a:ln>
                          <a:solidFill>
                            <a:schemeClr val="bg1"/>
                          </a:solidFill>
                          <a:effectLst/>
                          <a:latin typeface="Arial" charset="0"/>
                          <a:cs typeface="Arial" charset="0"/>
                        </a:rPr>
                        <a:t>10.15% </a:t>
                      </a:r>
                      <a:endParaRPr kumimoji="0" lang="en-US" altLang="en-US" sz="1800" b="0" i="0" u="none" strike="noStrike" cap="none" normalizeH="0" baseline="0" smtClean="0">
                        <a:ln>
                          <a:noFill/>
                        </a:ln>
                        <a:solidFill>
                          <a:schemeClr val="bg1"/>
                        </a:solidFill>
                        <a:effectLst/>
                        <a:latin typeface="Arial" charset="0"/>
                        <a:cs typeface="Times New Roman" pitchFamily="18" charset="0"/>
                      </a:endParaRPr>
                    </a:p>
                  </a:txBody>
                  <a:tcPr marL="12065" marR="12065" marT="0" marB="0" anchor="ctr" horzOverflow="overflow">
                    <a:lnL>
                      <a:noFill/>
                    </a:lnL>
                    <a:lnR>
                      <a:noFill/>
                    </a:lnR>
                    <a:lnT>
                      <a:noFill/>
                    </a:lnT>
                    <a:lnB>
                      <a:noFill/>
                    </a:lnB>
                    <a:lnTlToBr>
                      <a:noFill/>
                    </a:lnTlToBr>
                    <a:lnBlToTr>
                      <a:noFill/>
                    </a:lnBlToTr>
                    <a:gradFill rotWithShape="1">
                      <a:gsLst>
                        <a:gs pos="0">
                          <a:srgbClr val="285081"/>
                        </a:gs>
                        <a:gs pos="50000">
                          <a:srgbClr val="3E76BB"/>
                        </a:gs>
                        <a:gs pos="100000">
                          <a:srgbClr val="4B8DDE"/>
                        </a:gs>
                      </a:gsLst>
                      <a:lin ang="2700000" scaled="1"/>
                    </a:gradFill>
                  </a:tcPr>
                </a:tc>
                <a:tc>
                  <a:txBody>
                    <a:bodyPr/>
                    <a:lstStyle>
                      <a:lvl1pPr eaLnBrk="0" hangingPunct="0">
                        <a:spcBef>
                          <a:spcPct val="20000"/>
                        </a:spcBef>
                        <a:buClr>
                          <a:srgbClr val="912B29"/>
                        </a:buClr>
                        <a:buFont typeface="Arial" charset="0"/>
                        <a:defRPr>
                          <a:solidFill>
                            <a:schemeClr val="tx1"/>
                          </a:solidFill>
                          <a:latin typeface="Arial" charset="0"/>
                          <a:cs typeface="Arial" charset="0"/>
                        </a:defRPr>
                      </a:lvl1pPr>
                      <a:lvl2pPr marL="742950" indent="-285750" eaLnBrk="0" hangingPunct="0">
                        <a:spcBef>
                          <a:spcPct val="20000"/>
                        </a:spcBef>
                        <a:buClr>
                          <a:srgbClr val="912B29"/>
                        </a:buClr>
                        <a:buFont typeface="Arial" charset="0"/>
                        <a:defRPr sz="2400">
                          <a:solidFill>
                            <a:schemeClr val="tx1"/>
                          </a:solidFill>
                          <a:latin typeface="Arial" charset="0"/>
                          <a:cs typeface="Arial" charset="0"/>
                        </a:defRPr>
                      </a:lvl2pPr>
                      <a:lvl3pPr marL="1143000" indent="-228600" eaLnBrk="0" hangingPunct="0">
                        <a:spcBef>
                          <a:spcPct val="20000"/>
                        </a:spcBef>
                        <a:buClr>
                          <a:srgbClr val="912B29"/>
                        </a:buClr>
                        <a:buFont typeface="Arial" charset="0"/>
                        <a:defRPr sz="1400">
                          <a:solidFill>
                            <a:schemeClr val="tx1"/>
                          </a:solidFill>
                          <a:latin typeface="Arial" charset="0"/>
                          <a:cs typeface="Arial" charset="0"/>
                        </a:defRPr>
                      </a:lvl3pPr>
                      <a:lvl4pPr marL="1600200" indent="-228600" eaLnBrk="0" hangingPunct="0">
                        <a:spcBef>
                          <a:spcPct val="20000"/>
                        </a:spcBef>
                        <a:buClr>
                          <a:srgbClr val="912B29"/>
                        </a:buClr>
                        <a:buFont typeface="Arial" charset="0"/>
                        <a:defRPr sz="1200">
                          <a:solidFill>
                            <a:schemeClr val="tx1"/>
                          </a:solidFill>
                          <a:latin typeface="Arial" charset="0"/>
                          <a:cs typeface="Arial" charset="0"/>
                        </a:defRPr>
                      </a:lvl4pPr>
                      <a:lvl5pPr marL="2057400" indent="-228600" eaLnBrk="0" hangingPunct="0">
                        <a:spcBef>
                          <a:spcPct val="20000"/>
                        </a:spcBef>
                        <a:buClr>
                          <a:srgbClr val="912B29"/>
                        </a:buClr>
                        <a:buFont typeface="Arial" charset="0"/>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altLang="en-US" sz="1800" b="0" i="0" u="none" strike="noStrike" cap="none" normalizeH="0" baseline="0" smtClean="0">
                          <a:ln>
                            <a:noFill/>
                          </a:ln>
                          <a:solidFill>
                            <a:schemeClr val="bg1"/>
                          </a:solidFill>
                          <a:effectLst/>
                          <a:latin typeface="Arial" charset="0"/>
                          <a:cs typeface="Arial" charset="0"/>
                        </a:rPr>
                        <a:t>0.87</a:t>
                      </a:r>
                      <a:endParaRPr kumimoji="0" lang="en-US" altLang="en-US" sz="1800" b="0" i="0" u="none" strike="noStrike" cap="none" normalizeH="0" baseline="0" smtClean="0">
                        <a:ln>
                          <a:noFill/>
                        </a:ln>
                        <a:solidFill>
                          <a:schemeClr val="bg1"/>
                        </a:solidFill>
                        <a:effectLst/>
                        <a:latin typeface="Arial" charset="0"/>
                        <a:cs typeface="Times New Roman" pitchFamily="18" charset="0"/>
                      </a:endParaRPr>
                    </a:p>
                  </a:txBody>
                  <a:tcPr marL="12065" marR="12065" marT="0" marB="0" anchor="ctr" horzOverflow="overflow">
                    <a:lnL>
                      <a:noFill/>
                    </a:lnL>
                    <a:lnR>
                      <a:noFill/>
                    </a:lnR>
                    <a:lnT>
                      <a:noFill/>
                    </a:lnT>
                    <a:lnB>
                      <a:noFill/>
                    </a:lnB>
                    <a:lnTlToBr>
                      <a:noFill/>
                    </a:lnTlToBr>
                    <a:lnBlToTr>
                      <a:noFill/>
                    </a:lnBlToTr>
                    <a:gradFill rotWithShape="1">
                      <a:gsLst>
                        <a:gs pos="0">
                          <a:srgbClr val="285081"/>
                        </a:gs>
                        <a:gs pos="50000">
                          <a:srgbClr val="3E76BB"/>
                        </a:gs>
                        <a:gs pos="100000">
                          <a:srgbClr val="4B8DDE"/>
                        </a:gs>
                      </a:gsLst>
                      <a:lin ang="2700000" scaled="1"/>
                    </a:gradFill>
                  </a:tcPr>
                </a:tc>
              </a:tr>
              <a:tr h="365095">
                <a:tc>
                  <a:txBody>
                    <a:bodyPr/>
                    <a:lstStyle>
                      <a:lvl1pPr eaLnBrk="0" hangingPunct="0">
                        <a:spcBef>
                          <a:spcPct val="20000"/>
                        </a:spcBef>
                        <a:buClr>
                          <a:srgbClr val="912B29"/>
                        </a:buClr>
                        <a:buFont typeface="Arial" charset="0"/>
                        <a:defRPr>
                          <a:solidFill>
                            <a:schemeClr val="tx1"/>
                          </a:solidFill>
                          <a:latin typeface="Arial" charset="0"/>
                          <a:cs typeface="Arial" charset="0"/>
                        </a:defRPr>
                      </a:lvl1pPr>
                      <a:lvl2pPr marL="742950" indent="-285750" eaLnBrk="0" hangingPunct="0">
                        <a:spcBef>
                          <a:spcPct val="20000"/>
                        </a:spcBef>
                        <a:buClr>
                          <a:srgbClr val="912B29"/>
                        </a:buClr>
                        <a:buFont typeface="Arial" charset="0"/>
                        <a:defRPr sz="2400">
                          <a:solidFill>
                            <a:schemeClr val="tx1"/>
                          </a:solidFill>
                          <a:latin typeface="Arial" charset="0"/>
                          <a:cs typeface="Arial" charset="0"/>
                        </a:defRPr>
                      </a:lvl2pPr>
                      <a:lvl3pPr marL="1143000" indent="-228600" eaLnBrk="0" hangingPunct="0">
                        <a:spcBef>
                          <a:spcPct val="20000"/>
                        </a:spcBef>
                        <a:buClr>
                          <a:srgbClr val="912B29"/>
                        </a:buClr>
                        <a:buFont typeface="Arial" charset="0"/>
                        <a:defRPr sz="1400">
                          <a:solidFill>
                            <a:schemeClr val="tx1"/>
                          </a:solidFill>
                          <a:latin typeface="Arial" charset="0"/>
                          <a:cs typeface="Arial" charset="0"/>
                        </a:defRPr>
                      </a:lvl3pPr>
                      <a:lvl4pPr marL="1600200" indent="-228600" eaLnBrk="0" hangingPunct="0">
                        <a:spcBef>
                          <a:spcPct val="20000"/>
                        </a:spcBef>
                        <a:buClr>
                          <a:srgbClr val="912B29"/>
                        </a:buClr>
                        <a:buFont typeface="Arial" charset="0"/>
                        <a:defRPr sz="1200">
                          <a:solidFill>
                            <a:schemeClr val="tx1"/>
                          </a:solidFill>
                          <a:latin typeface="Arial" charset="0"/>
                          <a:cs typeface="Arial" charset="0"/>
                        </a:defRPr>
                      </a:lvl4pPr>
                      <a:lvl5pPr marL="2057400" indent="-228600" eaLnBrk="0" hangingPunct="0">
                        <a:spcBef>
                          <a:spcPct val="20000"/>
                        </a:spcBef>
                        <a:buClr>
                          <a:srgbClr val="912B29"/>
                        </a:buClr>
                        <a:buFont typeface="Arial" charset="0"/>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9p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en-US" altLang="en-US" sz="1800" b="0" i="0" u="none" strike="noStrike" cap="none" normalizeH="0" baseline="0" smtClean="0">
                          <a:ln>
                            <a:noFill/>
                          </a:ln>
                          <a:solidFill>
                            <a:schemeClr val="bg1"/>
                          </a:solidFill>
                          <a:effectLst/>
                          <a:latin typeface="Arial" charset="0"/>
                          <a:cs typeface="Times New Roman" pitchFamily="18" charset="0"/>
                        </a:rPr>
                        <a:t>  Bifurcation lesion</a:t>
                      </a:r>
                    </a:p>
                  </a:txBody>
                  <a:tcPr marL="12065" marR="12065" marT="0" marB="0" anchor="ctr" horzOverflow="overflow">
                    <a:lnL>
                      <a:noFill/>
                    </a:lnL>
                    <a:lnR>
                      <a:noFill/>
                    </a:lnR>
                    <a:lnT>
                      <a:noFill/>
                    </a:lnT>
                    <a:lnB>
                      <a:noFill/>
                    </a:lnB>
                    <a:lnTlToBr>
                      <a:noFill/>
                    </a:lnTlToBr>
                    <a:lnBlToTr>
                      <a:noFill/>
                    </a:lnBlToTr>
                    <a:gradFill rotWithShape="1">
                      <a:gsLst>
                        <a:gs pos="0">
                          <a:srgbClr val="285081"/>
                        </a:gs>
                        <a:gs pos="50000">
                          <a:srgbClr val="3E76BB"/>
                        </a:gs>
                        <a:gs pos="100000">
                          <a:srgbClr val="4B8DDE"/>
                        </a:gs>
                      </a:gsLst>
                      <a:lin ang="2700000" scaled="1"/>
                    </a:gradFill>
                  </a:tcPr>
                </a:tc>
                <a:tc>
                  <a:txBody>
                    <a:bodyPr/>
                    <a:lstStyle>
                      <a:lvl1pPr eaLnBrk="0" hangingPunct="0">
                        <a:spcBef>
                          <a:spcPct val="20000"/>
                        </a:spcBef>
                        <a:buClr>
                          <a:srgbClr val="912B29"/>
                        </a:buClr>
                        <a:buFont typeface="Arial" charset="0"/>
                        <a:defRPr>
                          <a:solidFill>
                            <a:schemeClr val="tx1"/>
                          </a:solidFill>
                          <a:latin typeface="Arial" charset="0"/>
                          <a:cs typeface="Arial" charset="0"/>
                        </a:defRPr>
                      </a:lvl1pPr>
                      <a:lvl2pPr marL="742950" indent="-285750" eaLnBrk="0" hangingPunct="0">
                        <a:spcBef>
                          <a:spcPct val="20000"/>
                        </a:spcBef>
                        <a:buClr>
                          <a:srgbClr val="912B29"/>
                        </a:buClr>
                        <a:buFont typeface="Arial" charset="0"/>
                        <a:defRPr sz="2400">
                          <a:solidFill>
                            <a:schemeClr val="tx1"/>
                          </a:solidFill>
                          <a:latin typeface="Arial" charset="0"/>
                          <a:cs typeface="Arial" charset="0"/>
                        </a:defRPr>
                      </a:lvl2pPr>
                      <a:lvl3pPr marL="1143000" indent="-228600" eaLnBrk="0" hangingPunct="0">
                        <a:spcBef>
                          <a:spcPct val="20000"/>
                        </a:spcBef>
                        <a:buClr>
                          <a:srgbClr val="912B29"/>
                        </a:buClr>
                        <a:buFont typeface="Arial" charset="0"/>
                        <a:defRPr sz="1400">
                          <a:solidFill>
                            <a:schemeClr val="tx1"/>
                          </a:solidFill>
                          <a:latin typeface="Arial" charset="0"/>
                          <a:cs typeface="Arial" charset="0"/>
                        </a:defRPr>
                      </a:lvl3pPr>
                      <a:lvl4pPr marL="1600200" indent="-228600" eaLnBrk="0" hangingPunct="0">
                        <a:spcBef>
                          <a:spcPct val="20000"/>
                        </a:spcBef>
                        <a:buClr>
                          <a:srgbClr val="912B29"/>
                        </a:buClr>
                        <a:buFont typeface="Arial" charset="0"/>
                        <a:defRPr sz="1200">
                          <a:solidFill>
                            <a:schemeClr val="tx1"/>
                          </a:solidFill>
                          <a:latin typeface="Arial" charset="0"/>
                          <a:cs typeface="Arial" charset="0"/>
                        </a:defRPr>
                      </a:lvl4pPr>
                      <a:lvl5pPr marL="2057400" indent="-228600" eaLnBrk="0" hangingPunct="0">
                        <a:spcBef>
                          <a:spcPct val="20000"/>
                        </a:spcBef>
                        <a:buClr>
                          <a:srgbClr val="912B29"/>
                        </a:buClr>
                        <a:buFont typeface="Arial" charset="0"/>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altLang="en-US" sz="1800" b="0" i="0" u="none" strike="noStrike" cap="none" normalizeH="0" baseline="0" smtClean="0">
                          <a:ln>
                            <a:noFill/>
                          </a:ln>
                          <a:solidFill>
                            <a:schemeClr val="bg1"/>
                          </a:solidFill>
                          <a:effectLst/>
                          <a:latin typeface="Arial" charset="0"/>
                          <a:cs typeface="Arial" charset="0"/>
                        </a:rPr>
                        <a:t>6.49% </a:t>
                      </a:r>
                      <a:endParaRPr kumimoji="0" lang="en-US" altLang="en-US" sz="1800" b="0" i="0" u="none" strike="noStrike" cap="none" normalizeH="0" baseline="0" smtClean="0">
                        <a:ln>
                          <a:noFill/>
                        </a:ln>
                        <a:solidFill>
                          <a:schemeClr val="bg1"/>
                        </a:solidFill>
                        <a:effectLst/>
                        <a:latin typeface="Arial" charset="0"/>
                        <a:cs typeface="Times New Roman" pitchFamily="18" charset="0"/>
                      </a:endParaRPr>
                    </a:p>
                  </a:txBody>
                  <a:tcPr marL="12065" marR="12065" marT="0" marB="0" anchor="ctr" horzOverflow="overflow">
                    <a:lnL>
                      <a:noFill/>
                    </a:lnL>
                    <a:lnR>
                      <a:noFill/>
                    </a:lnR>
                    <a:lnT>
                      <a:noFill/>
                    </a:lnT>
                    <a:lnB>
                      <a:noFill/>
                    </a:lnB>
                    <a:lnTlToBr>
                      <a:noFill/>
                    </a:lnTlToBr>
                    <a:lnBlToTr>
                      <a:noFill/>
                    </a:lnBlToTr>
                    <a:gradFill rotWithShape="1">
                      <a:gsLst>
                        <a:gs pos="0">
                          <a:srgbClr val="285081"/>
                        </a:gs>
                        <a:gs pos="50000">
                          <a:srgbClr val="3E76BB"/>
                        </a:gs>
                        <a:gs pos="100000">
                          <a:srgbClr val="4B8DDE"/>
                        </a:gs>
                      </a:gsLst>
                      <a:lin ang="2700000" scaled="1"/>
                    </a:gradFill>
                  </a:tcPr>
                </a:tc>
                <a:tc>
                  <a:txBody>
                    <a:bodyPr/>
                    <a:lstStyle>
                      <a:lvl1pPr eaLnBrk="0" hangingPunct="0">
                        <a:spcBef>
                          <a:spcPct val="20000"/>
                        </a:spcBef>
                        <a:buClr>
                          <a:srgbClr val="912B29"/>
                        </a:buClr>
                        <a:buFont typeface="Arial" charset="0"/>
                        <a:defRPr>
                          <a:solidFill>
                            <a:schemeClr val="tx1"/>
                          </a:solidFill>
                          <a:latin typeface="Arial" charset="0"/>
                          <a:cs typeface="Arial" charset="0"/>
                        </a:defRPr>
                      </a:lvl1pPr>
                      <a:lvl2pPr marL="742950" indent="-285750" eaLnBrk="0" hangingPunct="0">
                        <a:spcBef>
                          <a:spcPct val="20000"/>
                        </a:spcBef>
                        <a:buClr>
                          <a:srgbClr val="912B29"/>
                        </a:buClr>
                        <a:buFont typeface="Arial" charset="0"/>
                        <a:defRPr sz="2400">
                          <a:solidFill>
                            <a:schemeClr val="tx1"/>
                          </a:solidFill>
                          <a:latin typeface="Arial" charset="0"/>
                          <a:cs typeface="Arial" charset="0"/>
                        </a:defRPr>
                      </a:lvl2pPr>
                      <a:lvl3pPr marL="1143000" indent="-228600" eaLnBrk="0" hangingPunct="0">
                        <a:spcBef>
                          <a:spcPct val="20000"/>
                        </a:spcBef>
                        <a:buClr>
                          <a:srgbClr val="912B29"/>
                        </a:buClr>
                        <a:buFont typeface="Arial" charset="0"/>
                        <a:defRPr sz="1400">
                          <a:solidFill>
                            <a:schemeClr val="tx1"/>
                          </a:solidFill>
                          <a:latin typeface="Arial" charset="0"/>
                          <a:cs typeface="Arial" charset="0"/>
                        </a:defRPr>
                      </a:lvl3pPr>
                      <a:lvl4pPr marL="1600200" indent="-228600" eaLnBrk="0" hangingPunct="0">
                        <a:spcBef>
                          <a:spcPct val="20000"/>
                        </a:spcBef>
                        <a:buClr>
                          <a:srgbClr val="912B29"/>
                        </a:buClr>
                        <a:buFont typeface="Arial" charset="0"/>
                        <a:defRPr sz="1200">
                          <a:solidFill>
                            <a:schemeClr val="tx1"/>
                          </a:solidFill>
                          <a:latin typeface="Arial" charset="0"/>
                          <a:cs typeface="Arial" charset="0"/>
                        </a:defRPr>
                      </a:lvl4pPr>
                      <a:lvl5pPr marL="2057400" indent="-228600" eaLnBrk="0" hangingPunct="0">
                        <a:spcBef>
                          <a:spcPct val="20000"/>
                        </a:spcBef>
                        <a:buClr>
                          <a:srgbClr val="912B29"/>
                        </a:buClr>
                        <a:buFont typeface="Arial" charset="0"/>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altLang="en-US" sz="1800" b="0" i="0" u="none" strike="noStrike" cap="none" normalizeH="0" baseline="0" smtClean="0">
                          <a:ln>
                            <a:noFill/>
                          </a:ln>
                          <a:solidFill>
                            <a:schemeClr val="bg1"/>
                          </a:solidFill>
                          <a:effectLst/>
                          <a:latin typeface="Arial" charset="0"/>
                          <a:cs typeface="Arial" charset="0"/>
                        </a:rPr>
                        <a:t>6.52% </a:t>
                      </a:r>
                      <a:endParaRPr kumimoji="0" lang="en-US" altLang="en-US" sz="1800" b="0" i="0" u="none" strike="noStrike" cap="none" normalizeH="0" baseline="0" smtClean="0">
                        <a:ln>
                          <a:noFill/>
                        </a:ln>
                        <a:solidFill>
                          <a:schemeClr val="bg1"/>
                        </a:solidFill>
                        <a:effectLst/>
                        <a:latin typeface="Arial" charset="0"/>
                        <a:cs typeface="Times New Roman" pitchFamily="18" charset="0"/>
                      </a:endParaRPr>
                    </a:p>
                  </a:txBody>
                  <a:tcPr marL="12065" marR="12065" marT="0" marB="0" anchor="ctr" horzOverflow="overflow">
                    <a:lnL>
                      <a:noFill/>
                    </a:lnL>
                    <a:lnR>
                      <a:noFill/>
                    </a:lnR>
                    <a:lnT>
                      <a:noFill/>
                    </a:lnT>
                    <a:lnB>
                      <a:noFill/>
                    </a:lnB>
                    <a:lnTlToBr>
                      <a:noFill/>
                    </a:lnTlToBr>
                    <a:lnBlToTr>
                      <a:noFill/>
                    </a:lnBlToTr>
                    <a:gradFill rotWithShape="1">
                      <a:gsLst>
                        <a:gs pos="0">
                          <a:srgbClr val="285081"/>
                        </a:gs>
                        <a:gs pos="50000">
                          <a:srgbClr val="3E76BB"/>
                        </a:gs>
                        <a:gs pos="100000">
                          <a:srgbClr val="4B8DDE"/>
                        </a:gs>
                      </a:gsLst>
                      <a:lin ang="2700000" scaled="1"/>
                    </a:gradFill>
                  </a:tcPr>
                </a:tc>
                <a:tc>
                  <a:txBody>
                    <a:bodyPr/>
                    <a:lstStyle>
                      <a:lvl1pPr eaLnBrk="0" hangingPunct="0">
                        <a:spcBef>
                          <a:spcPct val="20000"/>
                        </a:spcBef>
                        <a:buClr>
                          <a:srgbClr val="912B29"/>
                        </a:buClr>
                        <a:buFont typeface="Arial" charset="0"/>
                        <a:defRPr>
                          <a:solidFill>
                            <a:schemeClr val="tx1"/>
                          </a:solidFill>
                          <a:latin typeface="Arial" charset="0"/>
                          <a:cs typeface="Arial" charset="0"/>
                        </a:defRPr>
                      </a:lvl1pPr>
                      <a:lvl2pPr marL="742950" indent="-285750" eaLnBrk="0" hangingPunct="0">
                        <a:spcBef>
                          <a:spcPct val="20000"/>
                        </a:spcBef>
                        <a:buClr>
                          <a:srgbClr val="912B29"/>
                        </a:buClr>
                        <a:buFont typeface="Arial" charset="0"/>
                        <a:defRPr sz="2400">
                          <a:solidFill>
                            <a:schemeClr val="tx1"/>
                          </a:solidFill>
                          <a:latin typeface="Arial" charset="0"/>
                          <a:cs typeface="Arial" charset="0"/>
                        </a:defRPr>
                      </a:lvl2pPr>
                      <a:lvl3pPr marL="1143000" indent="-228600" eaLnBrk="0" hangingPunct="0">
                        <a:spcBef>
                          <a:spcPct val="20000"/>
                        </a:spcBef>
                        <a:buClr>
                          <a:srgbClr val="912B29"/>
                        </a:buClr>
                        <a:buFont typeface="Arial" charset="0"/>
                        <a:defRPr sz="1400">
                          <a:solidFill>
                            <a:schemeClr val="tx1"/>
                          </a:solidFill>
                          <a:latin typeface="Arial" charset="0"/>
                          <a:cs typeface="Arial" charset="0"/>
                        </a:defRPr>
                      </a:lvl3pPr>
                      <a:lvl4pPr marL="1600200" indent="-228600" eaLnBrk="0" hangingPunct="0">
                        <a:spcBef>
                          <a:spcPct val="20000"/>
                        </a:spcBef>
                        <a:buClr>
                          <a:srgbClr val="912B29"/>
                        </a:buClr>
                        <a:buFont typeface="Arial" charset="0"/>
                        <a:defRPr sz="1200">
                          <a:solidFill>
                            <a:schemeClr val="tx1"/>
                          </a:solidFill>
                          <a:latin typeface="Arial" charset="0"/>
                          <a:cs typeface="Arial" charset="0"/>
                        </a:defRPr>
                      </a:lvl4pPr>
                      <a:lvl5pPr marL="2057400" indent="-228600" eaLnBrk="0" hangingPunct="0">
                        <a:spcBef>
                          <a:spcPct val="20000"/>
                        </a:spcBef>
                        <a:buClr>
                          <a:srgbClr val="912B29"/>
                        </a:buClr>
                        <a:buFont typeface="Arial" charset="0"/>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altLang="en-US" sz="1800" b="0" i="0" u="none" strike="noStrike" cap="none" normalizeH="0" baseline="0" smtClean="0">
                          <a:ln>
                            <a:noFill/>
                          </a:ln>
                          <a:solidFill>
                            <a:schemeClr val="bg1"/>
                          </a:solidFill>
                          <a:effectLst/>
                          <a:latin typeface="Arial" charset="0"/>
                          <a:cs typeface="Arial" charset="0"/>
                        </a:rPr>
                        <a:t>0.97</a:t>
                      </a:r>
                      <a:endParaRPr kumimoji="0" lang="en-US" altLang="en-US" sz="1800" b="0" i="0" u="none" strike="noStrike" cap="none" normalizeH="0" baseline="0" smtClean="0">
                        <a:ln>
                          <a:noFill/>
                        </a:ln>
                        <a:solidFill>
                          <a:schemeClr val="bg1"/>
                        </a:solidFill>
                        <a:effectLst/>
                        <a:latin typeface="Arial" charset="0"/>
                        <a:cs typeface="Times New Roman" pitchFamily="18" charset="0"/>
                      </a:endParaRPr>
                    </a:p>
                  </a:txBody>
                  <a:tcPr marL="12065" marR="12065" marT="0" marB="0" anchor="ctr" horzOverflow="overflow">
                    <a:lnL>
                      <a:noFill/>
                    </a:lnL>
                    <a:lnR>
                      <a:noFill/>
                    </a:lnR>
                    <a:lnT>
                      <a:noFill/>
                    </a:lnT>
                    <a:lnB>
                      <a:noFill/>
                    </a:lnB>
                    <a:lnTlToBr>
                      <a:noFill/>
                    </a:lnTlToBr>
                    <a:lnBlToTr>
                      <a:noFill/>
                    </a:lnBlToTr>
                    <a:gradFill rotWithShape="1">
                      <a:gsLst>
                        <a:gs pos="0">
                          <a:srgbClr val="285081"/>
                        </a:gs>
                        <a:gs pos="50000">
                          <a:srgbClr val="3E76BB"/>
                        </a:gs>
                        <a:gs pos="100000">
                          <a:srgbClr val="4B8DDE"/>
                        </a:gs>
                      </a:gsLst>
                      <a:lin ang="2700000" scaled="1"/>
                    </a:gradFill>
                  </a:tcPr>
                </a:tc>
              </a:tr>
              <a:tr h="341285">
                <a:tc>
                  <a:txBody>
                    <a:bodyPr/>
                    <a:lstStyle>
                      <a:lvl1pPr eaLnBrk="0" hangingPunct="0">
                        <a:spcBef>
                          <a:spcPct val="20000"/>
                        </a:spcBef>
                        <a:buClr>
                          <a:srgbClr val="912B29"/>
                        </a:buClr>
                        <a:buFont typeface="Arial" charset="0"/>
                        <a:defRPr>
                          <a:solidFill>
                            <a:schemeClr val="tx1"/>
                          </a:solidFill>
                          <a:latin typeface="Arial" charset="0"/>
                          <a:cs typeface="Arial" charset="0"/>
                        </a:defRPr>
                      </a:lvl1pPr>
                      <a:lvl2pPr marL="742950" indent="-285750" eaLnBrk="0" hangingPunct="0">
                        <a:spcBef>
                          <a:spcPct val="20000"/>
                        </a:spcBef>
                        <a:buClr>
                          <a:srgbClr val="912B29"/>
                        </a:buClr>
                        <a:buFont typeface="Arial" charset="0"/>
                        <a:defRPr sz="2400">
                          <a:solidFill>
                            <a:schemeClr val="tx1"/>
                          </a:solidFill>
                          <a:latin typeface="Arial" charset="0"/>
                          <a:cs typeface="Arial" charset="0"/>
                        </a:defRPr>
                      </a:lvl2pPr>
                      <a:lvl3pPr marL="1143000" indent="-228600" eaLnBrk="0" hangingPunct="0">
                        <a:spcBef>
                          <a:spcPct val="20000"/>
                        </a:spcBef>
                        <a:buClr>
                          <a:srgbClr val="912B29"/>
                        </a:buClr>
                        <a:buFont typeface="Arial" charset="0"/>
                        <a:defRPr sz="1400">
                          <a:solidFill>
                            <a:schemeClr val="tx1"/>
                          </a:solidFill>
                          <a:latin typeface="Arial" charset="0"/>
                          <a:cs typeface="Arial" charset="0"/>
                        </a:defRPr>
                      </a:lvl3pPr>
                      <a:lvl4pPr marL="1600200" indent="-228600" eaLnBrk="0" hangingPunct="0">
                        <a:spcBef>
                          <a:spcPct val="20000"/>
                        </a:spcBef>
                        <a:buClr>
                          <a:srgbClr val="912B29"/>
                        </a:buClr>
                        <a:buFont typeface="Arial" charset="0"/>
                        <a:defRPr sz="1200">
                          <a:solidFill>
                            <a:schemeClr val="tx1"/>
                          </a:solidFill>
                          <a:latin typeface="Arial" charset="0"/>
                          <a:cs typeface="Arial" charset="0"/>
                        </a:defRPr>
                      </a:lvl4pPr>
                      <a:lvl5pPr marL="2057400" indent="-228600" eaLnBrk="0" hangingPunct="0">
                        <a:spcBef>
                          <a:spcPct val="20000"/>
                        </a:spcBef>
                        <a:buClr>
                          <a:srgbClr val="912B29"/>
                        </a:buClr>
                        <a:buFont typeface="Arial" charset="0"/>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9p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en-US" altLang="en-US" sz="1800" b="0" i="0" u="none" strike="noStrike" cap="none" normalizeH="0" baseline="0" smtClean="0">
                          <a:ln>
                            <a:noFill/>
                          </a:ln>
                          <a:solidFill>
                            <a:schemeClr val="bg1"/>
                          </a:solidFill>
                          <a:effectLst/>
                          <a:latin typeface="Arial" charset="0"/>
                          <a:cs typeface="Times New Roman" pitchFamily="18" charset="0"/>
                        </a:rPr>
                        <a:t>  In stent restenosis of DES</a:t>
                      </a:r>
                    </a:p>
                  </a:txBody>
                  <a:tcPr marL="12065" marR="12065" marT="0" marB="0" anchor="ctr" horzOverflow="overflow">
                    <a:lnL>
                      <a:noFill/>
                    </a:lnL>
                    <a:lnR>
                      <a:noFill/>
                    </a:lnR>
                    <a:lnT>
                      <a:noFill/>
                    </a:lnT>
                    <a:lnB>
                      <a:noFill/>
                    </a:lnB>
                    <a:lnTlToBr>
                      <a:noFill/>
                    </a:lnTlToBr>
                    <a:lnBlToTr>
                      <a:noFill/>
                    </a:lnBlToTr>
                    <a:gradFill rotWithShape="1">
                      <a:gsLst>
                        <a:gs pos="0">
                          <a:srgbClr val="285081"/>
                        </a:gs>
                        <a:gs pos="50000">
                          <a:srgbClr val="3E76BB"/>
                        </a:gs>
                        <a:gs pos="100000">
                          <a:srgbClr val="4B8DDE"/>
                        </a:gs>
                      </a:gsLst>
                      <a:lin ang="2700000" scaled="1"/>
                    </a:gradFill>
                  </a:tcPr>
                </a:tc>
                <a:tc>
                  <a:txBody>
                    <a:bodyPr/>
                    <a:lstStyle>
                      <a:lvl1pPr eaLnBrk="0" hangingPunct="0">
                        <a:spcBef>
                          <a:spcPct val="20000"/>
                        </a:spcBef>
                        <a:buClr>
                          <a:srgbClr val="912B29"/>
                        </a:buClr>
                        <a:buFont typeface="Arial" charset="0"/>
                        <a:defRPr>
                          <a:solidFill>
                            <a:schemeClr val="tx1"/>
                          </a:solidFill>
                          <a:latin typeface="Arial" charset="0"/>
                          <a:cs typeface="Arial" charset="0"/>
                        </a:defRPr>
                      </a:lvl1pPr>
                      <a:lvl2pPr marL="742950" indent="-285750" eaLnBrk="0" hangingPunct="0">
                        <a:spcBef>
                          <a:spcPct val="20000"/>
                        </a:spcBef>
                        <a:buClr>
                          <a:srgbClr val="912B29"/>
                        </a:buClr>
                        <a:buFont typeface="Arial" charset="0"/>
                        <a:defRPr sz="2400">
                          <a:solidFill>
                            <a:schemeClr val="tx1"/>
                          </a:solidFill>
                          <a:latin typeface="Arial" charset="0"/>
                          <a:cs typeface="Arial" charset="0"/>
                        </a:defRPr>
                      </a:lvl2pPr>
                      <a:lvl3pPr marL="1143000" indent="-228600" eaLnBrk="0" hangingPunct="0">
                        <a:spcBef>
                          <a:spcPct val="20000"/>
                        </a:spcBef>
                        <a:buClr>
                          <a:srgbClr val="912B29"/>
                        </a:buClr>
                        <a:buFont typeface="Arial" charset="0"/>
                        <a:defRPr sz="1400">
                          <a:solidFill>
                            <a:schemeClr val="tx1"/>
                          </a:solidFill>
                          <a:latin typeface="Arial" charset="0"/>
                          <a:cs typeface="Arial" charset="0"/>
                        </a:defRPr>
                      </a:lvl3pPr>
                      <a:lvl4pPr marL="1600200" indent="-228600" eaLnBrk="0" hangingPunct="0">
                        <a:spcBef>
                          <a:spcPct val="20000"/>
                        </a:spcBef>
                        <a:buClr>
                          <a:srgbClr val="912B29"/>
                        </a:buClr>
                        <a:buFont typeface="Arial" charset="0"/>
                        <a:defRPr sz="1200">
                          <a:solidFill>
                            <a:schemeClr val="tx1"/>
                          </a:solidFill>
                          <a:latin typeface="Arial" charset="0"/>
                          <a:cs typeface="Arial" charset="0"/>
                        </a:defRPr>
                      </a:lvl4pPr>
                      <a:lvl5pPr marL="2057400" indent="-228600" eaLnBrk="0" hangingPunct="0">
                        <a:spcBef>
                          <a:spcPct val="20000"/>
                        </a:spcBef>
                        <a:buClr>
                          <a:srgbClr val="912B29"/>
                        </a:buClr>
                        <a:buFont typeface="Arial" charset="0"/>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altLang="en-US" sz="1800" b="0" i="0" u="none" strike="noStrike" cap="none" normalizeH="0" baseline="0" smtClean="0">
                          <a:ln>
                            <a:noFill/>
                          </a:ln>
                          <a:solidFill>
                            <a:schemeClr val="bg1"/>
                          </a:solidFill>
                          <a:effectLst/>
                          <a:latin typeface="Arial" charset="0"/>
                          <a:cs typeface="Arial" charset="0"/>
                        </a:rPr>
                        <a:t>3.12% </a:t>
                      </a:r>
                      <a:endParaRPr kumimoji="0" lang="en-US" altLang="en-US" sz="1800" b="0" i="0" u="none" strike="noStrike" cap="none" normalizeH="0" baseline="0" smtClean="0">
                        <a:ln>
                          <a:noFill/>
                        </a:ln>
                        <a:solidFill>
                          <a:schemeClr val="bg1"/>
                        </a:solidFill>
                        <a:effectLst/>
                        <a:latin typeface="Arial" charset="0"/>
                        <a:cs typeface="Times New Roman" pitchFamily="18" charset="0"/>
                      </a:endParaRPr>
                    </a:p>
                  </a:txBody>
                  <a:tcPr marL="12065" marR="12065" marT="0" marB="0" anchor="ctr" horzOverflow="overflow">
                    <a:lnL>
                      <a:noFill/>
                    </a:lnL>
                    <a:lnR>
                      <a:noFill/>
                    </a:lnR>
                    <a:lnT>
                      <a:noFill/>
                    </a:lnT>
                    <a:lnB>
                      <a:noFill/>
                    </a:lnB>
                    <a:lnTlToBr>
                      <a:noFill/>
                    </a:lnTlToBr>
                    <a:lnBlToTr>
                      <a:noFill/>
                    </a:lnBlToTr>
                    <a:gradFill rotWithShape="1">
                      <a:gsLst>
                        <a:gs pos="0">
                          <a:srgbClr val="285081"/>
                        </a:gs>
                        <a:gs pos="50000">
                          <a:srgbClr val="3E76BB"/>
                        </a:gs>
                        <a:gs pos="100000">
                          <a:srgbClr val="4B8DDE"/>
                        </a:gs>
                      </a:gsLst>
                      <a:lin ang="2700000" scaled="1"/>
                    </a:gradFill>
                  </a:tcPr>
                </a:tc>
                <a:tc>
                  <a:txBody>
                    <a:bodyPr/>
                    <a:lstStyle>
                      <a:lvl1pPr eaLnBrk="0" hangingPunct="0">
                        <a:spcBef>
                          <a:spcPct val="20000"/>
                        </a:spcBef>
                        <a:buClr>
                          <a:srgbClr val="912B29"/>
                        </a:buClr>
                        <a:buFont typeface="Arial" charset="0"/>
                        <a:defRPr>
                          <a:solidFill>
                            <a:schemeClr val="tx1"/>
                          </a:solidFill>
                          <a:latin typeface="Arial" charset="0"/>
                          <a:cs typeface="Arial" charset="0"/>
                        </a:defRPr>
                      </a:lvl1pPr>
                      <a:lvl2pPr marL="742950" indent="-285750" eaLnBrk="0" hangingPunct="0">
                        <a:spcBef>
                          <a:spcPct val="20000"/>
                        </a:spcBef>
                        <a:buClr>
                          <a:srgbClr val="912B29"/>
                        </a:buClr>
                        <a:buFont typeface="Arial" charset="0"/>
                        <a:defRPr sz="2400">
                          <a:solidFill>
                            <a:schemeClr val="tx1"/>
                          </a:solidFill>
                          <a:latin typeface="Arial" charset="0"/>
                          <a:cs typeface="Arial" charset="0"/>
                        </a:defRPr>
                      </a:lvl2pPr>
                      <a:lvl3pPr marL="1143000" indent="-228600" eaLnBrk="0" hangingPunct="0">
                        <a:spcBef>
                          <a:spcPct val="20000"/>
                        </a:spcBef>
                        <a:buClr>
                          <a:srgbClr val="912B29"/>
                        </a:buClr>
                        <a:buFont typeface="Arial" charset="0"/>
                        <a:defRPr sz="1400">
                          <a:solidFill>
                            <a:schemeClr val="tx1"/>
                          </a:solidFill>
                          <a:latin typeface="Arial" charset="0"/>
                          <a:cs typeface="Arial" charset="0"/>
                        </a:defRPr>
                      </a:lvl3pPr>
                      <a:lvl4pPr marL="1600200" indent="-228600" eaLnBrk="0" hangingPunct="0">
                        <a:spcBef>
                          <a:spcPct val="20000"/>
                        </a:spcBef>
                        <a:buClr>
                          <a:srgbClr val="912B29"/>
                        </a:buClr>
                        <a:buFont typeface="Arial" charset="0"/>
                        <a:defRPr sz="1200">
                          <a:solidFill>
                            <a:schemeClr val="tx1"/>
                          </a:solidFill>
                          <a:latin typeface="Arial" charset="0"/>
                          <a:cs typeface="Arial" charset="0"/>
                        </a:defRPr>
                      </a:lvl4pPr>
                      <a:lvl5pPr marL="2057400" indent="-228600" eaLnBrk="0" hangingPunct="0">
                        <a:spcBef>
                          <a:spcPct val="20000"/>
                        </a:spcBef>
                        <a:buClr>
                          <a:srgbClr val="912B29"/>
                        </a:buClr>
                        <a:buFont typeface="Arial" charset="0"/>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altLang="en-US" sz="1800" b="0" i="0" u="none" strike="noStrike" cap="none" normalizeH="0" baseline="0" smtClean="0">
                          <a:ln>
                            <a:noFill/>
                          </a:ln>
                          <a:solidFill>
                            <a:schemeClr val="bg1"/>
                          </a:solidFill>
                          <a:effectLst/>
                          <a:latin typeface="Arial" charset="0"/>
                          <a:cs typeface="Arial" charset="0"/>
                        </a:rPr>
                        <a:t>3.19% </a:t>
                      </a:r>
                      <a:endParaRPr kumimoji="0" lang="en-US" altLang="en-US" sz="1800" b="0" i="0" u="none" strike="noStrike" cap="none" normalizeH="0" baseline="0" smtClean="0">
                        <a:ln>
                          <a:noFill/>
                        </a:ln>
                        <a:solidFill>
                          <a:schemeClr val="bg1"/>
                        </a:solidFill>
                        <a:effectLst/>
                        <a:latin typeface="Arial" charset="0"/>
                        <a:cs typeface="Times New Roman" pitchFamily="18" charset="0"/>
                      </a:endParaRPr>
                    </a:p>
                  </a:txBody>
                  <a:tcPr marL="12065" marR="12065" marT="0" marB="0" anchor="ctr" horzOverflow="overflow">
                    <a:lnL>
                      <a:noFill/>
                    </a:lnL>
                    <a:lnR>
                      <a:noFill/>
                    </a:lnR>
                    <a:lnT>
                      <a:noFill/>
                    </a:lnT>
                    <a:lnB>
                      <a:noFill/>
                    </a:lnB>
                    <a:lnTlToBr>
                      <a:noFill/>
                    </a:lnTlToBr>
                    <a:lnBlToTr>
                      <a:noFill/>
                    </a:lnBlToTr>
                    <a:gradFill rotWithShape="1">
                      <a:gsLst>
                        <a:gs pos="0">
                          <a:srgbClr val="285081"/>
                        </a:gs>
                        <a:gs pos="50000">
                          <a:srgbClr val="3E76BB"/>
                        </a:gs>
                        <a:gs pos="100000">
                          <a:srgbClr val="4B8DDE"/>
                        </a:gs>
                      </a:gsLst>
                      <a:lin ang="2700000" scaled="1"/>
                    </a:gradFill>
                  </a:tcPr>
                </a:tc>
                <a:tc>
                  <a:txBody>
                    <a:bodyPr/>
                    <a:lstStyle>
                      <a:lvl1pPr eaLnBrk="0" hangingPunct="0">
                        <a:spcBef>
                          <a:spcPct val="20000"/>
                        </a:spcBef>
                        <a:buClr>
                          <a:srgbClr val="912B29"/>
                        </a:buClr>
                        <a:buFont typeface="Arial" charset="0"/>
                        <a:defRPr>
                          <a:solidFill>
                            <a:schemeClr val="tx1"/>
                          </a:solidFill>
                          <a:latin typeface="Arial" charset="0"/>
                          <a:cs typeface="Arial" charset="0"/>
                        </a:defRPr>
                      </a:lvl1pPr>
                      <a:lvl2pPr marL="742950" indent="-285750" eaLnBrk="0" hangingPunct="0">
                        <a:spcBef>
                          <a:spcPct val="20000"/>
                        </a:spcBef>
                        <a:buClr>
                          <a:srgbClr val="912B29"/>
                        </a:buClr>
                        <a:buFont typeface="Arial" charset="0"/>
                        <a:defRPr sz="2400">
                          <a:solidFill>
                            <a:schemeClr val="tx1"/>
                          </a:solidFill>
                          <a:latin typeface="Arial" charset="0"/>
                          <a:cs typeface="Arial" charset="0"/>
                        </a:defRPr>
                      </a:lvl2pPr>
                      <a:lvl3pPr marL="1143000" indent="-228600" eaLnBrk="0" hangingPunct="0">
                        <a:spcBef>
                          <a:spcPct val="20000"/>
                        </a:spcBef>
                        <a:buClr>
                          <a:srgbClr val="912B29"/>
                        </a:buClr>
                        <a:buFont typeface="Arial" charset="0"/>
                        <a:defRPr sz="1400">
                          <a:solidFill>
                            <a:schemeClr val="tx1"/>
                          </a:solidFill>
                          <a:latin typeface="Arial" charset="0"/>
                          <a:cs typeface="Arial" charset="0"/>
                        </a:defRPr>
                      </a:lvl3pPr>
                      <a:lvl4pPr marL="1600200" indent="-228600" eaLnBrk="0" hangingPunct="0">
                        <a:spcBef>
                          <a:spcPct val="20000"/>
                        </a:spcBef>
                        <a:buClr>
                          <a:srgbClr val="912B29"/>
                        </a:buClr>
                        <a:buFont typeface="Arial" charset="0"/>
                        <a:defRPr sz="1200">
                          <a:solidFill>
                            <a:schemeClr val="tx1"/>
                          </a:solidFill>
                          <a:latin typeface="Arial" charset="0"/>
                          <a:cs typeface="Arial" charset="0"/>
                        </a:defRPr>
                      </a:lvl4pPr>
                      <a:lvl5pPr marL="2057400" indent="-228600" eaLnBrk="0" hangingPunct="0">
                        <a:spcBef>
                          <a:spcPct val="20000"/>
                        </a:spcBef>
                        <a:buClr>
                          <a:srgbClr val="912B29"/>
                        </a:buClr>
                        <a:buFont typeface="Arial" charset="0"/>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altLang="en-US" sz="1800" b="0" i="0" u="none" strike="noStrike" cap="none" normalizeH="0" baseline="0" smtClean="0">
                          <a:ln>
                            <a:noFill/>
                          </a:ln>
                          <a:solidFill>
                            <a:schemeClr val="bg1"/>
                          </a:solidFill>
                          <a:effectLst/>
                          <a:latin typeface="Arial" charset="0"/>
                          <a:cs typeface="Arial" charset="0"/>
                        </a:rPr>
                        <a:t>0.86</a:t>
                      </a:r>
                      <a:endParaRPr kumimoji="0" lang="en-US" altLang="en-US" sz="1800" b="0" i="0" u="none" strike="noStrike" cap="none" normalizeH="0" baseline="0" smtClean="0">
                        <a:ln>
                          <a:noFill/>
                        </a:ln>
                        <a:solidFill>
                          <a:schemeClr val="bg1"/>
                        </a:solidFill>
                        <a:effectLst/>
                        <a:latin typeface="Arial" charset="0"/>
                        <a:cs typeface="Times New Roman" pitchFamily="18" charset="0"/>
                      </a:endParaRPr>
                    </a:p>
                  </a:txBody>
                  <a:tcPr marL="12065" marR="12065" marT="0" marB="0" anchor="ctr" horzOverflow="overflow">
                    <a:lnL>
                      <a:noFill/>
                    </a:lnL>
                    <a:lnR>
                      <a:noFill/>
                    </a:lnR>
                    <a:lnT>
                      <a:noFill/>
                    </a:lnT>
                    <a:lnB>
                      <a:noFill/>
                    </a:lnB>
                    <a:lnTlToBr>
                      <a:noFill/>
                    </a:lnTlToBr>
                    <a:lnBlToTr>
                      <a:noFill/>
                    </a:lnBlToTr>
                    <a:gradFill rotWithShape="1">
                      <a:gsLst>
                        <a:gs pos="0">
                          <a:srgbClr val="285081"/>
                        </a:gs>
                        <a:gs pos="50000">
                          <a:srgbClr val="3E76BB"/>
                        </a:gs>
                        <a:gs pos="100000">
                          <a:srgbClr val="4B8DDE"/>
                        </a:gs>
                      </a:gsLst>
                      <a:lin ang="2700000" scaled="1"/>
                    </a:gradFill>
                  </a:tcPr>
                </a:tc>
              </a:tr>
              <a:tr h="341285">
                <a:tc>
                  <a:txBody>
                    <a:bodyPr/>
                    <a:lstStyle>
                      <a:lvl1pPr eaLnBrk="0" hangingPunct="0">
                        <a:spcBef>
                          <a:spcPct val="20000"/>
                        </a:spcBef>
                        <a:buClr>
                          <a:srgbClr val="912B29"/>
                        </a:buClr>
                        <a:buFont typeface="Arial" charset="0"/>
                        <a:defRPr>
                          <a:solidFill>
                            <a:schemeClr val="tx1"/>
                          </a:solidFill>
                          <a:latin typeface="Arial" charset="0"/>
                          <a:cs typeface="Arial" charset="0"/>
                        </a:defRPr>
                      </a:lvl1pPr>
                      <a:lvl2pPr marL="742950" indent="-285750" eaLnBrk="0" hangingPunct="0">
                        <a:spcBef>
                          <a:spcPct val="20000"/>
                        </a:spcBef>
                        <a:buClr>
                          <a:srgbClr val="912B29"/>
                        </a:buClr>
                        <a:buFont typeface="Arial" charset="0"/>
                        <a:defRPr sz="2400">
                          <a:solidFill>
                            <a:schemeClr val="tx1"/>
                          </a:solidFill>
                          <a:latin typeface="Arial" charset="0"/>
                          <a:cs typeface="Arial" charset="0"/>
                        </a:defRPr>
                      </a:lvl2pPr>
                      <a:lvl3pPr marL="1143000" indent="-228600" eaLnBrk="0" hangingPunct="0">
                        <a:spcBef>
                          <a:spcPct val="20000"/>
                        </a:spcBef>
                        <a:buClr>
                          <a:srgbClr val="912B29"/>
                        </a:buClr>
                        <a:buFont typeface="Arial" charset="0"/>
                        <a:defRPr sz="1400">
                          <a:solidFill>
                            <a:schemeClr val="tx1"/>
                          </a:solidFill>
                          <a:latin typeface="Arial" charset="0"/>
                          <a:cs typeface="Arial" charset="0"/>
                        </a:defRPr>
                      </a:lvl3pPr>
                      <a:lvl4pPr marL="1600200" indent="-228600" eaLnBrk="0" hangingPunct="0">
                        <a:spcBef>
                          <a:spcPct val="20000"/>
                        </a:spcBef>
                        <a:buClr>
                          <a:srgbClr val="912B29"/>
                        </a:buClr>
                        <a:buFont typeface="Arial" charset="0"/>
                        <a:defRPr sz="1200">
                          <a:solidFill>
                            <a:schemeClr val="tx1"/>
                          </a:solidFill>
                          <a:latin typeface="Arial" charset="0"/>
                          <a:cs typeface="Arial" charset="0"/>
                        </a:defRPr>
                      </a:lvl4pPr>
                      <a:lvl5pPr marL="2057400" indent="-228600" eaLnBrk="0" hangingPunct="0">
                        <a:spcBef>
                          <a:spcPct val="20000"/>
                        </a:spcBef>
                        <a:buClr>
                          <a:srgbClr val="912B29"/>
                        </a:buClr>
                        <a:buFont typeface="Arial" charset="0"/>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9p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en-US" altLang="en-US" sz="1800" b="0" i="0" u="none" strike="noStrike" cap="none" normalizeH="0" baseline="0" smtClean="0">
                          <a:ln>
                            <a:noFill/>
                          </a:ln>
                          <a:solidFill>
                            <a:schemeClr val="bg1"/>
                          </a:solidFill>
                          <a:effectLst/>
                          <a:latin typeface="Arial" charset="0"/>
                          <a:cs typeface="Times New Roman" pitchFamily="18" charset="0"/>
                        </a:rPr>
                        <a:t>  Vein bypass graft</a:t>
                      </a:r>
                    </a:p>
                  </a:txBody>
                  <a:tcPr marL="12065" marR="12065" marT="0" marB="0" anchor="ctr" horzOverflow="overflow">
                    <a:lnL>
                      <a:noFill/>
                    </a:lnL>
                    <a:lnR>
                      <a:noFill/>
                    </a:lnR>
                    <a:lnT>
                      <a:noFill/>
                    </a:lnT>
                    <a:lnB>
                      <a:noFill/>
                    </a:lnB>
                    <a:lnTlToBr>
                      <a:noFill/>
                    </a:lnTlToBr>
                    <a:lnBlToTr>
                      <a:noFill/>
                    </a:lnBlToTr>
                    <a:gradFill rotWithShape="1">
                      <a:gsLst>
                        <a:gs pos="0">
                          <a:srgbClr val="285081"/>
                        </a:gs>
                        <a:gs pos="50000">
                          <a:srgbClr val="3E76BB"/>
                        </a:gs>
                        <a:gs pos="100000">
                          <a:srgbClr val="4B8DDE"/>
                        </a:gs>
                      </a:gsLst>
                      <a:lin ang="2700000" scaled="1"/>
                    </a:gradFill>
                  </a:tcPr>
                </a:tc>
                <a:tc>
                  <a:txBody>
                    <a:bodyPr/>
                    <a:lstStyle>
                      <a:lvl1pPr eaLnBrk="0" hangingPunct="0">
                        <a:spcBef>
                          <a:spcPct val="20000"/>
                        </a:spcBef>
                        <a:buClr>
                          <a:srgbClr val="912B29"/>
                        </a:buClr>
                        <a:buFont typeface="Arial" charset="0"/>
                        <a:defRPr>
                          <a:solidFill>
                            <a:schemeClr val="tx1"/>
                          </a:solidFill>
                          <a:latin typeface="Arial" charset="0"/>
                          <a:cs typeface="Arial" charset="0"/>
                        </a:defRPr>
                      </a:lvl1pPr>
                      <a:lvl2pPr marL="742950" indent="-285750" eaLnBrk="0" hangingPunct="0">
                        <a:spcBef>
                          <a:spcPct val="20000"/>
                        </a:spcBef>
                        <a:buClr>
                          <a:srgbClr val="912B29"/>
                        </a:buClr>
                        <a:buFont typeface="Arial" charset="0"/>
                        <a:defRPr sz="2400">
                          <a:solidFill>
                            <a:schemeClr val="tx1"/>
                          </a:solidFill>
                          <a:latin typeface="Arial" charset="0"/>
                          <a:cs typeface="Arial" charset="0"/>
                        </a:defRPr>
                      </a:lvl2pPr>
                      <a:lvl3pPr marL="1143000" indent="-228600" eaLnBrk="0" hangingPunct="0">
                        <a:spcBef>
                          <a:spcPct val="20000"/>
                        </a:spcBef>
                        <a:buClr>
                          <a:srgbClr val="912B29"/>
                        </a:buClr>
                        <a:buFont typeface="Arial" charset="0"/>
                        <a:defRPr sz="1400">
                          <a:solidFill>
                            <a:schemeClr val="tx1"/>
                          </a:solidFill>
                          <a:latin typeface="Arial" charset="0"/>
                          <a:cs typeface="Arial" charset="0"/>
                        </a:defRPr>
                      </a:lvl3pPr>
                      <a:lvl4pPr marL="1600200" indent="-228600" eaLnBrk="0" hangingPunct="0">
                        <a:spcBef>
                          <a:spcPct val="20000"/>
                        </a:spcBef>
                        <a:buClr>
                          <a:srgbClr val="912B29"/>
                        </a:buClr>
                        <a:buFont typeface="Arial" charset="0"/>
                        <a:defRPr sz="1200">
                          <a:solidFill>
                            <a:schemeClr val="tx1"/>
                          </a:solidFill>
                          <a:latin typeface="Arial" charset="0"/>
                          <a:cs typeface="Arial" charset="0"/>
                        </a:defRPr>
                      </a:lvl4pPr>
                      <a:lvl5pPr marL="2057400" indent="-228600" eaLnBrk="0" hangingPunct="0">
                        <a:spcBef>
                          <a:spcPct val="20000"/>
                        </a:spcBef>
                        <a:buClr>
                          <a:srgbClr val="912B29"/>
                        </a:buClr>
                        <a:buFont typeface="Arial" charset="0"/>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altLang="en-US" sz="1800" b="0" i="0" u="none" strike="noStrike" cap="none" normalizeH="0" baseline="0" smtClean="0">
                          <a:ln>
                            <a:noFill/>
                          </a:ln>
                          <a:solidFill>
                            <a:schemeClr val="bg1"/>
                          </a:solidFill>
                          <a:effectLst/>
                          <a:latin typeface="Arial" charset="0"/>
                          <a:cs typeface="Arial" charset="0"/>
                        </a:rPr>
                        <a:t>2.53% </a:t>
                      </a:r>
                      <a:endParaRPr kumimoji="0" lang="en-US" altLang="en-US" sz="1800" b="0" i="0" u="none" strike="noStrike" cap="none" normalizeH="0" baseline="0" smtClean="0">
                        <a:ln>
                          <a:noFill/>
                        </a:ln>
                        <a:solidFill>
                          <a:schemeClr val="bg1"/>
                        </a:solidFill>
                        <a:effectLst/>
                        <a:latin typeface="Arial" charset="0"/>
                        <a:cs typeface="Times New Roman" pitchFamily="18" charset="0"/>
                      </a:endParaRPr>
                    </a:p>
                  </a:txBody>
                  <a:tcPr marL="12065" marR="12065" marT="0" marB="0" anchor="ctr" horzOverflow="overflow">
                    <a:lnL>
                      <a:noFill/>
                    </a:lnL>
                    <a:lnR>
                      <a:noFill/>
                    </a:lnR>
                    <a:lnT>
                      <a:noFill/>
                    </a:lnT>
                    <a:lnB>
                      <a:noFill/>
                    </a:lnB>
                    <a:lnTlToBr>
                      <a:noFill/>
                    </a:lnTlToBr>
                    <a:lnBlToTr>
                      <a:noFill/>
                    </a:lnBlToTr>
                    <a:gradFill rotWithShape="1">
                      <a:gsLst>
                        <a:gs pos="0">
                          <a:srgbClr val="285081"/>
                        </a:gs>
                        <a:gs pos="50000">
                          <a:srgbClr val="3E76BB"/>
                        </a:gs>
                        <a:gs pos="100000">
                          <a:srgbClr val="4B8DDE"/>
                        </a:gs>
                      </a:gsLst>
                      <a:lin ang="2700000" scaled="1"/>
                    </a:gradFill>
                  </a:tcPr>
                </a:tc>
                <a:tc>
                  <a:txBody>
                    <a:bodyPr/>
                    <a:lstStyle>
                      <a:lvl1pPr eaLnBrk="0" hangingPunct="0">
                        <a:spcBef>
                          <a:spcPct val="20000"/>
                        </a:spcBef>
                        <a:buClr>
                          <a:srgbClr val="912B29"/>
                        </a:buClr>
                        <a:buFont typeface="Arial" charset="0"/>
                        <a:defRPr>
                          <a:solidFill>
                            <a:schemeClr val="tx1"/>
                          </a:solidFill>
                          <a:latin typeface="Arial" charset="0"/>
                          <a:cs typeface="Arial" charset="0"/>
                        </a:defRPr>
                      </a:lvl1pPr>
                      <a:lvl2pPr marL="742950" indent="-285750" eaLnBrk="0" hangingPunct="0">
                        <a:spcBef>
                          <a:spcPct val="20000"/>
                        </a:spcBef>
                        <a:buClr>
                          <a:srgbClr val="912B29"/>
                        </a:buClr>
                        <a:buFont typeface="Arial" charset="0"/>
                        <a:defRPr sz="2400">
                          <a:solidFill>
                            <a:schemeClr val="tx1"/>
                          </a:solidFill>
                          <a:latin typeface="Arial" charset="0"/>
                          <a:cs typeface="Arial" charset="0"/>
                        </a:defRPr>
                      </a:lvl2pPr>
                      <a:lvl3pPr marL="1143000" indent="-228600" eaLnBrk="0" hangingPunct="0">
                        <a:spcBef>
                          <a:spcPct val="20000"/>
                        </a:spcBef>
                        <a:buClr>
                          <a:srgbClr val="912B29"/>
                        </a:buClr>
                        <a:buFont typeface="Arial" charset="0"/>
                        <a:defRPr sz="1400">
                          <a:solidFill>
                            <a:schemeClr val="tx1"/>
                          </a:solidFill>
                          <a:latin typeface="Arial" charset="0"/>
                          <a:cs typeface="Arial" charset="0"/>
                        </a:defRPr>
                      </a:lvl3pPr>
                      <a:lvl4pPr marL="1600200" indent="-228600" eaLnBrk="0" hangingPunct="0">
                        <a:spcBef>
                          <a:spcPct val="20000"/>
                        </a:spcBef>
                        <a:buClr>
                          <a:srgbClr val="912B29"/>
                        </a:buClr>
                        <a:buFont typeface="Arial" charset="0"/>
                        <a:defRPr sz="1200">
                          <a:solidFill>
                            <a:schemeClr val="tx1"/>
                          </a:solidFill>
                          <a:latin typeface="Arial" charset="0"/>
                          <a:cs typeface="Arial" charset="0"/>
                        </a:defRPr>
                      </a:lvl4pPr>
                      <a:lvl5pPr marL="2057400" indent="-228600" eaLnBrk="0" hangingPunct="0">
                        <a:spcBef>
                          <a:spcPct val="20000"/>
                        </a:spcBef>
                        <a:buClr>
                          <a:srgbClr val="912B29"/>
                        </a:buClr>
                        <a:buFont typeface="Arial" charset="0"/>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altLang="en-US" sz="1800" b="0" i="0" u="none" strike="noStrike" cap="none" normalizeH="0" baseline="0" smtClean="0">
                          <a:ln>
                            <a:noFill/>
                          </a:ln>
                          <a:solidFill>
                            <a:schemeClr val="bg1"/>
                          </a:solidFill>
                          <a:effectLst/>
                          <a:latin typeface="Arial" charset="0"/>
                          <a:cs typeface="Arial" charset="0"/>
                        </a:rPr>
                        <a:t>3.10% </a:t>
                      </a:r>
                      <a:endParaRPr kumimoji="0" lang="en-US" altLang="en-US" sz="1800" b="0" i="0" u="none" strike="noStrike" cap="none" normalizeH="0" baseline="0" smtClean="0">
                        <a:ln>
                          <a:noFill/>
                        </a:ln>
                        <a:solidFill>
                          <a:schemeClr val="bg1"/>
                        </a:solidFill>
                        <a:effectLst/>
                        <a:latin typeface="Arial" charset="0"/>
                        <a:cs typeface="Times New Roman" pitchFamily="18" charset="0"/>
                      </a:endParaRPr>
                    </a:p>
                  </a:txBody>
                  <a:tcPr marL="12065" marR="12065" marT="0" marB="0" anchor="ctr" horzOverflow="overflow">
                    <a:lnL>
                      <a:noFill/>
                    </a:lnL>
                    <a:lnR>
                      <a:noFill/>
                    </a:lnR>
                    <a:lnT>
                      <a:noFill/>
                    </a:lnT>
                    <a:lnB>
                      <a:noFill/>
                    </a:lnB>
                    <a:lnTlToBr>
                      <a:noFill/>
                    </a:lnTlToBr>
                    <a:lnBlToTr>
                      <a:noFill/>
                    </a:lnBlToTr>
                    <a:gradFill rotWithShape="1">
                      <a:gsLst>
                        <a:gs pos="0">
                          <a:srgbClr val="285081"/>
                        </a:gs>
                        <a:gs pos="50000">
                          <a:srgbClr val="3E76BB"/>
                        </a:gs>
                        <a:gs pos="100000">
                          <a:srgbClr val="4B8DDE"/>
                        </a:gs>
                      </a:gsLst>
                      <a:lin ang="2700000" scaled="1"/>
                    </a:gradFill>
                  </a:tcPr>
                </a:tc>
                <a:tc>
                  <a:txBody>
                    <a:bodyPr/>
                    <a:lstStyle>
                      <a:lvl1pPr eaLnBrk="0" hangingPunct="0">
                        <a:spcBef>
                          <a:spcPct val="20000"/>
                        </a:spcBef>
                        <a:buClr>
                          <a:srgbClr val="912B29"/>
                        </a:buClr>
                        <a:buFont typeface="Arial" charset="0"/>
                        <a:defRPr>
                          <a:solidFill>
                            <a:schemeClr val="tx1"/>
                          </a:solidFill>
                          <a:latin typeface="Arial" charset="0"/>
                          <a:cs typeface="Arial" charset="0"/>
                        </a:defRPr>
                      </a:lvl1pPr>
                      <a:lvl2pPr marL="742950" indent="-285750" eaLnBrk="0" hangingPunct="0">
                        <a:spcBef>
                          <a:spcPct val="20000"/>
                        </a:spcBef>
                        <a:buClr>
                          <a:srgbClr val="912B29"/>
                        </a:buClr>
                        <a:buFont typeface="Arial" charset="0"/>
                        <a:defRPr sz="2400">
                          <a:solidFill>
                            <a:schemeClr val="tx1"/>
                          </a:solidFill>
                          <a:latin typeface="Arial" charset="0"/>
                          <a:cs typeface="Arial" charset="0"/>
                        </a:defRPr>
                      </a:lvl2pPr>
                      <a:lvl3pPr marL="1143000" indent="-228600" eaLnBrk="0" hangingPunct="0">
                        <a:spcBef>
                          <a:spcPct val="20000"/>
                        </a:spcBef>
                        <a:buClr>
                          <a:srgbClr val="912B29"/>
                        </a:buClr>
                        <a:buFont typeface="Arial" charset="0"/>
                        <a:defRPr sz="1400">
                          <a:solidFill>
                            <a:schemeClr val="tx1"/>
                          </a:solidFill>
                          <a:latin typeface="Arial" charset="0"/>
                          <a:cs typeface="Arial" charset="0"/>
                        </a:defRPr>
                      </a:lvl3pPr>
                      <a:lvl4pPr marL="1600200" indent="-228600" eaLnBrk="0" hangingPunct="0">
                        <a:spcBef>
                          <a:spcPct val="20000"/>
                        </a:spcBef>
                        <a:buClr>
                          <a:srgbClr val="912B29"/>
                        </a:buClr>
                        <a:buFont typeface="Arial" charset="0"/>
                        <a:defRPr sz="1200">
                          <a:solidFill>
                            <a:schemeClr val="tx1"/>
                          </a:solidFill>
                          <a:latin typeface="Arial" charset="0"/>
                          <a:cs typeface="Arial" charset="0"/>
                        </a:defRPr>
                      </a:lvl4pPr>
                      <a:lvl5pPr marL="2057400" indent="-228600" eaLnBrk="0" hangingPunct="0">
                        <a:spcBef>
                          <a:spcPct val="20000"/>
                        </a:spcBef>
                        <a:buClr>
                          <a:srgbClr val="912B29"/>
                        </a:buClr>
                        <a:buFont typeface="Arial" charset="0"/>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altLang="en-US" sz="1800" b="0" i="0" u="none" strike="noStrike" cap="none" normalizeH="0" baseline="0" smtClean="0">
                          <a:ln>
                            <a:noFill/>
                          </a:ln>
                          <a:solidFill>
                            <a:schemeClr val="bg1"/>
                          </a:solidFill>
                          <a:effectLst/>
                          <a:latin typeface="Arial" charset="0"/>
                          <a:cs typeface="Arial" charset="0"/>
                        </a:rPr>
                        <a:t>0.09</a:t>
                      </a:r>
                      <a:endParaRPr kumimoji="0" lang="en-US" altLang="en-US" sz="1800" b="0" i="0" u="none" strike="noStrike" cap="none" normalizeH="0" baseline="0" smtClean="0">
                        <a:ln>
                          <a:noFill/>
                        </a:ln>
                        <a:solidFill>
                          <a:schemeClr val="bg1"/>
                        </a:solidFill>
                        <a:effectLst/>
                        <a:latin typeface="Arial" charset="0"/>
                        <a:cs typeface="Times New Roman" pitchFamily="18" charset="0"/>
                      </a:endParaRPr>
                    </a:p>
                  </a:txBody>
                  <a:tcPr marL="12065" marR="12065" marT="0" marB="0" anchor="ctr" horzOverflow="overflow">
                    <a:lnL>
                      <a:noFill/>
                    </a:lnL>
                    <a:lnR>
                      <a:noFill/>
                    </a:lnR>
                    <a:lnT>
                      <a:noFill/>
                    </a:lnT>
                    <a:lnB>
                      <a:noFill/>
                    </a:lnB>
                    <a:lnTlToBr>
                      <a:noFill/>
                    </a:lnTlToBr>
                    <a:lnBlToTr>
                      <a:noFill/>
                    </a:lnBlToTr>
                    <a:gradFill rotWithShape="1">
                      <a:gsLst>
                        <a:gs pos="0">
                          <a:srgbClr val="285081"/>
                        </a:gs>
                        <a:gs pos="50000">
                          <a:srgbClr val="3E76BB"/>
                        </a:gs>
                        <a:gs pos="100000">
                          <a:srgbClr val="4B8DDE"/>
                        </a:gs>
                      </a:gsLst>
                      <a:lin ang="2700000" scaled="1"/>
                    </a:gradFill>
                  </a:tcPr>
                </a:tc>
              </a:tr>
              <a:tr h="365095">
                <a:tc>
                  <a:txBody>
                    <a:bodyPr/>
                    <a:lstStyle>
                      <a:lvl1pPr eaLnBrk="0" hangingPunct="0">
                        <a:spcBef>
                          <a:spcPct val="20000"/>
                        </a:spcBef>
                        <a:buClr>
                          <a:srgbClr val="912B29"/>
                        </a:buClr>
                        <a:buFont typeface="Arial" charset="0"/>
                        <a:defRPr>
                          <a:solidFill>
                            <a:schemeClr val="tx1"/>
                          </a:solidFill>
                          <a:latin typeface="Arial" charset="0"/>
                          <a:cs typeface="Arial" charset="0"/>
                        </a:defRPr>
                      </a:lvl1pPr>
                      <a:lvl2pPr marL="742950" indent="-285750" eaLnBrk="0" hangingPunct="0">
                        <a:spcBef>
                          <a:spcPct val="20000"/>
                        </a:spcBef>
                        <a:buClr>
                          <a:srgbClr val="912B29"/>
                        </a:buClr>
                        <a:buFont typeface="Arial" charset="0"/>
                        <a:defRPr sz="2400">
                          <a:solidFill>
                            <a:schemeClr val="tx1"/>
                          </a:solidFill>
                          <a:latin typeface="Arial" charset="0"/>
                          <a:cs typeface="Arial" charset="0"/>
                        </a:defRPr>
                      </a:lvl2pPr>
                      <a:lvl3pPr marL="1143000" indent="-228600" eaLnBrk="0" hangingPunct="0">
                        <a:spcBef>
                          <a:spcPct val="20000"/>
                        </a:spcBef>
                        <a:buClr>
                          <a:srgbClr val="912B29"/>
                        </a:buClr>
                        <a:buFont typeface="Arial" charset="0"/>
                        <a:defRPr sz="1400">
                          <a:solidFill>
                            <a:schemeClr val="tx1"/>
                          </a:solidFill>
                          <a:latin typeface="Arial" charset="0"/>
                          <a:cs typeface="Arial" charset="0"/>
                        </a:defRPr>
                      </a:lvl3pPr>
                      <a:lvl4pPr marL="1600200" indent="-228600" eaLnBrk="0" hangingPunct="0">
                        <a:spcBef>
                          <a:spcPct val="20000"/>
                        </a:spcBef>
                        <a:buClr>
                          <a:srgbClr val="912B29"/>
                        </a:buClr>
                        <a:buFont typeface="Arial" charset="0"/>
                        <a:defRPr sz="1200">
                          <a:solidFill>
                            <a:schemeClr val="tx1"/>
                          </a:solidFill>
                          <a:latin typeface="Arial" charset="0"/>
                          <a:cs typeface="Arial" charset="0"/>
                        </a:defRPr>
                      </a:lvl4pPr>
                      <a:lvl5pPr marL="2057400" indent="-228600" eaLnBrk="0" hangingPunct="0">
                        <a:spcBef>
                          <a:spcPct val="20000"/>
                        </a:spcBef>
                        <a:buClr>
                          <a:srgbClr val="912B29"/>
                        </a:buClr>
                        <a:buFont typeface="Arial" charset="0"/>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9p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en-US" altLang="en-US" sz="1800" b="0" i="0" u="none" strike="noStrike" cap="none" normalizeH="0" baseline="0" smtClean="0">
                          <a:ln>
                            <a:noFill/>
                          </a:ln>
                          <a:solidFill>
                            <a:schemeClr val="bg1"/>
                          </a:solidFill>
                          <a:effectLst/>
                          <a:latin typeface="Arial" charset="0"/>
                          <a:cs typeface="Times New Roman" pitchFamily="18" charset="0"/>
                        </a:rPr>
                        <a:t>  Unprotected left main</a:t>
                      </a:r>
                    </a:p>
                  </a:txBody>
                  <a:tcPr marL="12065" marR="12065" marT="0" marB="0" anchor="ctr" horzOverflow="overflow">
                    <a:lnL>
                      <a:noFill/>
                    </a:lnL>
                    <a:lnR>
                      <a:noFill/>
                    </a:lnR>
                    <a:lnT>
                      <a:noFill/>
                    </a:lnT>
                    <a:lnB>
                      <a:noFill/>
                    </a:lnB>
                    <a:lnTlToBr>
                      <a:noFill/>
                    </a:lnTlToBr>
                    <a:lnBlToTr>
                      <a:noFill/>
                    </a:lnBlToTr>
                    <a:gradFill rotWithShape="1">
                      <a:gsLst>
                        <a:gs pos="0">
                          <a:srgbClr val="285081"/>
                        </a:gs>
                        <a:gs pos="50000">
                          <a:srgbClr val="3E76BB"/>
                        </a:gs>
                        <a:gs pos="100000">
                          <a:srgbClr val="4B8DDE"/>
                        </a:gs>
                      </a:gsLst>
                      <a:lin ang="2700000" scaled="1"/>
                    </a:gradFill>
                  </a:tcPr>
                </a:tc>
                <a:tc>
                  <a:txBody>
                    <a:bodyPr/>
                    <a:lstStyle>
                      <a:lvl1pPr eaLnBrk="0" hangingPunct="0">
                        <a:spcBef>
                          <a:spcPct val="20000"/>
                        </a:spcBef>
                        <a:buClr>
                          <a:srgbClr val="912B29"/>
                        </a:buClr>
                        <a:buFont typeface="Arial" charset="0"/>
                        <a:defRPr>
                          <a:solidFill>
                            <a:schemeClr val="tx1"/>
                          </a:solidFill>
                          <a:latin typeface="Arial" charset="0"/>
                          <a:cs typeface="Arial" charset="0"/>
                        </a:defRPr>
                      </a:lvl1pPr>
                      <a:lvl2pPr marL="742950" indent="-285750" eaLnBrk="0" hangingPunct="0">
                        <a:spcBef>
                          <a:spcPct val="20000"/>
                        </a:spcBef>
                        <a:buClr>
                          <a:srgbClr val="912B29"/>
                        </a:buClr>
                        <a:buFont typeface="Arial" charset="0"/>
                        <a:defRPr sz="2400">
                          <a:solidFill>
                            <a:schemeClr val="tx1"/>
                          </a:solidFill>
                          <a:latin typeface="Arial" charset="0"/>
                          <a:cs typeface="Arial" charset="0"/>
                        </a:defRPr>
                      </a:lvl2pPr>
                      <a:lvl3pPr marL="1143000" indent="-228600" eaLnBrk="0" hangingPunct="0">
                        <a:spcBef>
                          <a:spcPct val="20000"/>
                        </a:spcBef>
                        <a:buClr>
                          <a:srgbClr val="912B29"/>
                        </a:buClr>
                        <a:buFont typeface="Arial" charset="0"/>
                        <a:defRPr sz="1400">
                          <a:solidFill>
                            <a:schemeClr val="tx1"/>
                          </a:solidFill>
                          <a:latin typeface="Arial" charset="0"/>
                          <a:cs typeface="Arial" charset="0"/>
                        </a:defRPr>
                      </a:lvl3pPr>
                      <a:lvl4pPr marL="1600200" indent="-228600" eaLnBrk="0" hangingPunct="0">
                        <a:spcBef>
                          <a:spcPct val="20000"/>
                        </a:spcBef>
                        <a:buClr>
                          <a:srgbClr val="912B29"/>
                        </a:buClr>
                        <a:buFont typeface="Arial" charset="0"/>
                        <a:defRPr sz="1200">
                          <a:solidFill>
                            <a:schemeClr val="tx1"/>
                          </a:solidFill>
                          <a:latin typeface="Arial" charset="0"/>
                          <a:cs typeface="Arial" charset="0"/>
                        </a:defRPr>
                      </a:lvl4pPr>
                      <a:lvl5pPr marL="2057400" indent="-228600" eaLnBrk="0" hangingPunct="0">
                        <a:spcBef>
                          <a:spcPct val="20000"/>
                        </a:spcBef>
                        <a:buClr>
                          <a:srgbClr val="912B29"/>
                        </a:buClr>
                        <a:buFont typeface="Arial" charset="0"/>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altLang="en-US" sz="1800" b="0" i="0" u="none" strike="noStrike" cap="none" normalizeH="0" baseline="0" smtClean="0">
                          <a:ln>
                            <a:noFill/>
                          </a:ln>
                          <a:solidFill>
                            <a:schemeClr val="bg1"/>
                          </a:solidFill>
                          <a:effectLst/>
                          <a:latin typeface="Arial" charset="0"/>
                          <a:cs typeface="Arial" charset="0"/>
                        </a:rPr>
                        <a:t>0.38% </a:t>
                      </a:r>
                      <a:endParaRPr kumimoji="0" lang="en-US" altLang="en-US" sz="1800" b="0" i="0" u="none" strike="noStrike" cap="none" normalizeH="0" baseline="0" smtClean="0">
                        <a:ln>
                          <a:noFill/>
                        </a:ln>
                        <a:solidFill>
                          <a:schemeClr val="bg1"/>
                        </a:solidFill>
                        <a:effectLst/>
                        <a:latin typeface="Arial" charset="0"/>
                        <a:cs typeface="Times New Roman" pitchFamily="18" charset="0"/>
                      </a:endParaRPr>
                    </a:p>
                  </a:txBody>
                  <a:tcPr marL="12065" marR="12065" marT="0" marB="0" anchor="ctr" horzOverflow="overflow">
                    <a:lnL>
                      <a:noFill/>
                    </a:lnL>
                    <a:lnR>
                      <a:noFill/>
                    </a:lnR>
                    <a:lnT>
                      <a:noFill/>
                    </a:lnT>
                    <a:lnB>
                      <a:noFill/>
                    </a:lnB>
                    <a:lnTlToBr>
                      <a:noFill/>
                    </a:lnTlToBr>
                    <a:lnBlToTr>
                      <a:noFill/>
                    </a:lnBlToTr>
                    <a:gradFill rotWithShape="1">
                      <a:gsLst>
                        <a:gs pos="0">
                          <a:srgbClr val="285081"/>
                        </a:gs>
                        <a:gs pos="50000">
                          <a:srgbClr val="3E76BB"/>
                        </a:gs>
                        <a:gs pos="100000">
                          <a:srgbClr val="4B8DDE"/>
                        </a:gs>
                      </a:gsLst>
                      <a:lin ang="2700000" scaled="1"/>
                    </a:gradFill>
                  </a:tcPr>
                </a:tc>
                <a:tc>
                  <a:txBody>
                    <a:bodyPr/>
                    <a:lstStyle>
                      <a:lvl1pPr eaLnBrk="0" hangingPunct="0">
                        <a:spcBef>
                          <a:spcPct val="20000"/>
                        </a:spcBef>
                        <a:buClr>
                          <a:srgbClr val="912B29"/>
                        </a:buClr>
                        <a:buFont typeface="Arial" charset="0"/>
                        <a:defRPr>
                          <a:solidFill>
                            <a:schemeClr val="tx1"/>
                          </a:solidFill>
                          <a:latin typeface="Arial" charset="0"/>
                          <a:cs typeface="Arial" charset="0"/>
                        </a:defRPr>
                      </a:lvl1pPr>
                      <a:lvl2pPr marL="742950" indent="-285750" eaLnBrk="0" hangingPunct="0">
                        <a:spcBef>
                          <a:spcPct val="20000"/>
                        </a:spcBef>
                        <a:buClr>
                          <a:srgbClr val="912B29"/>
                        </a:buClr>
                        <a:buFont typeface="Arial" charset="0"/>
                        <a:defRPr sz="2400">
                          <a:solidFill>
                            <a:schemeClr val="tx1"/>
                          </a:solidFill>
                          <a:latin typeface="Arial" charset="0"/>
                          <a:cs typeface="Arial" charset="0"/>
                        </a:defRPr>
                      </a:lvl2pPr>
                      <a:lvl3pPr marL="1143000" indent="-228600" eaLnBrk="0" hangingPunct="0">
                        <a:spcBef>
                          <a:spcPct val="20000"/>
                        </a:spcBef>
                        <a:buClr>
                          <a:srgbClr val="912B29"/>
                        </a:buClr>
                        <a:buFont typeface="Arial" charset="0"/>
                        <a:defRPr sz="1400">
                          <a:solidFill>
                            <a:schemeClr val="tx1"/>
                          </a:solidFill>
                          <a:latin typeface="Arial" charset="0"/>
                          <a:cs typeface="Arial" charset="0"/>
                        </a:defRPr>
                      </a:lvl3pPr>
                      <a:lvl4pPr marL="1600200" indent="-228600" eaLnBrk="0" hangingPunct="0">
                        <a:spcBef>
                          <a:spcPct val="20000"/>
                        </a:spcBef>
                        <a:buClr>
                          <a:srgbClr val="912B29"/>
                        </a:buClr>
                        <a:buFont typeface="Arial" charset="0"/>
                        <a:defRPr sz="1200">
                          <a:solidFill>
                            <a:schemeClr val="tx1"/>
                          </a:solidFill>
                          <a:latin typeface="Arial" charset="0"/>
                          <a:cs typeface="Arial" charset="0"/>
                        </a:defRPr>
                      </a:lvl4pPr>
                      <a:lvl5pPr marL="2057400" indent="-228600" eaLnBrk="0" hangingPunct="0">
                        <a:spcBef>
                          <a:spcPct val="20000"/>
                        </a:spcBef>
                        <a:buClr>
                          <a:srgbClr val="912B29"/>
                        </a:buClr>
                        <a:buFont typeface="Arial" charset="0"/>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altLang="en-US" sz="1800" b="0" i="0" u="none" strike="noStrike" cap="none" normalizeH="0" baseline="0" smtClean="0">
                          <a:ln>
                            <a:noFill/>
                          </a:ln>
                          <a:solidFill>
                            <a:schemeClr val="bg1"/>
                          </a:solidFill>
                          <a:effectLst/>
                          <a:latin typeface="Arial" charset="0"/>
                          <a:cs typeface="Arial" charset="0"/>
                        </a:rPr>
                        <a:t>0.47% </a:t>
                      </a:r>
                      <a:endParaRPr kumimoji="0" lang="en-US" altLang="en-US" sz="1800" b="0" i="0" u="none" strike="noStrike" cap="none" normalizeH="0" baseline="0" smtClean="0">
                        <a:ln>
                          <a:noFill/>
                        </a:ln>
                        <a:solidFill>
                          <a:schemeClr val="bg1"/>
                        </a:solidFill>
                        <a:effectLst/>
                        <a:latin typeface="Arial" charset="0"/>
                        <a:cs typeface="Times New Roman" pitchFamily="18" charset="0"/>
                      </a:endParaRPr>
                    </a:p>
                  </a:txBody>
                  <a:tcPr marL="12065" marR="12065" marT="0" marB="0" anchor="ctr" horzOverflow="overflow">
                    <a:lnL>
                      <a:noFill/>
                    </a:lnL>
                    <a:lnR>
                      <a:noFill/>
                    </a:lnR>
                    <a:lnT>
                      <a:noFill/>
                    </a:lnT>
                    <a:lnB>
                      <a:noFill/>
                    </a:lnB>
                    <a:lnTlToBr>
                      <a:noFill/>
                    </a:lnTlToBr>
                    <a:lnBlToTr>
                      <a:noFill/>
                    </a:lnBlToTr>
                    <a:gradFill rotWithShape="1">
                      <a:gsLst>
                        <a:gs pos="0">
                          <a:srgbClr val="285081"/>
                        </a:gs>
                        <a:gs pos="50000">
                          <a:srgbClr val="3E76BB"/>
                        </a:gs>
                        <a:gs pos="100000">
                          <a:srgbClr val="4B8DDE"/>
                        </a:gs>
                      </a:gsLst>
                      <a:lin ang="2700000" scaled="1"/>
                    </a:gradFill>
                  </a:tcPr>
                </a:tc>
                <a:tc>
                  <a:txBody>
                    <a:bodyPr/>
                    <a:lstStyle>
                      <a:lvl1pPr eaLnBrk="0" hangingPunct="0">
                        <a:spcBef>
                          <a:spcPct val="20000"/>
                        </a:spcBef>
                        <a:buClr>
                          <a:srgbClr val="912B29"/>
                        </a:buClr>
                        <a:buFont typeface="Arial" charset="0"/>
                        <a:defRPr>
                          <a:solidFill>
                            <a:schemeClr val="tx1"/>
                          </a:solidFill>
                          <a:latin typeface="Arial" charset="0"/>
                          <a:cs typeface="Arial" charset="0"/>
                        </a:defRPr>
                      </a:lvl1pPr>
                      <a:lvl2pPr marL="742950" indent="-285750" eaLnBrk="0" hangingPunct="0">
                        <a:spcBef>
                          <a:spcPct val="20000"/>
                        </a:spcBef>
                        <a:buClr>
                          <a:srgbClr val="912B29"/>
                        </a:buClr>
                        <a:buFont typeface="Arial" charset="0"/>
                        <a:defRPr sz="2400">
                          <a:solidFill>
                            <a:schemeClr val="tx1"/>
                          </a:solidFill>
                          <a:latin typeface="Arial" charset="0"/>
                          <a:cs typeface="Arial" charset="0"/>
                        </a:defRPr>
                      </a:lvl2pPr>
                      <a:lvl3pPr marL="1143000" indent="-228600" eaLnBrk="0" hangingPunct="0">
                        <a:spcBef>
                          <a:spcPct val="20000"/>
                        </a:spcBef>
                        <a:buClr>
                          <a:srgbClr val="912B29"/>
                        </a:buClr>
                        <a:buFont typeface="Arial" charset="0"/>
                        <a:defRPr sz="1400">
                          <a:solidFill>
                            <a:schemeClr val="tx1"/>
                          </a:solidFill>
                          <a:latin typeface="Arial" charset="0"/>
                          <a:cs typeface="Arial" charset="0"/>
                        </a:defRPr>
                      </a:lvl3pPr>
                      <a:lvl4pPr marL="1600200" indent="-228600" eaLnBrk="0" hangingPunct="0">
                        <a:spcBef>
                          <a:spcPct val="20000"/>
                        </a:spcBef>
                        <a:buClr>
                          <a:srgbClr val="912B29"/>
                        </a:buClr>
                        <a:buFont typeface="Arial" charset="0"/>
                        <a:defRPr sz="1200">
                          <a:solidFill>
                            <a:schemeClr val="tx1"/>
                          </a:solidFill>
                          <a:latin typeface="Arial" charset="0"/>
                          <a:cs typeface="Arial" charset="0"/>
                        </a:defRPr>
                      </a:lvl4pPr>
                      <a:lvl5pPr marL="2057400" indent="-228600" eaLnBrk="0" hangingPunct="0">
                        <a:spcBef>
                          <a:spcPct val="20000"/>
                        </a:spcBef>
                        <a:buClr>
                          <a:srgbClr val="912B29"/>
                        </a:buClr>
                        <a:buFont typeface="Arial" charset="0"/>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altLang="en-US" sz="1800" b="0" i="0" u="none" strike="noStrike" cap="none" normalizeH="0" baseline="0" smtClean="0">
                          <a:ln>
                            <a:noFill/>
                          </a:ln>
                          <a:solidFill>
                            <a:schemeClr val="bg1"/>
                          </a:solidFill>
                          <a:effectLst/>
                          <a:latin typeface="Arial" charset="0"/>
                          <a:cs typeface="Arial" charset="0"/>
                        </a:rPr>
                        <a:t>0.54</a:t>
                      </a:r>
                      <a:endParaRPr kumimoji="0" lang="en-US" altLang="en-US" sz="1800" b="0" i="0" u="none" strike="noStrike" cap="none" normalizeH="0" baseline="0" smtClean="0">
                        <a:ln>
                          <a:noFill/>
                        </a:ln>
                        <a:solidFill>
                          <a:schemeClr val="bg1"/>
                        </a:solidFill>
                        <a:effectLst/>
                        <a:latin typeface="Arial" charset="0"/>
                        <a:cs typeface="Times New Roman" pitchFamily="18" charset="0"/>
                      </a:endParaRPr>
                    </a:p>
                  </a:txBody>
                  <a:tcPr marL="12065" marR="12065" marT="0" marB="0" anchor="ctr" horzOverflow="overflow">
                    <a:lnL>
                      <a:noFill/>
                    </a:lnL>
                    <a:lnR>
                      <a:noFill/>
                    </a:lnR>
                    <a:lnT>
                      <a:noFill/>
                    </a:lnT>
                    <a:lnB>
                      <a:noFill/>
                    </a:lnB>
                    <a:lnTlToBr>
                      <a:noFill/>
                    </a:lnTlToBr>
                    <a:lnBlToTr>
                      <a:noFill/>
                    </a:lnBlToTr>
                    <a:gradFill rotWithShape="1">
                      <a:gsLst>
                        <a:gs pos="0">
                          <a:srgbClr val="285081"/>
                        </a:gs>
                        <a:gs pos="50000">
                          <a:srgbClr val="3E76BB"/>
                        </a:gs>
                        <a:gs pos="100000">
                          <a:srgbClr val="4B8DDE"/>
                        </a:gs>
                      </a:gsLst>
                      <a:lin ang="2700000" scaled="1"/>
                    </a:gradFill>
                  </a:tcPr>
                </a:tc>
              </a:tr>
              <a:tr h="365095">
                <a:tc>
                  <a:txBody>
                    <a:bodyPr/>
                    <a:lstStyle>
                      <a:lvl1pPr eaLnBrk="0" hangingPunct="0">
                        <a:spcBef>
                          <a:spcPct val="20000"/>
                        </a:spcBef>
                        <a:buClr>
                          <a:srgbClr val="912B29"/>
                        </a:buClr>
                        <a:buFont typeface="Arial" charset="0"/>
                        <a:defRPr>
                          <a:solidFill>
                            <a:schemeClr val="tx1"/>
                          </a:solidFill>
                          <a:latin typeface="Arial" charset="0"/>
                          <a:cs typeface="Arial" charset="0"/>
                        </a:defRPr>
                      </a:lvl1pPr>
                      <a:lvl2pPr marL="742950" indent="-285750" eaLnBrk="0" hangingPunct="0">
                        <a:spcBef>
                          <a:spcPct val="20000"/>
                        </a:spcBef>
                        <a:buClr>
                          <a:srgbClr val="912B29"/>
                        </a:buClr>
                        <a:buFont typeface="Arial" charset="0"/>
                        <a:defRPr sz="2400">
                          <a:solidFill>
                            <a:schemeClr val="tx1"/>
                          </a:solidFill>
                          <a:latin typeface="Arial" charset="0"/>
                          <a:cs typeface="Arial" charset="0"/>
                        </a:defRPr>
                      </a:lvl2pPr>
                      <a:lvl3pPr marL="1143000" indent="-228600" eaLnBrk="0" hangingPunct="0">
                        <a:spcBef>
                          <a:spcPct val="20000"/>
                        </a:spcBef>
                        <a:buClr>
                          <a:srgbClr val="912B29"/>
                        </a:buClr>
                        <a:buFont typeface="Arial" charset="0"/>
                        <a:defRPr sz="1400">
                          <a:solidFill>
                            <a:schemeClr val="tx1"/>
                          </a:solidFill>
                          <a:latin typeface="Arial" charset="0"/>
                          <a:cs typeface="Arial" charset="0"/>
                        </a:defRPr>
                      </a:lvl3pPr>
                      <a:lvl4pPr marL="1600200" indent="-228600" eaLnBrk="0" hangingPunct="0">
                        <a:spcBef>
                          <a:spcPct val="20000"/>
                        </a:spcBef>
                        <a:buClr>
                          <a:srgbClr val="912B29"/>
                        </a:buClr>
                        <a:buFont typeface="Arial" charset="0"/>
                        <a:defRPr sz="1200">
                          <a:solidFill>
                            <a:schemeClr val="tx1"/>
                          </a:solidFill>
                          <a:latin typeface="Arial" charset="0"/>
                          <a:cs typeface="Arial" charset="0"/>
                        </a:defRPr>
                      </a:lvl4pPr>
                      <a:lvl5pPr marL="2057400" indent="-228600" eaLnBrk="0" hangingPunct="0">
                        <a:spcBef>
                          <a:spcPct val="20000"/>
                        </a:spcBef>
                        <a:buClr>
                          <a:srgbClr val="912B29"/>
                        </a:buClr>
                        <a:buFont typeface="Arial" charset="0"/>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9p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en-US" altLang="en-US" sz="1800" b="0" i="0" u="none" strike="noStrike" cap="none" normalizeH="0" baseline="0" smtClean="0">
                          <a:ln>
                            <a:noFill/>
                          </a:ln>
                          <a:solidFill>
                            <a:schemeClr val="bg1"/>
                          </a:solidFill>
                          <a:effectLst/>
                          <a:latin typeface="Arial" charset="0"/>
                          <a:cs typeface="Times New Roman" pitchFamily="18" charset="0"/>
                        </a:rPr>
                        <a:t>  Thrombus-containing lesion</a:t>
                      </a:r>
                    </a:p>
                  </a:txBody>
                  <a:tcPr marL="12065" marR="12065" marT="0" marB="0" anchor="ctr" horzOverflow="overflow">
                    <a:lnL>
                      <a:noFill/>
                    </a:lnL>
                    <a:lnR>
                      <a:noFill/>
                    </a:lnR>
                    <a:lnT>
                      <a:noFill/>
                    </a:lnT>
                    <a:lnB>
                      <a:noFill/>
                    </a:lnB>
                    <a:lnTlToBr>
                      <a:noFill/>
                    </a:lnTlToBr>
                    <a:lnBlToTr>
                      <a:noFill/>
                    </a:lnBlToTr>
                    <a:gradFill rotWithShape="1">
                      <a:gsLst>
                        <a:gs pos="0">
                          <a:srgbClr val="285081"/>
                        </a:gs>
                        <a:gs pos="50000">
                          <a:srgbClr val="3E76BB"/>
                        </a:gs>
                        <a:gs pos="100000">
                          <a:srgbClr val="4B8DDE"/>
                        </a:gs>
                      </a:gsLst>
                      <a:lin ang="2700000" scaled="1"/>
                    </a:gradFill>
                  </a:tcPr>
                </a:tc>
                <a:tc>
                  <a:txBody>
                    <a:bodyPr/>
                    <a:lstStyle>
                      <a:lvl1pPr eaLnBrk="0" hangingPunct="0">
                        <a:spcBef>
                          <a:spcPct val="20000"/>
                        </a:spcBef>
                        <a:buClr>
                          <a:srgbClr val="912B29"/>
                        </a:buClr>
                        <a:buFont typeface="Arial" charset="0"/>
                        <a:defRPr>
                          <a:solidFill>
                            <a:schemeClr val="tx1"/>
                          </a:solidFill>
                          <a:latin typeface="Arial" charset="0"/>
                          <a:cs typeface="Arial" charset="0"/>
                        </a:defRPr>
                      </a:lvl1pPr>
                      <a:lvl2pPr marL="742950" indent="-285750" eaLnBrk="0" hangingPunct="0">
                        <a:spcBef>
                          <a:spcPct val="20000"/>
                        </a:spcBef>
                        <a:buClr>
                          <a:srgbClr val="912B29"/>
                        </a:buClr>
                        <a:buFont typeface="Arial" charset="0"/>
                        <a:defRPr sz="2400">
                          <a:solidFill>
                            <a:schemeClr val="tx1"/>
                          </a:solidFill>
                          <a:latin typeface="Arial" charset="0"/>
                          <a:cs typeface="Arial" charset="0"/>
                        </a:defRPr>
                      </a:lvl2pPr>
                      <a:lvl3pPr marL="1143000" indent="-228600" eaLnBrk="0" hangingPunct="0">
                        <a:spcBef>
                          <a:spcPct val="20000"/>
                        </a:spcBef>
                        <a:buClr>
                          <a:srgbClr val="912B29"/>
                        </a:buClr>
                        <a:buFont typeface="Arial" charset="0"/>
                        <a:defRPr sz="1400">
                          <a:solidFill>
                            <a:schemeClr val="tx1"/>
                          </a:solidFill>
                          <a:latin typeface="Arial" charset="0"/>
                          <a:cs typeface="Arial" charset="0"/>
                        </a:defRPr>
                      </a:lvl3pPr>
                      <a:lvl4pPr marL="1600200" indent="-228600" eaLnBrk="0" hangingPunct="0">
                        <a:spcBef>
                          <a:spcPct val="20000"/>
                        </a:spcBef>
                        <a:buClr>
                          <a:srgbClr val="912B29"/>
                        </a:buClr>
                        <a:buFont typeface="Arial" charset="0"/>
                        <a:defRPr sz="1200">
                          <a:solidFill>
                            <a:schemeClr val="tx1"/>
                          </a:solidFill>
                          <a:latin typeface="Arial" charset="0"/>
                          <a:cs typeface="Arial" charset="0"/>
                        </a:defRPr>
                      </a:lvl4pPr>
                      <a:lvl5pPr marL="2057400" indent="-228600" eaLnBrk="0" hangingPunct="0">
                        <a:spcBef>
                          <a:spcPct val="20000"/>
                        </a:spcBef>
                        <a:buClr>
                          <a:srgbClr val="912B29"/>
                        </a:buClr>
                        <a:buFont typeface="Arial" charset="0"/>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altLang="en-US" sz="1800" b="0" i="0" u="none" strike="noStrike" cap="none" normalizeH="0" baseline="0" smtClean="0">
                          <a:ln>
                            <a:noFill/>
                          </a:ln>
                          <a:solidFill>
                            <a:schemeClr val="bg1"/>
                          </a:solidFill>
                          <a:effectLst/>
                          <a:latin typeface="Arial" charset="0"/>
                          <a:cs typeface="Arial" charset="0"/>
                        </a:rPr>
                        <a:t>11.83% </a:t>
                      </a:r>
                      <a:endParaRPr kumimoji="0" lang="en-US" altLang="en-US" sz="1800" b="0" i="0" u="none" strike="noStrike" cap="none" normalizeH="0" baseline="0" smtClean="0">
                        <a:ln>
                          <a:noFill/>
                        </a:ln>
                        <a:solidFill>
                          <a:schemeClr val="bg1"/>
                        </a:solidFill>
                        <a:effectLst/>
                        <a:latin typeface="Arial" charset="0"/>
                        <a:cs typeface="Times New Roman" pitchFamily="18" charset="0"/>
                      </a:endParaRPr>
                    </a:p>
                  </a:txBody>
                  <a:tcPr marL="12065" marR="12065" marT="0" marB="0" anchor="ctr" horzOverflow="overflow">
                    <a:lnL>
                      <a:noFill/>
                    </a:lnL>
                    <a:lnR>
                      <a:noFill/>
                    </a:lnR>
                    <a:lnT>
                      <a:noFill/>
                    </a:lnT>
                    <a:lnB>
                      <a:noFill/>
                    </a:lnB>
                    <a:lnTlToBr>
                      <a:noFill/>
                    </a:lnTlToBr>
                    <a:lnBlToTr>
                      <a:noFill/>
                    </a:lnBlToTr>
                    <a:gradFill rotWithShape="1">
                      <a:gsLst>
                        <a:gs pos="0">
                          <a:srgbClr val="285081"/>
                        </a:gs>
                        <a:gs pos="50000">
                          <a:srgbClr val="3E76BB"/>
                        </a:gs>
                        <a:gs pos="100000">
                          <a:srgbClr val="4B8DDE"/>
                        </a:gs>
                      </a:gsLst>
                      <a:lin ang="2700000" scaled="1"/>
                    </a:gradFill>
                  </a:tcPr>
                </a:tc>
                <a:tc>
                  <a:txBody>
                    <a:bodyPr/>
                    <a:lstStyle>
                      <a:lvl1pPr eaLnBrk="0" hangingPunct="0">
                        <a:spcBef>
                          <a:spcPct val="20000"/>
                        </a:spcBef>
                        <a:buClr>
                          <a:srgbClr val="912B29"/>
                        </a:buClr>
                        <a:buFont typeface="Arial" charset="0"/>
                        <a:defRPr>
                          <a:solidFill>
                            <a:schemeClr val="tx1"/>
                          </a:solidFill>
                          <a:latin typeface="Arial" charset="0"/>
                          <a:cs typeface="Arial" charset="0"/>
                        </a:defRPr>
                      </a:lvl1pPr>
                      <a:lvl2pPr marL="742950" indent="-285750" eaLnBrk="0" hangingPunct="0">
                        <a:spcBef>
                          <a:spcPct val="20000"/>
                        </a:spcBef>
                        <a:buClr>
                          <a:srgbClr val="912B29"/>
                        </a:buClr>
                        <a:buFont typeface="Arial" charset="0"/>
                        <a:defRPr sz="2400">
                          <a:solidFill>
                            <a:schemeClr val="tx1"/>
                          </a:solidFill>
                          <a:latin typeface="Arial" charset="0"/>
                          <a:cs typeface="Arial" charset="0"/>
                        </a:defRPr>
                      </a:lvl2pPr>
                      <a:lvl3pPr marL="1143000" indent="-228600" eaLnBrk="0" hangingPunct="0">
                        <a:spcBef>
                          <a:spcPct val="20000"/>
                        </a:spcBef>
                        <a:buClr>
                          <a:srgbClr val="912B29"/>
                        </a:buClr>
                        <a:buFont typeface="Arial" charset="0"/>
                        <a:defRPr sz="1400">
                          <a:solidFill>
                            <a:schemeClr val="tx1"/>
                          </a:solidFill>
                          <a:latin typeface="Arial" charset="0"/>
                          <a:cs typeface="Arial" charset="0"/>
                        </a:defRPr>
                      </a:lvl3pPr>
                      <a:lvl4pPr marL="1600200" indent="-228600" eaLnBrk="0" hangingPunct="0">
                        <a:spcBef>
                          <a:spcPct val="20000"/>
                        </a:spcBef>
                        <a:buClr>
                          <a:srgbClr val="912B29"/>
                        </a:buClr>
                        <a:buFont typeface="Arial" charset="0"/>
                        <a:defRPr sz="1200">
                          <a:solidFill>
                            <a:schemeClr val="tx1"/>
                          </a:solidFill>
                          <a:latin typeface="Arial" charset="0"/>
                          <a:cs typeface="Arial" charset="0"/>
                        </a:defRPr>
                      </a:lvl4pPr>
                      <a:lvl5pPr marL="2057400" indent="-228600" eaLnBrk="0" hangingPunct="0">
                        <a:spcBef>
                          <a:spcPct val="20000"/>
                        </a:spcBef>
                        <a:buClr>
                          <a:srgbClr val="912B29"/>
                        </a:buClr>
                        <a:buFont typeface="Arial" charset="0"/>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altLang="en-US" sz="1800" b="0" i="0" u="none" strike="noStrike" cap="none" normalizeH="0" baseline="0" smtClean="0">
                          <a:ln>
                            <a:noFill/>
                          </a:ln>
                          <a:solidFill>
                            <a:schemeClr val="bg1"/>
                          </a:solidFill>
                          <a:effectLst/>
                          <a:latin typeface="Arial" charset="0"/>
                          <a:cs typeface="Arial" charset="0"/>
                        </a:rPr>
                        <a:t>11.71% </a:t>
                      </a:r>
                      <a:endParaRPr kumimoji="0" lang="en-US" altLang="en-US" sz="1800" b="0" i="0" u="none" strike="noStrike" cap="none" normalizeH="0" baseline="0" smtClean="0">
                        <a:ln>
                          <a:noFill/>
                        </a:ln>
                        <a:solidFill>
                          <a:schemeClr val="bg1"/>
                        </a:solidFill>
                        <a:effectLst/>
                        <a:latin typeface="Arial" charset="0"/>
                        <a:cs typeface="Times New Roman" pitchFamily="18" charset="0"/>
                      </a:endParaRPr>
                    </a:p>
                  </a:txBody>
                  <a:tcPr marL="12065" marR="12065" marT="0" marB="0" anchor="ctr" horzOverflow="overflow">
                    <a:lnL>
                      <a:noFill/>
                    </a:lnL>
                    <a:lnR>
                      <a:noFill/>
                    </a:lnR>
                    <a:lnT>
                      <a:noFill/>
                    </a:lnT>
                    <a:lnB>
                      <a:noFill/>
                    </a:lnB>
                    <a:lnTlToBr>
                      <a:noFill/>
                    </a:lnTlToBr>
                    <a:lnBlToTr>
                      <a:noFill/>
                    </a:lnBlToTr>
                    <a:gradFill rotWithShape="1">
                      <a:gsLst>
                        <a:gs pos="0">
                          <a:srgbClr val="285081"/>
                        </a:gs>
                        <a:gs pos="50000">
                          <a:srgbClr val="3E76BB"/>
                        </a:gs>
                        <a:gs pos="100000">
                          <a:srgbClr val="4B8DDE"/>
                        </a:gs>
                      </a:gsLst>
                      <a:lin ang="2700000" scaled="1"/>
                    </a:gradFill>
                  </a:tcPr>
                </a:tc>
                <a:tc>
                  <a:txBody>
                    <a:bodyPr/>
                    <a:lstStyle>
                      <a:lvl1pPr eaLnBrk="0" hangingPunct="0">
                        <a:spcBef>
                          <a:spcPct val="20000"/>
                        </a:spcBef>
                        <a:buClr>
                          <a:srgbClr val="912B29"/>
                        </a:buClr>
                        <a:buFont typeface="Arial" charset="0"/>
                        <a:defRPr>
                          <a:solidFill>
                            <a:schemeClr val="tx1"/>
                          </a:solidFill>
                          <a:latin typeface="Arial" charset="0"/>
                          <a:cs typeface="Arial" charset="0"/>
                        </a:defRPr>
                      </a:lvl1pPr>
                      <a:lvl2pPr marL="742950" indent="-285750" eaLnBrk="0" hangingPunct="0">
                        <a:spcBef>
                          <a:spcPct val="20000"/>
                        </a:spcBef>
                        <a:buClr>
                          <a:srgbClr val="912B29"/>
                        </a:buClr>
                        <a:buFont typeface="Arial" charset="0"/>
                        <a:defRPr sz="2400">
                          <a:solidFill>
                            <a:schemeClr val="tx1"/>
                          </a:solidFill>
                          <a:latin typeface="Arial" charset="0"/>
                          <a:cs typeface="Arial" charset="0"/>
                        </a:defRPr>
                      </a:lvl2pPr>
                      <a:lvl3pPr marL="1143000" indent="-228600" eaLnBrk="0" hangingPunct="0">
                        <a:spcBef>
                          <a:spcPct val="20000"/>
                        </a:spcBef>
                        <a:buClr>
                          <a:srgbClr val="912B29"/>
                        </a:buClr>
                        <a:buFont typeface="Arial" charset="0"/>
                        <a:defRPr sz="1400">
                          <a:solidFill>
                            <a:schemeClr val="tx1"/>
                          </a:solidFill>
                          <a:latin typeface="Arial" charset="0"/>
                          <a:cs typeface="Arial" charset="0"/>
                        </a:defRPr>
                      </a:lvl3pPr>
                      <a:lvl4pPr marL="1600200" indent="-228600" eaLnBrk="0" hangingPunct="0">
                        <a:spcBef>
                          <a:spcPct val="20000"/>
                        </a:spcBef>
                        <a:buClr>
                          <a:srgbClr val="912B29"/>
                        </a:buClr>
                        <a:buFont typeface="Arial" charset="0"/>
                        <a:defRPr sz="1200">
                          <a:solidFill>
                            <a:schemeClr val="tx1"/>
                          </a:solidFill>
                          <a:latin typeface="Arial" charset="0"/>
                          <a:cs typeface="Arial" charset="0"/>
                        </a:defRPr>
                      </a:lvl4pPr>
                      <a:lvl5pPr marL="2057400" indent="-228600" eaLnBrk="0" hangingPunct="0">
                        <a:spcBef>
                          <a:spcPct val="20000"/>
                        </a:spcBef>
                        <a:buClr>
                          <a:srgbClr val="912B29"/>
                        </a:buClr>
                        <a:buFont typeface="Arial" charset="0"/>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altLang="en-US" sz="1800" b="0" i="0" u="none" strike="noStrike" cap="none" normalizeH="0" baseline="0" smtClean="0">
                          <a:ln>
                            <a:noFill/>
                          </a:ln>
                          <a:solidFill>
                            <a:schemeClr val="bg1"/>
                          </a:solidFill>
                          <a:effectLst/>
                          <a:latin typeface="Arial" charset="0"/>
                          <a:cs typeface="Arial" charset="0"/>
                        </a:rPr>
                        <a:t>0.87</a:t>
                      </a:r>
                      <a:endParaRPr kumimoji="0" lang="en-US" altLang="en-US" sz="1800" b="0" i="0" u="none" strike="noStrike" cap="none" normalizeH="0" baseline="0" smtClean="0">
                        <a:ln>
                          <a:noFill/>
                        </a:ln>
                        <a:solidFill>
                          <a:schemeClr val="bg1"/>
                        </a:solidFill>
                        <a:effectLst/>
                        <a:latin typeface="Arial" charset="0"/>
                        <a:cs typeface="Times New Roman" pitchFamily="18" charset="0"/>
                      </a:endParaRPr>
                    </a:p>
                  </a:txBody>
                  <a:tcPr marL="12065" marR="12065" marT="0" marB="0" anchor="ctr" horzOverflow="overflow">
                    <a:lnL>
                      <a:noFill/>
                    </a:lnL>
                    <a:lnR>
                      <a:noFill/>
                    </a:lnR>
                    <a:lnT>
                      <a:noFill/>
                    </a:lnT>
                    <a:lnB>
                      <a:noFill/>
                    </a:lnB>
                    <a:lnTlToBr>
                      <a:noFill/>
                    </a:lnTlToBr>
                    <a:lnBlToTr>
                      <a:noFill/>
                    </a:lnBlToTr>
                    <a:gradFill rotWithShape="1">
                      <a:gsLst>
                        <a:gs pos="0">
                          <a:srgbClr val="285081"/>
                        </a:gs>
                        <a:gs pos="50000">
                          <a:srgbClr val="3E76BB"/>
                        </a:gs>
                        <a:gs pos="100000">
                          <a:srgbClr val="4B8DDE"/>
                        </a:gs>
                      </a:gsLst>
                      <a:lin ang="2700000" scaled="1"/>
                    </a:gradFill>
                  </a:tcPr>
                </a:tc>
              </a:tr>
              <a:tr h="341285">
                <a:tc>
                  <a:txBody>
                    <a:bodyPr/>
                    <a:lstStyle>
                      <a:lvl1pPr eaLnBrk="0" hangingPunct="0">
                        <a:spcBef>
                          <a:spcPct val="20000"/>
                        </a:spcBef>
                        <a:buClr>
                          <a:srgbClr val="912B29"/>
                        </a:buClr>
                        <a:buFont typeface="Arial" charset="0"/>
                        <a:defRPr>
                          <a:solidFill>
                            <a:schemeClr val="tx1"/>
                          </a:solidFill>
                          <a:latin typeface="Arial" charset="0"/>
                          <a:cs typeface="Arial" charset="0"/>
                        </a:defRPr>
                      </a:lvl1pPr>
                      <a:lvl2pPr marL="742950" indent="-285750" eaLnBrk="0" hangingPunct="0">
                        <a:spcBef>
                          <a:spcPct val="20000"/>
                        </a:spcBef>
                        <a:buClr>
                          <a:srgbClr val="912B29"/>
                        </a:buClr>
                        <a:buFont typeface="Arial" charset="0"/>
                        <a:defRPr sz="2400">
                          <a:solidFill>
                            <a:schemeClr val="tx1"/>
                          </a:solidFill>
                          <a:latin typeface="Arial" charset="0"/>
                          <a:cs typeface="Arial" charset="0"/>
                        </a:defRPr>
                      </a:lvl2pPr>
                      <a:lvl3pPr marL="1143000" indent="-228600" eaLnBrk="0" hangingPunct="0">
                        <a:spcBef>
                          <a:spcPct val="20000"/>
                        </a:spcBef>
                        <a:buClr>
                          <a:srgbClr val="912B29"/>
                        </a:buClr>
                        <a:buFont typeface="Arial" charset="0"/>
                        <a:defRPr sz="1400">
                          <a:solidFill>
                            <a:schemeClr val="tx1"/>
                          </a:solidFill>
                          <a:latin typeface="Arial" charset="0"/>
                          <a:cs typeface="Arial" charset="0"/>
                        </a:defRPr>
                      </a:lvl3pPr>
                      <a:lvl4pPr marL="1600200" indent="-228600" eaLnBrk="0" hangingPunct="0">
                        <a:spcBef>
                          <a:spcPct val="20000"/>
                        </a:spcBef>
                        <a:buClr>
                          <a:srgbClr val="912B29"/>
                        </a:buClr>
                        <a:buFont typeface="Arial" charset="0"/>
                        <a:defRPr sz="1200">
                          <a:solidFill>
                            <a:schemeClr val="tx1"/>
                          </a:solidFill>
                          <a:latin typeface="Arial" charset="0"/>
                          <a:cs typeface="Arial" charset="0"/>
                        </a:defRPr>
                      </a:lvl4pPr>
                      <a:lvl5pPr marL="2057400" indent="-228600" eaLnBrk="0" hangingPunct="0">
                        <a:spcBef>
                          <a:spcPct val="20000"/>
                        </a:spcBef>
                        <a:buClr>
                          <a:srgbClr val="912B29"/>
                        </a:buClr>
                        <a:buFont typeface="Arial" charset="0"/>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9p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en-US" altLang="en-US" sz="1800" b="0" i="0" u="none" strike="noStrike" cap="none" normalizeH="0" baseline="0" smtClean="0">
                          <a:ln>
                            <a:noFill/>
                          </a:ln>
                          <a:solidFill>
                            <a:schemeClr val="bg1"/>
                          </a:solidFill>
                          <a:effectLst/>
                          <a:latin typeface="Arial" charset="0"/>
                          <a:cs typeface="Times New Roman" pitchFamily="18" charset="0"/>
                        </a:rPr>
                        <a:t>  Prior brachytherapy</a:t>
                      </a:r>
                    </a:p>
                  </a:txBody>
                  <a:tcPr marL="12065" marR="12065" marT="0" marB="0" anchor="ctr" horzOverflow="overflow">
                    <a:lnL>
                      <a:noFill/>
                    </a:lnL>
                    <a:lnR>
                      <a:noFill/>
                    </a:lnR>
                    <a:lnT>
                      <a:noFill/>
                    </a:lnT>
                    <a:lnB>
                      <a:noFill/>
                    </a:lnB>
                    <a:lnTlToBr>
                      <a:noFill/>
                    </a:lnTlToBr>
                    <a:lnBlToTr>
                      <a:noFill/>
                    </a:lnBlToTr>
                    <a:gradFill rotWithShape="1">
                      <a:gsLst>
                        <a:gs pos="0">
                          <a:srgbClr val="285081"/>
                        </a:gs>
                        <a:gs pos="50000">
                          <a:srgbClr val="3E76BB"/>
                        </a:gs>
                        <a:gs pos="100000">
                          <a:srgbClr val="4B8DDE"/>
                        </a:gs>
                      </a:gsLst>
                      <a:lin ang="2700000" scaled="1"/>
                    </a:gradFill>
                  </a:tcPr>
                </a:tc>
                <a:tc>
                  <a:txBody>
                    <a:bodyPr/>
                    <a:lstStyle>
                      <a:lvl1pPr eaLnBrk="0" hangingPunct="0">
                        <a:spcBef>
                          <a:spcPct val="20000"/>
                        </a:spcBef>
                        <a:buClr>
                          <a:srgbClr val="912B29"/>
                        </a:buClr>
                        <a:buFont typeface="Arial" charset="0"/>
                        <a:defRPr>
                          <a:solidFill>
                            <a:schemeClr val="tx1"/>
                          </a:solidFill>
                          <a:latin typeface="Arial" charset="0"/>
                          <a:cs typeface="Arial" charset="0"/>
                        </a:defRPr>
                      </a:lvl1pPr>
                      <a:lvl2pPr marL="742950" indent="-285750" eaLnBrk="0" hangingPunct="0">
                        <a:spcBef>
                          <a:spcPct val="20000"/>
                        </a:spcBef>
                        <a:buClr>
                          <a:srgbClr val="912B29"/>
                        </a:buClr>
                        <a:buFont typeface="Arial" charset="0"/>
                        <a:defRPr sz="2400">
                          <a:solidFill>
                            <a:schemeClr val="tx1"/>
                          </a:solidFill>
                          <a:latin typeface="Arial" charset="0"/>
                          <a:cs typeface="Arial" charset="0"/>
                        </a:defRPr>
                      </a:lvl2pPr>
                      <a:lvl3pPr marL="1143000" indent="-228600" eaLnBrk="0" hangingPunct="0">
                        <a:spcBef>
                          <a:spcPct val="20000"/>
                        </a:spcBef>
                        <a:buClr>
                          <a:srgbClr val="912B29"/>
                        </a:buClr>
                        <a:buFont typeface="Arial" charset="0"/>
                        <a:defRPr sz="1400">
                          <a:solidFill>
                            <a:schemeClr val="tx1"/>
                          </a:solidFill>
                          <a:latin typeface="Arial" charset="0"/>
                          <a:cs typeface="Arial" charset="0"/>
                        </a:defRPr>
                      </a:lvl3pPr>
                      <a:lvl4pPr marL="1600200" indent="-228600" eaLnBrk="0" hangingPunct="0">
                        <a:spcBef>
                          <a:spcPct val="20000"/>
                        </a:spcBef>
                        <a:buClr>
                          <a:srgbClr val="912B29"/>
                        </a:buClr>
                        <a:buFont typeface="Arial" charset="0"/>
                        <a:defRPr sz="1200">
                          <a:solidFill>
                            <a:schemeClr val="tx1"/>
                          </a:solidFill>
                          <a:latin typeface="Arial" charset="0"/>
                          <a:cs typeface="Arial" charset="0"/>
                        </a:defRPr>
                      </a:lvl4pPr>
                      <a:lvl5pPr marL="2057400" indent="-228600" eaLnBrk="0" hangingPunct="0">
                        <a:spcBef>
                          <a:spcPct val="20000"/>
                        </a:spcBef>
                        <a:buClr>
                          <a:srgbClr val="912B29"/>
                        </a:buClr>
                        <a:buFont typeface="Arial" charset="0"/>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altLang="en-US" sz="1800" b="0" i="0" u="none" strike="noStrike" cap="none" normalizeH="0" baseline="0" smtClean="0">
                          <a:ln>
                            <a:noFill/>
                          </a:ln>
                          <a:solidFill>
                            <a:schemeClr val="bg1"/>
                          </a:solidFill>
                          <a:effectLst/>
                          <a:latin typeface="Arial" charset="0"/>
                          <a:cs typeface="Arial" charset="0"/>
                        </a:rPr>
                        <a:t>0.26% </a:t>
                      </a:r>
                      <a:endParaRPr kumimoji="0" lang="en-US" altLang="en-US" sz="1800" b="0" i="0" u="none" strike="noStrike" cap="none" normalizeH="0" baseline="0" smtClean="0">
                        <a:ln>
                          <a:noFill/>
                        </a:ln>
                        <a:solidFill>
                          <a:schemeClr val="bg1"/>
                        </a:solidFill>
                        <a:effectLst/>
                        <a:latin typeface="Arial" charset="0"/>
                        <a:cs typeface="Times New Roman" pitchFamily="18" charset="0"/>
                      </a:endParaRPr>
                    </a:p>
                  </a:txBody>
                  <a:tcPr marL="12065" marR="12065" marT="0" marB="0" anchor="ctr" horzOverflow="overflow">
                    <a:lnL>
                      <a:noFill/>
                    </a:lnL>
                    <a:lnR>
                      <a:noFill/>
                    </a:lnR>
                    <a:lnT>
                      <a:noFill/>
                    </a:lnT>
                    <a:lnB>
                      <a:noFill/>
                    </a:lnB>
                    <a:lnTlToBr>
                      <a:noFill/>
                    </a:lnTlToBr>
                    <a:lnBlToTr>
                      <a:noFill/>
                    </a:lnBlToTr>
                    <a:gradFill rotWithShape="1">
                      <a:gsLst>
                        <a:gs pos="0">
                          <a:srgbClr val="285081"/>
                        </a:gs>
                        <a:gs pos="50000">
                          <a:srgbClr val="3E76BB"/>
                        </a:gs>
                        <a:gs pos="100000">
                          <a:srgbClr val="4B8DDE"/>
                        </a:gs>
                      </a:gsLst>
                      <a:lin ang="2700000" scaled="1"/>
                    </a:gradFill>
                  </a:tcPr>
                </a:tc>
                <a:tc>
                  <a:txBody>
                    <a:bodyPr/>
                    <a:lstStyle>
                      <a:lvl1pPr eaLnBrk="0" hangingPunct="0">
                        <a:spcBef>
                          <a:spcPct val="20000"/>
                        </a:spcBef>
                        <a:buClr>
                          <a:srgbClr val="912B29"/>
                        </a:buClr>
                        <a:buFont typeface="Arial" charset="0"/>
                        <a:defRPr>
                          <a:solidFill>
                            <a:schemeClr val="tx1"/>
                          </a:solidFill>
                          <a:latin typeface="Arial" charset="0"/>
                          <a:cs typeface="Arial" charset="0"/>
                        </a:defRPr>
                      </a:lvl1pPr>
                      <a:lvl2pPr marL="742950" indent="-285750" eaLnBrk="0" hangingPunct="0">
                        <a:spcBef>
                          <a:spcPct val="20000"/>
                        </a:spcBef>
                        <a:buClr>
                          <a:srgbClr val="912B29"/>
                        </a:buClr>
                        <a:buFont typeface="Arial" charset="0"/>
                        <a:defRPr sz="2400">
                          <a:solidFill>
                            <a:schemeClr val="tx1"/>
                          </a:solidFill>
                          <a:latin typeface="Arial" charset="0"/>
                          <a:cs typeface="Arial" charset="0"/>
                        </a:defRPr>
                      </a:lvl2pPr>
                      <a:lvl3pPr marL="1143000" indent="-228600" eaLnBrk="0" hangingPunct="0">
                        <a:spcBef>
                          <a:spcPct val="20000"/>
                        </a:spcBef>
                        <a:buClr>
                          <a:srgbClr val="912B29"/>
                        </a:buClr>
                        <a:buFont typeface="Arial" charset="0"/>
                        <a:defRPr sz="1400">
                          <a:solidFill>
                            <a:schemeClr val="tx1"/>
                          </a:solidFill>
                          <a:latin typeface="Arial" charset="0"/>
                          <a:cs typeface="Arial" charset="0"/>
                        </a:defRPr>
                      </a:lvl3pPr>
                      <a:lvl4pPr marL="1600200" indent="-228600" eaLnBrk="0" hangingPunct="0">
                        <a:spcBef>
                          <a:spcPct val="20000"/>
                        </a:spcBef>
                        <a:buClr>
                          <a:srgbClr val="912B29"/>
                        </a:buClr>
                        <a:buFont typeface="Arial" charset="0"/>
                        <a:defRPr sz="1200">
                          <a:solidFill>
                            <a:schemeClr val="tx1"/>
                          </a:solidFill>
                          <a:latin typeface="Arial" charset="0"/>
                          <a:cs typeface="Arial" charset="0"/>
                        </a:defRPr>
                      </a:lvl4pPr>
                      <a:lvl5pPr marL="2057400" indent="-228600" eaLnBrk="0" hangingPunct="0">
                        <a:spcBef>
                          <a:spcPct val="20000"/>
                        </a:spcBef>
                        <a:buClr>
                          <a:srgbClr val="912B29"/>
                        </a:buClr>
                        <a:buFont typeface="Arial" charset="0"/>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altLang="en-US" sz="1800" b="0" i="0" u="none" strike="noStrike" cap="none" normalizeH="0" baseline="0" smtClean="0">
                          <a:ln>
                            <a:noFill/>
                          </a:ln>
                          <a:solidFill>
                            <a:schemeClr val="bg1"/>
                          </a:solidFill>
                          <a:effectLst/>
                          <a:latin typeface="Arial" charset="0"/>
                          <a:cs typeface="Arial" charset="0"/>
                        </a:rPr>
                        <a:t>0.26% </a:t>
                      </a:r>
                      <a:endParaRPr kumimoji="0" lang="en-US" altLang="en-US" sz="1800" b="0" i="0" u="none" strike="noStrike" cap="none" normalizeH="0" baseline="0" smtClean="0">
                        <a:ln>
                          <a:noFill/>
                        </a:ln>
                        <a:solidFill>
                          <a:schemeClr val="bg1"/>
                        </a:solidFill>
                        <a:effectLst/>
                        <a:latin typeface="Arial" charset="0"/>
                        <a:cs typeface="Times New Roman" pitchFamily="18" charset="0"/>
                      </a:endParaRPr>
                    </a:p>
                  </a:txBody>
                  <a:tcPr marL="12065" marR="12065" marT="0" marB="0" anchor="ctr" horzOverflow="overflow">
                    <a:lnL>
                      <a:noFill/>
                    </a:lnL>
                    <a:lnR>
                      <a:noFill/>
                    </a:lnR>
                    <a:lnT>
                      <a:noFill/>
                    </a:lnT>
                    <a:lnB>
                      <a:noFill/>
                    </a:lnB>
                    <a:lnTlToBr>
                      <a:noFill/>
                    </a:lnTlToBr>
                    <a:lnBlToTr>
                      <a:noFill/>
                    </a:lnBlToTr>
                    <a:gradFill rotWithShape="1">
                      <a:gsLst>
                        <a:gs pos="0">
                          <a:srgbClr val="285081"/>
                        </a:gs>
                        <a:gs pos="50000">
                          <a:srgbClr val="3E76BB"/>
                        </a:gs>
                        <a:gs pos="100000">
                          <a:srgbClr val="4B8DDE"/>
                        </a:gs>
                      </a:gsLst>
                      <a:lin ang="2700000" scaled="1"/>
                    </a:gradFill>
                  </a:tcPr>
                </a:tc>
                <a:tc>
                  <a:txBody>
                    <a:bodyPr/>
                    <a:lstStyle>
                      <a:lvl1pPr eaLnBrk="0" hangingPunct="0">
                        <a:spcBef>
                          <a:spcPct val="20000"/>
                        </a:spcBef>
                        <a:buClr>
                          <a:srgbClr val="912B29"/>
                        </a:buClr>
                        <a:buFont typeface="Arial" charset="0"/>
                        <a:defRPr>
                          <a:solidFill>
                            <a:schemeClr val="tx1"/>
                          </a:solidFill>
                          <a:latin typeface="Arial" charset="0"/>
                          <a:cs typeface="Arial" charset="0"/>
                        </a:defRPr>
                      </a:lvl1pPr>
                      <a:lvl2pPr marL="742950" indent="-285750" eaLnBrk="0" hangingPunct="0">
                        <a:spcBef>
                          <a:spcPct val="20000"/>
                        </a:spcBef>
                        <a:buClr>
                          <a:srgbClr val="912B29"/>
                        </a:buClr>
                        <a:buFont typeface="Arial" charset="0"/>
                        <a:defRPr sz="2400">
                          <a:solidFill>
                            <a:schemeClr val="tx1"/>
                          </a:solidFill>
                          <a:latin typeface="Arial" charset="0"/>
                          <a:cs typeface="Arial" charset="0"/>
                        </a:defRPr>
                      </a:lvl2pPr>
                      <a:lvl3pPr marL="1143000" indent="-228600" eaLnBrk="0" hangingPunct="0">
                        <a:spcBef>
                          <a:spcPct val="20000"/>
                        </a:spcBef>
                        <a:buClr>
                          <a:srgbClr val="912B29"/>
                        </a:buClr>
                        <a:buFont typeface="Arial" charset="0"/>
                        <a:defRPr sz="1400">
                          <a:solidFill>
                            <a:schemeClr val="tx1"/>
                          </a:solidFill>
                          <a:latin typeface="Arial" charset="0"/>
                          <a:cs typeface="Arial" charset="0"/>
                        </a:defRPr>
                      </a:lvl3pPr>
                      <a:lvl4pPr marL="1600200" indent="-228600" eaLnBrk="0" hangingPunct="0">
                        <a:spcBef>
                          <a:spcPct val="20000"/>
                        </a:spcBef>
                        <a:buClr>
                          <a:srgbClr val="912B29"/>
                        </a:buClr>
                        <a:buFont typeface="Arial" charset="0"/>
                        <a:defRPr sz="1200">
                          <a:solidFill>
                            <a:schemeClr val="tx1"/>
                          </a:solidFill>
                          <a:latin typeface="Arial" charset="0"/>
                          <a:cs typeface="Arial" charset="0"/>
                        </a:defRPr>
                      </a:lvl4pPr>
                      <a:lvl5pPr marL="2057400" indent="-228600" eaLnBrk="0" hangingPunct="0">
                        <a:spcBef>
                          <a:spcPct val="20000"/>
                        </a:spcBef>
                        <a:buClr>
                          <a:srgbClr val="912B29"/>
                        </a:buClr>
                        <a:buFont typeface="Arial" charset="0"/>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altLang="en-US" sz="1800" b="0" i="0" u="none" strike="noStrike" cap="none" normalizeH="0" baseline="0" smtClean="0">
                          <a:ln>
                            <a:noFill/>
                          </a:ln>
                          <a:solidFill>
                            <a:schemeClr val="bg1"/>
                          </a:solidFill>
                          <a:effectLst/>
                          <a:latin typeface="Arial" charset="0"/>
                          <a:cs typeface="Times New Roman" pitchFamily="18" charset="0"/>
                        </a:rPr>
                        <a:t>1.00</a:t>
                      </a:r>
                    </a:p>
                  </a:txBody>
                  <a:tcPr marL="12065" marR="12065" marT="0" marB="0" anchor="ctr" horzOverflow="overflow">
                    <a:lnL>
                      <a:noFill/>
                    </a:lnL>
                    <a:lnR>
                      <a:noFill/>
                    </a:lnR>
                    <a:lnT>
                      <a:noFill/>
                    </a:lnT>
                    <a:lnB>
                      <a:noFill/>
                    </a:lnB>
                    <a:lnTlToBr>
                      <a:noFill/>
                    </a:lnTlToBr>
                    <a:lnBlToTr>
                      <a:noFill/>
                    </a:lnBlToTr>
                    <a:gradFill rotWithShape="1">
                      <a:gsLst>
                        <a:gs pos="0">
                          <a:srgbClr val="285081"/>
                        </a:gs>
                        <a:gs pos="50000">
                          <a:srgbClr val="3E76BB"/>
                        </a:gs>
                        <a:gs pos="100000">
                          <a:srgbClr val="4B8DDE"/>
                        </a:gs>
                      </a:gsLst>
                      <a:lin ang="2700000" scaled="1"/>
                    </a:gradFill>
                  </a:tcPr>
                </a:tc>
              </a:tr>
              <a:tr h="341285">
                <a:tc>
                  <a:txBody>
                    <a:bodyPr/>
                    <a:lstStyle>
                      <a:lvl1pPr eaLnBrk="0" hangingPunct="0">
                        <a:spcBef>
                          <a:spcPct val="20000"/>
                        </a:spcBef>
                        <a:buClr>
                          <a:srgbClr val="912B29"/>
                        </a:buClr>
                        <a:buFont typeface="Arial" charset="0"/>
                        <a:defRPr>
                          <a:solidFill>
                            <a:schemeClr val="tx1"/>
                          </a:solidFill>
                          <a:latin typeface="Arial" charset="0"/>
                          <a:cs typeface="Arial" charset="0"/>
                        </a:defRPr>
                      </a:lvl1pPr>
                      <a:lvl2pPr marL="742950" indent="-285750" eaLnBrk="0" hangingPunct="0">
                        <a:spcBef>
                          <a:spcPct val="20000"/>
                        </a:spcBef>
                        <a:buClr>
                          <a:srgbClr val="912B29"/>
                        </a:buClr>
                        <a:buFont typeface="Arial" charset="0"/>
                        <a:defRPr sz="2400">
                          <a:solidFill>
                            <a:schemeClr val="tx1"/>
                          </a:solidFill>
                          <a:latin typeface="Arial" charset="0"/>
                          <a:cs typeface="Arial" charset="0"/>
                        </a:defRPr>
                      </a:lvl2pPr>
                      <a:lvl3pPr marL="1143000" indent="-228600" eaLnBrk="0" hangingPunct="0">
                        <a:spcBef>
                          <a:spcPct val="20000"/>
                        </a:spcBef>
                        <a:buClr>
                          <a:srgbClr val="912B29"/>
                        </a:buClr>
                        <a:buFont typeface="Arial" charset="0"/>
                        <a:defRPr sz="1400">
                          <a:solidFill>
                            <a:schemeClr val="tx1"/>
                          </a:solidFill>
                          <a:latin typeface="Arial" charset="0"/>
                          <a:cs typeface="Arial" charset="0"/>
                        </a:defRPr>
                      </a:lvl3pPr>
                      <a:lvl4pPr marL="1600200" indent="-228600" eaLnBrk="0" hangingPunct="0">
                        <a:spcBef>
                          <a:spcPct val="20000"/>
                        </a:spcBef>
                        <a:buClr>
                          <a:srgbClr val="912B29"/>
                        </a:buClr>
                        <a:buFont typeface="Arial" charset="0"/>
                        <a:defRPr sz="1200">
                          <a:solidFill>
                            <a:schemeClr val="tx1"/>
                          </a:solidFill>
                          <a:latin typeface="Arial" charset="0"/>
                          <a:cs typeface="Arial" charset="0"/>
                        </a:defRPr>
                      </a:lvl4pPr>
                      <a:lvl5pPr marL="2057400" indent="-228600" eaLnBrk="0" hangingPunct="0">
                        <a:spcBef>
                          <a:spcPct val="20000"/>
                        </a:spcBef>
                        <a:buClr>
                          <a:srgbClr val="912B29"/>
                        </a:buClr>
                        <a:buFont typeface="Arial" charset="0"/>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9pPr>
                    </a:lstStyle>
                    <a:p>
                      <a:pPr marL="0" marR="0" lvl="0" indent="0" algn="l" defTabSz="914400" rtl="0" eaLnBrk="1" fontAlgn="base" latinLnBrk="0" hangingPunct="1">
                        <a:lnSpc>
                          <a:spcPct val="100000"/>
                        </a:lnSpc>
                        <a:spcBef>
                          <a:spcPts val="100"/>
                        </a:spcBef>
                        <a:spcAft>
                          <a:spcPts val="100"/>
                        </a:spcAft>
                        <a:buClrTx/>
                        <a:buSzTx/>
                        <a:buFontTx/>
                        <a:buNone/>
                        <a:tabLst/>
                      </a:pPr>
                      <a:r>
                        <a:rPr kumimoji="0" lang="en-US" altLang="en-US" sz="1800" b="1" i="0" u="none" strike="noStrike" cap="none" normalizeH="0" baseline="0" dirty="0" smtClean="0">
                          <a:ln>
                            <a:noFill/>
                          </a:ln>
                          <a:solidFill>
                            <a:schemeClr val="bg1"/>
                          </a:solidFill>
                          <a:effectLst/>
                          <a:latin typeface="Arial" charset="0"/>
                          <a:cs typeface="Times New Roman" pitchFamily="18" charset="0"/>
                        </a:rPr>
                        <a:t>  </a:t>
                      </a:r>
                      <a:r>
                        <a:rPr kumimoji="0" lang="en-US" altLang="en-US" sz="1800" b="1" i="0" u="none" strike="noStrike" cap="none" normalizeH="0" baseline="0" dirty="0" smtClean="0">
                          <a:ln>
                            <a:noFill/>
                          </a:ln>
                          <a:solidFill>
                            <a:srgbClr val="FFFF00"/>
                          </a:solidFill>
                          <a:effectLst/>
                          <a:latin typeface="Arial" charset="0"/>
                          <a:cs typeface="Times New Roman" pitchFamily="18" charset="0"/>
                        </a:rPr>
                        <a:t>≥ 1 Risk Factor</a:t>
                      </a:r>
                    </a:p>
                  </a:txBody>
                  <a:tcPr marL="12065" marR="12065" marT="0" marB="0" anchor="ct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gradFill rotWithShape="1">
                      <a:gsLst>
                        <a:gs pos="0">
                          <a:srgbClr val="285081"/>
                        </a:gs>
                        <a:gs pos="50000">
                          <a:srgbClr val="3E76BB"/>
                        </a:gs>
                        <a:gs pos="100000">
                          <a:srgbClr val="4B8DDE"/>
                        </a:gs>
                      </a:gsLst>
                      <a:lin ang="2700000" scaled="1"/>
                    </a:gradFill>
                  </a:tcPr>
                </a:tc>
                <a:tc>
                  <a:txBody>
                    <a:bodyPr/>
                    <a:lstStyle>
                      <a:lvl1pPr eaLnBrk="0" hangingPunct="0">
                        <a:spcBef>
                          <a:spcPct val="20000"/>
                        </a:spcBef>
                        <a:buClr>
                          <a:srgbClr val="912B29"/>
                        </a:buClr>
                        <a:buFont typeface="Arial" charset="0"/>
                        <a:defRPr>
                          <a:solidFill>
                            <a:schemeClr val="tx1"/>
                          </a:solidFill>
                          <a:latin typeface="Arial" charset="0"/>
                          <a:cs typeface="Arial" charset="0"/>
                        </a:defRPr>
                      </a:lvl1pPr>
                      <a:lvl2pPr marL="742950" indent="-285750" eaLnBrk="0" hangingPunct="0">
                        <a:spcBef>
                          <a:spcPct val="20000"/>
                        </a:spcBef>
                        <a:buClr>
                          <a:srgbClr val="912B29"/>
                        </a:buClr>
                        <a:buFont typeface="Arial" charset="0"/>
                        <a:defRPr sz="2400">
                          <a:solidFill>
                            <a:schemeClr val="tx1"/>
                          </a:solidFill>
                          <a:latin typeface="Arial" charset="0"/>
                          <a:cs typeface="Arial" charset="0"/>
                        </a:defRPr>
                      </a:lvl2pPr>
                      <a:lvl3pPr marL="1143000" indent="-228600" eaLnBrk="0" hangingPunct="0">
                        <a:spcBef>
                          <a:spcPct val="20000"/>
                        </a:spcBef>
                        <a:buClr>
                          <a:srgbClr val="912B29"/>
                        </a:buClr>
                        <a:buFont typeface="Arial" charset="0"/>
                        <a:defRPr sz="1400">
                          <a:solidFill>
                            <a:schemeClr val="tx1"/>
                          </a:solidFill>
                          <a:latin typeface="Arial" charset="0"/>
                          <a:cs typeface="Arial" charset="0"/>
                        </a:defRPr>
                      </a:lvl3pPr>
                      <a:lvl4pPr marL="1600200" indent="-228600" eaLnBrk="0" hangingPunct="0">
                        <a:spcBef>
                          <a:spcPct val="20000"/>
                        </a:spcBef>
                        <a:buClr>
                          <a:srgbClr val="912B29"/>
                        </a:buClr>
                        <a:buFont typeface="Arial" charset="0"/>
                        <a:defRPr sz="1200">
                          <a:solidFill>
                            <a:schemeClr val="tx1"/>
                          </a:solidFill>
                          <a:latin typeface="Arial" charset="0"/>
                          <a:cs typeface="Arial" charset="0"/>
                        </a:defRPr>
                      </a:lvl4pPr>
                      <a:lvl5pPr marL="2057400" indent="-228600" eaLnBrk="0" hangingPunct="0">
                        <a:spcBef>
                          <a:spcPct val="20000"/>
                        </a:spcBef>
                        <a:buClr>
                          <a:srgbClr val="912B29"/>
                        </a:buClr>
                        <a:buFont typeface="Arial" charset="0"/>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altLang="en-US" sz="1800" b="1" i="0" u="none" strike="noStrike" cap="none" normalizeH="0" baseline="0" dirty="0" smtClean="0">
                          <a:ln>
                            <a:noFill/>
                          </a:ln>
                          <a:solidFill>
                            <a:srgbClr val="FFFF00"/>
                          </a:solidFill>
                          <a:effectLst/>
                          <a:latin typeface="Arial" charset="0"/>
                          <a:cs typeface="Arial" charset="0"/>
                        </a:rPr>
                        <a:t>50.73% </a:t>
                      </a:r>
                      <a:endParaRPr kumimoji="0" lang="en-US" altLang="en-US" sz="1800" b="1" i="0" u="none" strike="noStrike" cap="none" normalizeH="0" baseline="0" dirty="0" smtClean="0">
                        <a:ln>
                          <a:noFill/>
                        </a:ln>
                        <a:solidFill>
                          <a:srgbClr val="FFFF00"/>
                        </a:solidFill>
                        <a:effectLst/>
                        <a:latin typeface="Arial" charset="0"/>
                        <a:cs typeface="Times New Roman" pitchFamily="18" charset="0"/>
                      </a:endParaRPr>
                    </a:p>
                  </a:txBody>
                  <a:tcPr marL="12065" marR="12065" marT="0" marB="0" anchor="ct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gradFill rotWithShape="1">
                      <a:gsLst>
                        <a:gs pos="0">
                          <a:srgbClr val="285081"/>
                        </a:gs>
                        <a:gs pos="50000">
                          <a:srgbClr val="3E76BB"/>
                        </a:gs>
                        <a:gs pos="100000">
                          <a:srgbClr val="4B8DDE"/>
                        </a:gs>
                      </a:gsLst>
                      <a:lin ang="2700000" scaled="1"/>
                    </a:gradFill>
                  </a:tcPr>
                </a:tc>
                <a:tc>
                  <a:txBody>
                    <a:bodyPr/>
                    <a:lstStyle>
                      <a:lvl1pPr eaLnBrk="0" hangingPunct="0">
                        <a:spcBef>
                          <a:spcPct val="20000"/>
                        </a:spcBef>
                        <a:buClr>
                          <a:srgbClr val="912B29"/>
                        </a:buClr>
                        <a:buFont typeface="Arial" charset="0"/>
                        <a:defRPr>
                          <a:solidFill>
                            <a:schemeClr val="tx1"/>
                          </a:solidFill>
                          <a:latin typeface="Arial" charset="0"/>
                          <a:cs typeface="Arial" charset="0"/>
                        </a:defRPr>
                      </a:lvl1pPr>
                      <a:lvl2pPr marL="742950" indent="-285750" eaLnBrk="0" hangingPunct="0">
                        <a:spcBef>
                          <a:spcPct val="20000"/>
                        </a:spcBef>
                        <a:buClr>
                          <a:srgbClr val="912B29"/>
                        </a:buClr>
                        <a:buFont typeface="Arial" charset="0"/>
                        <a:defRPr sz="2400">
                          <a:solidFill>
                            <a:schemeClr val="tx1"/>
                          </a:solidFill>
                          <a:latin typeface="Arial" charset="0"/>
                          <a:cs typeface="Arial" charset="0"/>
                        </a:defRPr>
                      </a:lvl2pPr>
                      <a:lvl3pPr marL="1143000" indent="-228600" eaLnBrk="0" hangingPunct="0">
                        <a:spcBef>
                          <a:spcPct val="20000"/>
                        </a:spcBef>
                        <a:buClr>
                          <a:srgbClr val="912B29"/>
                        </a:buClr>
                        <a:buFont typeface="Arial" charset="0"/>
                        <a:defRPr sz="1400">
                          <a:solidFill>
                            <a:schemeClr val="tx1"/>
                          </a:solidFill>
                          <a:latin typeface="Arial" charset="0"/>
                          <a:cs typeface="Arial" charset="0"/>
                        </a:defRPr>
                      </a:lvl3pPr>
                      <a:lvl4pPr marL="1600200" indent="-228600" eaLnBrk="0" hangingPunct="0">
                        <a:spcBef>
                          <a:spcPct val="20000"/>
                        </a:spcBef>
                        <a:buClr>
                          <a:srgbClr val="912B29"/>
                        </a:buClr>
                        <a:buFont typeface="Arial" charset="0"/>
                        <a:defRPr sz="1200">
                          <a:solidFill>
                            <a:schemeClr val="tx1"/>
                          </a:solidFill>
                          <a:latin typeface="Arial" charset="0"/>
                          <a:cs typeface="Arial" charset="0"/>
                        </a:defRPr>
                      </a:lvl4pPr>
                      <a:lvl5pPr marL="2057400" indent="-228600" eaLnBrk="0" hangingPunct="0">
                        <a:spcBef>
                          <a:spcPct val="20000"/>
                        </a:spcBef>
                        <a:buClr>
                          <a:srgbClr val="912B29"/>
                        </a:buClr>
                        <a:buFont typeface="Arial" charset="0"/>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altLang="en-US" sz="1800" b="1" i="0" u="none" strike="noStrike" cap="none" normalizeH="0" baseline="0" dirty="0" smtClean="0">
                          <a:ln>
                            <a:noFill/>
                          </a:ln>
                          <a:solidFill>
                            <a:srgbClr val="FFFF00"/>
                          </a:solidFill>
                          <a:effectLst/>
                          <a:latin typeface="Arial" charset="0"/>
                          <a:cs typeface="Arial" charset="0"/>
                        </a:rPr>
                        <a:t>50.99% </a:t>
                      </a:r>
                      <a:endParaRPr kumimoji="0" lang="en-US" altLang="en-US" sz="1800" b="1" i="0" u="none" strike="noStrike" cap="none" normalizeH="0" baseline="0" dirty="0" smtClean="0">
                        <a:ln>
                          <a:noFill/>
                        </a:ln>
                        <a:solidFill>
                          <a:srgbClr val="FFFF00"/>
                        </a:solidFill>
                        <a:effectLst/>
                        <a:latin typeface="Arial" charset="0"/>
                        <a:cs typeface="Times New Roman" pitchFamily="18" charset="0"/>
                      </a:endParaRPr>
                    </a:p>
                  </a:txBody>
                  <a:tcPr marL="12065" marR="12065" marT="0" marB="0" anchor="ct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gradFill rotWithShape="1">
                      <a:gsLst>
                        <a:gs pos="0">
                          <a:srgbClr val="285081"/>
                        </a:gs>
                        <a:gs pos="50000">
                          <a:srgbClr val="3E76BB"/>
                        </a:gs>
                        <a:gs pos="100000">
                          <a:srgbClr val="4B8DDE"/>
                        </a:gs>
                      </a:gsLst>
                      <a:lin ang="2700000" scaled="1"/>
                    </a:gradFill>
                  </a:tcPr>
                </a:tc>
                <a:tc>
                  <a:txBody>
                    <a:bodyPr/>
                    <a:lstStyle>
                      <a:lvl1pPr eaLnBrk="0" hangingPunct="0">
                        <a:spcBef>
                          <a:spcPct val="20000"/>
                        </a:spcBef>
                        <a:buClr>
                          <a:srgbClr val="912B29"/>
                        </a:buClr>
                        <a:buFont typeface="Arial" charset="0"/>
                        <a:defRPr>
                          <a:solidFill>
                            <a:schemeClr val="tx1"/>
                          </a:solidFill>
                          <a:latin typeface="Arial" charset="0"/>
                          <a:cs typeface="Arial" charset="0"/>
                        </a:defRPr>
                      </a:lvl1pPr>
                      <a:lvl2pPr marL="742950" indent="-285750" eaLnBrk="0" hangingPunct="0">
                        <a:spcBef>
                          <a:spcPct val="20000"/>
                        </a:spcBef>
                        <a:buClr>
                          <a:srgbClr val="912B29"/>
                        </a:buClr>
                        <a:buFont typeface="Arial" charset="0"/>
                        <a:defRPr sz="2400">
                          <a:solidFill>
                            <a:schemeClr val="tx1"/>
                          </a:solidFill>
                          <a:latin typeface="Arial" charset="0"/>
                          <a:cs typeface="Arial" charset="0"/>
                        </a:defRPr>
                      </a:lvl2pPr>
                      <a:lvl3pPr marL="1143000" indent="-228600" eaLnBrk="0" hangingPunct="0">
                        <a:spcBef>
                          <a:spcPct val="20000"/>
                        </a:spcBef>
                        <a:buClr>
                          <a:srgbClr val="912B29"/>
                        </a:buClr>
                        <a:buFont typeface="Arial" charset="0"/>
                        <a:defRPr sz="1400">
                          <a:solidFill>
                            <a:schemeClr val="tx1"/>
                          </a:solidFill>
                          <a:latin typeface="Arial" charset="0"/>
                          <a:cs typeface="Arial" charset="0"/>
                        </a:defRPr>
                      </a:lvl3pPr>
                      <a:lvl4pPr marL="1600200" indent="-228600" eaLnBrk="0" hangingPunct="0">
                        <a:spcBef>
                          <a:spcPct val="20000"/>
                        </a:spcBef>
                        <a:buClr>
                          <a:srgbClr val="912B29"/>
                        </a:buClr>
                        <a:buFont typeface="Arial" charset="0"/>
                        <a:defRPr sz="1200">
                          <a:solidFill>
                            <a:schemeClr val="tx1"/>
                          </a:solidFill>
                          <a:latin typeface="Arial" charset="0"/>
                          <a:cs typeface="Arial" charset="0"/>
                        </a:defRPr>
                      </a:lvl4pPr>
                      <a:lvl5pPr marL="2057400" indent="-228600" eaLnBrk="0" hangingPunct="0">
                        <a:spcBef>
                          <a:spcPct val="20000"/>
                        </a:spcBef>
                        <a:buClr>
                          <a:srgbClr val="912B29"/>
                        </a:buClr>
                        <a:buFont typeface="Arial" charset="0"/>
                        <a:defRPr sz="1200">
                          <a:solidFill>
                            <a:schemeClr val="tx1"/>
                          </a:solidFill>
                          <a:latin typeface="Arial" charset="0"/>
                          <a:cs typeface="Arial" charset="0"/>
                        </a:defRPr>
                      </a:lvl5pPr>
                      <a:lvl6pPr marL="25146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6pPr>
                      <a:lvl7pPr marL="29718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7pPr>
                      <a:lvl8pPr marL="34290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8pPr>
                      <a:lvl9pPr marL="3886200" indent="-228600" eaLnBrk="0" fontAlgn="base" hangingPunct="0">
                        <a:spcBef>
                          <a:spcPct val="20000"/>
                        </a:spcBef>
                        <a:spcAft>
                          <a:spcPct val="0"/>
                        </a:spcAft>
                        <a:buClr>
                          <a:srgbClr val="912B29"/>
                        </a:buClr>
                        <a:buFont typeface="Arial" charset="0"/>
                        <a:defRPr sz="1200">
                          <a:solidFill>
                            <a:schemeClr val="tx1"/>
                          </a:solidFill>
                          <a:latin typeface="Arial" charset="0"/>
                          <a:cs typeface="Arial" charset="0"/>
                        </a:defRPr>
                      </a:lvl9p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altLang="en-US" sz="1800" b="0" i="0" u="none" strike="noStrike" cap="none" normalizeH="0" baseline="0" smtClean="0">
                          <a:ln>
                            <a:noFill/>
                          </a:ln>
                          <a:solidFill>
                            <a:schemeClr val="bg1"/>
                          </a:solidFill>
                          <a:effectLst/>
                          <a:latin typeface="Arial" charset="0"/>
                          <a:cs typeface="Arial" charset="0"/>
                        </a:rPr>
                        <a:t>0.81</a:t>
                      </a:r>
                      <a:endParaRPr kumimoji="0" lang="en-US" altLang="en-US" sz="1800" b="1" i="0" u="none" strike="noStrike" cap="none" normalizeH="0" baseline="0" smtClean="0">
                        <a:ln>
                          <a:noFill/>
                        </a:ln>
                        <a:solidFill>
                          <a:schemeClr val="bg1"/>
                        </a:solidFill>
                        <a:effectLst/>
                        <a:latin typeface="Arial" charset="0"/>
                        <a:cs typeface="Times New Roman" pitchFamily="18" charset="0"/>
                      </a:endParaRPr>
                    </a:p>
                  </a:txBody>
                  <a:tcPr marL="12065" marR="12065" marT="0" marB="0" anchor="ctr" horzOverflow="overflow">
                    <a:lnL>
                      <a:noFill/>
                    </a:lnL>
                    <a:lnR>
                      <a:noFill/>
                    </a:lnR>
                    <a:lnT>
                      <a:noFill/>
                    </a:lnT>
                    <a:lnB w="25400" cap="flat" cmpd="sng" algn="ctr">
                      <a:solidFill>
                        <a:schemeClr val="tx1"/>
                      </a:solidFill>
                      <a:prstDash val="solid"/>
                      <a:round/>
                      <a:headEnd type="none" w="med" len="med"/>
                      <a:tailEnd type="none" w="med" len="med"/>
                    </a:lnB>
                    <a:lnTlToBr>
                      <a:noFill/>
                    </a:lnTlToBr>
                    <a:lnBlToTr>
                      <a:noFill/>
                    </a:lnBlToTr>
                    <a:gradFill rotWithShape="1">
                      <a:gsLst>
                        <a:gs pos="0">
                          <a:srgbClr val="285081"/>
                        </a:gs>
                        <a:gs pos="50000">
                          <a:srgbClr val="3E76BB"/>
                        </a:gs>
                        <a:gs pos="100000">
                          <a:srgbClr val="4B8DDE"/>
                        </a:gs>
                      </a:gsLst>
                      <a:lin ang="2700000" scaled="1"/>
                    </a:gradFill>
                  </a:tcPr>
                </a:tc>
              </a:tr>
            </a:tbl>
          </a:graphicData>
        </a:graphic>
      </p:graphicFrame>
      <p:sp>
        <p:nvSpPr>
          <p:cNvPr id="3" name="Rectangle 2"/>
          <p:cNvSpPr/>
          <p:nvPr/>
        </p:nvSpPr>
        <p:spPr>
          <a:xfrm>
            <a:off x="228600" y="1828800"/>
            <a:ext cx="3048000" cy="381000"/>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i="0">
              <a:solidFill>
                <a:prstClr val="white"/>
              </a:solidFill>
            </a:endParaRPr>
          </a:p>
        </p:txBody>
      </p:sp>
      <p:sp>
        <p:nvSpPr>
          <p:cNvPr id="6" name="Rectangle 5"/>
          <p:cNvSpPr/>
          <p:nvPr/>
        </p:nvSpPr>
        <p:spPr>
          <a:xfrm>
            <a:off x="3962400" y="1828800"/>
            <a:ext cx="3581400" cy="381000"/>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i="0">
              <a:solidFill>
                <a:prstClr val="white"/>
              </a:solidFill>
            </a:endParaRPr>
          </a:p>
        </p:txBody>
      </p:sp>
      <p:sp>
        <p:nvSpPr>
          <p:cNvPr id="7" name="Rectangle 6"/>
          <p:cNvSpPr/>
          <p:nvPr/>
        </p:nvSpPr>
        <p:spPr>
          <a:xfrm>
            <a:off x="228600" y="3554413"/>
            <a:ext cx="3048000" cy="712787"/>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i="0">
              <a:solidFill>
                <a:prstClr val="white"/>
              </a:solidFill>
            </a:endParaRPr>
          </a:p>
        </p:txBody>
      </p:sp>
      <p:sp>
        <p:nvSpPr>
          <p:cNvPr id="8" name="Rectangle 7"/>
          <p:cNvSpPr/>
          <p:nvPr/>
        </p:nvSpPr>
        <p:spPr>
          <a:xfrm>
            <a:off x="3962400" y="3554413"/>
            <a:ext cx="3584575" cy="712787"/>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i="0">
              <a:solidFill>
                <a:prstClr val="white"/>
              </a:solidFill>
            </a:endParaRPr>
          </a:p>
        </p:txBody>
      </p:sp>
      <p:sp>
        <p:nvSpPr>
          <p:cNvPr id="12" name="Rectangle 11"/>
          <p:cNvSpPr/>
          <p:nvPr/>
        </p:nvSpPr>
        <p:spPr>
          <a:xfrm>
            <a:off x="228600" y="6019800"/>
            <a:ext cx="3048000" cy="347663"/>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i="0">
              <a:solidFill>
                <a:prstClr val="white"/>
              </a:solidFill>
            </a:endParaRPr>
          </a:p>
        </p:txBody>
      </p:sp>
      <p:sp>
        <p:nvSpPr>
          <p:cNvPr id="13" name="Rectangle 12"/>
          <p:cNvSpPr/>
          <p:nvPr/>
        </p:nvSpPr>
        <p:spPr>
          <a:xfrm>
            <a:off x="3962400" y="6019800"/>
            <a:ext cx="3581400" cy="347663"/>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b="0" i="0">
              <a:solidFill>
                <a:prstClr val="white"/>
              </a:solidFill>
            </a:endParaRPr>
          </a:p>
        </p:txBody>
      </p:sp>
    </p:spTree>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962ACC1F-DF00-4641-BC06-C8E03FEE2244}" type="slidenum">
              <a:rPr lang="en-US" altLang="en-US" smtClean="0">
                <a:solidFill>
                  <a:srgbClr val="FFFFFF"/>
                </a:solidFill>
              </a:rPr>
              <a:pPr eaLnBrk="1" fontAlgn="base" hangingPunct="1">
                <a:spcBef>
                  <a:spcPct val="0"/>
                </a:spcBef>
                <a:spcAft>
                  <a:spcPct val="0"/>
                </a:spcAft>
              </a:pPr>
              <a:t>16</a:t>
            </a:fld>
            <a:endParaRPr lang="en-US" altLang="en-US" smtClean="0">
              <a:solidFill>
                <a:srgbClr val="FFFFFF"/>
              </a:solidFill>
            </a:endParaRPr>
          </a:p>
        </p:txBody>
      </p:sp>
      <p:sp>
        <p:nvSpPr>
          <p:cNvPr id="2" name="Title 1"/>
          <p:cNvSpPr>
            <a:spLocks noGrp="1"/>
          </p:cNvSpPr>
          <p:nvPr>
            <p:ph type="title" idx="4294967295"/>
          </p:nvPr>
        </p:nvSpPr>
        <p:spPr>
          <a:xfrm>
            <a:off x="0" y="0"/>
            <a:ext cx="6477000" cy="990600"/>
          </a:xfrm>
        </p:spPr>
        <p:txBody>
          <a:bodyPr lIns="182880"/>
          <a:lstStyle/>
          <a:p>
            <a:pPr>
              <a:defRPr/>
            </a:pPr>
            <a:r>
              <a:rPr lang="en-US" sz="3400" b="1" dirty="0" smtClean="0">
                <a:latin typeface="Arial" panose="020B0604020202020204" pitchFamily="34" charset="0"/>
                <a:cs typeface="Arial" panose="020B0604020202020204" pitchFamily="34" charset="0"/>
              </a:rPr>
              <a:t>Stent &amp; Drug Types</a:t>
            </a:r>
            <a:endParaRPr lang="en-US" sz="2800" b="1" i="1" dirty="0">
              <a:latin typeface="Arial" panose="020B0604020202020204" pitchFamily="34" charset="0"/>
              <a:cs typeface="Arial" panose="020B0604020202020204" pitchFamily="34" charset="0"/>
            </a:endParaRPr>
          </a:p>
        </p:txBody>
      </p:sp>
      <p:graphicFrame>
        <p:nvGraphicFramePr>
          <p:cNvPr id="6" name="Chart 5"/>
          <p:cNvGraphicFramePr>
            <a:graphicFrameLocks/>
          </p:cNvGraphicFramePr>
          <p:nvPr/>
        </p:nvGraphicFramePr>
        <p:xfrm>
          <a:off x="5105400" y="1752600"/>
          <a:ext cx="374904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56325" name="TextBox 2"/>
          <p:cNvSpPr txBox="1">
            <a:spLocks noChangeArrowheads="1"/>
          </p:cNvSpPr>
          <p:nvPr/>
        </p:nvSpPr>
        <p:spPr bwMode="auto">
          <a:xfrm>
            <a:off x="533400" y="1154113"/>
            <a:ext cx="320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i="0" smtClean="0">
                <a:solidFill>
                  <a:srgbClr val="000000"/>
                </a:solidFill>
                <a:latin typeface="Calibri" pitchFamily="34" charset="0"/>
              </a:rPr>
              <a:t>Drug Eluting Stent Type</a:t>
            </a:r>
          </a:p>
        </p:txBody>
      </p:sp>
      <p:sp>
        <p:nvSpPr>
          <p:cNvPr id="56326" name="TextBox 11"/>
          <p:cNvSpPr txBox="1">
            <a:spLocks noChangeArrowheads="1"/>
          </p:cNvSpPr>
          <p:nvPr/>
        </p:nvSpPr>
        <p:spPr bwMode="auto">
          <a:xfrm>
            <a:off x="5257800" y="1154113"/>
            <a:ext cx="3200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400" i="0" smtClean="0">
                <a:solidFill>
                  <a:srgbClr val="000000"/>
                </a:solidFill>
                <a:latin typeface="Calibri" pitchFamily="34" charset="0"/>
              </a:rPr>
              <a:t>Thienopyridine Type</a:t>
            </a:r>
          </a:p>
        </p:txBody>
      </p:sp>
      <p:graphicFrame>
        <p:nvGraphicFramePr>
          <p:cNvPr id="10" name="Chart 9"/>
          <p:cNvGraphicFramePr>
            <a:graphicFrameLocks/>
          </p:cNvGraphicFramePr>
          <p:nvPr/>
        </p:nvGraphicFramePr>
        <p:xfrm>
          <a:off x="152400" y="1616333"/>
          <a:ext cx="5303520" cy="5486400"/>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7239000" cy="990600"/>
          </a:xfrm>
        </p:spPr>
        <p:txBody>
          <a:bodyPr lIns="182880"/>
          <a:lstStyle/>
          <a:p>
            <a:pPr>
              <a:defRPr/>
            </a:pPr>
            <a:r>
              <a:rPr lang="en-US" sz="2800" b="1" dirty="0" smtClean="0">
                <a:latin typeface="Arial" panose="020B0604020202020204" pitchFamily="34" charset="0"/>
                <a:cs typeface="Arial" panose="020B0604020202020204" pitchFamily="34" charset="0"/>
              </a:rPr>
              <a:t>Co-Primary Effectiveness End Points &amp; Components: 12-30 Months</a:t>
            </a:r>
            <a:endParaRPr lang="en-US" sz="2800" b="1" dirty="0">
              <a:latin typeface="Arial" panose="020B0604020202020204" pitchFamily="34" charset="0"/>
              <a:cs typeface="Arial" panose="020B0604020202020204" pitchFamily="34" charset="0"/>
            </a:endParaRPr>
          </a:p>
        </p:txBody>
      </p:sp>
      <p:sp>
        <p:nvSpPr>
          <p:cNvPr id="72707"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AA2CB480-F2A5-4387-BD9F-E21C23F7708B}" type="slidenum">
              <a:rPr lang="en-US" altLang="en-US" smtClean="0">
                <a:solidFill>
                  <a:srgbClr val="FFFFFF"/>
                </a:solidFill>
              </a:rPr>
              <a:pPr eaLnBrk="1" fontAlgn="base" hangingPunct="1">
                <a:spcBef>
                  <a:spcPct val="0"/>
                </a:spcBef>
                <a:spcAft>
                  <a:spcPct val="0"/>
                </a:spcAft>
              </a:pPr>
              <a:t>17</a:t>
            </a:fld>
            <a:endParaRPr lang="en-US" altLang="en-US" smtClean="0">
              <a:solidFill>
                <a:srgbClr val="FFFFFF"/>
              </a:solidFill>
            </a:endParaRPr>
          </a:p>
        </p:txBody>
      </p:sp>
      <p:graphicFrame>
        <p:nvGraphicFramePr>
          <p:cNvPr id="6" name="Chart 5"/>
          <p:cNvGraphicFramePr>
            <a:graphicFrameLocks/>
          </p:cNvGraphicFramePr>
          <p:nvPr/>
        </p:nvGraphicFramePr>
        <p:xfrm>
          <a:off x="0" y="1066800"/>
          <a:ext cx="9144000" cy="57912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7"/>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75F790BD-0514-453B-A207-4B750EF65AF3}" type="slidenum">
              <a:rPr lang="en-US" altLang="en-US" smtClean="0">
                <a:solidFill>
                  <a:srgbClr val="FFFFFF"/>
                </a:solidFill>
              </a:rPr>
              <a:pPr eaLnBrk="1" fontAlgn="base" hangingPunct="1">
                <a:spcBef>
                  <a:spcPct val="0"/>
                </a:spcBef>
                <a:spcAft>
                  <a:spcPct val="0"/>
                </a:spcAft>
              </a:pPr>
              <a:t>18</a:t>
            </a:fld>
            <a:endParaRPr lang="en-US" altLang="en-US" smtClean="0">
              <a:solidFill>
                <a:srgbClr val="FFFFFF"/>
              </a:solidFill>
            </a:endParaRPr>
          </a:p>
        </p:txBody>
      </p:sp>
      <p:graphicFrame>
        <p:nvGraphicFramePr>
          <p:cNvPr id="14412" name="Group 76"/>
          <p:cNvGraphicFramePr>
            <a:graphicFrameLocks noGrp="1"/>
          </p:cNvGraphicFramePr>
          <p:nvPr/>
        </p:nvGraphicFramePr>
        <p:xfrm>
          <a:off x="61913" y="5573713"/>
          <a:ext cx="8910637" cy="576261"/>
        </p:xfrm>
        <a:graphic>
          <a:graphicData uri="http://schemas.openxmlformats.org/drawingml/2006/table">
            <a:tbl>
              <a:tblPr/>
              <a:tblGrid>
                <a:gridCol w="966787"/>
                <a:gridCol w="412155"/>
                <a:gridCol w="283170"/>
                <a:gridCol w="1238250"/>
                <a:gridCol w="885825"/>
                <a:gridCol w="1247775"/>
                <a:gridCol w="990600"/>
                <a:gridCol w="1133475"/>
                <a:gridCol w="1057275"/>
                <a:gridCol w="695325"/>
              </a:tblGrid>
              <a:tr h="192087">
                <a:tc>
                  <a:txBody>
                    <a:bodyPr/>
                    <a:lstStyle>
                      <a:lvl1pPr>
                        <a:spcBef>
                          <a:spcPct val="20000"/>
                        </a:spcBef>
                        <a:buClr>
                          <a:srgbClr val="912B29"/>
                        </a:buClr>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912B29"/>
                        </a:buClr>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12B29"/>
                        </a:buClr>
                        <a:buFont typeface="Arial" panose="020B0604020202020204" pitchFamily="34" charset="0"/>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15000"/>
                        </a:lnSpc>
                        <a:spcBef>
                          <a:spcPts val="100"/>
                        </a:spcBef>
                        <a:spcAft>
                          <a:spcPts val="100"/>
                        </a:spcAft>
                        <a:buClrTx/>
                        <a:buSzTx/>
                        <a:buFontTx/>
                        <a:buNone/>
                        <a:tabLst/>
                      </a:pPr>
                      <a:endParaRPr kumimoji="0" lang="en-US" altLang="en-US" sz="10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endParaRPr>
                    </a:p>
                  </a:txBody>
                  <a:tcPr marL="0" marR="12065" marT="0" marB="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lvl1pPr>
                        <a:spcBef>
                          <a:spcPct val="20000"/>
                        </a:spcBef>
                        <a:buClr>
                          <a:srgbClr val="912B29"/>
                        </a:buClr>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912B29"/>
                        </a:buClr>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12B29"/>
                        </a:buClr>
                        <a:buFont typeface="Arial" panose="020B0604020202020204" pitchFamily="34" charset="0"/>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15000"/>
                        </a:lnSpc>
                        <a:spcBef>
                          <a:spcPts val="100"/>
                        </a:spcBef>
                        <a:spcAft>
                          <a:spcPts val="100"/>
                        </a:spcAft>
                        <a:buClrTx/>
                        <a:buSzTx/>
                        <a:buFontTx/>
                        <a:buNone/>
                        <a:tabLst/>
                      </a:pPr>
                      <a:r>
                        <a:rPr kumimoji="0" lang="en-US" altLang="en-US" sz="10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rPr>
                        <a:t># At Risk</a:t>
                      </a:r>
                    </a:p>
                  </a:txBody>
                  <a:tcPr marL="12065" marR="12065" marT="0" marB="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hMerge="1">
                  <a:txBody>
                    <a:bodyPr/>
                    <a:lstStyle/>
                    <a:p>
                      <a:endParaRPr lang="en-US"/>
                    </a:p>
                  </a:txBody>
                  <a:tcPr/>
                </a:tc>
                <a:tc>
                  <a:txBody>
                    <a:bodyPr/>
                    <a:lstStyle>
                      <a:lvl1pPr>
                        <a:spcBef>
                          <a:spcPct val="20000"/>
                        </a:spcBef>
                        <a:buClr>
                          <a:srgbClr val="912B29"/>
                        </a:buClr>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912B29"/>
                        </a:buClr>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12B29"/>
                        </a:buClr>
                        <a:buFont typeface="Arial" panose="020B0604020202020204" pitchFamily="34" charset="0"/>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15000"/>
                        </a:lnSpc>
                        <a:spcBef>
                          <a:spcPts val="100"/>
                        </a:spcBef>
                        <a:spcAft>
                          <a:spcPts val="100"/>
                        </a:spcAft>
                        <a:buClrTx/>
                        <a:buSzTx/>
                        <a:buFontTx/>
                        <a:buNone/>
                        <a:tabLst/>
                      </a:pPr>
                      <a:endParaRPr kumimoji="0" lang="en-US" altLang="en-US" sz="10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endParaRPr>
                    </a:p>
                  </a:txBody>
                  <a:tcPr marL="12065" marR="12065" marT="0" marB="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912B29"/>
                        </a:buClr>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912B29"/>
                        </a:buClr>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12B29"/>
                        </a:buClr>
                        <a:buFont typeface="Arial" panose="020B0604020202020204" pitchFamily="34" charset="0"/>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15000"/>
                        </a:lnSpc>
                        <a:spcBef>
                          <a:spcPts val="100"/>
                        </a:spcBef>
                        <a:spcAft>
                          <a:spcPts val="100"/>
                        </a:spcAft>
                        <a:buClrTx/>
                        <a:buSzTx/>
                        <a:buFontTx/>
                        <a:buNone/>
                        <a:tabLst/>
                      </a:pPr>
                      <a:endParaRPr kumimoji="0" lang="en-US" altLang="en-US" sz="10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endParaRPr>
                    </a:p>
                  </a:txBody>
                  <a:tcPr marL="12065" marR="12065" marT="0" marB="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912B29"/>
                        </a:buClr>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912B29"/>
                        </a:buClr>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12B29"/>
                        </a:buClr>
                        <a:buFont typeface="Arial" panose="020B0604020202020204" pitchFamily="34" charset="0"/>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15000"/>
                        </a:lnSpc>
                        <a:spcBef>
                          <a:spcPts val="100"/>
                        </a:spcBef>
                        <a:spcAft>
                          <a:spcPts val="100"/>
                        </a:spcAft>
                        <a:buClrTx/>
                        <a:buSzTx/>
                        <a:buFontTx/>
                        <a:buNone/>
                        <a:tabLst/>
                      </a:pPr>
                      <a:endParaRPr kumimoji="0" lang="en-US" altLang="en-US" sz="10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endParaRPr>
                    </a:p>
                  </a:txBody>
                  <a:tcPr marL="12065" marR="12065" marT="0" marB="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912B29"/>
                        </a:buClr>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912B29"/>
                        </a:buClr>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12B29"/>
                        </a:buClr>
                        <a:buFont typeface="Arial" panose="020B0604020202020204" pitchFamily="34" charset="0"/>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15000"/>
                        </a:lnSpc>
                        <a:spcBef>
                          <a:spcPts val="100"/>
                        </a:spcBef>
                        <a:spcAft>
                          <a:spcPts val="100"/>
                        </a:spcAft>
                        <a:buClrTx/>
                        <a:buSzTx/>
                        <a:buFontTx/>
                        <a:buNone/>
                        <a:tabLst/>
                      </a:pPr>
                      <a:endParaRPr kumimoji="0" lang="en-US" altLang="en-US" sz="10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endParaRPr>
                    </a:p>
                  </a:txBody>
                  <a:tcPr marL="12065" marR="12065" marT="0" marB="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912B29"/>
                        </a:buClr>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912B29"/>
                        </a:buClr>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12B29"/>
                        </a:buClr>
                        <a:buFont typeface="Arial" panose="020B0604020202020204" pitchFamily="34" charset="0"/>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15000"/>
                        </a:lnSpc>
                        <a:spcBef>
                          <a:spcPts val="100"/>
                        </a:spcBef>
                        <a:spcAft>
                          <a:spcPts val="100"/>
                        </a:spcAft>
                        <a:buClrTx/>
                        <a:buSzTx/>
                        <a:buFontTx/>
                        <a:buNone/>
                        <a:tabLst/>
                      </a:pPr>
                      <a:endParaRPr kumimoji="0" lang="en-US" altLang="en-US" sz="10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endParaRPr>
                    </a:p>
                  </a:txBody>
                  <a:tcPr marL="12065" marR="12065" marT="0" marB="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912B29"/>
                        </a:buClr>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912B29"/>
                        </a:buClr>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12B29"/>
                        </a:buClr>
                        <a:buFont typeface="Arial" panose="020B0604020202020204" pitchFamily="34" charset="0"/>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15000"/>
                        </a:lnSpc>
                        <a:spcBef>
                          <a:spcPts val="100"/>
                        </a:spcBef>
                        <a:spcAft>
                          <a:spcPts val="100"/>
                        </a:spcAft>
                        <a:buClrTx/>
                        <a:buSzTx/>
                        <a:buFontTx/>
                        <a:buNone/>
                        <a:tabLst/>
                      </a:pPr>
                      <a:endParaRPr kumimoji="0" lang="en-US" altLang="en-US" sz="10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endParaRPr>
                    </a:p>
                  </a:txBody>
                  <a:tcPr marL="12065" marR="12065" marT="0" marB="0"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2087">
                <a:tc>
                  <a:txBody>
                    <a:bodyPr/>
                    <a:lstStyle>
                      <a:lvl1pPr>
                        <a:spcBef>
                          <a:spcPct val="20000"/>
                        </a:spcBef>
                        <a:buClr>
                          <a:srgbClr val="912B29"/>
                        </a:buClr>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912B29"/>
                        </a:buClr>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12B29"/>
                        </a:buClr>
                        <a:buFont typeface="Arial" panose="020B0604020202020204" pitchFamily="34" charset="0"/>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15000"/>
                        </a:lnSpc>
                        <a:spcBef>
                          <a:spcPts val="100"/>
                        </a:spcBef>
                        <a:spcAft>
                          <a:spcPts val="100"/>
                        </a:spcAft>
                        <a:buClrTx/>
                        <a:buSzTx/>
                        <a:buFontTx/>
                        <a:buNone/>
                        <a:tabLst/>
                      </a:pPr>
                      <a:r>
                        <a:rPr kumimoji="0" lang="en-US" altLang="en-US" sz="1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Thienopyridine </a:t>
                      </a:r>
                      <a:endParaRPr kumimoji="0" lang="en-US" altLang="en-US" sz="10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endParaRPr>
                    </a:p>
                  </a:txBody>
                  <a:tcPr marL="0" marR="12065"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912B29"/>
                        </a:buClr>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912B29"/>
                        </a:buClr>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12B29"/>
                        </a:buClr>
                        <a:buFont typeface="Arial" panose="020B0604020202020204" pitchFamily="34" charset="0"/>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altLang="en-US" sz="1000" b="0" i="0" u="none" strike="noStrike" cap="none" normalizeH="0" baseline="0" dirty="0" smtClean="0">
                          <a:ln>
                            <a:noFill/>
                          </a:ln>
                          <a:solidFill>
                            <a:srgbClr val="000000"/>
                          </a:solidFill>
                          <a:effectLst/>
                          <a:latin typeface="Arial" panose="020B0604020202020204" pitchFamily="34" charset="0"/>
                          <a:cs typeface="Times New Roman" panose="02020603050405020304" pitchFamily="18" charset="0"/>
                        </a:rPr>
                        <a:t>5020</a:t>
                      </a:r>
                      <a:endParaRPr kumimoji="0" lang="en-US" altLang="en-US" sz="1000" b="0" i="0" u="none" strike="noStrike" cap="none" normalizeH="0" baseline="0" dirty="0" smtClean="0">
                        <a:ln>
                          <a:noFill/>
                        </a:ln>
                        <a:solidFill>
                          <a:srgbClr val="FFFFFF"/>
                        </a:solidFill>
                        <a:effectLst/>
                        <a:latin typeface="Arial" panose="020B0604020202020204" pitchFamily="34" charset="0"/>
                        <a:cs typeface="Times New Roman" panose="02020603050405020304" pitchFamily="18" charset="0"/>
                      </a:endParaRPr>
                    </a:p>
                  </a:txBody>
                  <a:tcPr marL="12065" marR="12065"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endParaRPr kumimoji="0" lang="en-US" altLang="en-US" sz="1000" b="0" i="0" u="none" strike="noStrike" cap="none" normalizeH="0" baseline="0" dirty="0" smtClean="0">
                        <a:ln>
                          <a:noFill/>
                        </a:ln>
                        <a:solidFill>
                          <a:srgbClr val="FFFFFF"/>
                        </a:solidFill>
                        <a:effectLst/>
                        <a:latin typeface="Arial" panose="020B0604020202020204" pitchFamily="34" charset="0"/>
                        <a:cs typeface="Times New Roman" panose="02020603050405020304" pitchFamily="18" charset="0"/>
                      </a:endParaRPr>
                    </a:p>
                  </a:txBody>
                  <a:tcPr marL="12065" marR="12065"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115000"/>
                        </a:lnSpc>
                        <a:spcBef>
                          <a:spcPts val="95"/>
                        </a:spcBef>
                        <a:spcAft>
                          <a:spcPts val="95"/>
                        </a:spcAft>
                      </a:pPr>
                      <a:r>
                        <a:rPr lang="en-US" sz="1000" b="0" dirty="0" smtClean="0">
                          <a:solidFill>
                            <a:srgbClr val="000000"/>
                          </a:solidFill>
                          <a:effectLst/>
                          <a:latin typeface="Arial"/>
                          <a:ea typeface="Times New Roman"/>
                          <a:cs typeface="Times New Roman"/>
                        </a:rPr>
                        <a:t>4920</a:t>
                      </a:r>
                      <a:endParaRPr lang="en-US" sz="1000" b="0" dirty="0">
                        <a:effectLst/>
                        <a:latin typeface="Times New Roman"/>
                        <a:ea typeface="Times New Roman"/>
                        <a:cs typeface="Times New Roman"/>
                      </a:endParaRPr>
                    </a:p>
                  </a:txBody>
                  <a:tcPr marL="12065" marR="1206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115000"/>
                        </a:lnSpc>
                        <a:spcBef>
                          <a:spcPts val="95"/>
                        </a:spcBef>
                        <a:spcAft>
                          <a:spcPts val="95"/>
                        </a:spcAft>
                      </a:pPr>
                      <a:r>
                        <a:rPr lang="en-US" sz="1000" b="0" dirty="0" smtClean="0">
                          <a:solidFill>
                            <a:srgbClr val="000000"/>
                          </a:solidFill>
                          <a:effectLst/>
                          <a:latin typeface="Arial"/>
                          <a:ea typeface="Times New Roman"/>
                          <a:cs typeface="Times New Roman"/>
                        </a:rPr>
                        <a:t>4851</a:t>
                      </a:r>
                      <a:endParaRPr lang="en-US" sz="1000" b="0" dirty="0">
                        <a:effectLst/>
                        <a:latin typeface="Times New Roman"/>
                        <a:ea typeface="Times New Roman"/>
                        <a:cs typeface="Times New Roman"/>
                      </a:endParaRPr>
                    </a:p>
                  </a:txBody>
                  <a:tcPr marL="12065" marR="1206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115000"/>
                        </a:lnSpc>
                        <a:spcBef>
                          <a:spcPts val="95"/>
                        </a:spcBef>
                        <a:spcAft>
                          <a:spcPts val="95"/>
                        </a:spcAft>
                      </a:pPr>
                      <a:r>
                        <a:rPr lang="en-US" sz="1000" b="0" dirty="0" smtClean="0">
                          <a:solidFill>
                            <a:srgbClr val="000000"/>
                          </a:solidFill>
                          <a:effectLst/>
                          <a:latin typeface="Arial"/>
                          <a:ea typeface="Times New Roman"/>
                          <a:cs typeface="Times New Roman"/>
                        </a:rPr>
                        <a:t>4792</a:t>
                      </a:r>
                      <a:endParaRPr lang="en-US" sz="1000" b="0" dirty="0">
                        <a:effectLst/>
                        <a:latin typeface="Times New Roman"/>
                        <a:ea typeface="Times New Roman"/>
                        <a:cs typeface="Times New Roman"/>
                      </a:endParaRPr>
                    </a:p>
                  </a:txBody>
                  <a:tcPr marL="12065" marR="1206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115000"/>
                        </a:lnSpc>
                        <a:spcBef>
                          <a:spcPts val="95"/>
                        </a:spcBef>
                        <a:spcAft>
                          <a:spcPts val="95"/>
                        </a:spcAft>
                      </a:pPr>
                      <a:r>
                        <a:rPr lang="en-US" sz="1000" b="0" dirty="0" smtClean="0">
                          <a:solidFill>
                            <a:srgbClr val="000000"/>
                          </a:solidFill>
                          <a:effectLst/>
                          <a:latin typeface="Arial"/>
                          <a:ea typeface="Times New Roman"/>
                          <a:cs typeface="Times New Roman"/>
                        </a:rPr>
                        <a:t>4721</a:t>
                      </a:r>
                      <a:endParaRPr lang="en-US" sz="1000" b="0" dirty="0">
                        <a:effectLst/>
                        <a:latin typeface="Times New Roman"/>
                        <a:ea typeface="Times New Roman"/>
                        <a:cs typeface="Times New Roman"/>
                      </a:endParaRPr>
                    </a:p>
                  </a:txBody>
                  <a:tcPr marL="12065" marR="1206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115000"/>
                        </a:lnSpc>
                        <a:spcBef>
                          <a:spcPts val="95"/>
                        </a:spcBef>
                        <a:spcAft>
                          <a:spcPts val="95"/>
                        </a:spcAft>
                      </a:pPr>
                      <a:r>
                        <a:rPr lang="en-US" sz="1000" b="0" dirty="0" smtClean="0">
                          <a:solidFill>
                            <a:srgbClr val="000000"/>
                          </a:solidFill>
                          <a:effectLst/>
                          <a:latin typeface="Arial"/>
                          <a:ea typeface="Times New Roman"/>
                          <a:cs typeface="Times New Roman"/>
                        </a:rPr>
                        <a:t>4641</a:t>
                      </a:r>
                      <a:endParaRPr lang="en-US" sz="1000" b="0" dirty="0">
                        <a:effectLst/>
                        <a:latin typeface="Times New Roman"/>
                        <a:ea typeface="Times New Roman"/>
                        <a:cs typeface="Times New Roman"/>
                      </a:endParaRPr>
                    </a:p>
                  </a:txBody>
                  <a:tcPr marL="12065" marR="1206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115000"/>
                        </a:lnSpc>
                        <a:spcBef>
                          <a:spcPts val="95"/>
                        </a:spcBef>
                        <a:spcAft>
                          <a:spcPts val="95"/>
                        </a:spcAft>
                      </a:pPr>
                      <a:r>
                        <a:rPr lang="en-US" sz="1000" b="0" dirty="0" smtClean="0">
                          <a:solidFill>
                            <a:srgbClr val="000000"/>
                          </a:solidFill>
                          <a:effectLst/>
                          <a:latin typeface="Arial"/>
                          <a:ea typeface="Times New Roman"/>
                          <a:cs typeface="Times New Roman"/>
                        </a:rPr>
                        <a:t>4588</a:t>
                      </a:r>
                      <a:endParaRPr lang="en-US" sz="1000" b="0" dirty="0">
                        <a:effectLst/>
                        <a:latin typeface="Times New Roman"/>
                        <a:ea typeface="Times New Roman"/>
                        <a:cs typeface="Times New Roman"/>
                      </a:endParaRPr>
                    </a:p>
                  </a:txBody>
                  <a:tcPr marL="12065" marR="1206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r">
                        <a:lnSpc>
                          <a:spcPct val="115000"/>
                        </a:lnSpc>
                        <a:spcBef>
                          <a:spcPts val="95"/>
                        </a:spcBef>
                        <a:spcAft>
                          <a:spcPts val="95"/>
                        </a:spcAft>
                      </a:pPr>
                      <a:r>
                        <a:rPr lang="en-US" sz="1000" b="0" dirty="0" smtClean="0">
                          <a:solidFill>
                            <a:srgbClr val="000000"/>
                          </a:solidFill>
                          <a:effectLst/>
                          <a:latin typeface="Arial"/>
                          <a:ea typeface="Times New Roman"/>
                          <a:cs typeface="Times New Roman"/>
                        </a:rPr>
                        <a:t>3066</a:t>
                      </a:r>
                      <a:endParaRPr lang="en-US" sz="1000" b="0" dirty="0">
                        <a:effectLst/>
                        <a:latin typeface="Times New Roman"/>
                        <a:ea typeface="Times New Roman"/>
                        <a:cs typeface="Times New Roman"/>
                      </a:endParaRPr>
                    </a:p>
                  </a:txBody>
                  <a:tcPr marL="12065" marR="1206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r h="192087">
                <a:tc>
                  <a:txBody>
                    <a:bodyPr/>
                    <a:lstStyle>
                      <a:lvl1pPr>
                        <a:spcBef>
                          <a:spcPct val="20000"/>
                        </a:spcBef>
                        <a:buClr>
                          <a:srgbClr val="912B29"/>
                        </a:buClr>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912B29"/>
                        </a:buClr>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12B29"/>
                        </a:buClr>
                        <a:buFont typeface="Arial" panose="020B0604020202020204" pitchFamily="34" charset="0"/>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15000"/>
                        </a:lnSpc>
                        <a:spcBef>
                          <a:spcPts val="100"/>
                        </a:spcBef>
                        <a:spcAft>
                          <a:spcPts val="100"/>
                        </a:spcAft>
                        <a:buClrTx/>
                        <a:buSzTx/>
                        <a:buFontTx/>
                        <a:buNone/>
                        <a:tabLst/>
                      </a:pPr>
                      <a:r>
                        <a:rPr kumimoji="0" lang="en-US" altLang="en-US" sz="1000" b="0" i="0" u="none" strike="noStrike" cap="none" normalizeH="0" baseline="0" dirty="0" smtClean="0">
                          <a:ln>
                            <a:noFill/>
                          </a:ln>
                          <a:solidFill>
                            <a:schemeClr val="tx1"/>
                          </a:solidFill>
                          <a:effectLst/>
                          <a:latin typeface="Arial" panose="020B0604020202020204" pitchFamily="34" charset="0"/>
                          <a:cs typeface="Arial" panose="020B0604020202020204" pitchFamily="34" charset="0"/>
                        </a:rPr>
                        <a:t>Placebo </a:t>
                      </a:r>
                      <a:endParaRPr kumimoji="0" lang="en-US" altLang="en-US" sz="1000" b="0" i="0" u="none" strike="noStrike" cap="none" normalizeH="0" baseline="0" dirty="0" smtClean="0">
                        <a:ln>
                          <a:noFill/>
                        </a:ln>
                        <a:solidFill>
                          <a:schemeClr val="tx1"/>
                        </a:solidFill>
                        <a:effectLst/>
                        <a:latin typeface="Arial" panose="020B0604020202020204" pitchFamily="34" charset="0"/>
                        <a:cs typeface="Times New Roman" panose="02020603050405020304" pitchFamily="18" charset="0"/>
                      </a:endParaRPr>
                    </a:p>
                  </a:txBody>
                  <a:tcPr marL="0" marR="12065"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lvl1pPr>
                        <a:spcBef>
                          <a:spcPct val="20000"/>
                        </a:spcBef>
                        <a:buClr>
                          <a:srgbClr val="912B29"/>
                        </a:buClr>
                        <a:buFont typeface="Arial" panose="020B0604020202020204" pitchFamily="34" charset="0"/>
                        <a:defRPr>
                          <a:solidFill>
                            <a:schemeClr val="tx1"/>
                          </a:solidFill>
                          <a:latin typeface="Arial" panose="020B0604020202020204" pitchFamily="34" charset="0"/>
                          <a:cs typeface="Arial" panose="020B0604020202020204" pitchFamily="34" charset="0"/>
                        </a:defRPr>
                      </a:lvl1pPr>
                      <a:lvl2pPr marL="742950" indent="-285750">
                        <a:spcBef>
                          <a:spcPct val="20000"/>
                        </a:spcBef>
                        <a:buClr>
                          <a:srgbClr val="912B29"/>
                        </a:buClr>
                        <a:buFont typeface="Arial" panose="020B0604020202020204" pitchFamily="34" charset="0"/>
                        <a:defRPr sz="2400">
                          <a:solidFill>
                            <a:schemeClr val="tx1"/>
                          </a:solidFill>
                          <a:latin typeface="Arial" panose="020B0604020202020204" pitchFamily="34" charset="0"/>
                          <a:cs typeface="Arial" panose="020B0604020202020204" pitchFamily="34" charset="0"/>
                        </a:defRPr>
                      </a:lvl2pPr>
                      <a:lvl3pPr marL="1143000" indent="-228600">
                        <a:spcBef>
                          <a:spcPct val="20000"/>
                        </a:spcBef>
                        <a:buClr>
                          <a:srgbClr val="912B29"/>
                        </a:buClr>
                        <a:buFont typeface="Arial" panose="020B0604020202020204" pitchFamily="34" charset="0"/>
                        <a:defRPr sz="1400">
                          <a:solidFill>
                            <a:schemeClr val="tx1"/>
                          </a:solidFill>
                          <a:latin typeface="Arial" panose="020B0604020202020204" pitchFamily="34" charset="0"/>
                          <a:cs typeface="Arial" panose="020B0604020202020204" pitchFamily="34" charset="0"/>
                        </a:defRPr>
                      </a:lvl3pPr>
                      <a:lvl4pPr marL="1600200" indent="-228600">
                        <a:spcBef>
                          <a:spcPct val="20000"/>
                        </a:spcBef>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4pPr>
                      <a:lvl5pPr marL="2057400" indent="-228600">
                        <a:spcBef>
                          <a:spcPct val="20000"/>
                        </a:spcBef>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rgbClr val="912B29"/>
                        </a:buClr>
                        <a:buFont typeface="Arial" panose="020B0604020202020204" pitchFamily="34" charset="0"/>
                        <a:defRPr sz="1200">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ts val="100"/>
                        </a:spcBef>
                        <a:spcAft>
                          <a:spcPts val="100"/>
                        </a:spcAft>
                        <a:buClrTx/>
                        <a:buSzTx/>
                        <a:buFontTx/>
                        <a:buNone/>
                        <a:tabLst/>
                      </a:pPr>
                      <a:r>
                        <a:rPr kumimoji="0" lang="en-US" altLang="en-US" sz="1000" b="0" i="0" u="none" strike="noStrike" cap="none" normalizeH="0" baseline="0" dirty="0" smtClean="0">
                          <a:ln>
                            <a:noFill/>
                          </a:ln>
                          <a:solidFill>
                            <a:srgbClr val="000000"/>
                          </a:solidFill>
                          <a:effectLst/>
                          <a:latin typeface="Arial" panose="020B0604020202020204" pitchFamily="34" charset="0"/>
                          <a:cs typeface="Times New Roman" panose="02020603050405020304" pitchFamily="18" charset="0"/>
                        </a:rPr>
                        <a:t>4941</a:t>
                      </a:r>
                      <a:endParaRPr kumimoji="0" lang="en-US" altLang="en-US" sz="1000" b="0" i="0" u="none" strike="noStrike" cap="none" normalizeH="0" baseline="0" dirty="0" smtClean="0">
                        <a:ln>
                          <a:noFill/>
                        </a:ln>
                        <a:solidFill>
                          <a:srgbClr val="FFFFFF"/>
                        </a:solidFill>
                        <a:effectLst/>
                        <a:latin typeface="Arial" panose="020B0604020202020204" pitchFamily="34" charset="0"/>
                        <a:cs typeface="Times New Roman" panose="02020603050405020304" pitchFamily="18" charset="0"/>
                      </a:endParaRPr>
                    </a:p>
                  </a:txBody>
                  <a:tcPr marL="12065" marR="12065"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ctr" defTabSz="914400" rtl="0" eaLnBrk="1" fontAlgn="base" latinLnBrk="0" hangingPunct="1">
                        <a:lnSpc>
                          <a:spcPct val="100000"/>
                        </a:lnSpc>
                        <a:spcBef>
                          <a:spcPts val="100"/>
                        </a:spcBef>
                        <a:spcAft>
                          <a:spcPts val="100"/>
                        </a:spcAft>
                        <a:buClrTx/>
                        <a:buSzTx/>
                        <a:buFontTx/>
                        <a:buNone/>
                        <a:tabLst/>
                      </a:pPr>
                      <a:endParaRPr kumimoji="0" lang="en-US" altLang="en-US" sz="1000" b="0" i="0" u="none" strike="noStrike" cap="none" normalizeH="0" baseline="0" dirty="0" smtClean="0">
                        <a:ln>
                          <a:noFill/>
                        </a:ln>
                        <a:solidFill>
                          <a:srgbClr val="FFFFFF"/>
                        </a:solidFill>
                        <a:effectLst/>
                        <a:latin typeface="Arial" panose="020B0604020202020204" pitchFamily="34" charset="0"/>
                        <a:cs typeface="Times New Roman" panose="02020603050405020304" pitchFamily="18" charset="0"/>
                      </a:endParaRPr>
                    </a:p>
                  </a:txBody>
                  <a:tcPr marL="12065" marR="12065"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115000"/>
                        </a:lnSpc>
                        <a:spcBef>
                          <a:spcPts val="95"/>
                        </a:spcBef>
                        <a:spcAft>
                          <a:spcPts val="95"/>
                        </a:spcAft>
                      </a:pPr>
                      <a:r>
                        <a:rPr lang="en-US" sz="1000" b="0" dirty="0" smtClean="0">
                          <a:solidFill>
                            <a:srgbClr val="000000"/>
                          </a:solidFill>
                          <a:effectLst/>
                          <a:latin typeface="Arial"/>
                          <a:ea typeface="Times New Roman"/>
                          <a:cs typeface="Times New Roman"/>
                        </a:rPr>
                        <a:t>4820</a:t>
                      </a:r>
                      <a:endParaRPr lang="en-US" sz="1000" b="0" dirty="0">
                        <a:effectLst/>
                        <a:latin typeface="Times New Roman"/>
                        <a:ea typeface="Times New Roman"/>
                        <a:cs typeface="Times New Roman"/>
                      </a:endParaRPr>
                    </a:p>
                  </a:txBody>
                  <a:tcPr marL="12065" marR="1206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115000"/>
                        </a:lnSpc>
                        <a:spcBef>
                          <a:spcPts val="95"/>
                        </a:spcBef>
                        <a:spcAft>
                          <a:spcPts val="95"/>
                        </a:spcAft>
                      </a:pPr>
                      <a:r>
                        <a:rPr lang="en-US" sz="1000" b="0" dirty="0" smtClean="0">
                          <a:solidFill>
                            <a:srgbClr val="000000"/>
                          </a:solidFill>
                          <a:effectLst/>
                          <a:latin typeface="Arial"/>
                          <a:ea typeface="Times New Roman"/>
                          <a:cs typeface="Times New Roman"/>
                        </a:rPr>
                        <a:t>4751</a:t>
                      </a:r>
                      <a:endParaRPr lang="en-US" sz="1000" b="0" dirty="0">
                        <a:effectLst/>
                        <a:latin typeface="Times New Roman"/>
                        <a:ea typeface="Times New Roman"/>
                        <a:cs typeface="Times New Roman"/>
                      </a:endParaRPr>
                    </a:p>
                  </a:txBody>
                  <a:tcPr marL="12065" marR="1206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115000"/>
                        </a:lnSpc>
                        <a:spcBef>
                          <a:spcPts val="95"/>
                        </a:spcBef>
                        <a:spcAft>
                          <a:spcPts val="95"/>
                        </a:spcAft>
                      </a:pPr>
                      <a:r>
                        <a:rPr lang="en-US" sz="1000" b="0" dirty="0" smtClean="0">
                          <a:solidFill>
                            <a:srgbClr val="000000"/>
                          </a:solidFill>
                          <a:effectLst/>
                          <a:latin typeface="Arial"/>
                          <a:ea typeface="Times New Roman"/>
                          <a:cs typeface="Times New Roman"/>
                        </a:rPr>
                        <a:t>4686</a:t>
                      </a:r>
                      <a:endParaRPr lang="en-US" sz="1000" b="0" dirty="0">
                        <a:effectLst/>
                        <a:latin typeface="Times New Roman"/>
                        <a:ea typeface="Times New Roman"/>
                        <a:cs typeface="Times New Roman"/>
                      </a:endParaRPr>
                    </a:p>
                  </a:txBody>
                  <a:tcPr marL="12065" marR="1206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115000"/>
                        </a:lnSpc>
                        <a:spcBef>
                          <a:spcPts val="95"/>
                        </a:spcBef>
                        <a:spcAft>
                          <a:spcPts val="95"/>
                        </a:spcAft>
                      </a:pPr>
                      <a:r>
                        <a:rPr lang="en-US" sz="1000" b="0" dirty="0" smtClean="0">
                          <a:solidFill>
                            <a:srgbClr val="000000"/>
                          </a:solidFill>
                          <a:effectLst/>
                          <a:latin typeface="Arial"/>
                          <a:ea typeface="Times New Roman"/>
                          <a:cs typeface="Times New Roman"/>
                        </a:rPr>
                        <a:t>4607</a:t>
                      </a:r>
                      <a:endParaRPr lang="en-US" sz="1000" b="0" dirty="0">
                        <a:effectLst/>
                        <a:latin typeface="Times New Roman"/>
                        <a:ea typeface="Times New Roman"/>
                        <a:cs typeface="Times New Roman"/>
                      </a:endParaRPr>
                    </a:p>
                  </a:txBody>
                  <a:tcPr marL="12065" marR="1206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115000"/>
                        </a:lnSpc>
                        <a:spcBef>
                          <a:spcPts val="95"/>
                        </a:spcBef>
                        <a:spcAft>
                          <a:spcPts val="95"/>
                        </a:spcAft>
                      </a:pPr>
                      <a:r>
                        <a:rPr lang="en-US" sz="1000" b="0" dirty="0" smtClean="0">
                          <a:solidFill>
                            <a:srgbClr val="000000"/>
                          </a:solidFill>
                          <a:effectLst/>
                          <a:latin typeface="Arial"/>
                          <a:ea typeface="Times New Roman"/>
                          <a:cs typeface="Times New Roman"/>
                        </a:rPr>
                        <a:t>4547</a:t>
                      </a:r>
                      <a:endParaRPr lang="en-US" sz="1000" b="0" dirty="0">
                        <a:effectLst/>
                        <a:latin typeface="Times New Roman"/>
                        <a:ea typeface="Times New Roman"/>
                        <a:cs typeface="Times New Roman"/>
                      </a:endParaRPr>
                    </a:p>
                  </a:txBody>
                  <a:tcPr marL="12065" marR="1206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ctr">
                        <a:lnSpc>
                          <a:spcPct val="115000"/>
                        </a:lnSpc>
                        <a:spcBef>
                          <a:spcPts val="95"/>
                        </a:spcBef>
                        <a:spcAft>
                          <a:spcPts val="95"/>
                        </a:spcAft>
                      </a:pPr>
                      <a:r>
                        <a:rPr lang="en-US" sz="1000" b="0" dirty="0" smtClean="0">
                          <a:solidFill>
                            <a:srgbClr val="000000"/>
                          </a:solidFill>
                          <a:effectLst/>
                          <a:latin typeface="Arial"/>
                          <a:ea typeface="Times New Roman"/>
                          <a:cs typeface="Times New Roman"/>
                        </a:rPr>
                        <a:t>4491</a:t>
                      </a:r>
                      <a:endParaRPr lang="en-US" sz="1000" b="0" dirty="0">
                        <a:effectLst/>
                        <a:latin typeface="Times New Roman"/>
                        <a:ea typeface="Times New Roman"/>
                        <a:cs typeface="Times New Roman"/>
                      </a:endParaRPr>
                    </a:p>
                  </a:txBody>
                  <a:tcPr marL="12065" marR="1206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algn="r">
                        <a:lnSpc>
                          <a:spcPct val="115000"/>
                        </a:lnSpc>
                        <a:spcBef>
                          <a:spcPts val="95"/>
                        </a:spcBef>
                        <a:spcAft>
                          <a:spcPts val="95"/>
                        </a:spcAft>
                      </a:pPr>
                      <a:r>
                        <a:rPr lang="en-US" sz="1000" b="0" dirty="0" smtClean="0">
                          <a:solidFill>
                            <a:srgbClr val="000000"/>
                          </a:solidFill>
                          <a:effectLst/>
                          <a:latin typeface="Arial"/>
                          <a:ea typeface="Times New Roman"/>
                          <a:cs typeface="Times New Roman"/>
                        </a:rPr>
                        <a:t>3052</a:t>
                      </a:r>
                      <a:endParaRPr lang="en-US" sz="1000" b="0" dirty="0">
                        <a:effectLst/>
                        <a:latin typeface="Times New Roman"/>
                        <a:ea typeface="Times New Roman"/>
                        <a:cs typeface="Times New Roman"/>
                      </a:endParaRPr>
                    </a:p>
                  </a:txBody>
                  <a:tcPr marL="12065" marR="12065"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r>
            </a:tbl>
          </a:graphicData>
        </a:graphic>
      </p:graphicFrame>
      <p:sp>
        <p:nvSpPr>
          <p:cNvPr id="7581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ltLang="en-US" sz="1800" b="0" i="0" smtClean="0">
              <a:solidFill>
                <a:srgbClr val="000000"/>
              </a:solidFill>
              <a:latin typeface="Arial" charset="0"/>
              <a:cs typeface="Arial" charset="0"/>
            </a:endParaRPr>
          </a:p>
        </p:txBody>
      </p:sp>
      <p:sp>
        <p:nvSpPr>
          <p:cNvPr id="10" name="TextBox 6"/>
          <p:cNvSpPr txBox="1">
            <a:spLocks noChangeArrowheads="1"/>
          </p:cNvSpPr>
          <p:nvPr/>
        </p:nvSpPr>
        <p:spPr bwMode="auto">
          <a:xfrm>
            <a:off x="6821488" y="2387600"/>
            <a:ext cx="1758950" cy="952500"/>
          </a:xfrm>
          <a:prstGeom prst="rect">
            <a:avLst/>
          </a:prstGeom>
          <a:extLst/>
        </p:spPr>
        <p:style>
          <a:lnRef idx="1">
            <a:schemeClr val="accent6"/>
          </a:lnRef>
          <a:fillRef idx="3">
            <a:schemeClr val="accent6"/>
          </a:fillRef>
          <a:effectRef idx="2">
            <a:schemeClr val="accent6"/>
          </a:effectRef>
          <a:fontRef idx="minor">
            <a:schemeClr val="lt1"/>
          </a:fontRef>
        </p:style>
        <p:txBody>
          <a:bodyPr wrap="none" anchor="ctr">
            <a:spAutoFit/>
          </a:bodyPr>
          <a:lstStyle>
            <a:defPPr>
              <a:defRPr lang="en-US"/>
            </a:defPPr>
            <a:lvl1pPr algn="ctr" fontAlgn="base">
              <a:spcBef>
                <a:spcPct val="0"/>
              </a:spcBef>
              <a:spcAft>
                <a:spcPct val="0"/>
              </a:spcAft>
              <a:defRPr>
                <a:solidFill>
                  <a:prstClr val="white"/>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defRPr/>
            </a:pPr>
            <a:r>
              <a:rPr lang="en-US" altLang="en-US" sz="1400" i="0" u="sng" dirty="0"/>
              <a:t>12-30 Months:</a:t>
            </a:r>
          </a:p>
          <a:p>
            <a:pPr algn="l">
              <a:defRPr/>
            </a:pPr>
            <a:r>
              <a:rPr lang="en-US" altLang="en-US" sz="1400" b="0" i="0" dirty="0"/>
              <a:t>HR </a:t>
            </a:r>
            <a:r>
              <a:rPr lang="en-US" altLang="en-US" sz="1400" b="0" i="0" dirty="0" smtClean="0"/>
              <a:t>0.59 </a:t>
            </a:r>
            <a:r>
              <a:rPr lang="en-US" altLang="en-US" sz="1400" b="0" i="0" dirty="0"/>
              <a:t>(</a:t>
            </a:r>
            <a:r>
              <a:rPr lang="en-US" altLang="en-US" sz="1400" b="0" i="0" dirty="0" smtClean="0"/>
              <a:t>0.45-0.78)</a:t>
            </a:r>
          </a:p>
          <a:p>
            <a:pPr algn="l">
              <a:defRPr/>
            </a:pPr>
            <a:r>
              <a:rPr lang="en-US" altLang="en-US" sz="1400" b="0" i="0" dirty="0" smtClean="0"/>
              <a:t>1.8% vs. 2.9%</a:t>
            </a:r>
          </a:p>
          <a:p>
            <a:pPr algn="l">
              <a:defRPr/>
            </a:pPr>
            <a:r>
              <a:rPr lang="en-US" altLang="en-US" sz="1400" b="0" i="0" dirty="0" smtClean="0"/>
              <a:t>P&lt;0.001</a:t>
            </a:r>
            <a:r>
              <a:rPr lang="en-US" altLang="en-US" sz="1400" b="0" i="0" dirty="0"/>
              <a:t>	</a:t>
            </a:r>
          </a:p>
        </p:txBody>
      </p:sp>
      <p:cxnSp>
        <p:nvCxnSpPr>
          <p:cNvPr id="12" name="Straight Connector 11"/>
          <p:cNvCxnSpPr/>
          <p:nvPr/>
        </p:nvCxnSpPr>
        <p:spPr>
          <a:xfrm>
            <a:off x="1481138" y="1830388"/>
            <a:ext cx="228600" cy="0"/>
          </a:xfrm>
          <a:prstGeom prst="line">
            <a:avLst/>
          </a:prstGeom>
          <a:ln w="38100">
            <a:solidFill>
              <a:srgbClr val="3399FF"/>
            </a:solidFill>
          </a:ln>
          <a:effectLst/>
        </p:spPr>
        <p:style>
          <a:lnRef idx="2">
            <a:schemeClr val="accent1"/>
          </a:lnRef>
          <a:fillRef idx="0">
            <a:schemeClr val="accent1"/>
          </a:fillRef>
          <a:effectRef idx="1">
            <a:schemeClr val="accent1"/>
          </a:effectRef>
          <a:fontRef idx="minor">
            <a:schemeClr val="tx1"/>
          </a:fontRef>
        </p:style>
      </p:cxnSp>
      <p:sp>
        <p:nvSpPr>
          <p:cNvPr id="75814" name="Rectangle 2"/>
          <p:cNvSpPr>
            <a:spLocks noChangeArrowheads="1"/>
          </p:cNvSpPr>
          <p:nvPr/>
        </p:nvSpPr>
        <p:spPr bwMode="auto">
          <a:xfrm>
            <a:off x="1681163" y="1449388"/>
            <a:ext cx="1457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en-US" sz="1400" b="0" i="0" smtClean="0">
                <a:solidFill>
                  <a:srgbClr val="000000"/>
                </a:solidFill>
                <a:latin typeface="Arial" charset="0"/>
                <a:cs typeface="Arial" charset="0"/>
              </a:rPr>
              <a:t>Thienopyridine  </a:t>
            </a:r>
            <a:br>
              <a:rPr lang="en-US" altLang="en-US" sz="1400" b="0" i="0" smtClean="0">
                <a:solidFill>
                  <a:srgbClr val="000000"/>
                </a:solidFill>
                <a:latin typeface="Arial" charset="0"/>
                <a:cs typeface="Arial" charset="0"/>
              </a:rPr>
            </a:br>
            <a:r>
              <a:rPr lang="en-US" altLang="en-US" sz="1400" b="0" i="0" smtClean="0">
                <a:solidFill>
                  <a:srgbClr val="000000"/>
                </a:solidFill>
                <a:latin typeface="Arial" charset="0"/>
                <a:cs typeface="Arial" charset="0"/>
              </a:rPr>
              <a:t>Placebo </a:t>
            </a:r>
          </a:p>
        </p:txBody>
      </p:sp>
      <p:cxnSp>
        <p:nvCxnSpPr>
          <p:cNvPr id="15" name="Straight Connector 14"/>
          <p:cNvCxnSpPr/>
          <p:nvPr/>
        </p:nvCxnSpPr>
        <p:spPr>
          <a:xfrm>
            <a:off x="1481138" y="1601788"/>
            <a:ext cx="228600" cy="0"/>
          </a:xfrm>
          <a:prstGeom prst="line">
            <a:avLst/>
          </a:prstGeom>
          <a:ln w="38100">
            <a:solidFill>
              <a:srgbClr val="79B418"/>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1190625" y="4764088"/>
            <a:ext cx="760412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H="1">
            <a:off x="1133475" y="4764088"/>
            <a:ext cx="7302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1133475" y="4133850"/>
            <a:ext cx="7302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133475" y="3489325"/>
            <a:ext cx="7302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133475" y="2843213"/>
            <a:ext cx="7302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1133475" y="2198688"/>
            <a:ext cx="7302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flipH="1">
            <a:off x="1182687" y="4811713"/>
            <a:ext cx="7302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flipH="1">
            <a:off x="2263775" y="4811713"/>
            <a:ext cx="7302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flipH="1">
            <a:off x="3346450" y="4811713"/>
            <a:ext cx="7302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flipH="1">
            <a:off x="4427537" y="4811713"/>
            <a:ext cx="7302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flipH="1">
            <a:off x="5510212" y="4811713"/>
            <a:ext cx="7302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flipH="1">
            <a:off x="6591300" y="4811713"/>
            <a:ext cx="7302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flipH="1">
            <a:off x="7673975" y="4811713"/>
            <a:ext cx="7302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flipH="1">
            <a:off x="8755062" y="4811713"/>
            <a:ext cx="7302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75830" name="Text Box 68"/>
          <p:cNvSpPr txBox="1">
            <a:spLocks noChangeArrowheads="1"/>
          </p:cNvSpPr>
          <p:nvPr/>
        </p:nvSpPr>
        <p:spPr bwMode="auto">
          <a:xfrm>
            <a:off x="611188" y="1390650"/>
            <a:ext cx="5397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1400" b="0" i="0" smtClean="0">
                <a:solidFill>
                  <a:srgbClr val="000000"/>
                </a:solidFill>
              </a:rPr>
              <a:t>10%</a:t>
            </a:r>
          </a:p>
        </p:txBody>
      </p:sp>
      <p:sp>
        <p:nvSpPr>
          <p:cNvPr id="75831" name="Text Box 69"/>
          <p:cNvSpPr txBox="1">
            <a:spLocks noChangeArrowheads="1"/>
          </p:cNvSpPr>
          <p:nvPr/>
        </p:nvSpPr>
        <p:spPr bwMode="auto">
          <a:xfrm>
            <a:off x="692150" y="2036763"/>
            <a:ext cx="441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1400" b="0" i="0" smtClean="0">
                <a:solidFill>
                  <a:srgbClr val="000000"/>
                </a:solidFill>
              </a:rPr>
              <a:t>8%</a:t>
            </a:r>
          </a:p>
        </p:txBody>
      </p:sp>
      <p:sp>
        <p:nvSpPr>
          <p:cNvPr id="75832" name="Text Box 70"/>
          <p:cNvSpPr txBox="1">
            <a:spLocks noChangeArrowheads="1"/>
          </p:cNvSpPr>
          <p:nvPr/>
        </p:nvSpPr>
        <p:spPr bwMode="auto">
          <a:xfrm>
            <a:off x="692150" y="2682875"/>
            <a:ext cx="441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1400" b="0" i="0" smtClean="0">
                <a:solidFill>
                  <a:srgbClr val="000000"/>
                </a:solidFill>
              </a:rPr>
              <a:t>6%</a:t>
            </a:r>
          </a:p>
        </p:txBody>
      </p:sp>
      <p:sp>
        <p:nvSpPr>
          <p:cNvPr id="75833" name="Text Box 71"/>
          <p:cNvSpPr txBox="1">
            <a:spLocks noChangeArrowheads="1"/>
          </p:cNvSpPr>
          <p:nvPr/>
        </p:nvSpPr>
        <p:spPr bwMode="auto">
          <a:xfrm>
            <a:off x="692150" y="3328988"/>
            <a:ext cx="441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1400" b="0" i="0" smtClean="0">
                <a:solidFill>
                  <a:srgbClr val="000000"/>
                </a:solidFill>
              </a:rPr>
              <a:t>4%</a:t>
            </a:r>
          </a:p>
        </p:txBody>
      </p:sp>
      <p:sp>
        <p:nvSpPr>
          <p:cNvPr id="75834" name="Text Box 72"/>
          <p:cNvSpPr txBox="1">
            <a:spLocks noChangeArrowheads="1"/>
          </p:cNvSpPr>
          <p:nvPr/>
        </p:nvSpPr>
        <p:spPr bwMode="auto">
          <a:xfrm>
            <a:off x="692150" y="3975100"/>
            <a:ext cx="441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1400" b="0" i="0" smtClean="0">
                <a:solidFill>
                  <a:srgbClr val="000000"/>
                </a:solidFill>
              </a:rPr>
              <a:t>2%</a:t>
            </a:r>
          </a:p>
        </p:txBody>
      </p:sp>
      <p:sp>
        <p:nvSpPr>
          <p:cNvPr id="75835" name="Text Box 73"/>
          <p:cNvSpPr txBox="1">
            <a:spLocks noChangeArrowheads="1"/>
          </p:cNvSpPr>
          <p:nvPr/>
        </p:nvSpPr>
        <p:spPr bwMode="auto">
          <a:xfrm>
            <a:off x="692150" y="4621213"/>
            <a:ext cx="4413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1400" b="0" i="0" smtClean="0">
                <a:solidFill>
                  <a:srgbClr val="000000"/>
                </a:solidFill>
              </a:rPr>
              <a:t>0%</a:t>
            </a:r>
          </a:p>
        </p:txBody>
      </p:sp>
      <p:sp>
        <p:nvSpPr>
          <p:cNvPr id="75836" name="Text Box 74"/>
          <p:cNvSpPr txBox="1">
            <a:spLocks noChangeArrowheads="1"/>
          </p:cNvSpPr>
          <p:nvPr/>
        </p:nvSpPr>
        <p:spPr bwMode="auto">
          <a:xfrm rot="-5400000">
            <a:off x="-1456531" y="2904331"/>
            <a:ext cx="3671888"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400" b="0" i="0" smtClean="0">
                <a:solidFill>
                  <a:srgbClr val="000000"/>
                </a:solidFill>
              </a:rPr>
              <a:t>Cumulative Incidence of</a:t>
            </a:r>
            <a:br>
              <a:rPr lang="en-US" altLang="en-US" sz="1400" b="0" i="0" smtClean="0">
                <a:solidFill>
                  <a:srgbClr val="000000"/>
                </a:solidFill>
              </a:rPr>
            </a:br>
            <a:r>
              <a:rPr lang="en-US" altLang="en-US" sz="1400" b="0" i="0" smtClean="0">
                <a:solidFill>
                  <a:srgbClr val="000000"/>
                </a:solidFill>
              </a:rPr>
              <a:t>Non-Stent Thrombosis Myocardial Infarction</a:t>
            </a:r>
          </a:p>
        </p:txBody>
      </p:sp>
      <p:sp>
        <p:nvSpPr>
          <p:cNvPr id="75837" name="Text Box 75"/>
          <p:cNvSpPr txBox="1">
            <a:spLocks noChangeArrowheads="1"/>
          </p:cNvSpPr>
          <p:nvPr/>
        </p:nvSpPr>
        <p:spPr bwMode="auto">
          <a:xfrm>
            <a:off x="1031875" y="4879975"/>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400" b="0" i="0" smtClean="0">
                <a:solidFill>
                  <a:srgbClr val="000000"/>
                </a:solidFill>
              </a:rPr>
              <a:t>12</a:t>
            </a:r>
          </a:p>
        </p:txBody>
      </p:sp>
      <p:sp>
        <p:nvSpPr>
          <p:cNvPr id="75838" name="Text Box 77"/>
          <p:cNvSpPr txBox="1">
            <a:spLocks noChangeArrowheads="1"/>
          </p:cNvSpPr>
          <p:nvPr/>
        </p:nvSpPr>
        <p:spPr bwMode="auto">
          <a:xfrm>
            <a:off x="2111375" y="4879975"/>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400" b="0" i="0" smtClean="0">
                <a:solidFill>
                  <a:srgbClr val="000000"/>
                </a:solidFill>
              </a:rPr>
              <a:t>15</a:t>
            </a:r>
          </a:p>
        </p:txBody>
      </p:sp>
      <p:sp>
        <p:nvSpPr>
          <p:cNvPr id="75839" name="Text Box 78"/>
          <p:cNvSpPr txBox="1">
            <a:spLocks noChangeArrowheads="1"/>
          </p:cNvSpPr>
          <p:nvPr/>
        </p:nvSpPr>
        <p:spPr bwMode="auto">
          <a:xfrm>
            <a:off x="3190875" y="4879975"/>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400" b="0" i="0" smtClean="0">
                <a:solidFill>
                  <a:srgbClr val="000000"/>
                </a:solidFill>
              </a:rPr>
              <a:t>18</a:t>
            </a:r>
          </a:p>
        </p:txBody>
      </p:sp>
      <p:sp>
        <p:nvSpPr>
          <p:cNvPr id="75840" name="Text Box 79"/>
          <p:cNvSpPr txBox="1">
            <a:spLocks noChangeArrowheads="1"/>
          </p:cNvSpPr>
          <p:nvPr/>
        </p:nvSpPr>
        <p:spPr bwMode="auto">
          <a:xfrm>
            <a:off x="4270375" y="4879975"/>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400" b="0" i="0" smtClean="0">
                <a:solidFill>
                  <a:srgbClr val="000000"/>
                </a:solidFill>
              </a:rPr>
              <a:t>21</a:t>
            </a:r>
          </a:p>
        </p:txBody>
      </p:sp>
      <p:sp>
        <p:nvSpPr>
          <p:cNvPr id="75841" name="Text Box 80"/>
          <p:cNvSpPr txBox="1">
            <a:spLocks noChangeArrowheads="1"/>
          </p:cNvSpPr>
          <p:nvPr/>
        </p:nvSpPr>
        <p:spPr bwMode="auto">
          <a:xfrm>
            <a:off x="5351463" y="4879975"/>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400" b="0" i="0" smtClean="0">
                <a:solidFill>
                  <a:srgbClr val="000000"/>
                </a:solidFill>
              </a:rPr>
              <a:t>24</a:t>
            </a:r>
          </a:p>
        </p:txBody>
      </p:sp>
      <p:sp>
        <p:nvSpPr>
          <p:cNvPr id="75842" name="Text Box 81"/>
          <p:cNvSpPr txBox="1">
            <a:spLocks noChangeArrowheads="1"/>
          </p:cNvSpPr>
          <p:nvPr/>
        </p:nvSpPr>
        <p:spPr bwMode="auto">
          <a:xfrm>
            <a:off x="6430963" y="4879975"/>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400" b="0" i="0" smtClean="0">
                <a:solidFill>
                  <a:srgbClr val="000000"/>
                </a:solidFill>
              </a:rPr>
              <a:t>27</a:t>
            </a:r>
          </a:p>
        </p:txBody>
      </p:sp>
      <p:sp>
        <p:nvSpPr>
          <p:cNvPr id="75843" name="Text Box 82"/>
          <p:cNvSpPr txBox="1">
            <a:spLocks noChangeArrowheads="1"/>
          </p:cNvSpPr>
          <p:nvPr/>
        </p:nvSpPr>
        <p:spPr bwMode="auto">
          <a:xfrm>
            <a:off x="7510463" y="4879975"/>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400" b="0" i="0" smtClean="0">
                <a:solidFill>
                  <a:srgbClr val="000000"/>
                </a:solidFill>
              </a:rPr>
              <a:t>30</a:t>
            </a:r>
          </a:p>
        </p:txBody>
      </p:sp>
      <p:sp>
        <p:nvSpPr>
          <p:cNvPr id="75844" name="Text Box 83"/>
          <p:cNvSpPr txBox="1">
            <a:spLocks noChangeArrowheads="1"/>
          </p:cNvSpPr>
          <p:nvPr/>
        </p:nvSpPr>
        <p:spPr bwMode="auto">
          <a:xfrm>
            <a:off x="8591550" y="4879975"/>
            <a:ext cx="3810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400" b="0" i="0" smtClean="0">
                <a:solidFill>
                  <a:srgbClr val="000000"/>
                </a:solidFill>
              </a:rPr>
              <a:t>33</a:t>
            </a:r>
          </a:p>
        </p:txBody>
      </p:sp>
      <p:sp>
        <p:nvSpPr>
          <p:cNvPr id="75845" name="Text Box 84"/>
          <p:cNvSpPr txBox="1">
            <a:spLocks noChangeArrowheads="1"/>
          </p:cNvSpPr>
          <p:nvPr/>
        </p:nvSpPr>
        <p:spPr bwMode="auto">
          <a:xfrm>
            <a:off x="3957638" y="5205413"/>
            <a:ext cx="2093912" cy="30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400" b="0" i="0" smtClean="0">
                <a:solidFill>
                  <a:srgbClr val="000000"/>
                </a:solidFill>
              </a:rPr>
              <a:t>Months After Enrollment</a:t>
            </a:r>
          </a:p>
        </p:txBody>
      </p:sp>
      <p:cxnSp>
        <p:nvCxnSpPr>
          <p:cNvPr id="17" name="Straight Connector 16"/>
          <p:cNvCxnSpPr/>
          <p:nvPr/>
        </p:nvCxnSpPr>
        <p:spPr>
          <a:xfrm>
            <a:off x="1219200" y="1552575"/>
            <a:ext cx="0" cy="3221038"/>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1133475" y="1552575"/>
            <a:ext cx="73025" cy="0"/>
          </a:xfrm>
          <a:prstGeom prst="line">
            <a:avLst/>
          </a:prstGeom>
          <a:ln w="19050"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75848" name="Text Box 84"/>
          <p:cNvSpPr txBox="1">
            <a:spLocks noChangeArrowheads="1"/>
          </p:cNvSpPr>
          <p:nvPr/>
        </p:nvSpPr>
        <p:spPr bwMode="auto">
          <a:xfrm>
            <a:off x="6267450" y="1524000"/>
            <a:ext cx="2876550" cy="879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20000"/>
              </a:spcBef>
              <a:buClr>
                <a:srgbClr val="912B29"/>
              </a:buClr>
              <a:buFont typeface="Arial" charset="0"/>
              <a:buNone/>
            </a:pPr>
            <a:r>
              <a:rPr lang="en-US" altLang="en-US" sz="1600" i="0" smtClean="0">
                <a:solidFill>
                  <a:srgbClr val="000000"/>
                </a:solidFill>
              </a:rPr>
              <a:t>55% of the MI benefit is </a:t>
            </a:r>
          </a:p>
          <a:p>
            <a:pPr algn="ctr" eaLnBrk="1" hangingPunct="1">
              <a:spcBef>
                <a:spcPct val="20000"/>
              </a:spcBef>
              <a:buClr>
                <a:srgbClr val="912B29"/>
              </a:buClr>
              <a:buFont typeface="Arial" charset="0"/>
              <a:buNone/>
            </a:pPr>
            <a:r>
              <a:rPr lang="en-US" altLang="en-US" sz="1600" smtClean="0">
                <a:solidFill>
                  <a:srgbClr val="000000"/>
                </a:solidFill>
              </a:rPr>
              <a:t>not </a:t>
            </a:r>
            <a:r>
              <a:rPr lang="en-US" altLang="en-US" sz="1600" i="0" smtClean="0">
                <a:solidFill>
                  <a:srgbClr val="000000"/>
                </a:solidFill>
              </a:rPr>
              <a:t>related to stent thrombosis</a:t>
            </a:r>
          </a:p>
        </p:txBody>
      </p:sp>
      <p:grpSp>
        <p:nvGrpSpPr>
          <p:cNvPr id="75849" name="Group 133"/>
          <p:cNvGrpSpPr>
            <a:grpSpLocks/>
          </p:cNvGrpSpPr>
          <p:nvPr/>
        </p:nvGrpSpPr>
        <p:grpSpPr bwMode="auto">
          <a:xfrm>
            <a:off x="1222375" y="3840163"/>
            <a:ext cx="7616825" cy="938212"/>
            <a:chOff x="770" y="2419"/>
            <a:chExt cx="4798" cy="591"/>
          </a:xfrm>
        </p:grpSpPr>
        <p:grpSp>
          <p:nvGrpSpPr>
            <p:cNvPr id="75887" name="Group 120"/>
            <p:cNvGrpSpPr>
              <a:grpSpLocks/>
            </p:cNvGrpSpPr>
            <p:nvPr/>
          </p:nvGrpSpPr>
          <p:grpSpPr bwMode="auto">
            <a:xfrm>
              <a:off x="4148" y="2637"/>
              <a:ext cx="66" cy="142"/>
              <a:chOff x="1128" y="2064"/>
              <a:chExt cx="66" cy="186"/>
            </a:xfrm>
          </p:grpSpPr>
          <p:cxnSp>
            <p:nvCxnSpPr>
              <p:cNvPr id="75909" name="Straight Connector 11"/>
              <p:cNvCxnSpPr>
                <a:cxnSpLocks noChangeShapeType="1"/>
              </p:cNvCxnSpPr>
              <p:nvPr/>
            </p:nvCxnSpPr>
            <p:spPr bwMode="auto">
              <a:xfrm>
                <a:off x="1128" y="2064"/>
                <a:ext cx="66" cy="0"/>
              </a:xfrm>
              <a:prstGeom prst="line">
                <a:avLst/>
              </a:prstGeom>
              <a:noFill/>
              <a:ln w="19050" algn="ctr">
                <a:solidFill>
                  <a:srgbClr val="79B418"/>
                </a:solidFill>
                <a:round/>
                <a:headEnd/>
                <a:tailEnd/>
              </a:ln>
              <a:extLst>
                <a:ext uri="{909E8E84-426E-40DD-AFC4-6F175D3DCCD1}">
                  <a14:hiddenFill xmlns:a14="http://schemas.microsoft.com/office/drawing/2010/main">
                    <a:noFill/>
                  </a14:hiddenFill>
                </a:ext>
              </a:extLst>
            </p:spPr>
          </p:cxnSp>
          <p:cxnSp>
            <p:nvCxnSpPr>
              <p:cNvPr id="75910" name="Straight Connector 11"/>
              <p:cNvCxnSpPr>
                <a:cxnSpLocks noChangeShapeType="1"/>
              </p:cNvCxnSpPr>
              <p:nvPr/>
            </p:nvCxnSpPr>
            <p:spPr bwMode="auto">
              <a:xfrm>
                <a:off x="1161" y="2067"/>
                <a:ext cx="0" cy="183"/>
              </a:xfrm>
              <a:prstGeom prst="line">
                <a:avLst/>
              </a:prstGeom>
              <a:noFill/>
              <a:ln w="19050" algn="ctr">
                <a:solidFill>
                  <a:srgbClr val="79B418"/>
                </a:solidFill>
                <a:round/>
                <a:headEnd/>
                <a:tailEnd/>
              </a:ln>
              <a:extLst>
                <a:ext uri="{909E8E84-426E-40DD-AFC4-6F175D3DCCD1}">
                  <a14:hiddenFill xmlns:a14="http://schemas.microsoft.com/office/drawing/2010/main">
                    <a:noFill/>
                  </a14:hiddenFill>
                </a:ext>
              </a:extLst>
            </p:spPr>
          </p:cxnSp>
          <p:cxnSp>
            <p:nvCxnSpPr>
              <p:cNvPr id="75911" name="Straight Connector 11"/>
              <p:cNvCxnSpPr>
                <a:cxnSpLocks noChangeShapeType="1"/>
              </p:cNvCxnSpPr>
              <p:nvPr/>
            </p:nvCxnSpPr>
            <p:spPr bwMode="auto">
              <a:xfrm>
                <a:off x="1128" y="2247"/>
                <a:ext cx="66" cy="0"/>
              </a:xfrm>
              <a:prstGeom prst="line">
                <a:avLst/>
              </a:prstGeom>
              <a:noFill/>
              <a:ln w="19050" algn="ctr">
                <a:solidFill>
                  <a:srgbClr val="79B418"/>
                </a:solidFill>
                <a:round/>
                <a:headEnd/>
                <a:tailEnd/>
              </a:ln>
              <a:extLst>
                <a:ext uri="{909E8E84-426E-40DD-AFC4-6F175D3DCCD1}">
                  <a14:hiddenFill xmlns:a14="http://schemas.microsoft.com/office/drawing/2010/main">
                    <a:noFill/>
                  </a14:hiddenFill>
                </a:ext>
              </a:extLst>
            </p:spPr>
          </p:cxnSp>
        </p:grpSp>
        <p:grpSp>
          <p:nvGrpSpPr>
            <p:cNvPr id="75888" name="Group 124"/>
            <p:cNvGrpSpPr>
              <a:grpSpLocks/>
            </p:cNvGrpSpPr>
            <p:nvPr/>
          </p:nvGrpSpPr>
          <p:grpSpPr bwMode="auto">
            <a:xfrm>
              <a:off x="5502" y="2419"/>
              <a:ext cx="66" cy="182"/>
              <a:chOff x="1128" y="2064"/>
              <a:chExt cx="66" cy="186"/>
            </a:xfrm>
          </p:grpSpPr>
          <p:cxnSp>
            <p:nvCxnSpPr>
              <p:cNvPr id="75906" name="Straight Connector 11"/>
              <p:cNvCxnSpPr>
                <a:cxnSpLocks noChangeShapeType="1"/>
              </p:cNvCxnSpPr>
              <p:nvPr/>
            </p:nvCxnSpPr>
            <p:spPr bwMode="auto">
              <a:xfrm>
                <a:off x="1128" y="2064"/>
                <a:ext cx="66" cy="0"/>
              </a:xfrm>
              <a:prstGeom prst="line">
                <a:avLst/>
              </a:prstGeom>
              <a:noFill/>
              <a:ln w="19050" algn="ctr">
                <a:solidFill>
                  <a:srgbClr val="79B418"/>
                </a:solidFill>
                <a:round/>
                <a:headEnd/>
                <a:tailEnd/>
              </a:ln>
              <a:extLst>
                <a:ext uri="{909E8E84-426E-40DD-AFC4-6F175D3DCCD1}">
                  <a14:hiddenFill xmlns:a14="http://schemas.microsoft.com/office/drawing/2010/main">
                    <a:noFill/>
                  </a14:hiddenFill>
                </a:ext>
              </a:extLst>
            </p:spPr>
          </p:cxnSp>
          <p:cxnSp>
            <p:nvCxnSpPr>
              <p:cNvPr id="75907" name="Straight Connector 11"/>
              <p:cNvCxnSpPr>
                <a:cxnSpLocks noChangeShapeType="1"/>
              </p:cNvCxnSpPr>
              <p:nvPr/>
            </p:nvCxnSpPr>
            <p:spPr bwMode="auto">
              <a:xfrm>
                <a:off x="1161" y="2067"/>
                <a:ext cx="0" cy="183"/>
              </a:xfrm>
              <a:prstGeom prst="line">
                <a:avLst/>
              </a:prstGeom>
              <a:noFill/>
              <a:ln w="19050" algn="ctr">
                <a:solidFill>
                  <a:srgbClr val="79B418"/>
                </a:solidFill>
                <a:round/>
                <a:headEnd/>
                <a:tailEnd/>
              </a:ln>
              <a:extLst>
                <a:ext uri="{909E8E84-426E-40DD-AFC4-6F175D3DCCD1}">
                  <a14:hiddenFill xmlns:a14="http://schemas.microsoft.com/office/drawing/2010/main">
                    <a:noFill/>
                  </a14:hiddenFill>
                </a:ext>
              </a:extLst>
            </p:spPr>
          </p:cxnSp>
          <p:cxnSp>
            <p:nvCxnSpPr>
              <p:cNvPr id="75908" name="Straight Connector 11"/>
              <p:cNvCxnSpPr>
                <a:cxnSpLocks noChangeShapeType="1"/>
              </p:cNvCxnSpPr>
              <p:nvPr/>
            </p:nvCxnSpPr>
            <p:spPr bwMode="auto">
              <a:xfrm>
                <a:off x="1128" y="2247"/>
                <a:ext cx="66" cy="0"/>
              </a:xfrm>
              <a:prstGeom prst="line">
                <a:avLst/>
              </a:prstGeom>
              <a:noFill/>
              <a:ln w="19050" algn="ctr">
                <a:solidFill>
                  <a:srgbClr val="79B418"/>
                </a:solidFill>
                <a:round/>
                <a:headEnd/>
                <a:tailEnd/>
              </a:ln>
              <a:extLst>
                <a:ext uri="{909E8E84-426E-40DD-AFC4-6F175D3DCCD1}">
                  <a14:hiddenFill xmlns:a14="http://schemas.microsoft.com/office/drawing/2010/main">
                    <a:noFill/>
                  </a14:hiddenFill>
                </a:ext>
              </a:extLst>
            </p:spPr>
          </p:cxnSp>
        </p:grpSp>
        <p:grpSp>
          <p:nvGrpSpPr>
            <p:cNvPr id="75889" name="Group 128"/>
            <p:cNvGrpSpPr>
              <a:grpSpLocks/>
            </p:cNvGrpSpPr>
            <p:nvPr/>
          </p:nvGrpSpPr>
          <p:grpSpPr bwMode="auto">
            <a:xfrm>
              <a:off x="4824" y="2570"/>
              <a:ext cx="66" cy="152"/>
              <a:chOff x="1128" y="2064"/>
              <a:chExt cx="66" cy="186"/>
            </a:xfrm>
          </p:grpSpPr>
          <p:cxnSp>
            <p:nvCxnSpPr>
              <p:cNvPr id="75903" name="Straight Connector 11"/>
              <p:cNvCxnSpPr>
                <a:cxnSpLocks noChangeShapeType="1"/>
              </p:cNvCxnSpPr>
              <p:nvPr/>
            </p:nvCxnSpPr>
            <p:spPr bwMode="auto">
              <a:xfrm>
                <a:off x="1128" y="2064"/>
                <a:ext cx="66" cy="0"/>
              </a:xfrm>
              <a:prstGeom prst="line">
                <a:avLst/>
              </a:prstGeom>
              <a:noFill/>
              <a:ln w="19050" algn="ctr">
                <a:solidFill>
                  <a:srgbClr val="79B418"/>
                </a:solidFill>
                <a:round/>
                <a:headEnd/>
                <a:tailEnd/>
              </a:ln>
              <a:extLst>
                <a:ext uri="{909E8E84-426E-40DD-AFC4-6F175D3DCCD1}">
                  <a14:hiddenFill xmlns:a14="http://schemas.microsoft.com/office/drawing/2010/main">
                    <a:noFill/>
                  </a14:hiddenFill>
                </a:ext>
              </a:extLst>
            </p:spPr>
          </p:cxnSp>
          <p:cxnSp>
            <p:nvCxnSpPr>
              <p:cNvPr id="75904" name="Straight Connector 11"/>
              <p:cNvCxnSpPr>
                <a:cxnSpLocks noChangeShapeType="1"/>
              </p:cNvCxnSpPr>
              <p:nvPr/>
            </p:nvCxnSpPr>
            <p:spPr bwMode="auto">
              <a:xfrm>
                <a:off x="1161" y="2067"/>
                <a:ext cx="0" cy="183"/>
              </a:xfrm>
              <a:prstGeom prst="line">
                <a:avLst/>
              </a:prstGeom>
              <a:noFill/>
              <a:ln w="19050" algn="ctr">
                <a:solidFill>
                  <a:srgbClr val="79B418"/>
                </a:solidFill>
                <a:round/>
                <a:headEnd/>
                <a:tailEnd/>
              </a:ln>
              <a:extLst>
                <a:ext uri="{909E8E84-426E-40DD-AFC4-6F175D3DCCD1}">
                  <a14:hiddenFill xmlns:a14="http://schemas.microsoft.com/office/drawing/2010/main">
                    <a:noFill/>
                  </a14:hiddenFill>
                </a:ext>
              </a:extLst>
            </p:spPr>
          </p:cxnSp>
          <p:cxnSp>
            <p:nvCxnSpPr>
              <p:cNvPr id="75905" name="Straight Connector 11"/>
              <p:cNvCxnSpPr>
                <a:cxnSpLocks noChangeShapeType="1"/>
              </p:cNvCxnSpPr>
              <p:nvPr/>
            </p:nvCxnSpPr>
            <p:spPr bwMode="auto">
              <a:xfrm>
                <a:off x="1128" y="2247"/>
                <a:ext cx="66" cy="0"/>
              </a:xfrm>
              <a:prstGeom prst="line">
                <a:avLst/>
              </a:prstGeom>
              <a:noFill/>
              <a:ln w="19050" algn="ctr">
                <a:solidFill>
                  <a:srgbClr val="79B418"/>
                </a:solidFill>
                <a:round/>
                <a:headEnd/>
                <a:tailEnd/>
              </a:ln>
              <a:extLst>
                <a:ext uri="{909E8E84-426E-40DD-AFC4-6F175D3DCCD1}">
                  <a14:hiddenFill xmlns:a14="http://schemas.microsoft.com/office/drawing/2010/main">
                    <a:noFill/>
                  </a14:hiddenFill>
                </a:ext>
              </a:extLst>
            </p:spPr>
          </p:cxnSp>
        </p:grpSp>
        <p:grpSp>
          <p:nvGrpSpPr>
            <p:cNvPr id="75890" name="Group 132"/>
            <p:cNvGrpSpPr>
              <a:grpSpLocks/>
            </p:cNvGrpSpPr>
            <p:nvPr/>
          </p:nvGrpSpPr>
          <p:grpSpPr bwMode="auto">
            <a:xfrm>
              <a:off x="3461" y="2699"/>
              <a:ext cx="66" cy="128"/>
              <a:chOff x="1128" y="2064"/>
              <a:chExt cx="66" cy="186"/>
            </a:xfrm>
          </p:grpSpPr>
          <p:cxnSp>
            <p:nvCxnSpPr>
              <p:cNvPr id="75900" name="Straight Connector 11"/>
              <p:cNvCxnSpPr>
                <a:cxnSpLocks noChangeShapeType="1"/>
              </p:cNvCxnSpPr>
              <p:nvPr/>
            </p:nvCxnSpPr>
            <p:spPr bwMode="auto">
              <a:xfrm>
                <a:off x="1128" y="2064"/>
                <a:ext cx="66" cy="0"/>
              </a:xfrm>
              <a:prstGeom prst="line">
                <a:avLst/>
              </a:prstGeom>
              <a:noFill/>
              <a:ln w="19050" algn="ctr">
                <a:solidFill>
                  <a:srgbClr val="79B418"/>
                </a:solidFill>
                <a:round/>
                <a:headEnd/>
                <a:tailEnd/>
              </a:ln>
              <a:extLst>
                <a:ext uri="{909E8E84-426E-40DD-AFC4-6F175D3DCCD1}">
                  <a14:hiddenFill xmlns:a14="http://schemas.microsoft.com/office/drawing/2010/main">
                    <a:noFill/>
                  </a14:hiddenFill>
                </a:ext>
              </a:extLst>
            </p:spPr>
          </p:cxnSp>
          <p:cxnSp>
            <p:nvCxnSpPr>
              <p:cNvPr id="75901" name="Straight Connector 11"/>
              <p:cNvCxnSpPr>
                <a:cxnSpLocks noChangeShapeType="1"/>
              </p:cNvCxnSpPr>
              <p:nvPr/>
            </p:nvCxnSpPr>
            <p:spPr bwMode="auto">
              <a:xfrm>
                <a:off x="1161" y="2067"/>
                <a:ext cx="0" cy="183"/>
              </a:xfrm>
              <a:prstGeom prst="line">
                <a:avLst/>
              </a:prstGeom>
              <a:noFill/>
              <a:ln w="19050" algn="ctr">
                <a:solidFill>
                  <a:srgbClr val="79B418"/>
                </a:solidFill>
                <a:round/>
                <a:headEnd/>
                <a:tailEnd/>
              </a:ln>
              <a:extLst>
                <a:ext uri="{909E8E84-426E-40DD-AFC4-6F175D3DCCD1}">
                  <a14:hiddenFill xmlns:a14="http://schemas.microsoft.com/office/drawing/2010/main">
                    <a:noFill/>
                  </a14:hiddenFill>
                </a:ext>
              </a:extLst>
            </p:spPr>
          </p:cxnSp>
          <p:cxnSp>
            <p:nvCxnSpPr>
              <p:cNvPr id="75902" name="Straight Connector 11"/>
              <p:cNvCxnSpPr>
                <a:cxnSpLocks noChangeShapeType="1"/>
              </p:cNvCxnSpPr>
              <p:nvPr/>
            </p:nvCxnSpPr>
            <p:spPr bwMode="auto">
              <a:xfrm>
                <a:off x="1128" y="2247"/>
                <a:ext cx="66" cy="0"/>
              </a:xfrm>
              <a:prstGeom prst="line">
                <a:avLst/>
              </a:prstGeom>
              <a:noFill/>
              <a:ln w="19050" algn="ctr">
                <a:solidFill>
                  <a:srgbClr val="79B418"/>
                </a:solidFill>
                <a:round/>
                <a:headEnd/>
                <a:tailEnd/>
              </a:ln>
              <a:extLst>
                <a:ext uri="{909E8E84-426E-40DD-AFC4-6F175D3DCCD1}">
                  <a14:hiddenFill xmlns:a14="http://schemas.microsoft.com/office/drawing/2010/main">
                    <a:noFill/>
                  </a14:hiddenFill>
                </a:ext>
              </a:extLst>
            </p:spPr>
          </p:cxnSp>
        </p:grpSp>
        <p:grpSp>
          <p:nvGrpSpPr>
            <p:cNvPr id="75891" name="Group 136"/>
            <p:cNvGrpSpPr>
              <a:grpSpLocks/>
            </p:cNvGrpSpPr>
            <p:nvPr/>
          </p:nvGrpSpPr>
          <p:grpSpPr bwMode="auto">
            <a:xfrm>
              <a:off x="2776" y="2776"/>
              <a:ext cx="66" cy="106"/>
              <a:chOff x="1128" y="2064"/>
              <a:chExt cx="66" cy="186"/>
            </a:xfrm>
          </p:grpSpPr>
          <p:cxnSp>
            <p:nvCxnSpPr>
              <p:cNvPr id="75897" name="Straight Connector 11"/>
              <p:cNvCxnSpPr>
                <a:cxnSpLocks noChangeShapeType="1"/>
              </p:cNvCxnSpPr>
              <p:nvPr/>
            </p:nvCxnSpPr>
            <p:spPr bwMode="auto">
              <a:xfrm>
                <a:off x="1128" y="2064"/>
                <a:ext cx="66" cy="0"/>
              </a:xfrm>
              <a:prstGeom prst="line">
                <a:avLst/>
              </a:prstGeom>
              <a:noFill/>
              <a:ln w="19050" algn="ctr">
                <a:solidFill>
                  <a:srgbClr val="79B418"/>
                </a:solidFill>
                <a:round/>
                <a:headEnd/>
                <a:tailEnd/>
              </a:ln>
              <a:extLst>
                <a:ext uri="{909E8E84-426E-40DD-AFC4-6F175D3DCCD1}">
                  <a14:hiddenFill xmlns:a14="http://schemas.microsoft.com/office/drawing/2010/main">
                    <a:noFill/>
                  </a14:hiddenFill>
                </a:ext>
              </a:extLst>
            </p:spPr>
          </p:cxnSp>
          <p:cxnSp>
            <p:nvCxnSpPr>
              <p:cNvPr id="75898" name="Straight Connector 11"/>
              <p:cNvCxnSpPr>
                <a:cxnSpLocks noChangeShapeType="1"/>
              </p:cNvCxnSpPr>
              <p:nvPr/>
            </p:nvCxnSpPr>
            <p:spPr bwMode="auto">
              <a:xfrm>
                <a:off x="1161" y="2067"/>
                <a:ext cx="0" cy="183"/>
              </a:xfrm>
              <a:prstGeom prst="line">
                <a:avLst/>
              </a:prstGeom>
              <a:noFill/>
              <a:ln w="19050" algn="ctr">
                <a:solidFill>
                  <a:srgbClr val="79B418"/>
                </a:solidFill>
                <a:round/>
                <a:headEnd/>
                <a:tailEnd/>
              </a:ln>
              <a:extLst>
                <a:ext uri="{909E8E84-426E-40DD-AFC4-6F175D3DCCD1}">
                  <a14:hiddenFill xmlns:a14="http://schemas.microsoft.com/office/drawing/2010/main">
                    <a:noFill/>
                  </a14:hiddenFill>
                </a:ext>
              </a:extLst>
            </p:spPr>
          </p:cxnSp>
          <p:cxnSp>
            <p:nvCxnSpPr>
              <p:cNvPr id="75899" name="Straight Connector 11"/>
              <p:cNvCxnSpPr>
                <a:cxnSpLocks noChangeShapeType="1"/>
              </p:cNvCxnSpPr>
              <p:nvPr/>
            </p:nvCxnSpPr>
            <p:spPr bwMode="auto">
              <a:xfrm>
                <a:off x="1128" y="2247"/>
                <a:ext cx="66" cy="0"/>
              </a:xfrm>
              <a:prstGeom prst="line">
                <a:avLst/>
              </a:prstGeom>
              <a:noFill/>
              <a:ln w="19050" algn="ctr">
                <a:solidFill>
                  <a:srgbClr val="79B418"/>
                </a:solidFill>
                <a:round/>
                <a:headEnd/>
                <a:tailEnd/>
              </a:ln>
              <a:extLst>
                <a:ext uri="{909E8E84-426E-40DD-AFC4-6F175D3DCCD1}">
                  <a14:hiddenFill xmlns:a14="http://schemas.microsoft.com/office/drawing/2010/main">
                    <a:noFill/>
                  </a14:hiddenFill>
                </a:ext>
              </a:extLst>
            </p:spPr>
          </p:cxnSp>
        </p:grpSp>
        <p:grpSp>
          <p:nvGrpSpPr>
            <p:cNvPr id="75892" name="Group 140"/>
            <p:cNvGrpSpPr>
              <a:grpSpLocks/>
            </p:cNvGrpSpPr>
            <p:nvPr/>
          </p:nvGrpSpPr>
          <p:grpSpPr bwMode="auto">
            <a:xfrm>
              <a:off x="2100" y="2873"/>
              <a:ext cx="66" cy="80"/>
              <a:chOff x="1128" y="2064"/>
              <a:chExt cx="66" cy="186"/>
            </a:xfrm>
          </p:grpSpPr>
          <p:cxnSp>
            <p:nvCxnSpPr>
              <p:cNvPr id="75894" name="Straight Connector 11"/>
              <p:cNvCxnSpPr>
                <a:cxnSpLocks noChangeShapeType="1"/>
              </p:cNvCxnSpPr>
              <p:nvPr/>
            </p:nvCxnSpPr>
            <p:spPr bwMode="auto">
              <a:xfrm>
                <a:off x="1128" y="2064"/>
                <a:ext cx="66" cy="0"/>
              </a:xfrm>
              <a:prstGeom prst="line">
                <a:avLst/>
              </a:prstGeom>
              <a:noFill/>
              <a:ln w="19050" algn="ctr">
                <a:solidFill>
                  <a:srgbClr val="79B418"/>
                </a:solidFill>
                <a:round/>
                <a:headEnd/>
                <a:tailEnd/>
              </a:ln>
              <a:extLst>
                <a:ext uri="{909E8E84-426E-40DD-AFC4-6F175D3DCCD1}">
                  <a14:hiddenFill xmlns:a14="http://schemas.microsoft.com/office/drawing/2010/main">
                    <a:noFill/>
                  </a14:hiddenFill>
                </a:ext>
              </a:extLst>
            </p:spPr>
          </p:cxnSp>
          <p:cxnSp>
            <p:nvCxnSpPr>
              <p:cNvPr id="75895" name="Straight Connector 11"/>
              <p:cNvCxnSpPr>
                <a:cxnSpLocks noChangeShapeType="1"/>
              </p:cNvCxnSpPr>
              <p:nvPr/>
            </p:nvCxnSpPr>
            <p:spPr bwMode="auto">
              <a:xfrm>
                <a:off x="1161" y="2067"/>
                <a:ext cx="0" cy="183"/>
              </a:xfrm>
              <a:prstGeom prst="line">
                <a:avLst/>
              </a:prstGeom>
              <a:noFill/>
              <a:ln w="19050" algn="ctr">
                <a:solidFill>
                  <a:srgbClr val="79B418"/>
                </a:solidFill>
                <a:round/>
                <a:headEnd/>
                <a:tailEnd/>
              </a:ln>
              <a:extLst>
                <a:ext uri="{909E8E84-426E-40DD-AFC4-6F175D3DCCD1}">
                  <a14:hiddenFill xmlns:a14="http://schemas.microsoft.com/office/drawing/2010/main">
                    <a:noFill/>
                  </a14:hiddenFill>
                </a:ext>
              </a:extLst>
            </p:spPr>
          </p:cxnSp>
          <p:cxnSp>
            <p:nvCxnSpPr>
              <p:cNvPr id="75896" name="Straight Connector 11"/>
              <p:cNvCxnSpPr>
                <a:cxnSpLocks noChangeShapeType="1"/>
              </p:cNvCxnSpPr>
              <p:nvPr/>
            </p:nvCxnSpPr>
            <p:spPr bwMode="auto">
              <a:xfrm>
                <a:off x="1128" y="2247"/>
                <a:ext cx="66" cy="0"/>
              </a:xfrm>
              <a:prstGeom prst="line">
                <a:avLst/>
              </a:prstGeom>
              <a:noFill/>
              <a:ln w="19050" algn="ctr">
                <a:solidFill>
                  <a:srgbClr val="79B418"/>
                </a:solidFill>
                <a:round/>
                <a:headEnd/>
                <a:tailEnd/>
              </a:ln>
              <a:extLst>
                <a:ext uri="{909E8E84-426E-40DD-AFC4-6F175D3DCCD1}">
                  <a14:hiddenFill xmlns:a14="http://schemas.microsoft.com/office/drawing/2010/main">
                    <a:noFill/>
                  </a14:hiddenFill>
                </a:ext>
              </a:extLst>
            </p:spPr>
          </p:cxnSp>
        </p:grpSp>
        <p:sp>
          <p:nvSpPr>
            <p:cNvPr id="75893" name="Freeform 128"/>
            <p:cNvSpPr>
              <a:spLocks/>
            </p:cNvSpPr>
            <p:nvPr/>
          </p:nvSpPr>
          <p:spPr bwMode="auto">
            <a:xfrm>
              <a:off x="770" y="2518"/>
              <a:ext cx="4788" cy="492"/>
            </a:xfrm>
            <a:custGeom>
              <a:avLst/>
              <a:gdLst>
                <a:gd name="T0" fmla="*/ 371 w 4788"/>
                <a:gd name="T1" fmla="*/ 491 h 492"/>
                <a:gd name="T2" fmla="*/ 494 w 4788"/>
                <a:gd name="T3" fmla="*/ 466 h 492"/>
                <a:gd name="T4" fmla="*/ 574 w 4788"/>
                <a:gd name="T5" fmla="*/ 455 h 492"/>
                <a:gd name="T6" fmla="*/ 665 w 4788"/>
                <a:gd name="T7" fmla="*/ 442 h 492"/>
                <a:gd name="T8" fmla="*/ 768 w 4788"/>
                <a:gd name="T9" fmla="*/ 436 h 492"/>
                <a:gd name="T10" fmla="*/ 885 w 4788"/>
                <a:gd name="T11" fmla="*/ 424 h 492"/>
                <a:gd name="T12" fmla="*/ 1028 w 4788"/>
                <a:gd name="T13" fmla="*/ 415 h 492"/>
                <a:gd name="T14" fmla="*/ 1325 w 4788"/>
                <a:gd name="T15" fmla="*/ 406 h 492"/>
                <a:gd name="T16" fmla="*/ 1433 w 4788"/>
                <a:gd name="T17" fmla="*/ 397 h 492"/>
                <a:gd name="T18" fmla="*/ 1534 w 4788"/>
                <a:gd name="T19" fmla="*/ 385 h 492"/>
                <a:gd name="T20" fmla="*/ 1642 w 4788"/>
                <a:gd name="T21" fmla="*/ 373 h 492"/>
                <a:gd name="T22" fmla="*/ 1659 w 4788"/>
                <a:gd name="T23" fmla="*/ 364 h 492"/>
                <a:gd name="T24" fmla="*/ 1746 w 4788"/>
                <a:gd name="T25" fmla="*/ 353 h 492"/>
                <a:gd name="T26" fmla="*/ 1843 w 4788"/>
                <a:gd name="T27" fmla="*/ 346 h 492"/>
                <a:gd name="T28" fmla="*/ 1968 w 4788"/>
                <a:gd name="T29" fmla="*/ 335 h 492"/>
                <a:gd name="T30" fmla="*/ 2034 w 4788"/>
                <a:gd name="T31" fmla="*/ 326 h 492"/>
                <a:gd name="T32" fmla="*/ 2136 w 4788"/>
                <a:gd name="T33" fmla="*/ 308 h 492"/>
                <a:gd name="T34" fmla="*/ 2283 w 4788"/>
                <a:gd name="T35" fmla="*/ 296 h 492"/>
                <a:gd name="T36" fmla="*/ 2523 w 4788"/>
                <a:gd name="T37" fmla="*/ 290 h 492"/>
                <a:gd name="T38" fmla="*/ 2565 w 4788"/>
                <a:gd name="T39" fmla="*/ 275 h 492"/>
                <a:gd name="T40" fmla="*/ 2682 w 4788"/>
                <a:gd name="T41" fmla="*/ 262 h 492"/>
                <a:gd name="T42" fmla="*/ 2772 w 4788"/>
                <a:gd name="T43" fmla="*/ 251 h 492"/>
                <a:gd name="T44" fmla="*/ 2863 w 4788"/>
                <a:gd name="T45" fmla="*/ 239 h 492"/>
                <a:gd name="T46" fmla="*/ 2880 w 4788"/>
                <a:gd name="T47" fmla="*/ 230 h 492"/>
                <a:gd name="T48" fmla="*/ 2995 w 4788"/>
                <a:gd name="T49" fmla="*/ 223 h 492"/>
                <a:gd name="T50" fmla="*/ 3135 w 4788"/>
                <a:gd name="T51" fmla="*/ 214 h 492"/>
                <a:gd name="T52" fmla="*/ 3348 w 4788"/>
                <a:gd name="T53" fmla="*/ 206 h 492"/>
                <a:gd name="T54" fmla="*/ 3408 w 4788"/>
                <a:gd name="T55" fmla="*/ 191 h 492"/>
                <a:gd name="T56" fmla="*/ 3498 w 4788"/>
                <a:gd name="T57" fmla="*/ 184 h 492"/>
                <a:gd name="T58" fmla="*/ 3588 w 4788"/>
                <a:gd name="T59" fmla="*/ 175 h 492"/>
                <a:gd name="T60" fmla="*/ 3699 w 4788"/>
                <a:gd name="T61" fmla="*/ 157 h 492"/>
                <a:gd name="T62" fmla="*/ 3930 w 4788"/>
                <a:gd name="T63" fmla="*/ 146 h 492"/>
                <a:gd name="T64" fmla="*/ 4038 w 4788"/>
                <a:gd name="T65" fmla="*/ 139 h 492"/>
                <a:gd name="T66" fmla="*/ 4137 w 4788"/>
                <a:gd name="T67" fmla="*/ 128 h 492"/>
                <a:gd name="T68" fmla="*/ 4182 w 4788"/>
                <a:gd name="T69" fmla="*/ 118 h 492"/>
                <a:gd name="T70" fmla="*/ 4239 w 4788"/>
                <a:gd name="T71" fmla="*/ 103 h 492"/>
                <a:gd name="T72" fmla="*/ 4315 w 4788"/>
                <a:gd name="T73" fmla="*/ 91 h 492"/>
                <a:gd name="T74" fmla="*/ 4341 w 4788"/>
                <a:gd name="T75" fmla="*/ 79 h 492"/>
                <a:gd name="T76" fmla="*/ 4458 w 4788"/>
                <a:gd name="T77" fmla="*/ 71 h 492"/>
                <a:gd name="T78" fmla="*/ 4525 w 4788"/>
                <a:gd name="T79" fmla="*/ 64 h 492"/>
                <a:gd name="T80" fmla="*/ 4623 w 4788"/>
                <a:gd name="T81" fmla="*/ 53 h 492"/>
                <a:gd name="T82" fmla="*/ 4641 w 4788"/>
                <a:gd name="T83" fmla="*/ 32 h 492"/>
                <a:gd name="T84" fmla="*/ 4695 w 4788"/>
                <a:gd name="T85" fmla="*/ 20 h 492"/>
                <a:gd name="T86" fmla="*/ 4788 w 4788"/>
                <a:gd name="T87" fmla="*/ 0 h 4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4788" h="492">
                  <a:moveTo>
                    <a:pt x="0" y="492"/>
                  </a:moveTo>
                  <a:lnTo>
                    <a:pt x="371" y="491"/>
                  </a:lnTo>
                  <a:lnTo>
                    <a:pt x="373" y="461"/>
                  </a:lnTo>
                  <a:lnTo>
                    <a:pt x="494" y="466"/>
                  </a:lnTo>
                  <a:lnTo>
                    <a:pt x="493" y="452"/>
                  </a:lnTo>
                  <a:lnTo>
                    <a:pt x="574" y="455"/>
                  </a:lnTo>
                  <a:lnTo>
                    <a:pt x="574" y="442"/>
                  </a:lnTo>
                  <a:lnTo>
                    <a:pt x="665" y="442"/>
                  </a:lnTo>
                  <a:lnTo>
                    <a:pt x="666" y="434"/>
                  </a:lnTo>
                  <a:lnTo>
                    <a:pt x="768" y="436"/>
                  </a:lnTo>
                  <a:lnTo>
                    <a:pt x="768" y="422"/>
                  </a:lnTo>
                  <a:lnTo>
                    <a:pt x="885" y="424"/>
                  </a:lnTo>
                  <a:lnTo>
                    <a:pt x="885" y="413"/>
                  </a:lnTo>
                  <a:lnTo>
                    <a:pt x="1028" y="415"/>
                  </a:lnTo>
                  <a:lnTo>
                    <a:pt x="1026" y="404"/>
                  </a:lnTo>
                  <a:lnTo>
                    <a:pt x="1325" y="406"/>
                  </a:lnTo>
                  <a:lnTo>
                    <a:pt x="1325" y="397"/>
                  </a:lnTo>
                  <a:lnTo>
                    <a:pt x="1433" y="397"/>
                  </a:lnTo>
                  <a:lnTo>
                    <a:pt x="1433" y="383"/>
                  </a:lnTo>
                  <a:lnTo>
                    <a:pt x="1534" y="385"/>
                  </a:lnTo>
                  <a:lnTo>
                    <a:pt x="1536" y="373"/>
                  </a:lnTo>
                  <a:lnTo>
                    <a:pt x="1642" y="373"/>
                  </a:lnTo>
                  <a:lnTo>
                    <a:pt x="1642" y="362"/>
                  </a:lnTo>
                  <a:lnTo>
                    <a:pt x="1659" y="364"/>
                  </a:lnTo>
                  <a:lnTo>
                    <a:pt x="1659" y="352"/>
                  </a:lnTo>
                  <a:lnTo>
                    <a:pt x="1746" y="353"/>
                  </a:lnTo>
                  <a:lnTo>
                    <a:pt x="1746" y="346"/>
                  </a:lnTo>
                  <a:lnTo>
                    <a:pt x="1843" y="346"/>
                  </a:lnTo>
                  <a:lnTo>
                    <a:pt x="1843" y="335"/>
                  </a:lnTo>
                  <a:lnTo>
                    <a:pt x="1968" y="335"/>
                  </a:lnTo>
                  <a:lnTo>
                    <a:pt x="1966" y="325"/>
                  </a:lnTo>
                  <a:lnTo>
                    <a:pt x="2034" y="326"/>
                  </a:lnTo>
                  <a:lnTo>
                    <a:pt x="2035" y="305"/>
                  </a:lnTo>
                  <a:lnTo>
                    <a:pt x="2136" y="308"/>
                  </a:lnTo>
                  <a:lnTo>
                    <a:pt x="2137" y="296"/>
                  </a:lnTo>
                  <a:lnTo>
                    <a:pt x="2283" y="296"/>
                  </a:lnTo>
                  <a:lnTo>
                    <a:pt x="2283" y="287"/>
                  </a:lnTo>
                  <a:lnTo>
                    <a:pt x="2523" y="290"/>
                  </a:lnTo>
                  <a:lnTo>
                    <a:pt x="2521" y="272"/>
                  </a:lnTo>
                  <a:lnTo>
                    <a:pt x="2565" y="275"/>
                  </a:lnTo>
                  <a:lnTo>
                    <a:pt x="2565" y="259"/>
                  </a:lnTo>
                  <a:lnTo>
                    <a:pt x="2682" y="262"/>
                  </a:lnTo>
                  <a:lnTo>
                    <a:pt x="2682" y="250"/>
                  </a:lnTo>
                  <a:lnTo>
                    <a:pt x="2772" y="251"/>
                  </a:lnTo>
                  <a:lnTo>
                    <a:pt x="2772" y="241"/>
                  </a:lnTo>
                  <a:lnTo>
                    <a:pt x="2863" y="239"/>
                  </a:lnTo>
                  <a:lnTo>
                    <a:pt x="2863" y="230"/>
                  </a:lnTo>
                  <a:lnTo>
                    <a:pt x="2880" y="230"/>
                  </a:lnTo>
                  <a:lnTo>
                    <a:pt x="2881" y="221"/>
                  </a:lnTo>
                  <a:lnTo>
                    <a:pt x="2995" y="223"/>
                  </a:lnTo>
                  <a:lnTo>
                    <a:pt x="2997" y="212"/>
                  </a:lnTo>
                  <a:lnTo>
                    <a:pt x="3135" y="214"/>
                  </a:lnTo>
                  <a:lnTo>
                    <a:pt x="3135" y="203"/>
                  </a:lnTo>
                  <a:lnTo>
                    <a:pt x="3348" y="206"/>
                  </a:lnTo>
                  <a:lnTo>
                    <a:pt x="3349" y="191"/>
                  </a:lnTo>
                  <a:lnTo>
                    <a:pt x="3408" y="191"/>
                  </a:lnTo>
                  <a:lnTo>
                    <a:pt x="3408" y="182"/>
                  </a:lnTo>
                  <a:lnTo>
                    <a:pt x="3498" y="184"/>
                  </a:lnTo>
                  <a:lnTo>
                    <a:pt x="3499" y="176"/>
                  </a:lnTo>
                  <a:lnTo>
                    <a:pt x="3588" y="175"/>
                  </a:lnTo>
                  <a:lnTo>
                    <a:pt x="3586" y="155"/>
                  </a:lnTo>
                  <a:lnTo>
                    <a:pt x="3699" y="157"/>
                  </a:lnTo>
                  <a:lnTo>
                    <a:pt x="3699" y="146"/>
                  </a:lnTo>
                  <a:lnTo>
                    <a:pt x="3930" y="146"/>
                  </a:lnTo>
                  <a:lnTo>
                    <a:pt x="3930" y="137"/>
                  </a:lnTo>
                  <a:lnTo>
                    <a:pt x="4038" y="139"/>
                  </a:lnTo>
                  <a:lnTo>
                    <a:pt x="4039" y="127"/>
                  </a:lnTo>
                  <a:lnTo>
                    <a:pt x="4137" y="128"/>
                  </a:lnTo>
                  <a:lnTo>
                    <a:pt x="4137" y="118"/>
                  </a:lnTo>
                  <a:lnTo>
                    <a:pt x="4182" y="118"/>
                  </a:lnTo>
                  <a:lnTo>
                    <a:pt x="4180" y="103"/>
                  </a:lnTo>
                  <a:lnTo>
                    <a:pt x="4239" y="103"/>
                  </a:lnTo>
                  <a:lnTo>
                    <a:pt x="4239" y="89"/>
                  </a:lnTo>
                  <a:lnTo>
                    <a:pt x="4315" y="91"/>
                  </a:lnTo>
                  <a:lnTo>
                    <a:pt x="4317" y="80"/>
                  </a:lnTo>
                  <a:lnTo>
                    <a:pt x="4341" y="79"/>
                  </a:lnTo>
                  <a:lnTo>
                    <a:pt x="4341" y="68"/>
                  </a:lnTo>
                  <a:lnTo>
                    <a:pt x="4458" y="71"/>
                  </a:lnTo>
                  <a:lnTo>
                    <a:pt x="4459" y="61"/>
                  </a:lnTo>
                  <a:lnTo>
                    <a:pt x="4525" y="64"/>
                  </a:lnTo>
                  <a:lnTo>
                    <a:pt x="4527" y="49"/>
                  </a:lnTo>
                  <a:lnTo>
                    <a:pt x="4623" y="53"/>
                  </a:lnTo>
                  <a:lnTo>
                    <a:pt x="4621" y="32"/>
                  </a:lnTo>
                  <a:lnTo>
                    <a:pt x="4641" y="32"/>
                  </a:lnTo>
                  <a:lnTo>
                    <a:pt x="4644" y="19"/>
                  </a:lnTo>
                  <a:lnTo>
                    <a:pt x="4695" y="20"/>
                  </a:lnTo>
                  <a:lnTo>
                    <a:pt x="4696" y="4"/>
                  </a:lnTo>
                  <a:lnTo>
                    <a:pt x="4788" y="0"/>
                  </a:lnTo>
                </a:path>
              </a:pathLst>
            </a:custGeom>
            <a:noFill/>
            <a:ln w="28575">
              <a:solidFill>
                <a:srgbClr val="79B418"/>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b="0" i="0" smtClean="0">
                <a:solidFill>
                  <a:prstClr val="black"/>
                </a:solidFill>
                <a:latin typeface="Arial" charset="0"/>
                <a:cs typeface="Arial" charset="0"/>
              </a:endParaRPr>
            </a:p>
          </p:txBody>
        </p:sp>
      </p:grpSp>
      <p:grpSp>
        <p:nvGrpSpPr>
          <p:cNvPr id="75850" name="Group 91"/>
          <p:cNvGrpSpPr>
            <a:grpSpLocks/>
          </p:cNvGrpSpPr>
          <p:nvPr/>
        </p:nvGrpSpPr>
        <p:grpSpPr bwMode="auto">
          <a:xfrm>
            <a:off x="2252663" y="4637088"/>
            <a:ext cx="104775" cy="87312"/>
            <a:chOff x="1128" y="2064"/>
            <a:chExt cx="66" cy="186"/>
          </a:xfrm>
        </p:grpSpPr>
        <p:cxnSp>
          <p:nvCxnSpPr>
            <p:cNvPr id="75884" name="Straight Connector 11"/>
            <p:cNvCxnSpPr>
              <a:cxnSpLocks noChangeShapeType="1"/>
            </p:cNvCxnSpPr>
            <p:nvPr/>
          </p:nvCxnSpPr>
          <p:spPr bwMode="auto">
            <a:xfrm>
              <a:off x="1128" y="2064"/>
              <a:ext cx="66" cy="0"/>
            </a:xfrm>
            <a:prstGeom prst="line">
              <a:avLst/>
            </a:prstGeom>
            <a:noFill/>
            <a:ln w="19050" algn="ctr">
              <a:solidFill>
                <a:srgbClr val="79B418"/>
              </a:solidFill>
              <a:round/>
              <a:headEnd/>
              <a:tailEnd/>
            </a:ln>
            <a:extLst>
              <a:ext uri="{909E8E84-426E-40DD-AFC4-6F175D3DCCD1}">
                <a14:hiddenFill xmlns:a14="http://schemas.microsoft.com/office/drawing/2010/main">
                  <a:noFill/>
                </a14:hiddenFill>
              </a:ext>
            </a:extLst>
          </p:spPr>
        </p:cxnSp>
        <p:cxnSp>
          <p:nvCxnSpPr>
            <p:cNvPr id="75885" name="Straight Connector 11"/>
            <p:cNvCxnSpPr>
              <a:cxnSpLocks noChangeShapeType="1"/>
            </p:cNvCxnSpPr>
            <p:nvPr/>
          </p:nvCxnSpPr>
          <p:spPr bwMode="auto">
            <a:xfrm>
              <a:off x="1161" y="2067"/>
              <a:ext cx="0" cy="183"/>
            </a:xfrm>
            <a:prstGeom prst="line">
              <a:avLst/>
            </a:prstGeom>
            <a:noFill/>
            <a:ln w="19050" algn="ctr">
              <a:solidFill>
                <a:srgbClr val="79B418"/>
              </a:solidFill>
              <a:round/>
              <a:headEnd/>
              <a:tailEnd/>
            </a:ln>
            <a:extLst>
              <a:ext uri="{909E8E84-426E-40DD-AFC4-6F175D3DCCD1}">
                <a14:hiddenFill xmlns:a14="http://schemas.microsoft.com/office/drawing/2010/main">
                  <a:noFill/>
                </a14:hiddenFill>
              </a:ext>
            </a:extLst>
          </p:spPr>
        </p:cxnSp>
        <p:cxnSp>
          <p:nvCxnSpPr>
            <p:cNvPr id="75886" name="Straight Connector 11"/>
            <p:cNvCxnSpPr>
              <a:cxnSpLocks noChangeShapeType="1"/>
            </p:cNvCxnSpPr>
            <p:nvPr/>
          </p:nvCxnSpPr>
          <p:spPr bwMode="auto">
            <a:xfrm>
              <a:off x="1128" y="2247"/>
              <a:ext cx="66" cy="0"/>
            </a:xfrm>
            <a:prstGeom prst="line">
              <a:avLst/>
            </a:prstGeom>
            <a:noFill/>
            <a:ln w="19050" algn="ctr">
              <a:solidFill>
                <a:srgbClr val="79B418"/>
              </a:solidFill>
              <a:round/>
              <a:headEnd/>
              <a:tailEnd/>
            </a:ln>
            <a:extLst>
              <a:ext uri="{909E8E84-426E-40DD-AFC4-6F175D3DCCD1}">
                <a14:hiddenFill xmlns:a14="http://schemas.microsoft.com/office/drawing/2010/main">
                  <a:noFill/>
                </a14:hiddenFill>
              </a:ext>
            </a:extLst>
          </p:spPr>
        </p:cxnSp>
      </p:grpSp>
      <p:grpSp>
        <p:nvGrpSpPr>
          <p:cNvPr id="75851" name="Group 135"/>
          <p:cNvGrpSpPr>
            <a:grpSpLocks/>
          </p:cNvGrpSpPr>
          <p:nvPr/>
        </p:nvGrpSpPr>
        <p:grpSpPr bwMode="auto">
          <a:xfrm>
            <a:off x="1231900" y="3587750"/>
            <a:ext cx="7607300" cy="1189038"/>
            <a:chOff x="776" y="2260"/>
            <a:chExt cx="4792" cy="749"/>
          </a:xfrm>
        </p:grpSpPr>
        <p:grpSp>
          <p:nvGrpSpPr>
            <p:cNvPr id="75855" name="Group 91"/>
            <p:cNvGrpSpPr>
              <a:grpSpLocks/>
            </p:cNvGrpSpPr>
            <p:nvPr/>
          </p:nvGrpSpPr>
          <p:grpSpPr bwMode="auto">
            <a:xfrm>
              <a:off x="1419" y="2778"/>
              <a:ext cx="66" cy="102"/>
              <a:chOff x="1128" y="2064"/>
              <a:chExt cx="66" cy="186"/>
            </a:xfrm>
          </p:grpSpPr>
          <p:cxnSp>
            <p:nvCxnSpPr>
              <p:cNvPr id="75881" name="Straight Connector 11"/>
              <p:cNvCxnSpPr>
                <a:cxnSpLocks noChangeShapeType="1"/>
              </p:cNvCxnSpPr>
              <p:nvPr/>
            </p:nvCxnSpPr>
            <p:spPr bwMode="auto">
              <a:xfrm>
                <a:off x="1128" y="2064"/>
                <a:ext cx="66" cy="0"/>
              </a:xfrm>
              <a:prstGeom prst="line">
                <a:avLst/>
              </a:prstGeom>
              <a:noFill/>
              <a:ln w="19050" algn="ctr">
                <a:solidFill>
                  <a:srgbClr val="3399FF"/>
                </a:solidFill>
                <a:round/>
                <a:headEnd/>
                <a:tailEnd/>
              </a:ln>
              <a:extLst>
                <a:ext uri="{909E8E84-426E-40DD-AFC4-6F175D3DCCD1}">
                  <a14:hiddenFill xmlns:a14="http://schemas.microsoft.com/office/drawing/2010/main">
                    <a:noFill/>
                  </a14:hiddenFill>
                </a:ext>
              </a:extLst>
            </p:spPr>
          </p:cxnSp>
          <p:cxnSp>
            <p:nvCxnSpPr>
              <p:cNvPr id="75882" name="Straight Connector 11"/>
              <p:cNvCxnSpPr>
                <a:cxnSpLocks noChangeShapeType="1"/>
              </p:cNvCxnSpPr>
              <p:nvPr/>
            </p:nvCxnSpPr>
            <p:spPr bwMode="auto">
              <a:xfrm>
                <a:off x="1161" y="2067"/>
                <a:ext cx="0" cy="183"/>
              </a:xfrm>
              <a:prstGeom prst="line">
                <a:avLst/>
              </a:prstGeom>
              <a:noFill/>
              <a:ln w="19050" algn="ctr">
                <a:solidFill>
                  <a:srgbClr val="3399FF"/>
                </a:solidFill>
                <a:round/>
                <a:headEnd/>
                <a:tailEnd/>
              </a:ln>
              <a:extLst>
                <a:ext uri="{909E8E84-426E-40DD-AFC4-6F175D3DCCD1}">
                  <a14:hiddenFill xmlns:a14="http://schemas.microsoft.com/office/drawing/2010/main">
                    <a:noFill/>
                  </a14:hiddenFill>
                </a:ext>
              </a:extLst>
            </p:spPr>
          </p:cxnSp>
          <p:cxnSp>
            <p:nvCxnSpPr>
              <p:cNvPr id="75883" name="Straight Connector 11"/>
              <p:cNvCxnSpPr>
                <a:cxnSpLocks noChangeShapeType="1"/>
              </p:cNvCxnSpPr>
              <p:nvPr/>
            </p:nvCxnSpPr>
            <p:spPr bwMode="auto">
              <a:xfrm>
                <a:off x="1128" y="2247"/>
                <a:ext cx="66" cy="0"/>
              </a:xfrm>
              <a:prstGeom prst="line">
                <a:avLst/>
              </a:prstGeom>
              <a:noFill/>
              <a:ln w="19050" algn="ctr">
                <a:solidFill>
                  <a:srgbClr val="3399FF"/>
                </a:solidFill>
                <a:round/>
                <a:headEnd/>
                <a:tailEnd/>
              </a:ln>
              <a:extLst>
                <a:ext uri="{909E8E84-426E-40DD-AFC4-6F175D3DCCD1}">
                  <a14:hiddenFill xmlns:a14="http://schemas.microsoft.com/office/drawing/2010/main">
                    <a:noFill/>
                  </a14:hiddenFill>
                </a:ext>
              </a:extLst>
            </p:spPr>
          </p:cxnSp>
        </p:grpSp>
        <p:grpSp>
          <p:nvGrpSpPr>
            <p:cNvPr id="75856" name="Group 96"/>
            <p:cNvGrpSpPr>
              <a:grpSpLocks/>
            </p:cNvGrpSpPr>
            <p:nvPr/>
          </p:nvGrpSpPr>
          <p:grpSpPr bwMode="auto">
            <a:xfrm>
              <a:off x="2100" y="2711"/>
              <a:ext cx="66" cy="122"/>
              <a:chOff x="1128" y="2064"/>
              <a:chExt cx="66" cy="186"/>
            </a:xfrm>
          </p:grpSpPr>
          <p:cxnSp>
            <p:nvCxnSpPr>
              <p:cNvPr id="75878" name="Straight Connector 11"/>
              <p:cNvCxnSpPr>
                <a:cxnSpLocks noChangeShapeType="1"/>
              </p:cNvCxnSpPr>
              <p:nvPr/>
            </p:nvCxnSpPr>
            <p:spPr bwMode="auto">
              <a:xfrm>
                <a:off x="1128" y="2064"/>
                <a:ext cx="66" cy="0"/>
              </a:xfrm>
              <a:prstGeom prst="line">
                <a:avLst/>
              </a:prstGeom>
              <a:noFill/>
              <a:ln w="19050" algn="ctr">
                <a:solidFill>
                  <a:srgbClr val="3399FF"/>
                </a:solidFill>
                <a:round/>
                <a:headEnd/>
                <a:tailEnd/>
              </a:ln>
              <a:extLst>
                <a:ext uri="{909E8E84-426E-40DD-AFC4-6F175D3DCCD1}">
                  <a14:hiddenFill xmlns:a14="http://schemas.microsoft.com/office/drawing/2010/main">
                    <a:noFill/>
                  </a14:hiddenFill>
                </a:ext>
              </a:extLst>
            </p:spPr>
          </p:cxnSp>
          <p:cxnSp>
            <p:nvCxnSpPr>
              <p:cNvPr id="75879" name="Straight Connector 11"/>
              <p:cNvCxnSpPr>
                <a:cxnSpLocks noChangeShapeType="1"/>
              </p:cNvCxnSpPr>
              <p:nvPr/>
            </p:nvCxnSpPr>
            <p:spPr bwMode="auto">
              <a:xfrm>
                <a:off x="1161" y="2067"/>
                <a:ext cx="0" cy="183"/>
              </a:xfrm>
              <a:prstGeom prst="line">
                <a:avLst/>
              </a:prstGeom>
              <a:noFill/>
              <a:ln w="19050" algn="ctr">
                <a:solidFill>
                  <a:srgbClr val="3399FF"/>
                </a:solidFill>
                <a:round/>
                <a:headEnd/>
                <a:tailEnd/>
              </a:ln>
              <a:extLst>
                <a:ext uri="{909E8E84-426E-40DD-AFC4-6F175D3DCCD1}">
                  <a14:hiddenFill xmlns:a14="http://schemas.microsoft.com/office/drawing/2010/main">
                    <a:noFill/>
                  </a14:hiddenFill>
                </a:ext>
              </a:extLst>
            </p:spPr>
          </p:cxnSp>
          <p:cxnSp>
            <p:nvCxnSpPr>
              <p:cNvPr id="75880" name="Straight Connector 11"/>
              <p:cNvCxnSpPr>
                <a:cxnSpLocks noChangeShapeType="1"/>
              </p:cNvCxnSpPr>
              <p:nvPr/>
            </p:nvCxnSpPr>
            <p:spPr bwMode="auto">
              <a:xfrm>
                <a:off x="1128" y="2247"/>
                <a:ext cx="66" cy="0"/>
              </a:xfrm>
              <a:prstGeom prst="line">
                <a:avLst/>
              </a:prstGeom>
              <a:noFill/>
              <a:ln w="19050" algn="ctr">
                <a:solidFill>
                  <a:srgbClr val="3399FF"/>
                </a:solidFill>
                <a:round/>
                <a:headEnd/>
                <a:tailEnd/>
              </a:ln>
              <a:extLst>
                <a:ext uri="{909E8E84-426E-40DD-AFC4-6F175D3DCCD1}">
                  <a14:hiddenFill xmlns:a14="http://schemas.microsoft.com/office/drawing/2010/main">
                    <a:noFill/>
                  </a14:hiddenFill>
                </a:ext>
              </a:extLst>
            </p:spPr>
          </p:cxnSp>
        </p:grpSp>
        <p:grpSp>
          <p:nvGrpSpPr>
            <p:cNvPr id="75857" name="Group 100"/>
            <p:cNvGrpSpPr>
              <a:grpSpLocks/>
            </p:cNvGrpSpPr>
            <p:nvPr/>
          </p:nvGrpSpPr>
          <p:grpSpPr bwMode="auto">
            <a:xfrm>
              <a:off x="2776" y="2598"/>
              <a:ext cx="66" cy="153"/>
              <a:chOff x="1128" y="2064"/>
              <a:chExt cx="66" cy="186"/>
            </a:xfrm>
          </p:grpSpPr>
          <p:cxnSp>
            <p:nvCxnSpPr>
              <p:cNvPr id="75875" name="Straight Connector 11"/>
              <p:cNvCxnSpPr>
                <a:cxnSpLocks noChangeShapeType="1"/>
              </p:cNvCxnSpPr>
              <p:nvPr/>
            </p:nvCxnSpPr>
            <p:spPr bwMode="auto">
              <a:xfrm>
                <a:off x="1128" y="2064"/>
                <a:ext cx="66" cy="0"/>
              </a:xfrm>
              <a:prstGeom prst="line">
                <a:avLst/>
              </a:prstGeom>
              <a:noFill/>
              <a:ln w="19050" algn="ctr">
                <a:solidFill>
                  <a:srgbClr val="3399FF"/>
                </a:solidFill>
                <a:round/>
                <a:headEnd/>
                <a:tailEnd/>
              </a:ln>
              <a:extLst>
                <a:ext uri="{909E8E84-426E-40DD-AFC4-6F175D3DCCD1}">
                  <a14:hiddenFill xmlns:a14="http://schemas.microsoft.com/office/drawing/2010/main">
                    <a:noFill/>
                  </a14:hiddenFill>
                </a:ext>
              </a:extLst>
            </p:spPr>
          </p:cxnSp>
          <p:cxnSp>
            <p:nvCxnSpPr>
              <p:cNvPr id="75876" name="Straight Connector 11"/>
              <p:cNvCxnSpPr>
                <a:cxnSpLocks noChangeShapeType="1"/>
              </p:cNvCxnSpPr>
              <p:nvPr/>
            </p:nvCxnSpPr>
            <p:spPr bwMode="auto">
              <a:xfrm>
                <a:off x="1161" y="2067"/>
                <a:ext cx="0" cy="183"/>
              </a:xfrm>
              <a:prstGeom prst="line">
                <a:avLst/>
              </a:prstGeom>
              <a:noFill/>
              <a:ln w="19050" algn="ctr">
                <a:solidFill>
                  <a:srgbClr val="3399FF"/>
                </a:solidFill>
                <a:round/>
                <a:headEnd/>
                <a:tailEnd/>
              </a:ln>
              <a:extLst>
                <a:ext uri="{909E8E84-426E-40DD-AFC4-6F175D3DCCD1}">
                  <a14:hiddenFill xmlns:a14="http://schemas.microsoft.com/office/drawing/2010/main">
                    <a:noFill/>
                  </a14:hiddenFill>
                </a:ext>
              </a:extLst>
            </p:spPr>
          </p:cxnSp>
          <p:cxnSp>
            <p:nvCxnSpPr>
              <p:cNvPr id="75877" name="Straight Connector 11"/>
              <p:cNvCxnSpPr>
                <a:cxnSpLocks noChangeShapeType="1"/>
              </p:cNvCxnSpPr>
              <p:nvPr/>
            </p:nvCxnSpPr>
            <p:spPr bwMode="auto">
              <a:xfrm>
                <a:off x="1128" y="2247"/>
                <a:ext cx="66" cy="0"/>
              </a:xfrm>
              <a:prstGeom prst="line">
                <a:avLst/>
              </a:prstGeom>
              <a:noFill/>
              <a:ln w="19050" algn="ctr">
                <a:solidFill>
                  <a:srgbClr val="3399FF"/>
                </a:solidFill>
                <a:round/>
                <a:headEnd/>
                <a:tailEnd/>
              </a:ln>
              <a:extLst>
                <a:ext uri="{909E8E84-426E-40DD-AFC4-6F175D3DCCD1}">
                  <a14:hiddenFill xmlns:a14="http://schemas.microsoft.com/office/drawing/2010/main">
                    <a:noFill/>
                  </a14:hiddenFill>
                </a:ext>
              </a:extLst>
            </p:spPr>
          </p:cxnSp>
        </p:grpSp>
        <p:grpSp>
          <p:nvGrpSpPr>
            <p:cNvPr id="75858" name="Group 104"/>
            <p:cNvGrpSpPr>
              <a:grpSpLocks/>
            </p:cNvGrpSpPr>
            <p:nvPr/>
          </p:nvGrpSpPr>
          <p:grpSpPr bwMode="auto">
            <a:xfrm>
              <a:off x="3461" y="2494"/>
              <a:ext cx="66" cy="174"/>
              <a:chOff x="1128" y="2064"/>
              <a:chExt cx="66" cy="186"/>
            </a:xfrm>
          </p:grpSpPr>
          <p:cxnSp>
            <p:nvCxnSpPr>
              <p:cNvPr id="75872" name="Straight Connector 11"/>
              <p:cNvCxnSpPr>
                <a:cxnSpLocks noChangeShapeType="1"/>
              </p:cNvCxnSpPr>
              <p:nvPr/>
            </p:nvCxnSpPr>
            <p:spPr bwMode="auto">
              <a:xfrm>
                <a:off x="1128" y="2064"/>
                <a:ext cx="66" cy="0"/>
              </a:xfrm>
              <a:prstGeom prst="line">
                <a:avLst/>
              </a:prstGeom>
              <a:noFill/>
              <a:ln w="19050" algn="ctr">
                <a:solidFill>
                  <a:srgbClr val="3399FF"/>
                </a:solidFill>
                <a:round/>
                <a:headEnd/>
                <a:tailEnd/>
              </a:ln>
              <a:extLst>
                <a:ext uri="{909E8E84-426E-40DD-AFC4-6F175D3DCCD1}">
                  <a14:hiddenFill xmlns:a14="http://schemas.microsoft.com/office/drawing/2010/main">
                    <a:noFill/>
                  </a14:hiddenFill>
                </a:ext>
              </a:extLst>
            </p:spPr>
          </p:cxnSp>
          <p:cxnSp>
            <p:nvCxnSpPr>
              <p:cNvPr id="75873" name="Straight Connector 11"/>
              <p:cNvCxnSpPr>
                <a:cxnSpLocks noChangeShapeType="1"/>
              </p:cNvCxnSpPr>
              <p:nvPr/>
            </p:nvCxnSpPr>
            <p:spPr bwMode="auto">
              <a:xfrm>
                <a:off x="1161" y="2067"/>
                <a:ext cx="0" cy="183"/>
              </a:xfrm>
              <a:prstGeom prst="line">
                <a:avLst/>
              </a:prstGeom>
              <a:noFill/>
              <a:ln w="19050" algn="ctr">
                <a:solidFill>
                  <a:srgbClr val="3399FF"/>
                </a:solidFill>
                <a:round/>
                <a:headEnd/>
                <a:tailEnd/>
              </a:ln>
              <a:extLst>
                <a:ext uri="{909E8E84-426E-40DD-AFC4-6F175D3DCCD1}">
                  <a14:hiddenFill xmlns:a14="http://schemas.microsoft.com/office/drawing/2010/main">
                    <a:noFill/>
                  </a14:hiddenFill>
                </a:ext>
              </a:extLst>
            </p:spPr>
          </p:cxnSp>
          <p:cxnSp>
            <p:nvCxnSpPr>
              <p:cNvPr id="75874" name="Straight Connector 11"/>
              <p:cNvCxnSpPr>
                <a:cxnSpLocks noChangeShapeType="1"/>
              </p:cNvCxnSpPr>
              <p:nvPr/>
            </p:nvCxnSpPr>
            <p:spPr bwMode="auto">
              <a:xfrm>
                <a:off x="1128" y="2247"/>
                <a:ext cx="66" cy="0"/>
              </a:xfrm>
              <a:prstGeom prst="line">
                <a:avLst/>
              </a:prstGeom>
              <a:noFill/>
              <a:ln w="19050" algn="ctr">
                <a:solidFill>
                  <a:srgbClr val="3399FF"/>
                </a:solidFill>
                <a:round/>
                <a:headEnd/>
                <a:tailEnd/>
              </a:ln>
              <a:extLst>
                <a:ext uri="{909E8E84-426E-40DD-AFC4-6F175D3DCCD1}">
                  <a14:hiddenFill xmlns:a14="http://schemas.microsoft.com/office/drawing/2010/main">
                    <a:noFill/>
                  </a14:hiddenFill>
                </a:ext>
              </a:extLst>
            </p:spPr>
          </p:cxnSp>
        </p:grpSp>
        <p:grpSp>
          <p:nvGrpSpPr>
            <p:cNvPr id="75859" name="Group 108"/>
            <p:cNvGrpSpPr>
              <a:grpSpLocks/>
            </p:cNvGrpSpPr>
            <p:nvPr/>
          </p:nvGrpSpPr>
          <p:grpSpPr bwMode="auto">
            <a:xfrm>
              <a:off x="4148" y="2409"/>
              <a:ext cx="66" cy="186"/>
              <a:chOff x="1128" y="2064"/>
              <a:chExt cx="66" cy="186"/>
            </a:xfrm>
          </p:grpSpPr>
          <p:cxnSp>
            <p:nvCxnSpPr>
              <p:cNvPr id="75869" name="Straight Connector 11"/>
              <p:cNvCxnSpPr>
                <a:cxnSpLocks noChangeShapeType="1"/>
              </p:cNvCxnSpPr>
              <p:nvPr/>
            </p:nvCxnSpPr>
            <p:spPr bwMode="auto">
              <a:xfrm>
                <a:off x="1128" y="2064"/>
                <a:ext cx="66" cy="0"/>
              </a:xfrm>
              <a:prstGeom prst="line">
                <a:avLst/>
              </a:prstGeom>
              <a:noFill/>
              <a:ln w="19050" algn="ctr">
                <a:solidFill>
                  <a:srgbClr val="3399FF"/>
                </a:solidFill>
                <a:round/>
                <a:headEnd/>
                <a:tailEnd/>
              </a:ln>
              <a:extLst>
                <a:ext uri="{909E8E84-426E-40DD-AFC4-6F175D3DCCD1}">
                  <a14:hiddenFill xmlns:a14="http://schemas.microsoft.com/office/drawing/2010/main">
                    <a:noFill/>
                  </a14:hiddenFill>
                </a:ext>
              </a:extLst>
            </p:spPr>
          </p:cxnSp>
          <p:cxnSp>
            <p:nvCxnSpPr>
              <p:cNvPr id="75870" name="Straight Connector 11"/>
              <p:cNvCxnSpPr>
                <a:cxnSpLocks noChangeShapeType="1"/>
              </p:cNvCxnSpPr>
              <p:nvPr/>
            </p:nvCxnSpPr>
            <p:spPr bwMode="auto">
              <a:xfrm>
                <a:off x="1161" y="2067"/>
                <a:ext cx="0" cy="183"/>
              </a:xfrm>
              <a:prstGeom prst="line">
                <a:avLst/>
              </a:prstGeom>
              <a:noFill/>
              <a:ln w="19050" algn="ctr">
                <a:solidFill>
                  <a:srgbClr val="3399FF"/>
                </a:solidFill>
                <a:round/>
                <a:headEnd/>
                <a:tailEnd/>
              </a:ln>
              <a:extLst>
                <a:ext uri="{909E8E84-426E-40DD-AFC4-6F175D3DCCD1}">
                  <a14:hiddenFill xmlns:a14="http://schemas.microsoft.com/office/drawing/2010/main">
                    <a:noFill/>
                  </a14:hiddenFill>
                </a:ext>
              </a:extLst>
            </p:spPr>
          </p:cxnSp>
          <p:cxnSp>
            <p:nvCxnSpPr>
              <p:cNvPr id="75871" name="Straight Connector 11"/>
              <p:cNvCxnSpPr>
                <a:cxnSpLocks noChangeShapeType="1"/>
              </p:cNvCxnSpPr>
              <p:nvPr/>
            </p:nvCxnSpPr>
            <p:spPr bwMode="auto">
              <a:xfrm>
                <a:off x="1128" y="2247"/>
                <a:ext cx="66" cy="0"/>
              </a:xfrm>
              <a:prstGeom prst="line">
                <a:avLst/>
              </a:prstGeom>
              <a:noFill/>
              <a:ln w="19050" algn="ctr">
                <a:solidFill>
                  <a:srgbClr val="3399FF"/>
                </a:solidFill>
                <a:round/>
                <a:headEnd/>
                <a:tailEnd/>
              </a:ln>
              <a:extLst>
                <a:ext uri="{909E8E84-426E-40DD-AFC4-6F175D3DCCD1}">
                  <a14:hiddenFill xmlns:a14="http://schemas.microsoft.com/office/drawing/2010/main">
                    <a:noFill/>
                  </a14:hiddenFill>
                </a:ext>
              </a:extLst>
            </p:spPr>
          </p:cxnSp>
        </p:grpSp>
        <p:grpSp>
          <p:nvGrpSpPr>
            <p:cNvPr id="75860" name="Group 112"/>
            <p:cNvGrpSpPr>
              <a:grpSpLocks/>
            </p:cNvGrpSpPr>
            <p:nvPr/>
          </p:nvGrpSpPr>
          <p:grpSpPr bwMode="auto">
            <a:xfrm>
              <a:off x="4824" y="2323"/>
              <a:ext cx="66" cy="200"/>
              <a:chOff x="1128" y="2064"/>
              <a:chExt cx="66" cy="186"/>
            </a:xfrm>
          </p:grpSpPr>
          <p:cxnSp>
            <p:nvCxnSpPr>
              <p:cNvPr id="75866" name="Straight Connector 11"/>
              <p:cNvCxnSpPr>
                <a:cxnSpLocks noChangeShapeType="1"/>
              </p:cNvCxnSpPr>
              <p:nvPr/>
            </p:nvCxnSpPr>
            <p:spPr bwMode="auto">
              <a:xfrm>
                <a:off x="1128" y="2064"/>
                <a:ext cx="66" cy="0"/>
              </a:xfrm>
              <a:prstGeom prst="line">
                <a:avLst/>
              </a:prstGeom>
              <a:noFill/>
              <a:ln w="19050" algn="ctr">
                <a:solidFill>
                  <a:srgbClr val="3399FF"/>
                </a:solidFill>
                <a:round/>
                <a:headEnd/>
                <a:tailEnd/>
              </a:ln>
              <a:extLst>
                <a:ext uri="{909E8E84-426E-40DD-AFC4-6F175D3DCCD1}">
                  <a14:hiddenFill xmlns:a14="http://schemas.microsoft.com/office/drawing/2010/main">
                    <a:noFill/>
                  </a14:hiddenFill>
                </a:ext>
              </a:extLst>
            </p:spPr>
          </p:cxnSp>
          <p:cxnSp>
            <p:nvCxnSpPr>
              <p:cNvPr id="75867" name="Straight Connector 11"/>
              <p:cNvCxnSpPr>
                <a:cxnSpLocks noChangeShapeType="1"/>
              </p:cNvCxnSpPr>
              <p:nvPr/>
            </p:nvCxnSpPr>
            <p:spPr bwMode="auto">
              <a:xfrm>
                <a:off x="1161" y="2067"/>
                <a:ext cx="0" cy="183"/>
              </a:xfrm>
              <a:prstGeom prst="line">
                <a:avLst/>
              </a:prstGeom>
              <a:noFill/>
              <a:ln w="19050" algn="ctr">
                <a:solidFill>
                  <a:srgbClr val="3399FF"/>
                </a:solidFill>
                <a:round/>
                <a:headEnd/>
                <a:tailEnd/>
              </a:ln>
              <a:extLst>
                <a:ext uri="{909E8E84-426E-40DD-AFC4-6F175D3DCCD1}">
                  <a14:hiddenFill xmlns:a14="http://schemas.microsoft.com/office/drawing/2010/main">
                    <a:noFill/>
                  </a14:hiddenFill>
                </a:ext>
              </a:extLst>
            </p:spPr>
          </p:cxnSp>
          <p:cxnSp>
            <p:nvCxnSpPr>
              <p:cNvPr id="75868" name="Straight Connector 11"/>
              <p:cNvCxnSpPr>
                <a:cxnSpLocks noChangeShapeType="1"/>
              </p:cNvCxnSpPr>
              <p:nvPr/>
            </p:nvCxnSpPr>
            <p:spPr bwMode="auto">
              <a:xfrm>
                <a:off x="1128" y="2247"/>
                <a:ext cx="66" cy="0"/>
              </a:xfrm>
              <a:prstGeom prst="line">
                <a:avLst/>
              </a:prstGeom>
              <a:noFill/>
              <a:ln w="19050" algn="ctr">
                <a:solidFill>
                  <a:srgbClr val="3399FF"/>
                </a:solidFill>
                <a:round/>
                <a:headEnd/>
                <a:tailEnd/>
              </a:ln>
              <a:extLst>
                <a:ext uri="{909E8E84-426E-40DD-AFC4-6F175D3DCCD1}">
                  <a14:hiddenFill xmlns:a14="http://schemas.microsoft.com/office/drawing/2010/main">
                    <a:noFill/>
                  </a14:hiddenFill>
                </a:ext>
              </a:extLst>
            </p:spPr>
          </p:cxnSp>
        </p:grpSp>
        <p:grpSp>
          <p:nvGrpSpPr>
            <p:cNvPr id="75861" name="Group 116"/>
            <p:cNvGrpSpPr>
              <a:grpSpLocks/>
            </p:cNvGrpSpPr>
            <p:nvPr/>
          </p:nvGrpSpPr>
          <p:grpSpPr bwMode="auto">
            <a:xfrm>
              <a:off x="5502" y="2260"/>
              <a:ext cx="66" cy="204"/>
              <a:chOff x="1128" y="2064"/>
              <a:chExt cx="66" cy="186"/>
            </a:xfrm>
          </p:grpSpPr>
          <p:cxnSp>
            <p:nvCxnSpPr>
              <p:cNvPr id="75863" name="Straight Connector 11"/>
              <p:cNvCxnSpPr>
                <a:cxnSpLocks noChangeShapeType="1"/>
              </p:cNvCxnSpPr>
              <p:nvPr/>
            </p:nvCxnSpPr>
            <p:spPr bwMode="auto">
              <a:xfrm>
                <a:off x="1128" y="2064"/>
                <a:ext cx="66" cy="0"/>
              </a:xfrm>
              <a:prstGeom prst="line">
                <a:avLst/>
              </a:prstGeom>
              <a:noFill/>
              <a:ln w="19050" algn="ctr">
                <a:solidFill>
                  <a:srgbClr val="3399FF"/>
                </a:solidFill>
                <a:round/>
                <a:headEnd/>
                <a:tailEnd/>
              </a:ln>
              <a:extLst>
                <a:ext uri="{909E8E84-426E-40DD-AFC4-6F175D3DCCD1}">
                  <a14:hiddenFill xmlns:a14="http://schemas.microsoft.com/office/drawing/2010/main">
                    <a:noFill/>
                  </a14:hiddenFill>
                </a:ext>
              </a:extLst>
            </p:spPr>
          </p:cxnSp>
          <p:cxnSp>
            <p:nvCxnSpPr>
              <p:cNvPr id="75864" name="Straight Connector 11"/>
              <p:cNvCxnSpPr>
                <a:cxnSpLocks noChangeShapeType="1"/>
              </p:cNvCxnSpPr>
              <p:nvPr/>
            </p:nvCxnSpPr>
            <p:spPr bwMode="auto">
              <a:xfrm>
                <a:off x="1161" y="2067"/>
                <a:ext cx="0" cy="183"/>
              </a:xfrm>
              <a:prstGeom prst="line">
                <a:avLst/>
              </a:prstGeom>
              <a:noFill/>
              <a:ln w="19050" algn="ctr">
                <a:solidFill>
                  <a:srgbClr val="3399FF"/>
                </a:solidFill>
                <a:round/>
                <a:headEnd/>
                <a:tailEnd/>
              </a:ln>
              <a:extLst>
                <a:ext uri="{909E8E84-426E-40DD-AFC4-6F175D3DCCD1}">
                  <a14:hiddenFill xmlns:a14="http://schemas.microsoft.com/office/drawing/2010/main">
                    <a:noFill/>
                  </a14:hiddenFill>
                </a:ext>
              </a:extLst>
            </p:spPr>
          </p:cxnSp>
          <p:cxnSp>
            <p:nvCxnSpPr>
              <p:cNvPr id="75865" name="Straight Connector 11"/>
              <p:cNvCxnSpPr>
                <a:cxnSpLocks noChangeShapeType="1"/>
              </p:cNvCxnSpPr>
              <p:nvPr/>
            </p:nvCxnSpPr>
            <p:spPr bwMode="auto">
              <a:xfrm>
                <a:off x="1128" y="2247"/>
                <a:ext cx="66" cy="0"/>
              </a:xfrm>
              <a:prstGeom prst="line">
                <a:avLst/>
              </a:prstGeom>
              <a:noFill/>
              <a:ln w="19050" algn="ctr">
                <a:solidFill>
                  <a:srgbClr val="3399FF"/>
                </a:solidFill>
                <a:round/>
                <a:headEnd/>
                <a:tailEnd/>
              </a:ln>
              <a:extLst>
                <a:ext uri="{909E8E84-426E-40DD-AFC4-6F175D3DCCD1}">
                  <a14:hiddenFill xmlns:a14="http://schemas.microsoft.com/office/drawing/2010/main">
                    <a:noFill/>
                  </a14:hiddenFill>
                </a:ext>
              </a:extLst>
            </p:spPr>
          </p:cxnSp>
        </p:grpSp>
        <p:sp>
          <p:nvSpPr>
            <p:cNvPr id="75862" name="Freeform 134"/>
            <p:cNvSpPr>
              <a:spLocks/>
            </p:cNvSpPr>
            <p:nvPr/>
          </p:nvSpPr>
          <p:spPr bwMode="auto">
            <a:xfrm>
              <a:off x="776" y="2360"/>
              <a:ext cx="4785" cy="649"/>
            </a:xfrm>
            <a:custGeom>
              <a:avLst/>
              <a:gdLst>
                <a:gd name="T0" fmla="*/ 64 w 4785"/>
                <a:gd name="T1" fmla="*/ 649 h 649"/>
                <a:gd name="T2" fmla="*/ 109 w 4785"/>
                <a:gd name="T3" fmla="*/ 619 h 649"/>
                <a:gd name="T4" fmla="*/ 165 w 4785"/>
                <a:gd name="T5" fmla="*/ 607 h 649"/>
                <a:gd name="T6" fmla="*/ 169 w 4785"/>
                <a:gd name="T7" fmla="*/ 597 h 649"/>
                <a:gd name="T8" fmla="*/ 202 w 4785"/>
                <a:gd name="T9" fmla="*/ 579 h 649"/>
                <a:gd name="T10" fmla="*/ 228 w 4785"/>
                <a:gd name="T11" fmla="*/ 570 h 649"/>
                <a:gd name="T12" fmla="*/ 277 w 4785"/>
                <a:gd name="T13" fmla="*/ 559 h 649"/>
                <a:gd name="T14" fmla="*/ 315 w 4785"/>
                <a:gd name="T15" fmla="*/ 552 h 649"/>
                <a:gd name="T16" fmla="*/ 348 w 4785"/>
                <a:gd name="T17" fmla="*/ 540 h 649"/>
                <a:gd name="T18" fmla="*/ 375 w 4785"/>
                <a:gd name="T19" fmla="*/ 522 h 649"/>
                <a:gd name="T20" fmla="*/ 427 w 4785"/>
                <a:gd name="T21" fmla="*/ 511 h 649"/>
                <a:gd name="T22" fmla="*/ 525 w 4785"/>
                <a:gd name="T23" fmla="*/ 502 h 649"/>
                <a:gd name="T24" fmla="*/ 582 w 4785"/>
                <a:gd name="T25" fmla="*/ 495 h 649"/>
                <a:gd name="T26" fmla="*/ 649 w 4785"/>
                <a:gd name="T27" fmla="*/ 486 h 649"/>
                <a:gd name="T28" fmla="*/ 724 w 4785"/>
                <a:gd name="T29" fmla="*/ 466 h 649"/>
                <a:gd name="T30" fmla="*/ 925 w 4785"/>
                <a:gd name="T31" fmla="*/ 456 h 649"/>
                <a:gd name="T32" fmla="*/ 1000 w 4785"/>
                <a:gd name="T33" fmla="*/ 447 h 649"/>
                <a:gd name="T34" fmla="*/ 1039 w 4785"/>
                <a:gd name="T35" fmla="*/ 438 h 649"/>
                <a:gd name="T36" fmla="*/ 1113 w 4785"/>
                <a:gd name="T37" fmla="*/ 426 h 649"/>
                <a:gd name="T38" fmla="*/ 1374 w 4785"/>
                <a:gd name="T39" fmla="*/ 417 h 649"/>
                <a:gd name="T40" fmla="*/ 1455 w 4785"/>
                <a:gd name="T41" fmla="*/ 399 h 649"/>
                <a:gd name="T42" fmla="*/ 1512 w 4785"/>
                <a:gd name="T43" fmla="*/ 391 h 649"/>
                <a:gd name="T44" fmla="*/ 1630 w 4785"/>
                <a:gd name="T45" fmla="*/ 381 h 649"/>
                <a:gd name="T46" fmla="*/ 1722 w 4785"/>
                <a:gd name="T47" fmla="*/ 372 h 649"/>
                <a:gd name="T48" fmla="*/ 1770 w 4785"/>
                <a:gd name="T49" fmla="*/ 363 h 649"/>
                <a:gd name="T50" fmla="*/ 1819 w 4785"/>
                <a:gd name="T51" fmla="*/ 352 h 649"/>
                <a:gd name="T52" fmla="*/ 1941 w 4785"/>
                <a:gd name="T53" fmla="*/ 343 h 649"/>
                <a:gd name="T54" fmla="*/ 1972 w 4785"/>
                <a:gd name="T55" fmla="*/ 333 h 649"/>
                <a:gd name="T56" fmla="*/ 2016 w 4785"/>
                <a:gd name="T57" fmla="*/ 324 h 649"/>
                <a:gd name="T58" fmla="*/ 2080 w 4785"/>
                <a:gd name="T59" fmla="*/ 316 h 649"/>
                <a:gd name="T60" fmla="*/ 2155 w 4785"/>
                <a:gd name="T61" fmla="*/ 306 h 649"/>
                <a:gd name="T62" fmla="*/ 2259 w 4785"/>
                <a:gd name="T63" fmla="*/ 295 h 649"/>
                <a:gd name="T64" fmla="*/ 2310 w 4785"/>
                <a:gd name="T65" fmla="*/ 286 h 649"/>
                <a:gd name="T66" fmla="*/ 2323 w 4785"/>
                <a:gd name="T67" fmla="*/ 274 h 649"/>
                <a:gd name="T68" fmla="*/ 2385 w 4785"/>
                <a:gd name="T69" fmla="*/ 270 h 649"/>
                <a:gd name="T70" fmla="*/ 2440 w 4785"/>
                <a:gd name="T71" fmla="*/ 259 h 649"/>
                <a:gd name="T72" fmla="*/ 2518 w 4785"/>
                <a:gd name="T73" fmla="*/ 249 h 649"/>
                <a:gd name="T74" fmla="*/ 2670 w 4785"/>
                <a:gd name="T75" fmla="*/ 241 h 649"/>
                <a:gd name="T76" fmla="*/ 2737 w 4785"/>
                <a:gd name="T77" fmla="*/ 220 h 649"/>
                <a:gd name="T78" fmla="*/ 2820 w 4785"/>
                <a:gd name="T79" fmla="*/ 214 h 649"/>
                <a:gd name="T80" fmla="*/ 2905 w 4785"/>
                <a:gd name="T81" fmla="*/ 190 h 649"/>
                <a:gd name="T82" fmla="*/ 2970 w 4785"/>
                <a:gd name="T83" fmla="*/ 183 h 649"/>
                <a:gd name="T84" fmla="*/ 3084 w 4785"/>
                <a:gd name="T85" fmla="*/ 172 h 649"/>
                <a:gd name="T86" fmla="*/ 3189 w 4785"/>
                <a:gd name="T87" fmla="*/ 163 h 649"/>
                <a:gd name="T88" fmla="*/ 3340 w 4785"/>
                <a:gd name="T89" fmla="*/ 154 h 649"/>
                <a:gd name="T90" fmla="*/ 3439 w 4785"/>
                <a:gd name="T91" fmla="*/ 145 h 649"/>
                <a:gd name="T92" fmla="*/ 3472 w 4785"/>
                <a:gd name="T93" fmla="*/ 135 h 649"/>
                <a:gd name="T94" fmla="*/ 3543 w 4785"/>
                <a:gd name="T95" fmla="*/ 124 h 649"/>
                <a:gd name="T96" fmla="*/ 3622 w 4785"/>
                <a:gd name="T97" fmla="*/ 117 h 649"/>
                <a:gd name="T98" fmla="*/ 3781 w 4785"/>
                <a:gd name="T99" fmla="*/ 108 h 649"/>
                <a:gd name="T100" fmla="*/ 3843 w 4785"/>
                <a:gd name="T101" fmla="*/ 99 h 649"/>
                <a:gd name="T102" fmla="*/ 3984 w 4785"/>
                <a:gd name="T103" fmla="*/ 87 h 649"/>
                <a:gd name="T104" fmla="*/ 4045 w 4785"/>
                <a:gd name="T105" fmla="*/ 78 h 649"/>
                <a:gd name="T106" fmla="*/ 4144 w 4785"/>
                <a:gd name="T107" fmla="*/ 60 h 649"/>
                <a:gd name="T108" fmla="*/ 4222 w 4785"/>
                <a:gd name="T109" fmla="*/ 51 h 649"/>
                <a:gd name="T110" fmla="*/ 4263 w 4785"/>
                <a:gd name="T111" fmla="*/ 40 h 649"/>
                <a:gd name="T112" fmla="*/ 4416 w 4785"/>
                <a:gd name="T113" fmla="*/ 31 h 649"/>
                <a:gd name="T114" fmla="*/ 4494 w 4785"/>
                <a:gd name="T115" fmla="*/ 21 h 649"/>
                <a:gd name="T116" fmla="*/ 4572 w 4785"/>
                <a:gd name="T117" fmla="*/ 13 h 649"/>
                <a:gd name="T118" fmla="*/ 4785 w 4785"/>
                <a:gd name="T119" fmla="*/ 3 h 64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4785" h="649">
                  <a:moveTo>
                    <a:pt x="0" y="648"/>
                  </a:moveTo>
                  <a:lnTo>
                    <a:pt x="64" y="649"/>
                  </a:lnTo>
                  <a:lnTo>
                    <a:pt x="66" y="618"/>
                  </a:lnTo>
                  <a:lnTo>
                    <a:pt x="109" y="619"/>
                  </a:lnTo>
                  <a:lnTo>
                    <a:pt x="109" y="607"/>
                  </a:lnTo>
                  <a:lnTo>
                    <a:pt x="165" y="607"/>
                  </a:lnTo>
                  <a:lnTo>
                    <a:pt x="163" y="597"/>
                  </a:lnTo>
                  <a:lnTo>
                    <a:pt x="169" y="597"/>
                  </a:lnTo>
                  <a:lnTo>
                    <a:pt x="172" y="580"/>
                  </a:lnTo>
                  <a:lnTo>
                    <a:pt x="202" y="579"/>
                  </a:lnTo>
                  <a:lnTo>
                    <a:pt x="202" y="570"/>
                  </a:lnTo>
                  <a:lnTo>
                    <a:pt x="228" y="570"/>
                  </a:lnTo>
                  <a:lnTo>
                    <a:pt x="226" y="559"/>
                  </a:lnTo>
                  <a:lnTo>
                    <a:pt x="277" y="559"/>
                  </a:lnTo>
                  <a:lnTo>
                    <a:pt x="277" y="550"/>
                  </a:lnTo>
                  <a:lnTo>
                    <a:pt x="315" y="552"/>
                  </a:lnTo>
                  <a:lnTo>
                    <a:pt x="315" y="540"/>
                  </a:lnTo>
                  <a:lnTo>
                    <a:pt x="348" y="540"/>
                  </a:lnTo>
                  <a:lnTo>
                    <a:pt x="348" y="522"/>
                  </a:lnTo>
                  <a:lnTo>
                    <a:pt x="375" y="522"/>
                  </a:lnTo>
                  <a:lnTo>
                    <a:pt x="375" y="511"/>
                  </a:lnTo>
                  <a:lnTo>
                    <a:pt x="427" y="511"/>
                  </a:lnTo>
                  <a:lnTo>
                    <a:pt x="426" y="502"/>
                  </a:lnTo>
                  <a:lnTo>
                    <a:pt x="525" y="502"/>
                  </a:lnTo>
                  <a:lnTo>
                    <a:pt x="525" y="495"/>
                  </a:lnTo>
                  <a:lnTo>
                    <a:pt x="582" y="495"/>
                  </a:lnTo>
                  <a:lnTo>
                    <a:pt x="582" y="483"/>
                  </a:lnTo>
                  <a:lnTo>
                    <a:pt x="649" y="486"/>
                  </a:lnTo>
                  <a:lnTo>
                    <a:pt x="649" y="468"/>
                  </a:lnTo>
                  <a:lnTo>
                    <a:pt x="724" y="466"/>
                  </a:lnTo>
                  <a:lnTo>
                    <a:pt x="724" y="456"/>
                  </a:lnTo>
                  <a:lnTo>
                    <a:pt x="925" y="456"/>
                  </a:lnTo>
                  <a:lnTo>
                    <a:pt x="925" y="447"/>
                  </a:lnTo>
                  <a:lnTo>
                    <a:pt x="1000" y="447"/>
                  </a:lnTo>
                  <a:lnTo>
                    <a:pt x="1000" y="438"/>
                  </a:lnTo>
                  <a:lnTo>
                    <a:pt x="1039" y="438"/>
                  </a:lnTo>
                  <a:lnTo>
                    <a:pt x="1038" y="426"/>
                  </a:lnTo>
                  <a:lnTo>
                    <a:pt x="1113" y="426"/>
                  </a:lnTo>
                  <a:lnTo>
                    <a:pt x="1114" y="417"/>
                  </a:lnTo>
                  <a:lnTo>
                    <a:pt x="1374" y="417"/>
                  </a:lnTo>
                  <a:lnTo>
                    <a:pt x="1374" y="400"/>
                  </a:lnTo>
                  <a:lnTo>
                    <a:pt x="1455" y="399"/>
                  </a:lnTo>
                  <a:lnTo>
                    <a:pt x="1455" y="388"/>
                  </a:lnTo>
                  <a:lnTo>
                    <a:pt x="1512" y="391"/>
                  </a:lnTo>
                  <a:lnTo>
                    <a:pt x="1512" y="379"/>
                  </a:lnTo>
                  <a:lnTo>
                    <a:pt x="1630" y="381"/>
                  </a:lnTo>
                  <a:lnTo>
                    <a:pt x="1630" y="372"/>
                  </a:lnTo>
                  <a:lnTo>
                    <a:pt x="1722" y="372"/>
                  </a:lnTo>
                  <a:lnTo>
                    <a:pt x="1722" y="358"/>
                  </a:lnTo>
                  <a:lnTo>
                    <a:pt x="1770" y="363"/>
                  </a:lnTo>
                  <a:lnTo>
                    <a:pt x="1768" y="352"/>
                  </a:lnTo>
                  <a:lnTo>
                    <a:pt x="1819" y="352"/>
                  </a:lnTo>
                  <a:lnTo>
                    <a:pt x="1821" y="340"/>
                  </a:lnTo>
                  <a:lnTo>
                    <a:pt x="1941" y="343"/>
                  </a:lnTo>
                  <a:lnTo>
                    <a:pt x="1941" y="333"/>
                  </a:lnTo>
                  <a:lnTo>
                    <a:pt x="1972" y="333"/>
                  </a:lnTo>
                  <a:lnTo>
                    <a:pt x="1971" y="321"/>
                  </a:lnTo>
                  <a:lnTo>
                    <a:pt x="2016" y="324"/>
                  </a:lnTo>
                  <a:lnTo>
                    <a:pt x="2014" y="315"/>
                  </a:lnTo>
                  <a:lnTo>
                    <a:pt x="2080" y="316"/>
                  </a:lnTo>
                  <a:lnTo>
                    <a:pt x="2080" y="306"/>
                  </a:lnTo>
                  <a:lnTo>
                    <a:pt x="2155" y="306"/>
                  </a:lnTo>
                  <a:lnTo>
                    <a:pt x="2154" y="294"/>
                  </a:lnTo>
                  <a:lnTo>
                    <a:pt x="2259" y="295"/>
                  </a:lnTo>
                  <a:lnTo>
                    <a:pt x="2260" y="283"/>
                  </a:lnTo>
                  <a:lnTo>
                    <a:pt x="2310" y="286"/>
                  </a:lnTo>
                  <a:lnTo>
                    <a:pt x="2310" y="274"/>
                  </a:lnTo>
                  <a:lnTo>
                    <a:pt x="2323" y="274"/>
                  </a:lnTo>
                  <a:lnTo>
                    <a:pt x="2325" y="265"/>
                  </a:lnTo>
                  <a:lnTo>
                    <a:pt x="2385" y="270"/>
                  </a:lnTo>
                  <a:lnTo>
                    <a:pt x="2383" y="256"/>
                  </a:lnTo>
                  <a:lnTo>
                    <a:pt x="2440" y="259"/>
                  </a:lnTo>
                  <a:lnTo>
                    <a:pt x="2439" y="247"/>
                  </a:lnTo>
                  <a:lnTo>
                    <a:pt x="2518" y="249"/>
                  </a:lnTo>
                  <a:lnTo>
                    <a:pt x="2518" y="237"/>
                  </a:lnTo>
                  <a:lnTo>
                    <a:pt x="2670" y="241"/>
                  </a:lnTo>
                  <a:lnTo>
                    <a:pt x="2667" y="220"/>
                  </a:lnTo>
                  <a:lnTo>
                    <a:pt x="2737" y="220"/>
                  </a:lnTo>
                  <a:lnTo>
                    <a:pt x="2739" y="208"/>
                  </a:lnTo>
                  <a:lnTo>
                    <a:pt x="2820" y="214"/>
                  </a:lnTo>
                  <a:lnTo>
                    <a:pt x="2821" y="190"/>
                  </a:lnTo>
                  <a:lnTo>
                    <a:pt x="2905" y="190"/>
                  </a:lnTo>
                  <a:lnTo>
                    <a:pt x="2904" y="181"/>
                  </a:lnTo>
                  <a:lnTo>
                    <a:pt x="2970" y="183"/>
                  </a:lnTo>
                  <a:lnTo>
                    <a:pt x="2968" y="172"/>
                  </a:lnTo>
                  <a:lnTo>
                    <a:pt x="3084" y="172"/>
                  </a:lnTo>
                  <a:lnTo>
                    <a:pt x="3085" y="162"/>
                  </a:lnTo>
                  <a:lnTo>
                    <a:pt x="3189" y="163"/>
                  </a:lnTo>
                  <a:lnTo>
                    <a:pt x="3189" y="154"/>
                  </a:lnTo>
                  <a:lnTo>
                    <a:pt x="3340" y="154"/>
                  </a:lnTo>
                  <a:lnTo>
                    <a:pt x="3340" y="142"/>
                  </a:lnTo>
                  <a:lnTo>
                    <a:pt x="3439" y="145"/>
                  </a:lnTo>
                  <a:lnTo>
                    <a:pt x="3438" y="133"/>
                  </a:lnTo>
                  <a:lnTo>
                    <a:pt x="3472" y="135"/>
                  </a:lnTo>
                  <a:lnTo>
                    <a:pt x="3474" y="123"/>
                  </a:lnTo>
                  <a:lnTo>
                    <a:pt x="3543" y="124"/>
                  </a:lnTo>
                  <a:lnTo>
                    <a:pt x="3541" y="117"/>
                  </a:lnTo>
                  <a:lnTo>
                    <a:pt x="3622" y="117"/>
                  </a:lnTo>
                  <a:lnTo>
                    <a:pt x="3622" y="105"/>
                  </a:lnTo>
                  <a:lnTo>
                    <a:pt x="3781" y="108"/>
                  </a:lnTo>
                  <a:lnTo>
                    <a:pt x="3783" y="96"/>
                  </a:lnTo>
                  <a:lnTo>
                    <a:pt x="3843" y="99"/>
                  </a:lnTo>
                  <a:lnTo>
                    <a:pt x="3843" y="85"/>
                  </a:lnTo>
                  <a:lnTo>
                    <a:pt x="3984" y="87"/>
                  </a:lnTo>
                  <a:lnTo>
                    <a:pt x="3982" y="78"/>
                  </a:lnTo>
                  <a:lnTo>
                    <a:pt x="4045" y="78"/>
                  </a:lnTo>
                  <a:lnTo>
                    <a:pt x="4047" y="60"/>
                  </a:lnTo>
                  <a:lnTo>
                    <a:pt x="4144" y="60"/>
                  </a:lnTo>
                  <a:lnTo>
                    <a:pt x="4144" y="49"/>
                  </a:lnTo>
                  <a:lnTo>
                    <a:pt x="4222" y="51"/>
                  </a:lnTo>
                  <a:lnTo>
                    <a:pt x="4222" y="39"/>
                  </a:lnTo>
                  <a:lnTo>
                    <a:pt x="4263" y="40"/>
                  </a:lnTo>
                  <a:lnTo>
                    <a:pt x="4261" y="31"/>
                  </a:lnTo>
                  <a:lnTo>
                    <a:pt x="4416" y="31"/>
                  </a:lnTo>
                  <a:lnTo>
                    <a:pt x="4414" y="19"/>
                  </a:lnTo>
                  <a:lnTo>
                    <a:pt x="4494" y="21"/>
                  </a:lnTo>
                  <a:lnTo>
                    <a:pt x="4494" y="12"/>
                  </a:lnTo>
                  <a:lnTo>
                    <a:pt x="4572" y="13"/>
                  </a:lnTo>
                  <a:lnTo>
                    <a:pt x="4570" y="0"/>
                  </a:lnTo>
                  <a:lnTo>
                    <a:pt x="4785" y="3"/>
                  </a:lnTo>
                </a:path>
              </a:pathLst>
            </a:custGeom>
            <a:noFill/>
            <a:ln w="28575">
              <a:solidFill>
                <a:srgbClr val="3399FF"/>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1800" b="0" i="0" smtClean="0">
                <a:solidFill>
                  <a:prstClr val="black"/>
                </a:solidFill>
                <a:latin typeface="Arial" charset="0"/>
                <a:cs typeface="Arial" charset="0"/>
              </a:endParaRPr>
            </a:p>
          </p:txBody>
        </p:sp>
      </p:grpSp>
      <p:sp>
        <p:nvSpPr>
          <p:cNvPr id="106" name="Title 1"/>
          <p:cNvSpPr>
            <a:spLocks noGrp="1"/>
          </p:cNvSpPr>
          <p:nvPr>
            <p:ph type="title"/>
          </p:nvPr>
        </p:nvSpPr>
        <p:spPr>
          <a:xfrm>
            <a:off x="0" y="0"/>
            <a:ext cx="7315200" cy="990600"/>
          </a:xfrm>
        </p:spPr>
        <p:txBody>
          <a:bodyPr lIns="182880"/>
          <a:lstStyle/>
          <a:p>
            <a:pPr>
              <a:defRPr/>
            </a:pPr>
            <a:r>
              <a:rPr lang="en-US" sz="2800" b="1" dirty="0" smtClean="0">
                <a:latin typeface="Arial" panose="020B0604020202020204" pitchFamily="34" charset="0"/>
                <a:cs typeface="Arial" panose="020B0604020202020204" pitchFamily="34" charset="0"/>
              </a:rPr>
              <a:t>Non-Stent Thrombosis</a:t>
            </a:r>
            <a:br>
              <a:rPr lang="en-US" sz="2800" b="1" dirty="0" smtClean="0">
                <a:latin typeface="Arial" panose="020B0604020202020204" pitchFamily="34" charset="0"/>
                <a:cs typeface="Arial" panose="020B0604020202020204" pitchFamily="34" charset="0"/>
              </a:rPr>
            </a:br>
            <a:r>
              <a:rPr lang="en-US" sz="2800" b="1" dirty="0" smtClean="0">
                <a:latin typeface="Arial" panose="020B0604020202020204" pitchFamily="34" charset="0"/>
                <a:cs typeface="Arial" panose="020B0604020202020204" pitchFamily="34" charset="0"/>
              </a:rPr>
              <a:t>Myocardial Infarction</a:t>
            </a:r>
            <a:endParaRPr lang="en-US" sz="2800" b="1" dirty="0">
              <a:latin typeface="Arial" panose="020B0604020202020204" pitchFamily="34" charset="0"/>
              <a:cs typeface="Arial" panose="020B0604020202020204" pitchFamily="34" charset="0"/>
            </a:endParaRPr>
          </a:p>
        </p:txBody>
      </p:sp>
      <p:sp>
        <p:nvSpPr>
          <p:cNvPr id="104" name="Oval 103"/>
          <p:cNvSpPr/>
          <p:nvPr/>
        </p:nvSpPr>
        <p:spPr>
          <a:xfrm>
            <a:off x="7516813" y="4903788"/>
            <a:ext cx="381000" cy="27940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i="0">
              <a:solidFill>
                <a:prstClr val="white"/>
              </a:solidFill>
            </a:endParaRPr>
          </a:p>
        </p:txBody>
      </p:sp>
      <p:sp>
        <p:nvSpPr>
          <p:cNvPr id="75854" name="Rektangel 160"/>
          <p:cNvSpPr>
            <a:spLocks noChangeArrowheads="1"/>
          </p:cNvSpPr>
          <p:nvPr/>
        </p:nvSpPr>
        <p:spPr bwMode="auto">
          <a:xfrm>
            <a:off x="6781800" y="5203825"/>
            <a:ext cx="1844675"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defTabSz="801688"/>
            <a:r>
              <a:rPr lang="en-US" altLang="en-US" sz="1500" i="0" noProof="1" smtClean="0">
                <a:solidFill>
                  <a:srgbClr val="376092"/>
                </a:solidFill>
                <a:latin typeface="Calibri" pitchFamily="34" charset="0"/>
                <a:cs typeface="Arial" charset="0"/>
              </a:rPr>
              <a:t>Study Drug Treatment Ends</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AE8349B8-DA5F-4EB7-9793-776B5BB14A3D}" type="slidenum">
              <a:rPr lang="en-US" altLang="en-US" smtClean="0">
                <a:solidFill>
                  <a:srgbClr val="FFFFFF"/>
                </a:solidFill>
              </a:rPr>
              <a:pPr eaLnBrk="1" fontAlgn="base" hangingPunct="1">
                <a:spcBef>
                  <a:spcPct val="0"/>
                </a:spcBef>
                <a:spcAft>
                  <a:spcPct val="0"/>
                </a:spcAft>
              </a:pPr>
              <a:t>19</a:t>
            </a:fld>
            <a:endParaRPr lang="en-US" altLang="en-US" smtClean="0">
              <a:solidFill>
                <a:srgbClr val="FFFFFF"/>
              </a:solidFill>
            </a:endParaRPr>
          </a:p>
        </p:txBody>
      </p:sp>
      <p:sp>
        <p:nvSpPr>
          <p:cNvPr id="64515" name="TextBox 1"/>
          <p:cNvSpPr txBox="1">
            <a:spLocks noChangeArrowheads="1"/>
          </p:cNvSpPr>
          <p:nvPr/>
        </p:nvSpPr>
        <p:spPr bwMode="auto">
          <a:xfrm>
            <a:off x="0" y="53975"/>
            <a:ext cx="7010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2800" i="0" smtClean="0">
                <a:solidFill>
                  <a:srgbClr val="1B3564"/>
                </a:solidFill>
              </a:rPr>
              <a:t>Consistency of Treatment Effect</a:t>
            </a:r>
          </a:p>
          <a:p>
            <a:r>
              <a:rPr lang="en-US" altLang="en-US" sz="2800" i="0" smtClean="0">
                <a:solidFill>
                  <a:srgbClr val="1B3564"/>
                </a:solidFill>
              </a:rPr>
              <a:t>Stent Thrombosis (12-30 Months)</a:t>
            </a:r>
          </a:p>
        </p:txBody>
      </p:sp>
      <p:cxnSp>
        <p:nvCxnSpPr>
          <p:cNvPr id="8" name="Straight Arrow Connector 7"/>
          <p:cNvCxnSpPr/>
          <p:nvPr/>
        </p:nvCxnSpPr>
        <p:spPr>
          <a:xfrm flipH="1">
            <a:off x="3213100" y="6418263"/>
            <a:ext cx="1809750"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9" name="Straight Arrow Connector 8"/>
          <p:cNvCxnSpPr/>
          <p:nvPr/>
        </p:nvCxnSpPr>
        <p:spPr>
          <a:xfrm>
            <a:off x="5391150" y="6418263"/>
            <a:ext cx="1169988"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64518" name="Text Box 2"/>
          <p:cNvSpPr txBox="1">
            <a:spLocks noChangeArrowheads="1"/>
          </p:cNvSpPr>
          <p:nvPr/>
        </p:nvSpPr>
        <p:spPr bwMode="auto">
          <a:xfrm>
            <a:off x="5283200" y="6342063"/>
            <a:ext cx="2032000"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15000"/>
              </a:lnSpc>
              <a:spcAft>
                <a:spcPts val="1000"/>
              </a:spcAft>
            </a:pPr>
            <a:r>
              <a:rPr lang="en-US" altLang="en-US" sz="1800" i="0" smtClean="0">
                <a:solidFill>
                  <a:srgbClr val="000000"/>
                </a:solidFill>
                <a:latin typeface="Calibri" pitchFamily="34" charset="0"/>
                <a:ea typeface="SimSun" pitchFamily="2" charset="-122"/>
                <a:cs typeface="Times New Roman" pitchFamily="18" charset="0"/>
              </a:rPr>
              <a:t>Placebo better</a:t>
            </a:r>
            <a:endParaRPr lang="en-US" altLang="en-US" sz="1800" b="0" i="0" smtClean="0">
              <a:solidFill>
                <a:srgbClr val="000000"/>
              </a:solidFill>
              <a:latin typeface="Calibri" pitchFamily="34" charset="0"/>
              <a:ea typeface="SimSun" pitchFamily="2" charset="-122"/>
              <a:cs typeface="Times New Roman" pitchFamily="18" charset="0"/>
            </a:endParaRPr>
          </a:p>
        </p:txBody>
      </p:sp>
      <p:sp>
        <p:nvSpPr>
          <p:cNvPr id="64519" name="Text Box 2"/>
          <p:cNvSpPr txBox="1">
            <a:spLocks noChangeArrowheads="1"/>
          </p:cNvSpPr>
          <p:nvPr/>
        </p:nvSpPr>
        <p:spPr bwMode="auto">
          <a:xfrm>
            <a:off x="1371600" y="6342063"/>
            <a:ext cx="3733800" cy="363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lnSpc>
                <a:spcPct val="115000"/>
              </a:lnSpc>
              <a:spcAft>
                <a:spcPts val="1000"/>
              </a:spcAft>
            </a:pPr>
            <a:r>
              <a:rPr lang="en-US" altLang="en-US" sz="1800" i="0" smtClean="0">
                <a:solidFill>
                  <a:srgbClr val="000000"/>
                </a:solidFill>
                <a:latin typeface="Calibri" pitchFamily="34" charset="0"/>
                <a:ea typeface="SimSun" pitchFamily="2" charset="-122"/>
                <a:cs typeface="Times New Roman" pitchFamily="18" charset="0"/>
              </a:rPr>
              <a:t>Continued thienopyridine better</a:t>
            </a:r>
            <a:endParaRPr lang="en-US" altLang="en-US" sz="1800" b="0" i="0" smtClean="0">
              <a:solidFill>
                <a:srgbClr val="000000"/>
              </a:solidFill>
              <a:latin typeface="Calibri" pitchFamily="34" charset="0"/>
              <a:ea typeface="SimSun" pitchFamily="2" charset="-122"/>
              <a:cs typeface="Times New Roman" pitchFamily="18" charset="0"/>
            </a:endParaRPr>
          </a:p>
        </p:txBody>
      </p:sp>
      <p:graphicFrame>
        <p:nvGraphicFramePr>
          <p:cNvPr id="12" name="Content Placeholder 7"/>
          <p:cNvGraphicFramePr>
            <a:graphicFrameLocks/>
          </p:cNvGraphicFramePr>
          <p:nvPr>
            <p:extLst>
              <p:ext uri="{D42A27DB-BD31-4B8C-83A1-F6EECF244321}">
                <p14:modId xmlns:p14="http://schemas.microsoft.com/office/powerpoint/2010/main" val="1688834373"/>
              </p:ext>
            </p:extLst>
          </p:nvPr>
        </p:nvGraphicFramePr>
        <p:xfrm>
          <a:off x="228600" y="1066800"/>
          <a:ext cx="8763000" cy="4698999"/>
        </p:xfrm>
        <a:graphic>
          <a:graphicData uri="http://schemas.openxmlformats.org/drawingml/2006/table">
            <a:tbl>
              <a:tblPr firstRow="1" bandRow="1">
                <a:tableStyleId>{073A0DAA-6AF3-43AB-8588-CEC1D06C72B9}</a:tableStyleId>
              </a:tblPr>
              <a:tblGrid>
                <a:gridCol w="2438400"/>
                <a:gridCol w="1150398"/>
                <a:gridCol w="2202402"/>
                <a:gridCol w="1600200"/>
                <a:gridCol w="1371600"/>
              </a:tblGrid>
              <a:tr h="380999">
                <a:tc>
                  <a:txBody>
                    <a:bodyPr/>
                    <a:lstStyle/>
                    <a:p>
                      <a:pPr algn="ctr"/>
                      <a:r>
                        <a:rPr lang="en-US" sz="1800" b="1" dirty="0" smtClean="0">
                          <a:solidFill>
                            <a:schemeClr val="tx1"/>
                          </a:solidFill>
                        </a:rPr>
                        <a:t>Factor</a:t>
                      </a:r>
                      <a:endParaRPr lang="en-US" sz="1800" b="1" dirty="0">
                        <a:solidFill>
                          <a:schemeClr val="tx1"/>
                        </a:solidFill>
                      </a:endParaRPr>
                    </a:p>
                  </a:txBody>
                  <a:tcPr marL="0" marR="0" marT="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r>
                        <a:rPr lang="en-US" sz="1800" b="1" dirty="0" smtClean="0">
                          <a:solidFill>
                            <a:schemeClr val="tx1"/>
                          </a:solidFill>
                        </a:rPr>
                        <a:t>N</a:t>
                      </a:r>
                      <a:endParaRPr lang="en-US" sz="1800" b="1" dirty="0">
                        <a:solidFill>
                          <a:schemeClr val="tx1"/>
                        </a:solidFill>
                      </a:endParaRPr>
                    </a:p>
                  </a:txBody>
                  <a:tcPr marL="0" marR="0" marT="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sz="1800" dirty="0">
                        <a:solidFill>
                          <a:schemeClr val="tx1"/>
                        </a:solidFill>
                      </a:endParaRPr>
                    </a:p>
                  </a:txBody>
                  <a:tcPr marL="0" marR="0" marT="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ctr">
                        <a:spcBef>
                          <a:spcPts val="0"/>
                        </a:spcBef>
                        <a:spcAft>
                          <a:spcPts val="0"/>
                        </a:spcAft>
                      </a:pPr>
                      <a:r>
                        <a:rPr lang="en-US" sz="1800" dirty="0" smtClean="0">
                          <a:solidFill>
                            <a:schemeClr val="tx1"/>
                          </a:solidFill>
                          <a:effectLst/>
                          <a:latin typeface="+mn-lt"/>
                        </a:rPr>
                        <a:t>HR</a:t>
                      </a:r>
                      <a:r>
                        <a:rPr lang="en-US" sz="1800" baseline="0" dirty="0" smtClean="0">
                          <a:solidFill>
                            <a:schemeClr val="tx1"/>
                          </a:solidFill>
                          <a:effectLst/>
                          <a:latin typeface="+mn-lt"/>
                        </a:rPr>
                        <a:t> and 95% CI</a:t>
                      </a:r>
                      <a:endParaRPr lang="en-US" sz="1800" dirty="0">
                        <a:solidFill>
                          <a:schemeClr val="tx1"/>
                        </a:solidFill>
                        <a:effectLst/>
                        <a:latin typeface="+mn-lt"/>
                      </a:endParaRPr>
                    </a:p>
                  </a:txBody>
                  <a:tcPr marL="0" marR="16087" marT="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ctr">
                        <a:spcBef>
                          <a:spcPts val="0"/>
                        </a:spcBef>
                        <a:spcAft>
                          <a:spcPts val="0"/>
                        </a:spcAft>
                      </a:pPr>
                      <a:r>
                        <a:rPr lang="en-US" sz="1800" dirty="0" smtClean="0">
                          <a:solidFill>
                            <a:schemeClr val="tx1"/>
                          </a:solidFill>
                          <a:effectLst/>
                          <a:latin typeface="+mn-lt"/>
                        </a:rPr>
                        <a:t>Interaction P</a:t>
                      </a:r>
                      <a:endParaRPr lang="en-US" sz="1800" dirty="0">
                        <a:solidFill>
                          <a:schemeClr val="tx1"/>
                        </a:solidFill>
                        <a:effectLst/>
                        <a:latin typeface="+mn-lt"/>
                        <a:ea typeface="Times New Roman"/>
                      </a:endParaRPr>
                    </a:p>
                  </a:txBody>
                  <a:tcPr marL="0" marR="16087" marT="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77800">
                <a:tc>
                  <a:txBody>
                    <a:bodyPr/>
                    <a:lstStyle/>
                    <a:p>
                      <a:pPr marL="0" marR="0" lvl="0" algn="l">
                        <a:lnSpc>
                          <a:spcPts val="1400"/>
                        </a:lnSpc>
                        <a:spcBef>
                          <a:spcPts val="0"/>
                        </a:spcBef>
                        <a:spcAft>
                          <a:spcPts val="0"/>
                        </a:spcAft>
                        <a:buFontTx/>
                        <a:buNone/>
                      </a:pPr>
                      <a:endParaRPr lang="en-US" sz="1700" b="0" kern="1100" dirty="0">
                        <a:effectLst/>
                        <a:latin typeface="+mn-lt"/>
                        <a:ea typeface="Times New Roman"/>
                        <a:cs typeface="Calibri"/>
                      </a:endParaRPr>
                    </a:p>
                  </a:txBody>
                  <a:tcPr marL="0" marR="0" marT="0" marB="0" anchor="ctr">
                    <a:lnT w="12700" cap="flat" cmpd="sng" algn="ctr">
                      <a:solidFill>
                        <a:scrgbClr r="0" g="0" b="0"/>
                      </a:solidFill>
                      <a:prstDash val="solid"/>
                      <a:round/>
                      <a:headEnd type="none" w="med" len="med"/>
                      <a:tailEnd type="none" w="med" len="med"/>
                    </a:lnT>
                    <a:noFill/>
                  </a:tcPr>
                </a:tc>
                <a:tc>
                  <a:txBody>
                    <a:bodyPr/>
                    <a:lstStyle/>
                    <a:p>
                      <a:pPr marL="0" marR="0" lvl="0" algn="ctr">
                        <a:lnSpc>
                          <a:spcPts val="1400"/>
                        </a:lnSpc>
                        <a:spcBef>
                          <a:spcPts val="0"/>
                        </a:spcBef>
                        <a:spcAft>
                          <a:spcPts val="0"/>
                        </a:spcAft>
                        <a:buFontTx/>
                        <a:buNone/>
                      </a:pPr>
                      <a:endParaRPr lang="en-US" sz="1700" b="0" kern="1100" dirty="0">
                        <a:effectLst/>
                        <a:latin typeface="+mn-lt"/>
                        <a:ea typeface="Times New Roman"/>
                        <a:cs typeface="Calibri"/>
                      </a:endParaRPr>
                    </a:p>
                  </a:txBody>
                  <a:tcPr marL="0" marR="0" marT="0" marB="0" anchor="ctr">
                    <a:lnT w="12700" cap="flat" cmpd="sng" algn="ctr">
                      <a:solidFill>
                        <a:scrgbClr r="0" g="0" b="0"/>
                      </a:solidFill>
                      <a:prstDash val="solid"/>
                      <a:round/>
                      <a:headEnd type="none" w="med" len="med"/>
                      <a:tailEnd type="none" w="med" len="med"/>
                    </a:lnT>
                    <a:noFill/>
                  </a:tcPr>
                </a:tc>
                <a:tc>
                  <a:txBody>
                    <a:bodyPr/>
                    <a:lstStyle/>
                    <a:p>
                      <a:pPr>
                        <a:lnSpc>
                          <a:spcPts val="1400"/>
                        </a:lnSpc>
                        <a:spcBef>
                          <a:spcPts val="0"/>
                        </a:spcBef>
                        <a:spcAft>
                          <a:spcPts val="0"/>
                        </a:spcAft>
                      </a:pPr>
                      <a:endParaRPr lang="en-US" sz="1700" b="0" i="0" dirty="0">
                        <a:latin typeface="+mn-lt"/>
                        <a:cs typeface="Calibri"/>
                      </a:endParaRPr>
                    </a:p>
                  </a:txBody>
                  <a:tcPr marL="121920" marR="0" marT="0" marB="0" anchor="ctr">
                    <a:lnT w="12700" cap="flat" cmpd="sng" algn="ctr">
                      <a:solidFill>
                        <a:scrgbClr r="0" g="0" b="0"/>
                      </a:solidFill>
                      <a:prstDash val="solid"/>
                      <a:round/>
                      <a:headEnd type="none" w="med" len="med"/>
                      <a:tailEnd type="none" w="med" len="med"/>
                    </a:lnT>
                    <a:noFill/>
                  </a:tcPr>
                </a:tc>
                <a:tc>
                  <a:txBody>
                    <a:bodyPr/>
                    <a:lstStyle/>
                    <a:p>
                      <a:pPr marL="0" marR="0" algn="ctr">
                        <a:lnSpc>
                          <a:spcPts val="1400"/>
                        </a:lnSpc>
                        <a:spcBef>
                          <a:spcPts val="0"/>
                        </a:spcBef>
                        <a:spcAft>
                          <a:spcPts val="0"/>
                        </a:spcAft>
                      </a:pPr>
                      <a:r>
                        <a:rPr lang="en-US" sz="1700" b="0" dirty="0">
                          <a:solidFill>
                            <a:srgbClr val="000000"/>
                          </a:solidFill>
                          <a:effectLst/>
                          <a:latin typeface="+mn-lt"/>
                          <a:ea typeface="Times New Roman"/>
                        </a:rPr>
                        <a:t> </a:t>
                      </a:r>
                      <a:endParaRPr lang="en-US" sz="1700" b="0" dirty="0">
                        <a:effectLst/>
                        <a:latin typeface="+mn-lt"/>
                        <a:ea typeface="Times New Roman"/>
                      </a:endParaRPr>
                    </a:p>
                  </a:txBody>
                  <a:tcPr marL="16087" marR="16087" marT="0" marB="0" anchor="ctr">
                    <a:lnT w="12700" cap="flat" cmpd="sng" algn="ctr">
                      <a:solidFill>
                        <a:scrgbClr r="0" g="0" b="0"/>
                      </a:solidFill>
                      <a:prstDash val="solid"/>
                      <a:round/>
                      <a:headEnd type="none" w="med" len="med"/>
                      <a:tailEnd type="none" w="med" len="med"/>
                    </a:lnT>
                    <a:noFill/>
                  </a:tcPr>
                </a:tc>
                <a:tc rowSpan="3">
                  <a:txBody>
                    <a:bodyPr/>
                    <a:lstStyle/>
                    <a:p>
                      <a:pPr marL="0" marR="0" algn="ctr">
                        <a:lnSpc>
                          <a:spcPts val="1400"/>
                        </a:lnSpc>
                        <a:spcBef>
                          <a:spcPts val="0"/>
                        </a:spcBef>
                        <a:spcAft>
                          <a:spcPts val="0"/>
                        </a:spcAft>
                      </a:pPr>
                      <a:r>
                        <a:rPr lang="en-US" sz="1700" b="0" dirty="0">
                          <a:solidFill>
                            <a:srgbClr val="000000"/>
                          </a:solidFill>
                          <a:effectLst/>
                          <a:latin typeface="+mn-lt"/>
                          <a:ea typeface="Times New Roman"/>
                        </a:rPr>
                        <a:t> </a:t>
                      </a:r>
                      <a:r>
                        <a:rPr lang="en-US" sz="1800" b="0" dirty="0" smtClean="0">
                          <a:solidFill>
                            <a:srgbClr val="000000"/>
                          </a:solidFill>
                          <a:effectLst/>
                          <a:latin typeface="+mn-lt"/>
                          <a:ea typeface="Times New Roman"/>
                        </a:rPr>
                        <a:t>0.84</a:t>
                      </a:r>
                      <a:endParaRPr lang="en-US" sz="1800" b="0" dirty="0">
                        <a:effectLst/>
                        <a:latin typeface="+mn-lt"/>
                        <a:ea typeface="Times New Roman"/>
                      </a:endParaRPr>
                    </a:p>
                  </a:txBody>
                  <a:tcPr marL="16087" marR="16087" marT="0" marB="0" anchor="ctr">
                    <a:lnT w="12700" cap="flat" cmpd="sng" algn="ctr">
                      <a:solidFill>
                        <a:scrgbClr r="0" g="0" b="0"/>
                      </a:solidFill>
                      <a:prstDash val="solid"/>
                      <a:round/>
                      <a:headEnd type="none" w="med" len="med"/>
                      <a:tailEnd type="none" w="med" len="med"/>
                    </a:lnT>
                    <a:noFill/>
                  </a:tcPr>
                </a:tc>
              </a:tr>
              <a:tr h="203200">
                <a:tc>
                  <a:txBody>
                    <a:bodyPr/>
                    <a:lstStyle/>
                    <a:p>
                      <a:pPr marL="0" marR="0" lvl="0" algn="l">
                        <a:lnSpc>
                          <a:spcPts val="1600"/>
                        </a:lnSpc>
                        <a:spcBef>
                          <a:spcPts val="0"/>
                        </a:spcBef>
                        <a:spcAft>
                          <a:spcPts val="0"/>
                        </a:spcAft>
                        <a:buFontTx/>
                        <a:buNone/>
                      </a:pPr>
                      <a:r>
                        <a:rPr lang="en-US" sz="1800" b="1" kern="1100" dirty="0" smtClean="0">
                          <a:effectLst/>
                          <a:latin typeface="+mn-lt"/>
                        </a:rPr>
                        <a:t>&lt; </a:t>
                      </a:r>
                      <a:r>
                        <a:rPr lang="en-US" sz="1800" b="1" kern="1100" dirty="0">
                          <a:effectLst/>
                          <a:latin typeface="+mn-lt"/>
                        </a:rPr>
                        <a:t>75 Years</a:t>
                      </a:r>
                      <a:endParaRPr lang="en-US" sz="1800" b="1" kern="1100" dirty="0">
                        <a:effectLst/>
                        <a:latin typeface="+mn-lt"/>
                        <a:ea typeface="Times New Roman"/>
                        <a:cs typeface="Calibri"/>
                      </a:endParaRPr>
                    </a:p>
                  </a:txBody>
                  <a:tcPr marL="121920" marR="0" marT="0" marB="0" anchor="ctr">
                    <a:noFill/>
                  </a:tcPr>
                </a:tc>
                <a:tc>
                  <a:txBody>
                    <a:bodyPr/>
                    <a:lstStyle/>
                    <a:p>
                      <a:pPr marL="0" marR="0" lvl="0" algn="ctr">
                        <a:lnSpc>
                          <a:spcPts val="1600"/>
                        </a:lnSpc>
                        <a:spcBef>
                          <a:spcPts val="0"/>
                        </a:spcBef>
                        <a:spcAft>
                          <a:spcPts val="0"/>
                        </a:spcAft>
                        <a:buFontTx/>
                        <a:buNone/>
                      </a:pPr>
                      <a:r>
                        <a:rPr lang="en-US" sz="1800" b="0" kern="1100" dirty="0" smtClean="0">
                          <a:effectLst/>
                          <a:latin typeface="+mn-lt"/>
                          <a:ea typeface="Times New Roman"/>
                          <a:cs typeface="Calibri"/>
                        </a:rPr>
                        <a:t>N=8929</a:t>
                      </a:r>
                      <a:endParaRPr lang="en-US" sz="1800" b="0" kern="1100" dirty="0">
                        <a:effectLst/>
                        <a:latin typeface="+mn-lt"/>
                        <a:ea typeface="Times New Roman"/>
                        <a:cs typeface="Calibri"/>
                      </a:endParaRPr>
                    </a:p>
                  </a:txBody>
                  <a:tcPr marL="0" marR="0" marT="0" marB="0" anchor="ctr">
                    <a:noFill/>
                  </a:tcPr>
                </a:tc>
                <a:tc>
                  <a:txBody>
                    <a:bodyPr/>
                    <a:lstStyle/>
                    <a:p>
                      <a:pPr>
                        <a:lnSpc>
                          <a:spcPts val="1600"/>
                        </a:lnSpc>
                        <a:spcBef>
                          <a:spcPts val="0"/>
                        </a:spcBef>
                        <a:spcAft>
                          <a:spcPts val="0"/>
                        </a:spcAft>
                      </a:pPr>
                      <a:endParaRPr lang="en-US" sz="1800" b="0" i="0" dirty="0">
                        <a:latin typeface="+mn-lt"/>
                        <a:cs typeface="Calibri"/>
                      </a:endParaRPr>
                    </a:p>
                  </a:txBody>
                  <a:tcPr marL="0" marR="0" marT="0" marB="0" anchor="ctr">
                    <a:noFill/>
                  </a:tcPr>
                </a:tc>
                <a:tc>
                  <a:txBody>
                    <a:bodyPr/>
                    <a:lstStyle/>
                    <a:p>
                      <a:pPr marL="0" marR="0" algn="ctr">
                        <a:lnSpc>
                          <a:spcPts val="1600"/>
                        </a:lnSpc>
                        <a:spcBef>
                          <a:spcPts val="0"/>
                        </a:spcBef>
                        <a:spcAft>
                          <a:spcPts val="0"/>
                        </a:spcAft>
                      </a:pPr>
                      <a:r>
                        <a:rPr lang="en-US" sz="1800" b="0" dirty="0">
                          <a:solidFill>
                            <a:srgbClr val="000000"/>
                          </a:solidFill>
                          <a:effectLst/>
                          <a:latin typeface="+mn-lt"/>
                          <a:ea typeface="Times New Roman"/>
                        </a:rPr>
                        <a:t>0.29 (0.17,0.49)</a:t>
                      </a:r>
                      <a:endParaRPr lang="en-US" sz="1800" b="0" dirty="0">
                        <a:effectLst/>
                        <a:latin typeface="+mn-lt"/>
                        <a:ea typeface="Times New Roman"/>
                      </a:endParaRPr>
                    </a:p>
                  </a:txBody>
                  <a:tcPr marL="16087" marR="16087" marT="0" marB="0" anchor="ctr">
                    <a:noFill/>
                  </a:tcPr>
                </a:tc>
                <a:tc vMerge="1">
                  <a:txBody>
                    <a:bodyPr/>
                    <a:lstStyle/>
                    <a:p>
                      <a:pPr marL="0" marR="0" algn="ctr">
                        <a:lnSpc>
                          <a:spcPts val="1600"/>
                        </a:lnSpc>
                        <a:spcBef>
                          <a:spcPts val="0"/>
                        </a:spcBef>
                        <a:spcAft>
                          <a:spcPts val="0"/>
                        </a:spcAft>
                      </a:pPr>
                      <a:endParaRPr lang="en-US" sz="1100" dirty="0">
                        <a:effectLst/>
                        <a:latin typeface="+mn-lt"/>
                        <a:ea typeface="Times New Roman"/>
                      </a:endParaRPr>
                    </a:p>
                  </a:txBody>
                  <a:tcPr marL="16087" marR="16087" marT="0" marB="0">
                    <a:noFill/>
                  </a:tcPr>
                </a:tc>
              </a:tr>
              <a:tr h="203200">
                <a:tc>
                  <a:txBody>
                    <a:bodyPr/>
                    <a:lstStyle/>
                    <a:p>
                      <a:pPr marL="0" marR="0" lvl="0" algn="l">
                        <a:lnSpc>
                          <a:spcPts val="1600"/>
                        </a:lnSpc>
                        <a:spcBef>
                          <a:spcPts val="0"/>
                        </a:spcBef>
                        <a:spcAft>
                          <a:spcPts val="0"/>
                        </a:spcAft>
                        <a:buFontTx/>
                        <a:buNone/>
                      </a:pPr>
                      <a:r>
                        <a:rPr lang="en-US" sz="1800" b="1" kern="1100" dirty="0" smtClean="0">
                          <a:effectLst/>
                          <a:latin typeface="+mn-lt"/>
                        </a:rPr>
                        <a:t>&gt;</a:t>
                      </a:r>
                      <a:r>
                        <a:rPr lang="en-US" sz="1800" b="1" kern="1100" dirty="0">
                          <a:effectLst/>
                          <a:latin typeface="+mn-lt"/>
                        </a:rPr>
                        <a:t>= 75 Years</a:t>
                      </a:r>
                      <a:endParaRPr lang="en-US" sz="1800" b="1" kern="1100" dirty="0">
                        <a:effectLst/>
                        <a:latin typeface="+mn-lt"/>
                        <a:ea typeface="Times New Roman"/>
                        <a:cs typeface="Calibri"/>
                      </a:endParaRPr>
                    </a:p>
                  </a:txBody>
                  <a:tcPr marL="121920" marR="0" marT="0" marB="0" anchor="ctr">
                    <a:noFill/>
                  </a:tcPr>
                </a:tc>
                <a:tc>
                  <a:txBody>
                    <a:bodyPr/>
                    <a:lstStyle/>
                    <a:p>
                      <a:pPr marL="0" marR="0" lvl="0" algn="ctr">
                        <a:lnSpc>
                          <a:spcPts val="1600"/>
                        </a:lnSpc>
                        <a:spcBef>
                          <a:spcPts val="0"/>
                        </a:spcBef>
                        <a:spcAft>
                          <a:spcPts val="0"/>
                        </a:spcAft>
                        <a:buFontTx/>
                        <a:buNone/>
                      </a:pPr>
                      <a:r>
                        <a:rPr lang="en-US" sz="1800" b="0" kern="1100" dirty="0" smtClean="0">
                          <a:effectLst/>
                          <a:latin typeface="+mn-lt"/>
                          <a:ea typeface="Times New Roman"/>
                          <a:cs typeface="Calibri"/>
                        </a:rPr>
                        <a:t>N=1032</a:t>
                      </a:r>
                      <a:endParaRPr lang="en-US" sz="1800" b="0" kern="1100" dirty="0">
                        <a:effectLst/>
                        <a:latin typeface="+mn-lt"/>
                        <a:ea typeface="Times New Roman"/>
                        <a:cs typeface="Calibri"/>
                      </a:endParaRPr>
                    </a:p>
                  </a:txBody>
                  <a:tcPr marL="0" marR="0" marT="0" marB="0" anchor="ctr">
                    <a:noFill/>
                  </a:tcPr>
                </a:tc>
                <a:tc>
                  <a:txBody>
                    <a:bodyPr/>
                    <a:lstStyle/>
                    <a:p>
                      <a:pPr>
                        <a:lnSpc>
                          <a:spcPts val="1600"/>
                        </a:lnSpc>
                        <a:spcBef>
                          <a:spcPts val="0"/>
                        </a:spcBef>
                        <a:spcAft>
                          <a:spcPts val="0"/>
                        </a:spcAft>
                      </a:pPr>
                      <a:endParaRPr lang="en-US" sz="1800" b="0" i="0" dirty="0">
                        <a:latin typeface="+mn-lt"/>
                        <a:cs typeface="Calibri"/>
                      </a:endParaRPr>
                    </a:p>
                  </a:txBody>
                  <a:tcPr marL="0" marR="0" marT="0" marB="0" anchor="ctr">
                    <a:noFill/>
                  </a:tcPr>
                </a:tc>
                <a:tc>
                  <a:txBody>
                    <a:bodyPr/>
                    <a:lstStyle/>
                    <a:p>
                      <a:pPr marL="0" marR="0" algn="ctr">
                        <a:lnSpc>
                          <a:spcPts val="1600"/>
                        </a:lnSpc>
                        <a:spcBef>
                          <a:spcPts val="0"/>
                        </a:spcBef>
                        <a:spcAft>
                          <a:spcPts val="0"/>
                        </a:spcAft>
                      </a:pPr>
                      <a:r>
                        <a:rPr lang="en-US" sz="1800" b="0" dirty="0">
                          <a:solidFill>
                            <a:srgbClr val="000000"/>
                          </a:solidFill>
                          <a:effectLst/>
                          <a:latin typeface="+mn-lt"/>
                          <a:ea typeface="Times New Roman"/>
                        </a:rPr>
                        <a:t>0.23 (0.03,2.06)</a:t>
                      </a:r>
                      <a:endParaRPr lang="en-US" sz="1800" b="0" dirty="0">
                        <a:effectLst/>
                        <a:latin typeface="+mn-lt"/>
                        <a:ea typeface="Times New Roman"/>
                      </a:endParaRPr>
                    </a:p>
                  </a:txBody>
                  <a:tcPr marL="16087" marR="16087" marT="0" marB="0" anchor="ctr">
                    <a:noFill/>
                  </a:tcPr>
                </a:tc>
                <a:tc vMerge="1">
                  <a:txBody>
                    <a:bodyPr/>
                    <a:lstStyle/>
                    <a:p>
                      <a:pPr marL="0" marR="0" algn="ctr">
                        <a:lnSpc>
                          <a:spcPts val="1600"/>
                        </a:lnSpc>
                        <a:spcBef>
                          <a:spcPts val="0"/>
                        </a:spcBef>
                        <a:spcAft>
                          <a:spcPts val="0"/>
                        </a:spcAft>
                      </a:pPr>
                      <a:endParaRPr lang="en-US" sz="1100" dirty="0">
                        <a:effectLst/>
                        <a:latin typeface="+mn-lt"/>
                        <a:ea typeface="Times New Roman"/>
                      </a:endParaRPr>
                    </a:p>
                  </a:txBody>
                  <a:tcPr marL="16087" marR="16087" marT="0" marB="0">
                    <a:noFill/>
                  </a:tcPr>
                </a:tc>
              </a:tr>
              <a:tr h="203200">
                <a:tc>
                  <a:txBody>
                    <a:bodyPr/>
                    <a:lstStyle/>
                    <a:p>
                      <a:pPr marL="0" marR="0" lvl="0" algn="l">
                        <a:lnSpc>
                          <a:spcPts val="1600"/>
                        </a:lnSpc>
                        <a:spcBef>
                          <a:spcPts val="0"/>
                        </a:spcBef>
                        <a:spcAft>
                          <a:spcPts val="0"/>
                        </a:spcAft>
                        <a:buFontTx/>
                        <a:buNone/>
                      </a:pPr>
                      <a:endParaRPr lang="en-US" sz="1800" b="1" kern="1100" dirty="0">
                        <a:effectLst/>
                        <a:latin typeface="+mn-lt"/>
                        <a:ea typeface="Times New Roman"/>
                        <a:cs typeface="Calibri"/>
                      </a:endParaRPr>
                    </a:p>
                  </a:txBody>
                  <a:tcPr marL="0" marR="0" marT="0" marB="0" anchor="ctr">
                    <a:noFill/>
                  </a:tcPr>
                </a:tc>
                <a:tc>
                  <a:txBody>
                    <a:bodyPr/>
                    <a:lstStyle/>
                    <a:p>
                      <a:pPr marL="0" marR="0" lvl="0" algn="ctr">
                        <a:lnSpc>
                          <a:spcPts val="1600"/>
                        </a:lnSpc>
                        <a:spcBef>
                          <a:spcPts val="0"/>
                        </a:spcBef>
                        <a:spcAft>
                          <a:spcPts val="0"/>
                        </a:spcAft>
                        <a:buFontTx/>
                        <a:buNone/>
                      </a:pPr>
                      <a:endParaRPr lang="en-US" sz="1800" b="0" kern="1100" dirty="0">
                        <a:effectLst/>
                        <a:latin typeface="+mn-lt"/>
                        <a:ea typeface="Times New Roman"/>
                        <a:cs typeface="Calibri"/>
                      </a:endParaRPr>
                    </a:p>
                  </a:txBody>
                  <a:tcPr marL="0" marR="0" marT="0" marB="0" anchor="ctr">
                    <a:noFill/>
                  </a:tcPr>
                </a:tc>
                <a:tc>
                  <a:txBody>
                    <a:bodyPr/>
                    <a:lstStyle/>
                    <a:p>
                      <a:pPr>
                        <a:lnSpc>
                          <a:spcPts val="1600"/>
                        </a:lnSpc>
                        <a:spcBef>
                          <a:spcPts val="0"/>
                        </a:spcBef>
                        <a:spcAft>
                          <a:spcPts val="0"/>
                        </a:spcAft>
                      </a:pPr>
                      <a:endParaRPr lang="en-US" sz="1800" b="0" i="0" dirty="0">
                        <a:latin typeface="+mn-lt"/>
                        <a:cs typeface="Calibri"/>
                      </a:endParaRPr>
                    </a:p>
                  </a:txBody>
                  <a:tcPr marL="0" marR="0" marT="0" marB="0" anchor="ctr">
                    <a:noFill/>
                  </a:tcPr>
                </a:tc>
                <a:tc>
                  <a:txBody>
                    <a:bodyPr/>
                    <a:lstStyle/>
                    <a:p>
                      <a:pPr marL="0" marR="0" algn="ctr">
                        <a:lnSpc>
                          <a:spcPts val="1600"/>
                        </a:lnSpc>
                        <a:spcBef>
                          <a:spcPts val="0"/>
                        </a:spcBef>
                        <a:spcAft>
                          <a:spcPts val="0"/>
                        </a:spcAft>
                      </a:pPr>
                      <a:r>
                        <a:rPr lang="en-US" sz="1800" b="0" dirty="0">
                          <a:solidFill>
                            <a:srgbClr val="000000"/>
                          </a:solidFill>
                          <a:effectLst/>
                          <a:latin typeface="+mn-lt"/>
                          <a:ea typeface="Times New Roman"/>
                        </a:rPr>
                        <a:t> </a:t>
                      </a:r>
                      <a:endParaRPr lang="en-US" sz="1800" b="0" dirty="0">
                        <a:effectLst/>
                        <a:latin typeface="+mn-lt"/>
                        <a:ea typeface="Times New Roman"/>
                      </a:endParaRPr>
                    </a:p>
                  </a:txBody>
                  <a:tcPr marL="16087" marR="16087" marT="0" marB="0" anchor="ctr">
                    <a:noFill/>
                  </a:tcPr>
                </a:tc>
                <a:tc rowSpan="3">
                  <a:txBody>
                    <a:bodyPr/>
                    <a:lstStyle/>
                    <a:p>
                      <a:pPr marL="0" marR="0" algn="ctr">
                        <a:lnSpc>
                          <a:spcPts val="1600"/>
                        </a:lnSpc>
                        <a:spcBef>
                          <a:spcPts val="0"/>
                        </a:spcBef>
                        <a:spcAft>
                          <a:spcPts val="0"/>
                        </a:spcAft>
                      </a:pPr>
                      <a:r>
                        <a:rPr lang="en-US" sz="1800" b="0" dirty="0">
                          <a:solidFill>
                            <a:srgbClr val="000000"/>
                          </a:solidFill>
                          <a:effectLst/>
                          <a:latin typeface="+mn-lt"/>
                          <a:ea typeface="Times New Roman"/>
                        </a:rPr>
                        <a:t> </a:t>
                      </a:r>
                      <a:r>
                        <a:rPr lang="en-US" sz="1800" b="1" dirty="0" smtClean="0">
                          <a:solidFill>
                            <a:schemeClr val="tx1"/>
                          </a:solidFill>
                          <a:effectLst/>
                          <a:latin typeface="+mn-lt"/>
                          <a:ea typeface="Times New Roman"/>
                        </a:rPr>
                        <a:t>0.04</a:t>
                      </a:r>
                      <a:r>
                        <a:rPr lang="en-US" sz="1800" b="0" dirty="0" smtClean="0">
                          <a:solidFill>
                            <a:srgbClr val="000000"/>
                          </a:solidFill>
                          <a:effectLst/>
                          <a:latin typeface="+mn-lt"/>
                          <a:ea typeface="Times New Roman"/>
                        </a:rPr>
                        <a:t> </a:t>
                      </a:r>
                      <a:endParaRPr lang="en-US" sz="1800" b="0" dirty="0">
                        <a:effectLst/>
                        <a:latin typeface="+mn-lt"/>
                        <a:ea typeface="Times New Roman"/>
                      </a:endParaRPr>
                    </a:p>
                  </a:txBody>
                  <a:tcPr marL="16087" marR="16087" marT="0" marB="0" anchor="ctr">
                    <a:noFill/>
                  </a:tcPr>
                </a:tc>
              </a:tr>
              <a:tr h="203200">
                <a:tc>
                  <a:txBody>
                    <a:bodyPr/>
                    <a:lstStyle/>
                    <a:p>
                      <a:pPr marL="0" marR="0" lvl="0" algn="l">
                        <a:lnSpc>
                          <a:spcPts val="1600"/>
                        </a:lnSpc>
                        <a:spcBef>
                          <a:spcPts val="0"/>
                        </a:spcBef>
                        <a:spcAft>
                          <a:spcPts val="0"/>
                        </a:spcAft>
                        <a:buFontTx/>
                        <a:buNone/>
                      </a:pPr>
                      <a:r>
                        <a:rPr lang="en-US" sz="1800" b="1" kern="1100" dirty="0" smtClean="0">
                          <a:effectLst/>
                          <a:latin typeface="+mn-lt"/>
                        </a:rPr>
                        <a:t>Male</a:t>
                      </a:r>
                      <a:endParaRPr lang="en-US" sz="1800" b="1" kern="1100" dirty="0">
                        <a:effectLst/>
                        <a:latin typeface="+mn-lt"/>
                        <a:ea typeface="Times New Roman"/>
                        <a:cs typeface="Calibri"/>
                      </a:endParaRPr>
                    </a:p>
                  </a:txBody>
                  <a:tcPr marL="121920" marR="0" marT="0" marB="0" anchor="ctr">
                    <a:noFill/>
                  </a:tcPr>
                </a:tc>
                <a:tc>
                  <a:txBody>
                    <a:bodyPr/>
                    <a:lstStyle/>
                    <a:p>
                      <a:pPr marL="0" marR="0" lvl="0" algn="ctr">
                        <a:lnSpc>
                          <a:spcPts val="1600"/>
                        </a:lnSpc>
                        <a:spcBef>
                          <a:spcPts val="0"/>
                        </a:spcBef>
                        <a:spcAft>
                          <a:spcPts val="0"/>
                        </a:spcAft>
                        <a:buFontTx/>
                        <a:buNone/>
                      </a:pPr>
                      <a:r>
                        <a:rPr lang="en-US" sz="1800" b="0" kern="1100" dirty="0" smtClean="0">
                          <a:effectLst/>
                          <a:latin typeface="+mn-lt"/>
                          <a:ea typeface="Times New Roman"/>
                          <a:cs typeface="Calibri"/>
                        </a:rPr>
                        <a:t>N=7435</a:t>
                      </a:r>
                      <a:endParaRPr lang="en-US" sz="1800" b="0" kern="1100" dirty="0">
                        <a:effectLst/>
                        <a:latin typeface="+mn-lt"/>
                        <a:ea typeface="Times New Roman"/>
                        <a:cs typeface="Calibri"/>
                      </a:endParaRPr>
                    </a:p>
                  </a:txBody>
                  <a:tcPr marL="0" marR="0" marT="0" marB="0" anchor="ctr">
                    <a:noFill/>
                  </a:tcPr>
                </a:tc>
                <a:tc>
                  <a:txBody>
                    <a:bodyPr/>
                    <a:lstStyle/>
                    <a:p>
                      <a:pPr>
                        <a:lnSpc>
                          <a:spcPts val="1600"/>
                        </a:lnSpc>
                        <a:spcBef>
                          <a:spcPts val="0"/>
                        </a:spcBef>
                        <a:spcAft>
                          <a:spcPts val="0"/>
                        </a:spcAft>
                      </a:pPr>
                      <a:endParaRPr lang="en-US" sz="1800" b="0" i="0" dirty="0">
                        <a:latin typeface="+mn-lt"/>
                        <a:cs typeface="Calibri"/>
                      </a:endParaRPr>
                    </a:p>
                  </a:txBody>
                  <a:tcPr marL="0" marR="0" marT="0" marB="0" anchor="ctr">
                    <a:noFill/>
                  </a:tcPr>
                </a:tc>
                <a:tc>
                  <a:txBody>
                    <a:bodyPr/>
                    <a:lstStyle/>
                    <a:p>
                      <a:pPr marL="0" marR="0" algn="ctr">
                        <a:lnSpc>
                          <a:spcPts val="1600"/>
                        </a:lnSpc>
                        <a:spcBef>
                          <a:spcPts val="0"/>
                        </a:spcBef>
                        <a:spcAft>
                          <a:spcPts val="0"/>
                        </a:spcAft>
                      </a:pPr>
                      <a:r>
                        <a:rPr lang="en-US" sz="1800" b="0" dirty="0">
                          <a:solidFill>
                            <a:srgbClr val="000000"/>
                          </a:solidFill>
                          <a:effectLst/>
                          <a:latin typeface="+mn-lt"/>
                          <a:ea typeface="Times New Roman"/>
                        </a:rPr>
                        <a:t>0.21 (0.11,0.39)</a:t>
                      </a:r>
                      <a:endParaRPr lang="en-US" sz="1800" b="0" dirty="0">
                        <a:effectLst/>
                        <a:latin typeface="+mn-lt"/>
                        <a:ea typeface="Times New Roman"/>
                      </a:endParaRPr>
                    </a:p>
                  </a:txBody>
                  <a:tcPr marL="16087" marR="16087" marT="0" marB="0" anchor="ctr">
                    <a:noFill/>
                  </a:tcPr>
                </a:tc>
                <a:tc vMerge="1">
                  <a:txBody>
                    <a:bodyPr/>
                    <a:lstStyle/>
                    <a:p>
                      <a:pPr marL="0" marR="0" algn="ctr">
                        <a:lnSpc>
                          <a:spcPts val="1600"/>
                        </a:lnSpc>
                        <a:spcBef>
                          <a:spcPts val="0"/>
                        </a:spcBef>
                        <a:spcAft>
                          <a:spcPts val="0"/>
                        </a:spcAft>
                      </a:pPr>
                      <a:endParaRPr lang="en-US" sz="1100" dirty="0">
                        <a:effectLst/>
                        <a:latin typeface="+mn-lt"/>
                        <a:ea typeface="Times New Roman"/>
                      </a:endParaRPr>
                    </a:p>
                  </a:txBody>
                  <a:tcPr marL="16087" marR="16087" marT="0" marB="0">
                    <a:noFill/>
                  </a:tcPr>
                </a:tc>
              </a:tr>
              <a:tr h="203200">
                <a:tc>
                  <a:txBody>
                    <a:bodyPr/>
                    <a:lstStyle/>
                    <a:p>
                      <a:pPr marL="0" marR="0" lvl="0" algn="l">
                        <a:lnSpc>
                          <a:spcPts val="1600"/>
                        </a:lnSpc>
                        <a:spcBef>
                          <a:spcPts val="0"/>
                        </a:spcBef>
                        <a:spcAft>
                          <a:spcPts val="0"/>
                        </a:spcAft>
                        <a:buFontTx/>
                        <a:buNone/>
                      </a:pPr>
                      <a:r>
                        <a:rPr lang="en-US" sz="1800" b="1" kern="1100" dirty="0" smtClean="0">
                          <a:effectLst/>
                          <a:latin typeface="+mn-lt"/>
                        </a:rPr>
                        <a:t>Female</a:t>
                      </a:r>
                      <a:endParaRPr lang="en-US" sz="1800" b="1" kern="1100" dirty="0">
                        <a:effectLst/>
                        <a:latin typeface="+mn-lt"/>
                        <a:ea typeface="Times New Roman"/>
                        <a:cs typeface="Calibri"/>
                      </a:endParaRPr>
                    </a:p>
                  </a:txBody>
                  <a:tcPr marL="121920" marR="0" marT="0" marB="0" anchor="ctr">
                    <a:noFill/>
                  </a:tcPr>
                </a:tc>
                <a:tc>
                  <a:txBody>
                    <a:bodyPr/>
                    <a:lstStyle/>
                    <a:p>
                      <a:pPr marL="0" marR="0" lvl="0" algn="ctr">
                        <a:lnSpc>
                          <a:spcPts val="1600"/>
                        </a:lnSpc>
                        <a:spcBef>
                          <a:spcPts val="0"/>
                        </a:spcBef>
                        <a:spcAft>
                          <a:spcPts val="0"/>
                        </a:spcAft>
                        <a:buFontTx/>
                        <a:buNone/>
                      </a:pPr>
                      <a:r>
                        <a:rPr lang="en-US" sz="1800" b="0" kern="1100" dirty="0" smtClean="0">
                          <a:effectLst/>
                          <a:latin typeface="+mn-lt"/>
                          <a:ea typeface="Times New Roman"/>
                          <a:cs typeface="Calibri"/>
                        </a:rPr>
                        <a:t>N=2526</a:t>
                      </a:r>
                      <a:endParaRPr lang="en-US" sz="1800" b="0" kern="1100" dirty="0">
                        <a:effectLst/>
                        <a:latin typeface="+mn-lt"/>
                        <a:ea typeface="Times New Roman"/>
                        <a:cs typeface="Calibri"/>
                      </a:endParaRPr>
                    </a:p>
                  </a:txBody>
                  <a:tcPr marL="0" marR="0" marT="0" marB="0" anchor="ctr">
                    <a:noFill/>
                  </a:tcPr>
                </a:tc>
                <a:tc>
                  <a:txBody>
                    <a:bodyPr/>
                    <a:lstStyle/>
                    <a:p>
                      <a:pPr>
                        <a:lnSpc>
                          <a:spcPts val="1600"/>
                        </a:lnSpc>
                        <a:spcBef>
                          <a:spcPts val="0"/>
                        </a:spcBef>
                        <a:spcAft>
                          <a:spcPts val="0"/>
                        </a:spcAft>
                      </a:pPr>
                      <a:endParaRPr lang="en-US" sz="1800" b="0" i="0" dirty="0">
                        <a:latin typeface="+mn-lt"/>
                        <a:cs typeface="Calibri"/>
                      </a:endParaRPr>
                    </a:p>
                  </a:txBody>
                  <a:tcPr marL="0" marR="0" marT="0" marB="0" anchor="ctr">
                    <a:noFill/>
                  </a:tcPr>
                </a:tc>
                <a:tc>
                  <a:txBody>
                    <a:bodyPr/>
                    <a:lstStyle/>
                    <a:p>
                      <a:pPr marL="0" marR="0" algn="ctr">
                        <a:lnSpc>
                          <a:spcPts val="1600"/>
                        </a:lnSpc>
                        <a:spcBef>
                          <a:spcPts val="0"/>
                        </a:spcBef>
                        <a:spcAft>
                          <a:spcPts val="0"/>
                        </a:spcAft>
                      </a:pPr>
                      <a:r>
                        <a:rPr lang="en-US" sz="1800" b="0" dirty="0">
                          <a:solidFill>
                            <a:srgbClr val="000000"/>
                          </a:solidFill>
                          <a:effectLst/>
                          <a:latin typeface="+mn-lt"/>
                          <a:ea typeface="Times New Roman"/>
                        </a:rPr>
                        <a:t>0.73 (0.28,1.91)</a:t>
                      </a:r>
                      <a:endParaRPr lang="en-US" sz="1800" b="0" dirty="0">
                        <a:effectLst/>
                        <a:latin typeface="+mn-lt"/>
                        <a:ea typeface="Times New Roman"/>
                      </a:endParaRPr>
                    </a:p>
                  </a:txBody>
                  <a:tcPr marL="16087" marR="16087" marT="0" marB="0" anchor="ctr">
                    <a:noFill/>
                  </a:tcPr>
                </a:tc>
                <a:tc vMerge="1">
                  <a:txBody>
                    <a:bodyPr/>
                    <a:lstStyle/>
                    <a:p>
                      <a:pPr marL="0" marR="0" algn="ctr">
                        <a:lnSpc>
                          <a:spcPts val="1600"/>
                        </a:lnSpc>
                        <a:spcBef>
                          <a:spcPts val="0"/>
                        </a:spcBef>
                        <a:spcAft>
                          <a:spcPts val="0"/>
                        </a:spcAft>
                      </a:pPr>
                      <a:endParaRPr lang="en-US" sz="1100" dirty="0">
                        <a:effectLst/>
                        <a:latin typeface="+mn-lt"/>
                        <a:ea typeface="Times New Roman"/>
                      </a:endParaRPr>
                    </a:p>
                  </a:txBody>
                  <a:tcPr marL="16087" marR="16087" marT="0" marB="0">
                    <a:noFill/>
                  </a:tcPr>
                </a:tc>
              </a:tr>
              <a:tr h="203200">
                <a:tc>
                  <a:txBody>
                    <a:bodyPr/>
                    <a:lstStyle/>
                    <a:p>
                      <a:pPr marL="0" marR="0" lvl="0" algn="l">
                        <a:lnSpc>
                          <a:spcPts val="1600"/>
                        </a:lnSpc>
                        <a:spcBef>
                          <a:spcPts val="0"/>
                        </a:spcBef>
                        <a:spcAft>
                          <a:spcPts val="0"/>
                        </a:spcAft>
                        <a:buFontTx/>
                        <a:buNone/>
                      </a:pPr>
                      <a:endParaRPr lang="en-US" sz="1800" b="1" kern="1100" dirty="0">
                        <a:effectLst/>
                        <a:latin typeface="+mn-lt"/>
                        <a:ea typeface="Times New Roman"/>
                        <a:cs typeface="Calibri"/>
                      </a:endParaRPr>
                    </a:p>
                  </a:txBody>
                  <a:tcPr marL="0" marR="0" marT="0" marB="0" anchor="ctr">
                    <a:noFill/>
                  </a:tcPr>
                </a:tc>
                <a:tc>
                  <a:txBody>
                    <a:bodyPr/>
                    <a:lstStyle/>
                    <a:p>
                      <a:pPr marL="0" marR="0" lvl="0" algn="ctr">
                        <a:lnSpc>
                          <a:spcPts val="1600"/>
                        </a:lnSpc>
                        <a:spcBef>
                          <a:spcPts val="0"/>
                        </a:spcBef>
                        <a:spcAft>
                          <a:spcPts val="0"/>
                        </a:spcAft>
                        <a:buFontTx/>
                        <a:buNone/>
                      </a:pPr>
                      <a:endParaRPr lang="en-US" sz="1800" b="0" kern="1100" dirty="0">
                        <a:effectLst/>
                        <a:latin typeface="+mn-lt"/>
                        <a:ea typeface="Times New Roman"/>
                        <a:cs typeface="Calibri"/>
                      </a:endParaRPr>
                    </a:p>
                  </a:txBody>
                  <a:tcPr marL="0" marR="0" marT="0" marB="0" anchor="ctr">
                    <a:noFill/>
                  </a:tcPr>
                </a:tc>
                <a:tc>
                  <a:txBody>
                    <a:bodyPr/>
                    <a:lstStyle/>
                    <a:p>
                      <a:pPr>
                        <a:lnSpc>
                          <a:spcPts val="1600"/>
                        </a:lnSpc>
                        <a:spcBef>
                          <a:spcPts val="0"/>
                        </a:spcBef>
                        <a:spcAft>
                          <a:spcPts val="0"/>
                        </a:spcAft>
                      </a:pPr>
                      <a:endParaRPr lang="en-US" sz="1800" b="0" i="0" dirty="0">
                        <a:latin typeface="+mn-lt"/>
                        <a:cs typeface="Calibri"/>
                      </a:endParaRPr>
                    </a:p>
                  </a:txBody>
                  <a:tcPr marL="0" marR="0" marT="0" marB="0" anchor="ctr">
                    <a:noFill/>
                  </a:tcPr>
                </a:tc>
                <a:tc>
                  <a:txBody>
                    <a:bodyPr/>
                    <a:lstStyle/>
                    <a:p>
                      <a:pPr marL="0" marR="0" algn="ctr">
                        <a:lnSpc>
                          <a:spcPts val="1600"/>
                        </a:lnSpc>
                        <a:spcBef>
                          <a:spcPts val="0"/>
                        </a:spcBef>
                        <a:spcAft>
                          <a:spcPts val="0"/>
                        </a:spcAft>
                      </a:pPr>
                      <a:endParaRPr lang="en-US" sz="1800" b="0" dirty="0">
                        <a:effectLst/>
                        <a:latin typeface="+mn-lt"/>
                        <a:ea typeface="Times New Roman"/>
                      </a:endParaRPr>
                    </a:p>
                  </a:txBody>
                  <a:tcPr marL="0" marR="0" marT="0" marB="0" anchor="ctr">
                    <a:noFill/>
                  </a:tcPr>
                </a:tc>
                <a:tc rowSpan="3">
                  <a:txBody>
                    <a:bodyPr/>
                    <a:lstStyle/>
                    <a:p>
                      <a:pPr marL="0" marR="0" algn="ctr">
                        <a:lnSpc>
                          <a:spcPts val="1600"/>
                        </a:lnSpc>
                        <a:spcBef>
                          <a:spcPts val="0"/>
                        </a:spcBef>
                        <a:spcAft>
                          <a:spcPts val="0"/>
                        </a:spcAft>
                      </a:pPr>
                      <a:r>
                        <a:rPr lang="en-US" sz="1800" b="0" dirty="0">
                          <a:solidFill>
                            <a:srgbClr val="000000"/>
                          </a:solidFill>
                          <a:effectLst/>
                          <a:latin typeface="+mn-lt"/>
                          <a:ea typeface="Times New Roman"/>
                        </a:rPr>
                        <a:t> </a:t>
                      </a:r>
                      <a:r>
                        <a:rPr lang="en-US" sz="1800" b="1" dirty="0" smtClean="0">
                          <a:solidFill>
                            <a:schemeClr val="tx1"/>
                          </a:solidFill>
                          <a:effectLst/>
                          <a:latin typeface="+mn-lt"/>
                          <a:ea typeface="Times New Roman"/>
                        </a:rPr>
                        <a:t>0.08</a:t>
                      </a:r>
                      <a:endParaRPr lang="en-US" sz="1800" b="1" dirty="0">
                        <a:solidFill>
                          <a:schemeClr val="tx1"/>
                        </a:solidFill>
                        <a:effectLst/>
                        <a:latin typeface="+mn-lt"/>
                        <a:ea typeface="Times New Roman"/>
                      </a:endParaRPr>
                    </a:p>
                  </a:txBody>
                  <a:tcPr marL="0" marR="0" marT="0" marB="0" anchor="ctr">
                    <a:noFill/>
                  </a:tcPr>
                </a:tc>
              </a:tr>
              <a:tr h="203200">
                <a:tc>
                  <a:txBody>
                    <a:bodyPr/>
                    <a:lstStyle/>
                    <a:p>
                      <a:pPr marL="0" marR="0" lvl="0" algn="l">
                        <a:lnSpc>
                          <a:spcPts val="1600"/>
                        </a:lnSpc>
                        <a:spcBef>
                          <a:spcPts val="0"/>
                        </a:spcBef>
                        <a:spcAft>
                          <a:spcPts val="0"/>
                        </a:spcAft>
                        <a:buFontTx/>
                        <a:buNone/>
                      </a:pPr>
                      <a:r>
                        <a:rPr lang="en-US" sz="1800" b="1" kern="1100" dirty="0">
                          <a:effectLst/>
                          <a:latin typeface="+mn-lt"/>
                        </a:rPr>
                        <a:t>No diabetes</a:t>
                      </a:r>
                      <a:endParaRPr lang="en-US" sz="1800" b="1" kern="1100" dirty="0">
                        <a:effectLst/>
                        <a:latin typeface="+mn-lt"/>
                        <a:ea typeface="Times New Roman"/>
                        <a:cs typeface="Calibri"/>
                      </a:endParaRPr>
                    </a:p>
                  </a:txBody>
                  <a:tcPr marL="121920" marR="0" marT="0" marB="0" anchor="ctr">
                    <a:noFill/>
                  </a:tcPr>
                </a:tc>
                <a:tc>
                  <a:txBody>
                    <a:bodyPr/>
                    <a:lstStyle/>
                    <a:p>
                      <a:pPr marL="0" marR="0" lvl="0" algn="ctr">
                        <a:lnSpc>
                          <a:spcPts val="1600"/>
                        </a:lnSpc>
                        <a:spcBef>
                          <a:spcPts val="0"/>
                        </a:spcBef>
                        <a:spcAft>
                          <a:spcPts val="0"/>
                        </a:spcAft>
                        <a:buFontTx/>
                        <a:buNone/>
                      </a:pPr>
                      <a:r>
                        <a:rPr lang="en-US" sz="1800" b="0" kern="1100" dirty="0" smtClean="0">
                          <a:effectLst/>
                          <a:latin typeface="+mn-lt"/>
                          <a:ea typeface="Times New Roman"/>
                          <a:cs typeface="Calibri"/>
                        </a:rPr>
                        <a:t>N=6924</a:t>
                      </a:r>
                      <a:endParaRPr lang="en-US" sz="1800" b="0" kern="1100" dirty="0">
                        <a:effectLst/>
                        <a:latin typeface="+mn-lt"/>
                        <a:ea typeface="Times New Roman"/>
                        <a:cs typeface="Calibri"/>
                      </a:endParaRPr>
                    </a:p>
                  </a:txBody>
                  <a:tcPr marL="0" marR="0" marT="0" marB="0" anchor="ctr">
                    <a:noFill/>
                  </a:tcPr>
                </a:tc>
                <a:tc>
                  <a:txBody>
                    <a:bodyPr/>
                    <a:lstStyle/>
                    <a:p>
                      <a:pPr>
                        <a:lnSpc>
                          <a:spcPts val="1600"/>
                        </a:lnSpc>
                        <a:spcBef>
                          <a:spcPts val="0"/>
                        </a:spcBef>
                        <a:spcAft>
                          <a:spcPts val="0"/>
                        </a:spcAft>
                      </a:pPr>
                      <a:endParaRPr lang="en-US" sz="1800" b="0" i="0" dirty="0">
                        <a:latin typeface="+mn-lt"/>
                        <a:cs typeface="Calibri"/>
                      </a:endParaRPr>
                    </a:p>
                  </a:txBody>
                  <a:tcPr marL="0" marR="0" marT="0" marB="0" anchor="ctr">
                    <a:noFill/>
                  </a:tcPr>
                </a:tc>
                <a:tc>
                  <a:txBody>
                    <a:bodyPr/>
                    <a:lstStyle/>
                    <a:p>
                      <a:pPr marL="0" marR="0" algn="ctr">
                        <a:lnSpc>
                          <a:spcPts val="1600"/>
                        </a:lnSpc>
                        <a:spcBef>
                          <a:spcPts val="0"/>
                        </a:spcBef>
                        <a:spcAft>
                          <a:spcPts val="0"/>
                        </a:spcAft>
                      </a:pPr>
                      <a:r>
                        <a:rPr lang="en-US" sz="1800" b="0" dirty="0">
                          <a:solidFill>
                            <a:srgbClr val="000000"/>
                          </a:solidFill>
                          <a:effectLst/>
                          <a:latin typeface="+mn-lt"/>
                          <a:ea typeface="Times New Roman"/>
                        </a:rPr>
                        <a:t>0.20 (0.10,0.40)</a:t>
                      </a:r>
                      <a:endParaRPr lang="en-US" sz="1800" b="0" dirty="0">
                        <a:effectLst/>
                        <a:latin typeface="+mn-lt"/>
                        <a:ea typeface="Times New Roman"/>
                      </a:endParaRPr>
                    </a:p>
                  </a:txBody>
                  <a:tcPr marL="16087" marR="16087" marT="0" marB="0" anchor="ctr">
                    <a:noFill/>
                  </a:tcPr>
                </a:tc>
                <a:tc vMerge="1">
                  <a:txBody>
                    <a:bodyPr/>
                    <a:lstStyle/>
                    <a:p>
                      <a:pPr marL="0" marR="0" algn="ctr">
                        <a:lnSpc>
                          <a:spcPts val="1600"/>
                        </a:lnSpc>
                        <a:spcBef>
                          <a:spcPts val="0"/>
                        </a:spcBef>
                        <a:spcAft>
                          <a:spcPts val="0"/>
                        </a:spcAft>
                      </a:pPr>
                      <a:endParaRPr lang="en-US" sz="1100" dirty="0">
                        <a:effectLst/>
                        <a:latin typeface="+mn-lt"/>
                        <a:ea typeface="Times New Roman"/>
                      </a:endParaRPr>
                    </a:p>
                  </a:txBody>
                  <a:tcPr marL="16087" marR="16087" marT="0" marB="0">
                    <a:noFill/>
                  </a:tcPr>
                </a:tc>
              </a:tr>
              <a:tr h="203200">
                <a:tc>
                  <a:txBody>
                    <a:bodyPr/>
                    <a:lstStyle/>
                    <a:p>
                      <a:pPr marL="0" marR="0" lvl="0" algn="l">
                        <a:lnSpc>
                          <a:spcPts val="1600"/>
                        </a:lnSpc>
                        <a:spcBef>
                          <a:spcPts val="0"/>
                        </a:spcBef>
                        <a:spcAft>
                          <a:spcPts val="0"/>
                        </a:spcAft>
                        <a:buFontTx/>
                        <a:buNone/>
                      </a:pPr>
                      <a:r>
                        <a:rPr lang="en-US" sz="1800" b="1" kern="1100" dirty="0">
                          <a:effectLst/>
                          <a:latin typeface="+mn-lt"/>
                        </a:rPr>
                        <a:t>Diabetes</a:t>
                      </a:r>
                      <a:endParaRPr lang="en-US" sz="1800" b="1" kern="1100" dirty="0">
                        <a:effectLst/>
                        <a:latin typeface="+mn-lt"/>
                        <a:ea typeface="Times New Roman"/>
                        <a:cs typeface="Calibri"/>
                      </a:endParaRPr>
                    </a:p>
                  </a:txBody>
                  <a:tcPr marL="121920" marR="0" marT="0" marB="0" anchor="ctr">
                    <a:noFill/>
                  </a:tcPr>
                </a:tc>
                <a:tc>
                  <a:txBody>
                    <a:bodyPr/>
                    <a:lstStyle/>
                    <a:p>
                      <a:pPr marL="0" marR="0" lvl="0" algn="ctr">
                        <a:lnSpc>
                          <a:spcPts val="1600"/>
                        </a:lnSpc>
                        <a:spcBef>
                          <a:spcPts val="0"/>
                        </a:spcBef>
                        <a:spcAft>
                          <a:spcPts val="0"/>
                        </a:spcAft>
                        <a:buFontTx/>
                        <a:buNone/>
                      </a:pPr>
                      <a:r>
                        <a:rPr lang="en-US" sz="1800" b="0" kern="1100" dirty="0" smtClean="0">
                          <a:effectLst/>
                          <a:latin typeface="+mn-lt"/>
                          <a:ea typeface="Times New Roman"/>
                          <a:cs typeface="Calibri"/>
                        </a:rPr>
                        <a:t>N=3037</a:t>
                      </a:r>
                      <a:endParaRPr lang="en-US" sz="1800" b="0" kern="1100" dirty="0">
                        <a:effectLst/>
                        <a:latin typeface="+mn-lt"/>
                        <a:ea typeface="Times New Roman"/>
                        <a:cs typeface="Calibri"/>
                      </a:endParaRPr>
                    </a:p>
                  </a:txBody>
                  <a:tcPr marL="0" marR="0" marT="0" marB="0" anchor="ctr">
                    <a:noFill/>
                  </a:tcPr>
                </a:tc>
                <a:tc>
                  <a:txBody>
                    <a:bodyPr/>
                    <a:lstStyle/>
                    <a:p>
                      <a:pPr>
                        <a:lnSpc>
                          <a:spcPts val="1600"/>
                        </a:lnSpc>
                        <a:spcBef>
                          <a:spcPts val="0"/>
                        </a:spcBef>
                        <a:spcAft>
                          <a:spcPts val="0"/>
                        </a:spcAft>
                      </a:pPr>
                      <a:endParaRPr lang="en-US" sz="1800" b="0" i="0" dirty="0">
                        <a:latin typeface="+mn-lt"/>
                        <a:cs typeface="Calibri"/>
                      </a:endParaRPr>
                    </a:p>
                  </a:txBody>
                  <a:tcPr marL="0" marR="0" marT="0" marB="0" anchor="ctr">
                    <a:noFill/>
                  </a:tcPr>
                </a:tc>
                <a:tc>
                  <a:txBody>
                    <a:bodyPr/>
                    <a:lstStyle/>
                    <a:p>
                      <a:pPr marL="0" marR="0" algn="ctr">
                        <a:lnSpc>
                          <a:spcPts val="1600"/>
                        </a:lnSpc>
                        <a:spcBef>
                          <a:spcPts val="0"/>
                        </a:spcBef>
                        <a:spcAft>
                          <a:spcPts val="0"/>
                        </a:spcAft>
                      </a:pPr>
                      <a:r>
                        <a:rPr lang="en-US" sz="1800" b="0" dirty="0">
                          <a:solidFill>
                            <a:srgbClr val="000000"/>
                          </a:solidFill>
                          <a:effectLst/>
                          <a:latin typeface="+mn-lt"/>
                          <a:ea typeface="Times New Roman"/>
                        </a:rPr>
                        <a:t>0.53 (0.23,1.20)</a:t>
                      </a:r>
                      <a:endParaRPr lang="en-US" sz="1800" b="0" dirty="0">
                        <a:effectLst/>
                        <a:latin typeface="+mn-lt"/>
                        <a:ea typeface="Times New Roman"/>
                      </a:endParaRPr>
                    </a:p>
                  </a:txBody>
                  <a:tcPr marL="16087" marR="16087" marT="0" marB="0" anchor="ctr">
                    <a:noFill/>
                  </a:tcPr>
                </a:tc>
                <a:tc vMerge="1">
                  <a:txBody>
                    <a:bodyPr/>
                    <a:lstStyle/>
                    <a:p>
                      <a:pPr marL="0" marR="0" algn="ctr">
                        <a:lnSpc>
                          <a:spcPts val="1600"/>
                        </a:lnSpc>
                        <a:spcBef>
                          <a:spcPts val="0"/>
                        </a:spcBef>
                        <a:spcAft>
                          <a:spcPts val="0"/>
                        </a:spcAft>
                      </a:pPr>
                      <a:endParaRPr lang="en-US" sz="1100" dirty="0">
                        <a:effectLst/>
                        <a:latin typeface="+mn-lt"/>
                        <a:ea typeface="Times New Roman"/>
                      </a:endParaRPr>
                    </a:p>
                  </a:txBody>
                  <a:tcPr marL="16087" marR="16087" marT="0" marB="0">
                    <a:noFill/>
                  </a:tcPr>
                </a:tc>
              </a:tr>
              <a:tr h="254000">
                <a:tc>
                  <a:txBody>
                    <a:bodyPr/>
                    <a:lstStyle/>
                    <a:p>
                      <a:pPr marL="0" marR="0" lvl="0" algn="l">
                        <a:lnSpc>
                          <a:spcPts val="2000"/>
                        </a:lnSpc>
                        <a:spcBef>
                          <a:spcPts val="0"/>
                        </a:spcBef>
                        <a:spcAft>
                          <a:spcPts val="0"/>
                        </a:spcAft>
                        <a:buFontTx/>
                        <a:buNone/>
                      </a:pPr>
                      <a:endParaRPr lang="en-US" sz="1800" b="1" dirty="0">
                        <a:effectLst/>
                        <a:latin typeface="+mn-lt"/>
                        <a:ea typeface="Times New Roman"/>
                      </a:endParaRPr>
                    </a:p>
                  </a:txBody>
                  <a:tcPr marL="16087" marR="16087" marT="0" marB="0" anchor="ctr">
                    <a:noFill/>
                  </a:tcPr>
                </a:tc>
                <a:tc>
                  <a:txBody>
                    <a:bodyPr/>
                    <a:lstStyle/>
                    <a:p>
                      <a:pPr marL="0" marR="0" lvl="0" algn="ctr">
                        <a:lnSpc>
                          <a:spcPts val="2000"/>
                        </a:lnSpc>
                        <a:spcBef>
                          <a:spcPts val="0"/>
                        </a:spcBef>
                        <a:spcAft>
                          <a:spcPts val="0"/>
                        </a:spcAft>
                        <a:buFontTx/>
                        <a:buNone/>
                      </a:pPr>
                      <a:endParaRPr lang="en-US" sz="1800" b="0" dirty="0">
                        <a:effectLst/>
                        <a:latin typeface="+mn-lt"/>
                        <a:ea typeface="Times New Roman"/>
                      </a:endParaRPr>
                    </a:p>
                  </a:txBody>
                  <a:tcPr marL="0" marR="0" marT="0" marB="0" anchor="ctr">
                    <a:noFill/>
                  </a:tcPr>
                </a:tc>
                <a:tc>
                  <a:txBody>
                    <a:bodyPr/>
                    <a:lstStyle/>
                    <a:p>
                      <a:pPr>
                        <a:lnSpc>
                          <a:spcPts val="2000"/>
                        </a:lnSpc>
                        <a:spcBef>
                          <a:spcPts val="0"/>
                        </a:spcBef>
                        <a:spcAft>
                          <a:spcPts val="0"/>
                        </a:spcAft>
                      </a:pPr>
                      <a:endParaRPr lang="en-US" sz="1800" b="0" i="0" dirty="0">
                        <a:latin typeface="+mn-lt"/>
                        <a:cs typeface="Calibri"/>
                      </a:endParaRPr>
                    </a:p>
                  </a:txBody>
                  <a:tcPr marL="0" marR="0" marT="0" marB="0" anchor="ctr">
                    <a:noFill/>
                  </a:tcPr>
                </a:tc>
                <a:tc>
                  <a:txBody>
                    <a:bodyPr/>
                    <a:lstStyle/>
                    <a:p>
                      <a:pPr marL="0" marR="0" algn="ctr">
                        <a:lnSpc>
                          <a:spcPts val="2000"/>
                        </a:lnSpc>
                        <a:spcBef>
                          <a:spcPts val="0"/>
                        </a:spcBef>
                        <a:spcAft>
                          <a:spcPts val="0"/>
                        </a:spcAft>
                      </a:pPr>
                      <a:r>
                        <a:rPr lang="en-US" sz="1800" b="0" dirty="0">
                          <a:solidFill>
                            <a:srgbClr val="000000"/>
                          </a:solidFill>
                          <a:effectLst/>
                          <a:latin typeface="+mn-lt"/>
                          <a:ea typeface="Times New Roman"/>
                        </a:rPr>
                        <a:t> </a:t>
                      </a:r>
                      <a:endParaRPr lang="en-US" sz="1800" b="0" dirty="0">
                        <a:effectLst/>
                        <a:latin typeface="+mn-lt"/>
                        <a:ea typeface="Times New Roman"/>
                      </a:endParaRPr>
                    </a:p>
                  </a:txBody>
                  <a:tcPr marL="16087" marR="16087" marT="0" marB="0" anchor="ctr">
                    <a:noFill/>
                  </a:tcPr>
                </a:tc>
                <a:tc rowSpan="3">
                  <a:txBody>
                    <a:bodyPr/>
                    <a:lstStyle/>
                    <a:p>
                      <a:pPr marL="0" marR="0" algn="ctr">
                        <a:lnSpc>
                          <a:spcPts val="2000"/>
                        </a:lnSpc>
                        <a:spcBef>
                          <a:spcPts val="0"/>
                        </a:spcBef>
                        <a:spcAft>
                          <a:spcPts val="0"/>
                        </a:spcAft>
                      </a:pPr>
                      <a:r>
                        <a:rPr lang="en-US" sz="1800" b="0" dirty="0" smtClean="0">
                          <a:solidFill>
                            <a:srgbClr val="000000"/>
                          </a:solidFill>
                          <a:effectLst/>
                          <a:latin typeface="+mn-lt"/>
                          <a:ea typeface="Times New Roman"/>
                        </a:rPr>
                        <a:t> </a:t>
                      </a:r>
                      <a:r>
                        <a:rPr lang="en-US" sz="2000" b="1" dirty="0" smtClean="0">
                          <a:solidFill>
                            <a:srgbClr val="FF0000"/>
                          </a:solidFill>
                          <a:effectLst/>
                          <a:latin typeface="+mn-lt"/>
                          <a:ea typeface="Times New Roman"/>
                        </a:rPr>
                        <a:t>0.89</a:t>
                      </a:r>
                      <a:r>
                        <a:rPr lang="en-US" sz="1800" b="0" dirty="0">
                          <a:solidFill>
                            <a:srgbClr val="000000"/>
                          </a:solidFill>
                          <a:effectLst/>
                          <a:latin typeface="+mn-lt"/>
                          <a:ea typeface="Times New Roman"/>
                        </a:rPr>
                        <a:t> </a:t>
                      </a:r>
                      <a:endParaRPr lang="en-US" sz="1800" b="0" dirty="0">
                        <a:effectLst/>
                        <a:latin typeface="+mn-lt"/>
                        <a:ea typeface="Times New Roman"/>
                      </a:endParaRPr>
                    </a:p>
                  </a:txBody>
                  <a:tcPr marL="16087" marR="16087" marT="0" marB="0" anchor="ctr">
                    <a:noFill/>
                  </a:tcPr>
                </a:tc>
              </a:tr>
              <a:tr h="203200">
                <a:tc>
                  <a:txBody>
                    <a:bodyPr/>
                    <a:lstStyle/>
                    <a:p>
                      <a:pPr marL="91440" marR="0" lvl="0" algn="l">
                        <a:lnSpc>
                          <a:spcPts val="1600"/>
                        </a:lnSpc>
                        <a:spcBef>
                          <a:spcPts val="0"/>
                        </a:spcBef>
                        <a:spcAft>
                          <a:spcPts val="0"/>
                        </a:spcAft>
                        <a:buFontTx/>
                        <a:buNone/>
                      </a:pPr>
                      <a:r>
                        <a:rPr lang="en-US" sz="1800" b="1" dirty="0" smtClean="0">
                          <a:solidFill>
                            <a:srgbClr val="FF0000"/>
                          </a:solidFill>
                          <a:effectLst/>
                          <a:latin typeface="+mn-lt"/>
                        </a:rPr>
                        <a:t>No Risk Factors for ST**</a:t>
                      </a:r>
                      <a:endParaRPr lang="en-US" sz="1800" b="1" dirty="0">
                        <a:solidFill>
                          <a:srgbClr val="FF0000"/>
                        </a:solidFill>
                        <a:effectLst/>
                        <a:latin typeface="+mn-lt"/>
                        <a:ea typeface="Times New Roman"/>
                      </a:endParaRPr>
                    </a:p>
                  </a:txBody>
                  <a:tcPr marL="16087" marR="16087" marT="0" marB="0" anchor="ctr">
                    <a:noFill/>
                  </a:tcPr>
                </a:tc>
                <a:tc>
                  <a:txBody>
                    <a:bodyPr/>
                    <a:lstStyle/>
                    <a:p>
                      <a:pPr marL="0" marR="0" lvl="0" algn="ctr">
                        <a:lnSpc>
                          <a:spcPts val="1600"/>
                        </a:lnSpc>
                        <a:spcBef>
                          <a:spcPts val="0"/>
                        </a:spcBef>
                        <a:spcAft>
                          <a:spcPts val="0"/>
                        </a:spcAft>
                        <a:buFontTx/>
                        <a:buNone/>
                      </a:pPr>
                      <a:r>
                        <a:rPr lang="en-US" sz="1800" b="0" dirty="0" smtClean="0">
                          <a:effectLst/>
                          <a:latin typeface="+mn-lt"/>
                          <a:ea typeface="Times New Roman"/>
                        </a:rPr>
                        <a:t>N=5162</a:t>
                      </a:r>
                      <a:endParaRPr lang="en-US" sz="1800" b="0" dirty="0">
                        <a:effectLst/>
                        <a:latin typeface="+mn-lt"/>
                        <a:ea typeface="Times New Roman"/>
                      </a:endParaRPr>
                    </a:p>
                  </a:txBody>
                  <a:tcPr marL="0" marR="0" marT="0" marB="0" anchor="ctr">
                    <a:noFill/>
                  </a:tcPr>
                </a:tc>
                <a:tc>
                  <a:txBody>
                    <a:bodyPr/>
                    <a:lstStyle/>
                    <a:p>
                      <a:pPr>
                        <a:lnSpc>
                          <a:spcPts val="1600"/>
                        </a:lnSpc>
                        <a:spcBef>
                          <a:spcPts val="0"/>
                        </a:spcBef>
                        <a:spcAft>
                          <a:spcPts val="0"/>
                        </a:spcAft>
                      </a:pPr>
                      <a:endParaRPr lang="en-US" sz="1800" b="0" i="0" dirty="0">
                        <a:latin typeface="+mn-lt"/>
                        <a:cs typeface="Calibri"/>
                      </a:endParaRPr>
                    </a:p>
                  </a:txBody>
                  <a:tcPr marL="0" marR="0" marT="0" marB="0" anchor="ctr">
                    <a:noFill/>
                  </a:tcPr>
                </a:tc>
                <a:tc>
                  <a:txBody>
                    <a:bodyPr/>
                    <a:lstStyle/>
                    <a:p>
                      <a:pPr marL="0" marR="0" algn="ctr">
                        <a:lnSpc>
                          <a:spcPts val="1600"/>
                        </a:lnSpc>
                        <a:spcBef>
                          <a:spcPts val="0"/>
                        </a:spcBef>
                        <a:spcAft>
                          <a:spcPts val="0"/>
                        </a:spcAft>
                      </a:pPr>
                      <a:r>
                        <a:rPr lang="en-US" sz="1800" b="0" dirty="0">
                          <a:solidFill>
                            <a:srgbClr val="000000"/>
                          </a:solidFill>
                          <a:effectLst/>
                          <a:latin typeface="+mn-lt"/>
                          <a:ea typeface="Times New Roman"/>
                        </a:rPr>
                        <a:t>0.27 (0.12,0.63)</a:t>
                      </a:r>
                      <a:endParaRPr lang="en-US" sz="1800" b="0" dirty="0">
                        <a:effectLst/>
                        <a:latin typeface="+mn-lt"/>
                        <a:ea typeface="Times New Roman"/>
                      </a:endParaRPr>
                    </a:p>
                  </a:txBody>
                  <a:tcPr marL="16087" marR="16087" marT="0" marB="0" anchor="ctr">
                    <a:noFill/>
                  </a:tcPr>
                </a:tc>
                <a:tc vMerge="1">
                  <a:txBody>
                    <a:bodyPr/>
                    <a:lstStyle/>
                    <a:p>
                      <a:pPr marL="0" marR="0" algn="ctr">
                        <a:lnSpc>
                          <a:spcPts val="1600"/>
                        </a:lnSpc>
                        <a:spcBef>
                          <a:spcPts val="0"/>
                        </a:spcBef>
                        <a:spcAft>
                          <a:spcPts val="0"/>
                        </a:spcAft>
                      </a:pPr>
                      <a:endParaRPr lang="en-US" sz="1100" dirty="0">
                        <a:effectLst/>
                        <a:latin typeface="+mn-lt"/>
                        <a:ea typeface="Times New Roman"/>
                      </a:endParaRPr>
                    </a:p>
                  </a:txBody>
                  <a:tcPr marL="16087" marR="16087" marT="0" marB="0">
                    <a:noFill/>
                  </a:tcPr>
                </a:tc>
              </a:tr>
              <a:tr h="203200">
                <a:tc>
                  <a:txBody>
                    <a:bodyPr/>
                    <a:lstStyle/>
                    <a:p>
                      <a:pPr marL="91440" marR="0" lvl="0" algn="l">
                        <a:lnSpc>
                          <a:spcPts val="1600"/>
                        </a:lnSpc>
                        <a:spcBef>
                          <a:spcPts val="0"/>
                        </a:spcBef>
                        <a:spcAft>
                          <a:spcPts val="0"/>
                        </a:spcAft>
                        <a:buFontTx/>
                        <a:buNone/>
                      </a:pPr>
                      <a:r>
                        <a:rPr lang="en-US" sz="1800" b="1" dirty="0" smtClean="0">
                          <a:solidFill>
                            <a:srgbClr val="FF0000"/>
                          </a:solidFill>
                          <a:effectLst/>
                          <a:latin typeface="+mn-lt"/>
                        </a:rPr>
                        <a:t>Risk</a:t>
                      </a:r>
                      <a:r>
                        <a:rPr lang="en-US" sz="1800" b="1" baseline="0" dirty="0" smtClean="0">
                          <a:solidFill>
                            <a:srgbClr val="FF0000"/>
                          </a:solidFill>
                          <a:effectLst/>
                          <a:latin typeface="+mn-lt"/>
                        </a:rPr>
                        <a:t> Factors </a:t>
                      </a:r>
                      <a:r>
                        <a:rPr lang="en-US" sz="1800" b="1" dirty="0" smtClean="0">
                          <a:solidFill>
                            <a:srgbClr val="FF0000"/>
                          </a:solidFill>
                          <a:effectLst/>
                          <a:latin typeface="+mn-lt"/>
                        </a:rPr>
                        <a:t>for </a:t>
                      </a:r>
                      <a:r>
                        <a:rPr lang="en-US" sz="1800" b="1" dirty="0">
                          <a:solidFill>
                            <a:srgbClr val="FF0000"/>
                          </a:solidFill>
                          <a:effectLst/>
                          <a:latin typeface="+mn-lt"/>
                        </a:rPr>
                        <a:t>ST</a:t>
                      </a:r>
                      <a:endParaRPr lang="en-US" sz="1800" b="1" dirty="0">
                        <a:solidFill>
                          <a:srgbClr val="FF0000"/>
                        </a:solidFill>
                        <a:effectLst/>
                        <a:latin typeface="+mn-lt"/>
                        <a:ea typeface="Times New Roman"/>
                      </a:endParaRPr>
                    </a:p>
                  </a:txBody>
                  <a:tcPr marL="16087" marR="16087" marT="0" marB="0" anchor="ctr">
                    <a:noFill/>
                  </a:tcPr>
                </a:tc>
                <a:tc>
                  <a:txBody>
                    <a:bodyPr/>
                    <a:lstStyle/>
                    <a:p>
                      <a:pPr marL="0" marR="0" lvl="0" algn="ctr">
                        <a:lnSpc>
                          <a:spcPts val="1600"/>
                        </a:lnSpc>
                        <a:spcBef>
                          <a:spcPts val="0"/>
                        </a:spcBef>
                        <a:spcAft>
                          <a:spcPts val="0"/>
                        </a:spcAft>
                        <a:buFontTx/>
                        <a:buNone/>
                      </a:pPr>
                      <a:r>
                        <a:rPr lang="en-US" sz="1800" b="0" dirty="0" smtClean="0">
                          <a:effectLst/>
                          <a:latin typeface="+mn-lt"/>
                          <a:ea typeface="Times New Roman"/>
                        </a:rPr>
                        <a:t>N=4799</a:t>
                      </a:r>
                      <a:endParaRPr lang="en-US" sz="1800" b="0" dirty="0">
                        <a:effectLst/>
                        <a:latin typeface="+mn-lt"/>
                        <a:ea typeface="Times New Roman"/>
                      </a:endParaRPr>
                    </a:p>
                  </a:txBody>
                  <a:tcPr marL="0" marR="0" marT="0" marB="0" anchor="ctr">
                    <a:noFill/>
                  </a:tcPr>
                </a:tc>
                <a:tc>
                  <a:txBody>
                    <a:bodyPr/>
                    <a:lstStyle/>
                    <a:p>
                      <a:pPr>
                        <a:lnSpc>
                          <a:spcPts val="1600"/>
                        </a:lnSpc>
                        <a:spcBef>
                          <a:spcPts val="0"/>
                        </a:spcBef>
                        <a:spcAft>
                          <a:spcPts val="0"/>
                        </a:spcAft>
                      </a:pPr>
                      <a:endParaRPr lang="en-US" sz="1800" b="0" i="0" dirty="0">
                        <a:latin typeface="+mn-lt"/>
                        <a:cs typeface="Calibri"/>
                      </a:endParaRPr>
                    </a:p>
                  </a:txBody>
                  <a:tcPr marL="0" marR="0" marT="0" marB="0" anchor="ctr">
                    <a:noFill/>
                  </a:tcPr>
                </a:tc>
                <a:tc>
                  <a:txBody>
                    <a:bodyPr/>
                    <a:lstStyle/>
                    <a:p>
                      <a:pPr marL="0" marR="0" algn="ctr">
                        <a:lnSpc>
                          <a:spcPts val="1600"/>
                        </a:lnSpc>
                        <a:spcBef>
                          <a:spcPts val="0"/>
                        </a:spcBef>
                        <a:spcAft>
                          <a:spcPts val="0"/>
                        </a:spcAft>
                      </a:pPr>
                      <a:r>
                        <a:rPr lang="en-US" sz="1800" b="0" dirty="0">
                          <a:solidFill>
                            <a:srgbClr val="000000"/>
                          </a:solidFill>
                          <a:effectLst/>
                          <a:latin typeface="+mn-lt"/>
                          <a:ea typeface="Times New Roman"/>
                        </a:rPr>
                        <a:t>0.29 (0.15,0.56)</a:t>
                      </a:r>
                      <a:endParaRPr lang="en-US" sz="1800" b="0" dirty="0">
                        <a:effectLst/>
                        <a:latin typeface="+mn-lt"/>
                        <a:ea typeface="Times New Roman"/>
                      </a:endParaRPr>
                    </a:p>
                  </a:txBody>
                  <a:tcPr marL="16087" marR="16087" marT="0" marB="0" anchor="ctr">
                    <a:noFill/>
                  </a:tcPr>
                </a:tc>
                <a:tc vMerge="1">
                  <a:txBody>
                    <a:bodyPr/>
                    <a:lstStyle/>
                    <a:p>
                      <a:pPr marL="0" marR="0" algn="ctr">
                        <a:lnSpc>
                          <a:spcPts val="1600"/>
                        </a:lnSpc>
                        <a:spcBef>
                          <a:spcPts val="0"/>
                        </a:spcBef>
                        <a:spcAft>
                          <a:spcPts val="0"/>
                        </a:spcAft>
                      </a:pPr>
                      <a:endParaRPr lang="en-US" sz="1100" dirty="0">
                        <a:effectLst/>
                        <a:latin typeface="+mn-lt"/>
                        <a:ea typeface="Times New Roman"/>
                      </a:endParaRPr>
                    </a:p>
                  </a:txBody>
                  <a:tcPr marL="16087" marR="16087" marT="0" marB="0">
                    <a:noFill/>
                  </a:tcPr>
                </a:tc>
              </a:tr>
              <a:tr h="203200">
                <a:tc>
                  <a:txBody>
                    <a:bodyPr/>
                    <a:lstStyle/>
                    <a:p>
                      <a:pPr marL="0" marR="0" lvl="0" algn="l">
                        <a:lnSpc>
                          <a:spcPts val="1600"/>
                        </a:lnSpc>
                        <a:spcBef>
                          <a:spcPts val="0"/>
                        </a:spcBef>
                        <a:spcAft>
                          <a:spcPts val="0"/>
                        </a:spcAft>
                        <a:buFontTx/>
                        <a:buNone/>
                      </a:pPr>
                      <a:endParaRPr lang="en-US" sz="1800" b="1" dirty="0">
                        <a:solidFill>
                          <a:srgbClr val="FF0000"/>
                        </a:solidFill>
                        <a:effectLst/>
                        <a:latin typeface="+mn-lt"/>
                        <a:ea typeface="Times New Roman"/>
                      </a:endParaRPr>
                    </a:p>
                  </a:txBody>
                  <a:tcPr marL="16087" marR="16087" marT="0" marB="0" anchor="ctr">
                    <a:noFill/>
                  </a:tcPr>
                </a:tc>
                <a:tc>
                  <a:txBody>
                    <a:bodyPr/>
                    <a:lstStyle/>
                    <a:p>
                      <a:pPr marL="0" marR="0" lvl="0" algn="ctr">
                        <a:lnSpc>
                          <a:spcPts val="1600"/>
                        </a:lnSpc>
                        <a:spcBef>
                          <a:spcPts val="0"/>
                        </a:spcBef>
                        <a:spcAft>
                          <a:spcPts val="0"/>
                        </a:spcAft>
                        <a:buFontTx/>
                        <a:buNone/>
                      </a:pPr>
                      <a:endParaRPr lang="en-US" sz="1800" b="0" dirty="0">
                        <a:effectLst/>
                        <a:latin typeface="+mn-lt"/>
                        <a:ea typeface="Times New Roman"/>
                      </a:endParaRPr>
                    </a:p>
                  </a:txBody>
                  <a:tcPr marL="0" marR="0" marT="0" marB="0" anchor="ctr">
                    <a:noFill/>
                  </a:tcPr>
                </a:tc>
                <a:tc>
                  <a:txBody>
                    <a:bodyPr/>
                    <a:lstStyle/>
                    <a:p>
                      <a:pPr>
                        <a:lnSpc>
                          <a:spcPts val="1600"/>
                        </a:lnSpc>
                        <a:spcBef>
                          <a:spcPts val="0"/>
                        </a:spcBef>
                        <a:spcAft>
                          <a:spcPts val="0"/>
                        </a:spcAft>
                      </a:pPr>
                      <a:endParaRPr lang="en-US" sz="1800" b="0" i="0" dirty="0">
                        <a:latin typeface="+mn-lt"/>
                        <a:cs typeface="Calibri"/>
                      </a:endParaRPr>
                    </a:p>
                  </a:txBody>
                  <a:tcPr marL="0" marR="0" marT="0" marB="0" anchor="ctr">
                    <a:noFill/>
                  </a:tcPr>
                </a:tc>
                <a:tc>
                  <a:txBody>
                    <a:bodyPr/>
                    <a:lstStyle/>
                    <a:p>
                      <a:pPr marL="0" marR="0" algn="ctr">
                        <a:lnSpc>
                          <a:spcPts val="1600"/>
                        </a:lnSpc>
                        <a:spcBef>
                          <a:spcPts val="0"/>
                        </a:spcBef>
                        <a:spcAft>
                          <a:spcPts val="0"/>
                        </a:spcAft>
                      </a:pPr>
                      <a:r>
                        <a:rPr lang="en-US" sz="1800" b="0" dirty="0">
                          <a:solidFill>
                            <a:srgbClr val="000000"/>
                          </a:solidFill>
                          <a:effectLst/>
                          <a:latin typeface="+mn-lt"/>
                          <a:ea typeface="Times New Roman"/>
                        </a:rPr>
                        <a:t> </a:t>
                      </a:r>
                      <a:endParaRPr lang="en-US" sz="1800" b="0" dirty="0">
                        <a:effectLst/>
                        <a:latin typeface="+mn-lt"/>
                        <a:ea typeface="Times New Roman"/>
                      </a:endParaRPr>
                    </a:p>
                  </a:txBody>
                  <a:tcPr marL="16087" marR="16087" marT="0" marB="0" anchor="ctr">
                    <a:noFill/>
                  </a:tcPr>
                </a:tc>
                <a:tc rowSpan="3">
                  <a:txBody>
                    <a:bodyPr/>
                    <a:lstStyle/>
                    <a:p>
                      <a:pPr marL="0" marR="0" algn="ctr">
                        <a:lnSpc>
                          <a:spcPts val="1600"/>
                        </a:lnSpc>
                        <a:spcBef>
                          <a:spcPts val="0"/>
                        </a:spcBef>
                        <a:spcAft>
                          <a:spcPts val="0"/>
                        </a:spcAft>
                      </a:pPr>
                      <a:r>
                        <a:rPr lang="en-US" sz="1800" b="0" dirty="0">
                          <a:solidFill>
                            <a:srgbClr val="000000"/>
                          </a:solidFill>
                          <a:effectLst/>
                          <a:latin typeface="+mn-lt"/>
                          <a:ea typeface="Times New Roman"/>
                        </a:rPr>
                        <a:t> </a:t>
                      </a:r>
                      <a:r>
                        <a:rPr lang="en-US" sz="1800" b="0" dirty="0" smtClean="0">
                          <a:solidFill>
                            <a:srgbClr val="000000"/>
                          </a:solidFill>
                          <a:effectLst/>
                          <a:latin typeface="+mn-lt"/>
                          <a:ea typeface="Times New Roman"/>
                        </a:rPr>
                        <a:t>0.54</a:t>
                      </a:r>
                      <a:endParaRPr lang="en-US" sz="1800" b="0" dirty="0">
                        <a:effectLst/>
                        <a:latin typeface="+mn-lt"/>
                        <a:ea typeface="Times New Roman"/>
                      </a:endParaRPr>
                    </a:p>
                  </a:txBody>
                  <a:tcPr marL="16087" marR="16087" marT="0" marB="0" anchor="ctr">
                    <a:noFill/>
                  </a:tcPr>
                </a:tc>
              </a:tr>
              <a:tr h="203200">
                <a:tc>
                  <a:txBody>
                    <a:bodyPr/>
                    <a:lstStyle/>
                    <a:p>
                      <a:pPr marL="91440" marR="0" lvl="0" algn="l">
                        <a:lnSpc>
                          <a:spcPts val="1600"/>
                        </a:lnSpc>
                        <a:spcBef>
                          <a:spcPts val="0"/>
                        </a:spcBef>
                        <a:spcAft>
                          <a:spcPts val="0"/>
                        </a:spcAft>
                        <a:buFontTx/>
                        <a:buNone/>
                      </a:pPr>
                      <a:r>
                        <a:rPr lang="en-US" sz="1800" b="1" dirty="0" err="1" smtClean="0">
                          <a:effectLst/>
                          <a:latin typeface="+mn-lt"/>
                          <a:ea typeface="Times New Roman"/>
                        </a:rPr>
                        <a:t>Clopidogrel</a:t>
                      </a:r>
                      <a:endParaRPr lang="en-US" sz="1800" b="1" dirty="0">
                        <a:effectLst/>
                        <a:latin typeface="+mn-lt"/>
                        <a:ea typeface="Times New Roman"/>
                      </a:endParaRPr>
                    </a:p>
                  </a:txBody>
                  <a:tcPr marL="16087" marR="16087" marT="0" marB="0" anchor="ctr">
                    <a:noFill/>
                  </a:tcPr>
                </a:tc>
                <a:tc>
                  <a:txBody>
                    <a:bodyPr/>
                    <a:lstStyle/>
                    <a:p>
                      <a:pPr marL="0" marR="0" lvl="0" algn="ctr">
                        <a:lnSpc>
                          <a:spcPts val="1600"/>
                        </a:lnSpc>
                        <a:spcBef>
                          <a:spcPts val="0"/>
                        </a:spcBef>
                        <a:spcAft>
                          <a:spcPts val="0"/>
                        </a:spcAft>
                        <a:buFontTx/>
                        <a:buNone/>
                      </a:pPr>
                      <a:r>
                        <a:rPr lang="en-US" sz="1800" b="0" dirty="0" smtClean="0">
                          <a:effectLst/>
                          <a:latin typeface="+mn-lt"/>
                          <a:ea typeface="Times New Roman"/>
                        </a:rPr>
                        <a:t>N=6500</a:t>
                      </a:r>
                      <a:endParaRPr lang="en-US" sz="1800" b="0" dirty="0">
                        <a:effectLst/>
                        <a:latin typeface="+mn-lt"/>
                        <a:ea typeface="Times New Roman"/>
                      </a:endParaRPr>
                    </a:p>
                  </a:txBody>
                  <a:tcPr marL="0" marR="0" marT="0" marB="0" anchor="ctr">
                    <a:noFill/>
                  </a:tcPr>
                </a:tc>
                <a:tc>
                  <a:txBody>
                    <a:bodyPr/>
                    <a:lstStyle/>
                    <a:p>
                      <a:pPr>
                        <a:lnSpc>
                          <a:spcPts val="1600"/>
                        </a:lnSpc>
                        <a:spcBef>
                          <a:spcPts val="0"/>
                        </a:spcBef>
                        <a:spcAft>
                          <a:spcPts val="0"/>
                        </a:spcAft>
                      </a:pPr>
                      <a:endParaRPr lang="en-US" sz="1800" b="0" i="0" dirty="0">
                        <a:latin typeface="+mn-lt"/>
                        <a:cs typeface="Calibri"/>
                      </a:endParaRPr>
                    </a:p>
                  </a:txBody>
                  <a:tcPr marL="0" marR="0" marT="0" marB="0" anchor="ctr">
                    <a:noFill/>
                  </a:tcPr>
                </a:tc>
                <a:tc>
                  <a:txBody>
                    <a:bodyPr/>
                    <a:lstStyle/>
                    <a:p>
                      <a:pPr marL="0" marR="0" algn="ctr">
                        <a:lnSpc>
                          <a:spcPts val="1600"/>
                        </a:lnSpc>
                        <a:spcBef>
                          <a:spcPts val="0"/>
                        </a:spcBef>
                        <a:spcAft>
                          <a:spcPts val="0"/>
                        </a:spcAft>
                      </a:pPr>
                      <a:r>
                        <a:rPr lang="en-US" sz="1800" b="0" dirty="0">
                          <a:solidFill>
                            <a:srgbClr val="000000"/>
                          </a:solidFill>
                          <a:effectLst/>
                          <a:latin typeface="+mn-lt"/>
                          <a:ea typeface="Times New Roman"/>
                        </a:rPr>
                        <a:t>0.33 </a:t>
                      </a:r>
                      <a:r>
                        <a:rPr lang="en-US" sz="1800" b="0" dirty="0" smtClean="0">
                          <a:solidFill>
                            <a:srgbClr val="000000"/>
                          </a:solidFill>
                          <a:effectLst/>
                          <a:latin typeface="+mn-lt"/>
                          <a:ea typeface="Times New Roman"/>
                        </a:rPr>
                        <a:t>(</a:t>
                      </a:r>
                      <a:r>
                        <a:rPr lang="en-US" sz="1800" b="0" dirty="0" smtClean="0">
                          <a:solidFill>
                            <a:schemeClr val="tx1"/>
                          </a:solidFill>
                          <a:effectLst/>
                          <a:latin typeface="+mn-lt"/>
                          <a:ea typeface="Times New Roman"/>
                        </a:rPr>
                        <a:t>0.16,0.71</a:t>
                      </a:r>
                      <a:r>
                        <a:rPr lang="en-US" sz="1800" b="0" dirty="0" smtClean="0">
                          <a:solidFill>
                            <a:srgbClr val="000000"/>
                          </a:solidFill>
                          <a:effectLst/>
                          <a:latin typeface="+mn-lt"/>
                          <a:ea typeface="Times New Roman"/>
                        </a:rPr>
                        <a:t>)</a:t>
                      </a:r>
                      <a:endParaRPr lang="en-US" sz="1800" b="0" dirty="0">
                        <a:effectLst/>
                        <a:latin typeface="+mn-lt"/>
                        <a:ea typeface="Times New Roman"/>
                      </a:endParaRPr>
                    </a:p>
                  </a:txBody>
                  <a:tcPr marL="16087" marR="16087" marT="0" marB="0" anchor="ctr">
                    <a:noFill/>
                  </a:tcPr>
                </a:tc>
                <a:tc vMerge="1">
                  <a:txBody>
                    <a:bodyPr/>
                    <a:lstStyle/>
                    <a:p>
                      <a:pPr marL="0" marR="0" algn="ctr">
                        <a:lnSpc>
                          <a:spcPts val="1600"/>
                        </a:lnSpc>
                        <a:spcBef>
                          <a:spcPts val="0"/>
                        </a:spcBef>
                        <a:spcAft>
                          <a:spcPts val="0"/>
                        </a:spcAft>
                      </a:pPr>
                      <a:endParaRPr lang="en-US" sz="1100" dirty="0">
                        <a:effectLst/>
                        <a:latin typeface="+mn-lt"/>
                        <a:ea typeface="Times New Roman"/>
                      </a:endParaRPr>
                    </a:p>
                  </a:txBody>
                  <a:tcPr marL="16087" marR="16087" marT="0" marB="0">
                    <a:noFill/>
                  </a:tcPr>
                </a:tc>
              </a:tr>
              <a:tr h="203200">
                <a:tc>
                  <a:txBody>
                    <a:bodyPr/>
                    <a:lstStyle/>
                    <a:p>
                      <a:pPr marL="91440" marR="0" lvl="0" algn="l">
                        <a:lnSpc>
                          <a:spcPts val="1600"/>
                        </a:lnSpc>
                        <a:spcBef>
                          <a:spcPts val="0"/>
                        </a:spcBef>
                        <a:spcAft>
                          <a:spcPts val="0"/>
                        </a:spcAft>
                        <a:buFontTx/>
                        <a:buNone/>
                      </a:pPr>
                      <a:r>
                        <a:rPr lang="en-US" sz="1800" b="1" dirty="0" err="1" smtClean="0">
                          <a:effectLst/>
                          <a:latin typeface="+mn-lt"/>
                          <a:ea typeface="Times New Roman"/>
                        </a:rPr>
                        <a:t>Prasugrel</a:t>
                      </a:r>
                      <a:endParaRPr lang="en-US" sz="1800" b="1" dirty="0">
                        <a:effectLst/>
                        <a:latin typeface="+mn-lt"/>
                        <a:ea typeface="Times New Roman"/>
                      </a:endParaRPr>
                    </a:p>
                  </a:txBody>
                  <a:tcPr marL="16087" marR="16087" marT="0" marB="0" anchor="ctr">
                    <a:noFill/>
                  </a:tcPr>
                </a:tc>
                <a:tc>
                  <a:txBody>
                    <a:bodyPr/>
                    <a:lstStyle/>
                    <a:p>
                      <a:pPr marL="0" marR="0" lvl="0" algn="ctr">
                        <a:lnSpc>
                          <a:spcPts val="1600"/>
                        </a:lnSpc>
                        <a:spcBef>
                          <a:spcPts val="0"/>
                        </a:spcBef>
                        <a:spcAft>
                          <a:spcPts val="0"/>
                        </a:spcAft>
                        <a:buFontTx/>
                        <a:buNone/>
                      </a:pPr>
                      <a:r>
                        <a:rPr lang="en-US" sz="1800" b="0" dirty="0" smtClean="0">
                          <a:effectLst/>
                          <a:latin typeface="+mn-lt"/>
                          <a:ea typeface="Times New Roman"/>
                        </a:rPr>
                        <a:t>N=3461</a:t>
                      </a:r>
                      <a:endParaRPr lang="en-US" sz="1800" b="0" dirty="0">
                        <a:effectLst/>
                        <a:latin typeface="+mn-lt"/>
                        <a:ea typeface="Times New Roman"/>
                      </a:endParaRPr>
                    </a:p>
                  </a:txBody>
                  <a:tcPr marL="0" marR="0" marT="0" marB="0" anchor="ctr">
                    <a:noFill/>
                  </a:tcPr>
                </a:tc>
                <a:tc>
                  <a:txBody>
                    <a:bodyPr/>
                    <a:lstStyle/>
                    <a:p>
                      <a:pPr>
                        <a:lnSpc>
                          <a:spcPts val="1600"/>
                        </a:lnSpc>
                        <a:spcBef>
                          <a:spcPts val="0"/>
                        </a:spcBef>
                        <a:spcAft>
                          <a:spcPts val="0"/>
                        </a:spcAft>
                      </a:pPr>
                      <a:endParaRPr lang="en-US" sz="1800" b="0" i="0" dirty="0">
                        <a:latin typeface="+mn-lt"/>
                        <a:cs typeface="Calibri"/>
                      </a:endParaRPr>
                    </a:p>
                  </a:txBody>
                  <a:tcPr marL="0" marR="0" marT="0" marB="0" anchor="ctr">
                    <a:noFill/>
                  </a:tcPr>
                </a:tc>
                <a:tc>
                  <a:txBody>
                    <a:bodyPr/>
                    <a:lstStyle/>
                    <a:p>
                      <a:pPr marL="0" marR="0" algn="ctr">
                        <a:lnSpc>
                          <a:spcPts val="1600"/>
                        </a:lnSpc>
                        <a:spcBef>
                          <a:spcPts val="0"/>
                        </a:spcBef>
                        <a:spcAft>
                          <a:spcPts val="0"/>
                        </a:spcAft>
                      </a:pPr>
                      <a:r>
                        <a:rPr lang="en-US" sz="1800" b="0" dirty="0" smtClean="0">
                          <a:solidFill>
                            <a:srgbClr val="000000"/>
                          </a:solidFill>
                          <a:effectLst/>
                          <a:latin typeface="+mn-lt"/>
                          <a:ea typeface="Times New Roman"/>
                        </a:rPr>
                        <a:t>0.24 </a:t>
                      </a:r>
                      <a:r>
                        <a:rPr lang="en-US" sz="1800" b="0" dirty="0">
                          <a:solidFill>
                            <a:srgbClr val="000000"/>
                          </a:solidFill>
                          <a:effectLst/>
                          <a:latin typeface="+mn-lt"/>
                          <a:ea typeface="Times New Roman"/>
                        </a:rPr>
                        <a:t>(</a:t>
                      </a:r>
                      <a:r>
                        <a:rPr lang="en-US" sz="1800" b="0" dirty="0" smtClean="0">
                          <a:solidFill>
                            <a:srgbClr val="000000"/>
                          </a:solidFill>
                          <a:effectLst/>
                          <a:latin typeface="+mn-lt"/>
                          <a:ea typeface="Times New Roman"/>
                        </a:rPr>
                        <a:t>0.12,0.50)</a:t>
                      </a:r>
                      <a:endParaRPr lang="en-US" sz="1800" b="0" dirty="0">
                        <a:effectLst/>
                        <a:latin typeface="+mn-lt"/>
                        <a:ea typeface="Times New Roman"/>
                      </a:endParaRPr>
                    </a:p>
                  </a:txBody>
                  <a:tcPr marL="16087" marR="16087" marT="0" marB="0" anchor="ctr">
                    <a:noFill/>
                  </a:tcPr>
                </a:tc>
                <a:tc vMerge="1">
                  <a:txBody>
                    <a:bodyPr/>
                    <a:lstStyle/>
                    <a:p>
                      <a:pPr marL="0" marR="0" algn="ctr">
                        <a:lnSpc>
                          <a:spcPts val="1600"/>
                        </a:lnSpc>
                        <a:spcBef>
                          <a:spcPts val="0"/>
                        </a:spcBef>
                        <a:spcAft>
                          <a:spcPts val="0"/>
                        </a:spcAft>
                      </a:pPr>
                      <a:endParaRPr lang="en-US" sz="1100" dirty="0">
                        <a:effectLst/>
                        <a:latin typeface="+mn-lt"/>
                        <a:ea typeface="Times New Roman"/>
                      </a:endParaRPr>
                    </a:p>
                  </a:txBody>
                  <a:tcPr marL="16087" marR="16087" marT="0" marB="0">
                    <a:noFill/>
                  </a:tcPr>
                </a:tc>
              </a:tr>
              <a:tr h="228600">
                <a:tc>
                  <a:txBody>
                    <a:bodyPr/>
                    <a:lstStyle/>
                    <a:p>
                      <a:pPr marL="0" marR="0" lvl="0" algn="l">
                        <a:lnSpc>
                          <a:spcPts val="1800"/>
                        </a:lnSpc>
                        <a:spcBef>
                          <a:spcPts val="0"/>
                        </a:spcBef>
                        <a:spcAft>
                          <a:spcPts val="0"/>
                        </a:spcAft>
                        <a:buFontTx/>
                        <a:buNone/>
                      </a:pPr>
                      <a:endParaRPr lang="en-US" sz="1800" b="1" dirty="0">
                        <a:effectLst/>
                        <a:latin typeface="+mn-lt"/>
                        <a:ea typeface="Times New Roman"/>
                      </a:endParaRPr>
                    </a:p>
                  </a:txBody>
                  <a:tcPr marL="16087" marR="16087" marT="0" marB="0" anchor="ctr">
                    <a:noFill/>
                  </a:tcPr>
                </a:tc>
                <a:tc>
                  <a:txBody>
                    <a:bodyPr/>
                    <a:lstStyle/>
                    <a:p>
                      <a:pPr marL="0" marR="0" lvl="0" algn="ctr">
                        <a:lnSpc>
                          <a:spcPts val="1800"/>
                        </a:lnSpc>
                        <a:spcBef>
                          <a:spcPts val="0"/>
                        </a:spcBef>
                        <a:spcAft>
                          <a:spcPts val="0"/>
                        </a:spcAft>
                        <a:buFontTx/>
                        <a:buNone/>
                      </a:pPr>
                      <a:endParaRPr lang="en-US" sz="1800" b="0" dirty="0">
                        <a:effectLst/>
                        <a:latin typeface="+mn-lt"/>
                        <a:ea typeface="Times New Roman"/>
                      </a:endParaRPr>
                    </a:p>
                  </a:txBody>
                  <a:tcPr marL="0" marR="0" marT="0" marB="0" anchor="ctr">
                    <a:noFill/>
                  </a:tcPr>
                </a:tc>
                <a:tc>
                  <a:txBody>
                    <a:bodyPr/>
                    <a:lstStyle/>
                    <a:p>
                      <a:pPr>
                        <a:lnSpc>
                          <a:spcPts val="1800"/>
                        </a:lnSpc>
                        <a:spcBef>
                          <a:spcPts val="0"/>
                        </a:spcBef>
                        <a:spcAft>
                          <a:spcPts val="0"/>
                        </a:spcAft>
                      </a:pPr>
                      <a:endParaRPr lang="en-US" sz="1800" b="0" i="0" dirty="0">
                        <a:latin typeface="+mn-lt"/>
                        <a:cs typeface="Calibri"/>
                      </a:endParaRPr>
                    </a:p>
                  </a:txBody>
                  <a:tcPr marL="0" marR="0" marT="0" marB="0" anchor="ctr">
                    <a:noFill/>
                  </a:tcPr>
                </a:tc>
                <a:tc>
                  <a:txBody>
                    <a:bodyPr/>
                    <a:lstStyle/>
                    <a:p>
                      <a:pPr marL="0" marR="0" algn="ctr">
                        <a:lnSpc>
                          <a:spcPts val="1800"/>
                        </a:lnSpc>
                        <a:spcBef>
                          <a:spcPts val="0"/>
                        </a:spcBef>
                        <a:spcAft>
                          <a:spcPts val="0"/>
                        </a:spcAft>
                      </a:pPr>
                      <a:endParaRPr lang="en-US" sz="1800" b="0" dirty="0">
                        <a:effectLst/>
                        <a:latin typeface="+mn-lt"/>
                        <a:ea typeface="Times New Roman"/>
                      </a:endParaRPr>
                    </a:p>
                  </a:txBody>
                  <a:tcPr marL="0" marR="0" marT="0" marB="0" anchor="ctr">
                    <a:noFill/>
                  </a:tcPr>
                </a:tc>
                <a:tc rowSpan="5">
                  <a:txBody>
                    <a:bodyPr/>
                    <a:lstStyle/>
                    <a:p>
                      <a:pPr marL="0" marR="0" algn="ctr">
                        <a:lnSpc>
                          <a:spcPts val="1800"/>
                        </a:lnSpc>
                        <a:spcBef>
                          <a:spcPts val="0"/>
                        </a:spcBef>
                        <a:spcAft>
                          <a:spcPts val="0"/>
                        </a:spcAft>
                      </a:pPr>
                      <a:r>
                        <a:rPr lang="en-US" sz="1800" b="0" dirty="0" smtClean="0">
                          <a:effectLst/>
                          <a:latin typeface="+mn-lt"/>
                          <a:ea typeface="Times New Roman"/>
                        </a:rPr>
                        <a:t>0.76</a:t>
                      </a:r>
                      <a:endParaRPr lang="en-US" sz="1800" b="0" dirty="0">
                        <a:effectLst/>
                        <a:latin typeface="+mn-lt"/>
                        <a:ea typeface="Times New Roman"/>
                      </a:endParaRPr>
                    </a:p>
                  </a:txBody>
                  <a:tcPr marL="0" marR="0" marT="0" marB="0" anchor="ctr">
                    <a:noFill/>
                  </a:tcPr>
                </a:tc>
              </a:tr>
              <a:tr h="203200">
                <a:tc>
                  <a:txBody>
                    <a:bodyPr/>
                    <a:lstStyle/>
                    <a:p>
                      <a:pPr marL="91440" marR="0" lvl="0" algn="l">
                        <a:lnSpc>
                          <a:spcPts val="1600"/>
                        </a:lnSpc>
                        <a:spcBef>
                          <a:spcPts val="0"/>
                        </a:spcBef>
                        <a:spcAft>
                          <a:spcPts val="0"/>
                        </a:spcAft>
                        <a:buFontTx/>
                        <a:buNone/>
                      </a:pPr>
                      <a:r>
                        <a:rPr lang="en-US" sz="1800" b="1" baseline="0" dirty="0" err="1" smtClean="0">
                          <a:effectLst/>
                          <a:latin typeface="+mn-lt"/>
                          <a:ea typeface="Times New Roman"/>
                        </a:rPr>
                        <a:t>Sirolimus</a:t>
                      </a:r>
                      <a:endParaRPr lang="en-US" sz="1800" b="1" dirty="0">
                        <a:effectLst/>
                        <a:latin typeface="+mn-lt"/>
                        <a:ea typeface="Times New Roman"/>
                      </a:endParaRPr>
                    </a:p>
                  </a:txBody>
                  <a:tcPr marL="16087" marR="16087" marT="0" marB="0" anchor="ctr">
                    <a:noFill/>
                  </a:tcPr>
                </a:tc>
                <a:tc>
                  <a:txBody>
                    <a:bodyPr/>
                    <a:lstStyle/>
                    <a:p>
                      <a:pPr marL="0" marR="0" lvl="0" algn="ctr">
                        <a:lnSpc>
                          <a:spcPts val="1600"/>
                        </a:lnSpc>
                        <a:spcBef>
                          <a:spcPts val="0"/>
                        </a:spcBef>
                        <a:spcAft>
                          <a:spcPts val="0"/>
                        </a:spcAft>
                        <a:buFontTx/>
                        <a:buNone/>
                      </a:pPr>
                      <a:r>
                        <a:rPr lang="en-US" sz="1800" b="0" dirty="0" smtClean="0">
                          <a:effectLst/>
                          <a:latin typeface="+mn-lt"/>
                          <a:ea typeface="Times New Roman"/>
                        </a:rPr>
                        <a:t>N=1118</a:t>
                      </a:r>
                      <a:endParaRPr lang="en-US" sz="1800" b="0" dirty="0">
                        <a:effectLst/>
                        <a:latin typeface="+mn-lt"/>
                        <a:ea typeface="Times New Roman"/>
                      </a:endParaRPr>
                    </a:p>
                  </a:txBody>
                  <a:tcPr marL="0" marR="0" marT="0" marB="0" anchor="ctr">
                    <a:noFill/>
                  </a:tcPr>
                </a:tc>
                <a:tc>
                  <a:txBody>
                    <a:bodyPr/>
                    <a:lstStyle/>
                    <a:p>
                      <a:pPr>
                        <a:lnSpc>
                          <a:spcPts val="1600"/>
                        </a:lnSpc>
                        <a:spcBef>
                          <a:spcPts val="0"/>
                        </a:spcBef>
                        <a:spcAft>
                          <a:spcPts val="0"/>
                        </a:spcAft>
                      </a:pPr>
                      <a:endParaRPr lang="en-US" sz="1800" b="0" i="0" dirty="0">
                        <a:latin typeface="+mn-lt"/>
                        <a:cs typeface="Calibri"/>
                      </a:endParaRPr>
                    </a:p>
                  </a:txBody>
                  <a:tcPr marL="0" marR="0" marT="0" marB="0" anchor="ctr">
                    <a:noFill/>
                  </a:tcPr>
                </a:tc>
                <a:tc>
                  <a:txBody>
                    <a:bodyPr/>
                    <a:lstStyle/>
                    <a:p>
                      <a:pPr marL="0" marR="0" algn="ctr">
                        <a:lnSpc>
                          <a:spcPts val="1600"/>
                        </a:lnSpc>
                        <a:spcBef>
                          <a:spcPts val="0"/>
                        </a:spcBef>
                        <a:spcAft>
                          <a:spcPts val="0"/>
                        </a:spcAft>
                      </a:pPr>
                      <a:r>
                        <a:rPr lang="en-US" sz="1800" b="0" dirty="0" smtClean="0">
                          <a:solidFill>
                            <a:srgbClr val="000000"/>
                          </a:solidFill>
                          <a:effectLst/>
                          <a:latin typeface="+mn-lt"/>
                          <a:ea typeface="Times New Roman"/>
                        </a:rPr>
                        <a:t>NA*</a:t>
                      </a:r>
                      <a:endParaRPr lang="en-US" sz="1800" b="0" dirty="0">
                        <a:effectLst/>
                        <a:latin typeface="+mn-lt"/>
                        <a:ea typeface="Times New Roman"/>
                      </a:endParaRPr>
                    </a:p>
                  </a:txBody>
                  <a:tcPr marL="16087" marR="16087" marT="0" marB="0" anchor="ctr">
                    <a:noFill/>
                  </a:tcPr>
                </a:tc>
                <a:tc vMerge="1">
                  <a:txBody>
                    <a:bodyPr/>
                    <a:lstStyle/>
                    <a:p>
                      <a:pPr marL="0" marR="0" algn="ctr">
                        <a:lnSpc>
                          <a:spcPts val="1600"/>
                        </a:lnSpc>
                        <a:spcBef>
                          <a:spcPts val="0"/>
                        </a:spcBef>
                        <a:spcAft>
                          <a:spcPts val="0"/>
                        </a:spcAft>
                      </a:pPr>
                      <a:endParaRPr lang="en-US" sz="1100" dirty="0">
                        <a:effectLst/>
                        <a:latin typeface="+mn-lt"/>
                        <a:ea typeface="Times New Roman"/>
                      </a:endParaRPr>
                    </a:p>
                  </a:txBody>
                  <a:tcPr marL="16087" marR="16087" marT="0" marB="0">
                    <a:noFill/>
                  </a:tcPr>
                </a:tc>
              </a:tr>
              <a:tr h="203200">
                <a:tc>
                  <a:txBody>
                    <a:bodyPr/>
                    <a:lstStyle/>
                    <a:p>
                      <a:pPr marL="91440" marR="0" lvl="0" algn="l">
                        <a:lnSpc>
                          <a:spcPts val="1600"/>
                        </a:lnSpc>
                        <a:spcBef>
                          <a:spcPts val="0"/>
                        </a:spcBef>
                        <a:spcAft>
                          <a:spcPts val="0"/>
                        </a:spcAft>
                        <a:buFontTx/>
                        <a:buNone/>
                      </a:pPr>
                      <a:r>
                        <a:rPr lang="en-US" sz="1800" b="1" dirty="0" smtClean="0">
                          <a:effectLst/>
                          <a:latin typeface="+mn-lt"/>
                          <a:ea typeface="Times New Roman"/>
                        </a:rPr>
                        <a:t>Zotarolimus</a:t>
                      </a:r>
                      <a:endParaRPr lang="en-US" sz="1800" b="1" dirty="0">
                        <a:effectLst/>
                        <a:latin typeface="+mn-lt"/>
                        <a:ea typeface="Times New Roman"/>
                      </a:endParaRPr>
                    </a:p>
                  </a:txBody>
                  <a:tcPr marL="16087" marR="16087" marT="0" marB="0" anchor="ctr">
                    <a:noFill/>
                  </a:tcPr>
                </a:tc>
                <a:tc>
                  <a:txBody>
                    <a:bodyPr/>
                    <a:lstStyle/>
                    <a:p>
                      <a:pPr marL="0" marR="0" lvl="0" algn="ctr">
                        <a:lnSpc>
                          <a:spcPts val="1600"/>
                        </a:lnSpc>
                        <a:spcBef>
                          <a:spcPts val="0"/>
                        </a:spcBef>
                        <a:spcAft>
                          <a:spcPts val="0"/>
                        </a:spcAft>
                        <a:buFontTx/>
                        <a:buNone/>
                      </a:pPr>
                      <a:r>
                        <a:rPr lang="en-US" sz="1800" b="0" dirty="0" smtClean="0">
                          <a:effectLst/>
                          <a:latin typeface="+mn-lt"/>
                          <a:ea typeface="Times New Roman"/>
                        </a:rPr>
                        <a:t>N=1264</a:t>
                      </a:r>
                      <a:endParaRPr lang="en-US" sz="1800" b="0" dirty="0">
                        <a:effectLst/>
                        <a:latin typeface="+mn-lt"/>
                        <a:ea typeface="Times New Roman"/>
                      </a:endParaRPr>
                    </a:p>
                  </a:txBody>
                  <a:tcPr marL="0" marR="0" marT="0" marB="0" anchor="ctr">
                    <a:noFill/>
                  </a:tcPr>
                </a:tc>
                <a:tc>
                  <a:txBody>
                    <a:bodyPr/>
                    <a:lstStyle/>
                    <a:p>
                      <a:pPr>
                        <a:lnSpc>
                          <a:spcPts val="1600"/>
                        </a:lnSpc>
                        <a:spcBef>
                          <a:spcPts val="0"/>
                        </a:spcBef>
                        <a:spcAft>
                          <a:spcPts val="0"/>
                        </a:spcAft>
                      </a:pPr>
                      <a:endParaRPr lang="en-US" sz="1800" b="0" i="0" dirty="0">
                        <a:latin typeface="+mn-lt"/>
                        <a:cs typeface="Calibri"/>
                      </a:endParaRPr>
                    </a:p>
                  </a:txBody>
                  <a:tcPr marL="0" marR="0" marT="0" marB="0" anchor="ctr">
                    <a:noFill/>
                  </a:tcPr>
                </a:tc>
                <a:tc>
                  <a:txBody>
                    <a:bodyPr/>
                    <a:lstStyle/>
                    <a:p>
                      <a:pPr marL="0" marR="0" algn="ctr">
                        <a:lnSpc>
                          <a:spcPts val="1600"/>
                        </a:lnSpc>
                        <a:spcBef>
                          <a:spcPts val="0"/>
                        </a:spcBef>
                        <a:spcAft>
                          <a:spcPts val="0"/>
                        </a:spcAft>
                      </a:pPr>
                      <a:r>
                        <a:rPr lang="en-US" sz="1800" b="0" dirty="0">
                          <a:solidFill>
                            <a:schemeClr val="tx1"/>
                          </a:solidFill>
                          <a:effectLst/>
                          <a:latin typeface="+mn-lt"/>
                          <a:ea typeface="Times New Roman"/>
                        </a:rPr>
                        <a:t>0.39 (</a:t>
                      </a:r>
                      <a:r>
                        <a:rPr lang="en-US" sz="1800" b="0" dirty="0" smtClean="0">
                          <a:solidFill>
                            <a:schemeClr val="tx1"/>
                          </a:solidFill>
                          <a:effectLst/>
                          <a:latin typeface="+mn-lt"/>
                          <a:ea typeface="Times New Roman"/>
                        </a:rPr>
                        <a:t>0.08,2.00)</a:t>
                      </a:r>
                      <a:endParaRPr lang="en-US" sz="1800" b="0" dirty="0">
                        <a:solidFill>
                          <a:schemeClr val="tx1"/>
                        </a:solidFill>
                        <a:effectLst/>
                        <a:latin typeface="+mn-lt"/>
                        <a:ea typeface="Times New Roman"/>
                      </a:endParaRPr>
                    </a:p>
                  </a:txBody>
                  <a:tcPr marL="16087" marR="16087" marT="0" marB="0" anchor="ctr">
                    <a:noFill/>
                  </a:tcPr>
                </a:tc>
                <a:tc vMerge="1">
                  <a:txBody>
                    <a:bodyPr/>
                    <a:lstStyle/>
                    <a:p>
                      <a:pPr marL="0" marR="0" algn="ctr">
                        <a:lnSpc>
                          <a:spcPts val="1600"/>
                        </a:lnSpc>
                        <a:spcBef>
                          <a:spcPts val="0"/>
                        </a:spcBef>
                        <a:spcAft>
                          <a:spcPts val="0"/>
                        </a:spcAft>
                      </a:pPr>
                      <a:endParaRPr lang="en-US" sz="1100" dirty="0">
                        <a:effectLst/>
                        <a:latin typeface="+mn-lt"/>
                        <a:ea typeface="Times New Roman"/>
                      </a:endParaRPr>
                    </a:p>
                  </a:txBody>
                  <a:tcPr marL="16087" marR="16087" marT="0" marB="0">
                    <a:noFill/>
                  </a:tcPr>
                </a:tc>
              </a:tr>
              <a:tr h="203200">
                <a:tc>
                  <a:txBody>
                    <a:bodyPr/>
                    <a:lstStyle/>
                    <a:p>
                      <a:pPr marL="91440" marR="0" lvl="0" algn="l">
                        <a:lnSpc>
                          <a:spcPts val="1600"/>
                        </a:lnSpc>
                        <a:spcBef>
                          <a:spcPts val="0"/>
                        </a:spcBef>
                        <a:spcAft>
                          <a:spcPts val="0"/>
                        </a:spcAft>
                        <a:buFontTx/>
                        <a:buNone/>
                      </a:pPr>
                      <a:r>
                        <a:rPr lang="en-US" sz="1800" b="1" dirty="0" smtClean="0">
                          <a:effectLst/>
                          <a:latin typeface="+mn-lt"/>
                          <a:ea typeface="Times New Roman"/>
                        </a:rPr>
                        <a:t>Paclitaxel</a:t>
                      </a:r>
                    </a:p>
                  </a:txBody>
                  <a:tcPr marL="16087" marR="16087" marT="0" marB="0" anchor="ctr">
                    <a:noFill/>
                  </a:tcPr>
                </a:tc>
                <a:tc>
                  <a:txBody>
                    <a:bodyPr/>
                    <a:lstStyle/>
                    <a:p>
                      <a:pPr marL="0" marR="0" lvl="0" algn="ctr">
                        <a:lnSpc>
                          <a:spcPts val="1600"/>
                        </a:lnSpc>
                        <a:spcBef>
                          <a:spcPts val="0"/>
                        </a:spcBef>
                        <a:spcAft>
                          <a:spcPts val="0"/>
                        </a:spcAft>
                        <a:buFontTx/>
                        <a:buNone/>
                      </a:pPr>
                      <a:r>
                        <a:rPr lang="en-US" sz="1800" b="0" dirty="0" smtClean="0">
                          <a:effectLst/>
                          <a:latin typeface="+mn-lt"/>
                          <a:ea typeface="Times New Roman"/>
                        </a:rPr>
                        <a:t>N=2666</a:t>
                      </a:r>
                      <a:endParaRPr lang="en-US" sz="1800" b="0" dirty="0">
                        <a:effectLst/>
                        <a:latin typeface="+mn-lt"/>
                        <a:ea typeface="Times New Roman"/>
                      </a:endParaRPr>
                    </a:p>
                  </a:txBody>
                  <a:tcPr marL="0" marR="0" marT="0" marB="0" anchor="ctr">
                    <a:noFill/>
                  </a:tcPr>
                </a:tc>
                <a:tc>
                  <a:txBody>
                    <a:bodyPr/>
                    <a:lstStyle/>
                    <a:p>
                      <a:pPr>
                        <a:lnSpc>
                          <a:spcPts val="1600"/>
                        </a:lnSpc>
                        <a:spcBef>
                          <a:spcPts val="0"/>
                        </a:spcBef>
                        <a:spcAft>
                          <a:spcPts val="0"/>
                        </a:spcAft>
                      </a:pPr>
                      <a:endParaRPr lang="en-US" sz="1800" b="0" i="0" dirty="0">
                        <a:latin typeface="+mn-lt"/>
                        <a:cs typeface="Calibri"/>
                      </a:endParaRPr>
                    </a:p>
                  </a:txBody>
                  <a:tcPr marL="0" marR="0" marT="0" marB="0" anchor="ctr">
                    <a:noFill/>
                  </a:tcPr>
                </a:tc>
                <a:tc>
                  <a:txBody>
                    <a:bodyPr/>
                    <a:lstStyle/>
                    <a:p>
                      <a:pPr marL="0" marR="0" algn="ctr">
                        <a:lnSpc>
                          <a:spcPts val="1600"/>
                        </a:lnSpc>
                        <a:spcBef>
                          <a:spcPts val="0"/>
                        </a:spcBef>
                        <a:spcAft>
                          <a:spcPts val="0"/>
                        </a:spcAft>
                      </a:pPr>
                      <a:r>
                        <a:rPr lang="en-US" sz="1800" b="0" dirty="0">
                          <a:solidFill>
                            <a:schemeClr val="tx1"/>
                          </a:solidFill>
                          <a:effectLst/>
                          <a:latin typeface="+mn-lt"/>
                          <a:ea typeface="Times New Roman"/>
                        </a:rPr>
                        <a:t>0.25 (</a:t>
                      </a:r>
                      <a:r>
                        <a:rPr lang="en-US" sz="1800" b="0" dirty="0" smtClean="0">
                          <a:solidFill>
                            <a:schemeClr val="tx1"/>
                          </a:solidFill>
                          <a:effectLst/>
                          <a:latin typeface="+mn-lt"/>
                          <a:ea typeface="Times New Roman"/>
                        </a:rPr>
                        <a:t>0.13,0.51)</a:t>
                      </a:r>
                      <a:endParaRPr lang="en-US" sz="1800" b="0" dirty="0">
                        <a:solidFill>
                          <a:schemeClr val="tx1"/>
                        </a:solidFill>
                        <a:effectLst/>
                        <a:latin typeface="+mn-lt"/>
                        <a:ea typeface="Times New Roman"/>
                      </a:endParaRPr>
                    </a:p>
                  </a:txBody>
                  <a:tcPr marL="16087" marR="16087" marT="0" marB="0" anchor="ctr">
                    <a:noFill/>
                  </a:tcPr>
                </a:tc>
                <a:tc vMerge="1">
                  <a:txBody>
                    <a:bodyPr/>
                    <a:lstStyle/>
                    <a:p>
                      <a:pPr marL="0" marR="0" algn="ctr">
                        <a:lnSpc>
                          <a:spcPts val="1600"/>
                        </a:lnSpc>
                        <a:spcBef>
                          <a:spcPts val="0"/>
                        </a:spcBef>
                        <a:spcAft>
                          <a:spcPts val="0"/>
                        </a:spcAft>
                      </a:pPr>
                      <a:endParaRPr lang="en-US" sz="1100" dirty="0">
                        <a:effectLst/>
                        <a:latin typeface="+mn-lt"/>
                        <a:ea typeface="Times New Roman"/>
                      </a:endParaRPr>
                    </a:p>
                  </a:txBody>
                  <a:tcPr marL="16087" marR="16087" marT="0" marB="0">
                    <a:noFill/>
                  </a:tcPr>
                </a:tc>
              </a:tr>
              <a:tr h="203200">
                <a:tc>
                  <a:txBody>
                    <a:bodyPr/>
                    <a:lstStyle/>
                    <a:p>
                      <a:pPr marL="91440" marR="0" lvl="0" algn="l">
                        <a:lnSpc>
                          <a:spcPts val="1600"/>
                        </a:lnSpc>
                        <a:spcBef>
                          <a:spcPts val="0"/>
                        </a:spcBef>
                        <a:spcAft>
                          <a:spcPts val="0"/>
                        </a:spcAft>
                        <a:buFontTx/>
                        <a:buNone/>
                      </a:pPr>
                      <a:r>
                        <a:rPr lang="en-US" sz="1800" b="1" dirty="0" err="1" smtClean="0">
                          <a:effectLst/>
                          <a:latin typeface="+mn-lt"/>
                          <a:ea typeface="Times New Roman"/>
                        </a:rPr>
                        <a:t>Everolimus</a:t>
                      </a:r>
                      <a:endParaRPr lang="en-US" sz="1800" b="1" dirty="0">
                        <a:effectLst/>
                        <a:latin typeface="+mn-lt"/>
                        <a:ea typeface="Times New Roman"/>
                      </a:endParaRPr>
                    </a:p>
                  </a:txBody>
                  <a:tcPr marL="16087" marR="16087" marT="0" marB="0" anchor="ctr">
                    <a:noFill/>
                  </a:tcPr>
                </a:tc>
                <a:tc>
                  <a:txBody>
                    <a:bodyPr/>
                    <a:lstStyle/>
                    <a:p>
                      <a:pPr marL="0" marR="0" lvl="0" algn="ctr">
                        <a:lnSpc>
                          <a:spcPts val="1600"/>
                        </a:lnSpc>
                        <a:spcBef>
                          <a:spcPts val="0"/>
                        </a:spcBef>
                        <a:spcAft>
                          <a:spcPts val="0"/>
                        </a:spcAft>
                        <a:buFontTx/>
                        <a:buNone/>
                      </a:pPr>
                      <a:r>
                        <a:rPr lang="en-US" sz="1800" b="0" dirty="0" smtClean="0">
                          <a:effectLst/>
                          <a:latin typeface="+mn-lt"/>
                          <a:ea typeface="Times New Roman"/>
                        </a:rPr>
                        <a:t>N=4703</a:t>
                      </a:r>
                      <a:endParaRPr lang="en-US" sz="1800" b="0" dirty="0">
                        <a:effectLst/>
                        <a:latin typeface="+mn-lt"/>
                        <a:ea typeface="Times New Roman"/>
                      </a:endParaRPr>
                    </a:p>
                  </a:txBody>
                  <a:tcPr marL="0" marR="0" marT="0" marB="0" anchor="ctr">
                    <a:noFill/>
                  </a:tcPr>
                </a:tc>
                <a:tc>
                  <a:txBody>
                    <a:bodyPr/>
                    <a:lstStyle/>
                    <a:p>
                      <a:pPr>
                        <a:lnSpc>
                          <a:spcPts val="1600"/>
                        </a:lnSpc>
                        <a:spcBef>
                          <a:spcPts val="0"/>
                        </a:spcBef>
                        <a:spcAft>
                          <a:spcPts val="0"/>
                        </a:spcAft>
                      </a:pPr>
                      <a:endParaRPr lang="en-US" sz="1800" b="0" i="0" dirty="0">
                        <a:latin typeface="+mn-lt"/>
                        <a:cs typeface="Calibri"/>
                      </a:endParaRPr>
                    </a:p>
                  </a:txBody>
                  <a:tcPr marL="0" marR="0" marT="0" marB="0" anchor="ctr">
                    <a:noFill/>
                  </a:tcPr>
                </a:tc>
                <a:tc>
                  <a:txBody>
                    <a:bodyPr/>
                    <a:lstStyle/>
                    <a:p>
                      <a:pPr marL="0" marR="0" algn="ctr">
                        <a:lnSpc>
                          <a:spcPts val="1600"/>
                        </a:lnSpc>
                        <a:spcBef>
                          <a:spcPts val="0"/>
                        </a:spcBef>
                        <a:spcAft>
                          <a:spcPts val="0"/>
                        </a:spcAft>
                      </a:pPr>
                      <a:r>
                        <a:rPr lang="en-US" sz="1800" b="0" dirty="0">
                          <a:solidFill>
                            <a:schemeClr val="tx1"/>
                          </a:solidFill>
                          <a:effectLst/>
                          <a:latin typeface="+mn-lt"/>
                          <a:ea typeface="Times New Roman"/>
                        </a:rPr>
                        <a:t>0.38 (</a:t>
                      </a:r>
                      <a:r>
                        <a:rPr lang="en-US" sz="1800" b="0" dirty="0" smtClean="0">
                          <a:solidFill>
                            <a:schemeClr val="tx1"/>
                          </a:solidFill>
                          <a:effectLst/>
                          <a:latin typeface="+mn-lt"/>
                          <a:ea typeface="Times New Roman"/>
                        </a:rPr>
                        <a:t>0.15,0.97)</a:t>
                      </a:r>
                      <a:endParaRPr lang="en-US" sz="1800" b="0" dirty="0">
                        <a:solidFill>
                          <a:schemeClr val="tx1"/>
                        </a:solidFill>
                        <a:effectLst/>
                        <a:latin typeface="+mn-lt"/>
                        <a:ea typeface="Times New Roman"/>
                      </a:endParaRPr>
                    </a:p>
                  </a:txBody>
                  <a:tcPr marL="16087" marR="16087" marT="0" marB="0" anchor="ctr">
                    <a:noFill/>
                  </a:tcPr>
                </a:tc>
                <a:tc vMerge="1">
                  <a:txBody>
                    <a:bodyPr/>
                    <a:lstStyle/>
                    <a:p>
                      <a:pPr marL="0" marR="0" algn="ctr">
                        <a:lnSpc>
                          <a:spcPts val="1600"/>
                        </a:lnSpc>
                        <a:spcBef>
                          <a:spcPts val="0"/>
                        </a:spcBef>
                        <a:spcAft>
                          <a:spcPts val="0"/>
                        </a:spcAft>
                      </a:pPr>
                      <a:endParaRPr lang="en-US" sz="1100" dirty="0">
                        <a:effectLst/>
                        <a:latin typeface="+mn-lt"/>
                        <a:ea typeface="Times New Roman"/>
                      </a:endParaRPr>
                    </a:p>
                  </a:txBody>
                  <a:tcPr marL="16087" marR="16087" marT="0" marB="0">
                    <a:noFill/>
                  </a:tcPr>
                </a:tc>
              </a:tr>
              <a:tr h="203200">
                <a:tc>
                  <a:txBody>
                    <a:bodyPr/>
                    <a:lstStyle/>
                    <a:p>
                      <a:pPr marL="0" marR="0" lvl="0" algn="l">
                        <a:lnSpc>
                          <a:spcPts val="1600"/>
                        </a:lnSpc>
                        <a:spcBef>
                          <a:spcPts val="0"/>
                        </a:spcBef>
                        <a:spcAft>
                          <a:spcPts val="0"/>
                        </a:spcAft>
                        <a:buFontTx/>
                        <a:buNone/>
                      </a:pPr>
                      <a:endParaRPr lang="en-US" sz="1800" b="0" dirty="0">
                        <a:effectLst/>
                        <a:latin typeface="+mn-lt"/>
                        <a:ea typeface="Times New Roman"/>
                      </a:endParaRPr>
                    </a:p>
                  </a:txBody>
                  <a:tcPr marL="16087" marR="16087" marT="0" marB="0" anchor="ctr">
                    <a:noFill/>
                  </a:tcPr>
                </a:tc>
                <a:tc>
                  <a:txBody>
                    <a:bodyPr/>
                    <a:lstStyle/>
                    <a:p>
                      <a:pPr marL="0" marR="0" lvl="0" algn="ctr">
                        <a:lnSpc>
                          <a:spcPts val="1600"/>
                        </a:lnSpc>
                        <a:spcBef>
                          <a:spcPts val="0"/>
                        </a:spcBef>
                        <a:spcAft>
                          <a:spcPts val="0"/>
                        </a:spcAft>
                        <a:buFontTx/>
                        <a:buNone/>
                      </a:pPr>
                      <a:endParaRPr lang="en-US" sz="1800" b="0" dirty="0">
                        <a:effectLst/>
                        <a:latin typeface="+mn-lt"/>
                        <a:ea typeface="Times New Roman"/>
                      </a:endParaRPr>
                    </a:p>
                  </a:txBody>
                  <a:tcPr marL="0" marR="0" marT="0" marB="0" anchor="ctr">
                    <a:noFill/>
                  </a:tcPr>
                </a:tc>
                <a:tc>
                  <a:txBody>
                    <a:bodyPr/>
                    <a:lstStyle/>
                    <a:p>
                      <a:pPr>
                        <a:lnSpc>
                          <a:spcPts val="1600"/>
                        </a:lnSpc>
                        <a:spcBef>
                          <a:spcPts val="0"/>
                        </a:spcBef>
                        <a:spcAft>
                          <a:spcPts val="0"/>
                        </a:spcAft>
                      </a:pPr>
                      <a:endParaRPr lang="en-US" sz="1800" b="0" i="0" dirty="0">
                        <a:latin typeface="+mn-lt"/>
                        <a:cs typeface="Calibri"/>
                      </a:endParaRPr>
                    </a:p>
                  </a:txBody>
                  <a:tcPr marL="0" marR="0" marT="0" marB="0" anchor="ctr">
                    <a:noFill/>
                  </a:tcPr>
                </a:tc>
                <a:tc>
                  <a:txBody>
                    <a:bodyPr/>
                    <a:lstStyle/>
                    <a:p>
                      <a:pPr marL="0" marR="0" algn="ctr">
                        <a:lnSpc>
                          <a:spcPts val="1600"/>
                        </a:lnSpc>
                        <a:spcBef>
                          <a:spcPts val="0"/>
                        </a:spcBef>
                        <a:spcAft>
                          <a:spcPts val="0"/>
                        </a:spcAft>
                      </a:pPr>
                      <a:endParaRPr lang="en-US" sz="1800" b="0" dirty="0">
                        <a:effectLst/>
                        <a:latin typeface="+mn-lt"/>
                        <a:ea typeface="Times New Roman"/>
                      </a:endParaRPr>
                    </a:p>
                  </a:txBody>
                  <a:tcPr marL="0" marR="0" marT="0" marB="0" anchor="ctr">
                    <a:noFill/>
                  </a:tcPr>
                </a:tc>
                <a:tc>
                  <a:txBody>
                    <a:bodyPr/>
                    <a:lstStyle/>
                    <a:p>
                      <a:pPr marL="0" marR="0" algn="ctr">
                        <a:lnSpc>
                          <a:spcPts val="1600"/>
                        </a:lnSpc>
                        <a:spcBef>
                          <a:spcPts val="0"/>
                        </a:spcBef>
                        <a:spcAft>
                          <a:spcPts val="0"/>
                        </a:spcAft>
                      </a:pPr>
                      <a:endParaRPr lang="en-US" sz="1800" b="0" dirty="0">
                        <a:effectLst/>
                        <a:latin typeface="+mn-lt"/>
                        <a:ea typeface="Times New Roman"/>
                      </a:endParaRPr>
                    </a:p>
                  </a:txBody>
                  <a:tcPr marL="0" marR="0" marT="0" marB="0" anchor="ctr">
                    <a:noFill/>
                  </a:tcPr>
                </a:tc>
              </a:tr>
            </a:tbl>
          </a:graphicData>
        </a:graphic>
      </p:graphicFrame>
      <p:graphicFrame>
        <p:nvGraphicFramePr>
          <p:cNvPr id="14" name="Chart 13"/>
          <p:cNvGraphicFramePr>
            <a:graphicFrameLocks/>
          </p:cNvGraphicFramePr>
          <p:nvPr/>
        </p:nvGraphicFramePr>
        <p:xfrm>
          <a:off x="3505200" y="1524000"/>
          <a:ext cx="265176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64647" name="TextBox 2"/>
          <p:cNvSpPr txBox="1">
            <a:spLocks noChangeArrowheads="1"/>
          </p:cNvSpPr>
          <p:nvPr/>
        </p:nvSpPr>
        <p:spPr bwMode="auto">
          <a:xfrm>
            <a:off x="6705600" y="6181725"/>
            <a:ext cx="2286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US" altLang="en-US" sz="1400" b="0" i="0" smtClean="0">
                <a:solidFill>
                  <a:srgbClr val="000000"/>
                </a:solidFill>
                <a:latin typeface="Calibri" pitchFamily="34" charset="0"/>
              </a:rPr>
              <a:t>*zero events in thienopyridine arm </a:t>
            </a:r>
          </a:p>
        </p:txBody>
      </p:sp>
      <p:sp>
        <p:nvSpPr>
          <p:cNvPr id="2" name="TextBox 1"/>
          <p:cNvSpPr txBox="1"/>
          <p:nvPr/>
        </p:nvSpPr>
        <p:spPr>
          <a:xfrm>
            <a:off x="76200" y="5867400"/>
            <a:ext cx="2505814" cy="338554"/>
          </a:xfrm>
          <a:prstGeom prst="rect">
            <a:avLst/>
          </a:prstGeom>
          <a:noFill/>
        </p:spPr>
        <p:txBody>
          <a:bodyPr wrap="none" rtlCol="0">
            <a:spAutoFit/>
          </a:bodyPr>
          <a:lstStyle/>
          <a:p>
            <a:r>
              <a:rPr lang="en-US" sz="1600" dirty="0" smtClean="0">
                <a:solidFill>
                  <a:srgbClr val="FF0000"/>
                </a:solidFill>
              </a:rPr>
              <a:t>**stratified complexity</a:t>
            </a:r>
            <a:endParaRPr lang="en-US" sz="1600" dirty="0">
              <a:solidFill>
                <a:srgbClr val="FF0000"/>
              </a:solidFill>
            </a:endParaRPr>
          </a:p>
        </p:txBody>
      </p:sp>
    </p:spTree>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9282" name="Rectangle 2"/>
          <p:cNvSpPr>
            <a:spLocks noGrp="1" noChangeArrowheads="1"/>
          </p:cNvSpPr>
          <p:nvPr>
            <p:ph type="title"/>
          </p:nvPr>
        </p:nvSpPr>
        <p:spPr>
          <a:xfrm>
            <a:off x="71438" y="228600"/>
            <a:ext cx="8923337" cy="1143000"/>
          </a:xfrm>
        </p:spPr>
        <p:txBody>
          <a:bodyPr/>
          <a:lstStyle/>
          <a:p>
            <a:r>
              <a:rPr lang="en-US" sz="3600" b="1" dirty="0">
                <a:latin typeface="Arial Narrow" pitchFamily="34" charset="0"/>
              </a:rPr>
              <a:t>Dean J. Kereiakes, MD – Disclosure Information</a:t>
            </a:r>
          </a:p>
        </p:txBody>
      </p:sp>
      <p:sp>
        <p:nvSpPr>
          <p:cNvPr id="609283" name="Rectangle 3"/>
          <p:cNvSpPr>
            <a:spLocks noGrp="1" noChangeArrowheads="1"/>
          </p:cNvSpPr>
          <p:nvPr>
            <p:ph type="body" idx="1"/>
          </p:nvPr>
        </p:nvSpPr>
        <p:spPr>
          <a:xfrm>
            <a:off x="172022" y="1400177"/>
            <a:ext cx="8923337" cy="4695825"/>
          </a:xfrm>
        </p:spPr>
        <p:txBody>
          <a:bodyPr/>
          <a:lstStyle/>
          <a:p>
            <a:pPr>
              <a:buFontTx/>
              <a:buNone/>
            </a:pPr>
            <a:endParaRPr lang="en-US" b="1" i="1" dirty="0"/>
          </a:p>
          <a:p>
            <a:pPr>
              <a:buFontTx/>
              <a:buNone/>
            </a:pPr>
            <a:r>
              <a:rPr lang="en-US" sz="3200" b="1" i="1" dirty="0"/>
              <a:t>Consulting fees:  </a:t>
            </a:r>
            <a:endParaRPr lang="en-US" sz="3200" dirty="0"/>
          </a:p>
          <a:p>
            <a:r>
              <a:rPr lang="en-US" sz="3200" b="1" dirty="0"/>
              <a:t>Modest</a:t>
            </a:r>
            <a:r>
              <a:rPr lang="en-US" dirty="0"/>
              <a:t>:  </a:t>
            </a:r>
            <a:r>
              <a:rPr lang="en-US" sz="2800" b="1" dirty="0"/>
              <a:t>Medpace, HCRI, Ablative Solutions, Inc.</a:t>
            </a:r>
          </a:p>
          <a:p>
            <a:r>
              <a:rPr lang="en-US" sz="3200" b="1" dirty="0"/>
              <a:t>Significant</a:t>
            </a:r>
            <a:r>
              <a:rPr lang="en-US" dirty="0"/>
              <a:t>:  </a:t>
            </a:r>
            <a:r>
              <a:rPr lang="en-US" sz="2800" b="1" dirty="0"/>
              <a:t>Boston Scientific, Abbott Vascular, REVA Medical Inc</a:t>
            </a:r>
            <a:r>
              <a:rPr lang="en-US" dirty="0"/>
              <a:t>.</a:t>
            </a: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80F4B115-2007-488D-BCBF-BE2D2FAF71F0}" type="slidenum">
              <a:rPr lang="en-US" altLang="en-US" smtClean="0">
                <a:solidFill>
                  <a:srgbClr val="FFFFFF"/>
                </a:solidFill>
              </a:rPr>
              <a:pPr eaLnBrk="1" fontAlgn="base" hangingPunct="1">
                <a:spcBef>
                  <a:spcPct val="0"/>
                </a:spcBef>
                <a:spcAft>
                  <a:spcPct val="0"/>
                </a:spcAft>
              </a:pPr>
              <a:t>20</a:t>
            </a:fld>
            <a:endParaRPr lang="en-US" altLang="en-US" smtClean="0">
              <a:solidFill>
                <a:srgbClr val="FFFFFF"/>
              </a:solidFill>
            </a:endParaRPr>
          </a:p>
        </p:txBody>
      </p:sp>
      <p:graphicFrame>
        <p:nvGraphicFramePr>
          <p:cNvPr id="16" name="Content Placeholder 7"/>
          <p:cNvGraphicFramePr>
            <a:graphicFrameLocks noGrp="1"/>
          </p:cNvGraphicFramePr>
          <p:nvPr>
            <p:ph idx="1"/>
            <p:extLst>
              <p:ext uri="{D42A27DB-BD31-4B8C-83A1-F6EECF244321}">
                <p14:modId xmlns:p14="http://schemas.microsoft.com/office/powerpoint/2010/main" val="3423582758"/>
              </p:ext>
            </p:extLst>
          </p:nvPr>
        </p:nvGraphicFramePr>
        <p:xfrm>
          <a:off x="244475" y="1066800"/>
          <a:ext cx="8769350" cy="4718045"/>
        </p:xfrm>
        <a:graphic>
          <a:graphicData uri="http://schemas.openxmlformats.org/drawingml/2006/table">
            <a:tbl>
              <a:tblPr firstRow="1" bandRow="1">
                <a:tableStyleId>{073A0DAA-6AF3-43AB-8588-CEC1D06C72B9}</a:tableStyleId>
              </a:tblPr>
              <a:tblGrid>
                <a:gridCol w="2441519"/>
                <a:gridCol w="1152177"/>
                <a:gridCol w="2203768"/>
                <a:gridCol w="1600246"/>
                <a:gridCol w="1371640"/>
              </a:tblGrid>
              <a:tr h="407365">
                <a:tc>
                  <a:txBody>
                    <a:bodyPr/>
                    <a:lstStyle/>
                    <a:p>
                      <a:pPr marL="0" marR="0" algn="ctr">
                        <a:lnSpc>
                          <a:spcPct val="100000"/>
                        </a:lnSpc>
                        <a:spcBef>
                          <a:spcPts val="0"/>
                        </a:spcBef>
                        <a:spcAft>
                          <a:spcPts val="0"/>
                        </a:spcAft>
                      </a:pPr>
                      <a:r>
                        <a:rPr lang="en-US" sz="1800" kern="1100" dirty="0">
                          <a:solidFill>
                            <a:schemeClr val="tx1"/>
                          </a:solidFill>
                          <a:effectLst/>
                          <a:latin typeface="+mn-lt"/>
                        </a:rPr>
                        <a:t>Factor</a:t>
                      </a:r>
                      <a:endParaRPr lang="en-US" sz="1800" kern="1100" dirty="0">
                        <a:solidFill>
                          <a:schemeClr val="tx1"/>
                        </a:solidFill>
                        <a:effectLst/>
                        <a:latin typeface="+mn-lt"/>
                        <a:ea typeface="Times New Roman"/>
                        <a:cs typeface="Calibri"/>
                      </a:endParaRPr>
                    </a:p>
                  </a:txBody>
                  <a:tcPr marL="0" marR="0" marT="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ctr">
                        <a:lnSpc>
                          <a:spcPct val="100000"/>
                        </a:lnSpc>
                        <a:spcBef>
                          <a:spcPts val="0"/>
                        </a:spcBef>
                        <a:spcAft>
                          <a:spcPts val="0"/>
                        </a:spcAft>
                      </a:pPr>
                      <a:r>
                        <a:rPr lang="en-US" sz="1800" kern="1100" dirty="0" smtClean="0">
                          <a:solidFill>
                            <a:schemeClr val="tx1"/>
                          </a:solidFill>
                          <a:effectLst/>
                          <a:latin typeface="+mn-lt"/>
                          <a:ea typeface="Times New Roman"/>
                          <a:cs typeface="Calibri"/>
                        </a:rPr>
                        <a:t>N</a:t>
                      </a:r>
                      <a:endParaRPr lang="en-US" sz="1800" kern="1100" dirty="0">
                        <a:solidFill>
                          <a:schemeClr val="tx1"/>
                        </a:solidFill>
                        <a:effectLst/>
                        <a:latin typeface="+mn-lt"/>
                        <a:ea typeface="Times New Roman"/>
                        <a:cs typeface="Calibri"/>
                      </a:endParaRPr>
                    </a:p>
                  </a:txBody>
                  <a:tcPr marL="0" marR="0" marT="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algn="ctr">
                        <a:spcBef>
                          <a:spcPts val="0"/>
                        </a:spcBef>
                        <a:spcAft>
                          <a:spcPts val="0"/>
                        </a:spcAft>
                      </a:pPr>
                      <a:endParaRPr lang="en-US" sz="1800" b="1" i="0" dirty="0">
                        <a:solidFill>
                          <a:schemeClr val="tx1"/>
                        </a:solidFill>
                        <a:latin typeface="+mn-lt"/>
                        <a:cs typeface="Calibri"/>
                      </a:endParaRPr>
                    </a:p>
                  </a:txBody>
                  <a:tcPr marL="0" marR="0" marT="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ctr">
                        <a:spcBef>
                          <a:spcPts val="0"/>
                        </a:spcBef>
                        <a:spcAft>
                          <a:spcPts val="0"/>
                        </a:spcAft>
                      </a:pPr>
                      <a:r>
                        <a:rPr lang="en-US" sz="1800" dirty="0" smtClean="0">
                          <a:solidFill>
                            <a:schemeClr val="tx1"/>
                          </a:solidFill>
                          <a:effectLst/>
                          <a:latin typeface="+mn-lt"/>
                        </a:rPr>
                        <a:t>HR</a:t>
                      </a:r>
                      <a:r>
                        <a:rPr lang="en-US" sz="1800" baseline="0" dirty="0" smtClean="0">
                          <a:solidFill>
                            <a:schemeClr val="tx1"/>
                          </a:solidFill>
                          <a:effectLst/>
                          <a:latin typeface="+mn-lt"/>
                        </a:rPr>
                        <a:t> and 95% CI</a:t>
                      </a:r>
                      <a:endParaRPr lang="en-US" sz="1800" dirty="0">
                        <a:solidFill>
                          <a:schemeClr val="tx1"/>
                        </a:solidFill>
                        <a:effectLst/>
                        <a:latin typeface="+mn-lt"/>
                      </a:endParaRPr>
                    </a:p>
                  </a:txBody>
                  <a:tcPr marL="0" marR="16087" marT="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algn="ctr">
                        <a:spcBef>
                          <a:spcPts val="0"/>
                        </a:spcBef>
                        <a:spcAft>
                          <a:spcPts val="0"/>
                        </a:spcAft>
                      </a:pPr>
                      <a:r>
                        <a:rPr lang="en-US" sz="1800" dirty="0" smtClean="0">
                          <a:solidFill>
                            <a:schemeClr val="tx1"/>
                          </a:solidFill>
                          <a:effectLst/>
                          <a:latin typeface="+mn-lt"/>
                        </a:rPr>
                        <a:t>Interaction P</a:t>
                      </a:r>
                      <a:endParaRPr lang="en-US" sz="1800" dirty="0">
                        <a:solidFill>
                          <a:schemeClr val="tx1"/>
                        </a:solidFill>
                        <a:effectLst/>
                        <a:latin typeface="+mn-lt"/>
                        <a:ea typeface="Times New Roman"/>
                      </a:endParaRPr>
                    </a:p>
                  </a:txBody>
                  <a:tcPr marL="0" marR="16087" marT="0" marB="0" anchor="ct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215534">
                <a:tc>
                  <a:txBody>
                    <a:bodyPr/>
                    <a:lstStyle/>
                    <a:p>
                      <a:pPr marL="0" marR="0" lvl="0" algn="l">
                        <a:lnSpc>
                          <a:spcPts val="1000"/>
                        </a:lnSpc>
                        <a:spcBef>
                          <a:spcPts val="0"/>
                        </a:spcBef>
                        <a:spcAft>
                          <a:spcPts val="0"/>
                        </a:spcAft>
                        <a:buFontTx/>
                        <a:buNone/>
                      </a:pPr>
                      <a:endParaRPr lang="en-US" sz="1800" b="1" kern="1100" dirty="0">
                        <a:effectLst/>
                        <a:latin typeface="+mn-lt"/>
                        <a:ea typeface="Times New Roman"/>
                        <a:cs typeface="Calibri"/>
                      </a:endParaRPr>
                    </a:p>
                  </a:txBody>
                  <a:tcPr marL="0" marR="0" marT="0" marB="0" anchor="ctr">
                    <a:lnT w="12700" cap="flat" cmpd="sng" algn="ctr">
                      <a:solidFill>
                        <a:scrgbClr r="0" g="0" b="0"/>
                      </a:solidFill>
                      <a:prstDash val="solid"/>
                      <a:round/>
                      <a:headEnd type="none" w="med" len="med"/>
                      <a:tailEnd type="none" w="med" len="med"/>
                    </a:lnT>
                    <a:noFill/>
                  </a:tcPr>
                </a:tc>
                <a:tc>
                  <a:txBody>
                    <a:bodyPr/>
                    <a:lstStyle/>
                    <a:p>
                      <a:pPr marL="0" marR="0" lvl="0" algn="ctr">
                        <a:lnSpc>
                          <a:spcPts val="1000"/>
                        </a:lnSpc>
                        <a:spcBef>
                          <a:spcPts val="0"/>
                        </a:spcBef>
                        <a:spcAft>
                          <a:spcPts val="0"/>
                        </a:spcAft>
                        <a:buFontTx/>
                        <a:buNone/>
                      </a:pPr>
                      <a:endParaRPr lang="en-US" sz="1800" b="1" kern="1100" dirty="0">
                        <a:effectLst/>
                        <a:latin typeface="+mn-lt"/>
                        <a:ea typeface="Times New Roman"/>
                        <a:cs typeface="Calibri"/>
                      </a:endParaRPr>
                    </a:p>
                  </a:txBody>
                  <a:tcPr marL="0" marR="0" marT="0" marB="0" anchor="ctr">
                    <a:lnT w="12700" cap="flat" cmpd="sng" algn="ctr">
                      <a:solidFill>
                        <a:scrgbClr r="0" g="0" b="0"/>
                      </a:solidFill>
                      <a:prstDash val="solid"/>
                      <a:round/>
                      <a:headEnd type="none" w="med" len="med"/>
                      <a:tailEnd type="none" w="med" len="med"/>
                    </a:lnT>
                    <a:noFill/>
                  </a:tcPr>
                </a:tc>
                <a:tc>
                  <a:txBody>
                    <a:bodyPr/>
                    <a:lstStyle/>
                    <a:p>
                      <a:pPr>
                        <a:lnSpc>
                          <a:spcPts val="1000"/>
                        </a:lnSpc>
                        <a:spcBef>
                          <a:spcPts val="0"/>
                        </a:spcBef>
                        <a:spcAft>
                          <a:spcPts val="0"/>
                        </a:spcAft>
                      </a:pPr>
                      <a:endParaRPr lang="en-US" sz="1800" b="0" i="0" dirty="0">
                        <a:latin typeface="+mn-lt"/>
                        <a:cs typeface="Calibri"/>
                      </a:endParaRPr>
                    </a:p>
                  </a:txBody>
                  <a:tcPr marL="121924" marR="0" marT="0" marB="0" anchor="ctr">
                    <a:lnT w="12700" cap="flat" cmpd="sng" algn="ctr">
                      <a:solidFill>
                        <a:scrgbClr r="0" g="0" b="0"/>
                      </a:solidFill>
                      <a:prstDash val="solid"/>
                      <a:round/>
                      <a:headEnd type="none" w="med" len="med"/>
                      <a:tailEnd type="none" w="med" len="med"/>
                    </a:lnT>
                    <a:noFill/>
                  </a:tcPr>
                </a:tc>
                <a:tc>
                  <a:txBody>
                    <a:bodyPr/>
                    <a:lstStyle/>
                    <a:p>
                      <a:pPr marL="0" marR="0" algn="ctr">
                        <a:lnSpc>
                          <a:spcPts val="1000"/>
                        </a:lnSpc>
                        <a:spcBef>
                          <a:spcPts val="0"/>
                        </a:spcBef>
                        <a:spcAft>
                          <a:spcPts val="0"/>
                        </a:spcAft>
                      </a:pPr>
                      <a:r>
                        <a:rPr lang="en-US" sz="1800" dirty="0">
                          <a:solidFill>
                            <a:srgbClr val="000000"/>
                          </a:solidFill>
                          <a:effectLst/>
                          <a:latin typeface="+mn-lt"/>
                          <a:ea typeface="Times New Roman"/>
                        </a:rPr>
                        <a:t> </a:t>
                      </a:r>
                      <a:endParaRPr lang="en-US" sz="1800" dirty="0">
                        <a:effectLst/>
                        <a:latin typeface="+mn-lt"/>
                        <a:ea typeface="Times New Roman"/>
                      </a:endParaRPr>
                    </a:p>
                  </a:txBody>
                  <a:tcPr marL="16087" marR="16087" marT="0" marB="0" anchor="ctr">
                    <a:lnT w="12700" cap="flat" cmpd="sng" algn="ctr">
                      <a:solidFill>
                        <a:scrgbClr r="0" g="0" b="0"/>
                      </a:solidFill>
                      <a:prstDash val="solid"/>
                      <a:round/>
                      <a:headEnd type="none" w="med" len="med"/>
                      <a:tailEnd type="none" w="med" len="med"/>
                    </a:lnT>
                    <a:noFill/>
                  </a:tcPr>
                </a:tc>
                <a:tc rowSpan="3">
                  <a:txBody>
                    <a:bodyPr/>
                    <a:lstStyle/>
                    <a:p>
                      <a:pPr marL="0" marR="0" algn="ctr">
                        <a:lnSpc>
                          <a:spcPts val="1000"/>
                        </a:lnSpc>
                        <a:spcBef>
                          <a:spcPts val="0"/>
                        </a:spcBef>
                        <a:spcAft>
                          <a:spcPts val="0"/>
                        </a:spcAft>
                      </a:pPr>
                      <a:r>
                        <a:rPr lang="en-US" sz="1800" dirty="0">
                          <a:solidFill>
                            <a:srgbClr val="000000"/>
                          </a:solidFill>
                          <a:effectLst/>
                          <a:latin typeface="+mn-lt"/>
                          <a:ea typeface="Times New Roman"/>
                        </a:rPr>
                        <a:t> </a:t>
                      </a:r>
                      <a:r>
                        <a:rPr lang="en-US" sz="1800" dirty="0" smtClean="0">
                          <a:solidFill>
                            <a:srgbClr val="000000"/>
                          </a:solidFill>
                          <a:effectLst/>
                          <a:latin typeface="+mn-lt"/>
                          <a:ea typeface="Times New Roman"/>
                        </a:rPr>
                        <a:t>0.19</a:t>
                      </a:r>
                      <a:endParaRPr lang="en-US" sz="1800" dirty="0">
                        <a:effectLst/>
                        <a:latin typeface="+mn-lt"/>
                        <a:ea typeface="Times New Roman"/>
                      </a:endParaRPr>
                    </a:p>
                  </a:txBody>
                  <a:tcPr marL="16087" marR="16087" marT="0" marB="0" anchor="ctr">
                    <a:lnT w="12700" cap="flat" cmpd="sng" algn="ctr">
                      <a:solidFill>
                        <a:scrgbClr r="0" g="0" b="0"/>
                      </a:solidFill>
                      <a:prstDash val="solid"/>
                      <a:round/>
                      <a:headEnd type="none" w="med" len="med"/>
                      <a:tailEnd type="none" w="med" len="med"/>
                    </a:lnT>
                    <a:noFill/>
                  </a:tcPr>
                </a:tc>
              </a:tr>
              <a:tr h="215534">
                <a:tc>
                  <a:txBody>
                    <a:bodyPr/>
                    <a:lstStyle/>
                    <a:p>
                      <a:pPr marL="0" marR="0" lvl="0" algn="l">
                        <a:lnSpc>
                          <a:spcPts val="1600"/>
                        </a:lnSpc>
                        <a:spcBef>
                          <a:spcPts val="0"/>
                        </a:spcBef>
                        <a:spcAft>
                          <a:spcPts val="0"/>
                        </a:spcAft>
                        <a:buFontTx/>
                        <a:buNone/>
                      </a:pPr>
                      <a:r>
                        <a:rPr lang="en-US" sz="1800" b="1" kern="1100" dirty="0" smtClean="0">
                          <a:effectLst/>
                          <a:latin typeface="+mn-lt"/>
                        </a:rPr>
                        <a:t>&lt; </a:t>
                      </a:r>
                      <a:r>
                        <a:rPr lang="en-US" sz="1800" b="1" kern="1100" dirty="0">
                          <a:effectLst/>
                          <a:latin typeface="+mn-lt"/>
                        </a:rPr>
                        <a:t>75 Years</a:t>
                      </a:r>
                      <a:endParaRPr lang="en-US" sz="1800" b="1" kern="1100" dirty="0">
                        <a:effectLst/>
                        <a:latin typeface="+mn-lt"/>
                        <a:ea typeface="Times New Roman"/>
                        <a:cs typeface="Calibri"/>
                      </a:endParaRPr>
                    </a:p>
                  </a:txBody>
                  <a:tcPr marL="121924" marR="0" marT="0" marB="0" anchor="ctr">
                    <a:noFill/>
                  </a:tcPr>
                </a:tc>
                <a:tc>
                  <a:txBody>
                    <a:bodyPr/>
                    <a:lstStyle/>
                    <a:p>
                      <a:pPr marL="0" marR="0" lvl="0" algn="ctr">
                        <a:lnSpc>
                          <a:spcPts val="1600"/>
                        </a:lnSpc>
                        <a:spcBef>
                          <a:spcPts val="0"/>
                        </a:spcBef>
                        <a:spcAft>
                          <a:spcPts val="0"/>
                        </a:spcAft>
                        <a:buFontTx/>
                        <a:buNone/>
                      </a:pPr>
                      <a:r>
                        <a:rPr lang="en-US" sz="1800" kern="1100" dirty="0" smtClean="0">
                          <a:effectLst/>
                          <a:latin typeface="+mn-lt"/>
                          <a:ea typeface="Times New Roman"/>
                          <a:cs typeface="Calibri"/>
                        </a:rPr>
                        <a:t>N=8929</a:t>
                      </a:r>
                      <a:endParaRPr lang="en-US" sz="1800" kern="1100" dirty="0">
                        <a:effectLst/>
                        <a:latin typeface="+mn-lt"/>
                        <a:ea typeface="Times New Roman"/>
                        <a:cs typeface="Calibri"/>
                      </a:endParaRPr>
                    </a:p>
                  </a:txBody>
                  <a:tcPr marL="0" marR="0" marT="0" marB="0" anchor="ctr">
                    <a:noFill/>
                  </a:tcPr>
                </a:tc>
                <a:tc>
                  <a:txBody>
                    <a:bodyPr/>
                    <a:lstStyle/>
                    <a:p>
                      <a:pPr>
                        <a:lnSpc>
                          <a:spcPts val="1600"/>
                        </a:lnSpc>
                        <a:spcBef>
                          <a:spcPts val="0"/>
                        </a:spcBef>
                        <a:spcAft>
                          <a:spcPts val="0"/>
                        </a:spcAft>
                      </a:pPr>
                      <a:endParaRPr lang="en-US" sz="1800" b="0" i="0" dirty="0">
                        <a:latin typeface="+mn-lt"/>
                        <a:cs typeface="Calibri"/>
                      </a:endParaRPr>
                    </a:p>
                  </a:txBody>
                  <a:tcPr marL="0" marR="0" marT="0" marB="0" anchor="ctr">
                    <a:noFill/>
                  </a:tcPr>
                </a:tc>
                <a:tc>
                  <a:txBody>
                    <a:bodyPr/>
                    <a:lstStyle/>
                    <a:p>
                      <a:pPr marL="0" marR="0" algn="ctr">
                        <a:lnSpc>
                          <a:spcPts val="1600"/>
                        </a:lnSpc>
                        <a:spcBef>
                          <a:spcPts val="0"/>
                        </a:spcBef>
                        <a:spcAft>
                          <a:spcPts val="0"/>
                        </a:spcAft>
                      </a:pPr>
                      <a:r>
                        <a:rPr lang="en-US" sz="1800" dirty="0">
                          <a:solidFill>
                            <a:srgbClr val="000000"/>
                          </a:solidFill>
                          <a:effectLst/>
                          <a:latin typeface="+mn-lt"/>
                          <a:ea typeface="Times New Roman"/>
                        </a:rPr>
                        <a:t>0.46 (0.36,0.60)</a:t>
                      </a:r>
                      <a:endParaRPr lang="en-US" sz="1800" dirty="0">
                        <a:effectLst/>
                        <a:latin typeface="+mn-lt"/>
                        <a:ea typeface="Times New Roman"/>
                      </a:endParaRPr>
                    </a:p>
                  </a:txBody>
                  <a:tcPr marL="16087" marR="16087" marT="0" marB="0" anchor="ctr">
                    <a:noFill/>
                  </a:tcPr>
                </a:tc>
                <a:tc vMerge="1">
                  <a:txBody>
                    <a:bodyPr/>
                    <a:lstStyle/>
                    <a:p>
                      <a:pPr marL="0" marR="0" algn="ctr">
                        <a:lnSpc>
                          <a:spcPts val="1600"/>
                        </a:lnSpc>
                        <a:spcBef>
                          <a:spcPts val="0"/>
                        </a:spcBef>
                        <a:spcAft>
                          <a:spcPts val="0"/>
                        </a:spcAft>
                      </a:pPr>
                      <a:endParaRPr lang="en-US" sz="1100" dirty="0">
                        <a:effectLst/>
                        <a:latin typeface="+mn-lt"/>
                        <a:ea typeface="Times New Roman"/>
                      </a:endParaRPr>
                    </a:p>
                  </a:txBody>
                  <a:tcPr marL="16087" marR="16087" marT="0" marB="0">
                    <a:noFill/>
                  </a:tcPr>
                </a:tc>
              </a:tr>
              <a:tr h="215534">
                <a:tc>
                  <a:txBody>
                    <a:bodyPr/>
                    <a:lstStyle/>
                    <a:p>
                      <a:pPr marL="0" marR="0" lvl="0" algn="l">
                        <a:lnSpc>
                          <a:spcPts val="1600"/>
                        </a:lnSpc>
                        <a:spcBef>
                          <a:spcPts val="0"/>
                        </a:spcBef>
                        <a:spcAft>
                          <a:spcPts val="0"/>
                        </a:spcAft>
                        <a:buFontTx/>
                        <a:buNone/>
                      </a:pPr>
                      <a:r>
                        <a:rPr lang="en-US" sz="1800" b="1" kern="1100" dirty="0" smtClean="0">
                          <a:effectLst/>
                          <a:latin typeface="+mn-lt"/>
                        </a:rPr>
                        <a:t>&gt;</a:t>
                      </a:r>
                      <a:r>
                        <a:rPr lang="en-US" sz="1800" b="1" kern="1100" dirty="0">
                          <a:effectLst/>
                          <a:latin typeface="+mn-lt"/>
                        </a:rPr>
                        <a:t>= 75 Years</a:t>
                      </a:r>
                      <a:endParaRPr lang="en-US" sz="1800" b="1" kern="1100" dirty="0">
                        <a:effectLst/>
                        <a:latin typeface="+mn-lt"/>
                        <a:ea typeface="Times New Roman"/>
                        <a:cs typeface="Calibri"/>
                      </a:endParaRPr>
                    </a:p>
                  </a:txBody>
                  <a:tcPr marL="121924" marR="0" marT="0" marB="0" anchor="ctr">
                    <a:noFill/>
                  </a:tcPr>
                </a:tc>
                <a:tc>
                  <a:txBody>
                    <a:bodyPr/>
                    <a:lstStyle/>
                    <a:p>
                      <a:pPr marL="0" marR="0" lvl="0" algn="ctr">
                        <a:lnSpc>
                          <a:spcPts val="1600"/>
                        </a:lnSpc>
                        <a:spcBef>
                          <a:spcPts val="0"/>
                        </a:spcBef>
                        <a:spcAft>
                          <a:spcPts val="0"/>
                        </a:spcAft>
                        <a:buFontTx/>
                        <a:buNone/>
                      </a:pPr>
                      <a:r>
                        <a:rPr lang="en-US" sz="1800" kern="1100" dirty="0" smtClean="0">
                          <a:effectLst/>
                          <a:latin typeface="+mn-lt"/>
                          <a:ea typeface="Times New Roman"/>
                          <a:cs typeface="Calibri"/>
                        </a:rPr>
                        <a:t>N=1032</a:t>
                      </a:r>
                      <a:endParaRPr lang="en-US" sz="1800" kern="1100" dirty="0">
                        <a:effectLst/>
                        <a:latin typeface="+mn-lt"/>
                        <a:ea typeface="Times New Roman"/>
                        <a:cs typeface="Calibri"/>
                      </a:endParaRPr>
                    </a:p>
                  </a:txBody>
                  <a:tcPr marL="0" marR="0" marT="0" marB="0" anchor="ctr">
                    <a:noFill/>
                  </a:tcPr>
                </a:tc>
                <a:tc>
                  <a:txBody>
                    <a:bodyPr/>
                    <a:lstStyle/>
                    <a:p>
                      <a:pPr>
                        <a:lnSpc>
                          <a:spcPts val="1600"/>
                        </a:lnSpc>
                        <a:spcBef>
                          <a:spcPts val="0"/>
                        </a:spcBef>
                        <a:spcAft>
                          <a:spcPts val="0"/>
                        </a:spcAft>
                      </a:pPr>
                      <a:endParaRPr lang="en-US" sz="1800" b="0" i="0" dirty="0">
                        <a:latin typeface="+mn-lt"/>
                        <a:cs typeface="Calibri"/>
                      </a:endParaRPr>
                    </a:p>
                  </a:txBody>
                  <a:tcPr marL="0" marR="0" marT="0" marB="0" anchor="ctr">
                    <a:noFill/>
                  </a:tcPr>
                </a:tc>
                <a:tc>
                  <a:txBody>
                    <a:bodyPr/>
                    <a:lstStyle/>
                    <a:p>
                      <a:pPr marL="0" marR="0" algn="ctr">
                        <a:lnSpc>
                          <a:spcPts val="1600"/>
                        </a:lnSpc>
                        <a:spcBef>
                          <a:spcPts val="0"/>
                        </a:spcBef>
                        <a:spcAft>
                          <a:spcPts val="0"/>
                        </a:spcAft>
                      </a:pPr>
                      <a:r>
                        <a:rPr lang="en-US" sz="1800" dirty="0">
                          <a:solidFill>
                            <a:srgbClr val="000000"/>
                          </a:solidFill>
                          <a:effectLst/>
                          <a:latin typeface="+mn-lt"/>
                          <a:ea typeface="Times New Roman"/>
                        </a:rPr>
                        <a:t>0.76 (0.38,1.54)</a:t>
                      </a:r>
                      <a:endParaRPr lang="en-US" sz="1800" dirty="0">
                        <a:effectLst/>
                        <a:latin typeface="+mn-lt"/>
                        <a:ea typeface="Times New Roman"/>
                      </a:endParaRPr>
                    </a:p>
                  </a:txBody>
                  <a:tcPr marL="16087" marR="16087" marT="0" marB="0" anchor="ctr">
                    <a:noFill/>
                  </a:tcPr>
                </a:tc>
                <a:tc vMerge="1">
                  <a:txBody>
                    <a:bodyPr/>
                    <a:lstStyle/>
                    <a:p>
                      <a:pPr marL="0" marR="0" algn="ctr">
                        <a:lnSpc>
                          <a:spcPts val="1600"/>
                        </a:lnSpc>
                        <a:spcBef>
                          <a:spcPts val="0"/>
                        </a:spcBef>
                        <a:spcAft>
                          <a:spcPts val="0"/>
                        </a:spcAft>
                      </a:pPr>
                      <a:endParaRPr lang="en-US" sz="1100" dirty="0">
                        <a:effectLst/>
                        <a:latin typeface="+mn-lt"/>
                        <a:ea typeface="Times New Roman"/>
                      </a:endParaRPr>
                    </a:p>
                  </a:txBody>
                  <a:tcPr marL="16087" marR="16087" marT="0" marB="0">
                    <a:noFill/>
                  </a:tcPr>
                </a:tc>
              </a:tr>
              <a:tr h="215534">
                <a:tc>
                  <a:txBody>
                    <a:bodyPr/>
                    <a:lstStyle/>
                    <a:p>
                      <a:pPr marL="0" marR="0" lvl="0" algn="l">
                        <a:lnSpc>
                          <a:spcPts val="1600"/>
                        </a:lnSpc>
                        <a:spcBef>
                          <a:spcPts val="0"/>
                        </a:spcBef>
                        <a:spcAft>
                          <a:spcPts val="0"/>
                        </a:spcAft>
                        <a:buFontTx/>
                        <a:buNone/>
                      </a:pPr>
                      <a:endParaRPr lang="en-US" sz="1800" b="1" kern="1100" dirty="0">
                        <a:effectLst/>
                        <a:latin typeface="+mn-lt"/>
                        <a:ea typeface="Times New Roman"/>
                        <a:cs typeface="Calibri"/>
                      </a:endParaRPr>
                    </a:p>
                  </a:txBody>
                  <a:tcPr marL="0" marR="0" marT="0" marB="0" anchor="ctr">
                    <a:noFill/>
                  </a:tcPr>
                </a:tc>
                <a:tc>
                  <a:txBody>
                    <a:bodyPr/>
                    <a:lstStyle/>
                    <a:p>
                      <a:pPr marL="0" marR="0" lvl="0" algn="ctr">
                        <a:lnSpc>
                          <a:spcPts val="1600"/>
                        </a:lnSpc>
                        <a:spcBef>
                          <a:spcPts val="0"/>
                        </a:spcBef>
                        <a:spcAft>
                          <a:spcPts val="0"/>
                        </a:spcAft>
                        <a:buFontTx/>
                        <a:buNone/>
                      </a:pPr>
                      <a:endParaRPr lang="en-US" sz="1800" b="1" kern="1100" dirty="0">
                        <a:effectLst/>
                        <a:latin typeface="+mn-lt"/>
                        <a:ea typeface="Times New Roman"/>
                        <a:cs typeface="Calibri"/>
                      </a:endParaRPr>
                    </a:p>
                  </a:txBody>
                  <a:tcPr marL="0" marR="0" marT="0" marB="0" anchor="ctr">
                    <a:noFill/>
                  </a:tcPr>
                </a:tc>
                <a:tc>
                  <a:txBody>
                    <a:bodyPr/>
                    <a:lstStyle/>
                    <a:p>
                      <a:pPr>
                        <a:lnSpc>
                          <a:spcPts val="1600"/>
                        </a:lnSpc>
                        <a:spcBef>
                          <a:spcPts val="0"/>
                        </a:spcBef>
                        <a:spcAft>
                          <a:spcPts val="0"/>
                        </a:spcAft>
                      </a:pPr>
                      <a:endParaRPr lang="en-US" sz="1800" b="0" i="0">
                        <a:latin typeface="+mn-lt"/>
                        <a:cs typeface="Calibri"/>
                      </a:endParaRPr>
                    </a:p>
                  </a:txBody>
                  <a:tcPr marL="0" marR="0" marT="0" marB="0" anchor="ctr">
                    <a:noFill/>
                  </a:tcPr>
                </a:tc>
                <a:tc>
                  <a:txBody>
                    <a:bodyPr/>
                    <a:lstStyle/>
                    <a:p>
                      <a:pPr marL="0" marR="0" algn="ctr">
                        <a:lnSpc>
                          <a:spcPts val="1600"/>
                        </a:lnSpc>
                        <a:spcBef>
                          <a:spcPts val="0"/>
                        </a:spcBef>
                        <a:spcAft>
                          <a:spcPts val="0"/>
                        </a:spcAft>
                      </a:pPr>
                      <a:r>
                        <a:rPr lang="en-US" sz="1800" dirty="0">
                          <a:solidFill>
                            <a:srgbClr val="000000"/>
                          </a:solidFill>
                          <a:effectLst/>
                          <a:latin typeface="+mn-lt"/>
                          <a:ea typeface="Times New Roman"/>
                        </a:rPr>
                        <a:t> </a:t>
                      </a:r>
                      <a:endParaRPr lang="en-US" sz="1800" dirty="0">
                        <a:effectLst/>
                        <a:latin typeface="+mn-lt"/>
                        <a:ea typeface="Times New Roman"/>
                      </a:endParaRPr>
                    </a:p>
                  </a:txBody>
                  <a:tcPr marL="16087" marR="16087" marT="0" marB="0" anchor="ctr">
                    <a:noFill/>
                  </a:tcPr>
                </a:tc>
                <a:tc rowSpan="3">
                  <a:txBody>
                    <a:bodyPr/>
                    <a:lstStyle/>
                    <a:p>
                      <a:pPr marL="0" marR="0" algn="ctr">
                        <a:lnSpc>
                          <a:spcPts val="1600"/>
                        </a:lnSpc>
                        <a:spcBef>
                          <a:spcPts val="0"/>
                        </a:spcBef>
                        <a:spcAft>
                          <a:spcPts val="0"/>
                        </a:spcAft>
                      </a:pPr>
                      <a:r>
                        <a:rPr lang="en-US" sz="1800" b="1" dirty="0">
                          <a:solidFill>
                            <a:schemeClr val="tx1"/>
                          </a:solidFill>
                          <a:effectLst/>
                          <a:latin typeface="+mn-lt"/>
                          <a:ea typeface="Times New Roman"/>
                        </a:rPr>
                        <a:t> </a:t>
                      </a:r>
                      <a:r>
                        <a:rPr lang="en-US" sz="2000" b="1" dirty="0" smtClean="0">
                          <a:solidFill>
                            <a:schemeClr val="tx1"/>
                          </a:solidFill>
                          <a:effectLst/>
                          <a:latin typeface="+mn-lt"/>
                          <a:ea typeface="Times New Roman"/>
                        </a:rPr>
                        <a:t>0.03</a:t>
                      </a:r>
                      <a:endParaRPr lang="en-US" sz="2000" b="1" dirty="0">
                        <a:solidFill>
                          <a:schemeClr val="tx1"/>
                        </a:solidFill>
                        <a:effectLst/>
                        <a:latin typeface="+mn-lt"/>
                        <a:ea typeface="Times New Roman"/>
                      </a:endParaRPr>
                    </a:p>
                  </a:txBody>
                  <a:tcPr marL="16087" marR="16087" marT="0" marB="0" anchor="ctr">
                    <a:noFill/>
                  </a:tcPr>
                </a:tc>
              </a:tr>
              <a:tr h="215534">
                <a:tc>
                  <a:txBody>
                    <a:bodyPr/>
                    <a:lstStyle/>
                    <a:p>
                      <a:pPr marL="0" marR="0" lvl="0" algn="l">
                        <a:lnSpc>
                          <a:spcPts val="1600"/>
                        </a:lnSpc>
                        <a:spcBef>
                          <a:spcPts val="0"/>
                        </a:spcBef>
                        <a:spcAft>
                          <a:spcPts val="0"/>
                        </a:spcAft>
                        <a:buFontTx/>
                        <a:buNone/>
                      </a:pPr>
                      <a:r>
                        <a:rPr lang="en-US" sz="1800" b="1" kern="1100" dirty="0" smtClean="0">
                          <a:effectLst/>
                          <a:latin typeface="+mn-lt"/>
                        </a:rPr>
                        <a:t>Male</a:t>
                      </a:r>
                      <a:endParaRPr lang="en-US" sz="1800" b="1" kern="1100" dirty="0">
                        <a:effectLst/>
                        <a:latin typeface="+mn-lt"/>
                        <a:ea typeface="Times New Roman"/>
                        <a:cs typeface="Calibri"/>
                      </a:endParaRPr>
                    </a:p>
                  </a:txBody>
                  <a:tcPr marL="121924" marR="0" marT="0" marB="0" anchor="ctr">
                    <a:noFill/>
                  </a:tcPr>
                </a:tc>
                <a:tc>
                  <a:txBody>
                    <a:bodyPr/>
                    <a:lstStyle/>
                    <a:p>
                      <a:pPr marL="0" marR="0" lvl="0" algn="ctr">
                        <a:lnSpc>
                          <a:spcPts val="1600"/>
                        </a:lnSpc>
                        <a:spcBef>
                          <a:spcPts val="0"/>
                        </a:spcBef>
                        <a:spcAft>
                          <a:spcPts val="0"/>
                        </a:spcAft>
                        <a:buFontTx/>
                        <a:buNone/>
                      </a:pPr>
                      <a:r>
                        <a:rPr lang="en-US" sz="1800" kern="1100" dirty="0" smtClean="0">
                          <a:effectLst/>
                          <a:latin typeface="+mn-lt"/>
                          <a:ea typeface="Times New Roman"/>
                          <a:cs typeface="Calibri"/>
                        </a:rPr>
                        <a:t>N=7435</a:t>
                      </a:r>
                      <a:endParaRPr lang="en-US" sz="1800" kern="1100" dirty="0">
                        <a:effectLst/>
                        <a:latin typeface="+mn-lt"/>
                        <a:ea typeface="Times New Roman"/>
                        <a:cs typeface="Calibri"/>
                      </a:endParaRPr>
                    </a:p>
                  </a:txBody>
                  <a:tcPr marL="0" marR="0" marT="0" marB="0" anchor="ctr">
                    <a:noFill/>
                  </a:tcPr>
                </a:tc>
                <a:tc>
                  <a:txBody>
                    <a:bodyPr/>
                    <a:lstStyle/>
                    <a:p>
                      <a:pPr>
                        <a:lnSpc>
                          <a:spcPts val="1600"/>
                        </a:lnSpc>
                        <a:spcBef>
                          <a:spcPts val="0"/>
                        </a:spcBef>
                        <a:spcAft>
                          <a:spcPts val="0"/>
                        </a:spcAft>
                      </a:pPr>
                      <a:endParaRPr lang="en-US" sz="1800" b="0" i="0" dirty="0">
                        <a:latin typeface="+mn-lt"/>
                        <a:cs typeface="Calibri"/>
                      </a:endParaRPr>
                    </a:p>
                  </a:txBody>
                  <a:tcPr marL="0" marR="0" marT="0" marB="0" anchor="ctr">
                    <a:noFill/>
                  </a:tcPr>
                </a:tc>
                <a:tc>
                  <a:txBody>
                    <a:bodyPr/>
                    <a:lstStyle/>
                    <a:p>
                      <a:pPr marL="0" marR="0" algn="ctr">
                        <a:lnSpc>
                          <a:spcPts val="1600"/>
                        </a:lnSpc>
                        <a:spcBef>
                          <a:spcPts val="0"/>
                        </a:spcBef>
                        <a:spcAft>
                          <a:spcPts val="0"/>
                        </a:spcAft>
                      </a:pPr>
                      <a:r>
                        <a:rPr lang="en-US" sz="1800" dirty="0">
                          <a:solidFill>
                            <a:srgbClr val="000000"/>
                          </a:solidFill>
                          <a:effectLst/>
                          <a:latin typeface="+mn-lt"/>
                          <a:ea typeface="Times New Roman"/>
                        </a:rPr>
                        <a:t>0.41 (0.31,0.55)</a:t>
                      </a:r>
                      <a:endParaRPr lang="en-US" sz="1800" dirty="0">
                        <a:effectLst/>
                        <a:latin typeface="+mn-lt"/>
                        <a:ea typeface="Times New Roman"/>
                      </a:endParaRPr>
                    </a:p>
                  </a:txBody>
                  <a:tcPr marL="16087" marR="16087" marT="0" marB="0" anchor="ctr">
                    <a:noFill/>
                  </a:tcPr>
                </a:tc>
                <a:tc vMerge="1">
                  <a:txBody>
                    <a:bodyPr/>
                    <a:lstStyle/>
                    <a:p>
                      <a:pPr marL="0" marR="0" algn="ctr">
                        <a:lnSpc>
                          <a:spcPts val="1600"/>
                        </a:lnSpc>
                        <a:spcBef>
                          <a:spcPts val="0"/>
                        </a:spcBef>
                        <a:spcAft>
                          <a:spcPts val="0"/>
                        </a:spcAft>
                      </a:pPr>
                      <a:endParaRPr lang="en-US" sz="1100" dirty="0">
                        <a:effectLst/>
                        <a:latin typeface="+mn-lt"/>
                        <a:ea typeface="Times New Roman"/>
                      </a:endParaRPr>
                    </a:p>
                  </a:txBody>
                  <a:tcPr marL="16087" marR="16087" marT="0" marB="0">
                    <a:noFill/>
                  </a:tcPr>
                </a:tc>
              </a:tr>
              <a:tr h="215534">
                <a:tc>
                  <a:txBody>
                    <a:bodyPr/>
                    <a:lstStyle/>
                    <a:p>
                      <a:pPr marL="0" marR="0" lvl="0" algn="l">
                        <a:lnSpc>
                          <a:spcPts val="1600"/>
                        </a:lnSpc>
                        <a:spcBef>
                          <a:spcPts val="0"/>
                        </a:spcBef>
                        <a:spcAft>
                          <a:spcPts val="0"/>
                        </a:spcAft>
                        <a:buFontTx/>
                        <a:buNone/>
                      </a:pPr>
                      <a:r>
                        <a:rPr lang="en-US" sz="1800" b="1" kern="1100" dirty="0" smtClean="0">
                          <a:effectLst/>
                          <a:latin typeface="+mn-lt"/>
                        </a:rPr>
                        <a:t>Female</a:t>
                      </a:r>
                      <a:endParaRPr lang="en-US" sz="1800" b="1" kern="1100" dirty="0">
                        <a:effectLst/>
                        <a:latin typeface="+mn-lt"/>
                        <a:ea typeface="Times New Roman"/>
                        <a:cs typeface="Calibri"/>
                      </a:endParaRPr>
                    </a:p>
                  </a:txBody>
                  <a:tcPr marL="121924" marR="0" marT="0" marB="0" anchor="ctr">
                    <a:noFill/>
                  </a:tcPr>
                </a:tc>
                <a:tc>
                  <a:txBody>
                    <a:bodyPr/>
                    <a:lstStyle/>
                    <a:p>
                      <a:pPr marL="0" marR="0" lvl="0" algn="ctr">
                        <a:lnSpc>
                          <a:spcPts val="1600"/>
                        </a:lnSpc>
                        <a:spcBef>
                          <a:spcPts val="0"/>
                        </a:spcBef>
                        <a:spcAft>
                          <a:spcPts val="0"/>
                        </a:spcAft>
                        <a:buFontTx/>
                        <a:buNone/>
                      </a:pPr>
                      <a:r>
                        <a:rPr lang="en-US" sz="1800" kern="1100" dirty="0" smtClean="0">
                          <a:effectLst/>
                          <a:latin typeface="+mn-lt"/>
                          <a:ea typeface="Times New Roman"/>
                          <a:cs typeface="Calibri"/>
                        </a:rPr>
                        <a:t>N=2526</a:t>
                      </a:r>
                      <a:endParaRPr lang="en-US" sz="1800" kern="1100" dirty="0">
                        <a:effectLst/>
                        <a:latin typeface="+mn-lt"/>
                        <a:ea typeface="Times New Roman"/>
                        <a:cs typeface="Calibri"/>
                      </a:endParaRPr>
                    </a:p>
                  </a:txBody>
                  <a:tcPr marL="0" marR="0" marT="0" marB="0" anchor="ctr">
                    <a:noFill/>
                  </a:tcPr>
                </a:tc>
                <a:tc>
                  <a:txBody>
                    <a:bodyPr/>
                    <a:lstStyle/>
                    <a:p>
                      <a:pPr>
                        <a:lnSpc>
                          <a:spcPts val="1600"/>
                        </a:lnSpc>
                        <a:spcBef>
                          <a:spcPts val="0"/>
                        </a:spcBef>
                        <a:spcAft>
                          <a:spcPts val="0"/>
                        </a:spcAft>
                      </a:pPr>
                      <a:endParaRPr lang="en-US" sz="1800" b="0" i="0" dirty="0">
                        <a:latin typeface="+mn-lt"/>
                        <a:cs typeface="Calibri"/>
                      </a:endParaRPr>
                    </a:p>
                  </a:txBody>
                  <a:tcPr marL="0" marR="0" marT="0" marB="0" anchor="ctr">
                    <a:noFill/>
                  </a:tcPr>
                </a:tc>
                <a:tc>
                  <a:txBody>
                    <a:bodyPr/>
                    <a:lstStyle/>
                    <a:p>
                      <a:pPr marL="0" marR="0" algn="ctr">
                        <a:lnSpc>
                          <a:spcPts val="1600"/>
                        </a:lnSpc>
                        <a:spcBef>
                          <a:spcPts val="0"/>
                        </a:spcBef>
                        <a:spcAft>
                          <a:spcPts val="0"/>
                        </a:spcAft>
                      </a:pPr>
                      <a:r>
                        <a:rPr lang="en-US" sz="1800" dirty="0">
                          <a:solidFill>
                            <a:srgbClr val="000000"/>
                          </a:solidFill>
                          <a:effectLst/>
                          <a:latin typeface="+mn-lt"/>
                          <a:ea typeface="Times New Roman"/>
                        </a:rPr>
                        <a:t>0.76 (0.48,1.19)</a:t>
                      </a:r>
                      <a:endParaRPr lang="en-US" sz="1800" dirty="0">
                        <a:effectLst/>
                        <a:latin typeface="+mn-lt"/>
                        <a:ea typeface="Times New Roman"/>
                      </a:endParaRPr>
                    </a:p>
                  </a:txBody>
                  <a:tcPr marL="16087" marR="16087" marT="0" marB="0" anchor="ctr">
                    <a:noFill/>
                  </a:tcPr>
                </a:tc>
                <a:tc vMerge="1">
                  <a:txBody>
                    <a:bodyPr/>
                    <a:lstStyle/>
                    <a:p>
                      <a:pPr marL="0" marR="0" algn="ctr">
                        <a:lnSpc>
                          <a:spcPts val="1600"/>
                        </a:lnSpc>
                        <a:spcBef>
                          <a:spcPts val="0"/>
                        </a:spcBef>
                        <a:spcAft>
                          <a:spcPts val="0"/>
                        </a:spcAft>
                      </a:pPr>
                      <a:endParaRPr lang="en-US" sz="1100" dirty="0">
                        <a:effectLst/>
                        <a:latin typeface="+mn-lt"/>
                        <a:ea typeface="Times New Roman"/>
                      </a:endParaRPr>
                    </a:p>
                  </a:txBody>
                  <a:tcPr marL="16087" marR="16087" marT="0" marB="0">
                    <a:noFill/>
                  </a:tcPr>
                </a:tc>
              </a:tr>
              <a:tr h="215534">
                <a:tc>
                  <a:txBody>
                    <a:bodyPr/>
                    <a:lstStyle/>
                    <a:p>
                      <a:pPr marL="0" marR="0" lvl="0" algn="l">
                        <a:lnSpc>
                          <a:spcPts val="1400"/>
                        </a:lnSpc>
                        <a:spcBef>
                          <a:spcPts val="0"/>
                        </a:spcBef>
                        <a:spcAft>
                          <a:spcPts val="0"/>
                        </a:spcAft>
                        <a:buFontTx/>
                        <a:buNone/>
                      </a:pPr>
                      <a:endParaRPr lang="en-US" sz="1800" b="1" kern="1100" dirty="0">
                        <a:effectLst/>
                        <a:latin typeface="+mn-lt"/>
                        <a:ea typeface="Times New Roman"/>
                        <a:cs typeface="Calibri"/>
                      </a:endParaRPr>
                    </a:p>
                  </a:txBody>
                  <a:tcPr marL="0" marR="0" marT="0" marB="0" anchor="ctr">
                    <a:noFill/>
                  </a:tcPr>
                </a:tc>
                <a:tc>
                  <a:txBody>
                    <a:bodyPr/>
                    <a:lstStyle/>
                    <a:p>
                      <a:pPr marL="0" marR="0" lvl="0" algn="ctr">
                        <a:lnSpc>
                          <a:spcPts val="1400"/>
                        </a:lnSpc>
                        <a:spcBef>
                          <a:spcPts val="0"/>
                        </a:spcBef>
                        <a:spcAft>
                          <a:spcPts val="0"/>
                        </a:spcAft>
                        <a:buFontTx/>
                        <a:buNone/>
                      </a:pPr>
                      <a:endParaRPr lang="en-US" sz="1800" b="1" kern="1100" dirty="0">
                        <a:effectLst/>
                        <a:latin typeface="+mn-lt"/>
                        <a:ea typeface="Times New Roman"/>
                        <a:cs typeface="Calibri"/>
                      </a:endParaRPr>
                    </a:p>
                  </a:txBody>
                  <a:tcPr marL="0" marR="0" marT="0" marB="0" anchor="ctr">
                    <a:noFill/>
                  </a:tcPr>
                </a:tc>
                <a:tc>
                  <a:txBody>
                    <a:bodyPr/>
                    <a:lstStyle/>
                    <a:p>
                      <a:pPr>
                        <a:lnSpc>
                          <a:spcPts val="1400"/>
                        </a:lnSpc>
                        <a:spcBef>
                          <a:spcPts val="0"/>
                        </a:spcBef>
                        <a:spcAft>
                          <a:spcPts val="0"/>
                        </a:spcAft>
                      </a:pPr>
                      <a:endParaRPr lang="en-US" sz="1800" b="0" i="0" dirty="0">
                        <a:latin typeface="+mn-lt"/>
                        <a:cs typeface="Calibri"/>
                      </a:endParaRPr>
                    </a:p>
                  </a:txBody>
                  <a:tcPr marL="0" marR="0" marT="0" marB="0" anchor="ctr">
                    <a:noFill/>
                  </a:tcPr>
                </a:tc>
                <a:tc>
                  <a:txBody>
                    <a:bodyPr/>
                    <a:lstStyle/>
                    <a:p>
                      <a:pPr marL="0" marR="0" algn="ctr">
                        <a:lnSpc>
                          <a:spcPts val="1400"/>
                        </a:lnSpc>
                        <a:spcBef>
                          <a:spcPts val="0"/>
                        </a:spcBef>
                        <a:spcAft>
                          <a:spcPts val="0"/>
                        </a:spcAft>
                      </a:pPr>
                      <a:r>
                        <a:rPr lang="en-US" sz="1800">
                          <a:solidFill>
                            <a:srgbClr val="000000"/>
                          </a:solidFill>
                          <a:effectLst/>
                          <a:latin typeface="+mn-lt"/>
                          <a:ea typeface="Times New Roman"/>
                        </a:rPr>
                        <a:t> </a:t>
                      </a:r>
                      <a:endParaRPr lang="en-US" sz="1800">
                        <a:effectLst/>
                        <a:latin typeface="+mn-lt"/>
                        <a:ea typeface="Times New Roman"/>
                      </a:endParaRPr>
                    </a:p>
                  </a:txBody>
                  <a:tcPr marL="16087" marR="16087" marT="0" marB="0" anchor="ctr">
                    <a:noFill/>
                  </a:tcPr>
                </a:tc>
                <a:tc rowSpan="3">
                  <a:txBody>
                    <a:bodyPr/>
                    <a:lstStyle/>
                    <a:p>
                      <a:pPr marL="0" marR="0" algn="ctr">
                        <a:lnSpc>
                          <a:spcPts val="1400"/>
                        </a:lnSpc>
                        <a:spcBef>
                          <a:spcPts val="0"/>
                        </a:spcBef>
                        <a:spcAft>
                          <a:spcPts val="0"/>
                        </a:spcAft>
                      </a:pPr>
                      <a:r>
                        <a:rPr lang="en-US" sz="1800" b="1" dirty="0" smtClean="0">
                          <a:solidFill>
                            <a:schemeClr val="tx1"/>
                          </a:solidFill>
                          <a:effectLst/>
                          <a:latin typeface="+mn-lt"/>
                          <a:ea typeface="Times New Roman"/>
                        </a:rPr>
                        <a:t>0.004</a:t>
                      </a:r>
                      <a:endParaRPr lang="en-US" sz="1800" b="1" dirty="0">
                        <a:solidFill>
                          <a:schemeClr val="tx1"/>
                        </a:solidFill>
                        <a:effectLst/>
                        <a:latin typeface="+mn-lt"/>
                        <a:ea typeface="Times New Roman"/>
                      </a:endParaRPr>
                    </a:p>
                  </a:txBody>
                  <a:tcPr marL="16087" marR="16087" marT="0" marB="0" anchor="ctr">
                    <a:noFill/>
                  </a:tcPr>
                </a:tc>
              </a:tr>
              <a:tr h="215534">
                <a:tc>
                  <a:txBody>
                    <a:bodyPr/>
                    <a:lstStyle/>
                    <a:p>
                      <a:pPr marL="0" marR="0" lvl="0" algn="l">
                        <a:lnSpc>
                          <a:spcPts val="1600"/>
                        </a:lnSpc>
                        <a:spcBef>
                          <a:spcPts val="0"/>
                        </a:spcBef>
                        <a:spcAft>
                          <a:spcPts val="0"/>
                        </a:spcAft>
                        <a:buFontTx/>
                        <a:buNone/>
                      </a:pPr>
                      <a:r>
                        <a:rPr lang="en-US" sz="1800" b="1" kern="1100" dirty="0">
                          <a:effectLst/>
                          <a:latin typeface="+mn-lt"/>
                        </a:rPr>
                        <a:t>No diabetes</a:t>
                      </a:r>
                      <a:endParaRPr lang="en-US" sz="1800" b="1" kern="1100" dirty="0">
                        <a:effectLst/>
                        <a:latin typeface="+mn-lt"/>
                        <a:ea typeface="Times New Roman"/>
                        <a:cs typeface="Calibri"/>
                      </a:endParaRPr>
                    </a:p>
                  </a:txBody>
                  <a:tcPr marL="121924" marR="0" marT="0" marB="0" anchor="ctr">
                    <a:noFill/>
                  </a:tcPr>
                </a:tc>
                <a:tc>
                  <a:txBody>
                    <a:bodyPr/>
                    <a:lstStyle/>
                    <a:p>
                      <a:pPr marL="0" marR="0" lvl="0" algn="ctr">
                        <a:lnSpc>
                          <a:spcPts val="1600"/>
                        </a:lnSpc>
                        <a:spcBef>
                          <a:spcPts val="0"/>
                        </a:spcBef>
                        <a:spcAft>
                          <a:spcPts val="0"/>
                        </a:spcAft>
                        <a:buFontTx/>
                        <a:buNone/>
                      </a:pPr>
                      <a:r>
                        <a:rPr lang="en-US" sz="1800" kern="1100" dirty="0" smtClean="0">
                          <a:effectLst/>
                          <a:latin typeface="+mn-lt"/>
                          <a:ea typeface="Times New Roman"/>
                          <a:cs typeface="Calibri"/>
                        </a:rPr>
                        <a:t>N=6924</a:t>
                      </a:r>
                      <a:endParaRPr lang="en-US" sz="1800" kern="1100" dirty="0">
                        <a:effectLst/>
                        <a:latin typeface="+mn-lt"/>
                        <a:ea typeface="Times New Roman"/>
                        <a:cs typeface="Calibri"/>
                      </a:endParaRPr>
                    </a:p>
                  </a:txBody>
                  <a:tcPr marL="0" marR="0" marT="0" marB="0" anchor="ctr">
                    <a:noFill/>
                  </a:tcPr>
                </a:tc>
                <a:tc>
                  <a:txBody>
                    <a:bodyPr/>
                    <a:lstStyle/>
                    <a:p>
                      <a:pPr>
                        <a:lnSpc>
                          <a:spcPts val="1600"/>
                        </a:lnSpc>
                        <a:spcBef>
                          <a:spcPts val="0"/>
                        </a:spcBef>
                        <a:spcAft>
                          <a:spcPts val="0"/>
                        </a:spcAft>
                      </a:pPr>
                      <a:endParaRPr lang="en-US" sz="1800" b="0" i="0" dirty="0">
                        <a:latin typeface="+mn-lt"/>
                        <a:cs typeface="Calibri"/>
                      </a:endParaRPr>
                    </a:p>
                  </a:txBody>
                  <a:tcPr marL="0" marR="0" marT="0" marB="0" anchor="ctr">
                    <a:noFill/>
                  </a:tcPr>
                </a:tc>
                <a:tc>
                  <a:txBody>
                    <a:bodyPr/>
                    <a:lstStyle/>
                    <a:p>
                      <a:pPr marL="0" marR="0" algn="ctr">
                        <a:lnSpc>
                          <a:spcPts val="1600"/>
                        </a:lnSpc>
                        <a:spcBef>
                          <a:spcPts val="0"/>
                        </a:spcBef>
                        <a:spcAft>
                          <a:spcPts val="0"/>
                        </a:spcAft>
                      </a:pPr>
                      <a:r>
                        <a:rPr lang="en-US" sz="1800" dirty="0">
                          <a:solidFill>
                            <a:srgbClr val="000000"/>
                          </a:solidFill>
                          <a:effectLst/>
                          <a:latin typeface="+mn-lt"/>
                          <a:ea typeface="Times New Roman"/>
                        </a:rPr>
                        <a:t>0.35 (0.25,0.50)</a:t>
                      </a:r>
                      <a:endParaRPr lang="en-US" sz="1800" dirty="0">
                        <a:effectLst/>
                        <a:latin typeface="+mn-lt"/>
                        <a:ea typeface="Times New Roman"/>
                      </a:endParaRPr>
                    </a:p>
                  </a:txBody>
                  <a:tcPr marL="16087" marR="16087" marT="0" marB="0" anchor="ctr">
                    <a:noFill/>
                  </a:tcPr>
                </a:tc>
                <a:tc vMerge="1">
                  <a:txBody>
                    <a:bodyPr/>
                    <a:lstStyle/>
                    <a:p>
                      <a:pPr marL="0" marR="0" algn="ctr">
                        <a:lnSpc>
                          <a:spcPts val="1600"/>
                        </a:lnSpc>
                        <a:spcBef>
                          <a:spcPts val="0"/>
                        </a:spcBef>
                        <a:spcAft>
                          <a:spcPts val="0"/>
                        </a:spcAft>
                      </a:pPr>
                      <a:endParaRPr lang="en-US" sz="1100" dirty="0">
                        <a:effectLst/>
                        <a:latin typeface="+mn-lt"/>
                        <a:ea typeface="Times New Roman"/>
                      </a:endParaRPr>
                    </a:p>
                  </a:txBody>
                  <a:tcPr marL="16087" marR="16087" marT="0" marB="0">
                    <a:noFill/>
                  </a:tcPr>
                </a:tc>
              </a:tr>
              <a:tr h="215534">
                <a:tc>
                  <a:txBody>
                    <a:bodyPr/>
                    <a:lstStyle/>
                    <a:p>
                      <a:pPr marL="0" marR="0" lvl="0" algn="l">
                        <a:lnSpc>
                          <a:spcPts val="1600"/>
                        </a:lnSpc>
                        <a:spcBef>
                          <a:spcPts val="0"/>
                        </a:spcBef>
                        <a:spcAft>
                          <a:spcPts val="0"/>
                        </a:spcAft>
                        <a:buFontTx/>
                        <a:buNone/>
                      </a:pPr>
                      <a:r>
                        <a:rPr lang="en-US" sz="1800" b="1" kern="1100" dirty="0">
                          <a:effectLst/>
                          <a:latin typeface="+mn-lt"/>
                        </a:rPr>
                        <a:t>Diabetes</a:t>
                      </a:r>
                      <a:endParaRPr lang="en-US" sz="1800" b="1" kern="1100" dirty="0">
                        <a:effectLst/>
                        <a:latin typeface="+mn-lt"/>
                        <a:ea typeface="Times New Roman"/>
                        <a:cs typeface="Calibri"/>
                      </a:endParaRPr>
                    </a:p>
                  </a:txBody>
                  <a:tcPr marL="121924" marR="0" marT="0" marB="0" anchor="ctr">
                    <a:noFill/>
                  </a:tcPr>
                </a:tc>
                <a:tc>
                  <a:txBody>
                    <a:bodyPr/>
                    <a:lstStyle/>
                    <a:p>
                      <a:pPr marL="0" marR="0" lvl="0" algn="ctr">
                        <a:lnSpc>
                          <a:spcPts val="1600"/>
                        </a:lnSpc>
                        <a:spcBef>
                          <a:spcPts val="0"/>
                        </a:spcBef>
                        <a:spcAft>
                          <a:spcPts val="0"/>
                        </a:spcAft>
                        <a:buFontTx/>
                        <a:buNone/>
                      </a:pPr>
                      <a:r>
                        <a:rPr lang="en-US" sz="1800" kern="1100" dirty="0" smtClean="0">
                          <a:effectLst/>
                          <a:latin typeface="+mn-lt"/>
                          <a:ea typeface="Times New Roman"/>
                          <a:cs typeface="Calibri"/>
                        </a:rPr>
                        <a:t>N=3037</a:t>
                      </a:r>
                      <a:endParaRPr lang="en-US" sz="1800" kern="1100" dirty="0">
                        <a:effectLst/>
                        <a:latin typeface="+mn-lt"/>
                        <a:ea typeface="Times New Roman"/>
                        <a:cs typeface="Calibri"/>
                      </a:endParaRPr>
                    </a:p>
                  </a:txBody>
                  <a:tcPr marL="0" marR="0" marT="0" marB="0" anchor="ctr">
                    <a:noFill/>
                  </a:tcPr>
                </a:tc>
                <a:tc>
                  <a:txBody>
                    <a:bodyPr/>
                    <a:lstStyle/>
                    <a:p>
                      <a:pPr>
                        <a:lnSpc>
                          <a:spcPts val="1600"/>
                        </a:lnSpc>
                        <a:spcBef>
                          <a:spcPts val="0"/>
                        </a:spcBef>
                        <a:spcAft>
                          <a:spcPts val="0"/>
                        </a:spcAft>
                      </a:pPr>
                      <a:endParaRPr lang="en-US" sz="1800" b="0" i="0" dirty="0">
                        <a:latin typeface="+mn-lt"/>
                        <a:cs typeface="Calibri"/>
                      </a:endParaRPr>
                    </a:p>
                  </a:txBody>
                  <a:tcPr marL="0" marR="0" marT="0" marB="0" anchor="ctr">
                    <a:noFill/>
                  </a:tcPr>
                </a:tc>
                <a:tc>
                  <a:txBody>
                    <a:bodyPr/>
                    <a:lstStyle/>
                    <a:p>
                      <a:pPr marL="0" marR="0" algn="ctr">
                        <a:lnSpc>
                          <a:spcPts val="1600"/>
                        </a:lnSpc>
                        <a:spcBef>
                          <a:spcPts val="0"/>
                        </a:spcBef>
                        <a:spcAft>
                          <a:spcPts val="0"/>
                        </a:spcAft>
                      </a:pPr>
                      <a:r>
                        <a:rPr lang="en-US" sz="1800" dirty="0">
                          <a:solidFill>
                            <a:srgbClr val="000000"/>
                          </a:solidFill>
                          <a:effectLst/>
                          <a:latin typeface="+mn-lt"/>
                          <a:ea typeface="Times New Roman"/>
                        </a:rPr>
                        <a:t>0.73 (0.51,1.05)</a:t>
                      </a:r>
                      <a:endParaRPr lang="en-US" sz="1800" dirty="0">
                        <a:effectLst/>
                        <a:latin typeface="+mn-lt"/>
                        <a:ea typeface="Times New Roman"/>
                      </a:endParaRPr>
                    </a:p>
                  </a:txBody>
                  <a:tcPr marL="16087" marR="16087" marT="0" marB="0" anchor="ctr">
                    <a:noFill/>
                  </a:tcPr>
                </a:tc>
                <a:tc vMerge="1">
                  <a:txBody>
                    <a:bodyPr/>
                    <a:lstStyle/>
                    <a:p>
                      <a:pPr marL="0" marR="0" algn="ctr">
                        <a:lnSpc>
                          <a:spcPts val="1600"/>
                        </a:lnSpc>
                        <a:spcBef>
                          <a:spcPts val="0"/>
                        </a:spcBef>
                        <a:spcAft>
                          <a:spcPts val="0"/>
                        </a:spcAft>
                      </a:pPr>
                      <a:endParaRPr lang="en-US" sz="1100" dirty="0">
                        <a:effectLst/>
                        <a:latin typeface="+mn-lt"/>
                        <a:ea typeface="Times New Roman"/>
                      </a:endParaRPr>
                    </a:p>
                  </a:txBody>
                  <a:tcPr marL="16087" marR="16087" marT="0" marB="0">
                    <a:noFill/>
                  </a:tcPr>
                </a:tc>
              </a:tr>
              <a:tr h="215534">
                <a:tc>
                  <a:txBody>
                    <a:bodyPr/>
                    <a:lstStyle/>
                    <a:p>
                      <a:pPr marL="0" marR="0" lvl="0" algn="l">
                        <a:lnSpc>
                          <a:spcPts val="1600"/>
                        </a:lnSpc>
                        <a:spcBef>
                          <a:spcPts val="0"/>
                        </a:spcBef>
                        <a:spcAft>
                          <a:spcPts val="0"/>
                        </a:spcAft>
                        <a:buFontTx/>
                        <a:buNone/>
                      </a:pPr>
                      <a:endParaRPr lang="en-US" sz="1800" b="1" dirty="0">
                        <a:effectLst/>
                        <a:latin typeface="+mn-lt"/>
                        <a:ea typeface="Times New Roman"/>
                      </a:endParaRPr>
                    </a:p>
                  </a:txBody>
                  <a:tcPr marL="16087" marR="16087" marT="0" marB="0" anchor="ctr">
                    <a:noFill/>
                  </a:tcPr>
                </a:tc>
                <a:tc>
                  <a:txBody>
                    <a:bodyPr/>
                    <a:lstStyle/>
                    <a:p>
                      <a:pPr marL="0" marR="0" lvl="0" algn="ctr">
                        <a:lnSpc>
                          <a:spcPts val="1600"/>
                        </a:lnSpc>
                        <a:spcBef>
                          <a:spcPts val="0"/>
                        </a:spcBef>
                        <a:spcAft>
                          <a:spcPts val="0"/>
                        </a:spcAft>
                        <a:buFontTx/>
                        <a:buNone/>
                      </a:pPr>
                      <a:endParaRPr lang="en-US" sz="1800" b="1" dirty="0">
                        <a:effectLst/>
                        <a:latin typeface="+mn-lt"/>
                        <a:ea typeface="Times New Roman"/>
                      </a:endParaRPr>
                    </a:p>
                  </a:txBody>
                  <a:tcPr marL="0" marR="0" marT="0" marB="0" anchor="ctr">
                    <a:noFill/>
                  </a:tcPr>
                </a:tc>
                <a:tc>
                  <a:txBody>
                    <a:bodyPr/>
                    <a:lstStyle/>
                    <a:p>
                      <a:pPr>
                        <a:lnSpc>
                          <a:spcPts val="1600"/>
                        </a:lnSpc>
                        <a:spcBef>
                          <a:spcPts val="0"/>
                        </a:spcBef>
                        <a:spcAft>
                          <a:spcPts val="0"/>
                        </a:spcAft>
                      </a:pPr>
                      <a:endParaRPr lang="en-US" sz="1800" b="0" i="0" dirty="0">
                        <a:latin typeface="+mn-lt"/>
                        <a:cs typeface="Calibri"/>
                      </a:endParaRPr>
                    </a:p>
                  </a:txBody>
                  <a:tcPr marL="0" marR="0" marT="0" marB="0" anchor="ctr">
                    <a:noFill/>
                  </a:tcPr>
                </a:tc>
                <a:tc>
                  <a:txBody>
                    <a:bodyPr/>
                    <a:lstStyle/>
                    <a:p>
                      <a:pPr marL="0" marR="0" algn="ctr">
                        <a:lnSpc>
                          <a:spcPts val="1600"/>
                        </a:lnSpc>
                        <a:spcBef>
                          <a:spcPts val="0"/>
                        </a:spcBef>
                        <a:spcAft>
                          <a:spcPts val="0"/>
                        </a:spcAft>
                      </a:pPr>
                      <a:r>
                        <a:rPr lang="en-US" sz="1800" dirty="0">
                          <a:solidFill>
                            <a:srgbClr val="000000"/>
                          </a:solidFill>
                          <a:effectLst/>
                          <a:latin typeface="+mn-lt"/>
                          <a:ea typeface="Times New Roman"/>
                        </a:rPr>
                        <a:t> </a:t>
                      </a:r>
                      <a:endParaRPr lang="en-US" sz="1800" dirty="0">
                        <a:effectLst/>
                        <a:latin typeface="+mn-lt"/>
                        <a:ea typeface="Times New Roman"/>
                      </a:endParaRPr>
                    </a:p>
                  </a:txBody>
                  <a:tcPr marL="16087" marR="16087" marT="0" marB="0" anchor="ctr">
                    <a:noFill/>
                  </a:tcPr>
                </a:tc>
                <a:tc rowSpan="3">
                  <a:txBody>
                    <a:bodyPr/>
                    <a:lstStyle/>
                    <a:p>
                      <a:pPr marL="0" marR="0" algn="ctr">
                        <a:lnSpc>
                          <a:spcPts val="1600"/>
                        </a:lnSpc>
                        <a:spcBef>
                          <a:spcPts val="0"/>
                        </a:spcBef>
                        <a:spcAft>
                          <a:spcPts val="0"/>
                        </a:spcAft>
                      </a:pPr>
                      <a:r>
                        <a:rPr lang="en-US" sz="1800" dirty="0">
                          <a:solidFill>
                            <a:srgbClr val="000000"/>
                          </a:solidFill>
                          <a:effectLst/>
                          <a:latin typeface="+mn-lt"/>
                          <a:ea typeface="Times New Roman"/>
                        </a:rPr>
                        <a:t> </a:t>
                      </a:r>
                      <a:r>
                        <a:rPr lang="en-US" sz="2000" b="1" dirty="0" smtClean="0">
                          <a:solidFill>
                            <a:srgbClr val="FF0000"/>
                          </a:solidFill>
                          <a:effectLst/>
                          <a:latin typeface="+mn-lt"/>
                          <a:ea typeface="Times New Roman"/>
                        </a:rPr>
                        <a:t>0.46</a:t>
                      </a:r>
                      <a:endParaRPr lang="en-US" sz="2000" b="1" dirty="0">
                        <a:solidFill>
                          <a:srgbClr val="FF0000"/>
                        </a:solidFill>
                        <a:effectLst/>
                        <a:latin typeface="+mn-lt"/>
                        <a:ea typeface="Times New Roman"/>
                      </a:endParaRPr>
                    </a:p>
                  </a:txBody>
                  <a:tcPr marL="16087" marR="16087" marT="0" marB="0" anchor="ctr">
                    <a:noFill/>
                  </a:tcPr>
                </a:tc>
              </a:tr>
              <a:tr h="215534">
                <a:tc>
                  <a:txBody>
                    <a:bodyPr/>
                    <a:lstStyle/>
                    <a:p>
                      <a:pPr marL="91440" marR="0" lvl="0" algn="l">
                        <a:lnSpc>
                          <a:spcPts val="1600"/>
                        </a:lnSpc>
                        <a:spcBef>
                          <a:spcPts val="0"/>
                        </a:spcBef>
                        <a:spcAft>
                          <a:spcPts val="0"/>
                        </a:spcAft>
                        <a:buFontTx/>
                        <a:buNone/>
                      </a:pPr>
                      <a:r>
                        <a:rPr lang="en-US" sz="2000" b="1" dirty="0" smtClean="0">
                          <a:solidFill>
                            <a:srgbClr val="FF0000"/>
                          </a:solidFill>
                          <a:effectLst/>
                          <a:latin typeface="+mn-lt"/>
                        </a:rPr>
                        <a:t>No Risk Factors for </a:t>
                      </a:r>
                      <a:r>
                        <a:rPr lang="en-US" sz="2000" b="1" dirty="0">
                          <a:solidFill>
                            <a:srgbClr val="FF0000"/>
                          </a:solidFill>
                          <a:effectLst/>
                          <a:latin typeface="+mn-lt"/>
                        </a:rPr>
                        <a:t>ST</a:t>
                      </a:r>
                      <a:endParaRPr lang="en-US" sz="2000" b="1" dirty="0">
                        <a:solidFill>
                          <a:srgbClr val="FF0000"/>
                        </a:solidFill>
                        <a:effectLst/>
                        <a:latin typeface="+mn-lt"/>
                        <a:ea typeface="Times New Roman"/>
                      </a:endParaRPr>
                    </a:p>
                  </a:txBody>
                  <a:tcPr marL="16087" marR="16087" marT="0" marB="0" anchor="ctr">
                    <a:noFill/>
                  </a:tcPr>
                </a:tc>
                <a:tc>
                  <a:txBody>
                    <a:bodyPr/>
                    <a:lstStyle/>
                    <a:p>
                      <a:pPr marL="0" marR="0" lvl="0" algn="ctr">
                        <a:lnSpc>
                          <a:spcPts val="1600"/>
                        </a:lnSpc>
                        <a:spcBef>
                          <a:spcPts val="0"/>
                        </a:spcBef>
                        <a:spcAft>
                          <a:spcPts val="0"/>
                        </a:spcAft>
                        <a:buFontTx/>
                        <a:buNone/>
                      </a:pPr>
                      <a:r>
                        <a:rPr lang="en-US" sz="1800" dirty="0" smtClean="0">
                          <a:effectLst/>
                          <a:latin typeface="+mn-lt"/>
                          <a:ea typeface="Times New Roman"/>
                        </a:rPr>
                        <a:t>N=5162</a:t>
                      </a:r>
                      <a:endParaRPr lang="en-US" sz="1800" dirty="0">
                        <a:effectLst/>
                        <a:latin typeface="+mn-lt"/>
                        <a:ea typeface="Times New Roman"/>
                      </a:endParaRPr>
                    </a:p>
                  </a:txBody>
                  <a:tcPr marL="0" marR="0" marT="0" marB="0" anchor="ctr">
                    <a:noFill/>
                  </a:tcPr>
                </a:tc>
                <a:tc>
                  <a:txBody>
                    <a:bodyPr/>
                    <a:lstStyle/>
                    <a:p>
                      <a:pPr>
                        <a:lnSpc>
                          <a:spcPts val="1600"/>
                        </a:lnSpc>
                        <a:spcBef>
                          <a:spcPts val="0"/>
                        </a:spcBef>
                        <a:spcAft>
                          <a:spcPts val="0"/>
                        </a:spcAft>
                      </a:pPr>
                      <a:endParaRPr lang="en-US" sz="1800" b="0" i="0" dirty="0">
                        <a:latin typeface="+mn-lt"/>
                        <a:cs typeface="Calibri"/>
                      </a:endParaRPr>
                    </a:p>
                  </a:txBody>
                  <a:tcPr marL="0" marR="0" marT="0" marB="0" anchor="ctr">
                    <a:noFill/>
                  </a:tcPr>
                </a:tc>
                <a:tc>
                  <a:txBody>
                    <a:bodyPr/>
                    <a:lstStyle/>
                    <a:p>
                      <a:pPr marL="0" marR="0" algn="ctr">
                        <a:lnSpc>
                          <a:spcPts val="1600"/>
                        </a:lnSpc>
                        <a:spcBef>
                          <a:spcPts val="0"/>
                        </a:spcBef>
                        <a:spcAft>
                          <a:spcPts val="0"/>
                        </a:spcAft>
                      </a:pPr>
                      <a:r>
                        <a:rPr lang="en-US" sz="1800" dirty="0">
                          <a:solidFill>
                            <a:srgbClr val="000000"/>
                          </a:solidFill>
                          <a:effectLst/>
                          <a:latin typeface="+mn-lt"/>
                          <a:ea typeface="Times New Roman"/>
                        </a:rPr>
                        <a:t>0.54 (0.38,0.78)</a:t>
                      </a:r>
                      <a:endParaRPr lang="en-US" sz="1800" dirty="0">
                        <a:effectLst/>
                        <a:latin typeface="+mn-lt"/>
                        <a:ea typeface="Times New Roman"/>
                      </a:endParaRPr>
                    </a:p>
                  </a:txBody>
                  <a:tcPr marL="16087" marR="16087" marT="0" marB="0" anchor="ctr">
                    <a:noFill/>
                  </a:tcPr>
                </a:tc>
                <a:tc vMerge="1">
                  <a:txBody>
                    <a:bodyPr/>
                    <a:lstStyle/>
                    <a:p>
                      <a:pPr marL="0" marR="0" algn="ctr">
                        <a:lnSpc>
                          <a:spcPts val="1600"/>
                        </a:lnSpc>
                        <a:spcBef>
                          <a:spcPts val="0"/>
                        </a:spcBef>
                        <a:spcAft>
                          <a:spcPts val="0"/>
                        </a:spcAft>
                      </a:pPr>
                      <a:endParaRPr lang="en-US" sz="1100" dirty="0">
                        <a:effectLst/>
                        <a:latin typeface="+mn-lt"/>
                        <a:ea typeface="Times New Roman"/>
                      </a:endParaRPr>
                    </a:p>
                  </a:txBody>
                  <a:tcPr marL="16087" marR="16087" marT="0" marB="0">
                    <a:noFill/>
                  </a:tcPr>
                </a:tc>
              </a:tr>
              <a:tr h="215534">
                <a:tc>
                  <a:txBody>
                    <a:bodyPr/>
                    <a:lstStyle/>
                    <a:p>
                      <a:pPr marL="91440" marR="0" lvl="0" algn="l">
                        <a:lnSpc>
                          <a:spcPts val="1600"/>
                        </a:lnSpc>
                        <a:spcBef>
                          <a:spcPts val="0"/>
                        </a:spcBef>
                        <a:spcAft>
                          <a:spcPts val="0"/>
                        </a:spcAft>
                        <a:buFontTx/>
                        <a:buNone/>
                      </a:pPr>
                      <a:r>
                        <a:rPr lang="en-US" sz="2000" b="1" dirty="0" smtClean="0">
                          <a:solidFill>
                            <a:srgbClr val="FF0000"/>
                          </a:solidFill>
                          <a:effectLst/>
                          <a:latin typeface="+mn-lt"/>
                        </a:rPr>
                        <a:t>Risk</a:t>
                      </a:r>
                      <a:r>
                        <a:rPr lang="en-US" sz="2000" b="1" baseline="0" dirty="0" smtClean="0">
                          <a:solidFill>
                            <a:srgbClr val="FF0000"/>
                          </a:solidFill>
                          <a:effectLst/>
                          <a:latin typeface="+mn-lt"/>
                        </a:rPr>
                        <a:t> Factors </a:t>
                      </a:r>
                      <a:r>
                        <a:rPr lang="en-US" sz="2000" b="1" dirty="0" smtClean="0">
                          <a:solidFill>
                            <a:srgbClr val="FF0000"/>
                          </a:solidFill>
                          <a:effectLst/>
                          <a:latin typeface="+mn-lt"/>
                        </a:rPr>
                        <a:t>for ST**</a:t>
                      </a:r>
                      <a:endParaRPr lang="en-US" sz="2000" b="1" dirty="0">
                        <a:solidFill>
                          <a:srgbClr val="FF0000"/>
                        </a:solidFill>
                        <a:effectLst/>
                        <a:latin typeface="+mn-lt"/>
                        <a:ea typeface="Times New Roman"/>
                      </a:endParaRPr>
                    </a:p>
                  </a:txBody>
                  <a:tcPr marL="16087" marR="16087" marT="0" marB="0" anchor="ctr">
                    <a:noFill/>
                  </a:tcPr>
                </a:tc>
                <a:tc>
                  <a:txBody>
                    <a:bodyPr/>
                    <a:lstStyle/>
                    <a:p>
                      <a:pPr marL="0" marR="0" lvl="0" algn="ctr">
                        <a:lnSpc>
                          <a:spcPts val="1600"/>
                        </a:lnSpc>
                        <a:spcBef>
                          <a:spcPts val="0"/>
                        </a:spcBef>
                        <a:spcAft>
                          <a:spcPts val="0"/>
                        </a:spcAft>
                        <a:buFontTx/>
                        <a:buNone/>
                      </a:pPr>
                      <a:r>
                        <a:rPr lang="en-US" sz="1800" dirty="0" smtClean="0">
                          <a:effectLst/>
                          <a:latin typeface="+mn-lt"/>
                          <a:ea typeface="Times New Roman"/>
                        </a:rPr>
                        <a:t>N=4799</a:t>
                      </a:r>
                      <a:endParaRPr lang="en-US" sz="1800" dirty="0">
                        <a:effectLst/>
                        <a:latin typeface="+mn-lt"/>
                        <a:ea typeface="Times New Roman"/>
                      </a:endParaRPr>
                    </a:p>
                  </a:txBody>
                  <a:tcPr marL="0" marR="0" marT="0" marB="0" anchor="ctr">
                    <a:noFill/>
                  </a:tcPr>
                </a:tc>
                <a:tc>
                  <a:txBody>
                    <a:bodyPr/>
                    <a:lstStyle/>
                    <a:p>
                      <a:pPr>
                        <a:lnSpc>
                          <a:spcPts val="1600"/>
                        </a:lnSpc>
                        <a:spcBef>
                          <a:spcPts val="0"/>
                        </a:spcBef>
                        <a:spcAft>
                          <a:spcPts val="0"/>
                        </a:spcAft>
                      </a:pPr>
                      <a:endParaRPr lang="en-US" sz="1800" b="0" i="0" dirty="0">
                        <a:latin typeface="+mn-lt"/>
                        <a:cs typeface="Calibri"/>
                      </a:endParaRPr>
                    </a:p>
                  </a:txBody>
                  <a:tcPr marL="0" marR="0" marT="0" marB="0" anchor="ctr">
                    <a:noFill/>
                  </a:tcPr>
                </a:tc>
                <a:tc>
                  <a:txBody>
                    <a:bodyPr/>
                    <a:lstStyle/>
                    <a:p>
                      <a:pPr marL="0" marR="0" algn="ctr">
                        <a:lnSpc>
                          <a:spcPts val="1600"/>
                        </a:lnSpc>
                        <a:spcBef>
                          <a:spcPts val="0"/>
                        </a:spcBef>
                        <a:spcAft>
                          <a:spcPts val="0"/>
                        </a:spcAft>
                      </a:pPr>
                      <a:r>
                        <a:rPr lang="en-US" sz="1800" dirty="0">
                          <a:solidFill>
                            <a:srgbClr val="000000"/>
                          </a:solidFill>
                          <a:effectLst/>
                          <a:latin typeface="+mn-lt"/>
                          <a:ea typeface="Times New Roman"/>
                        </a:rPr>
                        <a:t>0.45 (0.33,0.62)</a:t>
                      </a:r>
                      <a:endParaRPr lang="en-US" sz="1800" dirty="0">
                        <a:effectLst/>
                        <a:latin typeface="+mn-lt"/>
                        <a:ea typeface="Times New Roman"/>
                      </a:endParaRPr>
                    </a:p>
                  </a:txBody>
                  <a:tcPr marL="16087" marR="16087" marT="0" marB="0" anchor="ctr">
                    <a:noFill/>
                  </a:tcPr>
                </a:tc>
                <a:tc vMerge="1">
                  <a:txBody>
                    <a:bodyPr/>
                    <a:lstStyle/>
                    <a:p>
                      <a:pPr marL="0" marR="0" algn="ctr">
                        <a:lnSpc>
                          <a:spcPts val="1600"/>
                        </a:lnSpc>
                        <a:spcBef>
                          <a:spcPts val="0"/>
                        </a:spcBef>
                        <a:spcAft>
                          <a:spcPts val="0"/>
                        </a:spcAft>
                      </a:pPr>
                      <a:endParaRPr lang="en-US" sz="1100" dirty="0">
                        <a:effectLst/>
                        <a:latin typeface="+mn-lt"/>
                        <a:ea typeface="Times New Roman"/>
                      </a:endParaRPr>
                    </a:p>
                  </a:txBody>
                  <a:tcPr marL="16087" marR="16087" marT="0" marB="0">
                    <a:noFill/>
                  </a:tcPr>
                </a:tc>
              </a:tr>
              <a:tr h="215534">
                <a:tc>
                  <a:txBody>
                    <a:bodyPr/>
                    <a:lstStyle/>
                    <a:p>
                      <a:pPr marL="0" marR="0" lvl="0" algn="l">
                        <a:lnSpc>
                          <a:spcPts val="1400"/>
                        </a:lnSpc>
                        <a:spcBef>
                          <a:spcPts val="0"/>
                        </a:spcBef>
                        <a:spcAft>
                          <a:spcPts val="0"/>
                        </a:spcAft>
                        <a:buFontTx/>
                        <a:buNone/>
                      </a:pPr>
                      <a:endParaRPr lang="en-US" sz="1800" b="1" dirty="0">
                        <a:effectLst/>
                        <a:latin typeface="+mn-lt"/>
                        <a:ea typeface="Times New Roman"/>
                      </a:endParaRPr>
                    </a:p>
                  </a:txBody>
                  <a:tcPr marL="16087" marR="16087" marT="0" marB="0" anchor="ctr">
                    <a:noFill/>
                  </a:tcPr>
                </a:tc>
                <a:tc>
                  <a:txBody>
                    <a:bodyPr/>
                    <a:lstStyle/>
                    <a:p>
                      <a:pPr marL="0" marR="0" lvl="0" algn="ctr">
                        <a:lnSpc>
                          <a:spcPts val="1400"/>
                        </a:lnSpc>
                        <a:spcBef>
                          <a:spcPts val="0"/>
                        </a:spcBef>
                        <a:spcAft>
                          <a:spcPts val="0"/>
                        </a:spcAft>
                        <a:buFontTx/>
                        <a:buNone/>
                      </a:pPr>
                      <a:endParaRPr lang="en-US" sz="1800" b="1" dirty="0">
                        <a:effectLst/>
                        <a:latin typeface="+mn-lt"/>
                        <a:ea typeface="Times New Roman"/>
                      </a:endParaRPr>
                    </a:p>
                  </a:txBody>
                  <a:tcPr marL="0" marR="0" marT="0" marB="0" anchor="ctr">
                    <a:noFill/>
                  </a:tcPr>
                </a:tc>
                <a:tc>
                  <a:txBody>
                    <a:bodyPr/>
                    <a:lstStyle/>
                    <a:p>
                      <a:pPr>
                        <a:lnSpc>
                          <a:spcPts val="1400"/>
                        </a:lnSpc>
                        <a:spcBef>
                          <a:spcPts val="0"/>
                        </a:spcBef>
                        <a:spcAft>
                          <a:spcPts val="0"/>
                        </a:spcAft>
                      </a:pPr>
                      <a:endParaRPr lang="en-US" sz="1800" b="0" i="0" dirty="0">
                        <a:latin typeface="+mn-lt"/>
                        <a:cs typeface="Calibri"/>
                      </a:endParaRPr>
                    </a:p>
                  </a:txBody>
                  <a:tcPr marL="0" marR="0" marT="0" marB="0" anchor="ctr">
                    <a:noFill/>
                  </a:tcPr>
                </a:tc>
                <a:tc>
                  <a:txBody>
                    <a:bodyPr/>
                    <a:lstStyle/>
                    <a:p>
                      <a:pPr marL="0" marR="0" algn="ctr">
                        <a:lnSpc>
                          <a:spcPts val="1400"/>
                        </a:lnSpc>
                        <a:spcBef>
                          <a:spcPts val="0"/>
                        </a:spcBef>
                        <a:spcAft>
                          <a:spcPts val="0"/>
                        </a:spcAft>
                      </a:pPr>
                      <a:r>
                        <a:rPr lang="en-US" sz="1800" dirty="0">
                          <a:solidFill>
                            <a:srgbClr val="000000"/>
                          </a:solidFill>
                          <a:effectLst/>
                          <a:latin typeface="+mn-lt"/>
                          <a:ea typeface="Times New Roman"/>
                        </a:rPr>
                        <a:t> </a:t>
                      </a:r>
                      <a:endParaRPr lang="en-US" sz="1800" dirty="0">
                        <a:effectLst/>
                        <a:latin typeface="+mn-lt"/>
                        <a:ea typeface="Times New Roman"/>
                      </a:endParaRPr>
                    </a:p>
                  </a:txBody>
                  <a:tcPr marL="16087" marR="16087" marT="0" marB="0" anchor="ctr">
                    <a:noFill/>
                  </a:tcPr>
                </a:tc>
                <a:tc rowSpan="3">
                  <a:txBody>
                    <a:bodyPr/>
                    <a:lstStyle/>
                    <a:p>
                      <a:pPr marL="0" marR="0" algn="ctr">
                        <a:lnSpc>
                          <a:spcPts val="1400"/>
                        </a:lnSpc>
                        <a:spcBef>
                          <a:spcPts val="0"/>
                        </a:spcBef>
                        <a:spcAft>
                          <a:spcPts val="0"/>
                        </a:spcAft>
                      </a:pPr>
                      <a:r>
                        <a:rPr lang="en-US" sz="1800" dirty="0">
                          <a:solidFill>
                            <a:srgbClr val="000000"/>
                          </a:solidFill>
                          <a:effectLst/>
                          <a:latin typeface="+mn-lt"/>
                          <a:ea typeface="Times New Roman"/>
                        </a:rPr>
                        <a:t> </a:t>
                      </a:r>
                      <a:r>
                        <a:rPr lang="en-US" sz="1800" dirty="0" smtClean="0">
                          <a:solidFill>
                            <a:srgbClr val="000000"/>
                          </a:solidFill>
                          <a:effectLst/>
                          <a:latin typeface="+mn-lt"/>
                          <a:ea typeface="Times New Roman"/>
                        </a:rPr>
                        <a:t>0.06</a:t>
                      </a:r>
                      <a:endParaRPr lang="en-US" sz="1800" dirty="0">
                        <a:effectLst/>
                        <a:latin typeface="+mn-lt"/>
                        <a:ea typeface="Times New Roman"/>
                      </a:endParaRPr>
                    </a:p>
                  </a:txBody>
                  <a:tcPr marL="16087" marR="16087" marT="0" marB="0" anchor="ctr">
                    <a:noFill/>
                  </a:tcPr>
                </a:tc>
              </a:tr>
              <a:tr h="215534">
                <a:tc>
                  <a:txBody>
                    <a:bodyPr/>
                    <a:lstStyle/>
                    <a:p>
                      <a:pPr marL="91440" marR="0" lvl="0" algn="l">
                        <a:lnSpc>
                          <a:spcPts val="1600"/>
                        </a:lnSpc>
                        <a:spcBef>
                          <a:spcPts val="0"/>
                        </a:spcBef>
                        <a:spcAft>
                          <a:spcPts val="0"/>
                        </a:spcAft>
                        <a:buFontTx/>
                        <a:buNone/>
                      </a:pPr>
                      <a:r>
                        <a:rPr lang="en-US" sz="1800" b="1" dirty="0" err="1" smtClean="0">
                          <a:effectLst/>
                          <a:latin typeface="+mn-lt"/>
                          <a:ea typeface="Times New Roman"/>
                        </a:rPr>
                        <a:t>Clopidogrel</a:t>
                      </a:r>
                      <a:endParaRPr lang="en-US" sz="1800" b="1" dirty="0">
                        <a:effectLst/>
                        <a:latin typeface="+mn-lt"/>
                        <a:ea typeface="Times New Roman"/>
                      </a:endParaRPr>
                    </a:p>
                  </a:txBody>
                  <a:tcPr marL="16087" marR="16087" marT="0" marB="0" anchor="ctr">
                    <a:noFill/>
                  </a:tcPr>
                </a:tc>
                <a:tc>
                  <a:txBody>
                    <a:bodyPr/>
                    <a:lstStyle/>
                    <a:p>
                      <a:pPr marL="0" marR="0" lvl="0" algn="ctr">
                        <a:lnSpc>
                          <a:spcPts val="1600"/>
                        </a:lnSpc>
                        <a:spcBef>
                          <a:spcPts val="0"/>
                        </a:spcBef>
                        <a:spcAft>
                          <a:spcPts val="0"/>
                        </a:spcAft>
                        <a:buFontTx/>
                        <a:buNone/>
                      </a:pPr>
                      <a:r>
                        <a:rPr lang="en-US" sz="1800" b="0" dirty="0" smtClean="0">
                          <a:effectLst/>
                          <a:latin typeface="+mn-lt"/>
                          <a:ea typeface="Times New Roman"/>
                        </a:rPr>
                        <a:t>N=6500</a:t>
                      </a:r>
                      <a:endParaRPr lang="en-US" sz="1800" b="0" dirty="0">
                        <a:effectLst/>
                        <a:latin typeface="+mn-lt"/>
                        <a:ea typeface="Times New Roman"/>
                      </a:endParaRPr>
                    </a:p>
                  </a:txBody>
                  <a:tcPr marL="0" marR="0" marT="0" marB="0" anchor="ctr">
                    <a:noFill/>
                  </a:tcPr>
                </a:tc>
                <a:tc>
                  <a:txBody>
                    <a:bodyPr/>
                    <a:lstStyle/>
                    <a:p>
                      <a:pPr>
                        <a:lnSpc>
                          <a:spcPts val="1600"/>
                        </a:lnSpc>
                        <a:spcBef>
                          <a:spcPts val="0"/>
                        </a:spcBef>
                        <a:spcAft>
                          <a:spcPts val="0"/>
                        </a:spcAft>
                      </a:pPr>
                      <a:endParaRPr lang="en-US" sz="1800" b="0" i="0" dirty="0">
                        <a:latin typeface="+mn-lt"/>
                        <a:cs typeface="Calibri"/>
                      </a:endParaRPr>
                    </a:p>
                  </a:txBody>
                  <a:tcPr marL="0" marR="0" marT="0" marB="0" anchor="ctr">
                    <a:noFill/>
                  </a:tcPr>
                </a:tc>
                <a:tc>
                  <a:txBody>
                    <a:bodyPr/>
                    <a:lstStyle/>
                    <a:p>
                      <a:pPr marL="0" marR="0" algn="ctr">
                        <a:lnSpc>
                          <a:spcPts val="1600"/>
                        </a:lnSpc>
                        <a:spcBef>
                          <a:spcPts val="0"/>
                        </a:spcBef>
                        <a:spcAft>
                          <a:spcPts val="0"/>
                        </a:spcAft>
                      </a:pPr>
                      <a:r>
                        <a:rPr lang="en-US" sz="1800" dirty="0" smtClean="0">
                          <a:solidFill>
                            <a:srgbClr val="000000"/>
                          </a:solidFill>
                          <a:effectLst/>
                          <a:latin typeface="+mn-lt"/>
                          <a:ea typeface="Times New Roman"/>
                        </a:rPr>
                        <a:t>0.55 </a:t>
                      </a:r>
                      <a:r>
                        <a:rPr lang="en-US" sz="1800" dirty="0">
                          <a:solidFill>
                            <a:srgbClr val="000000"/>
                          </a:solidFill>
                          <a:effectLst/>
                          <a:latin typeface="+mn-lt"/>
                          <a:ea typeface="Times New Roman"/>
                        </a:rPr>
                        <a:t>(</a:t>
                      </a:r>
                      <a:r>
                        <a:rPr lang="en-US" sz="1800" dirty="0" smtClean="0">
                          <a:solidFill>
                            <a:srgbClr val="000000"/>
                          </a:solidFill>
                          <a:effectLst/>
                          <a:latin typeface="+mn-lt"/>
                          <a:ea typeface="Times New Roman"/>
                        </a:rPr>
                        <a:t>0.40,0.76)</a:t>
                      </a:r>
                      <a:endParaRPr lang="en-US" sz="1800" dirty="0">
                        <a:effectLst/>
                        <a:latin typeface="+mn-lt"/>
                        <a:ea typeface="Times New Roman"/>
                      </a:endParaRPr>
                    </a:p>
                  </a:txBody>
                  <a:tcPr marL="16087" marR="16087" marT="0" marB="0" anchor="ctr">
                    <a:noFill/>
                  </a:tcPr>
                </a:tc>
                <a:tc vMerge="1">
                  <a:txBody>
                    <a:bodyPr/>
                    <a:lstStyle/>
                    <a:p>
                      <a:pPr marL="0" marR="0" algn="ctr">
                        <a:lnSpc>
                          <a:spcPts val="1600"/>
                        </a:lnSpc>
                        <a:spcBef>
                          <a:spcPts val="0"/>
                        </a:spcBef>
                        <a:spcAft>
                          <a:spcPts val="0"/>
                        </a:spcAft>
                      </a:pPr>
                      <a:endParaRPr lang="en-US" sz="1100" dirty="0">
                        <a:effectLst/>
                        <a:latin typeface="+mn-lt"/>
                        <a:ea typeface="Times New Roman"/>
                      </a:endParaRPr>
                    </a:p>
                  </a:txBody>
                  <a:tcPr marL="16087" marR="16087" marT="0" marB="0">
                    <a:noFill/>
                  </a:tcPr>
                </a:tc>
              </a:tr>
              <a:tr h="215534">
                <a:tc>
                  <a:txBody>
                    <a:bodyPr/>
                    <a:lstStyle/>
                    <a:p>
                      <a:pPr marL="91440" marR="0" lvl="0" algn="l">
                        <a:lnSpc>
                          <a:spcPts val="1600"/>
                        </a:lnSpc>
                        <a:spcBef>
                          <a:spcPts val="0"/>
                        </a:spcBef>
                        <a:spcAft>
                          <a:spcPts val="0"/>
                        </a:spcAft>
                        <a:buFontTx/>
                        <a:buNone/>
                      </a:pPr>
                      <a:r>
                        <a:rPr lang="en-US" sz="1800" b="1" dirty="0" err="1" smtClean="0">
                          <a:effectLst/>
                          <a:latin typeface="+mn-lt"/>
                          <a:ea typeface="Times New Roman"/>
                        </a:rPr>
                        <a:t>Prasugrel</a:t>
                      </a:r>
                      <a:endParaRPr lang="en-US" sz="1800" b="1" dirty="0">
                        <a:effectLst/>
                        <a:latin typeface="+mn-lt"/>
                        <a:ea typeface="Times New Roman"/>
                      </a:endParaRPr>
                    </a:p>
                  </a:txBody>
                  <a:tcPr marL="16087" marR="16087" marT="0" marB="0" anchor="ctr">
                    <a:noFill/>
                  </a:tcPr>
                </a:tc>
                <a:tc>
                  <a:txBody>
                    <a:bodyPr/>
                    <a:lstStyle/>
                    <a:p>
                      <a:pPr marL="0" marR="0" lvl="0" algn="ctr">
                        <a:lnSpc>
                          <a:spcPts val="1600"/>
                        </a:lnSpc>
                        <a:spcBef>
                          <a:spcPts val="0"/>
                        </a:spcBef>
                        <a:spcAft>
                          <a:spcPts val="0"/>
                        </a:spcAft>
                        <a:buFontTx/>
                        <a:buNone/>
                      </a:pPr>
                      <a:r>
                        <a:rPr lang="en-US" sz="1800" b="0" dirty="0" smtClean="0">
                          <a:effectLst/>
                          <a:latin typeface="+mn-lt"/>
                          <a:ea typeface="Times New Roman"/>
                        </a:rPr>
                        <a:t>N=3461</a:t>
                      </a:r>
                      <a:endParaRPr lang="en-US" sz="1800" b="0" dirty="0">
                        <a:effectLst/>
                        <a:latin typeface="+mn-lt"/>
                        <a:ea typeface="Times New Roman"/>
                      </a:endParaRPr>
                    </a:p>
                  </a:txBody>
                  <a:tcPr marL="0" marR="0" marT="0" marB="0" anchor="ctr">
                    <a:noFill/>
                  </a:tcPr>
                </a:tc>
                <a:tc>
                  <a:txBody>
                    <a:bodyPr/>
                    <a:lstStyle/>
                    <a:p>
                      <a:pPr>
                        <a:lnSpc>
                          <a:spcPts val="1600"/>
                        </a:lnSpc>
                        <a:spcBef>
                          <a:spcPts val="0"/>
                        </a:spcBef>
                        <a:spcAft>
                          <a:spcPts val="0"/>
                        </a:spcAft>
                      </a:pPr>
                      <a:endParaRPr lang="en-US" sz="1800" b="0" i="0" dirty="0">
                        <a:latin typeface="+mn-lt"/>
                        <a:cs typeface="Calibri"/>
                      </a:endParaRPr>
                    </a:p>
                  </a:txBody>
                  <a:tcPr marL="0" marR="0" marT="0" marB="0" anchor="ctr">
                    <a:noFill/>
                  </a:tcPr>
                </a:tc>
                <a:tc>
                  <a:txBody>
                    <a:bodyPr/>
                    <a:lstStyle/>
                    <a:p>
                      <a:pPr marL="0" marR="0" algn="ctr">
                        <a:lnSpc>
                          <a:spcPts val="1600"/>
                        </a:lnSpc>
                        <a:spcBef>
                          <a:spcPts val="0"/>
                        </a:spcBef>
                        <a:spcAft>
                          <a:spcPts val="0"/>
                        </a:spcAft>
                      </a:pPr>
                      <a:r>
                        <a:rPr lang="en-US" sz="1800" dirty="0" smtClean="0">
                          <a:solidFill>
                            <a:srgbClr val="000000"/>
                          </a:solidFill>
                          <a:effectLst/>
                          <a:latin typeface="+mn-lt"/>
                          <a:ea typeface="Times New Roman"/>
                        </a:rPr>
                        <a:t>0.34 </a:t>
                      </a:r>
                      <a:r>
                        <a:rPr lang="en-US" sz="1800" dirty="0">
                          <a:solidFill>
                            <a:srgbClr val="000000"/>
                          </a:solidFill>
                          <a:effectLst/>
                          <a:latin typeface="+mn-lt"/>
                          <a:ea typeface="Times New Roman"/>
                        </a:rPr>
                        <a:t>(</a:t>
                      </a:r>
                      <a:r>
                        <a:rPr lang="en-US" sz="1800" dirty="0" smtClean="0">
                          <a:solidFill>
                            <a:srgbClr val="000000"/>
                          </a:solidFill>
                          <a:effectLst/>
                          <a:latin typeface="+mn-lt"/>
                          <a:ea typeface="Times New Roman"/>
                        </a:rPr>
                        <a:t>0.23,0.51)</a:t>
                      </a:r>
                      <a:endParaRPr lang="en-US" sz="1800" dirty="0">
                        <a:effectLst/>
                        <a:latin typeface="+mn-lt"/>
                        <a:ea typeface="Times New Roman"/>
                      </a:endParaRPr>
                    </a:p>
                  </a:txBody>
                  <a:tcPr marL="16087" marR="16087" marT="0" marB="0" anchor="ctr">
                    <a:noFill/>
                  </a:tcPr>
                </a:tc>
                <a:tc vMerge="1">
                  <a:txBody>
                    <a:bodyPr/>
                    <a:lstStyle/>
                    <a:p>
                      <a:pPr marL="0" marR="0" algn="ctr">
                        <a:lnSpc>
                          <a:spcPts val="1600"/>
                        </a:lnSpc>
                        <a:spcBef>
                          <a:spcPts val="0"/>
                        </a:spcBef>
                        <a:spcAft>
                          <a:spcPts val="0"/>
                        </a:spcAft>
                      </a:pPr>
                      <a:endParaRPr lang="en-US" sz="1100" dirty="0">
                        <a:effectLst/>
                        <a:latin typeface="+mn-lt"/>
                        <a:ea typeface="Times New Roman"/>
                      </a:endParaRPr>
                    </a:p>
                  </a:txBody>
                  <a:tcPr marL="16087" marR="16087" marT="0" marB="0">
                    <a:noFill/>
                  </a:tcPr>
                </a:tc>
              </a:tr>
              <a:tr h="215534">
                <a:tc>
                  <a:txBody>
                    <a:bodyPr/>
                    <a:lstStyle/>
                    <a:p>
                      <a:pPr marL="0" marR="0" lvl="0" algn="l">
                        <a:lnSpc>
                          <a:spcPts val="1600"/>
                        </a:lnSpc>
                        <a:spcBef>
                          <a:spcPts val="0"/>
                        </a:spcBef>
                        <a:spcAft>
                          <a:spcPts val="0"/>
                        </a:spcAft>
                        <a:buFontTx/>
                        <a:buNone/>
                      </a:pPr>
                      <a:endParaRPr lang="en-US" sz="1800" b="1" dirty="0">
                        <a:effectLst/>
                        <a:latin typeface="+mn-lt"/>
                        <a:ea typeface="Times New Roman"/>
                      </a:endParaRPr>
                    </a:p>
                  </a:txBody>
                  <a:tcPr marL="16087" marR="16087" marT="0" marB="0" anchor="ctr">
                    <a:noFill/>
                  </a:tcPr>
                </a:tc>
                <a:tc>
                  <a:txBody>
                    <a:bodyPr/>
                    <a:lstStyle/>
                    <a:p>
                      <a:pPr marL="0" marR="0" lvl="0" algn="ctr">
                        <a:lnSpc>
                          <a:spcPts val="1600"/>
                        </a:lnSpc>
                        <a:spcBef>
                          <a:spcPts val="0"/>
                        </a:spcBef>
                        <a:spcAft>
                          <a:spcPts val="0"/>
                        </a:spcAft>
                        <a:buFontTx/>
                        <a:buNone/>
                      </a:pPr>
                      <a:endParaRPr lang="en-US" sz="1800" b="1" dirty="0">
                        <a:effectLst/>
                        <a:latin typeface="+mn-lt"/>
                        <a:ea typeface="Times New Roman"/>
                      </a:endParaRPr>
                    </a:p>
                  </a:txBody>
                  <a:tcPr marL="0" marR="0" marT="0" marB="0" anchor="ctr">
                    <a:noFill/>
                  </a:tcPr>
                </a:tc>
                <a:tc>
                  <a:txBody>
                    <a:bodyPr/>
                    <a:lstStyle/>
                    <a:p>
                      <a:pPr>
                        <a:lnSpc>
                          <a:spcPts val="1600"/>
                        </a:lnSpc>
                        <a:spcBef>
                          <a:spcPts val="0"/>
                        </a:spcBef>
                        <a:spcAft>
                          <a:spcPts val="0"/>
                        </a:spcAft>
                      </a:pPr>
                      <a:endParaRPr lang="en-US" sz="1800" b="0" i="0" dirty="0">
                        <a:latin typeface="+mn-lt"/>
                        <a:cs typeface="Calibri"/>
                      </a:endParaRPr>
                    </a:p>
                  </a:txBody>
                  <a:tcPr marL="0" marR="0" marT="0" marB="0" anchor="ctr">
                    <a:noFill/>
                  </a:tcPr>
                </a:tc>
                <a:tc>
                  <a:txBody>
                    <a:bodyPr/>
                    <a:lstStyle/>
                    <a:p>
                      <a:pPr marL="0" marR="0" algn="ctr">
                        <a:lnSpc>
                          <a:spcPts val="1600"/>
                        </a:lnSpc>
                        <a:spcBef>
                          <a:spcPts val="0"/>
                        </a:spcBef>
                        <a:spcAft>
                          <a:spcPts val="0"/>
                        </a:spcAft>
                      </a:pPr>
                      <a:r>
                        <a:rPr lang="en-US" sz="1800" dirty="0">
                          <a:solidFill>
                            <a:srgbClr val="000000"/>
                          </a:solidFill>
                          <a:effectLst/>
                          <a:latin typeface="+mn-lt"/>
                          <a:ea typeface="Times New Roman"/>
                        </a:rPr>
                        <a:t> </a:t>
                      </a:r>
                      <a:endParaRPr lang="en-US" sz="1800" dirty="0">
                        <a:effectLst/>
                        <a:latin typeface="+mn-lt"/>
                        <a:ea typeface="Times New Roman"/>
                      </a:endParaRPr>
                    </a:p>
                  </a:txBody>
                  <a:tcPr marL="16087" marR="16087" marT="0" marB="0" anchor="ctr">
                    <a:noFill/>
                  </a:tcPr>
                </a:tc>
                <a:tc rowSpan="5">
                  <a:txBody>
                    <a:bodyPr/>
                    <a:lstStyle/>
                    <a:p>
                      <a:pPr marL="0" marR="0" algn="ctr">
                        <a:lnSpc>
                          <a:spcPts val="1600"/>
                        </a:lnSpc>
                        <a:spcBef>
                          <a:spcPts val="0"/>
                        </a:spcBef>
                        <a:spcAft>
                          <a:spcPts val="0"/>
                        </a:spcAft>
                      </a:pPr>
                      <a:r>
                        <a:rPr lang="en-US" sz="1800" dirty="0">
                          <a:solidFill>
                            <a:srgbClr val="000000"/>
                          </a:solidFill>
                          <a:effectLst/>
                          <a:latin typeface="+mn-lt"/>
                          <a:ea typeface="Times New Roman"/>
                        </a:rPr>
                        <a:t> </a:t>
                      </a:r>
                      <a:r>
                        <a:rPr lang="en-US" sz="1800" dirty="0" smtClean="0">
                          <a:solidFill>
                            <a:srgbClr val="000000"/>
                          </a:solidFill>
                          <a:effectLst/>
                          <a:latin typeface="+mn-lt"/>
                          <a:ea typeface="Times New Roman"/>
                        </a:rPr>
                        <a:t>0.11</a:t>
                      </a:r>
                      <a:endParaRPr lang="en-US" sz="1800" dirty="0">
                        <a:effectLst/>
                        <a:latin typeface="+mn-lt"/>
                        <a:ea typeface="Times New Roman"/>
                      </a:endParaRPr>
                    </a:p>
                  </a:txBody>
                  <a:tcPr marL="16087" marR="16087" marT="0" marB="0" anchor="ctr">
                    <a:noFill/>
                  </a:tcPr>
                </a:tc>
              </a:tr>
              <a:tr h="215534">
                <a:tc>
                  <a:txBody>
                    <a:bodyPr/>
                    <a:lstStyle/>
                    <a:p>
                      <a:pPr marL="91440" marR="0" lvl="0" algn="l">
                        <a:lnSpc>
                          <a:spcPts val="1600"/>
                        </a:lnSpc>
                        <a:spcBef>
                          <a:spcPts val="0"/>
                        </a:spcBef>
                        <a:spcAft>
                          <a:spcPts val="0"/>
                        </a:spcAft>
                        <a:buFontTx/>
                        <a:buNone/>
                      </a:pPr>
                      <a:r>
                        <a:rPr lang="en-US" sz="1800" b="1" baseline="0" dirty="0" err="1" smtClean="0">
                          <a:effectLst/>
                          <a:latin typeface="+mn-lt"/>
                          <a:ea typeface="Times New Roman"/>
                        </a:rPr>
                        <a:t>Sirolimus</a:t>
                      </a:r>
                      <a:endParaRPr lang="en-US" sz="1800" b="1" dirty="0">
                        <a:effectLst/>
                        <a:latin typeface="+mn-lt"/>
                        <a:ea typeface="Times New Roman"/>
                      </a:endParaRPr>
                    </a:p>
                  </a:txBody>
                  <a:tcPr marL="16087" marR="16087" marT="0" marB="0" anchor="ctr">
                    <a:noFill/>
                  </a:tcPr>
                </a:tc>
                <a:tc>
                  <a:txBody>
                    <a:bodyPr/>
                    <a:lstStyle/>
                    <a:p>
                      <a:pPr marL="0" marR="0" lvl="0" algn="ctr">
                        <a:lnSpc>
                          <a:spcPts val="1600"/>
                        </a:lnSpc>
                        <a:spcBef>
                          <a:spcPts val="0"/>
                        </a:spcBef>
                        <a:spcAft>
                          <a:spcPts val="0"/>
                        </a:spcAft>
                        <a:buFontTx/>
                        <a:buNone/>
                      </a:pPr>
                      <a:r>
                        <a:rPr lang="en-US" sz="1800" b="0" dirty="0" smtClean="0">
                          <a:effectLst/>
                          <a:latin typeface="+mn-lt"/>
                          <a:ea typeface="Times New Roman"/>
                        </a:rPr>
                        <a:t>N=1118</a:t>
                      </a:r>
                      <a:endParaRPr lang="en-US" sz="1800" b="0" dirty="0">
                        <a:effectLst/>
                        <a:latin typeface="+mn-lt"/>
                        <a:ea typeface="Times New Roman"/>
                      </a:endParaRPr>
                    </a:p>
                  </a:txBody>
                  <a:tcPr marL="0" marR="0" marT="0" marB="0" anchor="ctr">
                    <a:noFill/>
                  </a:tcPr>
                </a:tc>
                <a:tc>
                  <a:txBody>
                    <a:bodyPr/>
                    <a:lstStyle/>
                    <a:p>
                      <a:pPr>
                        <a:lnSpc>
                          <a:spcPts val="1600"/>
                        </a:lnSpc>
                        <a:spcBef>
                          <a:spcPts val="0"/>
                        </a:spcBef>
                        <a:spcAft>
                          <a:spcPts val="0"/>
                        </a:spcAft>
                      </a:pPr>
                      <a:endParaRPr lang="en-US" sz="1800" b="0" i="0" dirty="0">
                        <a:latin typeface="+mn-lt"/>
                        <a:cs typeface="Calibri"/>
                      </a:endParaRPr>
                    </a:p>
                  </a:txBody>
                  <a:tcPr marL="0" marR="0" marT="0" marB="0" anchor="ctr">
                    <a:noFill/>
                  </a:tcPr>
                </a:tc>
                <a:tc>
                  <a:txBody>
                    <a:bodyPr/>
                    <a:lstStyle/>
                    <a:p>
                      <a:pPr marL="0" marR="0" algn="ctr">
                        <a:lnSpc>
                          <a:spcPts val="1600"/>
                        </a:lnSpc>
                        <a:spcBef>
                          <a:spcPts val="0"/>
                        </a:spcBef>
                        <a:spcAft>
                          <a:spcPts val="0"/>
                        </a:spcAft>
                      </a:pPr>
                      <a:r>
                        <a:rPr lang="en-US" sz="1800" dirty="0" smtClean="0">
                          <a:solidFill>
                            <a:srgbClr val="000000"/>
                          </a:solidFill>
                          <a:effectLst/>
                          <a:latin typeface="+mn-lt"/>
                          <a:ea typeface="Times New Roman"/>
                        </a:rPr>
                        <a:t>0.36 </a:t>
                      </a:r>
                      <a:r>
                        <a:rPr lang="en-US" sz="1800" dirty="0">
                          <a:solidFill>
                            <a:srgbClr val="000000"/>
                          </a:solidFill>
                          <a:effectLst/>
                          <a:latin typeface="+mn-lt"/>
                          <a:ea typeface="Times New Roman"/>
                        </a:rPr>
                        <a:t>(</a:t>
                      </a:r>
                      <a:r>
                        <a:rPr lang="en-US" sz="1800" dirty="0" smtClean="0">
                          <a:solidFill>
                            <a:srgbClr val="000000"/>
                          </a:solidFill>
                          <a:effectLst/>
                          <a:latin typeface="+mn-lt"/>
                          <a:ea typeface="Times New Roman"/>
                        </a:rPr>
                        <a:t>0.16,0.83)</a:t>
                      </a:r>
                      <a:endParaRPr lang="en-US" sz="1800" dirty="0">
                        <a:effectLst/>
                        <a:latin typeface="+mn-lt"/>
                        <a:ea typeface="Times New Roman"/>
                      </a:endParaRPr>
                    </a:p>
                  </a:txBody>
                  <a:tcPr marL="16087" marR="16087" marT="0" marB="0" anchor="ctr">
                    <a:noFill/>
                  </a:tcPr>
                </a:tc>
                <a:tc vMerge="1">
                  <a:txBody>
                    <a:bodyPr/>
                    <a:lstStyle/>
                    <a:p>
                      <a:pPr marL="0" marR="0" algn="ctr">
                        <a:lnSpc>
                          <a:spcPts val="1600"/>
                        </a:lnSpc>
                        <a:spcBef>
                          <a:spcPts val="0"/>
                        </a:spcBef>
                        <a:spcAft>
                          <a:spcPts val="0"/>
                        </a:spcAft>
                      </a:pPr>
                      <a:endParaRPr lang="en-US" sz="1100" dirty="0">
                        <a:effectLst/>
                        <a:latin typeface="+mn-lt"/>
                        <a:ea typeface="Times New Roman"/>
                      </a:endParaRPr>
                    </a:p>
                  </a:txBody>
                  <a:tcPr marL="16087" marR="16087" marT="0" marB="0">
                    <a:noFill/>
                  </a:tcPr>
                </a:tc>
              </a:tr>
              <a:tr h="215534">
                <a:tc>
                  <a:txBody>
                    <a:bodyPr/>
                    <a:lstStyle/>
                    <a:p>
                      <a:pPr marL="91440" marR="0" lvl="0" algn="l">
                        <a:lnSpc>
                          <a:spcPts val="1600"/>
                        </a:lnSpc>
                        <a:spcBef>
                          <a:spcPts val="0"/>
                        </a:spcBef>
                        <a:spcAft>
                          <a:spcPts val="0"/>
                        </a:spcAft>
                        <a:buFontTx/>
                        <a:buNone/>
                      </a:pPr>
                      <a:r>
                        <a:rPr lang="en-US" sz="1800" b="1" dirty="0" smtClean="0">
                          <a:effectLst/>
                          <a:latin typeface="+mn-lt"/>
                          <a:ea typeface="Times New Roman"/>
                        </a:rPr>
                        <a:t>Zotarolimus</a:t>
                      </a:r>
                      <a:endParaRPr lang="en-US" sz="1800" b="1" dirty="0">
                        <a:effectLst/>
                        <a:latin typeface="+mn-lt"/>
                        <a:ea typeface="Times New Roman"/>
                      </a:endParaRPr>
                    </a:p>
                  </a:txBody>
                  <a:tcPr marL="16087" marR="16087" marT="0" marB="0" anchor="ctr">
                    <a:noFill/>
                  </a:tcPr>
                </a:tc>
                <a:tc>
                  <a:txBody>
                    <a:bodyPr/>
                    <a:lstStyle/>
                    <a:p>
                      <a:pPr marL="0" marR="0" lvl="0" algn="ctr">
                        <a:lnSpc>
                          <a:spcPts val="1600"/>
                        </a:lnSpc>
                        <a:spcBef>
                          <a:spcPts val="0"/>
                        </a:spcBef>
                        <a:spcAft>
                          <a:spcPts val="0"/>
                        </a:spcAft>
                        <a:buFontTx/>
                        <a:buNone/>
                      </a:pPr>
                      <a:r>
                        <a:rPr lang="en-US" sz="1800" b="0" dirty="0" smtClean="0">
                          <a:effectLst/>
                          <a:latin typeface="+mn-lt"/>
                          <a:ea typeface="Times New Roman"/>
                        </a:rPr>
                        <a:t>N=1264</a:t>
                      </a:r>
                      <a:endParaRPr lang="en-US" sz="1800" b="0" dirty="0">
                        <a:effectLst/>
                        <a:latin typeface="+mn-lt"/>
                        <a:ea typeface="Times New Roman"/>
                      </a:endParaRPr>
                    </a:p>
                  </a:txBody>
                  <a:tcPr marL="0" marR="0" marT="0" marB="0" anchor="ctr">
                    <a:noFill/>
                  </a:tcPr>
                </a:tc>
                <a:tc>
                  <a:txBody>
                    <a:bodyPr/>
                    <a:lstStyle/>
                    <a:p>
                      <a:pPr>
                        <a:lnSpc>
                          <a:spcPts val="1600"/>
                        </a:lnSpc>
                        <a:spcBef>
                          <a:spcPts val="0"/>
                        </a:spcBef>
                        <a:spcAft>
                          <a:spcPts val="0"/>
                        </a:spcAft>
                      </a:pPr>
                      <a:endParaRPr lang="en-US" sz="1800" b="0" i="0" dirty="0">
                        <a:latin typeface="+mn-lt"/>
                        <a:cs typeface="Calibri"/>
                      </a:endParaRPr>
                    </a:p>
                  </a:txBody>
                  <a:tcPr marL="0" marR="0" marT="0" marB="0" anchor="ctr">
                    <a:noFill/>
                  </a:tcPr>
                </a:tc>
                <a:tc>
                  <a:txBody>
                    <a:bodyPr/>
                    <a:lstStyle/>
                    <a:p>
                      <a:pPr marL="0" marR="0" algn="ctr">
                        <a:lnSpc>
                          <a:spcPts val="1600"/>
                        </a:lnSpc>
                        <a:spcBef>
                          <a:spcPts val="0"/>
                        </a:spcBef>
                        <a:spcAft>
                          <a:spcPts val="0"/>
                        </a:spcAft>
                      </a:pPr>
                      <a:r>
                        <a:rPr lang="en-US" sz="1800" dirty="0" smtClean="0">
                          <a:solidFill>
                            <a:srgbClr val="000000"/>
                          </a:solidFill>
                          <a:effectLst/>
                          <a:latin typeface="+mn-lt"/>
                          <a:ea typeface="Times New Roman"/>
                        </a:rPr>
                        <a:t>0.35 </a:t>
                      </a:r>
                      <a:r>
                        <a:rPr lang="en-US" sz="1800" dirty="0">
                          <a:solidFill>
                            <a:srgbClr val="000000"/>
                          </a:solidFill>
                          <a:effectLst/>
                          <a:latin typeface="+mn-lt"/>
                          <a:ea typeface="Times New Roman"/>
                        </a:rPr>
                        <a:t>(</a:t>
                      </a:r>
                      <a:r>
                        <a:rPr lang="en-US" sz="1800" dirty="0" smtClean="0">
                          <a:solidFill>
                            <a:srgbClr val="000000"/>
                          </a:solidFill>
                          <a:effectLst/>
                          <a:latin typeface="+mn-lt"/>
                          <a:ea typeface="Times New Roman"/>
                        </a:rPr>
                        <a:t>0.15,0.84</a:t>
                      </a:r>
                      <a:r>
                        <a:rPr lang="en-US" sz="1800" dirty="0">
                          <a:solidFill>
                            <a:srgbClr val="000000"/>
                          </a:solidFill>
                          <a:effectLst/>
                          <a:latin typeface="+mn-lt"/>
                          <a:ea typeface="Times New Roman"/>
                        </a:rPr>
                        <a:t>)</a:t>
                      </a:r>
                      <a:endParaRPr lang="en-US" sz="1800" dirty="0">
                        <a:effectLst/>
                        <a:latin typeface="+mn-lt"/>
                        <a:ea typeface="Times New Roman"/>
                      </a:endParaRPr>
                    </a:p>
                  </a:txBody>
                  <a:tcPr marL="16087" marR="16087" marT="0" marB="0" anchor="ctr">
                    <a:noFill/>
                  </a:tcPr>
                </a:tc>
                <a:tc vMerge="1">
                  <a:txBody>
                    <a:bodyPr/>
                    <a:lstStyle/>
                    <a:p>
                      <a:pPr marL="0" marR="0" algn="ctr">
                        <a:lnSpc>
                          <a:spcPts val="1600"/>
                        </a:lnSpc>
                        <a:spcBef>
                          <a:spcPts val="0"/>
                        </a:spcBef>
                        <a:spcAft>
                          <a:spcPts val="0"/>
                        </a:spcAft>
                      </a:pPr>
                      <a:endParaRPr lang="en-US" sz="1100" dirty="0">
                        <a:effectLst/>
                        <a:latin typeface="+mn-lt"/>
                        <a:ea typeface="Times New Roman"/>
                      </a:endParaRPr>
                    </a:p>
                  </a:txBody>
                  <a:tcPr marL="16087" marR="16087" marT="0" marB="0">
                    <a:noFill/>
                  </a:tcPr>
                </a:tc>
              </a:tr>
              <a:tr h="215534">
                <a:tc>
                  <a:txBody>
                    <a:bodyPr/>
                    <a:lstStyle/>
                    <a:p>
                      <a:pPr marL="91440" marR="0" lvl="0" algn="l">
                        <a:lnSpc>
                          <a:spcPts val="1600"/>
                        </a:lnSpc>
                        <a:spcBef>
                          <a:spcPts val="0"/>
                        </a:spcBef>
                        <a:spcAft>
                          <a:spcPts val="0"/>
                        </a:spcAft>
                        <a:buFontTx/>
                        <a:buNone/>
                      </a:pPr>
                      <a:r>
                        <a:rPr lang="en-US" sz="1800" b="1" dirty="0" smtClean="0">
                          <a:effectLst/>
                          <a:latin typeface="+mn-lt"/>
                          <a:ea typeface="Times New Roman"/>
                        </a:rPr>
                        <a:t>Paclitaxel</a:t>
                      </a:r>
                    </a:p>
                  </a:txBody>
                  <a:tcPr marL="16087" marR="16087" marT="0" marB="0" anchor="ctr">
                    <a:noFill/>
                  </a:tcPr>
                </a:tc>
                <a:tc>
                  <a:txBody>
                    <a:bodyPr/>
                    <a:lstStyle/>
                    <a:p>
                      <a:pPr marL="0" marR="0" lvl="0" algn="ctr">
                        <a:lnSpc>
                          <a:spcPts val="1600"/>
                        </a:lnSpc>
                        <a:spcBef>
                          <a:spcPts val="0"/>
                        </a:spcBef>
                        <a:spcAft>
                          <a:spcPts val="0"/>
                        </a:spcAft>
                        <a:buFontTx/>
                        <a:buNone/>
                      </a:pPr>
                      <a:r>
                        <a:rPr lang="en-US" sz="1800" b="0" dirty="0" smtClean="0">
                          <a:effectLst/>
                          <a:latin typeface="+mn-lt"/>
                          <a:ea typeface="Times New Roman"/>
                        </a:rPr>
                        <a:t>N=2666</a:t>
                      </a:r>
                      <a:endParaRPr lang="en-US" sz="1800" b="0" dirty="0">
                        <a:effectLst/>
                        <a:latin typeface="+mn-lt"/>
                        <a:ea typeface="Times New Roman"/>
                      </a:endParaRPr>
                    </a:p>
                  </a:txBody>
                  <a:tcPr marL="0" marR="0" marT="0" marB="0" anchor="ctr">
                    <a:noFill/>
                  </a:tcPr>
                </a:tc>
                <a:tc>
                  <a:txBody>
                    <a:bodyPr/>
                    <a:lstStyle/>
                    <a:p>
                      <a:pPr>
                        <a:lnSpc>
                          <a:spcPts val="1600"/>
                        </a:lnSpc>
                        <a:spcBef>
                          <a:spcPts val="0"/>
                        </a:spcBef>
                        <a:spcAft>
                          <a:spcPts val="0"/>
                        </a:spcAft>
                      </a:pPr>
                      <a:endParaRPr lang="en-US" sz="1800" b="0" i="0" dirty="0">
                        <a:latin typeface="+mn-lt"/>
                        <a:cs typeface="Calibri"/>
                      </a:endParaRPr>
                    </a:p>
                  </a:txBody>
                  <a:tcPr marL="0" marR="0" marT="0" marB="0" anchor="ctr">
                    <a:noFill/>
                  </a:tcPr>
                </a:tc>
                <a:tc>
                  <a:txBody>
                    <a:bodyPr/>
                    <a:lstStyle/>
                    <a:p>
                      <a:pPr marL="0" marR="0" algn="ctr">
                        <a:lnSpc>
                          <a:spcPts val="1600"/>
                        </a:lnSpc>
                        <a:spcBef>
                          <a:spcPts val="0"/>
                        </a:spcBef>
                        <a:spcAft>
                          <a:spcPts val="0"/>
                        </a:spcAft>
                      </a:pPr>
                      <a:r>
                        <a:rPr lang="en-US" sz="1800" dirty="0" smtClean="0">
                          <a:solidFill>
                            <a:srgbClr val="000000"/>
                          </a:solidFill>
                          <a:effectLst/>
                          <a:latin typeface="+mn-lt"/>
                          <a:ea typeface="Times New Roman"/>
                        </a:rPr>
                        <a:t>0.34 </a:t>
                      </a:r>
                      <a:r>
                        <a:rPr lang="en-US" sz="1800" dirty="0">
                          <a:solidFill>
                            <a:srgbClr val="000000"/>
                          </a:solidFill>
                          <a:effectLst/>
                          <a:latin typeface="+mn-lt"/>
                          <a:ea typeface="Times New Roman"/>
                        </a:rPr>
                        <a:t>(</a:t>
                      </a:r>
                      <a:r>
                        <a:rPr lang="en-US" sz="1800" dirty="0" smtClean="0">
                          <a:solidFill>
                            <a:srgbClr val="000000"/>
                          </a:solidFill>
                          <a:effectLst/>
                          <a:latin typeface="+mn-lt"/>
                          <a:ea typeface="Times New Roman"/>
                        </a:rPr>
                        <a:t>0.22,0.52)</a:t>
                      </a:r>
                      <a:endParaRPr lang="en-US" sz="1800" dirty="0">
                        <a:effectLst/>
                        <a:latin typeface="+mn-lt"/>
                        <a:ea typeface="Times New Roman"/>
                      </a:endParaRPr>
                    </a:p>
                  </a:txBody>
                  <a:tcPr marL="16087" marR="16087" marT="0" marB="0" anchor="ctr">
                    <a:noFill/>
                  </a:tcPr>
                </a:tc>
                <a:tc vMerge="1">
                  <a:txBody>
                    <a:bodyPr/>
                    <a:lstStyle/>
                    <a:p>
                      <a:pPr marL="0" marR="0" algn="ctr">
                        <a:lnSpc>
                          <a:spcPts val="1600"/>
                        </a:lnSpc>
                        <a:spcBef>
                          <a:spcPts val="0"/>
                        </a:spcBef>
                        <a:spcAft>
                          <a:spcPts val="0"/>
                        </a:spcAft>
                      </a:pPr>
                      <a:endParaRPr lang="en-US" sz="1100" dirty="0">
                        <a:effectLst/>
                        <a:latin typeface="+mn-lt"/>
                        <a:ea typeface="Times New Roman"/>
                      </a:endParaRPr>
                    </a:p>
                  </a:txBody>
                  <a:tcPr marL="16087" marR="16087" marT="0" marB="0">
                    <a:noFill/>
                  </a:tcPr>
                </a:tc>
              </a:tr>
              <a:tr h="215534">
                <a:tc>
                  <a:txBody>
                    <a:bodyPr/>
                    <a:lstStyle/>
                    <a:p>
                      <a:pPr marL="91440" marR="0" lvl="0" algn="l">
                        <a:lnSpc>
                          <a:spcPts val="1600"/>
                        </a:lnSpc>
                        <a:spcBef>
                          <a:spcPts val="0"/>
                        </a:spcBef>
                        <a:spcAft>
                          <a:spcPts val="0"/>
                        </a:spcAft>
                        <a:buFontTx/>
                        <a:buNone/>
                      </a:pPr>
                      <a:r>
                        <a:rPr lang="en-US" sz="1800" b="1" dirty="0" err="1" smtClean="0">
                          <a:effectLst/>
                          <a:latin typeface="+mn-lt"/>
                          <a:ea typeface="Times New Roman"/>
                        </a:rPr>
                        <a:t>Everolimus</a:t>
                      </a:r>
                      <a:endParaRPr lang="en-US" sz="1800" b="1" dirty="0">
                        <a:effectLst/>
                        <a:latin typeface="+mn-lt"/>
                        <a:ea typeface="Times New Roman"/>
                      </a:endParaRPr>
                    </a:p>
                  </a:txBody>
                  <a:tcPr marL="16087" marR="16087" marT="0" marB="0" anchor="ctr">
                    <a:noFill/>
                  </a:tcPr>
                </a:tc>
                <a:tc>
                  <a:txBody>
                    <a:bodyPr/>
                    <a:lstStyle/>
                    <a:p>
                      <a:pPr marL="0" marR="0" lvl="0" algn="ctr">
                        <a:lnSpc>
                          <a:spcPts val="1600"/>
                        </a:lnSpc>
                        <a:spcBef>
                          <a:spcPts val="0"/>
                        </a:spcBef>
                        <a:spcAft>
                          <a:spcPts val="0"/>
                        </a:spcAft>
                        <a:buFontTx/>
                        <a:buNone/>
                      </a:pPr>
                      <a:r>
                        <a:rPr lang="en-US" sz="1800" b="0" dirty="0" smtClean="0">
                          <a:effectLst/>
                          <a:latin typeface="+mn-lt"/>
                          <a:ea typeface="Times New Roman"/>
                        </a:rPr>
                        <a:t>N=4703</a:t>
                      </a:r>
                      <a:endParaRPr lang="en-US" sz="1800" b="0" dirty="0">
                        <a:effectLst/>
                        <a:latin typeface="+mn-lt"/>
                        <a:ea typeface="Times New Roman"/>
                      </a:endParaRPr>
                    </a:p>
                  </a:txBody>
                  <a:tcPr marL="0" marR="0" marT="0" marB="0" anchor="ctr">
                    <a:noFill/>
                  </a:tcPr>
                </a:tc>
                <a:tc>
                  <a:txBody>
                    <a:bodyPr/>
                    <a:lstStyle/>
                    <a:p>
                      <a:pPr>
                        <a:lnSpc>
                          <a:spcPts val="1600"/>
                        </a:lnSpc>
                        <a:spcBef>
                          <a:spcPts val="0"/>
                        </a:spcBef>
                        <a:spcAft>
                          <a:spcPts val="0"/>
                        </a:spcAft>
                      </a:pPr>
                      <a:endParaRPr lang="en-US" sz="1800" b="0" i="0" dirty="0">
                        <a:latin typeface="+mn-lt"/>
                        <a:cs typeface="Calibri"/>
                      </a:endParaRPr>
                    </a:p>
                  </a:txBody>
                  <a:tcPr marL="0" marR="0" marT="0" marB="0" anchor="ctr">
                    <a:noFill/>
                  </a:tcPr>
                </a:tc>
                <a:tc>
                  <a:txBody>
                    <a:bodyPr/>
                    <a:lstStyle/>
                    <a:p>
                      <a:pPr marL="0" marR="0" algn="ctr">
                        <a:lnSpc>
                          <a:spcPts val="1600"/>
                        </a:lnSpc>
                        <a:spcBef>
                          <a:spcPts val="0"/>
                        </a:spcBef>
                        <a:spcAft>
                          <a:spcPts val="0"/>
                        </a:spcAft>
                      </a:pPr>
                      <a:r>
                        <a:rPr lang="en-US" sz="1800" dirty="0" smtClean="0">
                          <a:solidFill>
                            <a:srgbClr val="000000"/>
                          </a:solidFill>
                          <a:effectLst/>
                          <a:latin typeface="+mn-lt"/>
                          <a:ea typeface="Times New Roman"/>
                        </a:rPr>
                        <a:t>0.63</a:t>
                      </a:r>
                      <a:r>
                        <a:rPr lang="en-US" sz="1800" baseline="0" dirty="0" smtClean="0">
                          <a:solidFill>
                            <a:srgbClr val="000000"/>
                          </a:solidFill>
                          <a:effectLst/>
                          <a:latin typeface="+mn-lt"/>
                          <a:ea typeface="Times New Roman"/>
                        </a:rPr>
                        <a:t> </a:t>
                      </a:r>
                      <a:r>
                        <a:rPr lang="en-US" sz="1800" dirty="0" smtClean="0">
                          <a:solidFill>
                            <a:srgbClr val="000000"/>
                          </a:solidFill>
                          <a:effectLst/>
                          <a:latin typeface="+mn-lt"/>
                          <a:ea typeface="Times New Roman"/>
                        </a:rPr>
                        <a:t>(0.44,0.91)</a:t>
                      </a:r>
                      <a:endParaRPr lang="en-US" sz="1800" dirty="0">
                        <a:effectLst/>
                        <a:latin typeface="+mn-lt"/>
                        <a:ea typeface="Times New Roman"/>
                      </a:endParaRPr>
                    </a:p>
                  </a:txBody>
                  <a:tcPr marL="16087" marR="16087" marT="0" marB="0" anchor="ctr">
                    <a:noFill/>
                  </a:tcPr>
                </a:tc>
                <a:tc vMerge="1">
                  <a:txBody>
                    <a:bodyPr/>
                    <a:lstStyle/>
                    <a:p>
                      <a:pPr marL="0" marR="0" algn="ctr">
                        <a:lnSpc>
                          <a:spcPts val="1600"/>
                        </a:lnSpc>
                        <a:spcBef>
                          <a:spcPts val="0"/>
                        </a:spcBef>
                        <a:spcAft>
                          <a:spcPts val="0"/>
                        </a:spcAft>
                      </a:pPr>
                      <a:endParaRPr lang="en-US" sz="1100" dirty="0">
                        <a:effectLst/>
                        <a:latin typeface="+mn-lt"/>
                        <a:ea typeface="Times New Roman"/>
                      </a:endParaRPr>
                    </a:p>
                  </a:txBody>
                  <a:tcPr marL="16087" marR="16087" marT="0" marB="0">
                    <a:noFill/>
                  </a:tcPr>
                </a:tc>
              </a:tr>
            </a:tbl>
          </a:graphicData>
        </a:graphic>
      </p:graphicFrame>
      <p:sp>
        <p:nvSpPr>
          <p:cNvPr id="66683" name="TextBox 9"/>
          <p:cNvSpPr txBox="1">
            <a:spLocks noChangeArrowheads="1"/>
          </p:cNvSpPr>
          <p:nvPr/>
        </p:nvSpPr>
        <p:spPr bwMode="auto">
          <a:xfrm>
            <a:off x="0" y="53975"/>
            <a:ext cx="70104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82880" anchor="ct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n-US" altLang="en-US" sz="2800" i="0" smtClean="0">
                <a:solidFill>
                  <a:srgbClr val="1B3564"/>
                </a:solidFill>
              </a:rPr>
              <a:t>Consistency of Treatment Effect</a:t>
            </a:r>
          </a:p>
          <a:p>
            <a:r>
              <a:rPr lang="en-US" altLang="en-US" sz="2800" i="0" smtClean="0">
                <a:solidFill>
                  <a:srgbClr val="1B3564"/>
                </a:solidFill>
              </a:rPr>
              <a:t>Myocardial Infarction (12-30 Months)</a:t>
            </a:r>
            <a:endParaRPr lang="en-US" altLang="en-US" sz="2800" b="0" i="0" smtClean="0">
              <a:solidFill>
                <a:srgbClr val="000000"/>
              </a:solidFill>
              <a:latin typeface="Calibri" pitchFamily="34" charset="0"/>
            </a:endParaRPr>
          </a:p>
        </p:txBody>
      </p:sp>
      <p:graphicFrame>
        <p:nvGraphicFramePr>
          <p:cNvPr id="11" name="Chart 10"/>
          <p:cNvGraphicFramePr>
            <a:graphicFrameLocks/>
          </p:cNvGraphicFramePr>
          <p:nvPr/>
        </p:nvGraphicFramePr>
        <p:xfrm>
          <a:off x="3429000" y="1474787"/>
          <a:ext cx="3044952"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66685" name="Text Box 2"/>
          <p:cNvSpPr txBox="1">
            <a:spLocks noChangeArrowheads="1"/>
          </p:cNvSpPr>
          <p:nvPr/>
        </p:nvSpPr>
        <p:spPr bwMode="auto">
          <a:xfrm>
            <a:off x="5057775" y="6351588"/>
            <a:ext cx="24098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115000"/>
              </a:lnSpc>
              <a:spcAft>
                <a:spcPts val="1000"/>
              </a:spcAft>
            </a:pPr>
            <a:r>
              <a:rPr lang="en-US" altLang="en-US" sz="1800" i="0" smtClean="0">
                <a:solidFill>
                  <a:srgbClr val="000000"/>
                </a:solidFill>
                <a:latin typeface="Calibri" pitchFamily="34" charset="0"/>
                <a:ea typeface="SimSun" pitchFamily="2" charset="-122"/>
                <a:cs typeface="Times New Roman" pitchFamily="18" charset="0"/>
              </a:rPr>
              <a:t>Placebo better</a:t>
            </a:r>
            <a:endParaRPr lang="en-US" altLang="en-US" sz="1800" b="0" i="0" smtClean="0">
              <a:solidFill>
                <a:srgbClr val="000000"/>
              </a:solidFill>
              <a:latin typeface="Calibri" pitchFamily="34" charset="0"/>
              <a:ea typeface="SimSun" pitchFamily="2" charset="-122"/>
              <a:cs typeface="Times New Roman" pitchFamily="18" charset="0"/>
            </a:endParaRPr>
          </a:p>
        </p:txBody>
      </p:sp>
      <p:cxnSp>
        <p:nvCxnSpPr>
          <p:cNvPr id="15" name="Straight Arrow Connector 14"/>
          <p:cNvCxnSpPr/>
          <p:nvPr/>
        </p:nvCxnSpPr>
        <p:spPr>
          <a:xfrm flipH="1">
            <a:off x="2747963" y="6427788"/>
            <a:ext cx="1809750"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cxnSp>
        <p:nvCxnSpPr>
          <p:cNvPr id="19" name="Straight Arrow Connector 18"/>
          <p:cNvCxnSpPr/>
          <p:nvPr/>
        </p:nvCxnSpPr>
        <p:spPr>
          <a:xfrm>
            <a:off x="5078413" y="6427788"/>
            <a:ext cx="1169987" cy="0"/>
          </a:xfrm>
          <a:prstGeom prst="straightConnector1">
            <a:avLst/>
          </a:prstGeom>
          <a:ln w="28575">
            <a:tailEnd type="arrow"/>
          </a:ln>
        </p:spPr>
        <p:style>
          <a:lnRef idx="1">
            <a:schemeClr val="dk1"/>
          </a:lnRef>
          <a:fillRef idx="0">
            <a:schemeClr val="dk1"/>
          </a:fillRef>
          <a:effectRef idx="0">
            <a:schemeClr val="dk1"/>
          </a:effectRef>
          <a:fontRef idx="minor">
            <a:schemeClr val="tx1"/>
          </a:fontRef>
        </p:style>
      </p:cxnSp>
      <p:sp>
        <p:nvSpPr>
          <p:cNvPr id="66688" name="Text Box 2"/>
          <p:cNvSpPr txBox="1">
            <a:spLocks noChangeArrowheads="1"/>
          </p:cNvSpPr>
          <p:nvPr/>
        </p:nvSpPr>
        <p:spPr bwMode="auto">
          <a:xfrm>
            <a:off x="990600" y="6351588"/>
            <a:ext cx="3629025" cy="354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lnSpc>
                <a:spcPct val="115000"/>
              </a:lnSpc>
              <a:spcAft>
                <a:spcPts val="1000"/>
              </a:spcAft>
            </a:pPr>
            <a:r>
              <a:rPr lang="en-US" altLang="en-US" sz="1800" i="0" smtClean="0">
                <a:solidFill>
                  <a:srgbClr val="000000"/>
                </a:solidFill>
                <a:latin typeface="Calibri" pitchFamily="34" charset="0"/>
                <a:ea typeface="SimSun" pitchFamily="2" charset="-122"/>
                <a:cs typeface="Times New Roman" pitchFamily="18" charset="0"/>
              </a:rPr>
              <a:t>Continued thienopyridine better</a:t>
            </a:r>
            <a:endParaRPr lang="en-US" altLang="en-US" sz="1800" b="0" i="0" smtClean="0">
              <a:solidFill>
                <a:srgbClr val="000000"/>
              </a:solidFill>
              <a:latin typeface="Calibri" pitchFamily="34" charset="0"/>
              <a:ea typeface="SimSun" pitchFamily="2" charset="-122"/>
              <a:cs typeface="Times New Roman" pitchFamily="18" charset="0"/>
            </a:endParaRPr>
          </a:p>
        </p:txBody>
      </p:sp>
      <p:sp>
        <p:nvSpPr>
          <p:cNvPr id="2" name="TextBox 1"/>
          <p:cNvSpPr txBox="1"/>
          <p:nvPr/>
        </p:nvSpPr>
        <p:spPr>
          <a:xfrm>
            <a:off x="-76200" y="5986046"/>
            <a:ext cx="2505814" cy="338554"/>
          </a:xfrm>
          <a:prstGeom prst="rect">
            <a:avLst/>
          </a:prstGeom>
          <a:noFill/>
        </p:spPr>
        <p:txBody>
          <a:bodyPr wrap="none" rtlCol="0">
            <a:spAutoFit/>
          </a:bodyPr>
          <a:lstStyle/>
          <a:p>
            <a:r>
              <a:rPr lang="en-US" sz="1600" dirty="0" smtClean="0">
                <a:solidFill>
                  <a:srgbClr val="FF0000"/>
                </a:solidFill>
              </a:rPr>
              <a:t>**stratified  complexity</a:t>
            </a:r>
            <a:endParaRPr lang="en-US" sz="1600" dirty="0">
              <a:solidFill>
                <a:srgbClr val="FF0000"/>
              </a:solidFill>
            </a:endParaRPr>
          </a:p>
        </p:txBody>
      </p:sp>
    </p:spTree>
  </p:cSld>
  <p:clrMapOvr>
    <a:masterClrMapping/>
  </p:clrMapOvr>
  <p:transition spd="slow"/>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p:cNvCxnSpPr/>
          <p:nvPr/>
        </p:nvCxnSpPr>
        <p:spPr>
          <a:xfrm>
            <a:off x="6529388" y="2413000"/>
            <a:ext cx="28575" cy="173990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779713" y="2420938"/>
            <a:ext cx="3175" cy="171450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30" name="Rounded Rectangle 29"/>
          <p:cNvSpPr/>
          <p:nvPr/>
        </p:nvSpPr>
        <p:spPr>
          <a:xfrm>
            <a:off x="2667000" y="1143000"/>
            <a:ext cx="4049712" cy="553698"/>
          </a:xfrm>
          <a:prstGeom prst="roundRect">
            <a:avLst/>
          </a:prstGeom>
          <a:solidFill>
            <a:schemeClr val="bg1"/>
          </a:solidFill>
          <a:ln>
            <a:solidFill>
              <a:schemeClr val="tx1"/>
            </a:solid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i="0" dirty="0">
                <a:solidFill>
                  <a:prstClr val="black"/>
                </a:solidFill>
              </a:rPr>
              <a:t>1,687 BMS-Treated Randomized at 12 Months</a:t>
            </a:r>
          </a:p>
        </p:txBody>
      </p:sp>
      <p:sp>
        <p:nvSpPr>
          <p:cNvPr id="31" name="Rounded Rectangle 30"/>
          <p:cNvSpPr/>
          <p:nvPr/>
        </p:nvSpPr>
        <p:spPr>
          <a:xfrm>
            <a:off x="4829523" y="1977045"/>
            <a:ext cx="3400077" cy="435320"/>
          </a:xfrm>
          <a:prstGeom prst="roundRect">
            <a:avLst/>
          </a:prstGeom>
          <a:solidFill>
            <a:schemeClr val="bg1"/>
          </a:solidFill>
          <a:ln>
            <a:solidFill>
              <a:schemeClr val="tx1"/>
            </a:solid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0" i="0" dirty="0">
                <a:solidFill>
                  <a:prstClr val="black"/>
                </a:solidFill>
              </a:rPr>
              <a:t>845 Randomized to Aspirin + Blinded Placebo</a:t>
            </a:r>
          </a:p>
        </p:txBody>
      </p:sp>
      <p:cxnSp>
        <p:nvCxnSpPr>
          <p:cNvPr id="27653" name="Straight Connector 27652"/>
          <p:cNvCxnSpPr/>
          <p:nvPr/>
        </p:nvCxnSpPr>
        <p:spPr>
          <a:xfrm flipH="1">
            <a:off x="2779713" y="1697038"/>
            <a:ext cx="1716087" cy="288925"/>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cxnSp>
        <p:nvCxnSpPr>
          <p:cNvPr id="27663" name="Straight Connector 27662"/>
          <p:cNvCxnSpPr/>
          <p:nvPr/>
        </p:nvCxnSpPr>
        <p:spPr>
          <a:xfrm>
            <a:off x="4495800" y="1697038"/>
            <a:ext cx="2033588" cy="279400"/>
          </a:xfrm>
          <a:prstGeom prst="line">
            <a:avLst/>
          </a:prstGeom>
          <a:ln>
            <a:solidFill>
              <a:schemeClr val="tx1"/>
            </a:solidFill>
          </a:ln>
          <a:effectLst/>
        </p:spPr>
        <p:style>
          <a:lnRef idx="1">
            <a:schemeClr val="accent1"/>
          </a:lnRef>
          <a:fillRef idx="0">
            <a:schemeClr val="accent1"/>
          </a:fillRef>
          <a:effectRef idx="0">
            <a:schemeClr val="accent1"/>
          </a:effectRef>
          <a:fontRef idx="minor">
            <a:schemeClr val="tx1"/>
          </a:fontRef>
        </p:style>
      </p:cxnSp>
      <p:sp>
        <p:nvSpPr>
          <p:cNvPr id="23" name="Rounded Rectangle 22"/>
          <p:cNvSpPr/>
          <p:nvPr/>
        </p:nvSpPr>
        <p:spPr>
          <a:xfrm>
            <a:off x="1143000" y="4134682"/>
            <a:ext cx="3279411" cy="416365"/>
          </a:xfrm>
          <a:prstGeom prst="roundRect">
            <a:avLst/>
          </a:prstGeom>
          <a:solidFill>
            <a:schemeClr val="bg1"/>
          </a:solidFill>
          <a:ln>
            <a:solidFill>
              <a:schemeClr val="tx1"/>
            </a:solid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0" i="0" dirty="0">
                <a:solidFill>
                  <a:prstClr val="black"/>
                </a:solidFill>
              </a:rPr>
              <a:t>796 </a:t>
            </a:r>
            <a:r>
              <a:rPr lang="en-US" sz="1600" i="0" dirty="0">
                <a:solidFill>
                  <a:srgbClr val="FF0000"/>
                </a:solidFill>
              </a:rPr>
              <a:t>(94.5%) </a:t>
            </a:r>
            <a:r>
              <a:rPr lang="en-US" sz="1400" b="0" i="0" dirty="0">
                <a:solidFill>
                  <a:prstClr val="black"/>
                </a:solidFill>
              </a:rPr>
              <a:t>Clinical Follow-up Available at 30 Months</a:t>
            </a:r>
          </a:p>
        </p:txBody>
      </p:sp>
      <p:sp>
        <p:nvSpPr>
          <p:cNvPr id="15" name="Rounded Rectangle 14"/>
          <p:cNvSpPr/>
          <p:nvPr/>
        </p:nvSpPr>
        <p:spPr>
          <a:xfrm>
            <a:off x="6991563" y="2590800"/>
            <a:ext cx="1847637" cy="304800"/>
          </a:xfrm>
          <a:prstGeom prst="roundRect">
            <a:avLst/>
          </a:prstGeom>
          <a:solidFill>
            <a:schemeClr val="bg1"/>
          </a:solidFill>
          <a:ln>
            <a:solidFill>
              <a:schemeClr val="tx1"/>
            </a:solid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0" i="0" dirty="0">
                <a:solidFill>
                  <a:prstClr val="black"/>
                </a:solidFill>
              </a:rPr>
              <a:t>20 Withdrew Consent</a:t>
            </a:r>
          </a:p>
        </p:txBody>
      </p:sp>
      <p:sp>
        <p:nvSpPr>
          <p:cNvPr id="16" name="Rounded Rectangle 15"/>
          <p:cNvSpPr/>
          <p:nvPr/>
        </p:nvSpPr>
        <p:spPr>
          <a:xfrm>
            <a:off x="7010400" y="3048000"/>
            <a:ext cx="1847637" cy="327660"/>
          </a:xfrm>
          <a:prstGeom prst="roundRect">
            <a:avLst/>
          </a:prstGeom>
          <a:solidFill>
            <a:schemeClr val="bg1"/>
          </a:solidFill>
          <a:ln>
            <a:solidFill>
              <a:schemeClr val="tx1"/>
            </a:solid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0" i="0" dirty="0">
                <a:solidFill>
                  <a:prstClr val="black"/>
                </a:solidFill>
              </a:rPr>
              <a:t>37 Lost to Follow-Up</a:t>
            </a:r>
          </a:p>
        </p:txBody>
      </p:sp>
      <p:sp>
        <p:nvSpPr>
          <p:cNvPr id="42" name="Rounded Rectangle 41"/>
          <p:cNvSpPr/>
          <p:nvPr/>
        </p:nvSpPr>
        <p:spPr>
          <a:xfrm>
            <a:off x="903383" y="1985200"/>
            <a:ext cx="3752621" cy="435320"/>
          </a:xfrm>
          <a:prstGeom prst="roundRect">
            <a:avLst/>
          </a:prstGeom>
          <a:solidFill>
            <a:schemeClr val="bg1"/>
          </a:solidFill>
          <a:ln>
            <a:solidFill>
              <a:schemeClr val="tx1"/>
            </a:solid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400" b="0" i="0" dirty="0">
              <a:solidFill>
                <a:prstClr val="black"/>
              </a:solidFill>
            </a:endParaRPr>
          </a:p>
          <a:p>
            <a:pPr algn="ctr">
              <a:defRPr/>
            </a:pPr>
            <a:r>
              <a:rPr lang="en-US" sz="1400" b="0" i="0" dirty="0">
                <a:solidFill>
                  <a:prstClr val="black"/>
                </a:solidFill>
              </a:rPr>
              <a:t>842 Randomized to Aspirin + Blinded Thienopyridine</a:t>
            </a:r>
          </a:p>
          <a:p>
            <a:pPr algn="ctr">
              <a:defRPr/>
            </a:pPr>
            <a:endParaRPr lang="en-US" sz="1400" b="0" i="0" dirty="0">
              <a:solidFill>
                <a:prstClr val="black"/>
              </a:solidFill>
            </a:endParaRPr>
          </a:p>
        </p:txBody>
      </p:sp>
      <p:sp>
        <p:nvSpPr>
          <p:cNvPr id="43" name="Rounded Rectangle 42"/>
          <p:cNvSpPr/>
          <p:nvPr/>
        </p:nvSpPr>
        <p:spPr>
          <a:xfrm>
            <a:off x="369570" y="2644140"/>
            <a:ext cx="1927860" cy="373380"/>
          </a:xfrm>
          <a:prstGeom prst="roundRect">
            <a:avLst/>
          </a:prstGeom>
          <a:solidFill>
            <a:schemeClr val="bg1"/>
          </a:solidFill>
          <a:ln>
            <a:solidFill>
              <a:schemeClr val="tx1"/>
            </a:solid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0" i="0" dirty="0">
                <a:solidFill>
                  <a:prstClr val="black"/>
                </a:solidFill>
              </a:rPr>
              <a:t>13 Withdrew Consent</a:t>
            </a:r>
          </a:p>
        </p:txBody>
      </p:sp>
      <p:sp>
        <p:nvSpPr>
          <p:cNvPr id="44" name="Rounded Rectangle 43"/>
          <p:cNvSpPr/>
          <p:nvPr/>
        </p:nvSpPr>
        <p:spPr>
          <a:xfrm>
            <a:off x="362163" y="3147060"/>
            <a:ext cx="1847637" cy="266700"/>
          </a:xfrm>
          <a:prstGeom prst="roundRect">
            <a:avLst/>
          </a:prstGeom>
          <a:solidFill>
            <a:schemeClr val="bg1"/>
          </a:solidFill>
          <a:ln>
            <a:solidFill>
              <a:schemeClr val="tx1"/>
            </a:solid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0" i="0" dirty="0">
                <a:solidFill>
                  <a:prstClr val="black"/>
                </a:solidFill>
              </a:rPr>
              <a:t>30 Lost to Follow-Up</a:t>
            </a:r>
          </a:p>
        </p:txBody>
      </p:sp>
      <p:cxnSp>
        <p:nvCxnSpPr>
          <p:cNvPr id="4" name="Straight Connector 3"/>
          <p:cNvCxnSpPr/>
          <p:nvPr/>
        </p:nvCxnSpPr>
        <p:spPr>
          <a:xfrm flipV="1">
            <a:off x="2297113" y="2830513"/>
            <a:ext cx="46196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flipV="1">
            <a:off x="2209800" y="3278188"/>
            <a:ext cx="549275" cy="15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543675" y="2743200"/>
            <a:ext cx="44767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6557963" y="3211513"/>
            <a:ext cx="452437"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8" name="Rounded Rectangle 27"/>
          <p:cNvSpPr/>
          <p:nvPr/>
        </p:nvSpPr>
        <p:spPr>
          <a:xfrm>
            <a:off x="228600" y="4801490"/>
            <a:ext cx="1981199" cy="251460"/>
          </a:xfrm>
          <a:prstGeom prst="roundRect">
            <a:avLst/>
          </a:prstGeom>
          <a:solidFill>
            <a:schemeClr val="bg1"/>
          </a:solidFill>
          <a:ln>
            <a:solidFill>
              <a:schemeClr val="tx1"/>
            </a:solid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0" i="0" dirty="0">
                <a:solidFill>
                  <a:prstClr val="black"/>
                </a:solidFill>
              </a:rPr>
              <a:t>2 Withdrew Consent</a:t>
            </a:r>
          </a:p>
        </p:txBody>
      </p:sp>
      <p:sp>
        <p:nvSpPr>
          <p:cNvPr id="29" name="Rounded Rectangle 28"/>
          <p:cNvSpPr/>
          <p:nvPr/>
        </p:nvSpPr>
        <p:spPr>
          <a:xfrm>
            <a:off x="228600" y="5293425"/>
            <a:ext cx="1828799" cy="251460"/>
          </a:xfrm>
          <a:prstGeom prst="roundRect">
            <a:avLst/>
          </a:prstGeom>
          <a:solidFill>
            <a:schemeClr val="bg1"/>
          </a:solidFill>
          <a:ln>
            <a:solidFill>
              <a:schemeClr val="tx1"/>
            </a:solid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0" i="0" dirty="0">
                <a:solidFill>
                  <a:prstClr val="black"/>
                </a:solidFill>
              </a:rPr>
              <a:t>10 Lost to Follow-Up</a:t>
            </a:r>
          </a:p>
        </p:txBody>
      </p:sp>
      <p:cxnSp>
        <p:nvCxnSpPr>
          <p:cNvPr id="32" name="Straight Connector 31"/>
          <p:cNvCxnSpPr/>
          <p:nvPr/>
        </p:nvCxnSpPr>
        <p:spPr>
          <a:xfrm>
            <a:off x="2209800" y="4927600"/>
            <a:ext cx="57626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2057400" y="5419725"/>
            <a:ext cx="72231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7162800" y="4800600"/>
            <a:ext cx="1828800" cy="304800"/>
          </a:xfrm>
          <a:prstGeom prst="roundRect">
            <a:avLst/>
          </a:prstGeom>
          <a:solidFill>
            <a:schemeClr val="bg1"/>
          </a:solidFill>
          <a:ln>
            <a:solidFill>
              <a:schemeClr val="tx1"/>
            </a:solid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0" i="0" dirty="0">
                <a:solidFill>
                  <a:prstClr val="black"/>
                </a:solidFill>
              </a:rPr>
              <a:t>0 Withdrew Consent</a:t>
            </a:r>
          </a:p>
        </p:txBody>
      </p:sp>
      <p:sp>
        <p:nvSpPr>
          <p:cNvPr id="36" name="Rounded Rectangle 35"/>
          <p:cNvSpPr/>
          <p:nvPr/>
        </p:nvSpPr>
        <p:spPr>
          <a:xfrm>
            <a:off x="7162800" y="5307358"/>
            <a:ext cx="1851294" cy="255242"/>
          </a:xfrm>
          <a:prstGeom prst="roundRect">
            <a:avLst/>
          </a:prstGeom>
          <a:solidFill>
            <a:schemeClr val="bg1"/>
          </a:solidFill>
          <a:ln>
            <a:solidFill>
              <a:schemeClr val="tx1"/>
            </a:solid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0" i="0" dirty="0">
                <a:solidFill>
                  <a:prstClr val="black"/>
                </a:solidFill>
              </a:rPr>
              <a:t>3 Lost to Follow-Up</a:t>
            </a:r>
          </a:p>
        </p:txBody>
      </p:sp>
      <p:cxnSp>
        <p:nvCxnSpPr>
          <p:cNvPr id="37" name="Straight Connector 36"/>
          <p:cNvCxnSpPr/>
          <p:nvPr/>
        </p:nvCxnSpPr>
        <p:spPr>
          <a:xfrm flipH="1">
            <a:off x="6572250" y="4953000"/>
            <a:ext cx="59055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6572250" y="5435600"/>
            <a:ext cx="59055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ounded Rectangle 46"/>
          <p:cNvSpPr/>
          <p:nvPr/>
        </p:nvSpPr>
        <p:spPr>
          <a:xfrm>
            <a:off x="433065" y="3532217"/>
            <a:ext cx="1947300" cy="395547"/>
          </a:xfrm>
          <a:prstGeom prst="roundRect">
            <a:avLst/>
          </a:prstGeom>
          <a:solidFill>
            <a:schemeClr val="bg1"/>
          </a:solidFill>
          <a:ln>
            <a:solidFill>
              <a:schemeClr val="tx1"/>
            </a:solid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0" i="0" dirty="0">
                <a:solidFill>
                  <a:prstClr val="black"/>
                </a:solidFill>
              </a:rPr>
              <a:t>3 Not Available for Follow-Up*</a:t>
            </a:r>
          </a:p>
        </p:txBody>
      </p:sp>
      <p:cxnSp>
        <p:nvCxnSpPr>
          <p:cNvPr id="48" name="Straight Connector 47"/>
          <p:cNvCxnSpPr/>
          <p:nvPr/>
        </p:nvCxnSpPr>
        <p:spPr>
          <a:xfrm flipV="1">
            <a:off x="2379663" y="3730625"/>
            <a:ext cx="4064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Rounded Rectangle 58"/>
          <p:cNvSpPr/>
          <p:nvPr/>
        </p:nvSpPr>
        <p:spPr>
          <a:xfrm>
            <a:off x="6889048" y="3557816"/>
            <a:ext cx="2040681" cy="359588"/>
          </a:xfrm>
          <a:prstGeom prst="roundRect">
            <a:avLst/>
          </a:prstGeom>
          <a:solidFill>
            <a:schemeClr val="bg1"/>
          </a:solidFill>
          <a:ln>
            <a:solidFill>
              <a:schemeClr val="tx1"/>
            </a:solid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0" i="0" dirty="0">
                <a:solidFill>
                  <a:prstClr val="black"/>
                </a:solidFill>
              </a:rPr>
              <a:t>4 Not Available for Follow-Up*</a:t>
            </a:r>
          </a:p>
        </p:txBody>
      </p:sp>
      <p:cxnSp>
        <p:nvCxnSpPr>
          <p:cNvPr id="62" name="Straight Connector 61"/>
          <p:cNvCxnSpPr/>
          <p:nvPr/>
        </p:nvCxnSpPr>
        <p:spPr>
          <a:xfrm>
            <a:off x="6543675" y="3730625"/>
            <a:ext cx="346075" cy="63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6" name="Rounded Rectangle 45"/>
          <p:cNvSpPr/>
          <p:nvPr/>
        </p:nvSpPr>
        <p:spPr>
          <a:xfrm>
            <a:off x="4885707" y="4153323"/>
            <a:ext cx="3343893" cy="424605"/>
          </a:xfrm>
          <a:prstGeom prst="roundRect">
            <a:avLst/>
          </a:prstGeom>
          <a:solidFill>
            <a:schemeClr val="bg1"/>
          </a:solidFill>
          <a:ln>
            <a:solidFill>
              <a:schemeClr val="tx1"/>
            </a:solid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0" i="0" dirty="0">
                <a:solidFill>
                  <a:prstClr val="black"/>
                </a:solidFill>
              </a:rPr>
              <a:t>784 </a:t>
            </a:r>
            <a:r>
              <a:rPr lang="en-US" sz="1600" i="0" dirty="0">
                <a:solidFill>
                  <a:srgbClr val="FF0000"/>
                </a:solidFill>
              </a:rPr>
              <a:t>(92.8%) </a:t>
            </a:r>
            <a:r>
              <a:rPr lang="en-US" sz="1400" b="0" i="0" dirty="0">
                <a:solidFill>
                  <a:prstClr val="black"/>
                </a:solidFill>
              </a:rPr>
              <a:t>Clinical Follow-up Available at 30 Months</a:t>
            </a:r>
          </a:p>
        </p:txBody>
      </p:sp>
      <p:sp>
        <p:nvSpPr>
          <p:cNvPr id="49" name="Rounded Rectangle 48"/>
          <p:cNvSpPr/>
          <p:nvPr/>
        </p:nvSpPr>
        <p:spPr>
          <a:xfrm>
            <a:off x="985763" y="5791200"/>
            <a:ext cx="3607352" cy="381000"/>
          </a:xfrm>
          <a:prstGeom prst="roundRect">
            <a:avLst/>
          </a:prstGeom>
          <a:solidFill>
            <a:schemeClr val="bg1"/>
          </a:solidFill>
          <a:ln>
            <a:solidFill>
              <a:schemeClr val="tx1"/>
            </a:solid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0" i="0" dirty="0">
                <a:solidFill>
                  <a:prstClr val="black"/>
                </a:solidFill>
              </a:rPr>
              <a:t>784 </a:t>
            </a:r>
            <a:r>
              <a:rPr lang="en-US" sz="1600" i="0" dirty="0">
                <a:solidFill>
                  <a:srgbClr val="FF0000"/>
                </a:solidFill>
              </a:rPr>
              <a:t>(93.1%) </a:t>
            </a:r>
            <a:r>
              <a:rPr lang="en-US" sz="1400" b="0" i="0" dirty="0">
                <a:solidFill>
                  <a:prstClr val="black"/>
                </a:solidFill>
              </a:rPr>
              <a:t>Clinical Follow-up Available at 33 Months</a:t>
            </a:r>
          </a:p>
        </p:txBody>
      </p:sp>
      <p:sp>
        <p:nvSpPr>
          <p:cNvPr id="50" name="Rounded Rectangle 49"/>
          <p:cNvSpPr/>
          <p:nvPr/>
        </p:nvSpPr>
        <p:spPr>
          <a:xfrm>
            <a:off x="4919719" y="5791200"/>
            <a:ext cx="3287847" cy="381000"/>
          </a:xfrm>
          <a:prstGeom prst="roundRect">
            <a:avLst/>
          </a:prstGeom>
          <a:solidFill>
            <a:schemeClr val="bg1"/>
          </a:solidFill>
          <a:ln>
            <a:solidFill>
              <a:schemeClr val="tx1"/>
            </a:solid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0" i="0" dirty="0">
                <a:solidFill>
                  <a:prstClr val="black"/>
                </a:solidFill>
              </a:rPr>
              <a:t>781 </a:t>
            </a:r>
            <a:r>
              <a:rPr lang="en-US" sz="1600" i="0" dirty="0">
                <a:solidFill>
                  <a:srgbClr val="FF0000"/>
                </a:solidFill>
              </a:rPr>
              <a:t>(92.4%) </a:t>
            </a:r>
            <a:r>
              <a:rPr lang="en-US" sz="1400" b="0" i="0" dirty="0">
                <a:solidFill>
                  <a:prstClr val="black"/>
                </a:solidFill>
              </a:rPr>
              <a:t>Clinical Follow-up Available at 33 Months</a:t>
            </a:r>
          </a:p>
        </p:txBody>
      </p:sp>
      <p:cxnSp>
        <p:nvCxnSpPr>
          <p:cNvPr id="27649" name="Straight Connector 27648"/>
          <p:cNvCxnSpPr/>
          <p:nvPr/>
        </p:nvCxnSpPr>
        <p:spPr>
          <a:xfrm>
            <a:off x="2782888" y="4551363"/>
            <a:ext cx="6350" cy="123983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652" name="Straight Connector 27651"/>
          <p:cNvCxnSpPr/>
          <p:nvPr/>
        </p:nvCxnSpPr>
        <p:spPr>
          <a:xfrm>
            <a:off x="6557963" y="4578350"/>
            <a:ext cx="6350" cy="12128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9" name="Rounded Rectangle 38"/>
          <p:cNvSpPr/>
          <p:nvPr/>
        </p:nvSpPr>
        <p:spPr>
          <a:xfrm>
            <a:off x="411824" y="6366320"/>
            <a:ext cx="6217576" cy="217550"/>
          </a:xfrm>
          <a:prstGeom prst="roundRect">
            <a:avLst/>
          </a:prstGeom>
          <a:solidFill>
            <a:schemeClr val="bg1"/>
          </a:solidFill>
          <a:ln>
            <a:solidFill>
              <a:schemeClr val="tx1"/>
            </a:solid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400" b="0" i="0" dirty="0">
                <a:solidFill>
                  <a:prstClr val="black"/>
                </a:solidFill>
              </a:rPr>
              <a:t>*Subjects were prematurely exited from the study or incarcerated.</a:t>
            </a:r>
          </a:p>
        </p:txBody>
      </p:sp>
      <p:sp>
        <p:nvSpPr>
          <p:cNvPr id="40" name="Title 1"/>
          <p:cNvSpPr txBox="1">
            <a:spLocks/>
          </p:cNvSpPr>
          <p:nvPr/>
        </p:nvSpPr>
        <p:spPr>
          <a:xfrm>
            <a:off x="152400" y="0"/>
            <a:ext cx="7010400" cy="990600"/>
          </a:xfrm>
          <a:prstGeom prst="rect">
            <a:avLst/>
          </a:prstGeom>
          <a:ln>
            <a:noFill/>
          </a:ln>
          <a:effectLst>
            <a:outerShdw blurRad="50800" dir="5400000" algn="ctr" rotWithShape="0">
              <a:schemeClr val="bg1"/>
            </a:outerShdw>
          </a:effectLst>
        </p:spPr>
        <p:txBody>
          <a:bodyPr anchor="ctr"/>
          <a:lstStyle>
            <a:lvl1pPr algn="l" rtl="0" eaLnBrk="0" fontAlgn="base" hangingPunct="0">
              <a:spcBef>
                <a:spcPct val="0"/>
              </a:spcBef>
              <a:spcAft>
                <a:spcPct val="0"/>
              </a:spcAft>
              <a:defRPr sz="2400" kern="1200">
                <a:solidFill>
                  <a:srgbClr val="1B3564"/>
                </a:solidFill>
                <a:latin typeface="Arial Black" pitchFamily="34" charset="0"/>
                <a:ea typeface="+mj-ea"/>
                <a:cs typeface="+mj-cs"/>
              </a:defRPr>
            </a:lvl1pPr>
            <a:lvl2pPr algn="l" rtl="0" eaLnBrk="0" fontAlgn="base" hangingPunct="0">
              <a:spcBef>
                <a:spcPct val="0"/>
              </a:spcBef>
              <a:spcAft>
                <a:spcPct val="0"/>
              </a:spcAft>
              <a:defRPr sz="2400">
                <a:solidFill>
                  <a:srgbClr val="1B3564"/>
                </a:solidFill>
                <a:latin typeface="Arial Black" pitchFamily="34" charset="0"/>
              </a:defRPr>
            </a:lvl2pPr>
            <a:lvl3pPr algn="l" rtl="0" eaLnBrk="0" fontAlgn="base" hangingPunct="0">
              <a:spcBef>
                <a:spcPct val="0"/>
              </a:spcBef>
              <a:spcAft>
                <a:spcPct val="0"/>
              </a:spcAft>
              <a:defRPr sz="2400">
                <a:solidFill>
                  <a:srgbClr val="1B3564"/>
                </a:solidFill>
                <a:latin typeface="Arial Black" pitchFamily="34" charset="0"/>
              </a:defRPr>
            </a:lvl3pPr>
            <a:lvl4pPr algn="l" rtl="0" eaLnBrk="0" fontAlgn="base" hangingPunct="0">
              <a:spcBef>
                <a:spcPct val="0"/>
              </a:spcBef>
              <a:spcAft>
                <a:spcPct val="0"/>
              </a:spcAft>
              <a:defRPr sz="2400">
                <a:solidFill>
                  <a:srgbClr val="1B3564"/>
                </a:solidFill>
                <a:latin typeface="Arial Black" pitchFamily="34" charset="0"/>
              </a:defRPr>
            </a:lvl4pPr>
            <a:lvl5pPr algn="l" rtl="0" eaLnBrk="0" fontAlgn="base" hangingPunct="0">
              <a:spcBef>
                <a:spcPct val="0"/>
              </a:spcBef>
              <a:spcAft>
                <a:spcPct val="0"/>
              </a:spcAft>
              <a:defRPr sz="2400">
                <a:solidFill>
                  <a:srgbClr val="1B3564"/>
                </a:solidFill>
                <a:latin typeface="Arial Black" pitchFamily="34" charset="0"/>
              </a:defRPr>
            </a:lvl5pPr>
            <a:lvl6pPr marL="457200" algn="l" rtl="0" fontAlgn="base">
              <a:spcBef>
                <a:spcPct val="0"/>
              </a:spcBef>
              <a:spcAft>
                <a:spcPct val="0"/>
              </a:spcAft>
              <a:defRPr sz="2400">
                <a:solidFill>
                  <a:srgbClr val="1B3564"/>
                </a:solidFill>
                <a:latin typeface="Arial Black" pitchFamily="34" charset="0"/>
              </a:defRPr>
            </a:lvl6pPr>
            <a:lvl7pPr marL="914400" algn="l" rtl="0" fontAlgn="base">
              <a:spcBef>
                <a:spcPct val="0"/>
              </a:spcBef>
              <a:spcAft>
                <a:spcPct val="0"/>
              </a:spcAft>
              <a:defRPr sz="2400">
                <a:solidFill>
                  <a:srgbClr val="1B3564"/>
                </a:solidFill>
                <a:latin typeface="Arial Black" pitchFamily="34" charset="0"/>
              </a:defRPr>
            </a:lvl7pPr>
            <a:lvl8pPr marL="1371600" algn="l" rtl="0" fontAlgn="base">
              <a:spcBef>
                <a:spcPct val="0"/>
              </a:spcBef>
              <a:spcAft>
                <a:spcPct val="0"/>
              </a:spcAft>
              <a:defRPr sz="2400">
                <a:solidFill>
                  <a:srgbClr val="1B3564"/>
                </a:solidFill>
                <a:latin typeface="Arial Black" pitchFamily="34" charset="0"/>
              </a:defRPr>
            </a:lvl8pPr>
            <a:lvl9pPr marL="1828800" algn="l" rtl="0" fontAlgn="base">
              <a:spcBef>
                <a:spcPct val="0"/>
              </a:spcBef>
              <a:spcAft>
                <a:spcPct val="0"/>
              </a:spcAft>
              <a:defRPr sz="2400">
                <a:solidFill>
                  <a:srgbClr val="1B3564"/>
                </a:solidFill>
                <a:latin typeface="Arial Black" pitchFamily="34" charset="0"/>
              </a:defRPr>
            </a:lvl9pPr>
          </a:lstStyle>
          <a:p>
            <a:pPr>
              <a:defRPr/>
            </a:pPr>
            <a:r>
              <a:rPr lang="en-US" sz="2800" i="0" smtClean="0">
                <a:latin typeface="Arial" panose="020B0604020202020204" pitchFamily="34" charset="0"/>
                <a:cs typeface="Arial" panose="020B0604020202020204" pitchFamily="34" charset="0"/>
              </a:rPr>
              <a:t>Randomization and Follow-up</a:t>
            </a:r>
            <a:br>
              <a:rPr lang="en-US" sz="2800" i="0" smtClean="0">
                <a:latin typeface="Arial" panose="020B0604020202020204" pitchFamily="34" charset="0"/>
                <a:cs typeface="Arial" panose="020B0604020202020204" pitchFamily="34" charset="0"/>
              </a:rPr>
            </a:br>
            <a:r>
              <a:rPr lang="en-US" sz="2800" i="0" smtClean="0">
                <a:latin typeface="Arial" panose="020B0604020202020204" pitchFamily="34" charset="0"/>
                <a:cs typeface="Arial" panose="020B0604020202020204" pitchFamily="34" charset="0"/>
              </a:rPr>
              <a:t>BMS-Treated Subjects</a:t>
            </a:r>
            <a:endParaRPr lang="en-US" sz="2800" b="0" i="0" dirty="0">
              <a:latin typeface="Arial" panose="020B0604020202020204" pitchFamily="34" charset="0"/>
              <a:cs typeface="Arial" panose="020B0604020202020204" pitchFamily="34" charset="0"/>
            </a:endParaRPr>
          </a:p>
        </p:txBody>
      </p:sp>
      <p:sp>
        <p:nvSpPr>
          <p:cNvPr id="95305" name="Slide Number Placeholder 4"/>
          <p:cNvSpPr>
            <a:spLocks noGrp="1"/>
          </p:cNvSpPr>
          <p:nvPr>
            <p:ph type="sldNum" sz="quarter" idx="12"/>
          </p:nvPr>
        </p:nvSpPr>
        <p:spPr bwMode="auto">
          <a:noFill/>
          <a:ln>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8BDD7AC2-E002-4D48-B7EF-08C26BCDFFD8}" type="slidenum">
              <a:rPr lang="en-US" altLang="en-US" smtClean="0">
                <a:solidFill>
                  <a:srgbClr val="FFFFFF"/>
                </a:solidFill>
              </a:rPr>
              <a:pPr eaLnBrk="1" fontAlgn="base" hangingPunct="1">
                <a:spcBef>
                  <a:spcPct val="0"/>
                </a:spcBef>
                <a:spcAft>
                  <a:spcPct val="0"/>
                </a:spcAft>
              </a:pPr>
              <a:t>21</a:t>
            </a:fld>
            <a:endParaRPr lang="en-US" altLang="en-US" smtClean="0">
              <a:solidFill>
                <a:srgbClr val="FFFFFF"/>
              </a:solidFill>
            </a:endParaRPr>
          </a:p>
        </p:txBody>
      </p:sp>
      <p:sp>
        <p:nvSpPr>
          <p:cNvPr id="2" name="TextBox 1"/>
          <p:cNvSpPr txBox="1"/>
          <p:nvPr/>
        </p:nvSpPr>
        <p:spPr>
          <a:xfrm>
            <a:off x="3505200" y="2590800"/>
            <a:ext cx="2476960" cy="338554"/>
          </a:xfrm>
          <a:prstGeom prst="rect">
            <a:avLst/>
          </a:prstGeom>
          <a:noFill/>
        </p:spPr>
        <p:txBody>
          <a:bodyPr wrap="none" rtlCol="0">
            <a:spAutoFit/>
          </a:bodyPr>
          <a:lstStyle/>
          <a:p>
            <a:r>
              <a:rPr lang="en-US" sz="1600" dirty="0" smtClean="0">
                <a:solidFill>
                  <a:srgbClr val="FF0000"/>
                </a:solidFill>
              </a:rPr>
              <a:t>(~60% STEMI / NSTEMI)</a:t>
            </a:r>
            <a:endParaRPr lang="en-US" sz="1600" dirty="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Number Placeholder 3"/>
          <p:cNvSpPr txBox="1">
            <a:spLocks noGrp="1"/>
          </p:cNvSpPr>
          <p:nvPr/>
        </p:nvSpPr>
        <p:spPr bwMode="auto">
          <a:xfrm>
            <a:off x="7010400" y="6705600"/>
            <a:ext cx="21336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460ACB1D-373D-4F9F-87CF-A96D082EAE6F}" type="slidenum">
              <a:rPr lang="en-US" altLang="en-US" sz="900" i="0" smtClean="0">
                <a:solidFill>
                  <a:srgbClr val="FFFFFF"/>
                </a:solidFill>
              </a:rPr>
              <a:pPr algn="r" eaLnBrk="1" hangingPunct="1"/>
              <a:t>22</a:t>
            </a:fld>
            <a:endParaRPr lang="en-US" altLang="en-US" sz="900" i="0" smtClean="0">
              <a:solidFill>
                <a:srgbClr val="FFFFFF"/>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3046977849"/>
              </p:ext>
            </p:extLst>
          </p:nvPr>
        </p:nvGraphicFramePr>
        <p:xfrm>
          <a:off x="160338" y="1143000"/>
          <a:ext cx="8831262" cy="5483223"/>
        </p:xfrm>
        <a:graphic>
          <a:graphicData uri="http://schemas.openxmlformats.org/drawingml/2006/table">
            <a:tbl>
              <a:tblPr firstRow="1" bandRow="1">
                <a:tableStyleId>{6E25E649-3F16-4E02-A733-19D2CDBF48F0}</a:tableStyleId>
              </a:tblPr>
              <a:tblGrid>
                <a:gridCol w="3040062"/>
                <a:gridCol w="1752600"/>
                <a:gridCol w="1143000"/>
                <a:gridCol w="1744650"/>
                <a:gridCol w="1150950"/>
              </a:tblGrid>
              <a:tr h="967633">
                <a:tc>
                  <a:txBody>
                    <a:bodyPr/>
                    <a:lstStyle/>
                    <a:p>
                      <a:pPr marL="0" marR="0">
                        <a:spcBef>
                          <a:spcPts val="95"/>
                        </a:spcBef>
                        <a:spcAft>
                          <a:spcPts val="95"/>
                        </a:spcAft>
                      </a:pPr>
                      <a:r>
                        <a:rPr lang="en-US" sz="1800" dirty="0">
                          <a:solidFill>
                            <a:schemeClr val="bg1"/>
                          </a:solidFill>
                          <a:effectLst/>
                          <a:latin typeface="Arial" panose="020B0604020202020204" pitchFamily="34" charset="0"/>
                          <a:cs typeface="Arial" panose="020B0604020202020204" pitchFamily="34" charset="0"/>
                        </a:rPr>
                        <a:t>Outcome</a:t>
                      </a:r>
                      <a:endParaRPr lang="en-US" sz="1800" dirty="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nchor="b">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spcBef>
                          <a:spcPts val="95"/>
                        </a:spcBef>
                        <a:spcAft>
                          <a:spcPts val="95"/>
                        </a:spcAft>
                      </a:pPr>
                      <a:r>
                        <a:rPr lang="en-US" sz="1800" dirty="0" smtClean="0">
                          <a:solidFill>
                            <a:schemeClr val="bg1"/>
                          </a:solidFill>
                          <a:effectLst/>
                          <a:latin typeface="Arial" panose="020B0604020202020204" pitchFamily="34" charset="0"/>
                          <a:cs typeface="Arial" panose="020B0604020202020204" pitchFamily="34" charset="0"/>
                        </a:rPr>
                        <a:t>Thienopyridine</a:t>
                      </a:r>
                    </a:p>
                    <a:p>
                      <a:pPr marL="0" marR="0" algn="ctr">
                        <a:spcBef>
                          <a:spcPts val="95"/>
                        </a:spcBef>
                        <a:spcAft>
                          <a:spcPts val="95"/>
                        </a:spcAft>
                      </a:pPr>
                      <a:r>
                        <a:rPr lang="en-US" sz="1800" dirty="0" smtClean="0">
                          <a:solidFill>
                            <a:schemeClr val="bg1"/>
                          </a:solidFill>
                          <a:effectLst/>
                          <a:latin typeface="Arial" panose="020B0604020202020204" pitchFamily="34" charset="0"/>
                          <a:cs typeface="Arial" panose="020B0604020202020204" pitchFamily="34" charset="0"/>
                        </a:rPr>
                        <a:t>N=842</a:t>
                      </a:r>
                      <a:endParaRPr lang="en-US" sz="1800" dirty="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nchor="b">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spcBef>
                          <a:spcPts val="95"/>
                        </a:spcBef>
                        <a:spcAft>
                          <a:spcPts val="95"/>
                        </a:spcAft>
                      </a:pPr>
                      <a:r>
                        <a:rPr lang="en-US" sz="1800" dirty="0" smtClean="0">
                          <a:solidFill>
                            <a:schemeClr val="bg1"/>
                          </a:solidFill>
                          <a:effectLst/>
                          <a:latin typeface="Arial" panose="020B0604020202020204" pitchFamily="34" charset="0"/>
                          <a:cs typeface="Arial" panose="020B0604020202020204" pitchFamily="34" charset="0"/>
                        </a:rPr>
                        <a:t>Placebo</a:t>
                      </a:r>
                    </a:p>
                    <a:p>
                      <a:pPr marL="0" marR="0" algn="ctr">
                        <a:spcBef>
                          <a:spcPts val="95"/>
                        </a:spcBef>
                        <a:spcAft>
                          <a:spcPts val="95"/>
                        </a:spcAft>
                      </a:pPr>
                      <a:r>
                        <a:rPr lang="en-US" sz="1800" dirty="0" smtClean="0">
                          <a:solidFill>
                            <a:schemeClr val="bg1"/>
                          </a:solidFill>
                          <a:effectLst/>
                          <a:latin typeface="Arial" panose="020B0604020202020204" pitchFamily="34" charset="0"/>
                          <a:cs typeface="Arial" panose="020B0604020202020204" pitchFamily="34" charset="0"/>
                        </a:rPr>
                        <a:t>N=845</a:t>
                      </a:r>
                      <a:endParaRPr lang="en-US" sz="1800" dirty="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nchor="b">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spcBef>
                          <a:spcPts val="95"/>
                        </a:spcBef>
                        <a:spcAft>
                          <a:spcPts val="95"/>
                        </a:spcAft>
                      </a:pPr>
                      <a:r>
                        <a:rPr lang="en-US" sz="1800" dirty="0">
                          <a:solidFill>
                            <a:schemeClr val="bg1"/>
                          </a:solidFill>
                          <a:effectLst/>
                          <a:latin typeface="Arial" panose="020B0604020202020204" pitchFamily="34" charset="0"/>
                          <a:cs typeface="Arial" panose="020B0604020202020204" pitchFamily="34" charset="0"/>
                        </a:rPr>
                        <a:t>Stratified</a:t>
                      </a:r>
                      <a:br>
                        <a:rPr lang="en-US" sz="1800" dirty="0">
                          <a:solidFill>
                            <a:schemeClr val="bg1"/>
                          </a:solidFill>
                          <a:effectLst/>
                          <a:latin typeface="Arial" panose="020B0604020202020204" pitchFamily="34" charset="0"/>
                          <a:cs typeface="Arial" panose="020B0604020202020204" pitchFamily="34" charset="0"/>
                        </a:rPr>
                      </a:br>
                      <a:r>
                        <a:rPr lang="en-US" sz="1800" dirty="0" smtClean="0">
                          <a:solidFill>
                            <a:schemeClr val="bg1"/>
                          </a:solidFill>
                          <a:effectLst/>
                          <a:latin typeface="Arial" panose="020B0604020202020204" pitchFamily="34" charset="0"/>
                          <a:cs typeface="Arial" panose="020B0604020202020204" pitchFamily="34" charset="0"/>
                        </a:rPr>
                        <a:t>HR, 95%</a:t>
                      </a:r>
                      <a:r>
                        <a:rPr lang="en-US" sz="1800" baseline="0" dirty="0" smtClean="0">
                          <a:solidFill>
                            <a:schemeClr val="bg1"/>
                          </a:solidFill>
                          <a:effectLst/>
                          <a:latin typeface="Arial" panose="020B0604020202020204" pitchFamily="34" charset="0"/>
                          <a:cs typeface="Arial" panose="020B0604020202020204" pitchFamily="34" charset="0"/>
                        </a:rPr>
                        <a:t> CI</a:t>
                      </a:r>
                      <a:endParaRPr lang="en-US" sz="1800" dirty="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nchor="b">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spcBef>
                          <a:spcPts val="95"/>
                        </a:spcBef>
                        <a:spcAft>
                          <a:spcPts val="95"/>
                        </a:spcAft>
                      </a:pPr>
                      <a:r>
                        <a:rPr lang="en-US" sz="1800" dirty="0">
                          <a:solidFill>
                            <a:schemeClr val="bg1"/>
                          </a:solidFill>
                          <a:effectLst/>
                          <a:latin typeface="Arial" panose="020B0604020202020204" pitchFamily="34" charset="0"/>
                          <a:cs typeface="Arial" panose="020B0604020202020204" pitchFamily="34" charset="0"/>
                        </a:rPr>
                        <a:t>Stratified</a:t>
                      </a:r>
                      <a:br>
                        <a:rPr lang="en-US" sz="1800" dirty="0">
                          <a:solidFill>
                            <a:schemeClr val="bg1"/>
                          </a:solidFill>
                          <a:effectLst/>
                          <a:latin typeface="Arial" panose="020B0604020202020204" pitchFamily="34" charset="0"/>
                          <a:cs typeface="Arial" panose="020B0604020202020204" pitchFamily="34" charset="0"/>
                        </a:rPr>
                      </a:br>
                      <a:r>
                        <a:rPr lang="en-US" sz="1800" dirty="0">
                          <a:solidFill>
                            <a:schemeClr val="bg1"/>
                          </a:solidFill>
                          <a:effectLst/>
                          <a:latin typeface="Arial" panose="020B0604020202020204" pitchFamily="34" charset="0"/>
                          <a:cs typeface="Arial" panose="020B0604020202020204" pitchFamily="34" charset="0"/>
                        </a:rPr>
                        <a:t>Log-rank</a:t>
                      </a:r>
                      <a:br>
                        <a:rPr lang="en-US" sz="1800" dirty="0">
                          <a:solidFill>
                            <a:schemeClr val="bg1"/>
                          </a:solidFill>
                          <a:effectLst/>
                          <a:latin typeface="Arial" panose="020B0604020202020204" pitchFamily="34" charset="0"/>
                          <a:cs typeface="Arial" panose="020B0604020202020204" pitchFamily="34" charset="0"/>
                        </a:rPr>
                      </a:br>
                      <a:r>
                        <a:rPr lang="en-US" sz="1800" dirty="0">
                          <a:solidFill>
                            <a:schemeClr val="bg1"/>
                          </a:solidFill>
                          <a:effectLst/>
                          <a:latin typeface="Arial" panose="020B0604020202020204" pitchFamily="34" charset="0"/>
                          <a:cs typeface="Arial" panose="020B0604020202020204" pitchFamily="34" charset="0"/>
                        </a:rPr>
                        <a:t>P-Value</a:t>
                      </a:r>
                      <a:endParaRPr lang="en-US" sz="1800" dirty="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nchor="b">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r>
              <a:tr h="645086">
                <a:tc>
                  <a:txBody>
                    <a:bodyPr/>
                    <a:lstStyle/>
                    <a:p>
                      <a:pPr marL="0" marR="0">
                        <a:spcBef>
                          <a:spcPts val="95"/>
                        </a:spcBef>
                        <a:spcAft>
                          <a:spcPts val="95"/>
                        </a:spcAft>
                      </a:pPr>
                      <a:r>
                        <a:rPr lang="en-US" sz="1800" b="1" dirty="0">
                          <a:solidFill>
                            <a:srgbClr val="FFFF00"/>
                          </a:solidFill>
                          <a:effectLst/>
                          <a:latin typeface="Arial" panose="020B0604020202020204" pitchFamily="34" charset="0"/>
                          <a:cs typeface="Arial" panose="020B0604020202020204" pitchFamily="34" charset="0"/>
                        </a:rPr>
                        <a:t>Stent Thrombosis </a:t>
                      </a:r>
                      <a:r>
                        <a:rPr lang="en-US" sz="1800" b="1" dirty="0">
                          <a:solidFill>
                            <a:schemeClr val="bg1"/>
                          </a:solidFill>
                          <a:effectLst/>
                          <a:latin typeface="Arial" panose="020B0604020202020204" pitchFamily="34" charset="0"/>
                          <a:cs typeface="Arial" panose="020B0604020202020204" pitchFamily="34" charset="0"/>
                        </a:rPr>
                        <a:t>ARC </a:t>
                      </a:r>
                      <a:r>
                        <a:rPr lang="en-US" sz="1800" b="0" dirty="0">
                          <a:solidFill>
                            <a:schemeClr val="bg1"/>
                          </a:solidFill>
                          <a:effectLst/>
                          <a:latin typeface="Arial" panose="020B0604020202020204" pitchFamily="34" charset="0"/>
                          <a:cs typeface="Arial" panose="020B0604020202020204" pitchFamily="34" charset="0"/>
                        </a:rPr>
                        <a:t>Definite/Probable</a:t>
                      </a:r>
                      <a:endParaRPr lang="en-US" sz="1800" b="0" dirty="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spcBef>
                          <a:spcPts val="95"/>
                        </a:spcBef>
                        <a:spcAft>
                          <a:spcPts val="95"/>
                        </a:spcAft>
                      </a:pPr>
                      <a:r>
                        <a:rPr lang="en-US" sz="1800" b="0" dirty="0">
                          <a:solidFill>
                            <a:schemeClr val="bg1"/>
                          </a:solidFill>
                          <a:effectLst/>
                          <a:latin typeface="Arial" panose="020B0604020202020204" pitchFamily="34" charset="0"/>
                          <a:cs typeface="Arial" panose="020B0604020202020204" pitchFamily="34" charset="0"/>
                        </a:rPr>
                        <a:t> </a:t>
                      </a:r>
                      <a:r>
                        <a:rPr lang="en-US" sz="1800" b="1" dirty="0">
                          <a:solidFill>
                            <a:schemeClr val="bg1"/>
                          </a:solidFill>
                          <a:effectLst/>
                          <a:latin typeface="Arial" panose="020B0604020202020204" pitchFamily="34" charset="0"/>
                          <a:cs typeface="Arial" panose="020B0604020202020204" pitchFamily="34" charset="0"/>
                        </a:rPr>
                        <a:t>4 (0.5%)</a:t>
                      </a:r>
                      <a:endParaRPr lang="en-US" sz="1800" b="1" dirty="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spcBef>
                          <a:spcPts val="95"/>
                        </a:spcBef>
                        <a:spcAft>
                          <a:spcPts val="95"/>
                        </a:spcAft>
                      </a:pPr>
                      <a:r>
                        <a:rPr lang="en-US" sz="1800" b="0" dirty="0">
                          <a:solidFill>
                            <a:schemeClr val="bg1"/>
                          </a:solidFill>
                          <a:effectLst/>
                          <a:latin typeface="Arial" panose="020B0604020202020204" pitchFamily="34" charset="0"/>
                          <a:cs typeface="Arial" panose="020B0604020202020204" pitchFamily="34" charset="0"/>
                        </a:rPr>
                        <a:t> </a:t>
                      </a:r>
                      <a:r>
                        <a:rPr lang="en-US" sz="1800" b="1" dirty="0">
                          <a:solidFill>
                            <a:schemeClr val="bg1"/>
                          </a:solidFill>
                          <a:effectLst/>
                          <a:latin typeface="Arial" panose="020B0604020202020204" pitchFamily="34" charset="0"/>
                          <a:cs typeface="Arial" panose="020B0604020202020204" pitchFamily="34" charset="0"/>
                        </a:rPr>
                        <a:t>9 (1.1%)</a:t>
                      </a:r>
                      <a:endParaRPr lang="en-US" sz="1800" b="1" dirty="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indent="0" algn="ctr" defTabSz="914400" rtl="0" eaLnBrk="1" fontAlgn="auto" latinLnBrk="0" hangingPunct="1">
                        <a:lnSpc>
                          <a:spcPct val="100000"/>
                        </a:lnSpc>
                        <a:spcBef>
                          <a:spcPts val="95"/>
                        </a:spcBef>
                        <a:spcAft>
                          <a:spcPts val="95"/>
                        </a:spcAft>
                        <a:buClrTx/>
                        <a:buSzTx/>
                        <a:buFontTx/>
                        <a:buNone/>
                        <a:tabLst/>
                        <a:defRPr/>
                      </a:pPr>
                      <a:r>
                        <a:rPr lang="en-US" sz="2000" b="1" dirty="0" smtClean="0">
                          <a:solidFill>
                            <a:srgbClr val="FFFF00"/>
                          </a:solidFill>
                          <a:effectLst/>
                          <a:latin typeface="Arial" panose="020B0604020202020204" pitchFamily="34" charset="0"/>
                          <a:cs typeface="Arial" panose="020B0604020202020204" pitchFamily="34" charset="0"/>
                        </a:rPr>
                        <a:t>0.49</a:t>
                      </a:r>
                      <a:r>
                        <a:rPr lang="en-US" sz="1800" b="1" dirty="0" smtClean="0">
                          <a:solidFill>
                            <a:srgbClr val="FFFF00"/>
                          </a:solidFill>
                          <a:effectLst/>
                          <a:latin typeface="Arial" panose="020B0604020202020204" pitchFamily="34" charset="0"/>
                          <a:cs typeface="Arial" panose="020B0604020202020204" pitchFamily="34" charset="0"/>
                        </a:rPr>
                        <a:t> </a:t>
                      </a:r>
                      <a:r>
                        <a:rPr lang="en-US" sz="1800" b="1" dirty="0" smtClean="0">
                          <a:solidFill>
                            <a:schemeClr val="bg1"/>
                          </a:solidFill>
                          <a:effectLst/>
                          <a:latin typeface="Arial" panose="020B0604020202020204" pitchFamily="34" charset="0"/>
                          <a:cs typeface="Arial" panose="020B0604020202020204" pitchFamily="34" charset="0"/>
                        </a:rPr>
                        <a:t>(0.15-1.64)</a:t>
                      </a:r>
                      <a:endParaRPr lang="en-US" sz="1800" b="1" dirty="0" smtClean="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spcBef>
                          <a:spcPts val="95"/>
                        </a:spcBef>
                        <a:spcAft>
                          <a:spcPts val="95"/>
                        </a:spcAft>
                      </a:pPr>
                      <a:r>
                        <a:rPr lang="en-US" sz="1800" b="0" dirty="0">
                          <a:solidFill>
                            <a:schemeClr val="bg1"/>
                          </a:solidFill>
                          <a:effectLst/>
                          <a:latin typeface="Arial" panose="020B0604020202020204" pitchFamily="34" charset="0"/>
                          <a:cs typeface="Arial" panose="020B0604020202020204" pitchFamily="34" charset="0"/>
                        </a:rPr>
                        <a:t> </a:t>
                      </a:r>
                      <a:r>
                        <a:rPr lang="en-US" sz="1800" b="1" dirty="0" smtClean="0">
                          <a:solidFill>
                            <a:schemeClr val="bg1"/>
                          </a:solidFill>
                          <a:effectLst/>
                          <a:latin typeface="Arial" panose="020B0604020202020204" pitchFamily="34" charset="0"/>
                          <a:cs typeface="Arial" panose="020B0604020202020204" pitchFamily="34" charset="0"/>
                        </a:rPr>
                        <a:t>0.24</a:t>
                      </a:r>
                      <a:endParaRPr lang="en-US" sz="1800" b="1" dirty="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r>
              <a:tr h="322542">
                <a:tc>
                  <a:txBody>
                    <a:bodyPr/>
                    <a:lstStyle/>
                    <a:p>
                      <a:pPr marL="0" marR="0">
                        <a:spcBef>
                          <a:spcPts val="95"/>
                        </a:spcBef>
                        <a:spcAft>
                          <a:spcPts val="95"/>
                        </a:spcAft>
                      </a:pPr>
                      <a:r>
                        <a:rPr lang="en-US" sz="1800" dirty="0">
                          <a:solidFill>
                            <a:schemeClr val="bg1"/>
                          </a:solidFill>
                          <a:effectLst/>
                          <a:latin typeface="Arial" panose="020B0604020202020204" pitchFamily="34" charset="0"/>
                          <a:cs typeface="Arial" panose="020B0604020202020204" pitchFamily="34" charset="0"/>
                        </a:rPr>
                        <a:t>    </a:t>
                      </a:r>
                      <a:r>
                        <a:rPr lang="en-US" sz="1800" b="1" dirty="0">
                          <a:solidFill>
                            <a:srgbClr val="FFFF00"/>
                          </a:solidFill>
                          <a:effectLst/>
                          <a:latin typeface="Arial" panose="020B0604020202020204" pitchFamily="34" charset="0"/>
                          <a:cs typeface="Arial" panose="020B0604020202020204" pitchFamily="34" charset="0"/>
                        </a:rPr>
                        <a:t>ARC Definite</a:t>
                      </a:r>
                      <a:endParaRPr lang="en-US" sz="1800" b="1" dirty="0">
                        <a:solidFill>
                          <a:srgbClr val="FFFF00"/>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spcBef>
                          <a:spcPts val="95"/>
                        </a:spcBef>
                        <a:spcAft>
                          <a:spcPts val="95"/>
                        </a:spcAft>
                      </a:pPr>
                      <a:r>
                        <a:rPr lang="en-US" sz="1800" dirty="0">
                          <a:solidFill>
                            <a:schemeClr val="bg1"/>
                          </a:solidFill>
                          <a:effectLst/>
                          <a:latin typeface="Arial" panose="020B0604020202020204" pitchFamily="34" charset="0"/>
                          <a:cs typeface="Arial" panose="020B0604020202020204" pitchFamily="34" charset="0"/>
                        </a:rPr>
                        <a:t> </a:t>
                      </a:r>
                      <a:r>
                        <a:rPr lang="en-US" sz="1800" b="1" dirty="0">
                          <a:solidFill>
                            <a:schemeClr val="bg1"/>
                          </a:solidFill>
                          <a:effectLst/>
                          <a:latin typeface="Arial" panose="020B0604020202020204" pitchFamily="34" charset="0"/>
                          <a:cs typeface="Arial" panose="020B0604020202020204" pitchFamily="34" charset="0"/>
                        </a:rPr>
                        <a:t>4 (0.5%)</a:t>
                      </a:r>
                      <a:endParaRPr lang="en-US" sz="1800" b="1" dirty="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spcBef>
                          <a:spcPts val="95"/>
                        </a:spcBef>
                        <a:spcAft>
                          <a:spcPts val="95"/>
                        </a:spcAft>
                      </a:pPr>
                      <a:r>
                        <a:rPr lang="en-US" sz="1800" dirty="0">
                          <a:solidFill>
                            <a:schemeClr val="bg1"/>
                          </a:solidFill>
                          <a:effectLst/>
                          <a:latin typeface="Arial" panose="020B0604020202020204" pitchFamily="34" charset="0"/>
                          <a:cs typeface="Arial" panose="020B0604020202020204" pitchFamily="34" charset="0"/>
                        </a:rPr>
                        <a:t> </a:t>
                      </a:r>
                      <a:r>
                        <a:rPr lang="en-US" sz="1800" b="1" dirty="0">
                          <a:solidFill>
                            <a:schemeClr val="bg1"/>
                          </a:solidFill>
                          <a:effectLst/>
                          <a:latin typeface="Arial" panose="020B0604020202020204" pitchFamily="34" charset="0"/>
                          <a:cs typeface="Arial" panose="020B0604020202020204" pitchFamily="34" charset="0"/>
                        </a:rPr>
                        <a:t>9 (1.1%)</a:t>
                      </a:r>
                      <a:endParaRPr lang="en-US" sz="1800" b="1" dirty="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indent="0" algn="ctr" defTabSz="914400" rtl="0" eaLnBrk="1" fontAlgn="auto" latinLnBrk="0" hangingPunct="1">
                        <a:lnSpc>
                          <a:spcPct val="100000"/>
                        </a:lnSpc>
                        <a:spcBef>
                          <a:spcPts val="95"/>
                        </a:spcBef>
                        <a:spcAft>
                          <a:spcPts val="95"/>
                        </a:spcAft>
                        <a:buClrTx/>
                        <a:buSzTx/>
                        <a:buFontTx/>
                        <a:buNone/>
                        <a:tabLst/>
                        <a:defRPr/>
                      </a:pPr>
                      <a:r>
                        <a:rPr lang="en-US" sz="2000" b="1" dirty="0" smtClean="0">
                          <a:solidFill>
                            <a:srgbClr val="FFFF00"/>
                          </a:solidFill>
                          <a:effectLst/>
                          <a:latin typeface="Arial" panose="020B0604020202020204" pitchFamily="34" charset="0"/>
                          <a:cs typeface="Arial" panose="020B0604020202020204" pitchFamily="34" charset="0"/>
                        </a:rPr>
                        <a:t>0.49</a:t>
                      </a:r>
                      <a:r>
                        <a:rPr lang="en-US" sz="1800" b="1" dirty="0" smtClean="0">
                          <a:solidFill>
                            <a:schemeClr val="bg1"/>
                          </a:solidFill>
                          <a:effectLst/>
                          <a:latin typeface="Arial" panose="020B0604020202020204" pitchFamily="34" charset="0"/>
                          <a:cs typeface="Arial" panose="020B0604020202020204" pitchFamily="34" charset="0"/>
                        </a:rPr>
                        <a:t> (0.15-1.64</a:t>
                      </a:r>
                      <a:r>
                        <a:rPr lang="en-US" sz="1800" dirty="0" smtClean="0">
                          <a:solidFill>
                            <a:schemeClr val="bg1"/>
                          </a:solidFill>
                          <a:effectLst/>
                          <a:latin typeface="Arial" panose="020B0604020202020204" pitchFamily="34" charset="0"/>
                          <a:cs typeface="Arial" panose="020B0604020202020204" pitchFamily="34" charset="0"/>
                        </a:rPr>
                        <a:t>)</a:t>
                      </a:r>
                      <a:endParaRPr lang="en-US" sz="1800" dirty="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spcBef>
                          <a:spcPts val="95"/>
                        </a:spcBef>
                        <a:spcAft>
                          <a:spcPts val="95"/>
                        </a:spcAft>
                      </a:pPr>
                      <a:r>
                        <a:rPr lang="en-US" sz="1800" dirty="0">
                          <a:solidFill>
                            <a:schemeClr val="bg1"/>
                          </a:solidFill>
                          <a:effectLst/>
                          <a:latin typeface="Arial" panose="020B0604020202020204" pitchFamily="34" charset="0"/>
                          <a:cs typeface="Arial" panose="020B0604020202020204" pitchFamily="34" charset="0"/>
                        </a:rPr>
                        <a:t> </a:t>
                      </a:r>
                      <a:r>
                        <a:rPr lang="en-US" sz="1800" dirty="0" smtClean="0">
                          <a:solidFill>
                            <a:schemeClr val="bg1"/>
                          </a:solidFill>
                          <a:effectLst/>
                          <a:latin typeface="Arial" panose="020B0604020202020204" pitchFamily="34" charset="0"/>
                          <a:cs typeface="Arial" panose="020B0604020202020204" pitchFamily="34" charset="0"/>
                        </a:rPr>
                        <a:t>0.24</a:t>
                      </a:r>
                      <a:endParaRPr lang="en-US" sz="1800" dirty="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r>
              <a:tr h="322542">
                <a:tc>
                  <a:txBody>
                    <a:bodyPr/>
                    <a:lstStyle/>
                    <a:p>
                      <a:pPr marL="0" marR="0">
                        <a:spcBef>
                          <a:spcPts val="95"/>
                        </a:spcBef>
                        <a:spcAft>
                          <a:spcPts val="95"/>
                        </a:spcAft>
                      </a:pPr>
                      <a:r>
                        <a:rPr lang="en-US" sz="1800">
                          <a:solidFill>
                            <a:schemeClr val="bg1"/>
                          </a:solidFill>
                          <a:effectLst/>
                          <a:latin typeface="Arial" panose="020B0604020202020204" pitchFamily="34" charset="0"/>
                          <a:cs typeface="Arial" panose="020B0604020202020204" pitchFamily="34" charset="0"/>
                        </a:rPr>
                        <a:t>    ARC Probable</a:t>
                      </a:r>
                      <a:endParaRPr lang="en-US" sz="180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spcBef>
                          <a:spcPts val="95"/>
                        </a:spcBef>
                        <a:spcAft>
                          <a:spcPts val="95"/>
                        </a:spcAft>
                      </a:pPr>
                      <a:r>
                        <a:rPr lang="en-US" sz="1800">
                          <a:solidFill>
                            <a:schemeClr val="bg1"/>
                          </a:solidFill>
                          <a:effectLst/>
                          <a:latin typeface="Arial" panose="020B0604020202020204" pitchFamily="34" charset="0"/>
                          <a:cs typeface="Arial" panose="020B0604020202020204" pitchFamily="34" charset="0"/>
                        </a:rPr>
                        <a:t> 0 (0.0%)</a:t>
                      </a:r>
                      <a:endParaRPr lang="en-US" sz="180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spcBef>
                          <a:spcPts val="95"/>
                        </a:spcBef>
                        <a:spcAft>
                          <a:spcPts val="95"/>
                        </a:spcAft>
                      </a:pPr>
                      <a:r>
                        <a:rPr lang="en-US" sz="1800" dirty="0">
                          <a:solidFill>
                            <a:schemeClr val="bg1"/>
                          </a:solidFill>
                          <a:effectLst/>
                          <a:latin typeface="Arial" panose="020B0604020202020204" pitchFamily="34" charset="0"/>
                          <a:cs typeface="Arial" panose="020B0604020202020204" pitchFamily="34" charset="0"/>
                        </a:rPr>
                        <a:t> 0 (0.0%)</a:t>
                      </a:r>
                      <a:endParaRPr lang="en-US" sz="1800" dirty="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spcBef>
                          <a:spcPts val="95"/>
                        </a:spcBef>
                        <a:spcAft>
                          <a:spcPts val="95"/>
                        </a:spcAft>
                      </a:pPr>
                      <a:r>
                        <a:rPr lang="en-US" sz="1800" dirty="0" smtClean="0">
                          <a:solidFill>
                            <a:schemeClr val="bg1"/>
                          </a:solidFill>
                          <a:effectLst/>
                          <a:latin typeface="Arial" panose="020B0604020202020204" pitchFamily="34" charset="0"/>
                          <a:cs typeface="Arial" panose="020B0604020202020204" pitchFamily="34" charset="0"/>
                        </a:rPr>
                        <a:t>-- (--, --)</a:t>
                      </a:r>
                      <a:endParaRPr lang="en-US" sz="1800" dirty="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spcBef>
                          <a:spcPts val="95"/>
                        </a:spcBef>
                        <a:spcAft>
                          <a:spcPts val="95"/>
                        </a:spcAft>
                      </a:pPr>
                      <a:r>
                        <a:rPr lang="en-US" sz="1800" dirty="0" smtClean="0">
                          <a:solidFill>
                            <a:schemeClr val="bg1"/>
                          </a:solidFill>
                          <a:effectLst/>
                          <a:latin typeface="Arial" panose="020B0604020202020204" pitchFamily="34" charset="0"/>
                          <a:cs typeface="Arial" panose="020B0604020202020204" pitchFamily="34" charset="0"/>
                        </a:rPr>
                        <a:t> </a:t>
                      </a:r>
                      <a:endParaRPr lang="en-US" sz="1800" dirty="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r>
              <a:tr h="322542">
                <a:tc>
                  <a:txBody>
                    <a:bodyPr/>
                    <a:lstStyle/>
                    <a:p>
                      <a:pPr marL="0" marR="0">
                        <a:spcBef>
                          <a:spcPts val="95"/>
                        </a:spcBef>
                        <a:spcAft>
                          <a:spcPts val="95"/>
                        </a:spcAft>
                      </a:pPr>
                      <a:r>
                        <a:rPr lang="en-US" sz="1800" b="1" dirty="0">
                          <a:solidFill>
                            <a:srgbClr val="FFFF00"/>
                          </a:solidFill>
                          <a:effectLst/>
                          <a:latin typeface="Arial" panose="020B0604020202020204" pitchFamily="34" charset="0"/>
                          <a:cs typeface="Arial" panose="020B0604020202020204" pitchFamily="34" charset="0"/>
                        </a:rPr>
                        <a:t>MACCE</a:t>
                      </a:r>
                      <a:r>
                        <a:rPr lang="en-US" sz="1800" b="0" dirty="0">
                          <a:solidFill>
                            <a:schemeClr val="bg1"/>
                          </a:solidFill>
                          <a:effectLst/>
                          <a:latin typeface="Arial" panose="020B0604020202020204" pitchFamily="34" charset="0"/>
                          <a:cs typeface="Arial" panose="020B0604020202020204" pitchFamily="34" charset="0"/>
                        </a:rPr>
                        <a:t> (Death, </a:t>
                      </a:r>
                      <a:r>
                        <a:rPr lang="en-US" sz="1800" b="0" dirty="0" smtClean="0">
                          <a:solidFill>
                            <a:schemeClr val="bg1"/>
                          </a:solidFill>
                          <a:effectLst/>
                          <a:latin typeface="Arial" panose="020B0604020202020204" pitchFamily="34" charset="0"/>
                          <a:cs typeface="Arial" panose="020B0604020202020204" pitchFamily="34" charset="0"/>
                        </a:rPr>
                        <a:t>MI, </a:t>
                      </a:r>
                      <a:r>
                        <a:rPr lang="en-US" sz="1800" b="0" dirty="0">
                          <a:solidFill>
                            <a:schemeClr val="bg1"/>
                          </a:solidFill>
                          <a:effectLst/>
                          <a:latin typeface="Arial" panose="020B0604020202020204" pitchFamily="34" charset="0"/>
                          <a:cs typeface="Arial" panose="020B0604020202020204" pitchFamily="34" charset="0"/>
                        </a:rPr>
                        <a:t>Stroke)</a:t>
                      </a:r>
                      <a:endParaRPr lang="en-US" sz="1800" b="0" dirty="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spcBef>
                          <a:spcPts val="95"/>
                        </a:spcBef>
                        <a:spcAft>
                          <a:spcPts val="95"/>
                        </a:spcAft>
                      </a:pPr>
                      <a:r>
                        <a:rPr lang="en-US" sz="1800" b="0">
                          <a:solidFill>
                            <a:schemeClr val="bg1"/>
                          </a:solidFill>
                          <a:effectLst/>
                          <a:latin typeface="Arial" panose="020B0604020202020204" pitchFamily="34" charset="0"/>
                          <a:cs typeface="Arial" panose="020B0604020202020204" pitchFamily="34" charset="0"/>
                        </a:rPr>
                        <a:t> 33 (4.0%)</a:t>
                      </a:r>
                      <a:endParaRPr lang="en-US" sz="1800" b="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spcBef>
                          <a:spcPts val="95"/>
                        </a:spcBef>
                        <a:spcAft>
                          <a:spcPts val="95"/>
                        </a:spcAft>
                      </a:pPr>
                      <a:r>
                        <a:rPr lang="en-US" sz="1800" b="0" dirty="0">
                          <a:solidFill>
                            <a:schemeClr val="bg1"/>
                          </a:solidFill>
                          <a:effectLst/>
                          <a:latin typeface="Arial" panose="020B0604020202020204" pitchFamily="34" charset="0"/>
                          <a:cs typeface="Arial" panose="020B0604020202020204" pitchFamily="34" charset="0"/>
                        </a:rPr>
                        <a:t> 38 (4.7%)</a:t>
                      </a:r>
                      <a:endParaRPr lang="en-US" sz="1800" b="0" dirty="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indent="0" algn="ctr" defTabSz="914400" rtl="0" eaLnBrk="1" fontAlgn="auto" latinLnBrk="0" hangingPunct="1">
                        <a:lnSpc>
                          <a:spcPct val="100000"/>
                        </a:lnSpc>
                        <a:spcBef>
                          <a:spcPts val="95"/>
                        </a:spcBef>
                        <a:spcAft>
                          <a:spcPts val="95"/>
                        </a:spcAft>
                        <a:buClrTx/>
                        <a:buSzTx/>
                        <a:buFontTx/>
                        <a:buNone/>
                        <a:tabLst/>
                        <a:defRPr/>
                      </a:pPr>
                      <a:r>
                        <a:rPr lang="en-US" sz="1800" b="0" dirty="0" smtClean="0">
                          <a:solidFill>
                            <a:schemeClr val="bg1"/>
                          </a:solidFill>
                          <a:effectLst/>
                          <a:latin typeface="Arial" panose="020B0604020202020204" pitchFamily="34" charset="0"/>
                          <a:cs typeface="Arial" panose="020B0604020202020204" pitchFamily="34" charset="0"/>
                        </a:rPr>
                        <a:t>0.92 (0.57-1.47)</a:t>
                      </a:r>
                      <a:endParaRPr lang="en-US" sz="1800" b="0" dirty="0" smtClean="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spcBef>
                          <a:spcPts val="95"/>
                        </a:spcBef>
                        <a:spcAft>
                          <a:spcPts val="95"/>
                        </a:spcAft>
                      </a:pPr>
                      <a:r>
                        <a:rPr lang="en-US" sz="1800" b="0" dirty="0">
                          <a:solidFill>
                            <a:schemeClr val="bg1"/>
                          </a:solidFill>
                          <a:effectLst/>
                          <a:latin typeface="Arial" panose="020B0604020202020204" pitchFamily="34" charset="0"/>
                          <a:cs typeface="Arial" panose="020B0604020202020204" pitchFamily="34" charset="0"/>
                        </a:rPr>
                        <a:t> </a:t>
                      </a:r>
                      <a:r>
                        <a:rPr lang="en-US" sz="1800" b="0" dirty="0" smtClean="0">
                          <a:solidFill>
                            <a:schemeClr val="bg1"/>
                          </a:solidFill>
                          <a:effectLst/>
                          <a:latin typeface="Arial" panose="020B0604020202020204" pitchFamily="34" charset="0"/>
                          <a:cs typeface="Arial" panose="020B0604020202020204" pitchFamily="34" charset="0"/>
                        </a:rPr>
                        <a:t>0.72</a:t>
                      </a:r>
                      <a:endParaRPr lang="en-US" sz="1800" b="0" dirty="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r>
              <a:tr h="322542">
                <a:tc>
                  <a:txBody>
                    <a:bodyPr/>
                    <a:lstStyle/>
                    <a:p>
                      <a:pPr marL="0" marR="0">
                        <a:spcBef>
                          <a:spcPts val="95"/>
                        </a:spcBef>
                        <a:spcAft>
                          <a:spcPts val="95"/>
                        </a:spcAft>
                      </a:pPr>
                      <a:r>
                        <a:rPr lang="en-US" sz="1800">
                          <a:solidFill>
                            <a:schemeClr val="bg1"/>
                          </a:solidFill>
                          <a:effectLst/>
                          <a:latin typeface="Arial" panose="020B0604020202020204" pitchFamily="34" charset="0"/>
                          <a:cs typeface="Arial" panose="020B0604020202020204" pitchFamily="34" charset="0"/>
                        </a:rPr>
                        <a:t>  Death</a:t>
                      </a:r>
                      <a:endParaRPr lang="en-US" sz="180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spcBef>
                          <a:spcPts val="95"/>
                        </a:spcBef>
                        <a:spcAft>
                          <a:spcPts val="95"/>
                        </a:spcAft>
                      </a:pPr>
                      <a:r>
                        <a:rPr lang="en-US" sz="1800">
                          <a:solidFill>
                            <a:schemeClr val="bg1"/>
                          </a:solidFill>
                          <a:effectLst/>
                          <a:latin typeface="Arial" panose="020B0604020202020204" pitchFamily="34" charset="0"/>
                          <a:cs typeface="Arial" panose="020B0604020202020204" pitchFamily="34" charset="0"/>
                        </a:rPr>
                        <a:t> 8 (1.0%)</a:t>
                      </a:r>
                      <a:endParaRPr lang="en-US" sz="180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spcBef>
                          <a:spcPts val="95"/>
                        </a:spcBef>
                        <a:spcAft>
                          <a:spcPts val="95"/>
                        </a:spcAft>
                      </a:pPr>
                      <a:r>
                        <a:rPr lang="en-US" sz="1800">
                          <a:solidFill>
                            <a:schemeClr val="bg1"/>
                          </a:solidFill>
                          <a:effectLst/>
                          <a:latin typeface="Arial" panose="020B0604020202020204" pitchFamily="34" charset="0"/>
                          <a:cs typeface="Arial" panose="020B0604020202020204" pitchFamily="34" charset="0"/>
                        </a:rPr>
                        <a:t> 10 (1.2%)</a:t>
                      </a:r>
                      <a:endParaRPr lang="en-US" sz="180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spcBef>
                          <a:spcPts val="95"/>
                        </a:spcBef>
                        <a:spcAft>
                          <a:spcPts val="95"/>
                        </a:spcAft>
                      </a:pPr>
                      <a:r>
                        <a:rPr lang="en-US" sz="1800" dirty="0" smtClean="0">
                          <a:solidFill>
                            <a:schemeClr val="bg1"/>
                          </a:solidFill>
                          <a:effectLst/>
                          <a:latin typeface="Arial" panose="020B0604020202020204" pitchFamily="34" charset="0"/>
                          <a:cs typeface="Arial" panose="020B0604020202020204" pitchFamily="34" charset="0"/>
                        </a:rPr>
                        <a:t>0.90 (0.35-2.33)</a:t>
                      </a:r>
                      <a:endParaRPr lang="en-US" sz="1800" dirty="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spcBef>
                          <a:spcPts val="95"/>
                        </a:spcBef>
                        <a:spcAft>
                          <a:spcPts val="95"/>
                        </a:spcAft>
                      </a:pPr>
                      <a:r>
                        <a:rPr lang="en-US" sz="1800" dirty="0">
                          <a:solidFill>
                            <a:schemeClr val="bg1"/>
                          </a:solidFill>
                          <a:effectLst/>
                          <a:latin typeface="Arial" panose="020B0604020202020204" pitchFamily="34" charset="0"/>
                          <a:cs typeface="Arial" panose="020B0604020202020204" pitchFamily="34" charset="0"/>
                        </a:rPr>
                        <a:t> </a:t>
                      </a:r>
                      <a:r>
                        <a:rPr lang="en-US" sz="1800" dirty="0" smtClean="0">
                          <a:solidFill>
                            <a:schemeClr val="bg1"/>
                          </a:solidFill>
                          <a:effectLst/>
                          <a:latin typeface="Arial" panose="020B0604020202020204" pitchFamily="34" charset="0"/>
                          <a:cs typeface="Arial" panose="020B0604020202020204" pitchFamily="34" charset="0"/>
                        </a:rPr>
                        <a:t>0.83</a:t>
                      </a:r>
                      <a:endParaRPr lang="en-US" sz="1800" dirty="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r>
              <a:tr h="322542">
                <a:tc>
                  <a:txBody>
                    <a:bodyPr/>
                    <a:lstStyle/>
                    <a:p>
                      <a:pPr marL="0" marR="0">
                        <a:spcBef>
                          <a:spcPts val="95"/>
                        </a:spcBef>
                        <a:spcAft>
                          <a:spcPts val="95"/>
                        </a:spcAft>
                      </a:pPr>
                      <a:r>
                        <a:rPr lang="en-US" sz="1800">
                          <a:solidFill>
                            <a:schemeClr val="bg1"/>
                          </a:solidFill>
                          <a:effectLst/>
                          <a:latin typeface="Arial" panose="020B0604020202020204" pitchFamily="34" charset="0"/>
                          <a:cs typeface="Arial" panose="020B0604020202020204" pitchFamily="34" charset="0"/>
                        </a:rPr>
                        <a:t>    Cardiac</a:t>
                      </a:r>
                      <a:endParaRPr lang="en-US" sz="180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spcBef>
                          <a:spcPts val="95"/>
                        </a:spcBef>
                        <a:spcAft>
                          <a:spcPts val="95"/>
                        </a:spcAft>
                      </a:pPr>
                      <a:r>
                        <a:rPr lang="en-US" sz="1800">
                          <a:solidFill>
                            <a:schemeClr val="bg1"/>
                          </a:solidFill>
                          <a:effectLst/>
                          <a:latin typeface="Arial" panose="020B0604020202020204" pitchFamily="34" charset="0"/>
                          <a:cs typeface="Arial" panose="020B0604020202020204" pitchFamily="34" charset="0"/>
                        </a:rPr>
                        <a:t> 4 (0.5%)</a:t>
                      </a:r>
                      <a:endParaRPr lang="en-US" sz="180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spcBef>
                          <a:spcPts val="95"/>
                        </a:spcBef>
                        <a:spcAft>
                          <a:spcPts val="95"/>
                        </a:spcAft>
                      </a:pPr>
                      <a:r>
                        <a:rPr lang="en-US" sz="1800" dirty="0">
                          <a:solidFill>
                            <a:schemeClr val="bg1"/>
                          </a:solidFill>
                          <a:effectLst/>
                          <a:latin typeface="Arial" panose="020B0604020202020204" pitchFamily="34" charset="0"/>
                          <a:cs typeface="Arial" panose="020B0604020202020204" pitchFamily="34" charset="0"/>
                        </a:rPr>
                        <a:t> 5 (0.6%)</a:t>
                      </a:r>
                      <a:endParaRPr lang="en-US" sz="1800" dirty="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indent="0" algn="ctr" defTabSz="914400" rtl="0" eaLnBrk="1" fontAlgn="auto" latinLnBrk="0" hangingPunct="1">
                        <a:lnSpc>
                          <a:spcPct val="100000"/>
                        </a:lnSpc>
                        <a:spcBef>
                          <a:spcPts val="95"/>
                        </a:spcBef>
                        <a:spcAft>
                          <a:spcPts val="95"/>
                        </a:spcAft>
                        <a:buClrTx/>
                        <a:buSzTx/>
                        <a:buFontTx/>
                        <a:buNone/>
                        <a:tabLst/>
                        <a:defRPr/>
                      </a:pPr>
                      <a:r>
                        <a:rPr lang="en-US" sz="1800" dirty="0" smtClean="0">
                          <a:solidFill>
                            <a:schemeClr val="bg1"/>
                          </a:solidFill>
                          <a:effectLst/>
                          <a:latin typeface="Arial" panose="020B0604020202020204" pitchFamily="34" charset="0"/>
                          <a:cs typeface="Arial" panose="020B0604020202020204" pitchFamily="34" charset="0"/>
                        </a:rPr>
                        <a:t>1.03 (0.26-4.12)</a:t>
                      </a:r>
                      <a:endParaRPr lang="en-US" sz="1800" dirty="0" smtClean="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spcBef>
                          <a:spcPts val="95"/>
                        </a:spcBef>
                        <a:spcAft>
                          <a:spcPts val="95"/>
                        </a:spcAft>
                      </a:pPr>
                      <a:r>
                        <a:rPr lang="en-US" sz="1800" dirty="0">
                          <a:solidFill>
                            <a:schemeClr val="bg1"/>
                          </a:solidFill>
                          <a:effectLst/>
                          <a:latin typeface="Arial" panose="020B0604020202020204" pitchFamily="34" charset="0"/>
                          <a:cs typeface="Arial" panose="020B0604020202020204" pitchFamily="34" charset="0"/>
                        </a:rPr>
                        <a:t> </a:t>
                      </a:r>
                      <a:r>
                        <a:rPr lang="en-US" sz="1800" dirty="0" smtClean="0">
                          <a:solidFill>
                            <a:schemeClr val="bg1"/>
                          </a:solidFill>
                          <a:effectLst/>
                          <a:latin typeface="Arial" panose="020B0604020202020204" pitchFamily="34" charset="0"/>
                          <a:cs typeface="Arial" panose="020B0604020202020204" pitchFamily="34" charset="0"/>
                        </a:rPr>
                        <a:t>0.97</a:t>
                      </a:r>
                      <a:endParaRPr lang="en-US" sz="1800" dirty="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r>
              <a:tr h="322542">
                <a:tc>
                  <a:txBody>
                    <a:bodyPr/>
                    <a:lstStyle/>
                    <a:p>
                      <a:pPr marL="0" marR="0">
                        <a:spcBef>
                          <a:spcPts val="95"/>
                        </a:spcBef>
                        <a:spcAft>
                          <a:spcPts val="95"/>
                        </a:spcAft>
                      </a:pPr>
                      <a:r>
                        <a:rPr lang="en-US" sz="1800">
                          <a:solidFill>
                            <a:schemeClr val="bg1"/>
                          </a:solidFill>
                          <a:effectLst/>
                          <a:latin typeface="Arial" panose="020B0604020202020204" pitchFamily="34" charset="0"/>
                          <a:cs typeface="Arial" panose="020B0604020202020204" pitchFamily="34" charset="0"/>
                        </a:rPr>
                        <a:t>    Vascular</a:t>
                      </a:r>
                      <a:endParaRPr lang="en-US" sz="180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spcBef>
                          <a:spcPts val="95"/>
                        </a:spcBef>
                        <a:spcAft>
                          <a:spcPts val="95"/>
                        </a:spcAft>
                      </a:pPr>
                      <a:r>
                        <a:rPr lang="en-US" sz="1800">
                          <a:solidFill>
                            <a:schemeClr val="bg1"/>
                          </a:solidFill>
                          <a:effectLst/>
                          <a:latin typeface="Arial" panose="020B0604020202020204" pitchFamily="34" charset="0"/>
                          <a:cs typeface="Arial" panose="020B0604020202020204" pitchFamily="34" charset="0"/>
                        </a:rPr>
                        <a:t> 0 (0.0%)</a:t>
                      </a:r>
                      <a:endParaRPr lang="en-US" sz="180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spcBef>
                          <a:spcPts val="95"/>
                        </a:spcBef>
                        <a:spcAft>
                          <a:spcPts val="95"/>
                        </a:spcAft>
                      </a:pPr>
                      <a:r>
                        <a:rPr lang="en-US" sz="1800">
                          <a:solidFill>
                            <a:schemeClr val="bg1"/>
                          </a:solidFill>
                          <a:effectLst/>
                          <a:latin typeface="Arial" panose="020B0604020202020204" pitchFamily="34" charset="0"/>
                          <a:cs typeface="Arial" panose="020B0604020202020204" pitchFamily="34" charset="0"/>
                        </a:rPr>
                        <a:t> 0 (0.0%)</a:t>
                      </a:r>
                      <a:endParaRPr lang="en-US" sz="180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indent="0" algn="ctr" defTabSz="914400" rtl="0" eaLnBrk="1" fontAlgn="auto" latinLnBrk="0" hangingPunct="1">
                        <a:lnSpc>
                          <a:spcPct val="100000"/>
                        </a:lnSpc>
                        <a:spcBef>
                          <a:spcPts val="95"/>
                        </a:spcBef>
                        <a:spcAft>
                          <a:spcPts val="95"/>
                        </a:spcAft>
                        <a:buClrTx/>
                        <a:buSzTx/>
                        <a:buFontTx/>
                        <a:buNone/>
                        <a:tabLst/>
                        <a:defRPr/>
                      </a:pPr>
                      <a:r>
                        <a:rPr lang="en-US" sz="1800" dirty="0" smtClean="0">
                          <a:solidFill>
                            <a:schemeClr val="bg1"/>
                          </a:solidFill>
                          <a:effectLst/>
                          <a:latin typeface="Arial" panose="020B0604020202020204" pitchFamily="34" charset="0"/>
                          <a:cs typeface="Arial" panose="020B0604020202020204" pitchFamily="34" charset="0"/>
                        </a:rPr>
                        <a:t>-- (--, --)</a:t>
                      </a:r>
                      <a:endParaRPr lang="en-US" sz="1800" dirty="0" smtClean="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spcBef>
                          <a:spcPts val="95"/>
                        </a:spcBef>
                        <a:spcAft>
                          <a:spcPts val="95"/>
                        </a:spcAft>
                      </a:pPr>
                      <a:r>
                        <a:rPr lang="en-US" sz="1800" dirty="0">
                          <a:solidFill>
                            <a:schemeClr val="bg1"/>
                          </a:solidFill>
                          <a:effectLst/>
                          <a:latin typeface="Arial" panose="020B0604020202020204" pitchFamily="34" charset="0"/>
                          <a:cs typeface="Arial" panose="020B0604020202020204" pitchFamily="34" charset="0"/>
                        </a:rPr>
                        <a:t> </a:t>
                      </a:r>
                      <a:endParaRPr lang="en-US" sz="1800" dirty="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r>
              <a:tr h="322542">
                <a:tc>
                  <a:txBody>
                    <a:bodyPr/>
                    <a:lstStyle/>
                    <a:p>
                      <a:pPr marL="0" marR="0">
                        <a:spcBef>
                          <a:spcPts val="95"/>
                        </a:spcBef>
                        <a:spcAft>
                          <a:spcPts val="95"/>
                        </a:spcAft>
                      </a:pPr>
                      <a:r>
                        <a:rPr lang="en-US" sz="1800">
                          <a:solidFill>
                            <a:schemeClr val="bg1"/>
                          </a:solidFill>
                          <a:effectLst/>
                          <a:latin typeface="Arial" panose="020B0604020202020204" pitchFamily="34" charset="0"/>
                          <a:cs typeface="Arial" panose="020B0604020202020204" pitchFamily="34" charset="0"/>
                        </a:rPr>
                        <a:t>    Non-Cardiovascular</a:t>
                      </a:r>
                      <a:endParaRPr lang="en-US" sz="180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spcBef>
                          <a:spcPts val="95"/>
                        </a:spcBef>
                        <a:spcAft>
                          <a:spcPts val="95"/>
                        </a:spcAft>
                      </a:pPr>
                      <a:r>
                        <a:rPr lang="en-US" sz="1800">
                          <a:solidFill>
                            <a:schemeClr val="bg1"/>
                          </a:solidFill>
                          <a:effectLst/>
                          <a:latin typeface="Arial" panose="020B0604020202020204" pitchFamily="34" charset="0"/>
                          <a:cs typeface="Arial" panose="020B0604020202020204" pitchFamily="34" charset="0"/>
                        </a:rPr>
                        <a:t> 4 (0.5%)</a:t>
                      </a:r>
                      <a:endParaRPr lang="en-US" sz="180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spcBef>
                          <a:spcPts val="95"/>
                        </a:spcBef>
                        <a:spcAft>
                          <a:spcPts val="95"/>
                        </a:spcAft>
                      </a:pPr>
                      <a:r>
                        <a:rPr lang="en-US" sz="1800" dirty="0">
                          <a:solidFill>
                            <a:schemeClr val="bg1"/>
                          </a:solidFill>
                          <a:effectLst/>
                          <a:latin typeface="Arial" panose="020B0604020202020204" pitchFamily="34" charset="0"/>
                          <a:cs typeface="Arial" panose="020B0604020202020204" pitchFamily="34" charset="0"/>
                        </a:rPr>
                        <a:t> 5 (0.6%)</a:t>
                      </a:r>
                      <a:endParaRPr lang="en-US" sz="1800" dirty="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indent="0" algn="ctr" defTabSz="914400" rtl="0" eaLnBrk="1" fontAlgn="auto" latinLnBrk="0" hangingPunct="1">
                        <a:lnSpc>
                          <a:spcPct val="100000"/>
                        </a:lnSpc>
                        <a:spcBef>
                          <a:spcPts val="95"/>
                        </a:spcBef>
                        <a:spcAft>
                          <a:spcPts val="95"/>
                        </a:spcAft>
                        <a:buClrTx/>
                        <a:buSzTx/>
                        <a:buFontTx/>
                        <a:buNone/>
                        <a:tabLst/>
                        <a:defRPr/>
                      </a:pPr>
                      <a:r>
                        <a:rPr lang="en-US" sz="1800" dirty="0" smtClean="0">
                          <a:solidFill>
                            <a:schemeClr val="bg1"/>
                          </a:solidFill>
                          <a:effectLst/>
                          <a:latin typeface="Arial" panose="020B0604020202020204" pitchFamily="34" charset="0"/>
                          <a:cs typeface="Arial" panose="020B0604020202020204" pitchFamily="34" charset="0"/>
                        </a:rPr>
                        <a:t>0.79 (0.21-2.96)</a:t>
                      </a:r>
                      <a:endParaRPr lang="en-US" sz="1800" dirty="0" smtClean="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spcBef>
                          <a:spcPts val="95"/>
                        </a:spcBef>
                        <a:spcAft>
                          <a:spcPts val="95"/>
                        </a:spcAft>
                      </a:pPr>
                      <a:r>
                        <a:rPr lang="en-US" sz="1800" dirty="0">
                          <a:solidFill>
                            <a:schemeClr val="bg1"/>
                          </a:solidFill>
                          <a:effectLst/>
                          <a:latin typeface="Arial" panose="020B0604020202020204" pitchFamily="34" charset="0"/>
                          <a:cs typeface="Arial" panose="020B0604020202020204" pitchFamily="34" charset="0"/>
                        </a:rPr>
                        <a:t> </a:t>
                      </a:r>
                      <a:r>
                        <a:rPr lang="en-US" sz="1800" dirty="0" smtClean="0">
                          <a:solidFill>
                            <a:schemeClr val="bg1"/>
                          </a:solidFill>
                          <a:effectLst/>
                          <a:latin typeface="Arial" panose="020B0604020202020204" pitchFamily="34" charset="0"/>
                          <a:cs typeface="Arial" panose="020B0604020202020204" pitchFamily="34" charset="0"/>
                        </a:rPr>
                        <a:t>0.73</a:t>
                      </a:r>
                      <a:endParaRPr lang="en-US" sz="1800" dirty="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r>
              <a:tr h="322542">
                <a:tc>
                  <a:txBody>
                    <a:bodyPr/>
                    <a:lstStyle/>
                    <a:p>
                      <a:pPr marL="0" marR="0">
                        <a:spcBef>
                          <a:spcPts val="95"/>
                        </a:spcBef>
                        <a:spcAft>
                          <a:spcPts val="95"/>
                        </a:spcAft>
                      </a:pPr>
                      <a:r>
                        <a:rPr lang="en-US" sz="1800" dirty="0">
                          <a:solidFill>
                            <a:schemeClr val="bg1"/>
                          </a:solidFill>
                          <a:effectLst/>
                          <a:latin typeface="Arial" panose="020B0604020202020204" pitchFamily="34" charset="0"/>
                          <a:cs typeface="Arial" panose="020B0604020202020204" pitchFamily="34" charset="0"/>
                        </a:rPr>
                        <a:t>  </a:t>
                      </a:r>
                      <a:r>
                        <a:rPr lang="en-US" sz="1800" dirty="0" smtClean="0">
                          <a:solidFill>
                            <a:schemeClr val="bg1"/>
                          </a:solidFill>
                          <a:effectLst/>
                          <a:latin typeface="Arial" panose="020B0604020202020204" pitchFamily="34" charset="0"/>
                          <a:cs typeface="Arial" panose="020B0604020202020204" pitchFamily="34" charset="0"/>
                        </a:rPr>
                        <a:t>MI</a:t>
                      </a:r>
                      <a:endParaRPr lang="en-US" sz="1800" dirty="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spcBef>
                          <a:spcPts val="95"/>
                        </a:spcBef>
                        <a:spcAft>
                          <a:spcPts val="95"/>
                        </a:spcAft>
                      </a:pPr>
                      <a:r>
                        <a:rPr lang="en-US" sz="1800">
                          <a:solidFill>
                            <a:schemeClr val="bg1"/>
                          </a:solidFill>
                          <a:effectLst/>
                          <a:latin typeface="Arial" panose="020B0604020202020204" pitchFamily="34" charset="0"/>
                          <a:cs typeface="Arial" panose="020B0604020202020204" pitchFamily="34" charset="0"/>
                        </a:rPr>
                        <a:t> 22 (2.7%)</a:t>
                      </a:r>
                      <a:endParaRPr lang="en-US" sz="180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spcBef>
                          <a:spcPts val="95"/>
                        </a:spcBef>
                        <a:spcAft>
                          <a:spcPts val="95"/>
                        </a:spcAft>
                      </a:pPr>
                      <a:r>
                        <a:rPr lang="en-US" sz="1800" dirty="0">
                          <a:solidFill>
                            <a:schemeClr val="bg1"/>
                          </a:solidFill>
                          <a:effectLst/>
                          <a:latin typeface="Arial" panose="020B0604020202020204" pitchFamily="34" charset="0"/>
                          <a:cs typeface="Arial" panose="020B0604020202020204" pitchFamily="34" charset="0"/>
                        </a:rPr>
                        <a:t> 25 (3.1%)</a:t>
                      </a:r>
                      <a:endParaRPr lang="en-US" sz="1800" dirty="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indent="0" algn="ctr" defTabSz="914400" rtl="0" eaLnBrk="1" fontAlgn="auto" latinLnBrk="0" hangingPunct="1">
                        <a:lnSpc>
                          <a:spcPct val="100000"/>
                        </a:lnSpc>
                        <a:spcBef>
                          <a:spcPts val="95"/>
                        </a:spcBef>
                        <a:spcAft>
                          <a:spcPts val="95"/>
                        </a:spcAft>
                        <a:buClrTx/>
                        <a:buSzTx/>
                        <a:buFontTx/>
                        <a:buNone/>
                        <a:tabLst/>
                        <a:defRPr/>
                      </a:pPr>
                      <a:r>
                        <a:rPr lang="en-US" sz="1800" dirty="0" smtClean="0">
                          <a:solidFill>
                            <a:schemeClr val="bg1"/>
                          </a:solidFill>
                          <a:effectLst/>
                          <a:latin typeface="Arial" panose="020B0604020202020204" pitchFamily="34" charset="0"/>
                          <a:cs typeface="Arial" panose="020B0604020202020204" pitchFamily="34" charset="0"/>
                        </a:rPr>
                        <a:t>0.91 (0.51-1.62)</a:t>
                      </a:r>
                      <a:endParaRPr lang="en-US" sz="1800" dirty="0" smtClean="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spcBef>
                          <a:spcPts val="95"/>
                        </a:spcBef>
                        <a:spcAft>
                          <a:spcPts val="95"/>
                        </a:spcAft>
                      </a:pPr>
                      <a:r>
                        <a:rPr lang="en-US" sz="1800" dirty="0">
                          <a:solidFill>
                            <a:schemeClr val="bg1"/>
                          </a:solidFill>
                          <a:effectLst/>
                          <a:latin typeface="Arial" panose="020B0604020202020204" pitchFamily="34" charset="0"/>
                          <a:cs typeface="Arial" panose="020B0604020202020204" pitchFamily="34" charset="0"/>
                        </a:rPr>
                        <a:t> </a:t>
                      </a:r>
                      <a:r>
                        <a:rPr lang="en-US" sz="1800" dirty="0" smtClean="0">
                          <a:solidFill>
                            <a:schemeClr val="bg1"/>
                          </a:solidFill>
                          <a:effectLst/>
                          <a:latin typeface="Arial" panose="020B0604020202020204" pitchFamily="34" charset="0"/>
                          <a:cs typeface="Arial" panose="020B0604020202020204" pitchFamily="34" charset="0"/>
                        </a:rPr>
                        <a:t>0.74</a:t>
                      </a:r>
                      <a:endParaRPr lang="en-US" sz="1800" dirty="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r>
              <a:tr h="322542">
                <a:tc>
                  <a:txBody>
                    <a:bodyPr/>
                    <a:lstStyle/>
                    <a:p>
                      <a:pPr marL="0" marR="0">
                        <a:spcBef>
                          <a:spcPts val="95"/>
                        </a:spcBef>
                        <a:spcAft>
                          <a:spcPts val="95"/>
                        </a:spcAft>
                      </a:pPr>
                      <a:r>
                        <a:rPr lang="en-US" sz="1800">
                          <a:solidFill>
                            <a:schemeClr val="bg1"/>
                          </a:solidFill>
                          <a:effectLst/>
                          <a:latin typeface="Arial" panose="020B0604020202020204" pitchFamily="34" charset="0"/>
                          <a:cs typeface="Arial" panose="020B0604020202020204" pitchFamily="34" charset="0"/>
                        </a:rPr>
                        <a:t>  Stroke (total)</a:t>
                      </a:r>
                      <a:endParaRPr lang="en-US" sz="180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spcBef>
                          <a:spcPts val="95"/>
                        </a:spcBef>
                        <a:spcAft>
                          <a:spcPts val="95"/>
                        </a:spcAft>
                      </a:pPr>
                      <a:r>
                        <a:rPr lang="en-US" sz="1800">
                          <a:solidFill>
                            <a:schemeClr val="bg1"/>
                          </a:solidFill>
                          <a:effectLst/>
                          <a:latin typeface="Arial" panose="020B0604020202020204" pitchFamily="34" charset="0"/>
                          <a:cs typeface="Arial" panose="020B0604020202020204" pitchFamily="34" charset="0"/>
                        </a:rPr>
                        <a:t> 6 (0.7%)</a:t>
                      </a:r>
                      <a:endParaRPr lang="en-US" sz="180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spcBef>
                          <a:spcPts val="95"/>
                        </a:spcBef>
                        <a:spcAft>
                          <a:spcPts val="95"/>
                        </a:spcAft>
                      </a:pPr>
                      <a:r>
                        <a:rPr lang="en-US" sz="1800" dirty="0">
                          <a:solidFill>
                            <a:schemeClr val="bg1"/>
                          </a:solidFill>
                          <a:effectLst/>
                          <a:latin typeface="Arial" panose="020B0604020202020204" pitchFamily="34" charset="0"/>
                          <a:cs typeface="Arial" panose="020B0604020202020204" pitchFamily="34" charset="0"/>
                        </a:rPr>
                        <a:t> 5 (0.6%)</a:t>
                      </a:r>
                      <a:endParaRPr lang="en-US" sz="1800" dirty="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indent="0" algn="ctr" defTabSz="914400" rtl="0" eaLnBrk="1" fontAlgn="auto" latinLnBrk="0" hangingPunct="1">
                        <a:lnSpc>
                          <a:spcPct val="100000"/>
                        </a:lnSpc>
                        <a:spcBef>
                          <a:spcPts val="95"/>
                        </a:spcBef>
                        <a:spcAft>
                          <a:spcPts val="95"/>
                        </a:spcAft>
                        <a:buClrTx/>
                        <a:buSzTx/>
                        <a:buFontTx/>
                        <a:buNone/>
                        <a:tabLst/>
                        <a:defRPr/>
                      </a:pPr>
                      <a:r>
                        <a:rPr lang="en-US" sz="1800" dirty="0" smtClean="0">
                          <a:solidFill>
                            <a:schemeClr val="bg1"/>
                          </a:solidFill>
                          <a:effectLst/>
                          <a:latin typeface="Arial" panose="020B0604020202020204" pitchFamily="34" charset="0"/>
                          <a:cs typeface="Arial" panose="020B0604020202020204" pitchFamily="34" charset="0"/>
                        </a:rPr>
                        <a:t>1.22 (0.37-4.01)</a:t>
                      </a:r>
                      <a:endParaRPr lang="en-US" sz="1800" dirty="0" smtClean="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spcBef>
                          <a:spcPts val="95"/>
                        </a:spcBef>
                        <a:spcAft>
                          <a:spcPts val="95"/>
                        </a:spcAft>
                      </a:pPr>
                      <a:r>
                        <a:rPr lang="en-US" sz="1800" dirty="0">
                          <a:solidFill>
                            <a:schemeClr val="bg1"/>
                          </a:solidFill>
                          <a:effectLst/>
                          <a:latin typeface="Arial" panose="020B0604020202020204" pitchFamily="34" charset="0"/>
                          <a:cs typeface="Arial" panose="020B0604020202020204" pitchFamily="34" charset="0"/>
                        </a:rPr>
                        <a:t> </a:t>
                      </a:r>
                      <a:r>
                        <a:rPr lang="en-US" sz="1800" dirty="0" smtClean="0">
                          <a:solidFill>
                            <a:schemeClr val="bg1"/>
                          </a:solidFill>
                          <a:effectLst/>
                          <a:latin typeface="Arial" panose="020B0604020202020204" pitchFamily="34" charset="0"/>
                          <a:cs typeface="Arial" panose="020B0604020202020204" pitchFamily="34" charset="0"/>
                        </a:rPr>
                        <a:t>0.74</a:t>
                      </a:r>
                      <a:endParaRPr lang="en-US" sz="1800" dirty="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r>
              <a:tr h="322542">
                <a:tc>
                  <a:txBody>
                    <a:bodyPr/>
                    <a:lstStyle/>
                    <a:p>
                      <a:pPr marL="0" marR="0">
                        <a:spcBef>
                          <a:spcPts val="95"/>
                        </a:spcBef>
                        <a:spcAft>
                          <a:spcPts val="95"/>
                        </a:spcAft>
                      </a:pPr>
                      <a:r>
                        <a:rPr lang="en-US" sz="1800">
                          <a:solidFill>
                            <a:schemeClr val="bg1"/>
                          </a:solidFill>
                          <a:effectLst/>
                          <a:latin typeface="Arial" panose="020B0604020202020204" pitchFamily="34" charset="0"/>
                          <a:cs typeface="Arial" panose="020B0604020202020204" pitchFamily="34" charset="0"/>
                        </a:rPr>
                        <a:t>    Ischemic stroke</a:t>
                      </a:r>
                      <a:endParaRPr lang="en-US" sz="180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spcBef>
                          <a:spcPts val="95"/>
                        </a:spcBef>
                        <a:spcAft>
                          <a:spcPts val="95"/>
                        </a:spcAft>
                      </a:pPr>
                      <a:r>
                        <a:rPr lang="en-US" sz="1800">
                          <a:solidFill>
                            <a:schemeClr val="bg1"/>
                          </a:solidFill>
                          <a:effectLst/>
                          <a:latin typeface="Arial" panose="020B0604020202020204" pitchFamily="34" charset="0"/>
                          <a:cs typeface="Arial" panose="020B0604020202020204" pitchFamily="34" charset="0"/>
                        </a:rPr>
                        <a:t> 4 (0.5%)</a:t>
                      </a:r>
                      <a:endParaRPr lang="en-US" sz="180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spcBef>
                          <a:spcPts val="95"/>
                        </a:spcBef>
                        <a:spcAft>
                          <a:spcPts val="95"/>
                        </a:spcAft>
                      </a:pPr>
                      <a:r>
                        <a:rPr lang="en-US" sz="1800" dirty="0">
                          <a:solidFill>
                            <a:schemeClr val="bg1"/>
                          </a:solidFill>
                          <a:effectLst/>
                          <a:latin typeface="Arial" panose="020B0604020202020204" pitchFamily="34" charset="0"/>
                          <a:cs typeface="Arial" panose="020B0604020202020204" pitchFamily="34" charset="0"/>
                        </a:rPr>
                        <a:t> 5 (0.6%)</a:t>
                      </a:r>
                      <a:endParaRPr lang="en-US" sz="1800" dirty="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indent="0" algn="ctr" defTabSz="914400" rtl="0" eaLnBrk="1" fontAlgn="auto" latinLnBrk="0" hangingPunct="1">
                        <a:lnSpc>
                          <a:spcPct val="100000"/>
                        </a:lnSpc>
                        <a:spcBef>
                          <a:spcPts val="95"/>
                        </a:spcBef>
                        <a:spcAft>
                          <a:spcPts val="95"/>
                        </a:spcAft>
                        <a:buClrTx/>
                        <a:buSzTx/>
                        <a:buFontTx/>
                        <a:buNone/>
                        <a:tabLst/>
                        <a:defRPr/>
                      </a:pPr>
                      <a:r>
                        <a:rPr lang="en-US" sz="1800" dirty="0" smtClean="0">
                          <a:solidFill>
                            <a:schemeClr val="bg1"/>
                          </a:solidFill>
                          <a:effectLst/>
                          <a:latin typeface="Arial" panose="020B0604020202020204" pitchFamily="34" charset="0"/>
                          <a:cs typeface="Arial" panose="020B0604020202020204" pitchFamily="34" charset="0"/>
                        </a:rPr>
                        <a:t>0.82 (0.22-3.05)</a:t>
                      </a:r>
                      <a:endParaRPr lang="en-US" sz="1800" dirty="0" smtClean="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spcBef>
                          <a:spcPts val="95"/>
                        </a:spcBef>
                        <a:spcAft>
                          <a:spcPts val="95"/>
                        </a:spcAft>
                      </a:pPr>
                      <a:r>
                        <a:rPr lang="en-US" sz="1800" dirty="0">
                          <a:solidFill>
                            <a:schemeClr val="bg1"/>
                          </a:solidFill>
                          <a:effectLst/>
                          <a:latin typeface="Arial" panose="020B0604020202020204" pitchFamily="34" charset="0"/>
                          <a:cs typeface="Arial" panose="020B0604020202020204" pitchFamily="34" charset="0"/>
                        </a:rPr>
                        <a:t> </a:t>
                      </a:r>
                      <a:r>
                        <a:rPr lang="en-US" sz="1800" dirty="0" smtClean="0">
                          <a:solidFill>
                            <a:schemeClr val="bg1"/>
                          </a:solidFill>
                          <a:effectLst/>
                          <a:latin typeface="Arial" panose="020B0604020202020204" pitchFamily="34" charset="0"/>
                          <a:cs typeface="Arial" panose="020B0604020202020204" pitchFamily="34" charset="0"/>
                        </a:rPr>
                        <a:t>0.77</a:t>
                      </a:r>
                      <a:endParaRPr lang="en-US" sz="1800" dirty="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r>
              <a:tr h="322542">
                <a:tc>
                  <a:txBody>
                    <a:bodyPr/>
                    <a:lstStyle/>
                    <a:p>
                      <a:pPr marL="0" marR="0">
                        <a:spcBef>
                          <a:spcPts val="95"/>
                        </a:spcBef>
                        <a:spcAft>
                          <a:spcPts val="95"/>
                        </a:spcAft>
                      </a:pPr>
                      <a:r>
                        <a:rPr lang="en-US" sz="1800">
                          <a:solidFill>
                            <a:schemeClr val="bg1"/>
                          </a:solidFill>
                          <a:effectLst/>
                          <a:latin typeface="Arial" panose="020B0604020202020204" pitchFamily="34" charset="0"/>
                          <a:cs typeface="Arial" panose="020B0604020202020204" pitchFamily="34" charset="0"/>
                        </a:rPr>
                        <a:t>    Hemorrhagic stroke</a:t>
                      </a:r>
                      <a:endParaRPr lang="en-US" sz="180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spcBef>
                          <a:spcPts val="95"/>
                        </a:spcBef>
                        <a:spcAft>
                          <a:spcPts val="95"/>
                        </a:spcAft>
                      </a:pPr>
                      <a:r>
                        <a:rPr lang="en-US" sz="1800" dirty="0">
                          <a:solidFill>
                            <a:schemeClr val="bg1"/>
                          </a:solidFill>
                          <a:effectLst/>
                          <a:latin typeface="Arial" panose="020B0604020202020204" pitchFamily="34" charset="0"/>
                          <a:cs typeface="Arial" panose="020B0604020202020204" pitchFamily="34" charset="0"/>
                        </a:rPr>
                        <a:t> 1 (0.1%)</a:t>
                      </a:r>
                      <a:endParaRPr lang="en-US" sz="1800" dirty="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spcBef>
                          <a:spcPts val="95"/>
                        </a:spcBef>
                        <a:spcAft>
                          <a:spcPts val="95"/>
                        </a:spcAft>
                      </a:pPr>
                      <a:r>
                        <a:rPr lang="en-US" sz="1800" dirty="0">
                          <a:solidFill>
                            <a:schemeClr val="bg1"/>
                          </a:solidFill>
                          <a:effectLst/>
                          <a:latin typeface="Arial" panose="020B0604020202020204" pitchFamily="34" charset="0"/>
                          <a:cs typeface="Arial" panose="020B0604020202020204" pitchFamily="34" charset="0"/>
                        </a:rPr>
                        <a:t> 0 (0.0%)</a:t>
                      </a:r>
                      <a:endParaRPr lang="en-US" sz="1800" dirty="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indent="0" algn="ctr" defTabSz="914400" rtl="0" eaLnBrk="1" fontAlgn="auto" latinLnBrk="0" hangingPunct="1">
                        <a:lnSpc>
                          <a:spcPct val="100000"/>
                        </a:lnSpc>
                        <a:spcBef>
                          <a:spcPts val="95"/>
                        </a:spcBef>
                        <a:spcAft>
                          <a:spcPts val="95"/>
                        </a:spcAft>
                        <a:buClrTx/>
                        <a:buSzTx/>
                        <a:buFontTx/>
                        <a:buNone/>
                        <a:tabLst/>
                        <a:defRPr/>
                      </a:pPr>
                      <a:r>
                        <a:rPr lang="en-US" sz="1800" dirty="0" smtClean="0">
                          <a:solidFill>
                            <a:schemeClr val="bg1"/>
                          </a:solidFill>
                          <a:effectLst/>
                          <a:latin typeface="Arial" panose="020B0604020202020204" pitchFamily="34" charset="0"/>
                          <a:cs typeface="Arial" panose="020B0604020202020204" pitchFamily="34" charset="0"/>
                        </a:rPr>
                        <a:t>-- (--, --)</a:t>
                      </a:r>
                      <a:endParaRPr lang="en-US" sz="1800" dirty="0" smtClean="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spcBef>
                          <a:spcPts val="95"/>
                        </a:spcBef>
                        <a:spcAft>
                          <a:spcPts val="95"/>
                        </a:spcAft>
                      </a:pPr>
                      <a:r>
                        <a:rPr lang="en-US" sz="1800" dirty="0">
                          <a:solidFill>
                            <a:schemeClr val="bg1"/>
                          </a:solidFill>
                          <a:effectLst/>
                          <a:latin typeface="Arial" panose="020B0604020202020204" pitchFamily="34" charset="0"/>
                          <a:cs typeface="Arial" panose="020B0604020202020204" pitchFamily="34" charset="0"/>
                        </a:rPr>
                        <a:t> </a:t>
                      </a:r>
                      <a:r>
                        <a:rPr lang="en-US" sz="1800" dirty="0" smtClean="0">
                          <a:solidFill>
                            <a:schemeClr val="bg1"/>
                          </a:solidFill>
                          <a:effectLst/>
                          <a:latin typeface="Arial" panose="020B0604020202020204" pitchFamily="34" charset="0"/>
                          <a:cs typeface="Arial" panose="020B0604020202020204" pitchFamily="34" charset="0"/>
                        </a:rPr>
                        <a:t>0.32</a:t>
                      </a:r>
                      <a:endParaRPr lang="en-US" sz="1800" dirty="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r>
              <a:tr h="322542">
                <a:tc>
                  <a:txBody>
                    <a:bodyPr/>
                    <a:lstStyle/>
                    <a:p>
                      <a:pPr marL="0" marR="0">
                        <a:spcBef>
                          <a:spcPts val="95"/>
                        </a:spcBef>
                        <a:spcAft>
                          <a:spcPts val="95"/>
                        </a:spcAft>
                      </a:pPr>
                      <a:r>
                        <a:rPr lang="en-US" sz="1800">
                          <a:solidFill>
                            <a:schemeClr val="bg1"/>
                          </a:solidFill>
                          <a:effectLst/>
                          <a:latin typeface="Arial" panose="020B0604020202020204" pitchFamily="34" charset="0"/>
                          <a:cs typeface="Arial" panose="020B0604020202020204" pitchFamily="34" charset="0"/>
                        </a:rPr>
                        <a:t>    Type Uncertain</a:t>
                      </a:r>
                      <a:endParaRPr lang="en-US" sz="180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spcBef>
                          <a:spcPts val="95"/>
                        </a:spcBef>
                        <a:spcAft>
                          <a:spcPts val="95"/>
                        </a:spcAft>
                      </a:pPr>
                      <a:r>
                        <a:rPr lang="en-US" sz="1800" dirty="0">
                          <a:solidFill>
                            <a:schemeClr val="bg1"/>
                          </a:solidFill>
                          <a:effectLst/>
                          <a:latin typeface="Arial" panose="020B0604020202020204" pitchFamily="34" charset="0"/>
                          <a:cs typeface="Arial" panose="020B0604020202020204" pitchFamily="34" charset="0"/>
                        </a:rPr>
                        <a:t> 1 (0.1%)</a:t>
                      </a:r>
                      <a:endParaRPr lang="en-US" sz="1800" dirty="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spcBef>
                          <a:spcPts val="95"/>
                        </a:spcBef>
                        <a:spcAft>
                          <a:spcPts val="95"/>
                        </a:spcAft>
                      </a:pPr>
                      <a:r>
                        <a:rPr lang="en-US" sz="1800" dirty="0">
                          <a:solidFill>
                            <a:schemeClr val="bg1"/>
                          </a:solidFill>
                          <a:effectLst/>
                          <a:latin typeface="Arial" panose="020B0604020202020204" pitchFamily="34" charset="0"/>
                          <a:cs typeface="Arial" panose="020B0604020202020204" pitchFamily="34" charset="0"/>
                        </a:rPr>
                        <a:t> 0 (0.0%)</a:t>
                      </a:r>
                      <a:endParaRPr lang="en-US" sz="1800" dirty="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indent="0" algn="ctr" defTabSz="914400" rtl="0" eaLnBrk="1" fontAlgn="auto" latinLnBrk="0" hangingPunct="1">
                        <a:lnSpc>
                          <a:spcPct val="100000"/>
                        </a:lnSpc>
                        <a:spcBef>
                          <a:spcPts val="95"/>
                        </a:spcBef>
                        <a:spcAft>
                          <a:spcPts val="95"/>
                        </a:spcAft>
                        <a:buClrTx/>
                        <a:buSzTx/>
                        <a:buFontTx/>
                        <a:buNone/>
                        <a:tabLst/>
                        <a:defRPr/>
                      </a:pPr>
                      <a:r>
                        <a:rPr lang="en-US" sz="1800" dirty="0" smtClean="0">
                          <a:solidFill>
                            <a:schemeClr val="bg1"/>
                          </a:solidFill>
                          <a:effectLst/>
                          <a:latin typeface="Arial" panose="020B0604020202020204" pitchFamily="34" charset="0"/>
                          <a:cs typeface="Arial" panose="020B0604020202020204" pitchFamily="34" charset="0"/>
                        </a:rPr>
                        <a:t>-- (--, --)</a:t>
                      </a:r>
                      <a:endParaRPr lang="en-US" sz="1800" dirty="0" smtClean="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spcBef>
                          <a:spcPts val="95"/>
                        </a:spcBef>
                        <a:spcAft>
                          <a:spcPts val="95"/>
                        </a:spcAft>
                      </a:pPr>
                      <a:r>
                        <a:rPr lang="en-US" sz="1800" dirty="0">
                          <a:solidFill>
                            <a:schemeClr val="bg1"/>
                          </a:solidFill>
                          <a:effectLst/>
                          <a:latin typeface="Arial" panose="020B0604020202020204" pitchFamily="34" charset="0"/>
                          <a:cs typeface="Arial" panose="020B0604020202020204" pitchFamily="34" charset="0"/>
                        </a:rPr>
                        <a:t> </a:t>
                      </a:r>
                      <a:r>
                        <a:rPr lang="en-US" sz="1800" dirty="0" smtClean="0">
                          <a:solidFill>
                            <a:schemeClr val="bg1"/>
                          </a:solidFill>
                          <a:effectLst/>
                          <a:latin typeface="Arial" panose="020B0604020202020204" pitchFamily="34" charset="0"/>
                          <a:cs typeface="Arial" panose="020B0604020202020204" pitchFamily="34" charset="0"/>
                        </a:rPr>
                        <a:t>0.32</a:t>
                      </a:r>
                      <a:endParaRPr lang="en-US" sz="1800" dirty="0">
                        <a:solidFill>
                          <a:schemeClr val="bg1"/>
                        </a:solidFill>
                        <a:effectLst/>
                        <a:latin typeface="Arial" panose="020B0604020202020204" pitchFamily="34" charset="0"/>
                        <a:ea typeface="Times New Roman"/>
                        <a:cs typeface="Arial" panose="020B0604020202020204" pitchFamily="34" charset="0"/>
                      </a:endParaRPr>
                    </a:p>
                  </a:txBody>
                  <a:tcPr marL="12064" marR="12064"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r>
            </a:tbl>
          </a:graphicData>
        </a:graphic>
      </p:graphicFrame>
      <p:sp>
        <p:nvSpPr>
          <p:cNvPr id="5" name="Title 1"/>
          <p:cNvSpPr>
            <a:spLocks noGrp="1"/>
          </p:cNvSpPr>
          <p:nvPr>
            <p:ph type="title"/>
          </p:nvPr>
        </p:nvSpPr>
        <p:spPr>
          <a:xfrm>
            <a:off x="152400" y="0"/>
            <a:ext cx="7010400" cy="990600"/>
          </a:xfrm>
        </p:spPr>
        <p:txBody>
          <a:bodyPr anchor="t"/>
          <a:lstStyle/>
          <a:p>
            <a:pPr>
              <a:defRPr/>
            </a:pPr>
            <a:r>
              <a:rPr lang="en-US" sz="2800" b="1" dirty="0" smtClean="0">
                <a:latin typeface="Arial" panose="020B0604020202020204" pitchFamily="34" charset="0"/>
                <a:cs typeface="Arial" panose="020B0604020202020204" pitchFamily="34" charset="0"/>
              </a:rPr>
              <a:t>ST and MACCE, 12-30 Months</a:t>
            </a:r>
            <a:br>
              <a:rPr lang="en-US" sz="2800" b="1" dirty="0" smtClean="0">
                <a:latin typeface="Arial" panose="020B0604020202020204" pitchFamily="34" charset="0"/>
                <a:cs typeface="Arial" panose="020B0604020202020204" pitchFamily="34" charset="0"/>
              </a:rPr>
            </a:br>
            <a:r>
              <a:rPr lang="en-US" sz="2800" b="1" dirty="0" smtClean="0">
                <a:latin typeface="Arial" panose="020B0604020202020204" pitchFamily="34" charset="0"/>
                <a:cs typeface="Arial" panose="020B0604020202020204" pitchFamily="34" charset="0"/>
              </a:rPr>
              <a:t>Randomized BMS-Treated Subjects</a:t>
            </a:r>
            <a:endParaRPr lang="en-US" sz="2800" b="1" i="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0"/>
            <a:ext cx="7543800" cy="990600"/>
          </a:xfrm>
        </p:spPr>
        <p:txBody>
          <a:bodyPr/>
          <a:lstStyle/>
          <a:p>
            <a:pPr>
              <a:defRPr/>
            </a:pPr>
            <a:r>
              <a:rPr lang="en-US" sz="2800" b="1" dirty="0" smtClean="0">
                <a:latin typeface="Arial" panose="020B0604020202020204" pitchFamily="34" charset="0"/>
                <a:cs typeface="Arial" panose="020B0604020202020204" pitchFamily="34" charset="0"/>
              </a:rPr>
              <a:t>Treatment Duration by Stent Type Interaction on Stent Thrombosis/MACCE</a:t>
            </a:r>
            <a:endParaRPr lang="en-US" sz="2800" b="1" dirty="0">
              <a:latin typeface="Arial" panose="020B0604020202020204" pitchFamily="34" charset="0"/>
              <a:cs typeface="Arial" panose="020B0604020202020204" pitchFamily="34" charset="0"/>
            </a:endParaRPr>
          </a:p>
        </p:txBody>
      </p:sp>
      <p:sp>
        <p:nvSpPr>
          <p:cNvPr id="100355" name="Slide Number Placeholder 4"/>
          <p:cNvSpPr txBox="1">
            <a:spLocks noGrp="1"/>
          </p:cNvSpPr>
          <p:nvPr/>
        </p:nvSpPr>
        <p:spPr bwMode="auto">
          <a:xfrm>
            <a:off x="7010400" y="6705600"/>
            <a:ext cx="21336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81B4A16F-E59E-48AB-89BA-ADB7FD15A4F1}" type="slidenum">
              <a:rPr lang="en-US" altLang="en-US" sz="900" i="0" smtClean="0">
                <a:solidFill>
                  <a:srgbClr val="FFFFFF"/>
                </a:solidFill>
              </a:rPr>
              <a:pPr algn="r" eaLnBrk="1" hangingPunct="1"/>
              <a:t>23</a:t>
            </a:fld>
            <a:endParaRPr lang="en-US" altLang="en-US" sz="900" i="0" smtClean="0">
              <a:solidFill>
                <a:srgbClr val="FFFFFF"/>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2478720603"/>
              </p:ext>
            </p:extLst>
          </p:nvPr>
        </p:nvGraphicFramePr>
        <p:xfrm>
          <a:off x="76200" y="1142999"/>
          <a:ext cx="8915400" cy="2743200"/>
        </p:xfrm>
        <a:graphic>
          <a:graphicData uri="http://schemas.openxmlformats.org/drawingml/2006/table">
            <a:tbl>
              <a:tblPr firstRow="1" bandCol="1">
                <a:tableStyleId>{6E25E649-3F16-4E02-A733-19D2CDBF48F0}</a:tableStyleId>
              </a:tblPr>
              <a:tblGrid>
                <a:gridCol w="1524000"/>
                <a:gridCol w="1882397"/>
                <a:gridCol w="1882397"/>
                <a:gridCol w="2266628"/>
                <a:gridCol w="1359978"/>
              </a:tblGrid>
              <a:tr h="480578">
                <a:tc gridSpan="5">
                  <a:txBody>
                    <a:bodyPr/>
                    <a:lstStyle/>
                    <a:p>
                      <a:pPr marL="0" marR="0" algn="ctr">
                        <a:lnSpc>
                          <a:spcPct val="115000"/>
                        </a:lnSpc>
                        <a:spcBef>
                          <a:spcPts val="95"/>
                        </a:spcBef>
                        <a:spcAft>
                          <a:spcPts val="95"/>
                        </a:spcAft>
                      </a:pPr>
                      <a:r>
                        <a:rPr lang="en-US" sz="1800" dirty="0">
                          <a:solidFill>
                            <a:schemeClr val="bg1"/>
                          </a:solidFill>
                          <a:effectLst/>
                          <a:latin typeface="Arial" panose="020B0604020202020204" pitchFamily="34" charset="0"/>
                          <a:cs typeface="Arial" panose="020B0604020202020204" pitchFamily="34" charset="0"/>
                        </a:rPr>
                        <a:t>ARC Definite/Probable </a:t>
                      </a:r>
                      <a:r>
                        <a:rPr lang="en-US" sz="1800" dirty="0" smtClean="0">
                          <a:solidFill>
                            <a:schemeClr val="bg1"/>
                          </a:solidFill>
                          <a:effectLst/>
                          <a:latin typeface="Arial" panose="020B0604020202020204" pitchFamily="34" charset="0"/>
                          <a:cs typeface="Arial" panose="020B0604020202020204" pitchFamily="34" charset="0"/>
                        </a:rPr>
                        <a:t>ST</a:t>
                      </a:r>
                      <a:endParaRPr lang="en-US" sz="1800" dirty="0">
                        <a:solidFill>
                          <a:schemeClr val="bg1"/>
                        </a:solidFill>
                        <a:effectLst/>
                        <a:latin typeface="Arial" panose="020B0604020202020204" pitchFamily="34" charset="0"/>
                        <a:ea typeface="Times New Roman"/>
                        <a:cs typeface="Arial" panose="020B0604020202020204" pitchFamily="34" charset="0"/>
                      </a:endParaRPr>
                    </a:p>
                  </a:txBody>
                  <a:tcPr marL="12066" marR="12066" marT="0" marB="0" anchor="b">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301466">
                <a:tc>
                  <a:txBody>
                    <a:bodyPr/>
                    <a:lstStyle/>
                    <a:p>
                      <a:pPr marL="0" marR="0" indent="0" algn="ctr" defTabSz="914400" rtl="0" eaLnBrk="1" fontAlgn="auto" latinLnBrk="0" hangingPunct="1">
                        <a:lnSpc>
                          <a:spcPct val="115000"/>
                        </a:lnSpc>
                        <a:spcBef>
                          <a:spcPts val="95"/>
                        </a:spcBef>
                        <a:spcAft>
                          <a:spcPts val="95"/>
                        </a:spcAft>
                        <a:buClrTx/>
                        <a:buSzTx/>
                        <a:buFontTx/>
                        <a:buNone/>
                        <a:tabLst/>
                        <a:defRPr/>
                      </a:pPr>
                      <a:r>
                        <a:rPr lang="en-US" sz="1800" b="1" dirty="0" smtClean="0">
                          <a:solidFill>
                            <a:schemeClr val="bg1"/>
                          </a:solidFill>
                          <a:effectLst/>
                          <a:latin typeface="Arial" panose="020B0604020202020204" pitchFamily="34" charset="0"/>
                          <a:cs typeface="Arial" panose="020B0604020202020204" pitchFamily="34" charset="0"/>
                        </a:rPr>
                        <a:t>Stent Type</a:t>
                      </a:r>
                      <a:endParaRPr lang="en-US" sz="1800" b="1" dirty="0">
                        <a:solidFill>
                          <a:schemeClr val="bg1"/>
                        </a:solidFill>
                        <a:effectLst/>
                        <a:latin typeface="Arial" panose="020B0604020202020204" pitchFamily="34" charset="0"/>
                        <a:ea typeface="Times New Roman"/>
                        <a:cs typeface="Arial" panose="020B0604020202020204" pitchFamily="34" charset="0"/>
                      </a:endParaRPr>
                    </a:p>
                  </a:txBody>
                  <a:tcPr marL="12066" marR="12066" marT="0" marB="0" anchor="b">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lnSpc>
                          <a:spcPct val="115000"/>
                        </a:lnSpc>
                        <a:spcBef>
                          <a:spcPts val="95"/>
                        </a:spcBef>
                        <a:spcAft>
                          <a:spcPts val="95"/>
                        </a:spcAft>
                      </a:pPr>
                      <a:r>
                        <a:rPr lang="en-US" sz="1800" b="1" dirty="0" smtClean="0">
                          <a:solidFill>
                            <a:schemeClr val="bg1"/>
                          </a:solidFill>
                          <a:effectLst/>
                          <a:latin typeface="Arial" panose="020B0604020202020204" pitchFamily="34" charset="0"/>
                          <a:cs typeface="Arial" panose="020B0604020202020204" pitchFamily="34" charset="0"/>
                        </a:rPr>
                        <a:t>30</a:t>
                      </a:r>
                      <a:r>
                        <a:rPr lang="en-US" sz="1800" b="1" baseline="0" dirty="0" smtClean="0">
                          <a:solidFill>
                            <a:schemeClr val="bg1"/>
                          </a:solidFill>
                          <a:effectLst/>
                          <a:latin typeface="Arial" panose="020B0604020202020204" pitchFamily="34" charset="0"/>
                          <a:cs typeface="Arial" panose="020B0604020202020204" pitchFamily="34" charset="0"/>
                        </a:rPr>
                        <a:t> </a:t>
                      </a:r>
                      <a:r>
                        <a:rPr lang="en-US" sz="1800" b="1" dirty="0" smtClean="0">
                          <a:solidFill>
                            <a:schemeClr val="bg1"/>
                          </a:solidFill>
                          <a:effectLst/>
                          <a:latin typeface="Arial" panose="020B0604020202020204" pitchFamily="34" charset="0"/>
                          <a:cs typeface="Arial" panose="020B0604020202020204" pitchFamily="34" charset="0"/>
                        </a:rPr>
                        <a:t>Month </a:t>
                      </a:r>
                      <a:r>
                        <a:rPr lang="en-US" sz="1800" b="1" dirty="0">
                          <a:solidFill>
                            <a:schemeClr val="bg1"/>
                          </a:solidFill>
                          <a:effectLst/>
                          <a:latin typeface="Arial" panose="020B0604020202020204" pitchFamily="34" charset="0"/>
                          <a:cs typeface="Arial" panose="020B0604020202020204" pitchFamily="34" charset="0"/>
                        </a:rPr>
                        <a:t>DAPT</a:t>
                      </a:r>
                      <a:br>
                        <a:rPr lang="en-US" sz="1800" b="1" dirty="0">
                          <a:solidFill>
                            <a:schemeClr val="bg1"/>
                          </a:solidFill>
                          <a:effectLst/>
                          <a:latin typeface="Arial" panose="020B0604020202020204" pitchFamily="34" charset="0"/>
                          <a:cs typeface="Arial" panose="020B0604020202020204" pitchFamily="34" charset="0"/>
                        </a:rPr>
                      </a:br>
                      <a:r>
                        <a:rPr lang="en-US" sz="1800" b="1" dirty="0">
                          <a:solidFill>
                            <a:schemeClr val="bg1"/>
                          </a:solidFill>
                          <a:effectLst/>
                          <a:latin typeface="Arial" panose="020B0604020202020204" pitchFamily="34" charset="0"/>
                          <a:cs typeface="Arial" panose="020B0604020202020204" pitchFamily="34" charset="0"/>
                        </a:rPr>
                        <a:t>N </a:t>
                      </a:r>
                      <a:r>
                        <a:rPr lang="en-US" sz="1800" b="1" dirty="0" smtClean="0">
                          <a:solidFill>
                            <a:schemeClr val="bg1"/>
                          </a:solidFill>
                          <a:effectLst/>
                          <a:latin typeface="Arial" panose="020B0604020202020204" pitchFamily="34" charset="0"/>
                          <a:cs typeface="Arial" panose="020B0604020202020204" pitchFamily="34" charset="0"/>
                        </a:rPr>
                        <a:t>(%)</a:t>
                      </a:r>
                      <a:endParaRPr lang="en-US" sz="1800" b="1" dirty="0">
                        <a:solidFill>
                          <a:schemeClr val="bg1"/>
                        </a:solidFill>
                        <a:effectLst/>
                        <a:latin typeface="Arial" panose="020B0604020202020204" pitchFamily="34" charset="0"/>
                        <a:ea typeface="Times New Roman"/>
                        <a:cs typeface="Arial" panose="020B0604020202020204" pitchFamily="34" charset="0"/>
                      </a:endParaRPr>
                    </a:p>
                  </a:txBody>
                  <a:tcPr marL="12066" marR="12066" marT="0" marB="0" anchor="b">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lnSpc>
                          <a:spcPct val="115000"/>
                        </a:lnSpc>
                        <a:spcBef>
                          <a:spcPts val="95"/>
                        </a:spcBef>
                        <a:spcAft>
                          <a:spcPts val="95"/>
                        </a:spcAft>
                      </a:pPr>
                      <a:r>
                        <a:rPr lang="en-US" sz="1800" b="1" dirty="0" smtClean="0">
                          <a:solidFill>
                            <a:schemeClr val="bg1"/>
                          </a:solidFill>
                          <a:effectLst/>
                          <a:latin typeface="Arial" panose="020B0604020202020204" pitchFamily="34" charset="0"/>
                          <a:cs typeface="Arial" panose="020B0604020202020204" pitchFamily="34" charset="0"/>
                        </a:rPr>
                        <a:t>12</a:t>
                      </a:r>
                      <a:r>
                        <a:rPr lang="en-US" sz="1800" b="1" baseline="0" dirty="0" smtClean="0">
                          <a:solidFill>
                            <a:schemeClr val="bg1"/>
                          </a:solidFill>
                          <a:effectLst/>
                          <a:latin typeface="Arial" panose="020B0604020202020204" pitchFamily="34" charset="0"/>
                          <a:cs typeface="Arial" panose="020B0604020202020204" pitchFamily="34" charset="0"/>
                        </a:rPr>
                        <a:t> </a:t>
                      </a:r>
                      <a:r>
                        <a:rPr lang="en-US" sz="1800" b="1" dirty="0" smtClean="0">
                          <a:solidFill>
                            <a:schemeClr val="bg1"/>
                          </a:solidFill>
                          <a:effectLst/>
                          <a:latin typeface="Arial" panose="020B0604020202020204" pitchFamily="34" charset="0"/>
                          <a:cs typeface="Arial" panose="020B0604020202020204" pitchFamily="34" charset="0"/>
                        </a:rPr>
                        <a:t>Month </a:t>
                      </a:r>
                      <a:r>
                        <a:rPr lang="en-US" sz="1800" b="1" dirty="0">
                          <a:solidFill>
                            <a:schemeClr val="bg1"/>
                          </a:solidFill>
                          <a:effectLst/>
                          <a:latin typeface="Arial" panose="020B0604020202020204" pitchFamily="34" charset="0"/>
                          <a:cs typeface="Arial" panose="020B0604020202020204" pitchFamily="34" charset="0"/>
                        </a:rPr>
                        <a:t>DAPT</a:t>
                      </a:r>
                      <a:br>
                        <a:rPr lang="en-US" sz="1800" b="1" dirty="0">
                          <a:solidFill>
                            <a:schemeClr val="bg1"/>
                          </a:solidFill>
                          <a:effectLst/>
                          <a:latin typeface="Arial" panose="020B0604020202020204" pitchFamily="34" charset="0"/>
                          <a:cs typeface="Arial" panose="020B0604020202020204" pitchFamily="34" charset="0"/>
                        </a:rPr>
                      </a:br>
                      <a:r>
                        <a:rPr lang="en-US" sz="1800" b="1" dirty="0">
                          <a:solidFill>
                            <a:schemeClr val="bg1"/>
                          </a:solidFill>
                          <a:effectLst/>
                          <a:latin typeface="Arial" panose="020B0604020202020204" pitchFamily="34" charset="0"/>
                          <a:cs typeface="Arial" panose="020B0604020202020204" pitchFamily="34" charset="0"/>
                        </a:rPr>
                        <a:t>N </a:t>
                      </a:r>
                      <a:r>
                        <a:rPr lang="en-US" sz="1800" b="1" dirty="0" smtClean="0">
                          <a:solidFill>
                            <a:schemeClr val="bg1"/>
                          </a:solidFill>
                          <a:effectLst/>
                          <a:latin typeface="Arial" panose="020B0604020202020204" pitchFamily="34" charset="0"/>
                          <a:cs typeface="Arial" panose="020B0604020202020204" pitchFamily="34" charset="0"/>
                        </a:rPr>
                        <a:t>(%)</a:t>
                      </a:r>
                      <a:endParaRPr lang="en-US" sz="1800" b="1" dirty="0">
                        <a:solidFill>
                          <a:schemeClr val="bg1"/>
                        </a:solidFill>
                        <a:effectLst/>
                        <a:latin typeface="Arial" panose="020B0604020202020204" pitchFamily="34" charset="0"/>
                        <a:ea typeface="Times New Roman"/>
                        <a:cs typeface="Arial" panose="020B0604020202020204" pitchFamily="34" charset="0"/>
                      </a:endParaRPr>
                    </a:p>
                  </a:txBody>
                  <a:tcPr marL="12066" marR="12066" marT="0" marB="0" anchor="b">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lnSpc>
                          <a:spcPct val="115000"/>
                        </a:lnSpc>
                        <a:spcBef>
                          <a:spcPts val="95"/>
                        </a:spcBef>
                        <a:spcAft>
                          <a:spcPts val="95"/>
                        </a:spcAft>
                      </a:pPr>
                      <a:r>
                        <a:rPr lang="en-US" sz="1800" b="1" dirty="0" smtClean="0">
                          <a:solidFill>
                            <a:schemeClr val="bg1"/>
                          </a:solidFill>
                          <a:effectLst/>
                          <a:latin typeface="Arial" panose="020B0604020202020204" pitchFamily="34" charset="0"/>
                          <a:cs typeface="Arial" panose="020B0604020202020204" pitchFamily="34" charset="0"/>
                        </a:rPr>
                        <a:t>HR</a:t>
                      </a:r>
                      <a:r>
                        <a:rPr lang="en-US" sz="1800" b="1" baseline="0" dirty="0" smtClean="0">
                          <a:solidFill>
                            <a:schemeClr val="bg1"/>
                          </a:solidFill>
                          <a:effectLst/>
                          <a:latin typeface="Arial" panose="020B0604020202020204" pitchFamily="34" charset="0"/>
                          <a:cs typeface="Arial" panose="020B0604020202020204" pitchFamily="34" charset="0"/>
                        </a:rPr>
                        <a:t> (9</a:t>
                      </a:r>
                      <a:r>
                        <a:rPr lang="en-US" sz="1800" b="1" dirty="0" smtClean="0">
                          <a:solidFill>
                            <a:schemeClr val="bg1"/>
                          </a:solidFill>
                          <a:effectLst/>
                          <a:latin typeface="Arial" panose="020B0604020202020204" pitchFamily="34" charset="0"/>
                          <a:cs typeface="Arial" panose="020B0604020202020204" pitchFamily="34" charset="0"/>
                        </a:rPr>
                        <a:t>5</a:t>
                      </a:r>
                      <a:r>
                        <a:rPr lang="en-US" sz="1800" b="1" dirty="0">
                          <a:solidFill>
                            <a:schemeClr val="bg1"/>
                          </a:solidFill>
                          <a:effectLst/>
                          <a:latin typeface="Arial" panose="020B0604020202020204" pitchFamily="34" charset="0"/>
                          <a:cs typeface="Arial" panose="020B0604020202020204" pitchFamily="34" charset="0"/>
                        </a:rPr>
                        <a:t>% </a:t>
                      </a:r>
                      <a:r>
                        <a:rPr lang="en-US" sz="1800" b="1" dirty="0" smtClean="0">
                          <a:solidFill>
                            <a:schemeClr val="bg1"/>
                          </a:solidFill>
                          <a:effectLst/>
                          <a:latin typeface="Arial" panose="020B0604020202020204" pitchFamily="34" charset="0"/>
                          <a:cs typeface="Arial" panose="020B0604020202020204" pitchFamily="34" charset="0"/>
                        </a:rPr>
                        <a:t>CI)</a:t>
                      </a:r>
                      <a:endParaRPr lang="en-US" sz="1800" b="1" dirty="0">
                        <a:solidFill>
                          <a:schemeClr val="bg1"/>
                        </a:solidFill>
                        <a:effectLst/>
                        <a:latin typeface="Arial" panose="020B0604020202020204" pitchFamily="34" charset="0"/>
                        <a:ea typeface="Times New Roman"/>
                        <a:cs typeface="Arial" panose="020B0604020202020204" pitchFamily="34" charset="0"/>
                      </a:endParaRPr>
                    </a:p>
                  </a:txBody>
                  <a:tcPr marL="12066" marR="12066" marT="0" marB="0" anchor="b">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lnSpc>
                          <a:spcPct val="115000"/>
                        </a:lnSpc>
                        <a:spcBef>
                          <a:spcPts val="95"/>
                        </a:spcBef>
                        <a:spcAft>
                          <a:spcPts val="95"/>
                        </a:spcAft>
                      </a:pPr>
                      <a:r>
                        <a:rPr lang="en-US" sz="1800" b="1" dirty="0">
                          <a:solidFill>
                            <a:schemeClr val="bg1"/>
                          </a:solidFill>
                          <a:effectLst/>
                          <a:latin typeface="Arial" panose="020B0604020202020204" pitchFamily="34" charset="0"/>
                          <a:cs typeface="Arial" panose="020B0604020202020204" pitchFamily="34" charset="0"/>
                        </a:rPr>
                        <a:t>P Value </a:t>
                      </a:r>
                      <a:r>
                        <a:rPr lang="en-US" sz="1800" b="1" dirty="0" smtClean="0">
                          <a:solidFill>
                            <a:schemeClr val="bg1"/>
                          </a:solidFill>
                          <a:effectLst/>
                          <a:latin typeface="Arial" panose="020B0604020202020204" pitchFamily="34" charset="0"/>
                          <a:cs typeface="Arial" panose="020B0604020202020204" pitchFamily="34" charset="0"/>
                        </a:rPr>
                        <a:t>Interaction</a:t>
                      </a:r>
                      <a:endParaRPr lang="en-US" sz="1800" b="1" dirty="0">
                        <a:solidFill>
                          <a:schemeClr val="bg1"/>
                        </a:solidFill>
                        <a:effectLst/>
                        <a:latin typeface="Arial" panose="020B0604020202020204" pitchFamily="34" charset="0"/>
                        <a:ea typeface="Times New Roman"/>
                        <a:cs typeface="Arial" panose="020B0604020202020204" pitchFamily="34" charset="0"/>
                      </a:endParaRPr>
                    </a:p>
                  </a:txBody>
                  <a:tcPr marL="12066" marR="12066" marT="0" marB="0" anchor="b">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r>
              <a:tr h="480578">
                <a:tc>
                  <a:txBody>
                    <a:bodyPr/>
                    <a:lstStyle/>
                    <a:p>
                      <a:pPr marL="0" marR="0" algn="ctr">
                        <a:lnSpc>
                          <a:spcPct val="115000"/>
                        </a:lnSpc>
                        <a:spcBef>
                          <a:spcPts val="95"/>
                        </a:spcBef>
                        <a:spcAft>
                          <a:spcPts val="95"/>
                        </a:spcAft>
                      </a:pPr>
                      <a:r>
                        <a:rPr lang="en-US" sz="1800" b="1" dirty="0" smtClean="0">
                          <a:solidFill>
                            <a:schemeClr val="bg1"/>
                          </a:solidFill>
                          <a:effectLst/>
                          <a:latin typeface="Arial" panose="020B0604020202020204" pitchFamily="34" charset="0"/>
                          <a:cs typeface="Arial" panose="020B0604020202020204" pitchFamily="34" charset="0"/>
                        </a:rPr>
                        <a:t>DES </a:t>
                      </a:r>
                      <a:r>
                        <a:rPr lang="en-US" sz="1600" b="1" dirty="0" smtClean="0">
                          <a:solidFill>
                            <a:schemeClr val="bg1"/>
                          </a:solidFill>
                          <a:effectLst/>
                          <a:latin typeface="Arial" panose="020B0604020202020204" pitchFamily="34" charset="0"/>
                          <a:cs typeface="Arial" panose="020B0604020202020204" pitchFamily="34" charset="0"/>
                        </a:rPr>
                        <a:t>(N=9961</a:t>
                      </a:r>
                      <a:r>
                        <a:rPr lang="en-US" sz="1600" b="1" baseline="0" dirty="0" smtClean="0">
                          <a:solidFill>
                            <a:schemeClr val="bg1"/>
                          </a:solidFill>
                          <a:effectLst/>
                          <a:latin typeface="Arial" panose="020B0604020202020204" pitchFamily="34" charset="0"/>
                          <a:cs typeface="Arial" panose="020B0604020202020204" pitchFamily="34" charset="0"/>
                        </a:rPr>
                        <a:t>)</a:t>
                      </a:r>
                      <a:endParaRPr lang="en-US" sz="1600" b="1" dirty="0">
                        <a:solidFill>
                          <a:schemeClr val="bg1"/>
                        </a:solidFill>
                        <a:effectLst/>
                        <a:latin typeface="Arial" panose="020B0604020202020204" pitchFamily="34" charset="0"/>
                        <a:ea typeface="Times New Roman"/>
                        <a:cs typeface="Arial" panose="020B0604020202020204" pitchFamily="34" charset="0"/>
                      </a:endParaRPr>
                    </a:p>
                  </a:txBody>
                  <a:tcPr marL="12066" marR="12066"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lnSpc>
                          <a:spcPct val="115000"/>
                        </a:lnSpc>
                        <a:spcBef>
                          <a:spcPts val="95"/>
                        </a:spcBef>
                        <a:spcAft>
                          <a:spcPts val="95"/>
                        </a:spcAft>
                      </a:pPr>
                      <a:r>
                        <a:rPr lang="en-US" sz="1800" dirty="0">
                          <a:solidFill>
                            <a:schemeClr val="bg1"/>
                          </a:solidFill>
                          <a:effectLst/>
                          <a:latin typeface="Arial" panose="020B0604020202020204" pitchFamily="34" charset="0"/>
                          <a:cs typeface="Arial" panose="020B0604020202020204" pitchFamily="34" charset="0"/>
                        </a:rPr>
                        <a:t> 19 (0.4%)</a:t>
                      </a:r>
                      <a:endParaRPr lang="en-US" sz="1800" dirty="0">
                        <a:solidFill>
                          <a:schemeClr val="bg1"/>
                        </a:solidFill>
                        <a:effectLst/>
                        <a:latin typeface="Arial" panose="020B0604020202020204" pitchFamily="34" charset="0"/>
                        <a:ea typeface="Times New Roman"/>
                        <a:cs typeface="Arial" panose="020B0604020202020204" pitchFamily="34" charset="0"/>
                      </a:endParaRPr>
                    </a:p>
                  </a:txBody>
                  <a:tcPr marL="12066" marR="12066"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lnSpc>
                          <a:spcPct val="115000"/>
                        </a:lnSpc>
                        <a:spcBef>
                          <a:spcPts val="95"/>
                        </a:spcBef>
                        <a:spcAft>
                          <a:spcPts val="95"/>
                        </a:spcAft>
                      </a:pPr>
                      <a:r>
                        <a:rPr lang="en-US" sz="1800" dirty="0">
                          <a:solidFill>
                            <a:schemeClr val="bg1"/>
                          </a:solidFill>
                          <a:effectLst/>
                          <a:latin typeface="Arial" panose="020B0604020202020204" pitchFamily="34" charset="0"/>
                          <a:cs typeface="Arial" panose="020B0604020202020204" pitchFamily="34" charset="0"/>
                        </a:rPr>
                        <a:t> 65 (1.4%)</a:t>
                      </a:r>
                      <a:endParaRPr lang="en-US" sz="1800" dirty="0">
                        <a:solidFill>
                          <a:schemeClr val="bg1"/>
                        </a:solidFill>
                        <a:effectLst/>
                        <a:latin typeface="Arial" panose="020B0604020202020204" pitchFamily="34" charset="0"/>
                        <a:ea typeface="Times New Roman"/>
                        <a:cs typeface="Arial" panose="020B0604020202020204" pitchFamily="34" charset="0"/>
                      </a:endParaRPr>
                    </a:p>
                  </a:txBody>
                  <a:tcPr marL="12066" marR="12066"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lnSpc>
                          <a:spcPct val="115000"/>
                        </a:lnSpc>
                        <a:spcBef>
                          <a:spcPts val="95"/>
                        </a:spcBef>
                        <a:spcAft>
                          <a:spcPts val="95"/>
                        </a:spcAft>
                      </a:pPr>
                      <a:r>
                        <a:rPr lang="en-US" sz="1800" dirty="0">
                          <a:solidFill>
                            <a:schemeClr val="bg1"/>
                          </a:solidFill>
                          <a:effectLst/>
                          <a:latin typeface="Arial" panose="020B0604020202020204" pitchFamily="34" charset="0"/>
                          <a:cs typeface="Arial" panose="020B0604020202020204" pitchFamily="34" charset="0"/>
                        </a:rPr>
                        <a:t>0.29 (</a:t>
                      </a:r>
                      <a:r>
                        <a:rPr lang="en-US" sz="1800" dirty="0" smtClean="0">
                          <a:solidFill>
                            <a:schemeClr val="bg1"/>
                          </a:solidFill>
                          <a:effectLst/>
                          <a:latin typeface="Arial" panose="020B0604020202020204" pitchFamily="34" charset="0"/>
                          <a:cs typeface="Arial" panose="020B0604020202020204" pitchFamily="34" charset="0"/>
                        </a:rPr>
                        <a:t>0.17-0.48</a:t>
                      </a:r>
                      <a:r>
                        <a:rPr lang="en-US" sz="1800" dirty="0">
                          <a:solidFill>
                            <a:schemeClr val="bg1"/>
                          </a:solidFill>
                          <a:effectLst/>
                          <a:latin typeface="Arial" panose="020B0604020202020204" pitchFamily="34" charset="0"/>
                          <a:cs typeface="Arial" panose="020B0604020202020204" pitchFamily="34" charset="0"/>
                        </a:rPr>
                        <a:t>)</a:t>
                      </a:r>
                      <a:endParaRPr lang="en-US" sz="1800" dirty="0">
                        <a:solidFill>
                          <a:schemeClr val="bg1"/>
                        </a:solidFill>
                        <a:effectLst/>
                        <a:latin typeface="Arial" panose="020B0604020202020204" pitchFamily="34" charset="0"/>
                        <a:ea typeface="Times New Roman"/>
                        <a:cs typeface="Arial" panose="020B0604020202020204" pitchFamily="34" charset="0"/>
                      </a:endParaRPr>
                    </a:p>
                  </a:txBody>
                  <a:tcPr marL="12066" marR="12066"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rowSpan="2">
                  <a:txBody>
                    <a:bodyPr/>
                    <a:lstStyle/>
                    <a:p>
                      <a:pPr marL="0" marR="0" indent="0" algn="ctr" defTabSz="914400" rtl="0" eaLnBrk="1" fontAlgn="auto" latinLnBrk="0" hangingPunct="1">
                        <a:lnSpc>
                          <a:spcPct val="115000"/>
                        </a:lnSpc>
                        <a:spcBef>
                          <a:spcPts val="95"/>
                        </a:spcBef>
                        <a:spcAft>
                          <a:spcPts val="95"/>
                        </a:spcAft>
                        <a:buClrTx/>
                        <a:buSzTx/>
                        <a:buFontTx/>
                        <a:buNone/>
                        <a:tabLst/>
                        <a:defRPr/>
                      </a:pPr>
                      <a:r>
                        <a:rPr lang="en-US" sz="1800" dirty="0" smtClean="0">
                          <a:solidFill>
                            <a:schemeClr val="bg1"/>
                          </a:solidFill>
                          <a:effectLst/>
                          <a:latin typeface="Arial" panose="020B0604020202020204" pitchFamily="34" charset="0"/>
                          <a:cs typeface="Arial" panose="020B0604020202020204" pitchFamily="34" charset="0"/>
                        </a:rPr>
                        <a:t>0.42</a:t>
                      </a:r>
                      <a:endParaRPr lang="en-US" sz="1800" dirty="0" smtClean="0">
                        <a:solidFill>
                          <a:schemeClr val="bg1"/>
                        </a:solidFill>
                        <a:effectLst/>
                        <a:latin typeface="Arial" panose="020B0604020202020204" pitchFamily="34" charset="0"/>
                        <a:ea typeface="Times New Roman"/>
                        <a:cs typeface="Arial" panose="020B0604020202020204" pitchFamily="34" charset="0"/>
                      </a:endParaRPr>
                    </a:p>
                  </a:txBody>
                  <a:tcPr marL="12066" marR="12066" marT="0" marB="0" anchor="ctr">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r>
              <a:tr h="480578">
                <a:tc>
                  <a:txBody>
                    <a:bodyPr/>
                    <a:lstStyle/>
                    <a:p>
                      <a:pPr marL="0" marR="0" algn="ctr">
                        <a:lnSpc>
                          <a:spcPct val="115000"/>
                        </a:lnSpc>
                        <a:spcBef>
                          <a:spcPts val="95"/>
                        </a:spcBef>
                        <a:spcAft>
                          <a:spcPts val="95"/>
                        </a:spcAft>
                      </a:pPr>
                      <a:r>
                        <a:rPr lang="en-US" sz="1800" b="1" dirty="0" smtClean="0">
                          <a:solidFill>
                            <a:schemeClr val="bg1"/>
                          </a:solidFill>
                          <a:effectLst/>
                          <a:latin typeface="Arial" panose="020B0604020202020204" pitchFamily="34" charset="0"/>
                          <a:cs typeface="Arial" panose="020B0604020202020204" pitchFamily="34" charset="0"/>
                        </a:rPr>
                        <a:t>BMS </a:t>
                      </a:r>
                      <a:r>
                        <a:rPr lang="en-US" sz="1600" b="1" dirty="0" smtClean="0">
                          <a:solidFill>
                            <a:schemeClr val="bg1"/>
                          </a:solidFill>
                          <a:effectLst/>
                          <a:latin typeface="Arial" panose="020B0604020202020204" pitchFamily="34" charset="0"/>
                          <a:cs typeface="Arial" panose="020B0604020202020204" pitchFamily="34" charset="0"/>
                        </a:rPr>
                        <a:t>(N=1687)</a:t>
                      </a:r>
                      <a:endParaRPr lang="en-US" sz="1600" b="1" dirty="0">
                        <a:solidFill>
                          <a:schemeClr val="bg1"/>
                        </a:solidFill>
                        <a:effectLst/>
                        <a:latin typeface="Arial" panose="020B0604020202020204" pitchFamily="34" charset="0"/>
                        <a:ea typeface="Times New Roman"/>
                        <a:cs typeface="Arial" panose="020B0604020202020204" pitchFamily="34" charset="0"/>
                      </a:endParaRPr>
                    </a:p>
                  </a:txBody>
                  <a:tcPr marL="12066" marR="12066"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lnSpc>
                          <a:spcPct val="115000"/>
                        </a:lnSpc>
                        <a:spcBef>
                          <a:spcPts val="95"/>
                        </a:spcBef>
                        <a:spcAft>
                          <a:spcPts val="95"/>
                        </a:spcAft>
                      </a:pPr>
                      <a:r>
                        <a:rPr lang="en-US" sz="1800" dirty="0">
                          <a:solidFill>
                            <a:schemeClr val="bg1"/>
                          </a:solidFill>
                          <a:effectLst/>
                          <a:latin typeface="Arial" panose="020B0604020202020204" pitchFamily="34" charset="0"/>
                          <a:cs typeface="Arial" panose="020B0604020202020204" pitchFamily="34" charset="0"/>
                        </a:rPr>
                        <a:t> 4 (0.5%)</a:t>
                      </a:r>
                      <a:endParaRPr lang="en-US" sz="1800" dirty="0">
                        <a:solidFill>
                          <a:schemeClr val="bg1"/>
                        </a:solidFill>
                        <a:effectLst/>
                        <a:latin typeface="Arial" panose="020B0604020202020204" pitchFamily="34" charset="0"/>
                        <a:ea typeface="Times New Roman"/>
                        <a:cs typeface="Arial" panose="020B0604020202020204" pitchFamily="34" charset="0"/>
                      </a:endParaRPr>
                    </a:p>
                  </a:txBody>
                  <a:tcPr marL="12066" marR="12066"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lnSpc>
                          <a:spcPct val="115000"/>
                        </a:lnSpc>
                        <a:spcBef>
                          <a:spcPts val="95"/>
                        </a:spcBef>
                        <a:spcAft>
                          <a:spcPts val="95"/>
                        </a:spcAft>
                      </a:pPr>
                      <a:r>
                        <a:rPr lang="en-US" sz="1800" dirty="0">
                          <a:solidFill>
                            <a:schemeClr val="bg1"/>
                          </a:solidFill>
                          <a:effectLst/>
                          <a:latin typeface="Arial" panose="020B0604020202020204" pitchFamily="34" charset="0"/>
                          <a:cs typeface="Arial" panose="020B0604020202020204" pitchFamily="34" charset="0"/>
                        </a:rPr>
                        <a:t> 9 (1.1%)</a:t>
                      </a:r>
                      <a:endParaRPr lang="en-US" sz="1800" dirty="0">
                        <a:solidFill>
                          <a:schemeClr val="bg1"/>
                        </a:solidFill>
                        <a:effectLst/>
                        <a:latin typeface="Arial" panose="020B0604020202020204" pitchFamily="34" charset="0"/>
                        <a:ea typeface="Times New Roman"/>
                        <a:cs typeface="Arial" panose="020B0604020202020204" pitchFamily="34" charset="0"/>
                      </a:endParaRPr>
                    </a:p>
                  </a:txBody>
                  <a:tcPr marL="12066" marR="12066"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lnSpc>
                          <a:spcPct val="115000"/>
                        </a:lnSpc>
                        <a:spcBef>
                          <a:spcPts val="95"/>
                        </a:spcBef>
                        <a:spcAft>
                          <a:spcPts val="95"/>
                        </a:spcAft>
                      </a:pPr>
                      <a:r>
                        <a:rPr lang="en-US" sz="1800" dirty="0" smtClean="0">
                          <a:solidFill>
                            <a:schemeClr val="bg1"/>
                          </a:solidFill>
                          <a:effectLst/>
                          <a:latin typeface="Arial" panose="020B0604020202020204" pitchFamily="34" charset="0"/>
                          <a:cs typeface="Arial" panose="020B0604020202020204" pitchFamily="34" charset="0"/>
                        </a:rPr>
                        <a:t>0.49</a:t>
                      </a:r>
                      <a:r>
                        <a:rPr lang="en-US" sz="1800" dirty="0" smtClean="0">
                          <a:solidFill>
                            <a:srgbClr val="FF0000"/>
                          </a:solidFill>
                          <a:effectLst/>
                          <a:latin typeface="Arial" panose="020B0604020202020204" pitchFamily="34" charset="0"/>
                          <a:cs typeface="Arial" panose="020B0604020202020204" pitchFamily="34" charset="0"/>
                        </a:rPr>
                        <a:t> </a:t>
                      </a:r>
                      <a:r>
                        <a:rPr lang="en-US" sz="1800" dirty="0">
                          <a:solidFill>
                            <a:schemeClr val="bg1"/>
                          </a:solidFill>
                          <a:effectLst/>
                          <a:latin typeface="Arial" panose="020B0604020202020204" pitchFamily="34" charset="0"/>
                          <a:cs typeface="Arial" panose="020B0604020202020204" pitchFamily="34" charset="0"/>
                        </a:rPr>
                        <a:t>(</a:t>
                      </a:r>
                      <a:r>
                        <a:rPr lang="en-US" sz="1800" dirty="0" smtClean="0">
                          <a:solidFill>
                            <a:schemeClr val="bg1"/>
                          </a:solidFill>
                          <a:effectLst/>
                          <a:latin typeface="Arial" panose="020B0604020202020204" pitchFamily="34" charset="0"/>
                          <a:cs typeface="Arial" panose="020B0604020202020204" pitchFamily="34" charset="0"/>
                        </a:rPr>
                        <a:t>0.15-1.65)</a:t>
                      </a:r>
                      <a:endParaRPr lang="en-US" sz="1800" dirty="0">
                        <a:solidFill>
                          <a:schemeClr val="bg1"/>
                        </a:solidFill>
                        <a:effectLst/>
                        <a:latin typeface="Arial" panose="020B0604020202020204" pitchFamily="34" charset="0"/>
                        <a:ea typeface="Times New Roman"/>
                        <a:cs typeface="Arial" panose="020B0604020202020204" pitchFamily="34" charset="0"/>
                      </a:endParaRPr>
                    </a:p>
                  </a:txBody>
                  <a:tcPr marL="12066" marR="12066"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vMerge="1">
                  <a:txBody>
                    <a:bodyPr/>
                    <a:lstStyle/>
                    <a:p>
                      <a:pPr marL="0" marR="0" algn="ctr">
                        <a:lnSpc>
                          <a:spcPct val="115000"/>
                        </a:lnSpc>
                        <a:spcBef>
                          <a:spcPts val="95"/>
                        </a:spcBef>
                        <a:spcAft>
                          <a:spcPts val="95"/>
                        </a:spcAft>
                      </a:pPr>
                      <a:endParaRPr lang="en-US" sz="1800" dirty="0">
                        <a:effectLst/>
                        <a:latin typeface="Arial" panose="020B0604020202020204" pitchFamily="34" charset="0"/>
                        <a:ea typeface="Times New Roman"/>
                        <a:cs typeface="Arial" panose="020B0604020202020204" pitchFamily="34" charset="0"/>
                      </a:endParaRPr>
                    </a:p>
                  </a:txBody>
                  <a:tcPr marL="12065" marR="12065"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674673095"/>
              </p:ext>
            </p:extLst>
          </p:nvPr>
        </p:nvGraphicFramePr>
        <p:xfrm>
          <a:off x="76200" y="4038599"/>
          <a:ext cx="8915400" cy="2667001"/>
        </p:xfrm>
        <a:graphic>
          <a:graphicData uri="http://schemas.openxmlformats.org/drawingml/2006/table">
            <a:tbl>
              <a:tblPr firstRow="1" bandCol="1">
                <a:tableStyleId>{6E25E649-3F16-4E02-A733-19D2CDBF48F0}</a:tableStyleId>
              </a:tblPr>
              <a:tblGrid>
                <a:gridCol w="1524000"/>
                <a:gridCol w="1882397"/>
                <a:gridCol w="1882397"/>
                <a:gridCol w="2266628"/>
                <a:gridCol w="1359978"/>
              </a:tblGrid>
              <a:tr h="467229">
                <a:tc gridSpan="5">
                  <a:txBody>
                    <a:bodyPr/>
                    <a:lstStyle/>
                    <a:p>
                      <a:pPr marL="0" marR="0" algn="ctr">
                        <a:lnSpc>
                          <a:spcPct val="115000"/>
                        </a:lnSpc>
                        <a:spcBef>
                          <a:spcPts val="95"/>
                        </a:spcBef>
                        <a:spcAft>
                          <a:spcPts val="95"/>
                        </a:spcAft>
                      </a:pPr>
                      <a:r>
                        <a:rPr lang="en-US" sz="1800" dirty="0" smtClean="0">
                          <a:solidFill>
                            <a:schemeClr val="bg1"/>
                          </a:solidFill>
                          <a:effectLst/>
                          <a:latin typeface="Arial" panose="020B0604020202020204" pitchFamily="34" charset="0"/>
                          <a:cs typeface="Arial" panose="020B0604020202020204" pitchFamily="34" charset="0"/>
                        </a:rPr>
                        <a:t>MACCE</a:t>
                      </a:r>
                      <a:endParaRPr lang="en-US" sz="1800" dirty="0">
                        <a:solidFill>
                          <a:schemeClr val="bg1"/>
                        </a:solidFill>
                        <a:effectLst/>
                        <a:latin typeface="Arial" panose="020B0604020202020204" pitchFamily="34" charset="0"/>
                        <a:ea typeface="Times New Roman"/>
                        <a:cs typeface="Arial" panose="020B0604020202020204" pitchFamily="34" charset="0"/>
                      </a:endParaRPr>
                    </a:p>
                  </a:txBody>
                  <a:tcPr marL="12066" marR="12066" marT="0" marB="0" anchor="b">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265314">
                <a:tc>
                  <a:txBody>
                    <a:bodyPr/>
                    <a:lstStyle/>
                    <a:p>
                      <a:pPr marL="0" marR="0" indent="0" algn="ctr" defTabSz="914400" rtl="0" eaLnBrk="1" fontAlgn="auto" latinLnBrk="0" hangingPunct="1">
                        <a:lnSpc>
                          <a:spcPct val="115000"/>
                        </a:lnSpc>
                        <a:spcBef>
                          <a:spcPts val="95"/>
                        </a:spcBef>
                        <a:spcAft>
                          <a:spcPts val="95"/>
                        </a:spcAft>
                        <a:buClrTx/>
                        <a:buSzTx/>
                        <a:buFontTx/>
                        <a:buNone/>
                        <a:tabLst/>
                        <a:defRPr/>
                      </a:pPr>
                      <a:r>
                        <a:rPr lang="en-US" sz="1800" b="1" dirty="0" smtClean="0">
                          <a:solidFill>
                            <a:schemeClr val="bg1"/>
                          </a:solidFill>
                          <a:effectLst/>
                          <a:latin typeface="Arial" panose="020B0604020202020204" pitchFamily="34" charset="0"/>
                          <a:cs typeface="Arial" panose="020B0604020202020204" pitchFamily="34" charset="0"/>
                        </a:rPr>
                        <a:t>Stent Type</a:t>
                      </a:r>
                      <a:endParaRPr lang="en-US" sz="1800" b="1" dirty="0">
                        <a:solidFill>
                          <a:schemeClr val="bg1"/>
                        </a:solidFill>
                        <a:effectLst/>
                        <a:latin typeface="Arial" panose="020B0604020202020204" pitchFamily="34" charset="0"/>
                        <a:ea typeface="Times New Roman"/>
                        <a:cs typeface="Arial" panose="020B0604020202020204" pitchFamily="34" charset="0"/>
                      </a:endParaRPr>
                    </a:p>
                  </a:txBody>
                  <a:tcPr marL="12066" marR="12066" marT="0" marB="0" anchor="b">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lnSpc>
                          <a:spcPct val="115000"/>
                        </a:lnSpc>
                        <a:spcBef>
                          <a:spcPts val="95"/>
                        </a:spcBef>
                        <a:spcAft>
                          <a:spcPts val="95"/>
                        </a:spcAft>
                      </a:pPr>
                      <a:r>
                        <a:rPr lang="en-US" sz="1800" b="1" dirty="0" smtClean="0">
                          <a:solidFill>
                            <a:schemeClr val="bg1"/>
                          </a:solidFill>
                          <a:effectLst/>
                          <a:latin typeface="Arial" panose="020B0604020202020204" pitchFamily="34" charset="0"/>
                          <a:cs typeface="Arial" panose="020B0604020202020204" pitchFamily="34" charset="0"/>
                        </a:rPr>
                        <a:t>30</a:t>
                      </a:r>
                      <a:r>
                        <a:rPr lang="en-US" sz="1800" b="1" baseline="0" dirty="0" smtClean="0">
                          <a:solidFill>
                            <a:schemeClr val="bg1"/>
                          </a:solidFill>
                          <a:effectLst/>
                          <a:latin typeface="Arial" panose="020B0604020202020204" pitchFamily="34" charset="0"/>
                          <a:cs typeface="Arial" panose="020B0604020202020204" pitchFamily="34" charset="0"/>
                        </a:rPr>
                        <a:t> </a:t>
                      </a:r>
                      <a:r>
                        <a:rPr lang="en-US" sz="1800" b="1" dirty="0" smtClean="0">
                          <a:solidFill>
                            <a:schemeClr val="bg1"/>
                          </a:solidFill>
                          <a:effectLst/>
                          <a:latin typeface="Arial" panose="020B0604020202020204" pitchFamily="34" charset="0"/>
                          <a:cs typeface="Arial" panose="020B0604020202020204" pitchFamily="34" charset="0"/>
                        </a:rPr>
                        <a:t>Month </a:t>
                      </a:r>
                      <a:r>
                        <a:rPr lang="en-US" sz="1800" b="1" dirty="0">
                          <a:solidFill>
                            <a:schemeClr val="bg1"/>
                          </a:solidFill>
                          <a:effectLst/>
                          <a:latin typeface="Arial" panose="020B0604020202020204" pitchFamily="34" charset="0"/>
                          <a:cs typeface="Arial" panose="020B0604020202020204" pitchFamily="34" charset="0"/>
                        </a:rPr>
                        <a:t>DAPT</a:t>
                      </a:r>
                      <a:br>
                        <a:rPr lang="en-US" sz="1800" b="1" dirty="0">
                          <a:solidFill>
                            <a:schemeClr val="bg1"/>
                          </a:solidFill>
                          <a:effectLst/>
                          <a:latin typeface="Arial" panose="020B0604020202020204" pitchFamily="34" charset="0"/>
                          <a:cs typeface="Arial" panose="020B0604020202020204" pitchFamily="34" charset="0"/>
                        </a:rPr>
                      </a:br>
                      <a:r>
                        <a:rPr lang="en-US" sz="1800" b="1" dirty="0">
                          <a:solidFill>
                            <a:schemeClr val="bg1"/>
                          </a:solidFill>
                          <a:effectLst/>
                          <a:latin typeface="Arial" panose="020B0604020202020204" pitchFamily="34" charset="0"/>
                          <a:cs typeface="Arial" panose="020B0604020202020204" pitchFamily="34" charset="0"/>
                        </a:rPr>
                        <a:t>N </a:t>
                      </a:r>
                      <a:r>
                        <a:rPr lang="en-US" sz="1800" b="1" dirty="0" smtClean="0">
                          <a:solidFill>
                            <a:schemeClr val="bg1"/>
                          </a:solidFill>
                          <a:effectLst/>
                          <a:latin typeface="Arial" panose="020B0604020202020204" pitchFamily="34" charset="0"/>
                          <a:cs typeface="Arial" panose="020B0604020202020204" pitchFamily="34" charset="0"/>
                        </a:rPr>
                        <a:t>(%)</a:t>
                      </a:r>
                      <a:endParaRPr lang="en-US" sz="1800" b="1" dirty="0">
                        <a:solidFill>
                          <a:schemeClr val="bg1"/>
                        </a:solidFill>
                        <a:effectLst/>
                        <a:latin typeface="Arial" panose="020B0604020202020204" pitchFamily="34" charset="0"/>
                        <a:ea typeface="Times New Roman"/>
                        <a:cs typeface="Arial" panose="020B0604020202020204" pitchFamily="34" charset="0"/>
                      </a:endParaRPr>
                    </a:p>
                  </a:txBody>
                  <a:tcPr marL="12066" marR="12066" marT="0" marB="0" anchor="b">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lnSpc>
                          <a:spcPct val="115000"/>
                        </a:lnSpc>
                        <a:spcBef>
                          <a:spcPts val="95"/>
                        </a:spcBef>
                        <a:spcAft>
                          <a:spcPts val="95"/>
                        </a:spcAft>
                      </a:pPr>
                      <a:r>
                        <a:rPr lang="en-US" sz="1800" b="1" dirty="0" smtClean="0">
                          <a:solidFill>
                            <a:schemeClr val="bg1"/>
                          </a:solidFill>
                          <a:effectLst/>
                          <a:latin typeface="Arial" panose="020B0604020202020204" pitchFamily="34" charset="0"/>
                          <a:cs typeface="Arial" panose="020B0604020202020204" pitchFamily="34" charset="0"/>
                        </a:rPr>
                        <a:t>12</a:t>
                      </a:r>
                      <a:r>
                        <a:rPr lang="en-US" sz="1800" b="1" baseline="0" dirty="0" smtClean="0">
                          <a:solidFill>
                            <a:schemeClr val="bg1"/>
                          </a:solidFill>
                          <a:effectLst/>
                          <a:latin typeface="Arial" panose="020B0604020202020204" pitchFamily="34" charset="0"/>
                          <a:cs typeface="Arial" panose="020B0604020202020204" pitchFamily="34" charset="0"/>
                        </a:rPr>
                        <a:t> </a:t>
                      </a:r>
                      <a:r>
                        <a:rPr lang="en-US" sz="1800" b="1" dirty="0" smtClean="0">
                          <a:solidFill>
                            <a:schemeClr val="bg1"/>
                          </a:solidFill>
                          <a:effectLst/>
                          <a:latin typeface="Arial" panose="020B0604020202020204" pitchFamily="34" charset="0"/>
                          <a:cs typeface="Arial" panose="020B0604020202020204" pitchFamily="34" charset="0"/>
                        </a:rPr>
                        <a:t>Month </a:t>
                      </a:r>
                      <a:r>
                        <a:rPr lang="en-US" sz="1800" b="1" dirty="0">
                          <a:solidFill>
                            <a:schemeClr val="bg1"/>
                          </a:solidFill>
                          <a:effectLst/>
                          <a:latin typeface="Arial" panose="020B0604020202020204" pitchFamily="34" charset="0"/>
                          <a:cs typeface="Arial" panose="020B0604020202020204" pitchFamily="34" charset="0"/>
                        </a:rPr>
                        <a:t>DAPT</a:t>
                      </a:r>
                      <a:br>
                        <a:rPr lang="en-US" sz="1800" b="1" dirty="0">
                          <a:solidFill>
                            <a:schemeClr val="bg1"/>
                          </a:solidFill>
                          <a:effectLst/>
                          <a:latin typeface="Arial" panose="020B0604020202020204" pitchFamily="34" charset="0"/>
                          <a:cs typeface="Arial" panose="020B0604020202020204" pitchFamily="34" charset="0"/>
                        </a:rPr>
                      </a:br>
                      <a:r>
                        <a:rPr lang="en-US" sz="1800" b="1" dirty="0">
                          <a:solidFill>
                            <a:schemeClr val="bg1"/>
                          </a:solidFill>
                          <a:effectLst/>
                          <a:latin typeface="Arial" panose="020B0604020202020204" pitchFamily="34" charset="0"/>
                          <a:cs typeface="Arial" panose="020B0604020202020204" pitchFamily="34" charset="0"/>
                        </a:rPr>
                        <a:t>N </a:t>
                      </a:r>
                      <a:r>
                        <a:rPr lang="en-US" sz="1800" b="1" dirty="0" smtClean="0">
                          <a:solidFill>
                            <a:schemeClr val="bg1"/>
                          </a:solidFill>
                          <a:effectLst/>
                          <a:latin typeface="Arial" panose="020B0604020202020204" pitchFamily="34" charset="0"/>
                          <a:cs typeface="Arial" panose="020B0604020202020204" pitchFamily="34" charset="0"/>
                        </a:rPr>
                        <a:t>(%)</a:t>
                      </a:r>
                      <a:endParaRPr lang="en-US" sz="1800" b="1" dirty="0">
                        <a:solidFill>
                          <a:schemeClr val="bg1"/>
                        </a:solidFill>
                        <a:effectLst/>
                        <a:latin typeface="Arial" panose="020B0604020202020204" pitchFamily="34" charset="0"/>
                        <a:ea typeface="Times New Roman"/>
                        <a:cs typeface="Arial" panose="020B0604020202020204" pitchFamily="34" charset="0"/>
                      </a:endParaRPr>
                    </a:p>
                  </a:txBody>
                  <a:tcPr marL="12066" marR="12066" marT="0" marB="0" anchor="b">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lnSpc>
                          <a:spcPct val="115000"/>
                        </a:lnSpc>
                        <a:spcBef>
                          <a:spcPts val="95"/>
                        </a:spcBef>
                        <a:spcAft>
                          <a:spcPts val="95"/>
                        </a:spcAft>
                      </a:pPr>
                      <a:r>
                        <a:rPr lang="en-US" sz="1800" b="1" dirty="0" smtClean="0">
                          <a:solidFill>
                            <a:schemeClr val="bg1"/>
                          </a:solidFill>
                          <a:effectLst/>
                          <a:latin typeface="Arial" panose="020B0604020202020204" pitchFamily="34" charset="0"/>
                          <a:cs typeface="Arial" panose="020B0604020202020204" pitchFamily="34" charset="0"/>
                        </a:rPr>
                        <a:t>HR</a:t>
                      </a:r>
                      <a:r>
                        <a:rPr lang="en-US" sz="1800" b="1" baseline="0" dirty="0" smtClean="0">
                          <a:solidFill>
                            <a:schemeClr val="bg1"/>
                          </a:solidFill>
                          <a:effectLst/>
                          <a:latin typeface="Arial" panose="020B0604020202020204" pitchFamily="34" charset="0"/>
                          <a:cs typeface="Arial" panose="020B0604020202020204" pitchFamily="34" charset="0"/>
                        </a:rPr>
                        <a:t> (9</a:t>
                      </a:r>
                      <a:r>
                        <a:rPr lang="en-US" sz="1800" b="1" dirty="0" smtClean="0">
                          <a:solidFill>
                            <a:schemeClr val="bg1"/>
                          </a:solidFill>
                          <a:effectLst/>
                          <a:latin typeface="Arial" panose="020B0604020202020204" pitchFamily="34" charset="0"/>
                          <a:cs typeface="Arial" panose="020B0604020202020204" pitchFamily="34" charset="0"/>
                        </a:rPr>
                        <a:t>5</a:t>
                      </a:r>
                      <a:r>
                        <a:rPr lang="en-US" sz="1800" b="1" dirty="0">
                          <a:solidFill>
                            <a:schemeClr val="bg1"/>
                          </a:solidFill>
                          <a:effectLst/>
                          <a:latin typeface="Arial" panose="020B0604020202020204" pitchFamily="34" charset="0"/>
                          <a:cs typeface="Arial" panose="020B0604020202020204" pitchFamily="34" charset="0"/>
                        </a:rPr>
                        <a:t>% </a:t>
                      </a:r>
                      <a:r>
                        <a:rPr lang="en-US" sz="1800" b="1" dirty="0" smtClean="0">
                          <a:solidFill>
                            <a:schemeClr val="bg1"/>
                          </a:solidFill>
                          <a:effectLst/>
                          <a:latin typeface="Arial" panose="020B0604020202020204" pitchFamily="34" charset="0"/>
                          <a:cs typeface="Arial" panose="020B0604020202020204" pitchFamily="34" charset="0"/>
                        </a:rPr>
                        <a:t>CI)</a:t>
                      </a:r>
                      <a:endParaRPr lang="en-US" sz="1800" b="1" dirty="0">
                        <a:solidFill>
                          <a:schemeClr val="bg1"/>
                        </a:solidFill>
                        <a:effectLst/>
                        <a:latin typeface="Arial" panose="020B0604020202020204" pitchFamily="34" charset="0"/>
                        <a:ea typeface="Times New Roman"/>
                        <a:cs typeface="Arial" panose="020B0604020202020204" pitchFamily="34" charset="0"/>
                      </a:endParaRPr>
                    </a:p>
                  </a:txBody>
                  <a:tcPr marL="12066" marR="12066" marT="0" marB="0" anchor="b">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lnSpc>
                          <a:spcPct val="115000"/>
                        </a:lnSpc>
                        <a:spcBef>
                          <a:spcPts val="95"/>
                        </a:spcBef>
                        <a:spcAft>
                          <a:spcPts val="95"/>
                        </a:spcAft>
                      </a:pPr>
                      <a:r>
                        <a:rPr lang="en-US" sz="1800" b="1" dirty="0">
                          <a:solidFill>
                            <a:schemeClr val="bg1"/>
                          </a:solidFill>
                          <a:effectLst/>
                          <a:latin typeface="Arial" panose="020B0604020202020204" pitchFamily="34" charset="0"/>
                          <a:cs typeface="Arial" panose="020B0604020202020204" pitchFamily="34" charset="0"/>
                        </a:rPr>
                        <a:t>P Value </a:t>
                      </a:r>
                      <a:r>
                        <a:rPr lang="en-US" sz="1800" b="1" dirty="0" smtClean="0">
                          <a:solidFill>
                            <a:schemeClr val="bg1"/>
                          </a:solidFill>
                          <a:effectLst/>
                          <a:latin typeface="Arial" panose="020B0604020202020204" pitchFamily="34" charset="0"/>
                          <a:cs typeface="Arial" panose="020B0604020202020204" pitchFamily="34" charset="0"/>
                        </a:rPr>
                        <a:t>Interaction</a:t>
                      </a:r>
                      <a:endParaRPr lang="en-US" sz="1800" b="1" dirty="0">
                        <a:solidFill>
                          <a:schemeClr val="bg1"/>
                        </a:solidFill>
                        <a:effectLst/>
                        <a:latin typeface="Arial" panose="020B0604020202020204" pitchFamily="34" charset="0"/>
                        <a:ea typeface="Times New Roman"/>
                        <a:cs typeface="Arial" panose="020B0604020202020204" pitchFamily="34" charset="0"/>
                      </a:endParaRPr>
                    </a:p>
                  </a:txBody>
                  <a:tcPr marL="12066" marR="12066" marT="0" marB="0" anchor="b">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r>
              <a:tr h="467229">
                <a:tc>
                  <a:txBody>
                    <a:bodyPr/>
                    <a:lstStyle/>
                    <a:p>
                      <a:pPr marL="0" marR="0" algn="ctr">
                        <a:lnSpc>
                          <a:spcPct val="115000"/>
                        </a:lnSpc>
                        <a:spcBef>
                          <a:spcPts val="95"/>
                        </a:spcBef>
                        <a:spcAft>
                          <a:spcPts val="95"/>
                        </a:spcAft>
                      </a:pPr>
                      <a:r>
                        <a:rPr lang="en-US" sz="1800" b="1" dirty="0" smtClean="0">
                          <a:solidFill>
                            <a:schemeClr val="bg1"/>
                          </a:solidFill>
                          <a:effectLst/>
                          <a:latin typeface="Arial" panose="020B0604020202020204" pitchFamily="34" charset="0"/>
                          <a:cs typeface="Arial" panose="020B0604020202020204" pitchFamily="34" charset="0"/>
                        </a:rPr>
                        <a:t>DES </a:t>
                      </a:r>
                      <a:r>
                        <a:rPr lang="en-US" sz="1600" b="1" dirty="0" smtClean="0">
                          <a:solidFill>
                            <a:schemeClr val="bg1"/>
                          </a:solidFill>
                          <a:effectLst/>
                          <a:latin typeface="Arial" panose="020B0604020202020204" pitchFamily="34" charset="0"/>
                          <a:cs typeface="Arial" panose="020B0604020202020204" pitchFamily="34" charset="0"/>
                        </a:rPr>
                        <a:t>(N=9961</a:t>
                      </a:r>
                      <a:r>
                        <a:rPr lang="en-US" sz="1600" b="1" baseline="0" dirty="0" smtClean="0">
                          <a:solidFill>
                            <a:schemeClr val="bg1"/>
                          </a:solidFill>
                          <a:effectLst/>
                          <a:latin typeface="Arial" panose="020B0604020202020204" pitchFamily="34" charset="0"/>
                          <a:cs typeface="Arial" panose="020B0604020202020204" pitchFamily="34" charset="0"/>
                        </a:rPr>
                        <a:t>)</a:t>
                      </a:r>
                      <a:endParaRPr lang="en-US" sz="1600" b="1" dirty="0">
                        <a:solidFill>
                          <a:schemeClr val="bg1"/>
                        </a:solidFill>
                        <a:effectLst/>
                        <a:latin typeface="Arial" panose="020B0604020202020204" pitchFamily="34" charset="0"/>
                        <a:ea typeface="Times New Roman"/>
                        <a:cs typeface="Arial" panose="020B0604020202020204" pitchFamily="34" charset="0"/>
                      </a:endParaRPr>
                    </a:p>
                  </a:txBody>
                  <a:tcPr marL="12066" marR="12066"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lnSpc>
                          <a:spcPct val="115000"/>
                        </a:lnSpc>
                        <a:spcBef>
                          <a:spcPts val="95"/>
                        </a:spcBef>
                        <a:spcAft>
                          <a:spcPts val="95"/>
                        </a:spcAft>
                      </a:pPr>
                      <a:r>
                        <a:rPr lang="en-US" sz="1800" dirty="0">
                          <a:solidFill>
                            <a:schemeClr val="bg1"/>
                          </a:solidFill>
                          <a:effectLst/>
                          <a:latin typeface="Arial"/>
                          <a:ea typeface="Times New Roman"/>
                          <a:cs typeface="Times New Roman"/>
                        </a:rPr>
                        <a:t> 211 (4.3%)</a:t>
                      </a:r>
                      <a:endParaRPr lang="en-US" sz="1800" dirty="0">
                        <a:solidFill>
                          <a:schemeClr val="bg1"/>
                        </a:solidFill>
                        <a:effectLst/>
                        <a:latin typeface="Times New Roman"/>
                        <a:ea typeface="Times New Roman"/>
                        <a:cs typeface="Times New Roman"/>
                      </a:endParaRPr>
                    </a:p>
                  </a:txBody>
                  <a:tcPr marL="12066" marR="12066"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lnSpc>
                          <a:spcPct val="115000"/>
                        </a:lnSpc>
                        <a:spcBef>
                          <a:spcPts val="95"/>
                        </a:spcBef>
                        <a:spcAft>
                          <a:spcPts val="95"/>
                        </a:spcAft>
                      </a:pPr>
                      <a:r>
                        <a:rPr lang="en-US" sz="1800" dirty="0">
                          <a:solidFill>
                            <a:schemeClr val="bg1"/>
                          </a:solidFill>
                          <a:effectLst/>
                          <a:latin typeface="Arial"/>
                          <a:ea typeface="Times New Roman"/>
                          <a:cs typeface="Times New Roman"/>
                        </a:rPr>
                        <a:t> 285 (5.9%)</a:t>
                      </a:r>
                      <a:endParaRPr lang="en-US" sz="1800" dirty="0">
                        <a:solidFill>
                          <a:schemeClr val="bg1"/>
                        </a:solidFill>
                        <a:effectLst/>
                        <a:latin typeface="Times New Roman"/>
                        <a:ea typeface="Times New Roman"/>
                        <a:cs typeface="Times New Roman"/>
                      </a:endParaRPr>
                    </a:p>
                  </a:txBody>
                  <a:tcPr marL="12066" marR="12066"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lnSpc>
                          <a:spcPct val="115000"/>
                        </a:lnSpc>
                        <a:spcBef>
                          <a:spcPts val="95"/>
                        </a:spcBef>
                        <a:spcAft>
                          <a:spcPts val="95"/>
                        </a:spcAft>
                      </a:pPr>
                      <a:r>
                        <a:rPr lang="en-US" sz="1800" dirty="0" smtClean="0">
                          <a:solidFill>
                            <a:schemeClr val="bg1"/>
                          </a:solidFill>
                          <a:effectLst/>
                          <a:latin typeface="Arial"/>
                          <a:ea typeface="Times New Roman"/>
                          <a:cs typeface="Times New Roman"/>
                        </a:rPr>
                        <a:t>0.71 </a:t>
                      </a:r>
                      <a:r>
                        <a:rPr lang="en-US" sz="1800" dirty="0">
                          <a:solidFill>
                            <a:schemeClr val="bg1"/>
                          </a:solidFill>
                          <a:effectLst/>
                          <a:latin typeface="Arial"/>
                          <a:ea typeface="Times New Roman"/>
                          <a:cs typeface="Times New Roman"/>
                        </a:rPr>
                        <a:t>(</a:t>
                      </a:r>
                      <a:r>
                        <a:rPr lang="en-US" sz="1800" dirty="0" smtClean="0">
                          <a:solidFill>
                            <a:schemeClr val="bg1"/>
                          </a:solidFill>
                          <a:effectLst/>
                          <a:latin typeface="Arial"/>
                          <a:ea typeface="Times New Roman"/>
                          <a:cs typeface="Times New Roman"/>
                        </a:rPr>
                        <a:t>0.59-0.85)</a:t>
                      </a:r>
                      <a:endParaRPr lang="en-US" sz="1800" dirty="0">
                        <a:solidFill>
                          <a:schemeClr val="bg1"/>
                        </a:solidFill>
                        <a:effectLst/>
                        <a:latin typeface="Times New Roman"/>
                        <a:ea typeface="Times New Roman"/>
                        <a:cs typeface="Times New Roman"/>
                      </a:endParaRPr>
                    </a:p>
                  </a:txBody>
                  <a:tcPr marL="12066" marR="12066"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rowSpan="2">
                  <a:txBody>
                    <a:bodyPr/>
                    <a:lstStyle/>
                    <a:p>
                      <a:pPr marL="0" marR="0" indent="0" algn="ctr" defTabSz="914400" rtl="0" eaLnBrk="1" fontAlgn="auto" latinLnBrk="0" hangingPunct="1">
                        <a:lnSpc>
                          <a:spcPct val="115000"/>
                        </a:lnSpc>
                        <a:spcBef>
                          <a:spcPts val="95"/>
                        </a:spcBef>
                        <a:spcAft>
                          <a:spcPts val="95"/>
                        </a:spcAft>
                        <a:buClrTx/>
                        <a:buSzTx/>
                        <a:buFontTx/>
                        <a:buNone/>
                        <a:tabLst/>
                        <a:defRPr/>
                      </a:pPr>
                      <a:r>
                        <a:rPr lang="en-US" sz="1800" dirty="0" smtClean="0">
                          <a:solidFill>
                            <a:schemeClr val="bg1"/>
                          </a:solidFill>
                          <a:effectLst/>
                          <a:latin typeface="Arial" panose="020B0604020202020204" pitchFamily="34" charset="0"/>
                          <a:ea typeface="Times New Roman"/>
                          <a:cs typeface="Arial" panose="020B0604020202020204" pitchFamily="34" charset="0"/>
                        </a:rPr>
                        <a:t>0.32</a:t>
                      </a:r>
                    </a:p>
                  </a:txBody>
                  <a:tcPr marL="12066" marR="12066" marT="0" marB="0" anchor="ctr">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r>
              <a:tr h="467229">
                <a:tc>
                  <a:txBody>
                    <a:bodyPr/>
                    <a:lstStyle/>
                    <a:p>
                      <a:pPr marL="0" marR="0" algn="ctr">
                        <a:lnSpc>
                          <a:spcPct val="115000"/>
                        </a:lnSpc>
                        <a:spcBef>
                          <a:spcPts val="95"/>
                        </a:spcBef>
                        <a:spcAft>
                          <a:spcPts val="95"/>
                        </a:spcAft>
                      </a:pPr>
                      <a:r>
                        <a:rPr lang="en-US" sz="1800" b="1" dirty="0" smtClean="0">
                          <a:solidFill>
                            <a:schemeClr val="bg1"/>
                          </a:solidFill>
                          <a:effectLst/>
                          <a:latin typeface="Arial" panose="020B0604020202020204" pitchFamily="34" charset="0"/>
                          <a:cs typeface="Arial" panose="020B0604020202020204" pitchFamily="34" charset="0"/>
                        </a:rPr>
                        <a:t>BMS </a:t>
                      </a:r>
                      <a:r>
                        <a:rPr lang="en-US" sz="1600" b="1" dirty="0" smtClean="0">
                          <a:solidFill>
                            <a:schemeClr val="bg1"/>
                          </a:solidFill>
                          <a:effectLst/>
                          <a:latin typeface="Arial" panose="020B0604020202020204" pitchFamily="34" charset="0"/>
                          <a:cs typeface="Arial" panose="020B0604020202020204" pitchFamily="34" charset="0"/>
                        </a:rPr>
                        <a:t>(N=1687)</a:t>
                      </a:r>
                      <a:endParaRPr lang="en-US" sz="1600" b="1" dirty="0">
                        <a:solidFill>
                          <a:schemeClr val="bg1"/>
                        </a:solidFill>
                        <a:effectLst/>
                        <a:latin typeface="Arial" panose="020B0604020202020204" pitchFamily="34" charset="0"/>
                        <a:ea typeface="Times New Roman"/>
                        <a:cs typeface="Arial" panose="020B0604020202020204" pitchFamily="34" charset="0"/>
                      </a:endParaRPr>
                    </a:p>
                  </a:txBody>
                  <a:tcPr marL="12066" marR="12066"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lnSpc>
                          <a:spcPct val="115000"/>
                        </a:lnSpc>
                        <a:spcBef>
                          <a:spcPts val="95"/>
                        </a:spcBef>
                        <a:spcAft>
                          <a:spcPts val="95"/>
                        </a:spcAft>
                      </a:pPr>
                      <a:r>
                        <a:rPr lang="en-US" sz="1800" dirty="0">
                          <a:solidFill>
                            <a:schemeClr val="bg1"/>
                          </a:solidFill>
                          <a:effectLst/>
                          <a:latin typeface="Arial"/>
                          <a:ea typeface="Times New Roman"/>
                          <a:cs typeface="Times New Roman"/>
                        </a:rPr>
                        <a:t> 33 (4.0%)</a:t>
                      </a:r>
                      <a:endParaRPr lang="en-US" sz="1800" dirty="0">
                        <a:solidFill>
                          <a:schemeClr val="bg1"/>
                        </a:solidFill>
                        <a:effectLst/>
                        <a:latin typeface="Times New Roman"/>
                        <a:ea typeface="Times New Roman"/>
                        <a:cs typeface="Times New Roman"/>
                      </a:endParaRPr>
                    </a:p>
                  </a:txBody>
                  <a:tcPr marL="12066" marR="12066"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lnSpc>
                          <a:spcPct val="115000"/>
                        </a:lnSpc>
                        <a:spcBef>
                          <a:spcPts val="95"/>
                        </a:spcBef>
                        <a:spcAft>
                          <a:spcPts val="95"/>
                        </a:spcAft>
                      </a:pPr>
                      <a:r>
                        <a:rPr lang="en-US" sz="1800" dirty="0">
                          <a:solidFill>
                            <a:schemeClr val="bg1"/>
                          </a:solidFill>
                          <a:effectLst/>
                          <a:latin typeface="Arial"/>
                          <a:ea typeface="Times New Roman"/>
                          <a:cs typeface="Times New Roman"/>
                        </a:rPr>
                        <a:t> 38 (4.7%)</a:t>
                      </a:r>
                      <a:endParaRPr lang="en-US" sz="1800" dirty="0">
                        <a:solidFill>
                          <a:schemeClr val="bg1"/>
                        </a:solidFill>
                        <a:effectLst/>
                        <a:latin typeface="Times New Roman"/>
                        <a:ea typeface="Times New Roman"/>
                        <a:cs typeface="Times New Roman"/>
                      </a:endParaRPr>
                    </a:p>
                  </a:txBody>
                  <a:tcPr marL="12066" marR="12066"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lnSpc>
                          <a:spcPct val="115000"/>
                        </a:lnSpc>
                        <a:spcBef>
                          <a:spcPts val="95"/>
                        </a:spcBef>
                        <a:spcAft>
                          <a:spcPts val="95"/>
                        </a:spcAft>
                      </a:pPr>
                      <a:r>
                        <a:rPr lang="en-US" sz="1800" dirty="0" smtClean="0">
                          <a:solidFill>
                            <a:schemeClr val="bg1"/>
                          </a:solidFill>
                          <a:effectLst/>
                          <a:latin typeface="Arial"/>
                          <a:ea typeface="Times New Roman"/>
                          <a:cs typeface="Times New Roman"/>
                        </a:rPr>
                        <a:t>0.92 </a:t>
                      </a:r>
                      <a:r>
                        <a:rPr lang="en-US" sz="1800" dirty="0">
                          <a:solidFill>
                            <a:schemeClr val="bg1"/>
                          </a:solidFill>
                          <a:effectLst/>
                          <a:latin typeface="Arial"/>
                          <a:ea typeface="Times New Roman"/>
                          <a:cs typeface="Times New Roman"/>
                        </a:rPr>
                        <a:t>(</a:t>
                      </a:r>
                      <a:r>
                        <a:rPr lang="en-US" sz="1800" dirty="0" smtClean="0">
                          <a:solidFill>
                            <a:schemeClr val="bg1"/>
                          </a:solidFill>
                          <a:effectLst/>
                          <a:latin typeface="Arial"/>
                          <a:ea typeface="Times New Roman"/>
                          <a:cs typeface="Times New Roman"/>
                        </a:rPr>
                        <a:t>0.57-1.47</a:t>
                      </a:r>
                      <a:r>
                        <a:rPr lang="en-US" sz="1800" dirty="0">
                          <a:solidFill>
                            <a:schemeClr val="bg1"/>
                          </a:solidFill>
                          <a:effectLst/>
                          <a:latin typeface="Arial"/>
                          <a:ea typeface="Times New Roman"/>
                          <a:cs typeface="Times New Roman"/>
                        </a:rPr>
                        <a:t>)</a:t>
                      </a:r>
                      <a:endParaRPr lang="en-US" sz="1800" dirty="0">
                        <a:solidFill>
                          <a:schemeClr val="bg1"/>
                        </a:solidFill>
                        <a:effectLst/>
                        <a:latin typeface="Times New Roman"/>
                        <a:ea typeface="Times New Roman"/>
                        <a:cs typeface="Times New Roman"/>
                      </a:endParaRPr>
                    </a:p>
                  </a:txBody>
                  <a:tcPr marL="12066" marR="12066"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vMerge="1">
                  <a:txBody>
                    <a:bodyPr/>
                    <a:lstStyle/>
                    <a:p>
                      <a:pPr marL="0" marR="0" algn="ctr">
                        <a:lnSpc>
                          <a:spcPct val="115000"/>
                        </a:lnSpc>
                        <a:spcBef>
                          <a:spcPts val="95"/>
                        </a:spcBef>
                        <a:spcAft>
                          <a:spcPts val="95"/>
                        </a:spcAft>
                      </a:pPr>
                      <a:endParaRPr lang="en-US" sz="1800" dirty="0">
                        <a:effectLst/>
                        <a:latin typeface="Arial" panose="020B0604020202020204" pitchFamily="34" charset="0"/>
                        <a:ea typeface="Times New Roman"/>
                        <a:cs typeface="Arial" panose="020B0604020202020204" pitchFamily="34" charset="0"/>
                      </a:endParaRPr>
                    </a:p>
                  </a:txBody>
                  <a:tcPr marL="12065" marR="12065"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r>
            </a:tbl>
          </a:graphicData>
        </a:graphic>
      </p:graphicFrame>
      <p:sp>
        <p:nvSpPr>
          <p:cNvPr id="11" name="Rectangle 10"/>
          <p:cNvSpPr/>
          <p:nvPr/>
        </p:nvSpPr>
        <p:spPr>
          <a:xfrm>
            <a:off x="5603875" y="2971800"/>
            <a:ext cx="563563" cy="8233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i="0">
              <a:solidFill>
                <a:prstClr val="white"/>
              </a:solidFill>
            </a:endParaRPr>
          </a:p>
        </p:txBody>
      </p:sp>
      <p:sp>
        <p:nvSpPr>
          <p:cNvPr id="12" name="Rectangle 11"/>
          <p:cNvSpPr/>
          <p:nvPr/>
        </p:nvSpPr>
        <p:spPr>
          <a:xfrm>
            <a:off x="8001000" y="3113087"/>
            <a:ext cx="620713" cy="54451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i="0">
              <a:solidFill>
                <a:prstClr val="white"/>
              </a:solidFill>
            </a:endParaRPr>
          </a:p>
        </p:txBody>
      </p:sp>
      <p:sp>
        <p:nvSpPr>
          <p:cNvPr id="13" name="Rectangle 12"/>
          <p:cNvSpPr/>
          <p:nvPr/>
        </p:nvSpPr>
        <p:spPr>
          <a:xfrm>
            <a:off x="8001000" y="6008688"/>
            <a:ext cx="620713" cy="54451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i="0">
              <a:solidFill>
                <a:prstClr val="white"/>
              </a:solidFill>
            </a:endParaRPr>
          </a:p>
        </p:txBody>
      </p:sp>
      <p:sp>
        <p:nvSpPr>
          <p:cNvPr id="14" name="Rectangle 13"/>
          <p:cNvSpPr/>
          <p:nvPr/>
        </p:nvSpPr>
        <p:spPr>
          <a:xfrm>
            <a:off x="5551488" y="5823744"/>
            <a:ext cx="620712" cy="72945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i="0">
              <a:solidFill>
                <a:prstClr val="white"/>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Title 1"/>
          <p:cNvSpPr>
            <a:spLocks noGrp="1"/>
          </p:cNvSpPr>
          <p:nvPr>
            <p:ph type="title"/>
          </p:nvPr>
        </p:nvSpPr>
        <p:spPr>
          <a:xfrm>
            <a:off x="0" y="0"/>
            <a:ext cx="9144000" cy="1066800"/>
          </a:xfrm>
        </p:spPr>
        <p:txBody>
          <a:bodyPr/>
          <a:lstStyle/>
          <a:p>
            <a:r>
              <a:rPr lang="en-US" sz="2600" smtClean="0"/>
              <a:t>Ischemic Risk Reduction Required to Counterbalance Bleeding Risk (1.7x) Associated with Prolonged DAPT*</a:t>
            </a:r>
          </a:p>
        </p:txBody>
      </p:sp>
      <p:sp>
        <p:nvSpPr>
          <p:cNvPr id="93187" name="TextBox 4"/>
          <p:cNvSpPr txBox="1">
            <a:spLocks noChangeArrowheads="1"/>
          </p:cNvSpPr>
          <p:nvPr/>
        </p:nvSpPr>
        <p:spPr bwMode="auto">
          <a:xfrm>
            <a:off x="2362200" y="6248400"/>
            <a:ext cx="6400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hangingPunct="1"/>
            <a:r>
              <a:rPr lang="en-US" sz="1400" i="0" smtClean="0">
                <a:solidFill>
                  <a:srgbClr val="FFFFFF"/>
                </a:solidFill>
                <a:latin typeface="Arial Narrow" pitchFamily="34" charset="0"/>
              </a:rPr>
              <a:t>Galper BZ, Garg P, et al. JACC 2014;63:A50;</a:t>
            </a:r>
          </a:p>
          <a:p>
            <a:pPr algn="r" eaLnBrk="1" hangingPunct="1"/>
            <a:r>
              <a:rPr lang="en-US" sz="1400" i="0" smtClean="0">
                <a:solidFill>
                  <a:srgbClr val="FFFFFF"/>
                </a:solidFill>
                <a:latin typeface="Arial Narrow" pitchFamily="34" charset="0"/>
              </a:rPr>
              <a:t>Garg et al,Am Heart J 2014,0:1-12.e5</a:t>
            </a:r>
          </a:p>
        </p:txBody>
      </p:sp>
      <p:sp>
        <p:nvSpPr>
          <p:cNvPr id="93188" name="TextBox 2"/>
          <p:cNvSpPr txBox="1">
            <a:spLocks noChangeArrowheads="1"/>
          </p:cNvSpPr>
          <p:nvPr/>
        </p:nvSpPr>
        <p:spPr bwMode="auto">
          <a:xfrm>
            <a:off x="-76200" y="6019800"/>
            <a:ext cx="7558088"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smtClean="0">
                <a:solidFill>
                  <a:srgbClr val="FFFF00"/>
                </a:solidFill>
                <a:latin typeface="Arial Narrow" pitchFamily="34" charset="0"/>
              </a:rPr>
              <a:t>*Decision analytic Markov model</a:t>
            </a:r>
            <a:r>
              <a:rPr lang="en-US" smtClean="0">
                <a:solidFill>
                  <a:srgbClr val="FFFF00"/>
                </a:solidFill>
                <a:latin typeface="Arial Narrow" pitchFamily="34" charset="0"/>
              </a:rPr>
              <a:t>:</a:t>
            </a:r>
          </a:p>
          <a:p>
            <a:pPr eaLnBrk="1" hangingPunct="1"/>
            <a:r>
              <a:rPr lang="en-US" smtClean="0">
                <a:solidFill>
                  <a:srgbClr val="FFFF00"/>
                </a:solidFill>
                <a:latin typeface="Arial Narrow" pitchFamily="34" charset="0"/>
              </a:rPr>
              <a:t>Quality Adjusted Life Expectancy (QALE)</a:t>
            </a:r>
          </a:p>
        </p:txBody>
      </p:sp>
      <p:graphicFrame>
        <p:nvGraphicFramePr>
          <p:cNvPr id="2" name="Table 1"/>
          <p:cNvGraphicFramePr>
            <a:graphicFrameLocks noGrp="1"/>
          </p:cNvGraphicFramePr>
          <p:nvPr>
            <p:extLst>
              <p:ext uri="{D42A27DB-BD31-4B8C-83A1-F6EECF244321}">
                <p14:modId xmlns:p14="http://schemas.microsoft.com/office/powerpoint/2010/main" val="2049597922"/>
              </p:ext>
            </p:extLst>
          </p:nvPr>
        </p:nvGraphicFramePr>
        <p:xfrm>
          <a:off x="76200" y="990600"/>
          <a:ext cx="8991600" cy="5019673"/>
        </p:xfrm>
        <a:graphic>
          <a:graphicData uri="http://schemas.openxmlformats.org/drawingml/2006/table">
            <a:tbl>
              <a:tblPr firstRow="1" bandRow="1">
                <a:tableStyleId>{5C22544A-7EE6-4342-B048-85BDC9FD1C3A}</a:tableStyleId>
              </a:tblPr>
              <a:tblGrid>
                <a:gridCol w="2267447"/>
                <a:gridCol w="2111071"/>
                <a:gridCol w="2189259"/>
                <a:gridCol w="2423823"/>
              </a:tblGrid>
              <a:tr h="1022864">
                <a:tc>
                  <a:txBody>
                    <a:bodyPr/>
                    <a:lstStyle/>
                    <a:p>
                      <a:pPr algn="ctr"/>
                      <a:r>
                        <a:rPr lang="en-US" sz="2000" b="1" dirty="0" smtClean="0">
                          <a:solidFill>
                            <a:schemeClr val="tx1"/>
                          </a:solidFill>
                          <a:latin typeface="+mj-lt"/>
                        </a:rPr>
                        <a:t>Non-ACS</a:t>
                      </a:r>
                    </a:p>
                    <a:p>
                      <a:pPr algn="ctr"/>
                      <a:r>
                        <a:rPr lang="en-US" sz="2000" b="1" dirty="0" smtClean="0">
                          <a:solidFill>
                            <a:schemeClr val="tx1"/>
                          </a:solidFill>
                          <a:latin typeface="+mj-lt"/>
                        </a:rPr>
                        <a:t>12 </a:t>
                      </a:r>
                      <a:r>
                        <a:rPr lang="en-US" sz="2000" b="1" dirty="0" err="1" smtClean="0">
                          <a:solidFill>
                            <a:schemeClr val="tx1"/>
                          </a:solidFill>
                          <a:latin typeface="+mj-lt"/>
                        </a:rPr>
                        <a:t>mo</a:t>
                      </a:r>
                      <a:r>
                        <a:rPr lang="en-US" sz="2000" b="1" dirty="0" smtClean="0">
                          <a:solidFill>
                            <a:schemeClr val="tx1"/>
                          </a:solidFill>
                          <a:latin typeface="+mj-lt"/>
                        </a:rPr>
                        <a:t> v. 6 </a:t>
                      </a:r>
                      <a:r>
                        <a:rPr lang="en-US" sz="2000" b="1" dirty="0" err="1" smtClean="0">
                          <a:solidFill>
                            <a:schemeClr val="tx1"/>
                          </a:solidFill>
                          <a:latin typeface="+mj-lt"/>
                        </a:rPr>
                        <a:t>mo</a:t>
                      </a:r>
                      <a:r>
                        <a:rPr lang="en-US" sz="2000" b="1" dirty="0" smtClean="0">
                          <a:solidFill>
                            <a:schemeClr val="tx1"/>
                          </a:solidFill>
                          <a:latin typeface="+mj-lt"/>
                        </a:rPr>
                        <a:t> DAPT</a:t>
                      </a:r>
                      <a:endParaRPr lang="en-US" sz="2000" b="1" dirty="0">
                        <a:solidFill>
                          <a:schemeClr val="tx1"/>
                        </a:solidFill>
                        <a:latin typeface="+mj-lt"/>
                      </a:endParaRPr>
                    </a:p>
                  </a:txBody>
                  <a:tcPr anchor="ctr">
                    <a:noFill/>
                  </a:tcPr>
                </a:tc>
                <a:tc gridSpan="2">
                  <a:txBody>
                    <a:bodyPr/>
                    <a:lstStyle/>
                    <a:p>
                      <a:pPr algn="ctr"/>
                      <a:r>
                        <a:rPr lang="en-US" sz="1800" dirty="0" smtClean="0">
                          <a:solidFill>
                            <a:schemeClr val="tx1"/>
                          </a:solidFill>
                          <a:latin typeface="+mj-lt"/>
                        </a:rPr>
                        <a:t>Absolute Risk at 3 Years (%) to make 12 </a:t>
                      </a:r>
                      <a:r>
                        <a:rPr lang="en-US" sz="1800" dirty="0" err="1" smtClean="0">
                          <a:solidFill>
                            <a:schemeClr val="tx1"/>
                          </a:solidFill>
                          <a:latin typeface="+mj-lt"/>
                        </a:rPr>
                        <a:t>mo</a:t>
                      </a:r>
                      <a:r>
                        <a:rPr lang="en-US" sz="1800" dirty="0" smtClean="0">
                          <a:solidFill>
                            <a:schemeClr val="tx1"/>
                          </a:solidFill>
                          <a:latin typeface="+mj-lt"/>
                        </a:rPr>
                        <a:t> DAPT</a:t>
                      </a:r>
                      <a:r>
                        <a:rPr lang="en-US" sz="1800" baseline="0" dirty="0" smtClean="0">
                          <a:solidFill>
                            <a:schemeClr val="tx1"/>
                          </a:solidFill>
                          <a:latin typeface="+mj-lt"/>
                        </a:rPr>
                        <a:t> Preferred</a:t>
                      </a:r>
                      <a:endParaRPr lang="en-US" sz="1800" dirty="0">
                        <a:solidFill>
                          <a:schemeClr val="tx1"/>
                        </a:solidFill>
                        <a:latin typeface="+mj-lt"/>
                      </a:endParaRPr>
                    </a:p>
                  </a:txBody>
                  <a:tcPr anchor="ctr">
                    <a:noFill/>
                  </a:tcPr>
                </a:tc>
                <a:tc hMerge="1">
                  <a:txBody>
                    <a:bodyPr/>
                    <a:lstStyle/>
                    <a:p>
                      <a:endParaRPr lang="en-US"/>
                    </a:p>
                  </a:txBody>
                  <a:tcPr/>
                </a:tc>
                <a:tc>
                  <a:txBody>
                    <a:bodyPr/>
                    <a:lstStyle/>
                    <a:p>
                      <a:pPr algn="ctr"/>
                      <a:r>
                        <a:rPr lang="en-US" sz="1800" b="1" dirty="0" smtClean="0">
                          <a:solidFill>
                            <a:srgbClr val="FFFF00"/>
                          </a:solidFill>
                          <a:latin typeface="+mj-lt"/>
                        </a:rPr>
                        <a:t>Relative Risk Reduction </a:t>
                      </a:r>
                      <a:r>
                        <a:rPr lang="en-US" sz="1800" dirty="0" smtClean="0">
                          <a:solidFill>
                            <a:schemeClr val="tx1"/>
                          </a:solidFill>
                          <a:latin typeface="+mj-lt"/>
                        </a:rPr>
                        <a:t>to make 12 </a:t>
                      </a:r>
                      <a:r>
                        <a:rPr lang="en-US" sz="1800" dirty="0" err="1" smtClean="0">
                          <a:solidFill>
                            <a:schemeClr val="tx1"/>
                          </a:solidFill>
                          <a:latin typeface="+mj-lt"/>
                        </a:rPr>
                        <a:t>mo</a:t>
                      </a:r>
                      <a:r>
                        <a:rPr lang="en-US" sz="1800" dirty="0" smtClean="0">
                          <a:solidFill>
                            <a:schemeClr val="tx1"/>
                          </a:solidFill>
                          <a:latin typeface="+mj-lt"/>
                        </a:rPr>
                        <a:t> DAPT</a:t>
                      </a:r>
                      <a:r>
                        <a:rPr lang="en-US" sz="1800" baseline="0" dirty="0" smtClean="0">
                          <a:solidFill>
                            <a:schemeClr val="tx1"/>
                          </a:solidFill>
                          <a:latin typeface="+mj-lt"/>
                        </a:rPr>
                        <a:t> Preferred (%)</a:t>
                      </a:r>
                      <a:endParaRPr lang="en-US" sz="1800" dirty="0">
                        <a:solidFill>
                          <a:schemeClr val="tx1"/>
                        </a:solidFill>
                        <a:latin typeface="+mj-lt"/>
                      </a:endParaRPr>
                    </a:p>
                  </a:txBody>
                  <a:tcPr anchor="ctr">
                    <a:noFill/>
                  </a:tcPr>
                </a:tc>
              </a:tr>
              <a:tr h="460393">
                <a:tc>
                  <a:txBody>
                    <a:bodyPr/>
                    <a:lstStyle/>
                    <a:p>
                      <a:pPr algn="ctr"/>
                      <a:endParaRPr lang="en-US" sz="1800" dirty="0">
                        <a:solidFill>
                          <a:schemeClr val="tx1"/>
                        </a:solidFill>
                        <a:latin typeface="+mj-lt"/>
                      </a:endParaRPr>
                    </a:p>
                  </a:txBody>
                  <a:tcPr anchor="ctr">
                    <a:noFill/>
                  </a:tcPr>
                </a:tc>
                <a:tc>
                  <a:txBody>
                    <a:bodyPr/>
                    <a:lstStyle/>
                    <a:p>
                      <a:pPr algn="ctr"/>
                      <a:r>
                        <a:rPr lang="en-US" sz="1800" dirty="0" smtClean="0">
                          <a:solidFill>
                            <a:schemeClr val="tx1"/>
                          </a:solidFill>
                          <a:latin typeface="+mj-lt"/>
                        </a:rPr>
                        <a:t>6 </a:t>
                      </a:r>
                      <a:r>
                        <a:rPr lang="en-US" sz="1800" dirty="0" err="1" smtClean="0">
                          <a:solidFill>
                            <a:schemeClr val="tx1"/>
                          </a:solidFill>
                          <a:latin typeface="+mj-lt"/>
                        </a:rPr>
                        <a:t>mo</a:t>
                      </a:r>
                      <a:r>
                        <a:rPr lang="en-US" sz="1800" dirty="0" smtClean="0">
                          <a:solidFill>
                            <a:schemeClr val="tx1"/>
                          </a:solidFill>
                          <a:latin typeface="+mj-lt"/>
                        </a:rPr>
                        <a:t> DAPT Strategy</a:t>
                      </a:r>
                      <a:endParaRPr lang="en-US" sz="1800" dirty="0">
                        <a:solidFill>
                          <a:schemeClr val="tx1"/>
                        </a:solidFill>
                        <a:latin typeface="+mj-lt"/>
                      </a:endParaRPr>
                    </a:p>
                  </a:txBody>
                  <a:tcPr anchor="ctr">
                    <a:noFill/>
                  </a:tcPr>
                </a:tc>
                <a:tc>
                  <a:txBody>
                    <a:bodyPr/>
                    <a:lstStyle/>
                    <a:p>
                      <a:pPr algn="ctr"/>
                      <a:r>
                        <a:rPr lang="en-US" sz="1800" dirty="0" smtClean="0">
                          <a:solidFill>
                            <a:schemeClr val="tx1"/>
                          </a:solidFill>
                          <a:latin typeface="+mj-lt"/>
                        </a:rPr>
                        <a:t>12 </a:t>
                      </a:r>
                      <a:r>
                        <a:rPr lang="en-US" sz="1800" dirty="0" err="1" smtClean="0">
                          <a:solidFill>
                            <a:schemeClr val="tx1"/>
                          </a:solidFill>
                          <a:latin typeface="+mj-lt"/>
                        </a:rPr>
                        <a:t>mo</a:t>
                      </a:r>
                      <a:r>
                        <a:rPr lang="en-US" sz="1800" dirty="0" smtClean="0">
                          <a:solidFill>
                            <a:schemeClr val="tx1"/>
                          </a:solidFill>
                          <a:latin typeface="+mj-lt"/>
                        </a:rPr>
                        <a:t> DAPT Strategy</a:t>
                      </a:r>
                      <a:endParaRPr lang="en-US" sz="1800" dirty="0">
                        <a:solidFill>
                          <a:schemeClr val="tx1"/>
                        </a:solidFill>
                        <a:latin typeface="+mj-lt"/>
                      </a:endParaRPr>
                    </a:p>
                  </a:txBody>
                  <a:tcPr anchor="ctr">
                    <a:noFill/>
                  </a:tcPr>
                </a:tc>
                <a:tc>
                  <a:txBody>
                    <a:bodyPr/>
                    <a:lstStyle/>
                    <a:p>
                      <a:pPr algn="ctr"/>
                      <a:endParaRPr lang="en-US" sz="1800" dirty="0">
                        <a:solidFill>
                          <a:schemeClr val="tx1"/>
                        </a:solidFill>
                        <a:latin typeface="+mj-lt"/>
                      </a:endParaRPr>
                    </a:p>
                  </a:txBody>
                  <a:tcPr anchor="ctr">
                    <a:noFill/>
                  </a:tcPr>
                </a:tc>
              </a:tr>
              <a:tr h="460393">
                <a:tc>
                  <a:txBody>
                    <a:bodyPr/>
                    <a:lstStyle/>
                    <a:p>
                      <a:pPr algn="ctr"/>
                      <a:r>
                        <a:rPr lang="en-US" sz="1800" dirty="0" smtClean="0">
                          <a:solidFill>
                            <a:schemeClr val="tx1"/>
                          </a:solidFill>
                          <a:latin typeface="+mj-lt"/>
                        </a:rPr>
                        <a:t>ST</a:t>
                      </a:r>
                      <a:endParaRPr lang="en-US" sz="1800" dirty="0">
                        <a:solidFill>
                          <a:schemeClr val="tx1"/>
                        </a:solidFill>
                        <a:latin typeface="+mj-lt"/>
                      </a:endParaRPr>
                    </a:p>
                  </a:txBody>
                  <a:tcPr anchor="ctr">
                    <a:noFill/>
                  </a:tcPr>
                </a:tc>
                <a:tc>
                  <a:txBody>
                    <a:bodyPr/>
                    <a:lstStyle/>
                    <a:p>
                      <a:pPr algn="ctr"/>
                      <a:r>
                        <a:rPr lang="en-US" sz="1800" dirty="0" smtClean="0">
                          <a:solidFill>
                            <a:schemeClr val="tx1"/>
                          </a:solidFill>
                          <a:latin typeface="+mj-lt"/>
                        </a:rPr>
                        <a:t>1.16</a:t>
                      </a:r>
                      <a:endParaRPr lang="en-US" sz="1800" dirty="0">
                        <a:solidFill>
                          <a:schemeClr val="tx1"/>
                        </a:solidFill>
                        <a:latin typeface="+mj-lt"/>
                      </a:endParaRPr>
                    </a:p>
                  </a:txBody>
                  <a:tcPr anchor="ctr">
                    <a:noFill/>
                  </a:tcPr>
                </a:tc>
                <a:tc>
                  <a:txBody>
                    <a:bodyPr/>
                    <a:lstStyle/>
                    <a:p>
                      <a:pPr algn="ctr"/>
                      <a:r>
                        <a:rPr lang="en-US" sz="1800" dirty="0" smtClean="0">
                          <a:solidFill>
                            <a:schemeClr val="tx1"/>
                          </a:solidFill>
                          <a:latin typeface="+mj-lt"/>
                        </a:rPr>
                        <a:t>1.07</a:t>
                      </a:r>
                      <a:endParaRPr lang="en-US" sz="1800" dirty="0">
                        <a:solidFill>
                          <a:schemeClr val="tx1"/>
                        </a:solidFill>
                        <a:latin typeface="+mj-lt"/>
                      </a:endParaRPr>
                    </a:p>
                  </a:txBody>
                  <a:tcPr anchor="ctr">
                    <a:noFill/>
                  </a:tcPr>
                </a:tc>
                <a:tc>
                  <a:txBody>
                    <a:bodyPr/>
                    <a:lstStyle/>
                    <a:p>
                      <a:pPr algn="ctr"/>
                      <a:r>
                        <a:rPr lang="en-US" sz="1800" dirty="0" smtClean="0">
                          <a:solidFill>
                            <a:schemeClr val="tx1"/>
                          </a:solidFill>
                          <a:latin typeface="+mj-lt"/>
                        </a:rPr>
                        <a:t>68%     </a:t>
                      </a:r>
                      <a:endParaRPr lang="en-US" sz="1800" dirty="0">
                        <a:solidFill>
                          <a:schemeClr val="tx1"/>
                        </a:solidFill>
                        <a:latin typeface="+mj-lt"/>
                      </a:endParaRPr>
                    </a:p>
                  </a:txBody>
                  <a:tcPr anchor="ctr">
                    <a:noFill/>
                  </a:tcPr>
                </a:tc>
              </a:tr>
              <a:tr h="460393">
                <a:tc>
                  <a:txBody>
                    <a:bodyPr/>
                    <a:lstStyle/>
                    <a:p>
                      <a:pPr algn="ctr"/>
                      <a:r>
                        <a:rPr lang="en-US" sz="1800" dirty="0" smtClean="0">
                          <a:solidFill>
                            <a:schemeClr val="tx1"/>
                          </a:solidFill>
                          <a:latin typeface="+mj-lt"/>
                        </a:rPr>
                        <a:t>MACCE</a:t>
                      </a:r>
                      <a:endParaRPr lang="en-US" sz="1800" dirty="0">
                        <a:solidFill>
                          <a:schemeClr val="tx1"/>
                        </a:solidFill>
                        <a:latin typeface="+mj-lt"/>
                      </a:endParaRPr>
                    </a:p>
                  </a:txBody>
                  <a:tcPr anchor="ctr">
                    <a:lnB w="12700" cap="flat" cmpd="sng" algn="ctr">
                      <a:solidFill>
                        <a:schemeClr val="tx1"/>
                      </a:solidFill>
                      <a:prstDash val="solid"/>
                      <a:round/>
                      <a:headEnd type="none" w="med" len="med"/>
                      <a:tailEnd type="none" w="med" len="med"/>
                    </a:lnB>
                    <a:noFill/>
                  </a:tcPr>
                </a:tc>
                <a:tc>
                  <a:txBody>
                    <a:bodyPr/>
                    <a:lstStyle/>
                    <a:p>
                      <a:pPr algn="ctr"/>
                      <a:r>
                        <a:rPr lang="en-US" sz="1800" dirty="0" smtClean="0">
                          <a:solidFill>
                            <a:schemeClr val="tx1"/>
                          </a:solidFill>
                          <a:latin typeface="+mj-lt"/>
                        </a:rPr>
                        <a:t>9.31</a:t>
                      </a:r>
                      <a:endParaRPr lang="en-US" sz="1800" dirty="0">
                        <a:solidFill>
                          <a:schemeClr val="tx1"/>
                        </a:solidFill>
                        <a:latin typeface="+mj-lt"/>
                      </a:endParaRPr>
                    </a:p>
                  </a:txBody>
                  <a:tcPr anchor="ctr">
                    <a:lnB w="12700" cap="flat" cmpd="sng" algn="ctr">
                      <a:solidFill>
                        <a:schemeClr val="tx1"/>
                      </a:solidFill>
                      <a:prstDash val="solid"/>
                      <a:round/>
                      <a:headEnd type="none" w="med" len="med"/>
                      <a:tailEnd type="none" w="med" len="med"/>
                    </a:lnB>
                    <a:noFill/>
                  </a:tcPr>
                </a:tc>
                <a:tc>
                  <a:txBody>
                    <a:bodyPr/>
                    <a:lstStyle/>
                    <a:p>
                      <a:pPr algn="ctr"/>
                      <a:r>
                        <a:rPr lang="en-US" sz="1800" dirty="0" smtClean="0">
                          <a:solidFill>
                            <a:schemeClr val="tx1"/>
                          </a:solidFill>
                          <a:latin typeface="+mj-lt"/>
                        </a:rPr>
                        <a:t>9.25</a:t>
                      </a:r>
                      <a:endParaRPr lang="en-US" sz="1800" dirty="0">
                        <a:solidFill>
                          <a:schemeClr val="tx1"/>
                        </a:solidFill>
                        <a:latin typeface="+mj-lt"/>
                      </a:endParaRPr>
                    </a:p>
                  </a:txBody>
                  <a:tcPr anchor="ctr">
                    <a:lnB w="12700" cap="flat" cmpd="sng" algn="ctr">
                      <a:solidFill>
                        <a:schemeClr val="tx1"/>
                      </a:solidFill>
                      <a:prstDash val="solid"/>
                      <a:round/>
                      <a:headEnd type="none" w="med" len="med"/>
                      <a:tailEnd type="none" w="med" len="med"/>
                    </a:lnB>
                    <a:noFill/>
                  </a:tcPr>
                </a:tc>
                <a:tc>
                  <a:txBody>
                    <a:bodyPr/>
                    <a:lstStyle/>
                    <a:p>
                      <a:pPr algn="ctr"/>
                      <a:r>
                        <a:rPr lang="en-US" sz="1800" dirty="0" smtClean="0">
                          <a:solidFill>
                            <a:schemeClr val="tx1"/>
                          </a:solidFill>
                          <a:latin typeface="+mj-lt"/>
                        </a:rPr>
                        <a:t>5%</a:t>
                      </a:r>
                      <a:endParaRPr lang="en-US" sz="1800" dirty="0">
                        <a:solidFill>
                          <a:schemeClr val="tx1"/>
                        </a:solidFill>
                        <a:latin typeface="+mj-lt"/>
                      </a:endParaRPr>
                    </a:p>
                  </a:txBody>
                  <a:tcPr anchor="ctr">
                    <a:lnB w="12700" cap="flat" cmpd="sng" algn="ctr">
                      <a:solidFill>
                        <a:schemeClr val="tx1"/>
                      </a:solidFill>
                      <a:prstDash val="solid"/>
                      <a:round/>
                      <a:headEnd type="none" w="med" len="med"/>
                      <a:tailEnd type="none" w="med" len="med"/>
                    </a:lnB>
                    <a:noFill/>
                  </a:tcPr>
                </a:tc>
              </a:tr>
              <a:tr h="228602">
                <a:tc>
                  <a:txBody>
                    <a:bodyPr/>
                    <a:lstStyle/>
                    <a:p>
                      <a:pPr algn="ctr"/>
                      <a:endParaRPr lang="en-US" sz="900" dirty="0">
                        <a:solidFill>
                          <a:schemeClr val="tx1"/>
                        </a:solidFill>
                        <a:latin typeface="+mj-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dirty="0">
                        <a:solidFill>
                          <a:schemeClr val="tx1"/>
                        </a:solidFill>
                        <a:latin typeface="+mj-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dirty="0">
                        <a:solidFill>
                          <a:schemeClr val="tx1"/>
                        </a:solidFill>
                        <a:latin typeface="+mj-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dirty="0">
                        <a:solidFill>
                          <a:schemeClr val="tx1"/>
                        </a:solidFill>
                        <a:latin typeface="+mj-lt"/>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1005849">
                <a:tc>
                  <a:txBody>
                    <a:bodyPr/>
                    <a:lstStyle/>
                    <a:p>
                      <a:pPr algn="ctr"/>
                      <a:r>
                        <a:rPr lang="en-US" sz="2000" b="1" dirty="0" smtClean="0">
                          <a:solidFill>
                            <a:schemeClr val="tx1"/>
                          </a:solidFill>
                          <a:latin typeface="+mj-lt"/>
                        </a:rPr>
                        <a:t>Non-ACS</a:t>
                      </a:r>
                    </a:p>
                    <a:p>
                      <a:pPr algn="ctr"/>
                      <a:r>
                        <a:rPr lang="en-US" sz="2000" b="1" dirty="0" smtClean="0">
                          <a:solidFill>
                            <a:schemeClr val="tx1"/>
                          </a:solidFill>
                          <a:latin typeface="+mj-lt"/>
                        </a:rPr>
                        <a:t>30 </a:t>
                      </a:r>
                      <a:r>
                        <a:rPr lang="en-US" sz="2000" b="1" dirty="0" err="1" smtClean="0">
                          <a:solidFill>
                            <a:schemeClr val="tx1"/>
                          </a:solidFill>
                          <a:latin typeface="+mj-lt"/>
                        </a:rPr>
                        <a:t>mo</a:t>
                      </a:r>
                      <a:r>
                        <a:rPr lang="en-US" sz="2000" b="1" dirty="0" smtClean="0">
                          <a:solidFill>
                            <a:schemeClr val="tx1"/>
                          </a:solidFill>
                          <a:latin typeface="+mj-lt"/>
                        </a:rPr>
                        <a:t> v. 12 </a:t>
                      </a:r>
                      <a:r>
                        <a:rPr lang="en-US" sz="2000" b="1" dirty="0" err="1" smtClean="0">
                          <a:solidFill>
                            <a:schemeClr val="tx1"/>
                          </a:solidFill>
                          <a:latin typeface="+mj-lt"/>
                        </a:rPr>
                        <a:t>mo</a:t>
                      </a:r>
                      <a:r>
                        <a:rPr lang="en-US" sz="2000" b="1" dirty="0" smtClean="0">
                          <a:solidFill>
                            <a:schemeClr val="tx1"/>
                          </a:solidFill>
                          <a:latin typeface="+mj-lt"/>
                        </a:rPr>
                        <a:t> DAPT</a:t>
                      </a:r>
                      <a:endParaRPr lang="en-US" sz="2000" b="1" dirty="0">
                        <a:solidFill>
                          <a:schemeClr val="tx1"/>
                        </a:solidFill>
                        <a:latin typeface="+mj-lt"/>
                      </a:endParaRPr>
                    </a:p>
                  </a:txBody>
                  <a:tcPr anchor="ctr">
                    <a:lnT w="12700" cap="flat" cmpd="sng" algn="ctr">
                      <a:solidFill>
                        <a:schemeClr val="tx1"/>
                      </a:solidFill>
                      <a:prstDash val="solid"/>
                      <a:round/>
                      <a:headEnd type="none" w="med" len="med"/>
                      <a:tailEnd type="none" w="med" len="med"/>
                    </a:lnT>
                    <a:noFill/>
                  </a:tcPr>
                </a:tc>
                <a:tc gridSpan="2">
                  <a:txBody>
                    <a:bodyPr/>
                    <a:lstStyle/>
                    <a:p>
                      <a:pPr algn="ctr"/>
                      <a:r>
                        <a:rPr lang="en-US" sz="1800" b="1" dirty="0" smtClean="0">
                          <a:solidFill>
                            <a:schemeClr val="tx1"/>
                          </a:solidFill>
                          <a:latin typeface="+mj-lt"/>
                        </a:rPr>
                        <a:t>Absolute Risk at 3 Years (%) to make 30 </a:t>
                      </a:r>
                      <a:r>
                        <a:rPr lang="en-US" sz="1800" b="1" dirty="0" err="1" smtClean="0">
                          <a:solidFill>
                            <a:schemeClr val="tx1"/>
                          </a:solidFill>
                          <a:latin typeface="+mj-lt"/>
                        </a:rPr>
                        <a:t>mo</a:t>
                      </a:r>
                      <a:r>
                        <a:rPr lang="en-US" sz="1800" b="1" dirty="0" smtClean="0">
                          <a:solidFill>
                            <a:schemeClr val="tx1"/>
                          </a:solidFill>
                          <a:latin typeface="+mj-lt"/>
                        </a:rPr>
                        <a:t> DAPT Preferred</a:t>
                      </a:r>
                      <a:endParaRPr lang="en-US" sz="1800" b="1" dirty="0">
                        <a:solidFill>
                          <a:schemeClr val="tx1"/>
                        </a:solidFill>
                        <a:latin typeface="+mj-lt"/>
                      </a:endParaRPr>
                    </a:p>
                  </a:txBody>
                  <a:tcPr anchor="ctr">
                    <a:lnT w="12700" cap="flat" cmpd="sng" algn="ctr">
                      <a:solidFill>
                        <a:schemeClr val="tx1"/>
                      </a:solidFill>
                      <a:prstDash val="solid"/>
                      <a:round/>
                      <a:headEnd type="none" w="med" len="med"/>
                      <a:tailEnd type="none" w="med" len="med"/>
                    </a:lnT>
                    <a:noFill/>
                  </a:tcPr>
                </a:tc>
                <a:tc hMerge="1">
                  <a:txBody>
                    <a:bodyPr/>
                    <a:lstStyle/>
                    <a:p>
                      <a:endParaRPr lang="en-US"/>
                    </a:p>
                  </a:txBody>
                  <a:tcPr/>
                </a:tc>
                <a:tc>
                  <a:txBody>
                    <a:bodyPr/>
                    <a:lstStyle/>
                    <a:p>
                      <a:pPr algn="ctr"/>
                      <a:r>
                        <a:rPr lang="en-US" sz="1800" b="1" dirty="0" smtClean="0">
                          <a:solidFill>
                            <a:srgbClr val="FFFF00"/>
                          </a:solidFill>
                          <a:latin typeface="+mj-lt"/>
                        </a:rPr>
                        <a:t>Relative Risk Reduction </a:t>
                      </a:r>
                      <a:r>
                        <a:rPr lang="en-US" sz="1800" b="1" dirty="0" smtClean="0">
                          <a:solidFill>
                            <a:schemeClr val="tx1"/>
                          </a:solidFill>
                          <a:latin typeface="+mj-lt"/>
                        </a:rPr>
                        <a:t>to make 30 </a:t>
                      </a:r>
                      <a:r>
                        <a:rPr lang="en-US" sz="1800" b="1" dirty="0" err="1" smtClean="0">
                          <a:solidFill>
                            <a:schemeClr val="tx1"/>
                          </a:solidFill>
                          <a:latin typeface="+mj-lt"/>
                        </a:rPr>
                        <a:t>mo</a:t>
                      </a:r>
                      <a:r>
                        <a:rPr lang="en-US" sz="1800" b="1" dirty="0" smtClean="0">
                          <a:solidFill>
                            <a:schemeClr val="tx1"/>
                          </a:solidFill>
                          <a:latin typeface="+mj-lt"/>
                        </a:rPr>
                        <a:t> DAPT Preferred (%)</a:t>
                      </a:r>
                      <a:endParaRPr lang="en-US" sz="1800" b="1" dirty="0">
                        <a:solidFill>
                          <a:schemeClr val="tx1"/>
                        </a:solidFill>
                        <a:latin typeface="+mj-lt"/>
                      </a:endParaRPr>
                    </a:p>
                  </a:txBody>
                  <a:tcPr anchor="ctr">
                    <a:lnT w="12700" cap="flat" cmpd="sng" algn="ctr">
                      <a:solidFill>
                        <a:schemeClr val="tx1"/>
                      </a:solidFill>
                      <a:prstDash val="solid"/>
                      <a:round/>
                      <a:headEnd type="none" w="med" len="med"/>
                      <a:tailEnd type="none" w="med" len="med"/>
                    </a:lnT>
                    <a:noFill/>
                  </a:tcPr>
                </a:tc>
              </a:tr>
              <a:tr h="460393">
                <a:tc>
                  <a:txBody>
                    <a:bodyPr/>
                    <a:lstStyle/>
                    <a:p>
                      <a:pPr algn="ctr"/>
                      <a:endParaRPr lang="en-US" sz="1800" dirty="0">
                        <a:solidFill>
                          <a:schemeClr val="tx1"/>
                        </a:solidFill>
                        <a:latin typeface="+mj-lt"/>
                      </a:endParaRPr>
                    </a:p>
                  </a:txBody>
                  <a:tcPr anchor="ctr">
                    <a:noFill/>
                  </a:tcPr>
                </a:tc>
                <a:tc>
                  <a:txBody>
                    <a:bodyPr/>
                    <a:lstStyle/>
                    <a:p>
                      <a:pPr algn="ctr"/>
                      <a:r>
                        <a:rPr lang="en-US" sz="1800" dirty="0" smtClean="0">
                          <a:solidFill>
                            <a:schemeClr val="tx1"/>
                          </a:solidFill>
                          <a:latin typeface="+mj-lt"/>
                        </a:rPr>
                        <a:t>12 </a:t>
                      </a:r>
                      <a:r>
                        <a:rPr lang="en-US" sz="1800" dirty="0" err="1" smtClean="0">
                          <a:solidFill>
                            <a:schemeClr val="tx1"/>
                          </a:solidFill>
                          <a:latin typeface="+mj-lt"/>
                        </a:rPr>
                        <a:t>mo</a:t>
                      </a:r>
                      <a:r>
                        <a:rPr lang="en-US" sz="1800" dirty="0" smtClean="0">
                          <a:solidFill>
                            <a:schemeClr val="tx1"/>
                          </a:solidFill>
                          <a:latin typeface="+mj-lt"/>
                        </a:rPr>
                        <a:t> DAPT Strategy</a:t>
                      </a:r>
                      <a:endParaRPr lang="en-US" sz="1800" dirty="0">
                        <a:solidFill>
                          <a:schemeClr val="tx1"/>
                        </a:solidFill>
                        <a:latin typeface="+mj-lt"/>
                      </a:endParaRPr>
                    </a:p>
                  </a:txBody>
                  <a:tcPr anchor="ctr">
                    <a:noFill/>
                  </a:tcPr>
                </a:tc>
                <a:tc>
                  <a:txBody>
                    <a:bodyPr/>
                    <a:lstStyle/>
                    <a:p>
                      <a:pPr algn="ctr"/>
                      <a:r>
                        <a:rPr lang="en-US" sz="1800" dirty="0" smtClean="0">
                          <a:solidFill>
                            <a:schemeClr val="tx1"/>
                          </a:solidFill>
                          <a:latin typeface="+mj-lt"/>
                        </a:rPr>
                        <a:t>30 </a:t>
                      </a:r>
                      <a:r>
                        <a:rPr lang="en-US" sz="1800" dirty="0" err="1" smtClean="0">
                          <a:solidFill>
                            <a:schemeClr val="tx1"/>
                          </a:solidFill>
                          <a:latin typeface="+mj-lt"/>
                        </a:rPr>
                        <a:t>mo</a:t>
                      </a:r>
                      <a:r>
                        <a:rPr lang="en-US" sz="1800" dirty="0" smtClean="0">
                          <a:solidFill>
                            <a:schemeClr val="tx1"/>
                          </a:solidFill>
                          <a:latin typeface="+mj-lt"/>
                        </a:rPr>
                        <a:t> DAPT Strategy</a:t>
                      </a:r>
                      <a:endParaRPr lang="en-US" sz="1800" dirty="0">
                        <a:solidFill>
                          <a:schemeClr val="tx1"/>
                        </a:solidFill>
                        <a:latin typeface="+mj-lt"/>
                      </a:endParaRPr>
                    </a:p>
                  </a:txBody>
                  <a:tcPr anchor="ctr">
                    <a:noFill/>
                  </a:tcPr>
                </a:tc>
                <a:tc>
                  <a:txBody>
                    <a:bodyPr/>
                    <a:lstStyle/>
                    <a:p>
                      <a:pPr algn="ctr"/>
                      <a:r>
                        <a:rPr lang="en-US" sz="1800" b="1" dirty="0" smtClean="0">
                          <a:solidFill>
                            <a:srgbClr val="FFFF00"/>
                          </a:solidFill>
                          <a:latin typeface="+mj-lt"/>
                        </a:rPr>
                        <a:t>No ACS          </a:t>
                      </a:r>
                      <a:r>
                        <a:rPr lang="en-US" sz="1800" b="1" dirty="0" err="1" smtClean="0">
                          <a:solidFill>
                            <a:srgbClr val="FFFF00"/>
                          </a:solidFill>
                          <a:latin typeface="+mj-lt"/>
                        </a:rPr>
                        <a:t>ACS</a:t>
                      </a:r>
                      <a:endParaRPr lang="en-US" sz="1800" b="1" dirty="0">
                        <a:solidFill>
                          <a:srgbClr val="FFFF00"/>
                        </a:solidFill>
                        <a:latin typeface="+mj-lt"/>
                      </a:endParaRPr>
                    </a:p>
                  </a:txBody>
                  <a:tcPr anchor="ctr">
                    <a:noFill/>
                  </a:tcPr>
                </a:tc>
              </a:tr>
              <a:tr h="460393">
                <a:tc>
                  <a:txBody>
                    <a:bodyPr/>
                    <a:lstStyle/>
                    <a:p>
                      <a:pPr algn="ctr"/>
                      <a:r>
                        <a:rPr lang="en-US" sz="2000" b="1" dirty="0" smtClean="0">
                          <a:solidFill>
                            <a:schemeClr val="tx1"/>
                          </a:solidFill>
                          <a:latin typeface="+mj-lt"/>
                        </a:rPr>
                        <a:t>ST</a:t>
                      </a:r>
                      <a:endParaRPr lang="en-US" sz="2000" b="1" dirty="0">
                        <a:solidFill>
                          <a:schemeClr val="tx1"/>
                        </a:solidFill>
                        <a:latin typeface="+mj-lt"/>
                      </a:endParaRPr>
                    </a:p>
                  </a:txBody>
                  <a:tcPr anchor="ctr">
                    <a:noFill/>
                  </a:tcPr>
                </a:tc>
                <a:tc>
                  <a:txBody>
                    <a:bodyPr/>
                    <a:lstStyle/>
                    <a:p>
                      <a:pPr algn="ctr"/>
                      <a:r>
                        <a:rPr lang="en-US" sz="1800" dirty="0" smtClean="0">
                          <a:solidFill>
                            <a:schemeClr val="tx1"/>
                          </a:solidFill>
                          <a:latin typeface="+mj-lt"/>
                        </a:rPr>
                        <a:t>1.05</a:t>
                      </a:r>
                      <a:endParaRPr lang="en-US" sz="1800" dirty="0">
                        <a:solidFill>
                          <a:schemeClr val="tx1"/>
                        </a:solidFill>
                        <a:latin typeface="+mj-lt"/>
                      </a:endParaRPr>
                    </a:p>
                  </a:txBody>
                  <a:tcPr anchor="ctr">
                    <a:noFill/>
                  </a:tcPr>
                </a:tc>
                <a:tc>
                  <a:txBody>
                    <a:bodyPr/>
                    <a:lstStyle/>
                    <a:p>
                      <a:pPr algn="ctr"/>
                      <a:r>
                        <a:rPr lang="en-US" sz="1800" dirty="0" smtClean="0">
                          <a:solidFill>
                            <a:schemeClr val="tx1"/>
                          </a:solidFill>
                          <a:latin typeface="+mj-lt"/>
                        </a:rPr>
                        <a:t>0.75</a:t>
                      </a:r>
                      <a:endParaRPr lang="en-US" sz="1800" dirty="0">
                        <a:solidFill>
                          <a:schemeClr val="tx1"/>
                        </a:solidFill>
                        <a:latin typeface="+mj-lt"/>
                      </a:endParaRPr>
                    </a:p>
                  </a:txBody>
                  <a:tcPr anchor="ctr">
                    <a:noFill/>
                  </a:tcPr>
                </a:tc>
                <a:tc>
                  <a:txBody>
                    <a:bodyPr/>
                    <a:lstStyle/>
                    <a:p>
                      <a:pPr algn="ctr"/>
                      <a:r>
                        <a:rPr lang="en-US" sz="1800" dirty="0" smtClean="0">
                          <a:solidFill>
                            <a:schemeClr val="tx1"/>
                          </a:solidFill>
                          <a:latin typeface="+mj-lt"/>
                        </a:rPr>
                        <a:t>78%              44%</a:t>
                      </a:r>
                      <a:endParaRPr lang="en-US" sz="1800" dirty="0">
                        <a:solidFill>
                          <a:schemeClr val="tx1"/>
                        </a:solidFill>
                        <a:latin typeface="+mj-lt"/>
                      </a:endParaRPr>
                    </a:p>
                  </a:txBody>
                  <a:tcPr anchor="ctr">
                    <a:noFill/>
                  </a:tcPr>
                </a:tc>
              </a:tr>
              <a:tr h="460393">
                <a:tc>
                  <a:txBody>
                    <a:bodyPr/>
                    <a:lstStyle/>
                    <a:p>
                      <a:pPr algn="ctr"/>
                      <a:r>
                        <a:rPr lang="en-US" sz="2000" b="1" dirty="0" smtClean="0">
                          <a:solidFill>
                            <a:schemeClr val="tx1"/>
                          </a:solidFill>
                          <a:latin typeface="+mj-lt"/>
                        </a:rPr>
                        <a:t>MACCE</a:t>
                      </a:r>
                      <a:endParaRPr lang="en-US" sz="2000" b="1" dirty="0">
                        <a:solidFill>
                          <a:schemeClr val="tx1"/>
                        </a:solidFill>
                        <a:latin typeface="+mj-lt"/>
                      </a:endParaRPr>
                    </a:p>
                  </a:txBody>
                  <a:tcPr anchor="ctr">
                    <a:noFill/>
                  </a:tcPr>
                </a:tc>
                <a:tc>
                  <a:txBody>
                    <a:bodyPr/>
                    <a:lstStyle/>
                    <a:p>
                      <a:pPr algn="ctr"/>
                      <a:r>
                        <a:rPr lang="en-US" sz="1800" dirty="0" smtClean="0">
                          <a:solidFill>
                            <a:schemeClr val="tx1"/>
                          </a:solidFill>
                          <a:latin typeface="+mj-lt"/>
                        </a:rPr>
                        <a:t>9.29</a:t>
                      </a:r>
                      <a:endParaRPr lang="en-US" sz="1800" dirty="0">
                        <a:solidFill>
                          <a:schemeClr val="tx1"/>
                        </a:solidFill>
                        <a:latin typeface="+mj-lt"/>
                      </a:endParaRPr>
                    </a:p>
                  </a:txBody>
                  <a:tcPr anchor="ctr">
                    <a:noFill/>
                  </a:tcPr>
                </a:tc>
                <a:tc>
                  <a:txBody>
                    <a:bodyPr/>
                    <a:lstStyle/>
                    <a:p>
                      <a:pPr algn="ctr"/>
                      <a:r>
                        <a:rPr lang="en-US" sz="1800" dirty="0" smtClean="0">
                          <a:solidFill>
                            <a:schemeClr val="tx1"/>
                          </a:solidFill>
                          <a:latin typeface="+mj-lt"/>
                        </a:rPr>
                        <a:t>9.07</a:t>
                      </a:r>
                      <a:endParaRPr lang="en-US" sz="1800" dirty="0">
                        <a:solidFill>
                          <a:schemeClr val="tx1"/>
                        </a:solidFill>
                        <a:latin typeface="+mj-lt"/>
                      </a:endParaRPr>
                    </a:p>
                  </a:txBody>
                  <a:tcPr anchor="ctr">
                    <a:noFill/>
                  </a:tcPr>
                </a:tc>
                <a:tc>
                  <a:txBody>
                    <a:bodyPr/>
                    <a:lstStyle/>
                    <a:p>
                      <a:pPr algn="ctr"/>
                      <a:r>
                        <a:rPr lang="en-US" sz="1800" dirty="0" smtClean="0">
                          <a:solidFill>
                            <a:schemeClr val="tx1"/>
                          </a:solidFill>
                          <a:latin typeface="+mj-lt"/>
                        </a:rPr>
                        <a:t>5%              2%</a:t>
                      </a:r>
                      <a:endParaRPr lang="en-US" sz="1800" dirty="0">
                        <a:solidFill>
                          <a:schemeClr val="tx1"/>
                        </a:solidFill>
                        <a:latin typeface="+mj-lt"/>
                      </a:endParaRPr>
                    </a:p>
                  </a:txBody>
                  <a:tcPr anchor="ctr">
                    <a:noFill/>
                  </a:tcPr>
                </a:tc>
              </a:tr>
            </a:tbl>
          </a:graphicData>
        </a:graphic>
      </p:graphicFrame>
      <p:sp>
        <p:nvSpPr>
          <p:cNvPr id="10" name="Oval 9"/>
          <p:cNvSpPr/>
          <p:nvPr/>
        </p:nvSpPr>
        <p:spPr>
          <a:xfrm>
            <a:off x="155575" y="3886200"/>
            <a:ext cx="1978025" cy="504825"/>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
        <p:nvSpPr>
          <p:cNvPr id="12" name="Oval 11"/>
          <p:cNvSpPr/>
          <p:nvPr/>
        </p:nvSpPr>
        <p:spPr>
          <a:xfrm>
            <a:off x="7467600" y="5105400"/>
            <a:ext cx="1600200" cy="914400"/>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solidFill>
                <a:srgbClr val="FFFFFF"/>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153E"/>
        </a:solidFill>
        <a:effectLst/>
      </p:bgPr>
    </p:bg>
    <p:spTree>
      <p:nvGrpSpPr>
        <p:cNvPr id="1" name=""/>
        <p:cNvGrpSpPr/>
        <p:nvPr/>
      </p:nvGrpSpPr>
      <p:grpSpPr>
        <a:xfrm>
          <a:off x="0" y="0"/>
          <a:ext cx="0" cy="0"/>
          <a:chOff x="0" y="0"/>
          <a:chExt cx="0" cy="0"/>
        </a:xfrm>
      </p:grpSpPr>
      <p:sp>
        <p:nvSpPr>
          <p:cNvPr id="1383546" name="Text Box 343"/>
          <p:cNvSpPr txBox="1">
            <a:spLocks noChangeArrowheads="1"/>
          </p:cNvSpPr>
          <p:nvPr/>
        </p:nvSpPr>
        <p:spPr bwMode="auto">
          <a:xfrm>
            <a:off x="3505200" y="5105400"/>
            <a:ext cx="4953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fontAlgn="base">
              <a:spcBef>
                <a:spcPct val="0"/>
              </a:spcBef>
              <a:spcAft>
                <a:spcPct val="0"/>
              </a:spcAft>
              <a:defRPr sz="2400">
                <a:solidFill>
                  <a:schemeClr val="tx1"/>
                </a:solidFill>
                <a:latin typeface="Times New Roman" pitchFamily="18" charset="0"/>
              </a:defRPr>
            </a:lvl6pPr>
            <a:lvl7pPr marL="2971800" indent="-228600" fontAlgn="base">
              <a:spcBef>
                <a:spcPct val="0"/>
              </a:spcBef>
              <a:spcAft>
                <a:spcPct val="0"/>
              </a:spcAft>
              <a:defRPr sz="2400">
                <a:solidFill>
                  <a:schemeClr val="tx1"/>
                </a:solidFill>
                <a:latin typeface="Times New Roman" pitchFamily="18" charset="0"/>
              </a:defRPr>
            </a:lvl7pPr>
            <a:lvl8pPr marL="3429000" indent="-228600" fontAlgn="base">
              <a:spcBef>
                <a:spcPct val="0"/>
              </a:spcBef>
              <a:spcAft>
                <a:spcPct val="0"/>
              </a:spcAft>
              <a:defRPr sz="2400">
                <a:solidFill>
                  <a:schemeClr val="tx1"/>
                </a:solidFill>
                <a:latin typeface="Times New Roman" pitchFamily="18" charset="0"/>
              </a:defRPr>
            </a:lvl8pPr>
            <a:lvl9pPr marL="3886200" indent="-228600" fontAlgn="base">
              <a:spcBef>
                <a:spcPct val="0"/>
              </a:spcBef>
              <a:spcAft>
                <a:spcPct val="0"/>
              </a:spcAft>
              <a:defRPr sz="2400">
                <a:solidFill>
                  <a:schemeClr val="tx1"/>
                </a:solidFill>
                <a:latin typeface="Times New Roman" pitchFamily="18" charset="0"/>
              </a:defRPr>
            </a:lvl9pPr>
          </a:lstStyle>
          <a:p>
            <a:pPr>
              <a:spcBef>
                <a:spcPct val="50000"/>
              </a:spcBef>
            </a:pPr>
            <a:r>
              <a:rPr lang="en-US" i="0" dirty="0" smtClean="0">
                <a:solidFill>
                  <a:srgbClr val="FFFFFF"/>
                </a:solidFill>
                <a:latin typeface="Arial Narrow" pitchFamily="34" charset="0"/>
              </a:rPr>
              <a:t>ACC 2015 </a:t>
            </a:r>
            <a:endParaRPr lang="en-US" i="0" dirty="0">
              <a:solidFill>
                <a:srgbClr val="FFFFFF"/>
              </a:solidFill>
              <a:latin typeface="Arial Narrow" pitchFamily="34" charset="0"/>
            </a:endParaRPr>
          </a:p>
        </p:txBody>
      </p:sp>
      <p:sp>
        <p:nvSpPr>
          <p:cNvPr id="2" name="TextBox 1"/>
          <p:cNvSpPr txBox="1"/>
          <p:nvPr/>
        </p:nvSpPr>
        <p:spPr>
          <a:xfrm>
            <a:off x="228600" y="276285"/>
            <a:ext cx="8686800" cy="4278094"/>
          </a:xfrm>
          <a:prstGeom prst="rect">
            <a:avLst/>
          </a:prstGeom>
          <a:noFill/>
        </p:spPr>
        <p:txBody>
          <a:bodyPr wrap="square" rtlCol="0">
            <a:spAutoFit/>
          </a:bodyPr>
          <a:lstStyle/>
          <a:p>
            <a:pPr algn="ctr"/>
            <a:r>
              <a:rPr lang="en-US" sz="3200" i="0" dirty="0" smtClean="0">
                <a:latin typeface="Arial Narrow" panose="020B0606020202030204" pitchFamily="34" charset="0"/>
              </a:rPr>
              <a:t>Dual Antiplatelet Therapy Beyond One Year in Patients Receiving Coronary Stents For Treatment of Acute Coronary Syndrome: Analysis from the Dual Antiplatelet Therapy Study</a:t>
            </a:r>
          </a:p>
          <a:p>
            <a:pPr algn="ctr"/>
            <a:endParaRPr lang="en-US" sz="3200" i="0" dirty="0">
              <a:solidFill>
                <a:schemeClr val="tx1"/>
              </a:solidFill>
              <a:latin typeface="Arial Narrow" panose="020B0606020202030204" pitchFamily="34" charset="0"/>
            </a:endParaRPr>
          </a:p>
          <a:p>
            <a:pPr algn="ctr"/>
            <a:r>
              <a:rPr lang="en-US" sz="2800" i="0" dirty="0" err="1" smtClean="0">
                <a:solidFill>
                  <a:schemeClr val="tx1"/>
                </a:solidFill>
                <a:latin typeface="Arial Narrow" panose="020B0606020202030204" pitchFamily="34" charset="0"/>
              </a:rPr>
              <a:t>Yeh</a:t>
            </a:r>
            <a:r>
              <a:rPr lang="en-US" sz="2800" i="0" dirty="0" smtClean="0">
                <a:solidFill>
                  <a:schemeClr val="tx1"/>
                </a:solidFill>
                <a:latin typeface="Arial Narrow" panose="020B0606020202030204" pitchFamily="34" charset="0"/>
              </a:rPr>
              <a:t> RW, Kereiakes DJ, Windecker S, </a:t>
            </a:r>
            <a:r>
              <a:rPr lang="en-US" sz="2800" i="0" dirty="0" err="1" smtClean="0">
                <a:solidFill>
                  <a:schemeClr val="tx1"/>
                </a:solidFill>
                <a:latin typeface="Arial Narrow" panose="020B0606020202030204" pitchFamily="34" charset="0"/>
              </a:rPr>
              <a:t>Steg</a:t>
            </a:r>
            <a:r>
              <a:rPr lang="en-US" sz="2800" i="0" dirty="0" smtClean="0">
                <a:solidFill>
                  <a:schemeClr val="tx1"/>
                </a:solidFill>
                <a:latin typeface="Arial Narrow" panose="020B0606020202030204" pitchFamily="34" charset="0"/>
              </a:rPr>
              <a:t> PG, Rinaldi M, </a:t>
            </a:r>
            <a:r>
              <a:rPr lang="en-US" sz="2800" i="0" dirty="0" err="1" smtClean="0">
                <a:solidFill>
                  <a:schemeClr val="tx1"/>
                </a:solidFill>
                <a:latin typeface="Arial Narrow" panose="020B0606020202030204" pitchFamily="34" charset="0"/>
              </a:rPr>
              <a:t>Gershlick</a:t>
            </a:r>
            <a:r>
              <a:rPr lang="en-US" sz="2800" i="0" dirty="0" smtClean="0">
                <a:solidFill>
                  <a:schemeClr val="tx1"/>
                </a:solidFill>
                <a:latin typeface="Arial Narrow" panose="020B0606020202030204" pitchFamily="34" charset="0"/>
              </a:rPr>
              <a:t> A, </a:t>
            </a:r>
            <a:r>
              <a:rPr lang="en-US" sz="2800" i="0" dirty="0" err="1" smtClean="0">
                <a:solidFill>
                  <a:schemeClr val="tx1"/>
                </a:solidFill>
                <a:latin typeface="Arial Narrow" panose="020B0606020202030204" pitchFamily="34" charset="0"/>
              </a:rPr>
              <a:t>Cutlip</a:t>
            </a:r>
            <a:r>
              <a:rPr lang="en-US" sz="2800" i="0" dirty="0" smtClean="0">
                <a:solidFill>
                  <a:schemeClr val="tx1"/>
                </a:solidFill>
                <a:latin typeface="Arial Narrow" panose="020B0606020202030204" pitchFamily="34" charset="0"/>
              </a:rPr>
              <a:t> D, Cohen DJ, </a:t>
            </a:r>
            <a:r>
              <a:rPr lang="en-US" sz="2800" i="0" dirty="0" err="1" smtClean="0">
                <a:solidFill>
                  <a:schemeClr val="tx1"/>
                </a:solidFill>
                <a:latin typeface="Arial Narrow" panose="020B0606020202030204" pitchFamily="34" charset="0"/>
              </a:rPr>
              <a:t>Tanguay</a:t>
            </a:r>
            <a:r>
              <a:rPr lang="en-US" sz="2800" i="0" dirty="0" smtClean="0">
                <a:solidFill>
                  <a:schemeClr val="tx1"/>
                </a:solidFill>
                <a:latin typeface="Arial Narrow" panose="020B0606020202030204" pitchFamily="34" charset="0"/>
              </a:rPr>
              <a:t> JF, Jacobs A, </a:t>
            </a:r>
            <a:r>
              <a:rPr lang="en-US" sz="2800" i="0" dirty="0" err="1" smtClean="0">
                <a:solidFill>
                  <a:schemeClr val="tx1"/>
                </a:solidFill>
                <a:latin typeface="Arial Narrow" panose="020B0606020202030204" pitchFamily="34" charset="0"/>
              </a:rPr>
              <a:t>Wiviott</a:t>
            </a:r>
            <a:r>
              <a:rPr lang="en-US" sz="2800" i="0" dirty="0" smtClean="0">
                <a:solidFill>
                  <a:schemeClr val="tx1"/>
                </a:solidFill>
                <a:latin typeface="Arial Narrow" panose="020B0606020202030204" pitchFamily="34" charset="0"/>
              </a:rPr>
              <a:t> S, </a:t>
            </a:r>
            <a:r>
              <a:rPr lang="en-US" sz="2800" i="0" dirty="0" err="1" smtClean="0">
                <a:solidFill>
                  <a:schemeClr val="tx1"/>
                </a:solidFill>
                <a:latin typeface="Arial Narrow" panose="020B0606020202030204" pitchFamily="34" charset="0"/>
              </a:rPr>
              <a:t>Massaro</a:t>
            </a:r>
            <a:r>
              <a:rPr lang="en-US" sz="2800" i="0" dirty="0" smtClean="0">
                <a:solidFill>
                  <a:schemeClr val="tx1"/>
                </a:solidFill>
                <a:latin typeface="Arial Narrow" panose="020B0606020202030204" pitchFamily="34" charset="0"/>
              </a:rPr>
              <a:t> JM, </a:t>
            </a:r>
            <a:r>
              <a:rPr lang="en-US" sz="2800" i="0" dirty="0" err="1" smtClean="0">
                <a:solidFill>
                  <a:schemeClr val="tx1"/>
                </a:solidFill>
                <a:latin typeface="Arial Narrow" panose="020B0606020202030204" pitchFamily="34" charset="0"/>
              </a:rPr>
              <a:t>Iancu</a:t>
            </a:r>
            <a:r>
              <a:rPr lang="en-US" sz="2800" i="0" dirty="0" smtClean="0">
                <a:solidFill>
                  <a:schemeClr val="tx1"/>
                </a:solidFill>
                <a:latin typeface="Arial Narrow" panose="020B0606020202030204" pitchFamily="34" charset="0"/>
              </a:rPr>
              <a:t> AC, and Mauri L on behalf of the DAPT Study Investigators</a:t>
            </a:r>
            <a:endParaRPr lang="en-US" sz="2800" i="0" dirty="0">
              <a:solidFill>
                <a:schemeClr val="tx1"/>
              </a:solidFill>
              <a:latin typeface="Arial Narrow" panose="020B0606020202030204" pitchFamily="34" charset="0"/>
            </a:endParaRPr>
          </a:p>
        </p:txBody>
      </p:sp>
    </p:spTree>
    <p:extLst>
      <p:ext uri="{BB962C8B-B14F-4D97-AF65-F5344CB8AC3E}">
        <p14:creationId xmlns:p14="http://schemas.microsoft.com/office/powerpoint/2010/main" val="157046899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562600" cy="990600"/>
          </a:xfrm>
        </p:spPr>
        <p:txBody>
          <a:bodyPr lIns="182880"/>
          <a:lstStyle/>
          <a:p>
            <a:pPr>
              <a:defRPr/>
            </a:pPr>
            <a:r>
              <a:rPr lang="en-US" sz="3400" b="1" dirty="0" smtClean="0">
                <a:latin typeface="Arial" panose="020B0604020202020204" pitchFamily="34" charset="0"/>
                <a:cs typeface="Arial" panose="020B0604020202020204" pitchFamily="34" charset="0"/>
              </a:rPr>
              <a:t>Conclusions: </a:t>
            </a:r>
            <a:endParaRPr lang="en-US" sz="3400" b="1" dirty="0">
              <a:latin typeface="Arial" panose="020B0604020202020204" pitchFamily="34" charset="0"/>
              <a:cs typeface="Arial" panose="020B0604020202020204" pitchFamily="34" charset="0"/>
            </a:endParaRPr>
          </a:p>
        </p:txBody>
      </p:sp>
      <p:sp>
        <p:nvSpPr>
          <p:cNvPr id="89091" name="Content Placeholder 2"/>
          <p:cNvSpPr>
            <a:spLocks noGrp="1"/>
          </p:cNvSpPr>
          <p:nvPr>
            <p:ph idx="1"/>
          </p:nvPr>
        </p:nvSpPr>
        <p:spPr>
          <a:xfrm>
            <a:off x="-228600" y="990600"/>
            <a:ext cx="9448800" cy="4343400"/>
          </a:xfrm>
        </p:spPr>
        <p:txBody>
          <a:bodyPr/>
          <a:lstStyle/>
          <a:p>
            <a:pPr marL="342900" lvl="1" indent="-342900">
              <a:spcBef>
                <a:spcPts val="1200"/>
              </a:spcBef>
              <a:spcAft>
                <a:spcPts val="1200"/>
              </a:spcAft>
            </a:pPr>
            <a:r>
              <a:rPr lang="en-US" altLang="en-US" sz="2000" b="1" dirty="0" smtClean="0">
                <a:latin typeface="Arial" charset="0"/>
                <a:cs typeface="Arial" charset="0"/>
              </a:rPr>
              <a:t>Following DES treatment, continued DAPT beyond one year reduces the risk of stent thrombosis (71%), MACCE (29%) and MI (53%) compared with aspirin alone.</a:t>
            </a:r>
          </a:p>
          <a:p>
            <a:pPr marL="742950" lvl="2" indent="-342900">
              <a:spcBef>
                <a:spcPts val="1200"/>
              </a:spcBef>
              <a:spcAft>
                <a:spcPts val="1200"/>
              </a:spcAft>
            </a:pPr>
            <a:r>
              <a:rPr lang="en-US" altLang="en-US" sz="2000" b="1" dirty="0" smtClean="0">
                <a:solidFill>
                  <a:srgbClr val="FF0000"/>
                </a:solidFill>
                <a:latin typeface="Arial" charset="0"/>
                <a:cs typeface="Arial" charset="0"/>
              </a:rPr>
              <a:t>Treatment benefit on ST and MI is consistent </a:t>
            </a:r>
            <a:r>
              <a:rPr lang="en-US" altLang="en-US" sz="2000" b="1" dirty="0" smtClean="0">
                <a:latin typeface="Arial" charset="0"/>
                <a:cs typeface="Arial" charset="0"/>
              </a:rPr>
              <a:t>across drugs, for newer and older stents, and </a:t>
            </a:r>
            <a:r>
              <a:rPr lang="en-US" altLang="en-US" sz="2000" b="1" dirty="0" smtClean="0">
                <a:solidFill>
                  <a:srgbClr val="FF0000"/>
                </a:solidFill>
                <a:latin typeface="Arial" charset="0"/>
                <a:cs typeface="Arial" charset="0"/>
              </a:rPr>
              <a:t>across subjects with higher or lower risk of events (predefined ST risk factors)</a:t>
            </a:r>
          </a:p>
          <a:p>
            <a:pPr marL="742950" lvl="2" indent="-342900">
              <a:spcBef>
                <a:spcPts val="1200"/>
              </a:spcBef>
              <a:spcAft>
                <a:spcPts val="1200"/>
              </a:spcAft>
            </a:pPr>
            <a:r>
              <a:rPr lang="en-US" altLang="en-US" sz="2000" b="1" dirty="0" smtClean="0">
                <a:latin typeface="Arial" charset="0"/>
                <a:cs typeface="Arial" charset="0"/>
              </a:rPr>
              <a:t>Treatment </a:t>
            </a:r>
            <a:r>
              <a:rPr lang="en-US" altLang="en-US" sz="2000" b="1" dirty="0" smtClean="0">
                <a:solidFill>
                  <a:srgbClr val="FF0000"/>
                </a:solidFill>
                <a:latin typeface="Arial" charset="0"/>
                <a:cs typeface="Arial" charset="0"/>
              </a:rPr>
              <a:t>benefit</a:t>
            </a:r>
            <a:r>
              <a:rPr lang="en-US" altLang="en-US" sz="2000" b="1" dirty="0" smtClean="0">
                <a:latin typeface="Arial" charset="0"/>
                <a:cs typeface="Arial" charset="0"/>
              </a:rPr>
              <a:t> was </a:t>
            </a:r>
            <a:r>
              <a:rPr lang="en-US" altLang="en-US" sz="2000" b="1" dirty="0" smtClean="0">
                <a:solidFill>
                  <a:srgbClr val="FF0000"/>
                </a:solidFill>
                <a:latin typeface="Arial" charset="0"/>
                <a:cs typeface="Arial" charset="0"/>
              </a:rPr>
              <a:t>tempered by an increased bleeding events</a:t>
            </a:r>
            <a:r>
              <a:rPr lang="en-US" altLang="en-US" sz="2000" b="1" dirty="0" smtClean="0">
                <a:latin typeface="Arial" charset="0"/>
                <a:cs typeface="Arial" charset="0"/>
              </a:rPr>
              <a:t> (61%). Severe and/or fatal bleeding was uncommon.</a:t>
            </a:r>
          </a:p>
          <a:p>
            <a:pPr marL="742950" lvl="2" indent="-342900">
              <a:spcBef>
                <a:spcPts val="1200"/>
              </a:spcBef>
              <a:spcAft>
                <a:spcPts val="1200"/>
              </a:spcAft>
            </a:pPr>
            <a:r>
              <a:rPr lang="en-US" altLang="en-US" sz="2000" b="1" dirty="0" smtClean="0">
                <a:latin typeface="Arial" charset="0"/>
                <a:cs typeface="Arial" charset="0"/>
              </a:rPr>
              <a:t>Following BMS treatment, continued DAPT beyond one year reduces the risk of stent thrombosis (51%) compared with aspirin alone. Treatment effect benefit appears consistent for DES and BMS.</a:t>
            </a:r>
          </a:p>
          <a:p>
            <a:pPr marL="742950" lvl="2" indent="-342900">
              <a:spcBef>
                <a:spcPts val="1200"/>
              </a:spcBef>
              <a:spcAft>
                <a:spcPts val="1200"/>
              </a:spcAft>
            </a:pPr>
            <a:r>
              <a:rPr lang="en-US" altLang="en-US" sz="2000" b="1" dirty="0" smtClean="0">
                <a:latin typeface="Arial" charset="0"/>
                <a:cs typeface="Arial" charset="0"/>
              </a:rPr>
              <a:t>In patients who tolerate DAPT (no bleeding), longer duration therapy is better regardless of stent </a:t>
            </a:r>
            <a:r>
              <a:rPr lang="en-US" altLang="en-US" sz="2000" b="1" dirty="0" err="1" smtClean="0">
                <a:latin typeface="Arial" charset="0"/>
                <a:cs typeface="Arial" charset="0"/>
              </a:rPr>
              <a:t>type,particularly</a:t>
            </a:r>
            <a:r>
              <a:rPr lang="en-US" altLang="en-US" sz="2000" b="1" dirty="0" smtClean="0">
                <a:latin typeface="Arial" charset="0"/>
                <a:cs typeface="Arial" charset="0"/>
              </a:rPr>
              <a:t> following stenting for ACS (</a:t>
            </a:r>
            <a:r>
              <a:rPr lang="en-US" altLang="en-US" sz="2000" b="1" i="1" dirty="0" smtClean="0">
                <a:latin typeface="Arial" charset="0"/>
                <a:cs typeface="Arial" charset="0"/>
              </a:rPr>
              <a:t>RRR ST / MACCE required to counterbalance bleed risk is less</a:t>
            </a:r>
            <a:r>
              <a:rPr lang="en-US" altLang="en-US" sz="2000" b="1" dirty="0" smtClean="0">
                <a:latin typeface="Arial" charset="0"/>
                <a:cs typeface="Arial" charset="0"/>
              </a:rPr>
              <a:t>)</a:t>
            </a:r>
          </a:p>
        </p:txBody>
      </p:sp>
      <p:sp>
        <p:nvSpPr>
          <p:cNvPr id="89092"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7373CFE3-666A-495E-B947-16825A7C4A8A}" type="slidenum">
              <a:rPr lang="en-US" altLang="en-US" smtClean="0">
                <a:solidFill>
                  <a:srgbClr val="FFFFFF"/>
                </a:solidFill>
              </a:rPr>
              <a:pPr eaLnBrk="1" fontAlgn="base" hangingPunct="1">
                <a:spcBef>
                  <a:spcPct val="0"/>
                </a:spcBef>
                <a:spcAft>
                  <a:spcPct val="0"/>
                </a:spcAft>
              </a:pPr>
              <a:t>26</a:t>
            </a:fld>
            <a:endParaRPr lang="en-US" altLang="en-US" smtClean="0">
              <a:solidFill>
                <a:srgbClr val="FFFFFF"/>
              </a:solidFill>
            </a:endParaRPr>
          </a:p>
        </p:txBody>
      </p:sp>
    </p:spTree>
    <p:extLst>
      <p:ext uri="{BB962C8B-B14F-4D97-AF65-F5344CB8AC3E}">
        <p14:creationId xmlns:p14="http://schemas.microsoft.com/office/powerpoint/2010/main" val="3067139511"/>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Backups</a:t>
            </a:r>
            <a:endParaRPr lang="en-US" dirty="0"/>
          </a:p>
        </p:txBody>
      </p:sp>
      <p:sp>
        <p:nvSpPr>
          <p:cNvPr id="4" name="Footer Placeholder 3"/>
          <p:cNvSpPr>
            <a:spLocks noGrp="1"/>
          </p:cNvSpPr>
          <p:nvPr>
            <p:ph type="ftr" sz="quarter" idx="11"/>
          </p:nvPr>
        </p:nvSpPr>
        <p:spPr/>
        <p:txBody>
          <a:bodyPr/>
          <a:lstStyle/>
          <a:p>
            <a:pPr>
              <a:defRPr/>
            </a:pPr>
            <a:endParaRPr lang="en-US" sz="1800" b="0" i="0"/>
          </a:p>
        </p:txBody>
      </p:sp>
      <p:sp>
        <p:nvSpPr>
          <p:cNvPr id="5" name="Slide Number Placeholder 4"/>
          <p:cNvSpPr>
            <a:spLocks noGrp="1"/>
          </p:cNvSpPr>
          <p:nvPr>
            <p:ph type="sldNum" sz="quarter" idx="12"/>
          </p:nvPr>
        </p:nvSpPr>
        <p:spPr/>
        <p:txBody>
          <a:bodyPr/>
          <a:lstStyle/>
          <a:p>
            <a:pPr>
              <a:defRPr/>
            </a:pPr>
            <a:fld id="{8B1371AB-9357-4E0F-A715-158F0EEC5504}" type="slidenum">
              <a:rPr lang="en-US" smtClean="0"/>
              <a:pPr>
                <a:defRPr/>
              </a:pPr>
              <a:t>27</a:t>
            </a:fld>
            <a:endParaRPr lang="en-US" dirty="0"/>
          </a:p>
        </p:txBody>
      </p:sp>
    </p:spTree>
    <p:extLst>
      <p:ext uri="{BB962C8B-B14F-4D97-AF65-F5344CB8AC3E}">
        <p14:creationId xmlns:p14="http://schemas.microsoft.com/office/powerpoint/2010/main" val="86417742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6705600" cy="990600"/>
          </a:xfrm>
        </p:spPr>
        <p:txBody>
          <a:bodyPr/>
          <a:lstStyle/>
          <a:p>
            <a:pPr>
              <a:defRPr/>
            </a:pPr>
            <a:r>
              <a:rPr lang="en-US" sz="2800" b="1" dirty="0" smtClean="0">
                <a:latin typeface="Arial" panose="020B0604020202020204" pitchFamily="34" charset="0"/>
                <a:cs typeface="Arial" panose="020B0604020202020204" pitchFamily="34" charset="0"/>
              </a:rPr>
              <a:t>Primary Safety End Point (Moderate or Severe Bleeding): 12-30 Months</a:t>
            </a:r>
            <a:endParaRPr lang="en-US" sz="2800" dirty="0"/>
          </a:p>
        </p:txBody>
      </p:sp>
      <p:sp>
        <p:nvSpPr>
          <p:cNvPr id="6349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fontAlgn="base" hangingPunct="1">
              <a:spcBef>
                <a:spcPct val="0"/>
              </a:spcBef>
              <a:spcAft>
                <a:spcPct val="0"/>
              </a:spcAft>
            </a:pPr>
            <a:fld id="{E1C26C29-D4F2-4F55-ADAA-DBBDAB37E7E2}" type="slidenum">
              <a:rPr lang="en-US" altLang="en-US" smtClean="0">
                <a:solidFill>
                  <a:srgbClr val="FFFFFF"/>
                </a:solidFill>
              </a:rPr>
              <a:pPr eaLnBrk="1" fontAlgn="base" hangingPunct="1">
                <a:spcBef>
                  <a:spcPct val="0"/>
                </a:spcBef>
                <a:spcAft>
                  <a:spcPct val="0"/>
                </a:spcAft>
              </a:pPr>
              <a:t>28</a:t>
            </a:fld>
            <a:endParaRPr lang="en-US" altLang="en-US" smtClean="0">
              <a:solidFill>
                <a:srgbClr val="FFFFFF"/>
              </a:solidFill>
            </a:endParaRPr>
          </a:p>
        </p:txBody>
      </p:sp>
      <p:graphicFrame>
        <p:nvGraphicFramePr>
          <p:cNvPr id="6" name="Chart 5"/>
          <p:cNvGraphicFramePr>
            <a:graphicFrameLocks/>
          </p:cNvGraphicFramePr>
          <p:nvPr/>
        </p:nvGraphicFramePr>
        <p:xfrm>
          <a:off x="0" y="1143000"/>
          <a:ext cx="9144000" cy="54864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rot="5400000">
            <a:off x="-774700" y="3340100"/>
            <a:ext cx="4902200" cy="914400"/>
          </a:xfrm>
          <a:prstGeom prst="rect">
            <a:avLst/>
          </a:prstGeom>
          <a:noFill/>
          <a:ln w="38100">
            <a:solidFill>
              <a:srgbClr val="FF99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defRPr/>
            </a:pPr>
            <a:endParaRPr lang="en-US" b="0" i="0">
              <a:solidFill>
                <a:prstClr val="black"/>
              </a:solidFill>
            </a:endParaRPr>
          </a:p>
        </p:txBody>
      </p:sp>
      <p:sp>
        <p:nvSpPr>
          <p:cNvPr id="63494" name="TextBox 1"/>
          <p:cNvSpPr txBox="1">
            <a:spLocks noChangeArrowheads="1"/>
          </p:cNvSpPr>
          <p:nvPr/>
        </p:nvSpPr>
        <p:spPr bwMode="auto">
          <a:xfrm>
            <a:off x="1371600" y="1905000"/>
            <a:ext cx="679450" cy="285750"/>
          </a:xfrm>
          <a:prstGeom prst="rect">
            <a:avLst/>
          </a:prstGeom>
          <a:solidFill>
            <a:schemeClr val="bg1"/>
          </a:solidFill>
          <a:ln w="9525">
            <a:solidFill>
              <a:schemeClr val="tx1"/>
            </a:solidFill>
            <a:miter lim="800000"/>
            <a:headEnd/>
            <a:tailEnd/>
          </a:ln>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400" i="0" smtClean="0">
                <a:solidFill>
                  <a:srgbClr val="FF0000"/>
                </a:solidFill>
                <a:latin typeface="Calibri" pitchFamily="34" charset="0"/>
              </a:rPr>
              <a:t>0.001</a:t>
            </a:r>
          </a:p>
        </p:txBody>
      </p:sp>
      <p:sp>
        <p:nvSpPr>
          <p:cNvPr id="63495" name="TextBox 1"/>
          <p:cNvSpPr txBox="1">
            <a:spLocks noChangeArrowheads="1"/>
          </p:cNvSpPr>
          <p:nvPr/>
        </p:nvSpPr>
        <p:spPr bwMode="auto">
          <a:xfrm>
            <a:off x="3962400" y="3962400"/>
            <a:ext cx="679450" cy="285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400" i="0" smtClean="0">
                <a:solidFill>
                  <a:srgbClr val="FF0000"/>
                </a:solidFill>
                <a:latin typeface="Calibri" pitchFamily="34" charset="0"/>
              </a:rPr>
              <a:t>0.15</a:t>
            </a:r>
          </a:p>
        </p:txBody>
      </p:sp>
      <p:sp>
        <p:nvSpPr>
          <p:cNvPr id="63496" name="TextBox 1"/>
          <p:cNvSpPr txBox="1">
            <a:spLocks noChangeArrowheads="1"/>
          </p:cNvSpPr>
          <p:nvPr/>
        </p:nvSpPr>
        <p:spPr bwMode="auto">
          <a:xfrm>
            <a:off x="2673350" y="2895600"/>
            <a:ext cx="679450" cy="285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400" i="0" smtClean="0">
                <a:solidFill>
                  <a:srgbClr val="FF0000"/>
                </a:solidFill>
                <a:latin typeface="Calibri" pitchFamily="34" charset="0"/>
              </a:rPr>
              <a:t>0.004</a:t>
            </a:r>
          </a:p>
        </p:txBody>
      </p:sp>
      <p:sp>
        <p:nvSpPr>
          <p:cNvPr id="63497" name="TextBox 1"/>
          <p:cNvSpPr txBox="1">
            <a:spLocks noChangeArrowheads="1"/>
          </p:cNvSpPr>
          <p:nvPr/>
        </p:nvSpPr>
        <p:spPr bwMode="auto">
          <a:xfrm>
            <a:off x="5181600" y="1143000"/>
            <a:ext cx="957263" cy="3095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400" i="0" smtClean="0">
                <a:solidFill>
                  <a:srgbClr val="FF0000"/>
                </a:solidFill>
                <a:latin typeface="Calibri" pitchFamily="34" charset="0"/>
              </a:rPr>
              <a:t>&lt;0.001</a:t>
            </a:r>
          </a:p>
        </p:txBody>
      </p:sp>
      <p:sp>
        <p:nvSpPr>
          <p:cNvPr id="63498" name="TextBox 1"/>
          <p:cNvSpPr txBox="1">
            <a:spLocks noChangeArrowheads="1"/>
          </p:cNvSpPr>
          <p:nvPr/>
        </p:nvSpPr>
        <p:spPr bwMode="auto">
          <a:xfrm>
            <a:off x="6553200" y="1752600"/>
            <a:ext cx="895350" cy="346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400" i="0" smtClean="0">
                <a:solidFill>
                  <a:srgbClr val="FF0000"/>
                </a:solidFill>
                <a:latin typeface="Calibri" pitchFamily="34" charset="0"/>
              </a:rPr>
              <a:t>&lt;0.001</a:t>
            </a:r>
          </a:p>
        </p:txBody>
      </p:sp>
      <p:sp>
        <p:nvSpPr>
          <p:cNvPr id="63499" name="TextBox 1"/>
          <p:cNvSpPr txBox="1">
            <a:spLocks noChangeArrowheads="1"/>
          </p:cNvSpPr>
          <p:nvPr/>
        </p:nvSpPr>
        <p:spPr bwMode="auto">
          <a:xfrm>
            <a:off x="7924800" y="4648200"/>
            <a:ext cx="679450" cy="2857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altLang="en-US" sz="1400" i="0" smtClean="0">
                <a:solidFill>
                  <a:srgbClr val="FF0000"/>
                </a:solidFill>
                <a:latin typeface="Calibri" pitchFamily="34" charset="0"/>
              </a:rPr>
              <a:t>0.38</a:t>
            </a:r>
          </a:p>
        </p:txBody>
      </p:sp>
    </p:spTree>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5778" name="Chart 3"/>
          <p:cNvGraphicFramePr>
            <a:graphicFrameLocks/>
          </p:cNvGraphicFramePr>
          <p:nvPr/>
        </p:nvGraphicFramePr>
        <p:xfrm>
          <a:off x="-36513" y="482600"/>
          <a:ext cx="9231313" cy="5892800"/>
        </p:xfrm>
        <a:graphic>
          <a:graphicData uri="http://schemas.openxmlformats.org/presentationml/2006/ole">
            <mc:AlternateContent xmlns:mc="http://schemas.openxmlformats.org/markup-compatibility/2006">
              <mc:Choice xmlns:v="urn:schemas-microsoft-com:vml" Requires="v">
                <p:oleObj spid="_x0000_s1560635" r:id="rId3" imgW="9230144" imgH="5895343" progId="Excel.Chart.8">
                  <p:embed/>
                </p:oleObj>
              </mc:Choice>
              <mc:Fallback>
                <p:oleObj r:id="rId3" imgW="9230144" imgH="5895343" progId="Excel.Char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3" y="482600"/>
                        <a:ext cx="9231313" cy="589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5" name="TextBox 4"/>
          <p:cNvSpPr txBox="1"/>
          <p:nvPr/>
        </p:nvSpPr>
        <p:spPr>
          <a:xfrm>
            <a:off x="0" y="6248400"/>
            <a:ext cx="6705600" cy="646331"/>
          </a:xfrm>
          <a:prstGeom prst="rect">
            <a:avLst/>
          </a:prstGeom>
          <a:noFill/>
        </p:spPr>
        <p:txBody>
          <a:bodyPr>
            <a:spAutoFit/>
          </a:bodyPr>
          <a:lstStyle/>
          <a:p>
            <a:pPr fontAlgn="auto">
              <a:spcBef>
                <a:spcPts val="0"/>
              </a:spcBef>
              <a:spcAft>
                <a:spcPts val="0"/>
              </a:spcAft>
              <a:defRPr/>
            </a:pPr>
            <a:r>
              <a:rPr lang="en-US" sz="1800" b="0" dirty="0">
                <a:solidFill>
                  <a:prstClr val="white"/>
                </a:solidFill>
                <a:latin typeface="Arial Narrow" pitchFamily="34" charset="0"/>
                <a:cs typeface="Arial" charset="0"/>
              </a:rPr>
              <a:t>*Subjects randomized at 12m and discontinued study drug at 30 </a:t>
            </a:r>
            <a:r>
              <a:rPr lang="en-US" sz="1800" b="0" dirty="0" smtClean="0">
                <a:solidFill>
                  <a:prstClr val="white"/>
                </a:solidFill>
                <a:latin typeface="Arial Narrow" pitchFamily="34" charset="0"/>
                <a:cs typeface="Arial" charset="0"/>
              </a:rPr>
              <a:t>months</a:t>
            </a:r>
          </a:p>
          <a:p>
            <a:pPr fontAlgn="auto">
              <a:spcBef>
                <a:spcPts val="0"/>
              </a:spcBef>
              <a:spcAft>
                <a:spcPts val="0"/>
              </a:spcAft>
              <a:defRPr/>
            </a:pPr>
            <a:r>
              <a:rPr lang="en-US" sz="1800" dirty="0" smtClean="0">
                <a:solidFill>
                  <a:prstClr val="white"/>
                </a:solidFill>
                <a:latin typeface="Arial Narrow" pitchFamily="34" charset="0"/>
                <a:cs typeface="Arial" charset="0"/>
              </a:rPr>
              <a:t>CV Death 9 </a:t>
            </a:r>
            <a:r>
              <a:rPr lang="en-US" sz="1800" dirty="0" err="1" smtClean="0">
                <a:solidFill>
                  <a:prstClr val="white"/>
                </a:solidFill>
                <a:latin typeface="Arial Narrow" pitchFamily="34" charset="0"/>
                <a:cs typeface="Arial" charset="0"/>
              </a:rPr>
              <a:t>vs</a:t>
            </a:r>
            <a:r>
              <a:rPr lang="en-US" sz="1800" dirty="0" smtClean="0">
                <a:solidFill>
                  <a:prstClr val="white"/>
                </a:solidFill>
                <a:latin typeface="Arial Narrow" pitchFamily="34" charset="0"/>
                <a:cs typeface="Arial" charset="0"/>
              </a:rPr>
              <a:t> 2 after discontinuation</a:t>
            </a:r>
            <a:endParaRPr lang="en-US" sz="1800" dirty="0">
              <a:solidFill>
                <a:prstClr val="white"/>
              </a:solidFill>
              <a:latin typeface="Arial Narrow" pitchFamily="34" charset="0"/>
              <a:cs typeface="Arial" charset="0"/>
            </a:endParaRPr>
          </a:p>
        </p:txBody>
      </p:sp>
      <p:sp>
        <p:nvSpPr>
          <p:cNvPr id="6" name="TextBox 5"/>
          <p:cNvSpPr txBox="1"/>
          <p:nvPr/>
        </p:nvSpPr>
        <p:spPr>
          <a:xfrm>
            <a:off x="990600" y="1657350"/>
            <a:ext cx="2362200" cy="400050"/>
          </a:xfrm>
          <a:prstGeom prst="rect">
            <a:avLst/>
          </a:prstGeom>
          <a:noFill/>
        </p:spPr>
        <p:txBody>
          <a:bodyPr>
            <a:spAutoFit/>
          </a:bodyPr>
          <a:lstStyle/>
          <a:p>
            <a:pPr algn="ctr" fontAlgn="auto">
              <a:spcBef>
                <a:spcPts val="0"/>
              </a:spcBef>
              <a:spcAft>
                <a:spcPts val="0"/>
              </a:spcAft>
              <a:defRPr/>
            </a:pPr>
            <a:r>
              <a:rPr lang="en-US" b="0" i="0" dirty="0">
                <a:solidFill>
                  <a:prstClr val="white"/>
                </a:solidFill>
                <a:latin typeface="Arial Narrow" pitchFamily="34" charset="0"/>
                <a:cs typeface="Arial" charset="0"/>
              </a:rPr>
              <a:t>12-15 months</a:t>
            </a:r>
          </a:p>
        </p:txBody>
      </p:sp>
      <p:sp>
        <p:nvSpPr>
          <p:cNvPr id="7" name="TextBox 6"/>
          <p:cNvSpPr txBox="1"/>
          <p:nvPr/>
        </p:nvSpPr>
        <p:spPr>
          <a:xfrm>
            <a:off x="3276600" y="666750"/>
            <a:ext cx="2362200" cy="400050"/>
          </a:xfrm>
          <a:prstGeom prst="rect">
            <a:avLst/>
          </a:prstGeom>
          <a:noFill/>
        </p:spPr>
        <p:txBody>
          <a:bodyPr>
            <a:spAutoFit/>
          </a:bodyPr>
          <a:lstStyle/>
          <a:p>
            <a:pPr algn="ctr" fontAlgn="auto">
              <a:spcBef>
                <a:spcPts val="0"/>
              </a:spcBef>
              <a:spcAft>
                <a:spcPts val="0"/>
              </a:spcAft>
              <a:defRPr/>
            </a:pPr>
            <a:r>
              <a:rPr lang="en-US" b="0" i="0" dirty="0">
                <a:solidFill>
                  <a:prstClr val="white"/>
                </a:solidFill>
                <a:latin typeface="Arial Narrow" pitchFamily="34" charset="0"/>
                <a:cs typeface="Arial" charset="0"/>
              </a:rPr>
              <a:t>12-30 months</a:t>
            </a:r>
          </a:p>
        </p:txBody>
      </p:sp>
      <p:sp>
        <p:nvSpPr>
          <p:cNvPr id="8" name="TextBox 7"/>
          <p:cNvSpPr txBox="1"/>
          <p:nvPr/>
        </p:nvSpPr>
        <p:spPr>
          <a:xfrm>
            <a:off x="6477000" y="1200150"/>
            <a:ext cx="2362200" cy="400050"/>
          </a:xfrm>
          <a:prstGeom prst="rect">
            <a:avLst/>
          </a:prstGeom>
          <a:noFill/>
        </p:spPr>
        <p:txBody>
          <a:bodyPr>
            <a:spAutoFit/>
          </a:bodyPr>
          <a:lstStyle/>
          <a:p>
            <a:pPr algn="ctr" fontAlgn="auto">
              <a:spcBef>
                <a:spcPts val="0"/>
              </a:spcBef>
              <a:spcAft>
                <a:spcPts val="0"/>
              </a:spcAft>
              <a:defRPr/>
            </a:pPr>
            <a:r>
              <a:rPr lang="en-US" b="0" i="0" dirty="0">
                <a:solidFill>
                  <a:prstClr val="white"/>
                </a:solidFill>
                <a:latin typeface="Arial Narrow" pitchFamily="34" charset="0"/>
                <a:cs typeface="Arial" charset="0"/>
              </a:rPr>
              <a:t>30-33 months*</a:t>
            </a:r>
          </a:p>
        </p:txBody>
      </p:sp>
      <p:sp>
        <p:nvSpPr>
          <p:cNvPr id="9" name="TextBox 8"/>
          <p:cNvSpPr txBox="1"/>
          <p:nvPr/>
        </p:nvSpPr>
        <p:spPr>
          <a:xfrm>
            <a:off x="4953000" y="6197600"/>
            <a:ext cx="4038600" cy="584200"/>
          </a:xfrm>
          <a:prstGeom prst="rect">
            <a:avLst/>
          </a:prstGeom>
          <a:noFill/>
        </p:spPr>
        <p:txBody>
          <a:bodyPr>
            <a:spAutoFit/>
          </a:bodyPr>
          <a:lstStyle/>
          <a:p>
            <a:pPr algn="r" fontAlgn="auto">
              <a:spcBef>
                <a:spcPts val="0"/>
              </a:spcBef>
              <a:spcAft>
                <a:spcPts val="0"/>
              </a:spcAft>
              <a:defRPr/>
            </a:pPr>
            <a:r>
              <a:rPr lang="en-US" sz="1600" i="0" dirty="0" err="1">
                <a:solidFill>
                  <a:prstClr val="white"/>
                </a:solidFill>
                <a:latin typeface="Arial Narrow" panose="020B0606020202030204" pitchFamily="34" charset="0"/>
                <a:cs typeface="Arial" charset="0"/>
              </a:rPr>
              <a:t>Yeh</a:t>
            </a:r>
            <a:r>
              <a:rPr lang="en-US" sz="1600" i="0" dirty="0" smtClean="0">
                <a:solidFill>
                  <a:prstClr val="white"/>
                </a:solidFill>
                <a:latin typeface="Arial Narrow" panose="020B0606020202030204" pitchFamily="34" charset="0"/>
                <a:cs typeface="Arial" charset="0"/>
              </a:rPr>
              <a:t>, Mauri, Kereiakes</a:t>
            </a:r>
            <a:endParaRPr lang="en-US" sz="1600" i="0" dirty="0">
              <a:solidFill>
                <a:prstClr val="white"/>
              </a:solidFill>
              <a:latin typeface="Arial Narrow" panose="020B0606020202030204" pitchFamily="34" charset="0"/>
              <a:cs typeface="Arial" charset="0"/>
            </a:endParaRPr>
          </a:p>
          <a:p>
            <a:pPr algn="r" fontAlgn="auto">
              <a:spcBef>
                <a:spcPts val="0"/>
              </a:spcBef>
              <a:spcAft>
                <a:spcPts val="0"/>
              </a:spcAft>
              <a:defRPr/>
            </a:pPr>
            <a:r>
              <a:rPr lang="en-US" sz="1600" i="0" dirty="0">
                <a:solidFill>
                  <a:prstClr val="white"/>
                </a:solidFill>
                <a:latin typeface="Arial Narrow" panose="020B0606020202030204" pitchFamily="34" charset="0"/>
                <a:cs typeface="Arial" charset="0"/>
              </a:rPr>
              <a:t>JACC </a:t>
            </a:r>
            <a:r>
              <a:rPr lang="en-US" sz="1600" i="0" dirty="0" smtClean="0">
                <a:solidFill>
                  <a:prstClr val="white"/>
                </a:solidFill>
                <a:latin typeface="Arial Narrow" panose="020B0606020202030204" pitchFamily="34" charset="0"/>
                <a:cs typeface="Arial" charset="0"/>
              </a:rPr>
              <a:t>2015 </a:t>
            </a:r>
            <a:r>
              <a:rPr lang="en-US" sz="1600" i="0" dirty="0">
                <a:solidFill>
                  <a:prstClr val="white"/>
                </a:solidFill>
                <a:latin typeface="Arial Narrow" panose="020B0606020202030204" pitchFamily="34" charset="0"/>
                <a:cs typeface="Arial" charset="0"/>
              </a:rPr>
              <a:t>[in press]</a:t>
            </a:r>
          </a:p>
        </p:txBody>
      </p:sp>
      <p:sp>
        <p:nvSpPr>
          <p:cNvPr id="75784" name="TextBox 1"/>
          <p:cNvSpPr txBox="1">
            <a:spLocks noChangeArrowheads="1"/>
          </p:cNvSpPr>
          <p:nvPr/>
        </p:nvSpPr>
        <p:spPr bwMode="auto">
          <a:xfrm>
            <a:off x="979488" y="0"/>
            <a:ext cx="67552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i="0" dirty="0" smtClean="0">
                <a:solidFill>
                  <a:srgbClr val="FFFF00"/>
                </a:solidFill>
                <a:latin typeface="Arial Narrow" panose="020B0606020202030204" pitchFamily="34" charset="0"/>
              </a:rPr>
              <a:t>Ischemic Outcomes by Treatment: DAPT Study</a:t>
            </a:r>
          </a:p>
        </p:txBody>
      </p:sp>
      <p:sp>
        <p:nvSpPr>
          <p:cNvPr id="2" name="Oval 1"/>
          <p:cNvSpPr/>
          <p:nvPr/>
        </p:nvSpPr>
        <p:spPr>
          <a:xfrm>
            <a:off x="6629400" y="990600"/>
            <a:ext cx="2057400" cy="79057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1117600" y="-152400"/>
            <a:ext cx="73152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nchor="ctr"/>
          <a:lstStyle/>
          <a:p>
            <a:pPr algn="ctr" eaLnBrk="0" hangingPunct="0"/>
            <a:r>
              <a:rPr lang="en-US" sz="3600" i="0">
                <a:solidFill>
                  <a:srgbClr val="FFFF00"/>
                </a:solidFill>
                <a:latin typeface="Arial Narrow" pitchFamily="34" charset="0"/>
              </a:rPr>
              <a:t>Platelet Activation in Angina Pectoris </a:t>
            </a:r>
          </a:p>
        </p:txBody>
      </p:sp>
      <p:sp>
        <p:nvSpPr>
          <p:cNvPr id="76803" name="Rectangle 3"/>
          <p:cNvSpPr>
            <a:spLocks noChangeArrowheads="1"/>
          </p:cNvSpPr>
          <p:nvPr/>
        </p:nvSpPr>
        <p:spPr bwMode="auto">
          <a:xfrm>
            <a:off x="880533" y="1828800"/>
            <a:ext cx="1964267" cy="3352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04" name="Rectangle 4"/>
          <p:cNvSpPr>
            <a:spLocks noChangeArrowheads="1"/>
          </p:cNvSpPr>
          <p:nvPr/>
        </p:nvSpPr>
        <p:spPr bwMode="auto">
          <a:xfrm>
            <a:off x="3979333" y="1828800"/>
            <a:ext cx="1964267" cy="3352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05" name="Rectangle 5"/>
          <p:cNvSpPr>
            <a:spLocks noChangeArrowheads="1"/>
          </p:cNvSpPr>
          <p:nvPr/>
        </p:nvSpPr>
        <p:spPr bwMode="auto">
          <a:xfrm>
            <a:off x="6887635" y="1828800"/>
            <a:ext cx="1964267" cy="33528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06" name="Rectangle 6"/>
          <p:cNvSpPr>
            <a:spLocks noChangeArrowheads="1"/>
          </p:cNvSpPr>
          <p:nvPr/>
        </p:nvSpPr>
        <p:spPr bwMode="auto">
          <a:xfrm>
            <a:off x="309209" y="1577977"/>
            <a:ext cx="528992" cy="3829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r" eaLnBrk="0" hangingPunct="0">
              <a:lnSpc>
                <a:spcPct val="150000"/>
              </a:lnSpc>
            </a:pPr>
            <a:r>
              <a:rPr lang="en-US" sz="1800" b="0" i="0">
                <a:solidFill>
                  <a:srgbClr val="FFFFFF"/>
                </a:solidFill>
                <a:latin typeface="Times New Roman" pitchFamily="18" charset="0"/>
              </a:rPr>
              <a:t>800</a:t>
            </a:r>
          </a:p>
          <a:p>
            <a:pPr algn="r" eaLnBrk="0" hangingPunct="0">
              <a:lnSpc>
                <a:spcPct val="150000"/>
              </a:lnSpc>
            </a:pPr>
            <a:r>
              <a:rPr lang="en-US" sz="1800" b="0" i="0">
                <a:solidFill>
                  <a:srgbClr val="FFFFFF"/>
                </a:solidFill>
                <a:latin typeface="Times New Roman" pitchFamily="18" charset="0"/>
              </a:rPr>
              <a:t>700</a:t>
            </a:r>
          </a:p>
          <a:p>
            <a:pPr algn="r" eaLnBrk="0" hangingPunct="0">
              <a:lnSpc>
                <a:spcPct val="150000"/>
              </a:lnSpc>
            </a:pPr>
            <a:r>
              <a:rPr lang="en-US" sz="1800" b="0" i="0">
                <a:solidFill>
                  <a:srgbClr val="FFFFFF"/>
                </a:solidFill>
                <a:latin typeface="Times New Roman" pitchFamily="18" charset="0"/>
              </a:rPr>
              <a:t>600</a:t>
            </a:r>
          </a:p>
          <a:p>
            <a:pPr algn="r" eaLnBrk="0" hangingPunct="0">
              <a:lnSpc>
                <a:spcPct val="150000"/>
              </a:lnSpc>
            </a:pPr>
            <a:r>
              <a:rPr lang="en-US" sz="1800" b="0" i="0">
                <a:solidFill>
                  <a:srgbClr val="FFFFFF"/>
                </a:solidFill>
                <a:latin typeface="Times New Roman" pitchFamily="18" charset="0"/>
              </a:rPr>
              <a:t>500</a:t>
            </a:r>
          </a:p>
          <a:p>
            <a:pPr algn="r" eaLnBrk="0" hangingPunct="0">
              <a:lnSpc>
                <a:spcPct val="150000"/>
              </a:lnSpc>
            </a:pPr>
            <a:r>
              <a:rPr lang="en-US" sz="1800" b="0" i="0">
                <a:solidFill>
                  <a:srgbClr val="FFFFFF"/>
                </a:solidFill>
                <a:latin typeface="Times New Roman" pitchFamily="18" charset="0"/>
              </a:rPr>
              <a:t>400</a:t>
            </a:r>
          </a:p>
          <a:p>
            <a:pPr algn="r" eaLnBrk="0" hangingPunct="0">
              <a:lnSpc>
                <a:spcPct val="150000"/>
              </a:lnSpc>
            </a:pPr>
            <a:r>
              <a:rPr lang="en-US" sz="1800" b="0" i="0">
                <a:solidFill>
                  <a:srgbClr val="FFFFFF"/>
                </a:solidFill>
                <a:latin typeface="Times New Roman" pitchFamily="18" charset="0"/>
              </a:rPr>
              <a:t>300</a:t>
            </a:r>
          </a:p>
          <a:p>
            <a:pPr algn="r" eaLnBrk="0" hangingPunct="0">
              <a:lnSpc>
                <a:spcPct val="150000"/>
              </a:lnSpc>
            </a:pPr>
            <a:r>
              <a:rPr lang="en-US" sz="1800" b="0" i="0">
                <a:solidFill>
                  <a:srgbClr val="FFFFFF"/>
                </a:solidFill>
                <a:latin typeface="Times New Roman" pitchFamily="18" charset="0"/>
              </a:rPr>
              <a:t>200</a:t>
            </a:r>
          </a:p>
          <a:p>
            <a:pPr algn="r" eaLnBrk="0" hangingPunct="0">
              <a:lnSpc>
                <a:spcPct val="150000"/>
              </a:lnSpc>
            </a:pPr>
            <a:r>
              <a:rPr lang="en-US" sz="1800" b="0" i="0">
                <a:solidFill>
                  <a:srgbClr val="FFFFFF"/>
                </a:solidFill>
                <a:latin typeface="Times New Roman" pitchFamily="18" charset="0"/>
              </a:rPr>
              <a:t>100</a:t>
            </a:r>
          </a:p>
          <a:p>
            <a:pPr algn="r" eaLnBrk="0" hangingPunct="0">
              <a:lnSpc>
                <a:spcPct val="150000"/>
              </a:lnSpc>
            </a:pPr>
            <a:r>
              <a:rPr lang="en-US" sz="1800" b="0" i="0">
                <a:solidFill>
                  <a:srgbClr val="FFFFFF"/>
                </a:solidFill>
                <a:latin typeface="Times New Roman" pitchFamily="18" charset="0"/>
              </a:rPr>
              <a:t>0</a:t>
            </a:r>
          </a:p>
        </p:txBody>
      </p:sp>
      <p:sp>
        <p:nvSpPr>
          <p:cNvPr id="76807" name="Rectangle 7"/>
          <p:cNvSpPr>
            <a:spLocks noChangeArrowheads="1"/>
          </p:cNvSpPr>
          <p:nvPr/>
        </p:nvSpPr>
        <p:spPr bwMode="auto">
          <a:xfrm>
            <a:off x="3442746" y="1476375"/>
            <a:ext cx="439224" cy="3967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algn="r" eaLnBrk="0" hangingPunct="0">
              <a:lnSpc>
                <a:spcPct val="180000"/>
              </a:lnSpc>
            </a:pPr>
            <a:r>
              <a:rPr lang="en-US" b="0" i="0">
                <a:solidFill>
                  <a:srgbClr val="FFFFFF"/>
                </a:solidFill>
                <a:latin typeface="Times New Roman" pitchFamily="18" charset="0"/>
              </a:rPr>
              <a:t>30</a:t>
            </a:r>
          </a:p>
          <a:p>
            <a:pPr algn="r" eaLnBrk="0" hangingPunct="0">
              <a:lnSpc>
                <a:spcPct val="180000"/>
              </a:lnSpc>
            </a:pPr>
            <a:r>
              <a:rPr lang="en-US" b="0" i="0">
                <a:solidFill>
                  <a:srgbClr val="FFFFFF"/>
                </a:solidFill>
                <a:latin typeface="Times New Roman" pitchFamily="18" charset="0"/>
              </a:rPr>
              <a:t>25</a:t>
            </a:r>
          </a:p>
          <a:p>
            <a:pPr algn="r" eaLnBrk="0" hangingPunct="0">
              <a:lnSpc>
                <a:spcPct val="180000"/>
              </a:lnSpc>
            </a:pPr>
            <a:r>
              <a:rPr lang="en-US" b="0" i="0">
                <a:solidFill>
                  <a:srgbClr val="FFFFFF"/>
                </a:solidFill>
                <a:latin typeface="Times New Roman" pitchFamily="18" charset="0"/>
              </a:rPr>
              <a:t>20</a:t>
            </a:r>
          </a:p>
          <a:p>
            <a:pPr algn="r" eaLnBrk="0" hangingPunct="0">
              <a:lnSpc>
                <a:spcPct val="180000"/>
              </a:lnSpc>
            </a:pPr>
            <a:r>
              <a:rPr lang="en-US" b="0" i="0">
                <a:solidFill>
                  <a:srgbClr val="FFFFFF"/>
                </a:solidFill>
                <a:latin typeface="Times New Roman" pitchFamily="18" charset="0"/>
              </a:rPr>
              <a:t>15</a:t>
            </a:r>
          </a:p>
          <a:p>
            <a:pPr algn="r" eaLnBrk="0" hangingPunct="0">
              <a:lnSpc>
                <a:spcPct val="180000"/>
              </a:lnSpc>
            </a:pPr>
            <a:r>
              <a:rPr lang="en-US" b="0" i="0">
                <a:solidFill>
                  <a:srgbClr val="FFFFFF"/>
                </a:solidFill>
                <a:latin typeface="Times New Roman" pitchFamily="18" charset="0"/>
              </a:rPr>
              <a:t>10</a:t>
            </a:r>
          </a:p>
          <a:p>
            <a:pPr algn="r" eaLnBrk="0" hangingPunct="0">
              <a:lnSpc>
                <a:spcPct val="180000"/>
              </a:lnSpc>
            </a:pPr>
            <a:r>
              <a:rPr lang="en-US" b="0" i="0">
                <a:solidFill>
                  <a:srgbClr val="FFFFFF"/>
                </a:solidFill>
                <a:latin typeface="Times New Roman" pitchFamily="18" charset="0"/>
              </a:rPr>
              <a:t>5</a:t>
            </a:r>
          </a:p>
          <a:p>
            <a:pPr algn="r" eaLnBrk="0" hangingPunct="0">
              <a:lnSpc>
                <a:spcPct val="180000"/>
              </a:lnSpc>
            </a:pPr>
            <a:r>
              <a:rPr lang="en-US" b="0" i="0">
                <a:solidFill>
                  <a:srgbClr val="FFFFFF"/>
                </a:solidFill>
                <a:latin typeface="Times New Roman" pitchFamily="18" charset="0"/>
              </a:rPr>
              <a:t>0</a:t>
            </a:r>
          </a:p>
        </p:txBody>
      </p:sp>
      <p:sp>
        <p:nvSpPr>
          <p:cNvPr id="76808" name="Rectangle 8"/>
          <p:cNvSpPr>
            <a:spLocks noChangeArrowheads="1"/>
          </p:cNvSpPr>
          <p:nvPr/>
        </p:nvSpPr>
        <p:spPr bwMode="auto">
          <a:xfrm>
            <a:off x="6400800" y="1592264"/>
            <a:ext cx="567464" cy="3813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lnSpc>
                <a:spcPct val="110000"/>
              </a:lnSpc>
            </a:pPr>
            <a:r>
              <a:rPr lang="en-US" b="0" i="0">
                <a:solidFill>
                  <a:srgbClr val="FFFFFF"/>
                </a:solidFill>
                <a:latin typeface="Times New Roman" pitchFamily="18" charset="0"/>
              </a:rPr>
              <a:t>750</a:t>
            </a:r>
          </a:p>
          <a:p>
            <a:pPr eaLnBrk="0" hangingPunct="0">
              <a:lnSpc>
                <a:spcPct val="110000"/>
              </a:lnSpc>
            </a:pPr>
            <a:r>
              <a:rPr lang="en-US" b="0" i="0">
                <a:solidFill>
                  <a:srgbClr val="FFFFFF"/>
                </a:solidFill>
                <a:latin typeface="Times New Roman" pitchFamily="18" charset="0"/>
              </a:rPr>
              <a:t>700</a:t>
            </a:r>
          </a:p>
          <a:p>
            <a:pPr eaLnBrk="0" hangingPunct="0">
              <a:lnSpc>
                <a:spcPct val="110000"/>
              </a:lnSpc>
            </a:pPr>
            <a:r>
              <a:rPr lang="en-US" b="0" i="0">
                <a:solidFill>
                  <a:srgbClr val="FFFFFF"/>
                </a:solidFill>
                <a:latin typeface="Times New Roman" pitchFamily="18" charset="0"/>
              </a:rPr>
              <a:t>650</a:t>
            </a:r>
          </a:p>
          <a:p>
            <a:pPr eaLnBrk="0" hangingPunct="0">
              <a:lnSpc>
                <a:spcPct val="110000"/>
              </a:lnSpc>
            </a:pPr>
            <a:r>
              <a:rPr lang="en-US" b="0" i="0">
                <a:solidFill>
                  <a:srgbClr val="FFFFFF"/>
                </a:solidFill>
                <a:latin typeface="Times New Roman" pitchFamily="18" charset="0"/>
              </a:rPr>
              <a:t>600</a:t>
            </a:r>
          </a:p>
          <a:p>
            <a:pPr eaLnBrk="0" hangingPunct="0">
              <a:lnSpc>
                <a:spcPct val="110000"/>
              </a:lnSpc>
            </a:pPr>
            <a:r>
              <a:rPr lang="en-US" b="0" i="0">
                <a:solidFill>
                  <a:srgbClr val="FFFFFF"/>
                </a:solidFill>
                <a:latin typeface="Times New Roman" pitchFamily="18" charset="0"/>
              </a:rPr>
              <a:t>550</a:t>
            </a:r>
          </a:p>
          <a:p>
            <a:pPr eaLnBrk="0" hangingPunct="0">
              <a:lnSpc>
                <a:spcPct val="110000"/>
              </a:lnSpc>
            </a:pPr>
            <a:r>
              <a:rPr lang="en-US" b="0" i="0">
                <a:solidFill>
                  <a:srgbClr val="FFFFFF"/>
                </a:solidFill>
                <a:latin typeface="Times New Roman" pitchFamily="18" charset="0"/>
              </a:rPr>
              <a:t>500</a:t>
            </a:r>
          </a:p>
          <a:p>
            <a:pPr eaLnBrk="0" hangingPunct="0">
              <a:lnSpc>
                <a:spcPct val="110000"/>
              </a:lnSpc>
            </a:pPr>
            <a:r>
              <a:rPr lang="en-US" b="0" i="0">
                <a:solidFill>
                  <a:srgbClr val="FFFFFF"/>
                </a:solidFill>
                <a:latin typeface="Times New Roman" pitchFamily="18" charset="0"/>
              </a:rPr>
              <a:t>450</a:t>
            </a:r>
          </a:p>
          <a:p>
            <a:pPr eaLnBrk="0" hangingPunct="0">
              <a:lnSpc>
                <a:spcPct val="110000"/>
              </a:lnSpc>
            </a:pPr>
            <a:r>
              <a:rPr lang="en-US" b="0" i="0">
                <a:solidFill>
                  <a:srgbClr val="FFFFFF"/>
                </a:solidFill>
                <a:latin typeface="Times New Roman" pitchFamily="18" charset="0"/>
              </a:rPr>
              <a:t>400</a:t>
            </a:r>
          </a:p>
          <a:p>
            <a:pPr eaLnBrk="0" hangingPunct="0">
              <a:lnSpc>
                <a:spcPct val="110000"/>
              </a:lnSpc>
            </a:pPr>
            <a:r>
              <a:rPr lang="en-US" b="0" i="0">
                <a:solidFill>
                  <a:srgbClr val="FFFFFF"/>
                </a:solidFill>
                <a:latin typeface="Times New Roman" pitchFamily="18" charset="0"/>
              </a:rPr>
              <a:t>350</a:t>
            </a:r>
          </a:p>
          <a:p>
            <a:pPr eaLnBrk="0" hangingPunct="0">
              <a:lnSpc>
                <a:spcPct val="110000"/>
              </a:lnSpc>
            </a:pPr>
            <a:r>
              <a:rPr lang="en-US" b="0" i="0">
                <a:solidFill>
                  <a:srgbClr val="FFFFFF"/>
                </a:solidFill>
                <a:latin typeface="Times New Roman" pitchFamily="18" charset="0"/>
              </a:rPr>
              <a:t>300</a:t>
            </a:r>
          </a:p>
          <a:p>
            <a:pPr eaLnBrk="0" hangingPunct="0">
              <a:lnSpc>
                <a:spcPct val="110000"/>
              </a:lnSpc>
            </a:pPr>
            <a:r>
              <a:rPr lang="en-US" b="0" i="0">
                <a:solidFill>
                  <a:srgbClr val="FFFFFF"/>
                </a:solidFill>
                <a:latin typeface="Times New Roman" pitchFamily="18" charset="0"/>
              </a:rPr>
              <a:t>250</a:t>
            </a:r>
          </a:p>
        </p:txBody>
      </p:sp>
      <p:sp>
        <p:nvSpPr>
          <p:cNvPr id="76809" name="Rectangle 9"/>
          <p:cNvSpPr>
            <a:spLocks noChangeArrowheads="1"/>
          </p:cNvSpPr>
          <p:nvPr/>
        </p:nvSpPr>
        <p:spPr bwMode="auto">
          <a:xfrm>
            <a:off x="381000" y="1119189"/>
            <a:ext cx="8677889"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400" b="0" i="0" dirty="0">
                <a:solidFill>
                  <a:srgbClr val="FFFFFF"/>
                </a:solidFill>
                <a:latin typeface="Arial" pitchFamily="34" charset="0"/>
              </a:rPr>
              <a:t>Fibrinogen (mg/dl)        CD62 (+) Platelets       GP </a:t>
            </a:r>
            <a:r>
              <a:rPr lang="en-US" sz="2400" b="0" i="0" dirty="0" err="1">
                <a:solidFill>
                  <a:srgbClr val="FFFFFF"/>
                </a:solidFill>
                <a:latin typeface="Arial" pitchFamily="34" charset="0"/>
              </a:rPr>
              <a:t>IIb</a:t>
            </a:r>
            <a:r>
              <a:rPr lang="en-US" sz="2400" b="0" i="0" dirty="0">
                <a:solidFill>
                  <a:srgbClr val="FFFFFF"/>
                </a:solidFill>
                <a:latin typeface="Arial" pitchFamily="34" charset="0"/>
              </a:rPr>
              <a:t>/</a:t>
            </a:r>
            <a:r>
              <a:rPr lang="en-US" sz="2400" b="0" i="0" dirty="0" err="1">
                <a:solidFill>
                  <a:srgbClr val="FFFFFF"/>
                </a:solidFill>
                <a:latin typeface="Arial" pitchFamily="34" charset="0"/>
              </a:rPr>
              <a:t>IIIa</a:t>
            </a:r>
            <a:r>
              <a:rPr lang="en-US" sz="2400" b="0" i="0" dirty="0">
                <a:solidFill>
                  <a:srgbClr val="FFFFFF"/>
                </a:solidFill>
                <a:latin typeface="Arial" pitchFamily="34" charset="0"/>
              </a:rPr>
              <a:t> (MFI)</a:t>
            </a:r>
          </a:p>
        </p:txBody>
      </p:sp>
      <p:sp>
        <p:nvSpPr>
          <p:cNvPr id="76810" name="Oval 10"/>
          <p:cNvSpPr>
            <a:spLocks noChangeArrowheads="1"/>
          </p:cNvSpPr>
          <p:nvPr/>
        </p:nvSpPr>
        <p:spPr bwMode="auto">
          <a:xfrm>
            <a:off x="1286933" y="2209800"/>
            <a:ext cx="67733" cy="7620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11" name="Oval 11"/>
          <p:cNvSpPr>
            <a:spLocks noChangeArrowheads="1"/>
          </p:cNvSpPr>
          <p:nvPr/>
        </p:nvSpPr>
        <p:spPr bwMode="auto">
          <a:xfrm>
            <a:off x="1286933" y="2362200"/>
            <a:ext cx="67733" cy="7620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12" name="Oval 12"/>
          <p:cNvSpPr>
            <a:spLocks noChangeArrowheads="1"/>
          </p:cNvSpPr>
          <p:nvPr/>
        </p:nvSpPr>
        <p:spPr bwMode="auto">
          <a:xfrm>
            <a:off x="1286933" y="2971800"/>
            <a:ext cx="67733" cy="7620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13" name="Oval 13"/>
          <p:cNvSpPr>
            <a:spLocks noChangeArrowheads="1"/>
          </p:cNvSpPr>
          <p:nvPr/>
        </p:nvSpPr>
        <p:spPr bwMode="auto">
          <a:xfrm>
            <a:off x="1286933" y="2895600"/>
            <a:ext cx="67733" cy="7620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14" name="Oval 14"/>
          <p:cNvSpPr>
            <a:spLocks noChangeArrowheads="1"/>
          </p:cNvSpPr>
          <p:nvPr/>
        </p:nvSpPr>
        <p:spPr bwMode="auto">
          <a:xfrm>
            <a:off x="1286933" y="3124200"/>
            <a:ext cx="67733" cy="7620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15" name="Oval 15"/>
          <p:cNvSpPr>
            <a:spLocks noChangeArrowheads="1"/>
          </p:cNvSpPr>
          <p:nvPr/>
        </p:nvSpPr>
        <p:spPr bwMode="auto">
          <a:xfrm>
            <a:off x="1286933" y="3276600"/>
            <a:ext cx="67733" cy="7620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16" name="Oval 16"/>
          <p:cNvSpPr>
            <a:spLocks noChangeArrowheads="1"/>
          </p:cNvSpPr>
          <p:nvPr/>
        </p:nvSpPr>
        <p:spPr bwMode="auto">
          <a:xfrm>
            <a:off x="1286933" y="3352800"/>
            <a:ext cx="67733" cy="7620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17" name="Line 17"/>
          <p:cNvSpPr>
            <a:spLocks noChangeShapeType="1"/>
          </p:cNvSpPr>
          <p:nvPr/>
        </p:nvSpPr>
        <p:spPr bwMode="auto">
          <a:xfrm>
            <a:off x="1151466" y="3429000"/>
            <a:ext cx="33866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b="0" i="0">
              <a:solidFill>
                <a:srgbClr val="FFFFFF"/>
              </a:solidFill>
              <a:latin typeface="Verdana" pitchFamily="34" charset="0"/>
            </a:endParaRPr>
          </a:p>
        </p:txBody>
      </p:sp>
      <p:sp>
        <p:nvSpPr>
          <p:cNvPr id="76818" name="Oval 18"/>
          <p:cNvSpPr>
            <a:spLocks noChangeArrowheads="1"/>
          </p:cNvSpPr>
          <p:nvPr/>
        </p:nvSpPr>
        <p:spPr bwMode="auto">
          <a:xfrm>
            <a:off x="1286933" y="3429000"/>
            <a:ext cx="67733" cy="7620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19" name="Oval 19"/>
          <p:cNvSpPr>
            <a:spLocks noChangeArrowheads="1"/>
          </p:cNvSpPr>
          <p:nvPr/>
        </p:nvSpPr>
        <p:spPr bwMode="auto">
          <a:xfrm>
            <a:off x="1286933" y="3505200"/>
            <a:ext cx="67733" cy="7620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20" name="Oval 20"/>
          <p:cNvSpPr>
            <a:spLocks noChangeArrowheads="1"/>
          </p:cNvSpPr>
          <p:nvPr/>
        </p:nvSpPr>
        <p:spPr bwMode="auto">
          <a:xfrm>
            <a:off x="1286933" y="3581400"/>
            <a:ext cx="67733" cy="7620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21" name="Oval 21"/>
          <p:cNvSpPr>
            <a:spLocks noChangeArrowheads="1"/>
          </p:cNvSpPr>
          <p:nvPr/>
        </p:nvSpPr>
        <p:spPr bwMode="auto">
          <a:xfrm>
            <a:off x="1286933" y="3657600"/>
            <a:ext cx="67733" cy="7620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22" name="Oval 22"/>
          <p:cNvSpPr>
            <a:spLocks noChangeArrowheads="1"/>
          </p:cNvSpPr>
          <p:nvPr/>
        </p:nvSpPr>
        <p:spPr bwMode="auto">
          <a:xfrm>
            <a:off x="1286933" y="3733800"/>
            <a:ext cx="67733" cy="7620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23" name="Oval 23"/>
          <p:cNvSpPr>
            <a:spLocks noChangeArrowheads="1"/>
          </p:cNvSpPr>
          <p:nvPr/>
        </p:nvSpPr>
        <p:spPr bwMode="auto">
          <a:xfrm>
            <a:off x="1286933" y="3827463"/>
            <a:ext cx="67733" cy="7620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24" name="Oval 24"/>
          <p:cNvSpPr>
            <a:spLocks noChangeArrowheads="1"/>
          </p:cNvSpPr>
          <p:nvPr/>
        </p:nvSpPr>
        <p:spPr bwMode="auto">
          <a:xfrm>
            <a:off x="1286933" y="3944938"/>
            <a:ext cx="67733" cy="7620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25" name="Oval 25"/>
          <p:cNvSpPr>
            <a:spLocks noChangeArrowheads="1"/>
          </p:cNvSpPr>
          <p:nvPr/>
        </p:nvSpPr>
        <p:spPr bwMode="auto">
          <a:xfrm>
            <a:off x="1286933" y="4214813"/>
            <a:ext cx="67733" cy="7620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26" name="Oval 26"/>
          <p:cNvSpPr>
            <a:spLocks noChangeArrowheads="1"/>
          </p:cNvSpPr>
          <p:nvPr/>
        </p:nvSpPr>
        <p:spPr bwMode="auto">
          <a:xfrm>
            <a:off x="1286933" y="4156075"/>
            <a:ext cx="67733" cy="7620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27" name="Oval 27"/>
          <p:cNvSpPr>
            <a:spLocks noChangeArrowheads="1"/>
          </p:cNvSpPr>
          <p:nvPr/>
        </p:nvSpPr>
        <p:spPr bwMode="auto">
          <a:xfrm>
            <a:off x="1286933" y="4056063"/>
            <a:ext cx="67733" cy="7620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28" name="AutoShape 28"/>
          <p:cNvSpPr>
            <a:spLocks noChangeArrowheads="1"/>
          </p:cNvSpPr>
          <p:nvPr/>
        </p:nvSpPr>
        <p:spPr bwMode="auto">
          <a:xfrm>
            <a:off x="2302934" y="3581400"/>
            <a:ext cx="67733" cy="76200"/>
          </a:xfrm>
          <a:prstGeom prst="triangle">
            <a:avLst>
              <a:gd name="adj" fmla="val 49972"/>
            </a:avLst>
          </a:prstGeom>
          <a:solidFill>
            <a:schemeClr val="accent2"/>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29" name="AutoShape 29"/>
          <p:cNvSpPr>
            <a:spLocks noChangeArrowheads="1"/>
          </p:cNvSpPr>
          <p:nvPr/>
        </p:nvSpPr>
        <p:spPr bwMode="auto">
          <a:xfrm>
            <a:off x="2302934" y="3692525"/>
            <a:ext cx="67733" cy="76200"/>
          </a:xfrm>
          <a:prstGeom prst="triangle">
            <a:avLst>
              <a:gd name="adj" fmla="val 49972"/>
            </a:avLst>
          </a:prstGeom>
          <a:solidFill>
            <a:schemeClr val="accent2"/>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30" name="AutoShape 30"/>
          <p:cNvSpPr>
            <a:spLocks noChangeArrowheads="1"/>
          </p:cNvSpPr>
          <p:nvPr/>
        </p:nvSpPr>
        <p:spPr bwMode="auto">
          <a:xfrm>
            <a:off x="2302934" y="3733800"/>
            <a:ext cx="67733" cy="76200"/>
          </a:xfrm>
          <a:prstGeom prst="triangle">
            <a:avLst>
              <a:gd name="adj" fmla="val 49972"/>
            </a:avLst>
          </a:prstGeom>
          <a:solidFill>
            <a:schemeClr val="accent2"/>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31" name="AutoShape 31"/>
          <p:cNvSpPr>
            <a:spLocks noChangeArrowheads="1"/>
          </p:cNvSpPr>
          <p:nvPr/>
        </p:nvSpPr>
        <p:spPr bwMode="auto">
          <a:xfrm>
            <a:off x="2302934" y="3810000"/>
            <a:ext cx="67733" cy="76200"/>
          </a:xfrm>
          <a:prstGeom prst="triangle">
            <a:avLst>
              <a:gd name="adj" fmla="val 49972"/>
            </a:avLst>
          </a:prstGeom>
          <a:solidFill>
            <a:schemeClr val="accent2"/>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32" name="Line 32"/>
          <p:cNvSpPr>
            <a:spLocks noChangeShapeType="1"/>
          </p:cNvSpPr>
          <p:nvPr/>
        </p:nvSpPr>
        <p:spPr bwMode="auto">
          <a:xfrm>
            <a:off x="2167467" y="3962400"/>
            <a:ext cx="33866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b="0" i="0">
              <a:solidFill>
                <a:srgbClr val="FFFFFF"/>
              </a:solidFill>
              <a:latin typeface="Verdana" pitchFamily="34" charset="0"/>
            </a:endParaRPr>
          </a:p>
        </p:txBody>
      </p:sp>
      <p:sp>
        <p:nvSpPr>
          <p:cNvPr id="76833" name="AutoShape 33"/>
          <p:cNvSpPr>
            <a:spLocks noChangeArrowheads="1"/>
          </p:cNvSpPr>
          <p:nvPr/>
        </p:nvSpPr>
        <p:spPr bwMode="auto">
          <a:xfrm>
            <a:off x="2302934" y="4003675"/>
            <a:ext cx="67733" cy="76200"/>
          </a:xfrm>
          <a:prstGeom prst="triangle">
            <a:avLst>
              <a:gd name="adj" fmla="val 49972"/>
            </a:avLst>
          </a:prstGeom>
          <a:solidFill>
            <a:schemeClr val="accent2"/>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34" name="AutoShape 34"/>
          <p:cNvSpPr>
            <a:spLocks noChangeArrowheads="1"/>
          </p:cNvSpPr>
          <p:nvPr/>
        </p:nvSpPr>
        <p:spPr bwMode="auto">
          <a:xfrm>
            <a:off x="2302934" y="4068763"/>
            <a:ext cx="67733" cy="76200"/>
          </a:xfrm>
          <a:prstGeom prst="triangle">
            <a:avLst>
              <a:gd name="adj" fmla="val 49972"/>
            </a:avLst>
          </a:prstGeom>
          <a:solidFill>
            <a:schemeClr val="accent2"/>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35" name="AutoShape 35"/>
          <p:cNvSpPr>
            <a:spLocks noChangeArrowheads="1"/>
          </p:cNvSpPr>
          <p:nvPr/>
        </p:nvSpPr>
        <p:spPr bwMode="auto">
          <a:xfrm>
            <a:off x="2302934" y="4221163"/>
            <a:ext cx="67733" cy="76200"/>
          </a:xfrm>
          <a:prstGeom prst="triangle">
            <a:avLst>
              <a:gd name="adj" fmla="val 49972"/>
            </a:avLst>
          </a:prstGeom>
          <a:solidFill>
            <a:schemeClr val="accent2"/>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36" name="AutoShape 36"/>
          <p:cNvSpPr>
            <a:spLocks noChangeArrowheads="1"/>
          </p:cNvSpPr>
          <p:nvPr/>
        </p:nvSpPr>
        <p:spPr bwMode="auto">
          <a:xfrm>
            <a:off x="2302934" y="4308475"/>
            <a:ext cx="67733" cy="76200"/>
          </a:xfrm>
          <a:prstGeom prst="triangle">
            <a:avLst>
              <a:gd name="adj" fmla="val 49972"/>
            </a:avLst>
          </a:prstGeom>
          <a:solidFill>
            <a:schemeClr val="accent2"/>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37" name="Oval 37"/>
          <p:cNvSpPr>
            <a:spLocks noChangeArrowheads="1"/>
          </p:cNvSpPr>
          <p:nvPr/>
        </p:nvSpPr>
        <p:spPr bwMode="auto">
          <a:xfrm>
            <a:off x="1761067" y="5510213"/>
            <a:ext cx="203200" cy="22860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38" name="AutoShape 38"/>
          <p:cNvSpPr>
            <a:spLocks noChangeArrowheads="1"/>
          </p:cNvSpPr>
          <p:nvPr/>
        </p:nvSpPr>
        <p:spPr bwMode="auto">
          <a:xfrm>
            <a:off x="5147733" y="5499100"/>
            <a:ext cx="203200" cy="228600"/>
          </a:xfrm>
          <a:prstGeom prst="triangle">
            <a:avLst>
              <a:gd name="adj" fmla="val 49972"/>
            </a:avLst>
          </a:prstGeom>
          <a:solidFill>
            <a:schemeClr val="accent2"/>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39" name="Rectangle 39"/>
          <p:cNvSpPr>
            <a:spLocks noChangeArrowheads="1"/>
          </p:cNvSpPr>
          <p:nvPr/>
        </p:nvSpPr>
        <p:spPr bwMode="auto">
          <a:xfrm>
            <a:off x="2019304" y="5411789"/>
            <a:ext cx="2427589"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400" b="0" i="0">
                <a:solidFill>
                  <a:srgbClr val="FFFFFF"/>
                </a:solidFill>
                <a:latin typeface="Arial" pitchFamily="34" charset="0"/>
              </a:rPr>
              <a:t>Unstable Angina</a:t>
            </a:r>
          </a:p>
        </p:txBody>
      </p:sp>
      <p:sp>
        <p:nvSpPr>
          <p:cNvPr id="76840" name="Rectangle 40"/>
          <p:cNvSpPr>
            <a:spLocks noChangeArrowheads="1"/>
          </p:cNvSpPr>
          <p:nvPr/>
        </p:nvSpPr>
        <p:spPr bwMode="auto">
          <a:xfrm>
            <a:off x="5444067" y="5408614"/>
            <a:ext cx="2084546"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400" b="0" i="0">
                <a:solidFill>
                  <a:srgbClr val="FFFFFF"/>
                </a:solidFill>
                <a:latin typeface="Arial" pitchFamily="34" charset="0"/>
              </a:rPr>
              <a:t>Stable Angina</a:t>
            </a:r>
          </a:p>
        </p:txBody>
      </p:sp>
      <p:sp>
        <p:nvSpPr>
          <p:cNvPr id="76841" name="Rectangle 41"/>
          <p:cNvSpPr>
            <a:spLocks noChangeArrowheads="1"/>
          </p:cNvSpPr>
          <p:nvPr/>
        </p:nvSpPr>
        <p:spPr bwMode="auto">
          <a:xfrm>
            <a:off x="136878" y="6264524"/>
            <a:ext cx="6158803"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1800" b="0">
                <a:solidFill>
                  <a:srgbClr val="FFFFFF"/>
                </a:solidFill>
                <a:latin typeface="Arial" pitchFamily="34" charset="0"/>
              </a:rPr>
              <a:t>Chakhtoura, Watson, et al.  Am J Cardiol 2000;86:835-839</a:t>
            </a:r>
          </a:p>
        </p:txBody>
      </p:sp>
      <p:sp>
        <p:nvSpPr>
          <p:cNvPr id="76842" name="Rectangle 42"/>
          <p:cNvSpPr>
            <a:spLocks noChangeArrowheads="1"/>
          </p:cNvSpPr>
          <p:nvPr/>
        </p:nvSpPr>
        <p:spPr bwMode="auto">
          <a:xfrm>
            <a:off x="1748523" y="2119562"/>
            <a:ext cx="1115691"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b="0">
                <a:solidFill>
                  <a:srgbClr val="FFFF00"/>
                </a:solidFill>
                <a:latin typeface="Arial" pitchFamily="34" charset="0"/>
              </a:rPr>
              <a:t>p=0.028</a:t>
            </a:r>
          </a:p>
        </p:txBody>
      </p:sp>
      <p:sp>
        <p:nvSpPr>
          <p:cNvPr id="76843" name="Rectangle 43"/>
          <p:cNvSpPr>
            <a:spLocks noChangeArrowheads="1"/>
          </p:cNvSpPr>
          <p:nvPr/>
        </p:nvSpPr>
        <p:spPr bwMode="auto">
          <a:xfrm>
            <a:off x="4766736" y="2135437"/>
            <a:ext cx="1115691"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b="0" dirty="0">
                <a:solidFill>
                  <a:srgbClr val="FFFF00"/>
                </a:solidFill>
                <a:latin typeface="Arial" pitchFamily="34" charset="0"/>
              </a:rPr>
              <a:t>p=0.026</a:t>
            </a:r>
          </a:p>
        </p:txBody>
      </p:sp>
      <p:sp>
        <p:nvSpPr>
          <p:cNvPr id="76844" name="Rectangle 44"/>
          <p:cNvSpPr>
            <a:spLocks noChangeArrowheads="1"/>
          </p:cNvSpPr>
          <p:nvPr/>
        </p:nvSpPr>
        <p:spPr bwMode="auto">
          <a:xfrm>
            <a:off x="7768165" y="2133849"/>
            <a:ext cx="973024"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b="0">
                <a:solidFill>
                  <a:srgbClr val="FFFF00"/>
                </a:solidFill>
                <a:latin typeface="Arial" pitchFamily="34" charset="0"/>
              </a:rPr>
              <a:t>p=0.04</a:t>
            </a:r>
          </a:p>
        </p:txBody>
      </p:sp>
      <p:sp>
        <p:nvSpPr>
          <p:cNvPr id="76845" name="Oval 45"/>
          <p:cNvSpPr>
            <a:spLocks noChangeArrowheads="1"/>
          </p:cNvSpPr>
          <p:nvPr/>
        </p:nvSpPr>
        <p:spPr bwMode="auto">
          <a:xfrm>
            <a:off x="4385736" y="2133600"/>
            <a:ext cx="67733" cy="7620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46" name="Oval 46"/>
          <p:cNvSpPr>
            <a:spLocks noChangeArrowheads="1"/>
          </p:cNvSpPr>
          <p:nvPr/>
        </p:nvSpPr>
        <p:spPr bwMode="auto">
          <a:xfrm>
            <a:off x="4385736" y="2438400"/>
            <a:ext cx="67733" cy="7620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47" name="Oval 47"/>
          <p:cNvSpPr>
            <a:spLocks noChangeArrowheads="1"/>
          </p:cNvSpPr>
          <p:nvPr/>
        </p:nvSpPr>
        <p:spPr bwMode="auto">
          <a:xfrm>
            <a:off x="4385736" y="2819400"/>
            <a:ext cx="67733" cy="7620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48" name="Oval 48"/>
          <p:cNvSpPr>
            <a:spLocks noChangeArrowheads="1"/>
          </p:cNvSpPr>
          <p:nvPr/>
        </p:nvSpPr>
        <p:spPr bwMode="auto">
          <a:xfrm>
            <a:off x="4385736" y="2884488"/>
            <a:ext cx="67733" cy="7620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49" name="Oval 49"/>
          <p:cNvSpPr>
            <a:spLocks noChangeArrowheads="1"/>
          </p:cNvSpPr>
          <p:nvPr/>
        </p:nvSpPr>
        <p:spPr bwMode="auto">
          <a:xfrm>
            <a:off x="4385736" y="3036888"/>
            <a:ext cx="67733" cy="7620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50" name="Oval 50"/>
          <p:cNvSpPr>
            <a:spLocks noChangeArrowheads="1"/>
          </p:cNvSpPr>
          <p:nvPr/>
        </p:nvSpPr>
        <p:spPr bwMode="auto">
          <a:xfrm>
            <a:off x="4385736" y="3335338"/>
            <a:ext cx="67733" cy="7620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51" name="Line 51"/>
          <p:cNvSpPr>
            <a:spLocks noChangeShapeType="1"/>
          </p:cNvSpPr>
          <p:nvPr/>
        </p:nvSpPr>
        <p:spPr bwMode="auto">
          <a:xfrm>
            <a:off x="4250266" y="3505200"/>
            <a:ext cx="4064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b="0" i="0">
              <a:solidFill>
                <a:srgbClr val="FFFFFF"/>
              </a:solidFill>
              <a:latin typeface="Verdana" pitchFamily="34" charset="0"/>
            </a:endParaRPr>
          </a:p>
        </p:txBody>
      </p:sp>
      <p:sp>
        <p:nvSpPr>
          <p:cNvPr id="76852" name="Oval 52"/>
          <p:cNvSpPr>
            <a:spLocks noChangeArrowheads="1"/>
          </p:cNvSpPr>
          <p:nvPr/>
        </p:nvSpPr>
        <p:spPr bwMode="auto">
          <a:xfrm>
            <a:off x="4385736" y="3529013"/>
            <a:ext cx="67733" cy="7620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53" name="Oval 53"/>
          <p:cNvSpPr>
            <a:spLocks noChangeArrowheads="1"/>
          </p:cNvSpPr>
          <p:nvPr/>
        </p:nvSpPr>
        <p:spPr bwMode="auto">
          <a:xfrm>
            <a:off x="4385736" y="3681413"/>
            <a:ext cx="67733" cy="7620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54" name="Oval 54"/>
          <p:cNvSpPr>
            <a:spLocks noChangeArrowheads="1"/>
          </p:cNvSpPr>
          <p:nvPr/>
        </p:nvSpPr>
        <p:spPr bwMode="auto">
          <a:xfrm>
            <a:off x="4385736" y="3757613"/>
            <a:ext cx="67733" cy="7620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55" name="Oval 55"/>
          <p:cNvSpPr>
            <a:spLocks noChangeArrowheads="1"/>
          </p:cNvSpPr>
          <p:nvPr/>
        </p:nvSpPr>
        <p:spPr bwMode="auto">
          <a:xfrm>
            <a:off x="4385736" y="3810000"/>
            <a:ext cx="67733" cy="7620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56" name="Oval 56"/>
          <p:cNvSpPr>
            <a:spLocks noChangeArrowheads="1"/>
          </p:cNvSpPr>
          <p:nvPr/>
        </p:nvSpPr>
        <p:spPr bwMode="auto">
          <a:xfrm>
            <a:off x="4385736" y="3886200"/>
            <a:ext cx="67733" cy="7620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57" name="Oval 57"/>
          <p:cNvSpPr>
            <a:spLocks noChangeArrowheads="1"/>
          </p:cNvSpPr>
          <p:nvPr/>
        </p:nvSpPr>
        <p:spPr bwMode="auto">
          <a:xfrm>
            <a:off x="4385736" y="3962400"/>
            <a:ext cx="67733" cy="7620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58" name="Oval 58"/>
          <p:cNvSpPr>
            <a:spLocks noChangeArrowheads="1"/>
          </p:cNvSpPr>
          <p:nvPr/>
        </p:nvSpPr>
        <p:spPr bwMode="auto">
          <a:xfrm>
            <a:off x="4385736" y="4038600"/>
            <a:ext cx="67733" cy="7620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59" name="Oval 59"/>
          <p:cNvSpPr>
            <a:spLocks noChangeArrowheads="1"/>
          </p:cNvSpPr>
          <p:nvPr/>
        </p:nvSpPr>
        <p:spPr bwMode="auto">
          <a:xfrm>
            <a:off x="4385736" y="4114800"/>
            <a:ext cx="67733" cy="7620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60" name="Oval 60"/>
          <p:cNvSpPr>
            <a:spLocks noChangeArrowheads="1"/>
          </p:cNvSpPr>
          <p:nvPr/>
        </p:nvSpPr>
        <p:spPr bwMode="auto">
          <a:xfrm>
            <a:off x="4385736" y="4191000"/>
            <a:ext cx="67733" cy="7620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61" name="Oval 61"/>
          <p:cNvSpPr>
            <a:spLocks noChangeArrowheads="1"/>
          </p:cNvSpPr>
          <p:nvPr/>
        </p:nvSpPr>
        <p:spPr bwMode="auto">
          <a:xfrm>
            <a:off x="4385736" y="4267200"/>
            <a:ext cx="67733" cy="7620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62" name="AutoShape 62"/>
          <p:cNvSpPr>
            <a:spLocks noChangeArrowheads="1"/>
          </p:cNvSpPr>
          <p:nvPr/>
        </p:nvSpPr>
        <p:spPr bwMode="auto">
          <a:xfrm>
            <a:off x="5334000" y="4360863"/>
            <a:ext cx="67733" cy="76200"/>
          </a:xfrm>
          <a:prstGeom prst="triangle">
            <a:avLst>
              <a:gd name="adj" fmla="val 49972"/>
            </a:avLst>
          </a:prstGeom>
          <a:solidFill>
            <a:schemeClr val="accent2"/>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63" name="AutoShape 63"/>
          <p:cNvSpPr>
            <a:spLocks noChangeArrowheads="1"/>
          </p:cNvSpPr>
          <p:nvPr/>
        </p:nvSpPr>
        <p:spPr bwMode="auto">
          <a:xfrm>
            <a:off x="5334000" y="4478338"/>
            <a:ext cx="67733" cy="76200"/>
          </a:xfrm>
          <a:prstGeom prst="triangle">
            <a:avLst>
              <a:gd name="adj" fmla="val 49972"/>
            </a:avLst>
          </a:prstGeom>
          <a:solidFill>
            <a:schemeClr val="accent2"/>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64" name="AutoShape 64"/>
          <p:cNvSpPr>
            <a:spLocks noChangeArrowheads="1"/>
          </p:cNvSpPr>
          <p:nvPr/>
        </p:nvSpPr>
        <p:spPr bwMode="auto">
          <a:xfrm>
            <a:off x="5334000" y="4572000"/>
            <a:ext cx="67733" cy="76200"/>
          </a:xfrm>
          <a:prstGeom prst="triangle">
            <a:avLst>
              <a:gd name="adj" fmla="val 49972"/>
            </a:avLst>
          </a:prstGeom>
          <a:solidFill>
            <a:schemeClr val="accent2"/>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65" name="AutoShape 65"/>
          <p:cNvSpPr>
            <a:spLocks noChangeArrowheads="1"/>
          </p:cNvSpPr>
          <p:nvPr/>
        </p:nvSpPr>
        <p:spPr bwMode="auto">
          <a:xfrm>
            <a:off x="5334000" y="4648200"/>
            <a:ext cx="67733" cy="76200"/>
          </a:xfrm>
          <a:prstGeom prst="triangle">
            <a:avLst>
              <a:gd name="adj" fmla="val 49972"/>
            </a:avLst>
          </a:prstGeom>
          <a:solidFill>
            <a:schemeClr val="accent2"/>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66" name="AutoShape 66"/>
          <p:cNvSpPr>
            <a:spLocks noChangeArrowheads="1"/>
          </p:cNvSpPr>
          <p:nvPr/>
        </p:nvSpPr>
        <p:spPr bwMode="auto">
          <a:xfrm>
            <a:off x="5334000" y="4724400"/>
            <a:ext cx="67733" cy="76200"/>
          </a:xfrm>
          <a:prstGeom prst="triangle">
            <a:avLst>
              <a:gd name="adj" fmla="val 49972"/>
            </a:avLst>
          </a:prstGeom>
          <a:solidFill>
            <a:schemeClr val="accent2"/>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67" name="AutoShape 67"/>
          <p:cNvSpPr>
            <a:spLocks noChangeArrowheads="1"/>
          </p:cNvSpPr>
          <p:nvPr/>
        </p:nvSpPr>
        <p:spPr bwMode="auto">
          <a:xfrm>
            <a:off x="5334000" y="4800600"/>
            <a:ext cx="67733" cy="76200"/>
          </a:xfrm>
          <a:prstGeom prst="triangle">
            <a:avLst>
              <a:gd name="adj" fmla="val 49972"/>
            </a:avLst>
          </a:prstGeom>
          <a:solidFill>
            <a:schemeClr val="accent2"/>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68" name="AutoShape 68"/>
          <p:cNvSpPr>
            <a:spLocks noChangeArrowheads="1"/>
          </p:cNvSpPr>
          <p:nvPr/>
        </p:nvSpPr>
        <p:spPr bwMode="auto">
          <a:xfrm>
            <a:off x="5334000" y="4876800"/>
            <a:ext cx="67733" cy="76200"/>
          </a:xfrm>
          <a:prstGeom prst="triangle">
            <a:avLst>
              <a:gd name="adj" fmla="val 49972"/>
            </a:avLst>
          </a:prstGeom>
          <a:solidFill>
            <a:schemeClr val="accent2"/>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69" name="Line 69"/>
          <p:cNvSpPr>
            <a:spLocks noChangeShapeType="1"/>
          </p:cNvSpPr>
          <p:nvPr/>
        </p:nvSpPr>
        <p:spPr bwMode="auto">
          <a:xfrm>
            <a:off x="5204181" y="4724400"/>
            <a:ext cx="33866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b="0" i="0">
              <a:solidFill>
                <a:srgbClr val="FFFFFF"/>
              </a:solidFill>
              <a:latin typeface="Verdana" pitchFamily="34" charset="0"/>
            </a:endParaRPr>
          </a:p>
        </p:txBody>
      </p:sp>
      <p:sp>
        <p:nvSpPr>
          <p:cNvPr id="76870" name="AutoShape 70"/>
          <p:cNvSpPr>
            <a:spLocks noChangeArrowheads="1"/>
          </p:cNvSpPr>
          <p:nvPr/>
        </p:nvSpPr>
        <p:spPr bwMode="auto">
          <a:xfrm>
            <a:off x="5334000" y="4953000"/>
            <a:ext cx="67733" cy="76200"/>
          </a:xfrm>
          <a:prstGeom prst="triangle">
            <a:avLst>
              <a:gd name="adj" fmla="val 49972"/>
            </a:avLst>
          </a:prstGeom>
          <a:solidFill>
            <a:schemeClr val="accent2"/>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71" name="Oval 71"/>
          <p:cNvSpPr>
            <a:spLocks noChangeArrowheads="1"/>
          </p:cNvSpPr>
          <p:nvPr/>
        </p:nvSpPr>
        <p:spPr bwMode="auto">
          <a:xfrm>
            <a:off x="7294032" y="2549525"/>
            <a:ext cx="67733" cy="7620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72" name="Oval 72"/>
          <p:cNvSpPr>
            <a:spLocks noChangeArrowheads="1"/>
          </p:cNvSpPr>
          <p:nvPr/>
        </p:nvSpPr>
        <p:spPr bwMode="auto">
          <a:xfrm>
            <a:off x="7294032" y="2625725"/>
            <a:ext cx="67733" cy="7620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73" name="Oval 73"/>
          <p:cNvSpPr>
            <a:spLocks noChangeArrowheads="1"/>
          </p:cNvSpPr>
          <p:nvPr/>
        </p:nvSpPr>
        <p:spPr bwMode="auto">
          <a:xfrm>
            <a:off x="7294032" y="2701925"/>
            <a:ext cx="67733" cy="7620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74" name="Oval 74"/>
          <p:cNvSpPr>
            <a:spLocks noChangeArrowheads="1"/>
          </p:cNvSpPr>
          <p:nvPr/>
        </p:nvSpPr>
        <p:spPr bwMode="auto">
          <a:xfrm>
            <a:off x="7294032" y="2778125"/>
            <a:ext cx="67733" cy="7620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75" name="Oval 75"/>
          <p:cNvSpPr>
            <a:spLocks noChangeArrowheads="1"/>
          </p:cNvSpPr>
          <p:nvPr/>
        </p:nvSpPr>
        <p:spPr bwMode="auto">
          <a:xfrm>
            <a:off x="7294032" y="2971800"/>
            <a:ext cx="67733" cy="7620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76" name="Oval 76"/>
          <p:cNvSpPr>
            <a:spLocks noChangeArrowheads="1"/>
          </p:cNvSpPr>
          <p:nvPr/>
        </p:nvSpPr>
        <p:spPr bwMode="auto">
          <a:xfrm>
            <a:off x="7294032" y="3054350"/>
            <a:ext cx="67733" cy="7620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77" name="Oval 77"/>
          <p:cNvSpPr>
            <a:spLocks noChangeArrowheads="1"/>
          </p:cNvSpPr>
          <p:nvPr/>
        </p:nvSpPr>
        <p:spPr bwMode="auto">
          <a:xfrm>
            <a:off x="7294032" y="3294063"/>
            <a:ext cx="67733" cy="7620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78" name="Line 78"/>
          <p:cNvSpPr>
            <a:spLocks noChangeShapeType="1"/>
          </p:cNvSpPr>
          <p:nvPr/>
        </p:nvSpPr>
        <p:spPr bwMode="auto">
          <a:xfrm>
            <a:off x="7090835" y="3429000"/>
            <a:ext cx="54186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b="0" i="0">
              <a:solidFill>
                <a:srgbClr val="FFFFFF"/>
              </a:solidFill>
              <a:latin typeface="Verdana" pitchFamily="34" charset="0"/>
            </a:endParaRPr>
          </a:p>
        </p:txBody>
      </p:sp>
      <p:sp>
        <p:nvSpPr>
          <p:cNvPr id="76879" name="Oval 79"/>
          <p:cNvSpPr>
            <a:spLocks noChangeArrowheads="1"/>
          </p:cNvSpPr>
          <p:nvPr/>
        </p:nvSpPr>
        <p:spPr bwMode="auto">
          <a:xfrm>
            <a:off x="7294032" y="3481388"/>
            <a:ext cx="67733" cy="7620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80" name="Oval 80"/>
          <p:cNvSpPr>
            <a:spLocks noChangeArrowheads="1"/>
          </p:cNvSpPr>
          <p:nvPr/>
        </p:nvSpPr>
        <p:spPr bwMode="auto">
          <a:xfrm>
            <a:off x="7294032" y="3563938"/>
            <a:ext cx="67733" cy="7620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81" name="Oval 81"/>
          <p:cNvSpPr>
            <a:spLocks noChangeArrowheads="1"/>
          </p:cNvSpPr>
          <p:nvPr/>
        </p:nvSpPr>
        <p:spPr bwMode="auto">
          <a:xfrm>
            <a:off x="7294032" y="3657600"/>
            <a:ext cx="67733" cy="7620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82" name="Oval 82"/>
          <p:cNvSpPr>
            <a:spLocks noChangeArrowheads="1"/>
          </p:cNvSpPr>
          <p:nvPr/>
        </p:nvSpPr>
        <p:spPr bwMode="auto">
          <a:xfrm>
            <a:off x="7294032" y="3733800"/>
            <a:ext cx="67733" cy="7620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83" name="Oval 83"/>
          <p:cNvSpPr>
            <a:spLocks noChangeArrowheads="1"/>
          </p:cNvSpPr>
          <p:nvPr/>
        </p:nvSpPr>
        <p:spPr bwMode="auto">
          <a:xfrm>
            <a:off x="7294032" y="3803650"/>
            <a:ext cx="67733" cy="7620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84" name="Oval 84"/>
          <p:cNvSpPr>
            <a:spLocks noChangeArrowheads="1"/>
          </p:cNvSpPr>
          <p:nvPr/>
        </p:nvSpPr>
        <p:spPr bwMode="auto">
          <a:xfrm>
            <a:off x="7294032" y="3810000"/>
            <a:ext cx="67733" cy="7620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85" name="Oval 85"/>
          <p:cNvSpPr>
            <a:spLocks noChangeArrowheads="1"/>
          </p:cNvSpPr>
          <p:nvPr/>
        </p:nvSpPr>
        <p:spPr bwMode="auto">
          <a:xfrm>
            <a:off x="7294032" y="4003675"/>
            <a:ext cx="67733" cy="7620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86" name="Oval 86"/>
          <p:cNvSpPr>
            <a:spLocks noChangeArrowheads="1"/>
          </p:cNvSpPr>
          <p:nvPr/>
        </p:nvSpPr>
        <p:spPr bwMode="auto">
          <a:xfrm>
            <a:off x="7294032" y="4073525"/>
            <a:ext cx="67733" cy="7620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87" name="Oval 87"/>
          <p:cNvSpPr>
            <a:spLocks noChangeArrowheads="1"/>
          </p:cNvSpPr>
          <p:nvPr/>
        </p:nvSpPr>
        <p:spPr bwMode="auto">
          <a:xfrm>
            <a:off x="7294032" y="4138613"/>
            <a:ext cx="67733" cy="76200"/>
          </a:xfrm>
          <a:prstGeom prst="ellipse">
            <a:avLst/>
          </a:prstGeom>
          <a:solidFill>
            <a:schemeClr val="hlink"/>
          </a:solidFill>
          <a:ln w="12700">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88" name="AutoShape 88"/>
          <p:cNvSpPr>
            <a:spLocks noChangeArrowheads="1"/>
          </p:cNvSpPr>
          <p:nvPr/>
        </p:nvSpPr>
        <p:spPr bwMode="auto">
          <a:xfrm>
            <a:off x="8242302" y="3294063"/>
            <a:ext cx="67733" cy="76200"/>
          </a:xfrm>
          <a:prstGeom prst="triangle">
            <a:avLst>
              <a:gd name="adj" fmla="val 49972"/>
            </a:avLst>
          </a:prstGeom>
          <a:solidFill>
            <a:schemeClr val="accent2"/>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89" name="AutoShape 89"/>
          <p:cNvSpPr>
            <a:spLocks noChangeArrowheads="1"/>
          </p:cNvSpPr>
          <p:nvPr/>
        </p:nvSpPr>
        <p:spPr bwMode="auto">
          <a:xfrm>
            <a:off x="8242302" y="3376613"/>
            <a:ext cx="67733" cy="76200"/>
          </a:xfrm>
          <a:prstGeom prst="triangle">
            <a:avLst>
              <a:gd name="adj" fmla="val 49972"/>
            </a:avLst>
          </a:prstGeom>
          <a:solidFill>
            <a:schemeClr val="accent2"/>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90" name="AutoShape 90"/>
          <p:cNvSpPr>
            <a:spLocks noChangeArrowheads="1"/>
          </p:cNvSpPr>
          <p:nvPr/>
        </p:nvSpPr>
        <p:spPr bwMode="auto">
          <a:xfrm>
            <a:off x="8242302" y="3657600"/>
            <a:ext cx="67733" cy="76200"/>
          </a:xfrm>
          <a:prstGeom prst="triangle">
            <a:avLst>
              <a:gd name="adj" fmla="val 49972"/>
            </a:avLst>
          </a:prstGeom>
          <a:solidFill>
            <a:schemeClr val="accent2"/>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91" name="Line 91"/>
          <p:cNvSpPr>
            <a:spLocks noChangeShapeType="1"/>
          </p:cNvSpPr>
          <p:nvPr/>
        </p:nvSpPr>
        <p:spPr bwMode="auto">
          <a:xfrm>
            <a:off x="8002410" y="3810000"/>
            <a:ext cx="543278"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b="0" i="0">
              <a:solidFill>
                <a:srgbClr val="FFFFFF"/>
              </a:solidFill>
              <a:latin typeface="Verdana" pitchFamily="34" charset="0"/>
            </a:endParaRPr>
          </a:p>
        </p:txBody>
      </p:sp>
      <p:sp>
        <p:nvSpPr>
          <p:cNvPr id="76892" name="AutoShape 92"/>
          <p:cNvSpPr>
            <a:spLocks noChangeArrowheads="1"/>
          </p:cNvSpPr>
          <p:nvPr/>
        </p:nvSpPr>
        <p:spPr bwMode="auto">
          <a:xfrm>
            <a:off x="8242302" y="3810000"/>
            <a:ext cx="67733" cy="76200"/>
          </a:xfrm>
          <a:prstGeom prst="triangle">
            <a:avLst>
              <a:gd name="adj" fmla="val 49972"/>
            </a:avLst>
          </a:prstGeom>
          <a:solidFill>
            <a:schemeClr val="accent2"/>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93" name="AutoShape 93"/>
          <p:cNvSpPr>
            <a:spLocks noChangeArrowheads="1"/>
          </p:cNvSpPr>
          <p:nvPr/>
        </p:nvSpPr>
        <p:spPr bwMode="auto">
          <a:xfrm>
            <a:off x="8242302" y="3868738"/>
            <a:ext cx="67733" cy="76200"/>
          </a:xfrm>
          <a:prstGeom prst="triangle">
            <a:avLst>
              <a:gd name="adj" fmla="val 49972"/>
            </a:avLst>
          </a:prstGeom>
          <a:solidFill>
            <a:schemeClr val="accent2"/>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94" name="AutoShape 94"/>
          <p:cNvSpPr>
            <a:spLocks noChangeArrowheads="1"/>
          </p:cNvSpPr>
          <p:nvPr/>
        </p:nvSpPr>
        <p:spPr bwMode="auto">
          <a:xfrm>
            <a:off x="8242302" y="3944938"/>
            <a:ext cx="67733" cy="76200"/>
          </a:xfrm>
          <a:prstGeom prst="triangle">
            <a:avLst>
              <a:gd name="adj" fmla="val 49972"/>
            </a:avLst>
          </a:prstGeom>
          <a:solidFill>
            <a:schemeClr val="accent2"/>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95" name="AutoShape 95"/>
          <p:cNvSpPr>
            <a:spLocks noChangeArrowheads="1"/>
          </p:cNvSpPr>
          <p:nvPr/>
        </p:nvSpPr>
        <p:spPr bwMode="auto">
          <a:xfrm>
            <a:off x="8242302" y="4132263"/>
            <a:ext cx="67733" cy="76200"/>
          </a:xfrm>
          <a:prstGeom prst="triangle">
            <a:avLst>
              <a:gd name="adj" fmla="val 49972"/>
            </a:avLst>
          </a:prstGeom>
          <a:solidFill>
            <a:schemeClr val="accent2"/>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76896" name="AutoShape 96"/>
          <p:cNvSpPr>
            <a:spLocks noChangeArrowheads="1"/>
          </p:cNvSpPr>
          <p:nvPr/>
        </p:nvSpPr>
        <p:spPr bwMode="auto">
          <a:xfrm>
            <a:off x="8242302" y="4214813"/>
            <a:ext cx="67733" cy="76200"/>
          </a:xfrm>
          <a:prstGeom prst="triangle">
            <a:avLst>
              <a:gd name="adj" fmla="val 49972"/>
            </a:avLst>
          </a:prstGeom>
          <a:solidFill>
            <a:schemeClr val="accent2"/>
          </a:solidFill>
          <a:ln w="12700">
            <a:solidFill>
              <a:schemeClr val="accent2"/>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76200"/>
            <a:ext cx="8229600" cy="990600"/>
          </a:xfrm>
        </p:spPr>
        <p:txBody>
          <a:bodyPr/>
          <a:lstStyle/>
          <a:p>
            <a:pPr>
              <a:defRPr/>
            </a:pPr>
            <a:r>
              <a:rPr lang="en-US" sz="2800" b="1" dirty="0" smtClean="0">
                <a:solidFill>
                  <a:schemeClr val="tx1"/>
                </a:solidFill>
                <a:latin typeface="Arial" panose="020B0604020202020204" pitchFamily="34" charset="0"/>
                <a:cs typeface="Arial" panose="020B0604020202020204" pitchFamily="34" charset="0"/>
              </a:rPr>
              <a:t>ACS (STEMI / NSTEMI) subgroup analysis</a:t>
            </a:r>
            <a:br>
              <a:rPr lang="en-US" sz="2800" b="1" dirty="0" smtClean="0">
                <a:solidFill>
                  <a:schemeClr val="tx1"/>
                </a:solidFill>
                <a:latin typeface="Arial" panose="020B0604020202020204" pitchFamily="34" charset="0"/>
                <a:cs typeface="Arial" panose="020B0604020202020204" pitchFamily="34" charset="0"/>
              </a:rPr>
            </a:br>
            <a:r>
              <a:rPr lang="en-US" sz="2800" b="1" dirty="0" smtClean="0">
                <a:solidFill>
                  <a:schemeClr val="tx1"/>
                </a:solidFill>
                <a:latin typeface="Arial" panose="020B0604020202020204" pitchFamily="34" charset="0"/>
                <a:cs typeface="Arial" panose="020B0604020202020204" pitchFamily="34" charset="0"/>
              </a:rPr>
              <a:t>ST </a:t>
            </a:r>
            <a:r>
              <a:rPr lang="en-US" sz="2800" b="1" dirty="0">
                <a:solidFill>
                  <a:schemeClr val="tx1"/>
                </a:solidFill>
                <a:latin typeface="Arial" panose="020B0604020202020204" pitchFamily="34" charset="0"/>
                <a:cs typeface="Arial" panose="020B0604020202020204" pitchFamily="34" charset="0"/>
              </a:rPr>
              <a:t>and </a:t>
            </a:r>
            <a:r>
              <a:rPr lang="en-US" sz="2800" b="1" dirty="0" smtClean="0">
                <a:solidFill>
                  <a:schemeClr val="tx1"/>
                </a:solidFill>
                <a:latin typeface="Arial" panose="020B0604020202020204" pitchFamily="34" charset="0"/>
                <a:cs typeface="Arial" panose="020B0604020202020204" pitchFamily="34" charset="0"/>
              </a:rPr>
              <a:t>MACCE BMS ITT; 12-30 Months F/U</a:t>
            </a:r>
            <a:endParaRPr lang="en-US" sz="2800" b="1" dirty="0">
              <a:latin typeface="Arial" panose="020B0604020202020204" pitchFamily="34" charset="0"/>
              <a:cs typeface="Arial" panose="020B0604020202020204" pitchFamily="34" charset="0"/>
            </a:endParaRPr>
          </a:p>
        </p:txBody>
      </p:sp>
      <p:sp>
        <p:nvSpPr>
          <p:cNvPr id="103427" name="Slide Number Placeholder 4"/>
          <p:cNvSpPr txBox="1">
            <a:spLocks noGrp="1"/>
          </p:cNvSpPr>
          <p:nvPr/>
        </p:nvSpPr>
        <p:spPr bwMode="auto">
          <a:xfrm>
            <a:off x="7010400" y="6705600"/>
            <a:ext cx="21336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fld id="{8FEFE955-1110-484C-AE64-5EBC86A49AFF}" type="slidenum">
              <a:rPr lang="en-US" altLang="en-US" sz="1100" i="0" smtClean="0">
                <a:solidFill>
                  <a:srgbClr val="FFFFFF"/>
                </a:solidFill>
              </a:rPr>
              <a:pPr algn="r" eaLnBrk="1" hangingPunct="1"/>
              <a:t>30</a:t>
            </a:fld>
            <a:endParaRPr lang="en-US" altLang="en-US" sz="1100" i="0" smtClean="0">
              <a:solidFill>
                <a:srgbClr val="FFFFFF"/>
              </a:solidFill>
            </a:endParaRPr>
          </a:p>
        </p:txBody>
      </p:sp>
      <p:graphicFrame>
        <p:nvGraphicFramePr>
          <p:cNvPr id="7" name="Table 6"/>
          <p:cNvGraphicFramePr>
            <a:graphicFrameLocks noGrp="1"/>
          </p:cNvGraphicFramePr>
          <p:nvPr/>
        </p:nvGraphicFramePr>
        <p:xfrm>
          <a:off x="228600" y="1339850"/>
          <a:ext cx="8763000" cy="4995863"/>
        </p:xfrm>
        <a:graphic>
          <a:graphicData uri="http://schemas.openxmlformats.org/drawingml/2006/table">
            <a:tbl>
              <a:tblPr firstRow="1" bandRow="1">
                <a:tableStyleId>{6E25E649-3F16-4E02-A733-19D2CDBF48F0}</a:tableStyleId>
              </a:tblPr>
              <a:tblGrid>
                <a:gridCol w="2503714"/>
                <a:gridCol w="1546412"/>
                <a:gridCol w="1546412"/>
                <a:gridCol w="1914605"/>
                <a:gridCol w="1251857"/>
              </a:tblGrid>
              <a:tr h="1109601">
                <a:tc>
                  <a:txBody>
                    <a:bodyPr/>
                    <a:lstStyle/>
                    <a:p>
                      <a:pPr marL="0" marR="0">
                        <a:lnSpc>
                          <a:spcPct val="115000"/>
                        </a:lnSpc>
                        <a:spcBef>
                          <a:spcPts val="95"/>
                        </a:spcBef>
                        <a:spcAft>
                          <a:spcPts val="95"/>
                        </a:spcAft>
                      </a:pPr>
                      <a:endParaRPr lang="en-US" sz="2400" dirty="0">
                        <a:solidFill>
                          <a:schemeClr val="bg1"/>
                        </a:solidFill>
                        <a:effectLst/>
                        <a:latin typeface="Arial" panose="020B0604020202020204" pitchFamily="34" charset="0"/>
                        <a:ea typeface="Times New Roman"/>
                        <a:cs typeface="Arial" panose="020B0604020202020204" pitchFamily="34" charset="0"/>
                      </a:endParaRPr>
                    </a:p>
                  </a:txBody>
                  <a:tcPr marL="12065" marR="12065" marT="0" marB="0" anchor="b">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lnSpc>
                          <a:spcPct val="115000"/>
                        </a:lnSpc>
                        <a:spcBef>
                          <a:spcPts val="95"/>
                        </a:spcBef>
                        <a:spcAft>
                          <a:spcPts val="95"/>
                        </a:spcAft>
                      </a:pPr>
                      <a:r>
                        <a:rPr lang="en-US" sz="1800" b="1" dirty="0" smtClean="0">
                          <a:solidFill>
                            <a:schemeClr val="bg1"/>
                          </a:solidFill>
                          <a:effectLst/>
                          <a:latin typeface="Arial" panose="020B0604020202020204" pitchFamily="34" charset="0"/>
                          <a:cs typeface="Arial" panose="020B0604020202020204" pitchFamily="34" charset="0"/>
                        </a:rPr>
                        <a:t>30 Month </a:t>
                      </a:r>
                      <a:r>
                        <a:rPr lang="en-US" sz="1800" b="1" dirty="0">
                          <a:solidFill>
                            <a:schemeClr val="bg1"/>
                          </a:solidFill>
                          <a:effectLst/>
                          <a:latin typeface="Arial" panose="020B0604020202020204" pitchFamily="34" charset="0"/>
                          <a:cs typeface="Arial" panose="020B0604020202020204" pitchFamily="34" charset="0"/>
                        </a:rPr>
                        <a:t>DAPT</a:t>
                      </a:r>
                      <a:br>
                        <a:rPr lang="en-US" sz="1800" b="1" dirty="0">
                          <a:solidFill>
                            <a:schemeClr val="bg1"/>
                          </a:solidFill>
                          <a:effectLst/>
                          <a:latin typeface="Arial" panose="020B0604020202020204" pitchFamily="34" charset="0"/>
                          <a:cs typeface="Arial" panose="020B0604020202020204" pitchFamily="34" charset="0"/>
                        </a:rPr>
                      </a:br>
                      <a:r>
                        <a:rPr lang="en-US" sz="1800" b="1" dirty="0">
                          <a:solidFill>
                            <a:schemeClr val="bg1"/>
                          </a:solidFill>
                          <a:effectLst/>
                          <a:latin typeface="Arial" panose="020B0604020202020204" pitchFamily="34" charset="0"/>
                          <a:cs typeface="Arial" panose="020B0604020202020204" pitchFamily="34" charset="0"/>
                        </a:rPr>
                        <a:t>N </a:t>
                      </a:r>
                      <a:r>
                        <a:rPr lang="en-US" sz="1800" b="1" dirty="0" smtClean="0">
                          <a:solidFill>
                            <a:schemeClr val="bg1"/>
                          </a:solidFill>
                          <a:effectLst/>
                          <a:latin typeface="Arial" panose="020B0604020202020204" pitchFamily="34" charset="0"/>
                          <a:cs typeface="Arial" panose="020B0604020202020204" pitchFamily="34" charset="0"/>
                        </a:rPr>
                        <a:t>(%)</a:t>
                      </a:r>
                      <a:endParaRPr lang="en-US" sz="2400" b="1" dirty="0">
                        <a:solidFill>
                          <a:schemeClr val="bg1"/>
                        </a:solidFill>
                        <a:effectLst/>
                        <a:latin typeface="Arial" panose="020B0604020202020204" pitchFamily="34" charset="0"/>
                        <a:ea typeface="Times New Roman"/>
                        <a:cs typeface="Arial" panose="020B0604020202020204" pitchFamily="34" charset="0"/>
                      </a:endParaRPr>
                    </a:p>
                  </a:txBody>
                  <a:tcPr marL="12065" marR="12065" marT="0" marB="0" anchor="b">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lnSpc>
                          <a:spcPct val="115000"/>
                        </a:lnSpc>
                        <a:spcBef>
                          <a:spcPts val="95"/>
                        </a:spcBef>
                        <a:spcAft>
                          <a:spcPts val="95"/>
                        </a:spcAft>
                      </a:pPr>
                      <a:r>
                        <a:rPr lang="en-US" sz="1800" b="1" dirty="0" smtClean="0">
                          <a:solidFill>
                            <a:schemeClr val="bg1"/>
                          </a:solidFill>
                          <a:effectLst/>
                          <a:latin typeface="Arial" panose="020B0604020202020204" pitchFamily="34" charset="0"/>
                          <a:cs typeface="Arial" panose="020B0604020202020204" pitchFamily="34" charset="0"/>
                        </a:rPr>
                        <a:t>12</a:t>
                      </a:r>
                      <a:r>
                        <a:rPr lang="en-US" sz="1800" b="1" baseline="0" dirty="0" smtClean="0">
                          <a:solidFill>
                            <a:schemeClr val="bg1"/>
                          </a:solidFill>
                          <a:effectLst/>
                          <a:latin typeface="Arial" panose="020B0604020202020204" pitchFamily="34" charset="0"/>
                          <a:cs typeface="Arial" panose="020B0604020202020204" pitchFamily="34" charset="0"/>
                        </a:rPr>
                        <a:t> </a:t>
                      </a:r>
                      <a:r>
                        <a:rPr lang="en-US" sz="1800" b="1" dirty="0" smtClean="0">
                          <a:solidFill>
                            <a:schemeClr val="bg1"/>
                          </a:solidFill>
                          <a:effectLst/>
                          <a:latin typeface="Arial" panose="020B0604020202020204" pitchFamily="34" charset="0"/>
                          <a:cs typeface="Arial" panose="020B0604020202020204" pitchFamily="34" charset="0"/>
                        </a:rPr>
                        <a:t>Month </a:t>
                      </a:r>
                      <a:r>
                        <a:rPr lang="en-US" sz="1800" b="1" dirty="0">
                          <a:solidFill>
                            <a:schemeClr val="bg1"/>
                          </a:solidFill>
                          <a:effectLst/>
                          <a:latin typeface="Arial" panose="020B0604020202020204" pitchFamily="34" charset="0"/>
                          <a:cs typeface="Arial" panose="020B0604020202020204" pitchFamily="34" charset="0"/>
                        </a:rPr>
                        <a:t>DAPT</a:t>
                      </a:r>
                      <a:br>
                        <a:rPr lang="en-US" sz="1800" b="1" dirty="0">
                          <a:solidFill>
                            <a:schemeClr val="bg1"/>
                          </a:solidFill>
                          <a:effectLst/>
                          <a:latin typeface="Arial" panose="020B0604020202020204" pitchFamily="34" charset="0"/>
                          <a:cs typeface="Arial" panose="020B0604020202020204" pitchFamily="34" charset="0"/>
                        </a:rPr>
                      </a:br>
                      <a:r>
                        <a:rPr lang="en-US" sz="1800" b="1" dirty="0">
                          <a:solidFill>
                            <a:schemeClr val="bg1"/>
                          </a:solidFill>
                          <a:effectLst/>
                          <a:latin typeface="Arial" panose="020B0604020202020204" pitchFamily="34" charset="0"/>
                          <a:cs typeface="Arial" panose="020B0604020202020204" pitchFamily="34" charset="0"/>
                        </a:rPr>
                        <a:t>N </a:t>
                      </a:r>
                      <a:r>
                        <a:rPr lang="en-US" sz="1800" b="1" dirty="0" smtClean="0">
                          <a:solidFill>
                            <a:schemeClr val="bg1"/>
                          </a:solidFill>
                          <a:effectLst/>
                          <a:latin typeface="Arial" panose="020B0604020202020204" pitchFamily="34" charset="0"/>
                          <a:cs typeface="Arial" panose="020B0604020202020204" pitchFamily="34" charset="0"/>
                        </a:rPr>
                        <a:t>(%)</a:t>
                      </a:r>
                      <a:endParaRPr lang="en-US" sz="2400" b="1" dirty="0">
                        <a:solidFill>
                          <a:schemeClr val="bg1"/>
                        </a:solidFill>
                        <a:effectLst/>
                        <a:latin typeface="Arial" panose="020B0604020202020204" pitchFamily="34" charset="0"/>
                        <a:ea typeface="Times New Roman"/>
                        <a:cs typeface="Arial" panose="020B0604020202020204" pitchFamily="34" charset="0"/>
                      </a:endParaRPr>
                    </a:p>
                  </a:txBody>
                  <a:tcPr marL="12065" marR="12065" marT="0" marB="0" anchor="b">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lnSpc>
                          <a:spcPct val="115000"/>
                        </a:lnSpc>
                        <a:spcBef>
                          <a:spcPts val="95"/>
                        </a:spcBef>
                        <a:spcAft>
                          <a:spcPts val="95"/>
                        </a:spcAft>
                      </a:pPr>
                      <a:r>
                        <a:rPr lang="en-US" sz="1800" b="1" dirty="0" smtClean="0">
                          <a:solidFill>
                            <a:schemeClr val="bg1"/>
                          </a:solidFill>
                          <a:effectLst/>
                          <a:latin typeface="Arial" panose="020B0604020202020204" pitchFamily="34" charset="0"/>
                          <a:cs typeface="Arial" panose="020B0604020202020204" pitchFamily="34" charset="0"/>
                        </a:rPr>
                        <a:t>HR (95</a:t>
                      </a:r>
                      <a:r>
                        <a:rPr lang="en-US" sz="1800" b="1" dirty="0">
                          <a:solidFill>
                            <a:schemeClr val="bg1"/>
                          </a:solidFill>
                          <a:effectLst/>
                          <a:latin typeface="Arial" panose="020B0604020202020204" pitchFamily="34" charset="0"/>
                          <a:cs typeface="Arial" panose="020B0604020202020204" pitchFamily="34" charset="0"/>
                        </a:rPr>
                        <a:t>% </a:t>
                      </a:r>
                      <a:r>
                        <a:rPr lang="en-US" sz="1800" b="1" dirty="0" smtClean="0">
                          <a:solidFill>
                            <a:schemeClr val="bg1"/>
                          </a:solidFill>
                          <a:effectLst/>
                          <a:latin typeface="Arial" panose="020B0604020202020204" pitchFamily="34" charset="0"/>
                          <a:cs typeface="Arial" panose="020B0604020202020204" pitchFamily="34" charset="0"/>
                        </a:rPr>
                        <a:t>CI)</a:t>
                      </a:r>
                      <a:endParaRPr lang="en-US" sz="2400" b="1" dirty="0">
                        <a:solidFill>
                          <a:schemeClr val="bg1"/>
                        </a:solidFill>
                        <a:effectLst/>
                        <a:latin typeface="Arial" panose="020B0604020202020204" pitchFamily="34" charset="0"/>
                        <a:ea typeface="Times New Roman"/>
                        <a:cs typeface="Arial" panose="020B0604020202020204" pitchFamily="34" charset="0"/>
                      </a:endParaRPr>
                    </a:p>
                  </a:txBody>
                  <a:tcPr marL="12065" marR="12065" marT="0" marB="0" anchor="b">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lnSpc>
                          <a:spcPct val="115000"/>
                        </a:lnSpc>
                        <a:spcBef>
                          <a:spcPts val="95"/>
                        </a:spcBef>
                        <a:spcAft>
                          <a:spcPts val="95"/>
                        </a:spcAft>
                      </a:pPr>
                      <a:r>
                        <a:rPr lang="en-US" sz="1800" b="1" dirty="0">
                          <a:solidFill>
                            <a:schemeClr val="bg1"/>
                          </a:solidFill>
                          <a:effectLst/>
                          <a:latin typeface="Arial" panose="020B0604020202020204" pitchFamily="34" charset="0"/>
                          <a:cs typeface="Arial" panose="020B0604020202020204" pitchFamily="34" charset="0"/>
                        </a:rPr>
                        <a:t>P Value for Interaction</a:t>
                      </a:r>
                      <a:endParaRPr lang="en-US" sz="2400" b="1" dirty="0">
                        <a:solidFill>
                          <a:schemeClr val="bg1"/>
                        </a:solidFill>
                        <a:effectLst/>
                        <a:latin typeface="Arial" panose="020B0604020202020204" pitchFamily="34" charset="0"/>
                        <a:ea typeface="Times New Roman"/>
                        <a:cs typeface="Arial" panose="020B0604020202020204" pitchFamily="34" charset="0"/>
                      </a:endParaRPr>
                    </a:p>
                  </a:txBody>
                  <a:tcPr marL="12065" marR="12065" marT="0" marB="0" anchor="b">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r>
              <a:tr h="566184">
                <a:tc gridSpan="5">
                  <a:txBody>
                    <a:bodyPr/>
                    <a:lstStyle/>
                    <a:p>
                      <a:pPr marL="0" marR="0" indent="0" algn="ctr" defTabSz="914400" rtl="0" eaLnBrk="1" fontAlgn="auto" latinLnBrk="0" hangingPunct="1">
                        <a:lnSpc>
                          <a:spcPct val="115000"/>
                        </a:lnSpc>
                        <a:spcBef>
                          <a:spcPts val="95"/>
                        </a:spcBef>
                        <a:spcAft>
                          <a:spcPts val="95"/>
                        </a:spcAft>
                        <a:buClrTx/>
                        <a:buSzTx/>
                        <a:buFontTx/>
                        <a:buNone/>
                        <a:tabLst/>
                        <a:defRPr/>
                      </a:pPr>
                      <a:r>
                        <a:rPr lang="en-US" sz="1900" b="1" dirty="0" smtClean="0">
                          <a:solidFill>
                            <a:schemeClr val="bg1"/>
                          </a:solidFill>
                          <a:effectLst/>
                          <a:latin typeface="Arial" panose="020B0604020202020204" pitchFamily="34" charset="0"/>
                          <a:cs typeface="Arial" panose="020B0604020202020204" pitchFamily="34" charset="0"/>
                        </a:rPr>
                        <a:t>ARC Definite/Probable ST</a:t>
                      </a:r>
                      <a:endParaRPr lang="en-US" sz="1900" b="1" dirty="0" smtClean="0">
                        <a:solidFill>
                          <a:schemeClr val="bg1"/>
                        </a:solidFill>
                        <a:effectLst/>
                        <a:latin typeface="Arial" panose="020B0604020202020204" pitchFamily="34" charset="0"/>
                        <a:ea typeface="Times New Roman"/>
                        <a:cs typeface="Arial" panose="020B0604020202020204" pitchFamily="34" charset="0"/>
                      </a:endParaRPr>
                    </a:p>
                  </a:txBody>
                  <a:tcPr marL="12065" marR="12065" marT="0" marB="0" anchor="b">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2700000" scaled="1"/>
                      <a:tileRect/>
                    </a:gradFill>
                  </a:tcPr>
                </a:tc>
                <a:tc hMerge="1">
                  <a:txBody>
                    <a:bodyPr/>
                    <a:lstStyle/>
                    <a:p>
                      <a:pPr marL="0" marR="0" algn="ctr">
                        <a:lnSpc>
                          <a:spcPct val="115000"/>
                        </a:lnSpc>
                        <a:spcBef>
                          <a:spcPts val="95"/>
                        </a:spcBef>
                        <a:spcAft>
                          <a:spcPts val="95"/>
                        </a:spcAft>
                      </a:pPr>
                      <a:endParaRPr lang="en-US" sz="2400" dirty="0">
                        <a:solidFill>
                          <a:schemeClr val="bg1"/>
                        </a:solidFill>
                        <a:effectLst/>
                        <a:latin typeface="Arial" panose="020B0604020202020204" pitchFamily="34" charset="0"/>
                        <a:ea typeface="Times New Roman"/>
                        <a:cs typeface="Arial" panose="020B0604020202020204" pitchFamily="34" charset="0"/>
                      </a:endParaRPr>
                    </a:p>
                  </a:txBody>
                  <a:tcPr marL="12065" marR="12065"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hMerge="1">
                  <a:txBody>
                    <a:bodyPr/>
                    <a:lstStyle/>
                    <a:p>
                      <a:pPr marL="0" marR="0" algn="ctr">
                        <a:lnSpc>
                          <a:spcPct val="115000"/>
                        </a:lnSpc>
                        <a:spcBef>
                          <a:spcPts val="95"/>
                        </a:spcBef>
                        <a:spcAft>
                          <a:spcPts val="95"/>
                        </a:spcAft>
                      </a:pPr>
                      <a:endParaRPr lang="en-US" sz="2400" dirty="0">
                        <a:solidFill>
                          <a:schemeClr val="bg1"/>
                        </a:solidFill>
                        <a:effectLst/>
                        <a:latin typeface="Arial" panose="020B0604020202020204" pitchFamily="34" charset="0"/>
                        <a:ea typeface="Times New Roman"/>
                        <a:cs typeface="Arial" panose="020B0604020202020204" pitchFamily="34" charset="0"/>
                      </a:endParaRPr>
                    </a:p>
                  </a:txBody>
                  <a:tcPr marL="12065" marR="12065"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hMerge="1">
                  <a:txBody>
                    <a:bodyPr/>
                    <a:lstStyle/>
                    <a:p>
                      <a:pPr marL="0" marR="0" algn="ctr">
                        <a:lnSpc>
                          <a:spcPct val="115000"/>
                        </a:lnSpc>
                        <a:spcBef>
                          <a:spcPts val="95"/>
                        </a:spcBef>
                        <a:spcAft>
                          <a:spcPts val="95"/>
                        </a:spcAft>
                      </a:pPr>
                      <a:endParaRPr lang="en-US" sz="2400" dirty="0">
                        <a:solidFill>
                          <a:schemeClr val="bg1"/>
                        </a:solidFill>
                        <a:effectLst/>
                        <a:latin typeface="Arial" panose="020B0604020202020204" pitchFamily="34" charset="0"/>
                        <a:ea typeface="Times New Roman"/>
                        <a:cs typeface="Arial" panose="020B0604020202020204" pitchFamily="34" charset="0"/>
                      </a:endParaRPr>
                    </a:p>
                  </a:txBody>
                  <a:tcPr marL="12065" marR="12065"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hMerge="1">
                  <a:txBody>
                    <a:bodyPr/>
                    <a:lstStyle/>
                    <a:p>
                      <a:pPr marL="0" marR="0" algn="ctr">
                        <a:lnSpc>
                          <a:spcPct val="115000"/>
                        </a:lnSpc>
                        <a:spcBef>
                          <a:spcPts val="95"/>
                        </a:spcBef>
                        <a:spcAft>
                          <a:spcPts val="95"/>
                        </a:spcAft>
                      </a:pPr>
                      <a:endParaRPr lang="en-US" sz="2400" dirty="0">
                        <a:solidFill>
                          <a:schemeClr val="bg1"/>
                        </a:solidFill>
                        <a:effectLst/>
                        <a:latin typeface="Arial" panose="020B0604020202020204" pitchFamily="34" charset="0"/>
                        <a:ea typeface="Times New Roman"/>
                        <a:cs typeface="Arial" panose="020B0604020202020204" pitchFamily="34" charset="0"/>
                      </a:endParaRPr>
                    </a:p>
                  </a:txBody>
                  <a:tcPr marL="12065" marR="12065" marT="0" marB="0" anchor="ctr">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r>
              <a:tr h="739733">
                <a:tc>
                  <a:txBody>
                    <a:bodyPr/>
                    <a:lstStyle/>
                    <a:p>
                      <a:pPr marL="0" marR="0">
                        <a:lnSpc>
                          <a:spcPct val="115000"/>
                        </a:lnSpc>
                        <a:spcBef>
                          <a:spcPts val="95"/>
                        </a:spcBef>
                        <a:spcAft>
                          <a:spcPts val="95"/>
                        </a:spcAft>
                      </a:pPr>
                      <a:r>
                        <a:rPr lang="en-US" sz="1800" dirty="0" smtClean="0">
                          <a:solidFill>
                            <a:schemeClr val="bg1"/>
                          </a:solidFill>
                          <a:effectLst/>
                          <a:latin typeface="Arial" panose="020B0604020202020204" pitchFamily="34" charset="0"/>
                          <a:cs typeface="Arial" panose="020B0604020202020204" pitchFamily="34" charset="0"/>
                        </a:rPr>
                        <a:t>No ACS Within </a:t>
                      </a:r>
                      <a:r>
                        <a:rPr lang="en-US" sz="1800" dirty="0">
                          <a:solidFill>
                            <a:schemeClr val="bg1"/>
                          </a:solidFill>
                          <a:effectLst/>
                          <a:latin typeface="Arial" panose="020B0604020202020204" pitchFamily="34" charset="0"/>
                          <a:cs typeface="Arial" panose="020B0604020202020204" pitchFamily="34" charset="0"/>
                        </a:rPr>
                        <a:t>72 </a:t>
                      </a:r>
                      <a:r>
                        <a:rPr lang="en-US" sz="1800" dirty="0" smtClean="0">
                          <a:solidFill>
                            <a:schemeClr val="bg1"/>
                          </a:solidFill>
                          <a:effectLst/>
                          <a:latin typeface="Arial" panose="020B0604020202020204" pitchFamily="34" charset="0"/>
                          <a:cs typeface="Arial" panose="020B0604020202020204" pitchFamily="34" charset="0"/>
                        </a:rPr>
                        <a:t>Hours (N=699)</a:t>
                      </a:r>
                      <a:endParaRPr lang="en-US" sz="2400" dirty="0">
                        <a:solidFill>
                          <a:schemeClr val="bg1"/>
                        </a:solidFill>
                        <a:effectLst/>
                        <a:latin typeface="Arial" panose="020B0604020202020204" pitchFamily="34" charset="0"/>
                        <a:ea typeface="Times New Roman"/>
                        <a:cs typeface="Arial" panose="020B0604020202020204" pitchFamily="34" charset="0"/>
                      </a:endParaRPr>
                    </a:p>
                  </a:txBody>
                  <a:tcPr marL="12065" marR="12065"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lnSpc>
                          <a:spcPct val="115000"/>
                        </a:lnSpc>
                        <a:spcBef>
                          <a:spcPts val="95"/>
                        </a:spcBef>
                        <a:spcAft>
                          <a:spcPts val="95"/>
                        </a:spcAft>
                      </a:pPr>
                      <a:r>
                        <a:rPr lang="en-US" sz="1800" dirty="0">
                          <a:solidFill>
                            <a:schemeClr val="bg1"/>
                          </a:solidFill>
                          <a:effectLst/>
                          <a:latin typeface="Arial" panose="020B0604020202020204" pitchFamily="34" charset="0"/>
                          <a:cs typeface="Arial" panose="020B0604020202020204" pitchFamily="34" charset="0"/>
                        </a:rPr>
                        <a:t> 2 (0.6%)</a:t>
                      </a:r>
                      <a:endParaRPr lang="en-US" sz="2400" dirty="0">
                        <a:solidFill>
                          <a:schemeClr val="bg1"/>
                        </a:solidFill>
                        <a:effectLst/>
                        <a:latin typeface="Arial" panose="020B0604020202020204" pitchFamily="34" charset="0"/>
                        <a:ea typeface="Times New Roman"/>
                        <a:cs typeface="Arial" panose="020B0604020202020204" pitchFamily="34" charset="0"/>
                      </a:endParaRPr>
                    </a:p>
                  </a:txBody>
                  <a:tcPr marL="12065" marR="12065"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lnSpc>
                          <a:spcPct val="115000"/>
                        </a:lnSpc>
                        <a:spcBef>
                          <a:spcPts val="95"/>
                        </a:spcBef>
                        <a:spcAft>
                          <a:spcPts val="95"/>
                        </a:spcAft>
                      </a:pPr>
                      <a:r>
                        <a:rPr lang="en-US" sz="1800">
                          <a:solidFill>
                            <a:schemeClr val="bg1"/>
                          </a:solidFill>
                          <a:effectLst/>
                          <a:latin typeface="Arial" panose="020B0604020202020204" pitchFamily="34" charset="0"/>
                          <a:cs typeface="Arial" panose="020B0604020202020204" pitchFamily="34" charset="0"/>
                        </a:rPr>
                        <a:t> 1 (0.3%)</a:t>
                      </a:r>
                      <a:endParaRPr lang="en-US" sz="2400">
                        <a:solidFill>
                          <a:schemeClr val="bg1"/>
                        </a:solidFill>
                        <a:effectLst/>
                        <a:latin typeface="Arial" panose="020B0604020202020204" pitchFamily="34" charset="0"/>
                        <a:ea typeface="Times New Roman"/>
                        <a:cs typeface="Arial" panose="020B0604020202020204" pitchFamily="34" charset="0"/>
                      </a:endParaRPr>
                    </a:p>
                  </a:txBody>
                  <a:tcPr marL="12065" marR="12065"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lnSpc>
                          <a:spcPct val="115000"/>
                        </a:lnSpc>
                        <a:spcBef>
                          <a:spcPts val="95"/>
                        </a:spcBef>
                        <a:spcAft>
                          <a:spcPts val="95"/>
                        </a:spcAft>
                      </a:pPr>
                      <a:r>
                        <a:rPr lang="en-US" sz="1800" dirty="0">
                          <a:solidFill>
                            <a:schemeClr val="bg1"/>
                          </a:solidFill>
                          <a:effectLst/>
                          <a:latin typeface="Arial" panose="020B0604020202020204" pitchFamily="34" charset="0"/>
                          <a:cs typeface="Arial" panose="020B0604020202020204" pitchFamily="34" charset="0"/>
                        </a:rPr>
                        <a:t>2.04 (</a:t>
                      </a:r>
                      <a:r>
                        <a:rPr lang="en-US" sz="1800" dirty="0" smtClean="0">
                          <a:solidFill>
                            <a:schemeClr val="bg1"/>
                          </a:solidFill>
                          <a:effectLst/>
                          <a:latin typeface="Arial" panose="020B0604020202020204" pitchFamily="34" charset="0"/>
                          <a:cs typeface="Arial" panose="020B0604020202020204" pitchFamily="34" charset="0"/>
                        </a:rPr>
                        <a:t>0.18-22.47</a:t>
                      </a:r>
                      <a:r>
                        <a:rPr lang="en-US" sz="1800" dirty="0">
                          <a:solidFill>
                            <a:schemeClr val="bg1"/>
                          </a:solidFill>
                          <a:effectLst/>
                          <a:latin typeface="Arial" panose="020B0604020202020204" pitchFamily="34" charset="0"/>
                          <a:cs typeface="Arial" panose="020B0604020202020204" pitchFamily="34" charset="0"/>
                        </a:rPr>
                        <a:t>)</a:t>
                      </a:r>
                      <a:endParaRPr lang="en-US" sz="2400" dirty="0">
                        <a:solidFill>
                          <a:schemeClr val="bg1"/>
                        </a:solidFill>
                        <a:effectLst/>
                        <a:latin typeface="Arial" panose="020B0604020202020204" pitchFamily="34" charset="0"/>
                        <a:ea typeface="Times New Roman"/>
                        <a:cs typeface="Arial" panose="020B0604020202020204" pitchFamily="34" charset="0"/>
                      </a:endParaRPr>
                    </a:p>
                  </a:txBody>
                  <a:tcPr marL="12065" marR="12065"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rowSpan="2">
                  <a:txBody>
                    <a:bodyPr/>
                    <a:lstStyle/>
                    <a:p>
                      <a:pPr marL="0" marR="0" algn="ctr">
                        <a:lnSpc>
                          <a:spcPct val="115000"/>
                        </a:lnSpc>
                        <a:spcBef>
                          <a:spcPts val="95"/>
                        </a:spcBef>
                        <a:spcAft>
                          <a:spcPts val="95"/>
                        </a:spcAft>
                      </a:pPr>
                      <a:r>
                        <a:rPr lang="en-US" sz="1800" dirty="0">
                          <a:solidFill>
                            <a:schemeClr val="bg1"/>
                          </a:solidFill>
                          <a:effectLst/>
                          <a:latin typeface="Arial" panose="020B0604020202020204" pitchFamily="34" charset="0"/>
                          <a:cs typeface="Arial" panose="020B0604020202020204" pitchFamily="34" charset="0"/>
                        </a:rPr>
                        <a:t> </a:t>
                      </a:r>
                      <a:r>
                        <a:rPr lang="en-US" sz="1800" dirty="0" smtClean="0">
                          <a:solidFill>
                            <a:schemeClr val="bg1"/>
                          </a:solidFill>
                          <a:effectLst/>
                          <a:latin typeface="Arial" panose="020B0604020202020204" pitchFamily="34" charset="0"/>
                          <a:cs typeface="Arial" panose="020B0604020202020204" pitchFamily="34" charset="0"/>
                        </a:rPr>
                        <a:t>0.14</a:t>
                      </a:r>
                      <a:r>
                        <a:rPr lang="en-US" sz="1800" dirty="0">
                          <a:solidFill>
                            <a:schemeClr val="bg1"/>
                          </a:solidFill>
                          <a:effectLst/>
                          <a:latin typeface="Arial" panose="020B0604020202020204" pitchFamily="34" charset="0"/>
                          <a:cs typeface="Arial" panose="020B0604020202020204" pitchFamily="34" charset="0"/>
                        </a:rPr>
                        <a:t> </a:t>
                      </a:r>
                      <a:endParaRPr lang="en-US" sz="2400" dirty="0">
                        <a:solidFill>
                          <a:schemeClr val="bg1"/>
                        </a:solidFill>
                        <a:effectLst/>
                        <a:latin typeface="Arial" panose="020B0604020202020204" pitchFamily="34" charset="0"/>
                        <a:ea typeface="Times New Roman"/>
                        <a:cs typeface="Arial" panose="020B0604020202020204" pitchFamily="34" charset="0"/>
                      </a:endParaRPr>
                    </a:p>
                  </a:txBody>
                  <a:tcPr marL="12065" marR="12065" marT="0" marB="0" anchor="ctr">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r>
              <a:tr h="630935">
                <a:tc>
                  <a:txBody>
                    <a:bodyPr/>
                    <a:lstStyle/>
                    <a:p>
                      <a:pPr marL="0" marR="0">
                        <a:lnSpc>
                          <a:spcPct val="115000"/>
                        </a:lnSpc>
                        <a:spcBef>
                          <a:spcPts val="95"/>
                        </a:spcBef>
                        <a:spcAft>
                          <a:spcPts val="95"/>
                        </a:spcAft>
                      </a:pPr>
                      <a:r>
                        <a:rPr lang="en-US" sz="1800" dirty="0" smtClean="0">
                          <a:solidFill>
                            <a:schemeClr val="bg1"/>
                          </a:solidFill>
                          <a:effectLst/>
                          <a:latin typeface="Arial" panose="020B0604020202020204" pitchFamily="34" charset="0"/>
                          <a:cs typeface="Arial" panose="020B0604020202020204" pitchFamily="34" charset="0"/>
                        </a:rPr>
                        <a:t>ACS Within </a:t>
                      </a:r>
                      <a:r>
                        <a:rPr lang="en-US" sz="1800" dirty="0">
                          <a:solidFill>
                            <a:schemeClr val="bg1"/>
                          </a:solidFill>
                          <a:effectLst/>
                          <a:latin typeface="Arial" panose="020B0604020202020204" pitchFamily="34" charset="0"/>
                          <a:cs typeface="Arial" panose="020B0604020202020204" pitchFamily="34" charset="0"/>
                        </a:rPr>
                        <a:t>72 </a:t>
                      </a:r>
                      <a:r>
                        <a:rPr lang="en-US" sz="1800" dirty="0" smtClean="0">
                          <a:solidFill>
                            <a:schemeClr val="bg1"/>
                          </a:solidFill>
                          <a:effectLst/>
                          <a:latin typeface="Arial" panose="020B0604020202020204" pitchFamily="34" charset="0"/>
                          <a:cs typeface="Arial" panose="020B0604020202020204" pitchFamily="34" charset="0"/>
                        </a:rPr>
                        <a:t>Hours (N=988)</a:t>
                      </a:r>
                      <a:endParaRPr lang="en-US" sz="2400" dirty="0">
                        <a:solidFill>
                          <a:schemeClr val="bg1"/>
                        </a:solidFill>
                        <a:effectLst/>
                        <a:latin typeface="Arial" panose="020B0604020202020204" pitchFamily="34" charset="0"/>
                        <a:ea typeface="Times New Roman"/>
                        <a:cs typeface="Arial" panose="020B0604020202020204" pitchFamily="34" charset="0"/>
                      </a:endParaRPr>
                    </a:p>
                  </a:txBody>
                  <a:tcPr marL="12065" marR="12065"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lnSpc>
                          <a:spcPct val="115000"/>
                        </a:lnSpc>
                        <a:spcBef>
                          <a:spcPts val="95"/>
                        </a:spcBef>
                        <a:spcAft>
                          <a:spcPts val="95"/>
                        </a:spcAft>
                      </a:pPr>
                      <a:r>
                        <a:rPr lang="en-US" sz="1800" dirty="0">
                          <a:solidFill>
                            <a:schemeClr val="bg1"/>
                          </a:solidFill>
                          <a:effectLst/>
                          <a:latin typeface="Arial" panose="020B0604020202020204" pitchFamily="34" charset="0"/>
                          <a:cs typeface="Arial" panose="020B0604020202020204" pitchFamily="34" charset="0"/>
                        </a:rPr>
                        <a:t> 2 (0.4%)</a:t>
                      </a:r>
                      <a:endParaRPr lang="en-US" sz="2400" dirty="0">
                        <a:solidFill>
                          <a:schemeClr val="bg1"/>
                        </a:solidFill>
                        <a:effectLst/>
                        <a:latin typeface="Arial" panose="020B0604020202020204" pitchFamily="34" charset="0"/>
                        <a:ea typeface="Times New Roman"/>
                        <a:cs typeface="Arial" panose="020B0604020202020204" pitchFamily="34" charset="0"/>
                      </a:endParaRPr>
                    </a:p>
                  </a:txBody>
                  <a:tcPr marL="12065" marR="12065"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lnSpc>
                          <a:spcPct val="115000"/>
                        </a:lnSpc>
                        <a:spcBef>
                          <a:spcPts val="95"/>
                        </a:spcBef>
                        <a:spcAft>
                          <a:spcPts val="95"/>
                        </a:spcAft>
                      </a:pPr>
                      <a:r>
                        <a:rPr lang="en-US" sz="1800" dirty="0">
                          <a:solidFill>
                            <a:schemeClr val="bg1"/>
                          </a:solidFill>
                          <a:effectLst/>
                          <a:latin typeface="Arial" panose="020B0604020202020204" pitchFamily="34" charset="0"/>
                          <a:cs typeface="Arial" panose="020B0604020202020204" pitchFamily="34" charset="0"/>
                        </a:rPr>
                        <a:t> 8 (1.7%)</a:t>
                      </a:r>
                      <a:endParaRPr lang="en-US" sz="2400" dirty="0">
                        <a:solidFill>
                          <a:schemeClr val="bg1"/>
                        </a:solidFill>
                        <a:effectLst/>
                        <a:latin typeface="Arial" panose="020B0604020202020204" pitchFamily="34" charset="0"/>
                        <a:ea typeface="Times New Roman"/>
                        <a:cs typeface="Arial" panose="020B0604020202020204" pitchFamily="34" charset="0"/>
                      </a:endParaRPr>
                    </a:p>
                  </a:txBody>
                  <a:tcPr marL="12065" marR="12065"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lnSpc>
                          <a:spcPct val="115000"/>
                        </a:lnSpc>
                        <a:spcBef>
                          <a:spcPts val="95"/>
                        </a:spcBef>
                        <a:spcAft>
                          <a:spcPts val="95"/>
                        </a:spcAft>
                      </a:pPr>
                      <a:r>
                        <a:rPr lang="en-US" sz="1800" dirty="0">
                          <a:solidFill>
                            <a:schemeClr val="bg1"/>
                          </a:solidFill>
                          <a:effectLst/>
                          <a:latin typeface="Arial" panose="020B0604020202020204" pitchFamily="34" charset="0"/>
                          <a:cs typeface="Arial" panose="020B0604020202020204" pitchFamily="34" charset="0"/>
                        </a:rPr>
                        <a:t>0.24 (</a:t>
                      </a:r>
                      <a:r>
                        <a:rPr lang="en-US" sz="1800" dirty="0" smtClean="0">
                          <a:solidFill>
                            <a:schemeClr val="bg1"/>
                          </a:solidFill>
                          <a:effectLst/>
                          <a:latin typeface="Arial" panose="020B0604020202020204" pitchFamily="34" charset="0"/>
                          <a:cs typeface="Arial" panose="020B0604020202020204" pitchFamily="34" charset="0"/>
                        </a:rPr>
                        <a:t>0.05-1.14</a:t>
                      </a:r>
                      <a:r>
                        <a:rPr lang="en-US" sz="1800" dirty="0">
                          <a:solidFill>
                            <a:schemeClr val="bg1"/>
                          </a:solidFill>
                          <a:effectLst/>
                          <a:latin typeface="Arial" panose="020B0604020202020204" pitchFamily="34" charset="0"/>
                          <a:cs typeface="Arial" panose="020B0604020202020204" pitchFamily="34" charset="0"/>
                        </a:rPr>
                        <a:t>)</a:t>
                      </a:r>
                      <a:endParaRPr lang="en-US" sz="2400" dirty="0">
                        <a:solidFill>
                          <a:schemeClr val="bg1"/>
                        </a:solidFill>
                        <a:effectLst/>
                        <a:latin typeface="Arial" panose="020B0604020202020204" pitchFamily="34" charset="0"/>
                        <a:ea typeface="Times New Roman"/>
                        <a:cs typeface="Arial" panose="020B0604020202020204" pitchFamily="34" charset="0"/>
                      </a:endParaRPr>
                    </a:p>
                  </a:txBody>
                  <a:tcPr marL="12065" marR="12065"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vMerge="1">
                  <a:txBody>
                    <a:bodyPr/>
                    <a:lstStyle/>
                    <a:p>
                      <a:pPr marL="0" marR="0" algn="ctr">
                        <a:lnSpc>
                          <a:spcPct val="115000"/>
                        </a:lnSpc>
                        <a:spcBef>
                          <a:spcPts val="95"/>
                        </a:spcBef>
                        <a:spcAft>
                          <a:spcPts val="95"/>
                        </a:spcAft>
                      </a:pPr>
                      <a:endParaRPr lang="en-US" sz="2400" dirty="0">
                        <a:solidFill>
                          <a:schemeClr val="bg1"/>
                        </a:solidFill>
                        <a:effectLst/>
                        <a:latin typeface="Arial" panose="020B0604020202020204" pitchFamily="34" charset="0"/>
                        <a:ea typeface="Times New Roman"/>
                        <a:cs typeface="Arial" panose="020B0604020202020204" pitchFamily="34" charset="0"/>
                      </a:endParaRPr>
                    </a:p>
                  </a:txBody>
                  <a:tcPr marL="12065" marR="12065"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r>
              <a:tr h="610157">
                <a:tc gridSpan="5">
                  <a:txBody>
                    <a:bodyPr/>
                    <a:lstStyle/>
                    <a:p>
                      <a:pPr marL="0" marR="0" algn="ctr">
                        <a:lnSpc>
                          <a:spcPct val="115000"/>
                        </a:lnSpc>
                        <a:spcBef>
                          <a:spcPts val="95"/>
                        </a:spcBef>
                        <a:spcAft>
                          <a:spcPts val="95"/>
                        </a:spcAft>
                      </a:pPr>
                      <a:r>
                        <a:rPr lang="en-US" sz="1900" b="1" dirty="0" smtClean="0">
                          <a:solidFill>
                            <a:schemeClr val="bg1"/>
                          </a:solidFill>
                          <a:effectLst/>
                          <a:latin typeface="Arial" panose="020B0604020202020204" pitchFamily="34" charset="0"/>
                          <a:ea typeface="Times New Roman"/>
                          <a:cs typeface="Arial" panose="020B0604020202020204" pitchFamily="34" charset="0"/>
                        </a:rPr>
                        <a:t>MACCE</a:t>
                      </a:r>
                      <a:endParaRPr lang="en-US" sz="1900" b="1" dirty="0">
                        <a:solidFill>
                          <a:schemeClr val="bg1"/>
                        </a:solidFill>
                        <a:effectLst/>
                        <a:latin typeface="Arial" panose="020B0604020202020204" pitchFamily="34" charset="0"/>
                        <a:ea typeface="Times New Roman"/>
                        <a:cs typeface="Arial" panose="020B0604020202020204" pitchFamily="34" charset="0"/>
                      </a:endParaRPr>
                    </a:p>
                  </a:txBody>
                  <a:tcPr marL="12065" marR="12065" marT="0" marB="0" anchor="b">
                    <a:gradFill flip="none" rotWithShape="1">
                      <a:gsLst>
                        <a:gs pos="0">
                          <a:schemeClr val="tx2">
                            <a:lumMod val="40000"/>
                            <a:lumOff val="60000"/>
                            <a:shade val="30000"/>
                            <a:satMod val="115000"/>
                          </a:schemeClr>
                        </a:gs>
                        <a:gs pos="50000">
                          <a:schemeClr val="tx2">
                            <a:lumMod val="40000"/>
                            <a:lumOff val="60000"/>
                            <a:shade val="67500"/>
                            <a:satMod val="115000"/>
                          </a:schemeClr>
                        </a:gs>
                        <a:gs pos="100000">
                          <a:schemeClr val="tx2">
                            <a:lumMod val="40000"/>
                            <a:lumOff val="60000"/>
                            <a:shade val="100000"/>
                            <a:satMod val="115000"/>
                          </a:schemeClr>
                        </a:gs>
                      </a:gsLst>
                      <a:lin ang="2700000" scaled="1"/>
                      <a:tileRect/>
                    </a:gradFill>
                  </a:tcPr>
                </a:tc>
                <a:tc hMerge="1">
                  <a:txBody>
                    <a:bodyPr/>
                    <a:lstStyle/>
                    <a:p>
                      <a:pPr marL="0" marR="0" algn="ctr">
                        <a:lnSpc>
                          <a:spcPct val="115000"/>
                        </a:lnSpc>
                        <a:spcBef>
                          <a:spcPts val="95"/>
                        </a:spcBef>
                        <a:spcAft>
                          <a:spcPts val="95"/>
                        </a:spcAft>
                      </a:pPr>
                      <a:endParaRPr lang="en-US" sz="2400" dirty="0">
                        <a:solidFill>
                          <a:schemeClr val="bg1"/>
                        </a:solidFill>
                        <a:effectLst/>
                        <a:latin typeface="Arial" panose="020B0604020202020204" pitchFamily="34" charset="0"/>
                        <a:ea typeface="Times New Roman"/>
                        <a:cs typeface="Arial" panose="020B0604020202020204" pitchFamily="34" charset="0"/>
                      </a:endParaRPr>
                    </a:p>
                  </a:txBody>
                  <a:tcPr marL="12065" marR="12065"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hMerge="1">
                  <a:txBody>
                    <a:bodyPr/>
                    <a:lstStyle/>
                    <a:p>
                      <a:pPr marL="0" marR="0" algn="ctr">
                        <a:lnSpc>
                          <a:spcPct val="115000"/>
                        </a:lnSpc>
                        <a:spcBef>
                          <a:spcPts val="95"/>
                        </a:spcBef>
                        <a:spcAft>
                          <a:spcPts val="95"/>
                        </a:spcAft>
                      </a:pPr>
                      <a:endParaRPr lang="en-US" sz="2400" dirty="0">
                        <a:solidFill>
                          <a:schemeClr val="bg1"/>
                        </a:solidFill>
                        <a:effectLst/>
                        <a:latin typeface="Arial" panose="020B0604020202020204" pitchFamily="34" charset="0"/>
                        <a:ea typeface="Times New Roman"/>
                        <a:cs typeface="Arial" panose="020B0604020202020204" pitchFamily="34" charset="0"/>
                      </a:endParaRPr>
                    </a:p>
                  </a:txBody>
                  <a:tcPr marL="12065" marR="12065"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hMerge="1">
                  <a:txBody>
                    <a:bodyPr/>
                    <a:lstStyle/>
                    <a:p>
                      <a:pPr marL="0" marR="0" algn="ctr">
                        <a:lnSpc>
                          <a:spcPct val="115000"/>
                        </a:lnSpc>
                        <a:spcBef>
                          <a:spcPts val="95"/>
                        </a:spcBef>
                        <a:spcAft>
                          <a:spcPts val="95"/>
                        </a:spcAft>
                      </a:pPr>
                      <a:endParaRPr lang="en-US" sz="2400" dirty="0">
                        <a:solidFill>
                          <a:schemeClr val="bg1"/>
                        </a:solidFill>
                        <a:effectLst/>
                        <a:latin typeface="Arial" panose="020B0604020202020204" pitchFamily="34" charset="0"/>
                        <a:ea typeface="Times New Roman"/>
                        <a:cs typeface="Arial" panose="020B0604020202020204" pitchFamily="34" charset="0"/>
                      </a:endParaRPr>
                    </a:p>
                  </a:txBody>
                  <a:tcPr marL="12065" marR="12065"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hMerge="1">
                  <a:txBody>
                    <a:bodyPr/>
                    <a:lstStyle/>
                    <a:p>
                      <a:pPr marL="0" marR="0" algn="ctr">
                        <a:lnSpc>
                          <a:spcPct val="115000"/>
                        </a:lnSpc>
                        <a:spcBef>
                          <a:spcPts val="95"/>
                        </a:spcBef>
                        <a:spcAft>
                          <a:spcPts val="95"/>
                        </a:spcAft>
                      </a:pPr>
                      <a:endParaRPr lang="en-US" sz="2400" dirty="0">
                        <a:solidFill>
                          <a:schemeClr val="bg1"/>
                        </a:solidFill>
                        <a:effectLst/>
                        <a:latin typeface="Arial" panose="020B0604020202020204" pitchFamily="34" charset="0"/>
                        <a:ea typeface="Times New Roman"/>
                        <a:cs typeface="Arial" panose="020B0604020202020204" pitchFamily="34" charset="0"/>
                      </a:endParaRPr>
                    </a:p>
                  </a:txBody>
                  <a:tcPr marL="12065" marR="12065" marT="0" marB="0" anchor="ctr">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r>
              <a:tr h="708316">
                <a:tc>
                  <a:txBody>
                    <a:bodyPr/>
                    <a:lstStyle/>
                    <a:p>
                      <a:pPr marL="0" marR="0">
                        <a:lnSpc>
                          <a:spcPct val="115000"/>
                        </a:lnSpc>
                        <a:spcBef>
                          <a:spcPts val="95"/>
                        </a:spcBef>
                        <a:spcAft>
                          <a:spcPts val="95"/>
                        </a:spcAft>
                      </a:pPr>
                      <a:r>
                        <a:rPr lang="en-US" sz="1800" dirty="0" smtClean="0">
                          <a:solidFill>
                            <a:schemeClr val="bg1"/>
                          </a:solidFill>
                          <a:effectLst/>
                          <a:latin typeface="Arial" panose="020B0604020202020204" pitchFamily="34" charset="0"/>
                          <a:cs typeface="Arial" panose="020B0604020202020204" pitchFamily="34" charset="0"/>
                        </a:rPr>
                        <a:t>No ACS Within </a:t>
                      </a:r>
                      <a:r>
                        <a:rPr lang="en-US" sz="1800" dirty="0">
                          <a:solidFill>
                            <a:schemeClr val="bg1"/>
                          </a:solidFill>
                          <a:effectLst/>
                          <a:latin typeface="Arial" panose="020B0604020202020204" pitchFamily="34" charset="0"/>
                          <a:cs typeface="Arial" panose="020B0604020202020204" pitchFamily="34" charset="0"/>
                        </a:rPr>
                        <a:t>72 </a:t>
                      </a:r>
                      <a:r>
                        <a:rPr lang="en-US" sz="1800" dirty="0" smtClean="0">
                          <a:solidFill>
                            <a:schemeClr val="bg1"/>
                          </a:solidFill>
                          <a:effectLst/>
                          <a:latin typeface="Arial" panose="020B0604020202020204" pitchFamily="34" charset="0"/>
                          <a:cs typeface="Arial" panose="020B0604020202020204" pitchFamily="34" charset="0"/>
                        </a:rPr>
                        <a:t>Hours (N=699)</a:t>
                      </a:r>
                      <a:endParaRPr lang="en-US" sz="2400" dirty="0">
                        <a:solidFill>
                          <a:schemeClr val="bg1"/>
                        </a:solidFill>
                        <a:effectLst/>
                        <a:latin typeface="Arial" panose="020B0604020202020204" pitchFamily="34" charset="0"/>
                        <a:ea typeface="Times New Roman"/>
                        <a:cs typeface="Arial" panose="020B0604020202020204" pitchFamily="34" charset="0"/>
                      </a:endParaRPr>
                    </a:p>
                  </a:txBody>
                  <a:tcPr marL="12065" marR="12065"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lnSpc>
                          <a:spcPct val="115000"/>
                        </a:lnSpc>
                        <a:spcBef>
                          <a:spcPts val="95"/>
                        </a:spcBef>
                        <a:spcAft>
                          <a:spcPts val="95"/>
                        </a:spcAft>
                      </a:pPr>
                      <a:r>
                        <a:rPr lang="en-US" sz="1800" dirty="0">
                          <a:solidFill>
                            <a:schemeClr val="bg1"/>
                          </a:solidFill>
                          <a:effectLst/>
                          <a:latin typeface="Arial"/>
                          <a:ea typeface="Times New Roman"/>
                          <a:cs typeface="Times New Roman"/>
                        </a:rPr>
                        <a:t> 17 (5.0%)</a:t>
                      </a:r>
                      <a:endParaRPr lang="en-US" sz="1800" dirty="0">
                        <a:solidFill>
                          <a:schemeClr val="bg1"/>
                        </a:solidFill>
                        <a:effectLst/>
                        <a:latin typeface="Times New Roman"/>
                        <a:ea typeface="Times New Roman"/>
                        <a:cs typeface="Times New Roman"/>
                      </a:endParaRPr>
                    </a:p>
                  </a:txBody>
                  <a:tcPr marL="12065" marR="12065"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lnSpc>
                          <a:spcPct val="115000"/>
                        </a:lnSpc>
                        <a:spcBef>
                          <a:spcPts val="95"/>
                        </a:spcBef>
                        <a:spcAft>
                          <a:spcPts val="95"/>
                        </a:spcAft>
                      </a:pPr>
                      <a:r>
                        <a:rPr lang="en-US" sz="1800" dirty="0">
                          <a:solidFill>
                            <a:schemeClr val="bg1"/>
                          </a:solidFill>
                          <a:effectLst/>
                          <a:latin typeface="Arial"/>
                          <a:ea typeface="Times New Roman"/>
                          <a:cs typeface="Times New Roman"/>
                        </a:rPr>
                        <a:t> 17 (5.0%)</a:t>
                      </a:r>
                      <a:endParaRPr lang="en-US" sz="1800" dirty="0">
                        <a:solidFill>
                          <a:schemeClr val="bg1"/>
                        </a:solidFill>
                        <a:effectLst/>
                        <a:latin typeface="Times New Roman"/>
                        <a:ea typeface="Times New Roman"/>
                        <a:cs typeface="Times New Roman"/>
                      </a:endParaRPr>
                    </a:p>
                  </a:txBody>
                  <a:tcPr marL="12065" marR="12065"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lnSpc>
                          <a:spcPct val="115000"/>
                        </a:lnSpc>
                        <a:spcBef>
                          <a:spcPts val="95"/>
                        </a:spcBef>
                        <a:spcAft>
                          <a:spcPts val="95"/>
                        </a:spcAft>
                      </a:pPr>
                      <a:r>
                        <a:rPr lang="en-US" sz="1800" dirty="0">
                          <a:solidFill>
                            <a:schemeClr val="bg1"/>
                          </a:solidFill>
                          <a:effectLst/>
                          <a:latin typeface="Arial"/>
                          <a:ea typeface="Times New Roman"/>
                          <a:cs typeface="Times New Roman"/>
                        </a:rPr>
                        <a:t>1.02 (</a:t>
                      </a:r>
                      <a:r>
                        <a:rPr lang="en-US" sz="1800" dirty="0" smtClean="0">
                          <a:solidFill>
                            <a:schemeClr val="bg1"/>
                          </a:solidFill>
                          <a:effectLst/>
                          <a:latin typeface="Arial"/>
                          <a:ea typeface="Times New Roman"/>
                          <a:cs typeface="Times New Roman"/>
                        </a:rPr>
                        <a:t>0.52-2.00</a:t>
                      </a:r>
                      <a:r>
                        <a:rPr lang="en-US" sz="1800" dirty="0">
                          <a:solidFill>
                            <a:schemeClr val="bg1"/>
                          </a:solidFill>
                          <a:effectLst/>
                          <a:latin typeface="Arial"/>
                          <a:ea typeface="Times New Roman"/>
                          <a:cs typeface="Times New Roman"/>
                        </a:rPr>
                        <a:t>)</a:t>
                      </a:r>
                      <a:endParaRPr lang="en-US" sz="1800" dirty="0">
                        <a:solidFill>
                          <a:schemeClr val="bg1"/>
                        </a:solidFill>
                        <a:effectLst/>
                        <a:latin typeface="Times New Roman"/>
                        <a:ea typeface="Times New Roman"/>
                        <a:cs typeface="Times New Roman"/>
                      </a:endParaRPr>
                    </a:p>
                  </a:txBody>
                  <a:tcPr marL="12065" marR="12065"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rowSpan="2">
                  <a:txBody>
                    <a:bodyPr/>
                    <a:lstStyle/>
                    <a:p>
                      <a:pPr marL="0" marR="0" algn="ctr">
                        <a:lnSpc>
                          <a:spcPct val="115000"/>
                        </a:lnSpc>
                        <a:spcBef>
                          <a:spcPts val="95"/>
                        </a:spcBef>
                        <a:spcAft>
                          <a:spcPts val="95"/>
                        </a:spcAft>
                      </a:pPr>
                      <a:r>
                        <a:rPr lang="en-US" sz="1800" dirty="0" smtClean="0">
                          <a:solidFill>
                            <a:schemeClr val="bg1"/>
                          </a:solidFill>
                          <a:effectLst/>
                          <a:latin typeface="Arial" panose="020B0604020202020204" pitchFamily="34" charset="0"/>
                          <a:ea typeface="Times New Roman"/>
                          <a:cs typeface="Arial" panose="020B0604020202020204" pitchFamily="34" charset="0"/>
                        </a:rPr>
                        <a:t>0.50</a:t>
                      </a:r>
                      <a:endParaRPr lang="en-US" sz="1800" dirty="0">
                        <a:solidFill>
                          <a:schemeClr val="bg1"/>
                        </a:solidFill>
                        <a:effectLst/>
                        <a:latin typeface="Arial" panose="020B0604020202020204" pitchFamily="34" charset="0"/>
                        <a:ea typeface="Times New Roman"/>
                        <a:cs typeface="Arial" panose="020B0604020202020204" pitchFamily="34" charset="0"/>
                      </a:endParaRPr>
                    </a:p>
                  </a:txBody>
                  <a:tcPr marL="12065" marR="12065" marT="0" marB="0" anchor="ctr">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r>
              <a:tr h="630935">
                <a:tc>
                  <a:txBody>
                    <a:bodyPr/>
                    <a:lstStyle/>
                    <a:p>
                      <a:pPr marL="0" marR="0">
                        <a:lnSpc>
                          <a:spcPct val="115000"/>
                        </a:lnSpc>
                        <a:spcBef>
                          <a:spcPts val="95"/>
                        </a:spcBef>
                        <a:spcAft>
                          <a:spcPts val="95"/>
                        </a:spcAft>
                      </a:pPr>
                      <a:r>
                        <a:rPr lang="en-US" sz="1800" dirty="0" smtClean="0">
                          <a:solidFill>
                            <a:schemeClr val="bg1"/>
                          </a:solidFill>
                          <a:effectLst/>
                          <a:latin typeface="Arial" panose="020B0604020202020204" pitchFamily="34" charset="0"/>
                          <a:cs typeface="Arial" panose="020B0604020202020204" pitchFamily="34" charset="0"/>
                        </a:rPr>
                        <a:t>ACS Within </a:t>
                      </a:r>
                      <a:r>
                        <a:rPr lang="en-US" sz="1800" dirty="0">
                          <a:solidFill>
                            <a:schemeClr val="bg1"/>
                          </a:solidFill>
                          <a:effectLst/>
                          <a:latin typeface="Arial" panose="020B0604020202020204" pitchFamily="34" charset="0"/>
                          <a:cs typeface="Arial" panose="020B0604020202020204" pitchFamily="34" charset="0"/>
                        </a:rPr>
                        <a:t>72 </a:t>
                      </a:r>
                      <a:r>
                        <a:rPr lang="en-US" sz="1800" dirty="0" smtClean="0">
                          <a:solidFill>
                            <a:schemeClr val="bg1"/>
                          </a:solidFill>
                          <a:effectLst/>
                          <a:latin typeface="Arial" panose="020B0604020202020204" pitchFamily="34" charset="0"/>
                          <a:cs typeface="Arial" panose="020B0604020202020204" pitchFamily="34" charset="0"/>
                        </a:rPr>
                        <a:t>Hours</a:t>
                      </a:r>
                      <a:r>
                        <a:rPr lang="en-US" sz="1800" baseline="0" dirty="0" smtClean="0">
                          <a:solidFill>
                            <a:schemeClr val="bg1"/>
                          </a:solidFill>
                          <a:effectLst/>
                          <a:latin typeface="Arial" panose="020B0604020202020204" pitchFamily="34" charset="0"/>
                          <a:cs typeface="Arial" panose="020B0604020202020204" pitchFamily="34" charset="0"/>
                        </a:rPr>
                        <a:t> (N=988)</a:t>
                      </a:r>
                      <a:endParaRPr lang="en-US" sz="2400" dirty="0">
                        <a:solidFill>
                          <a:schemeClr val="bg1"/>
                        </a:solidFill>
                        <a:effectLst/>
                        <a:latin typeface="Arial" panose="020B0604020202020204" pitchFamily="34" charset="0"/>
                        <a:ea typeface="Times New Roman"/>
                        <a:cs typeface="Arial" panose="020B0604020202020204" pitchFamily="34" charset="0"/>
                      </a:endParaRPr>
                    </a:p>
                  </a:txBody>
                  <a:tcPr marL="12065" marR="12065"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lnSpc>
                          <a:spcPct val="115000"/>
                        </a:lnSpc>
                        <a:spcBef>
                          <a:spcPts val="95"/>
                        </a:spcBef>
                        <a:spcAft>
                          <a:spcPts val="95"/>
                        </a:spcAft>
                      </a:pPr>
                      <a:r>
                        <a:rPr lang="en-US" sz="1800" dirty="0">
                          <a:solidFill>
                            <a:schemeClr val="bg1"/>
                          </a:solidFill>
                          <a:effectLst/>
                          <a:latin typeface="Arial"/>
                          <a:ea typeface="Times New Roman"/>
                          <a:cs typeface="Times New Roman"/>
                        </a:rPr>
                        <a:t> 16 (3.3%)</a:t>
                      </a:r>
                      <a:endParaRPr lang="en-US" sz="1800" dirty="0">
                        <a:solidFill>
                          <a:schemeClr val="bg1"/>
                        </a:solidFill>
                        <a:effectLst/>
                        <a:latin typeface="Times New Roman"/>
                        <a:ea typeface="Times New Roman"/>
                        <a:cs typeface="Times New Roman"/>
                      </a:endParaRPr>
                    </a:p>
                  </a:txBody>
                  <a:tcPr marL="12065" marR="12065"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lnSpc>
                          <a:spcPct val="115000"/>
                        </a:lnSpc>
                        <a:spcBef>
                          <a:spcPts val="95"/>
                        </a:spcBef>
                        <a:spcAft>
                          <a:spcPts val="95"/>
                        </a:spcAft>
                      </a:pPr>
                      <a:r>
                        <a:rPr lang="en-US" sz="1800" dirty="0">
                          <a:solidFill>
                            <a:schemeClr val="bg1"/>
                          </a:solidFill>
                          <a:effectLst/>
                          <a:latin typeface="Arial"/>
                          <a:ea typeface="Times New Roman"/>
                          <a:cs typeface="Times New Roman"/>
                        </a:rPr>
                        <a:t> 21 (4.5%)</a:t>
                      </a:r>
                      <a:endParaRPr lang="en-US" sz="1800" dirty="0">
                        <a:solidFill>
                          <a:schemeClr val="bg1"/>
                        </a:solidFill>
                        <a:effectLst/>
                        <a:latin typeface="Times New Roman"/>
                        <a:ea typeface="Times New Roman"/>
                        <a:cs typeface="Times New Roman"/>
                      </a:endParaRPr>
                    </a:p>
                  </a:txBody>
                  <a:tcPr marL="12065" marR="12065"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a:txBody>
                    <a:bodyPr/>
                    <a:lstStyle/>
                    <a:p>
                      <a:pPr marL="0" marR="0" algn="ctr">
                        <a:lnSpc>
                          <a:spcPct val="115000"/>
                        </a:lnSpc>
                        <a:spcBef>
                          <a:spcPts val="95"/>
                        </a:spcBef>
                        <a:spcAft>
                          <a:spcPts val="95"/>
                        </a:spcAft>
                      </a:pPr>
                      <a:r>
                        <a:rPr lang="en-US" sz="1800" dirty="0">
                          <a:solidFill>
                            <a:schemeClr val="bg1"/>
                          </a:solidFill>
                          <a:effectLst/>
                          <a:latin typeface="Arial"/>
                          <a:ea typeface="Times New Roman"/>
                          <a:cs typeface="Times New Roman"/>
                        </a:rPr>
                        <a:t>0.74 (</a:t>
                      </a:r>
                      <a:r>
                        <a:rPr lang="en-US" sz="1800" dirty="0" smtClean="0">
                          <a:solidFill>
                            <a:schemeClr val="bg1"/>
                          </a:solidFill>
                          <a:effectLst/>
                          <a:latin typeface="Arial"/>
                          <a:ea typeface="Times New Roman"/>
                          <a:cs typeface="Times New Roman"/>
                        </a:rPr>
                        <a:t>0.39-1.42</a:t>
                      </a:r>
                      <a:r>
                        <a:rPr lang="en-US" sz="1800" dirty="0">
                          <a:solidFill>
                            <a:schemeClr val="bg1"/>
                          </a:solidFill>
                          <a:effectLst/>
                          <a:latin typeface="Arial"/>
                          <a:ea typeface="Times New Roman"/>
                          <a:cs typeface="Times New Roman"/>
                        </a:rPr>
                        <a:t>)</a:t>
                      </a:r>
                      <a:endParaRPr lang="en-US" sz="1800" dirty="0">
                        <a:solidFill>
                          <a:schemeClr val="bg1"/>
                        </a:solidFill>
                        <a:effectLst/>
                        <a:latin typeface="Times New Roman"/>
                        <a:ea typeface="Times New Roman"/>
                        <a:cs typeface="Times New Roman"/>
                      </a:endParaRPr>
                    </a:p>
                  </a:txBody>
                  <a:tcPr marL="12065" marR="12065" marT="0" marB="0">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c vMerge="1">
                  <a:txBody>
                    <a:bodyPr/>
                    <a:lstStyle/>
                    <a:p>
                      <a:pPr marL="0" marR="0" algn="ctr">
                        <a:lnSpc>
                          <a:spcPct val="115000"/>
                        </a:lnSpc>
                        <a:spcBef>
                          <a:spcPts val="95"/>
                        </a:spcBef>
                        <a:spcAft>
                          <a:spcPts val="95"/>
                        </a:spcAft>
                      </a:pPr>
                      <a:endParaRPr lang="en-US" sz="2400" dirty="0">
                        <a:solidFill>
                          <a:schemeClr val="bg1"/>
                        </a:solidFill>
                        <a:effectLst/>
                        <a:latin typeface="Arial" panose="020B0604020202020204" pitchFamily="34" charset="0"/>
                        <a:ea typeface="Times New Roman"/>
                        <a:cs typeface="Arial" panose="020B0604020202020204" pitchFamily="34" charset="0"/>
                      </a:endParaRPr>
                    </a:p>
                  </a:txBody>
                  <a:tcPr marL="12065" marR="12065" marT="0" marB="0" anchor="ctr">
                    <a:gradFill flip="none" rotWithShape="1">
                      <a:gsLst>
                        <a:gs pos="0">
                          <a:schemeClr val="tx2">
                            <a:lumMod val="60000"/>
                            <a:lumOff val="40000"/>
                            <a:shade val="30000"/>
                            <a:satMod val="115000"/>
                          </a:schemeClr>
                        </a:gs>
                        <a:gs pos="50000">
                          <a:schemeClr val="tx2">
                            <a:lumMod val="60000"/>
                            <a:lumOff val="40000"/>
                            <a:shade val="67500"/>
                            <a:satMod val="115000"/>
                          </a:schemeClr>
                        </a:gs>
                        <a:gs pos="100000">
                          <a:schemeClr val="tx2">
                            <a:lumMod val="60000"/>
                            <a:lumOff val="40000"/>
                            <a:shade val="100000"/>
                            <a:satMod val="115000"/>
                          </a:schemeClr>
                        </a:gs>
                      </a:gsLst>
                      <a:lin ang="2700000" scaled="1"/>
                      <a:tileRect/>
                    </a:gradFill>
                  </a:tcPr>
                </a:tc>
              </a:tr>
            </a:tbl>
          </a:graphicData>
        </a:graphic>
      </p:graphicFrame>
      <p:sp>
        <p:nvSpPr>
          <p:cNvPr id="5" name="Oval 4"/>
          <p:cNvSpPr/>
          <p:nvPr/>
        </p:nvSpPr>
        <p:spPr>
          <a:xfrm>
            <a:off x="5676900" y="2971800"/>
            <a:ext cx="914400" cy="12954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1800" b="0" i="0">
              <a:solidFill>
                <a:prstClr val="white"/>
              </a:solidFill>
            </a:endParaRPr>
          </a:p>
        </p:txBody>
      </p:sp>
    </p:spTree>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372533" y="0"/>
            <a:ext cx="8195733" cy="1143000"/>
          </a:xfrm>
          <a:noFill/>
        </p:spPr>
        <p:txBody>
          <a:bodyPr/>
          <a:lstStyle/>
          <a:p>
            <a:pPr algn="ctr"/>
            <a:r>
              <a:rPr lang="en-US" sz="3200" b="1" smtClean="0">
                <a:latin typeface="Arial Narrow" pitchFamily="34" charset="0"/>
              </a:rPr>
              <a:t>Protracted Spontaneous Platelet Activation in </a:t>
            </a:r>
            <a:br>
              <a:rPr lang="en-US" sz="3200" b="1" smtClean="0">
                <a:latin typeface="Arial Narrow" pitchFamily="34" charset="0"/>
              </a:rPr>
            </a:br>
            <a:r>
              <a:rPr lang="en-US" sz="3200" b="1" smtClean="0">
                <a:latin typeface="Arial Narrow" pitchFamily="34" charset="0"/>
              </a:rPr>
              <a:t>Acute Coronary Syndromes:  TIMI 12 Results</a:t>
            </a:r>
            <a:r>
              <a:rPr lang="en-US" sz="3200" b="1" baseline="30000" smtClean="0">
                <a:latin typeface="Arial Narrow" pitchFamily="34" charset="0"/>
              </a:rPr>
              <a:t>1</a:t>
            </a:r>
            <a:r>
              <a:rPr lang="en-US" sz="3200" smtClean="0">
                <a:latin typeface="Arial Narrow" pitchFamily="34" charset="0"/>
              </a:rPr>
              <a:t> </a:t>
            </a:r>
          </a:p>
        </p:txBody>
      </p:sp>
      <p:graphicFrame>
        <p:nvGraphicFramePr>
          <p:cNvPr id="80899" name="Object 3">
            <a:hlinkClick r:id="" action="ppaction://ole?verb=0"/>
          </p:cNvPr>
          <p:cNvGraphicFramePr>
            <a:graphicFrameLocks/>
          </p:cNvGraphicFramePr>
          <p:nvPr/>
        </p:nvGraphicFramePr>
        <p:xfrm>
          <a:off x="911578" y="987425"/>
          <a:ext cx="7755467" cy="5229225"/>
        </p:xfrm>
        <a:graphic>
          <a:graphicData uri="http://schemas.openxmlformats.org/presentationml/2006/ole">
            <mc:AlternateContent xmlns:mc="http://schemas.openxmlformats.org/markup-compatibility/2006">
              <mc:Choice xmlns:v="urn:schemas-microsoft-com:vml" Requires="v">
                <p:oleObj spid="_x0000_s1557579" r:id="rId4" imgW="8723313" imgH="5229225" progId="">
                  <p:embed/>
                </p:oleObj>
              </mc:Choice>
              <mc:Fallback>
                <p:oleObj r:id="rId4" imgW="8723313" imgH="5229225"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1578" y="987425"/>
                        <a:ext cx="7755467" cy="522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0900" name="Rectangle 4"/>
          <p:cNvSpPr>
            <a:spLocks noChangeArrowheads="1"/>
          </p:cNvSpPr>
          <p:nvPr/>
        </p:nvSpPr>
        <p:spPr bwMode="auto">
          <a:xfrm>
            <a:off x="533400" y="5572126"/>
            <a:ext cx="8031046" cy="42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200" b="0" i="0" dirty="0">
                <a:solidFill>
                  <a:srgbClr val="FFFFFF"/>
                </a:solidFill>
                <a:latin typeface="Arial" pitchFamily="34" charset="0"/>
              </a:rPr>
              <a:t>            </a:t>
            </a:r>
            <a:r>
              <a:rPr lang="en-US" sz="2200" b="0" i="0" dirty="0" err="1">
                <a:solidFill>
                  <a:srgbClr val="FFFFFF"/>
                </a:solidFill>
                <a:latin typeface="Arial" pitchFamily="34" charset="0"/>
              </a:rPr>
              <a:t>Normals</a:t>
            </a:r>
            <a:r>
              <a:rPr lang="en-US" sz="2200" b="0" i="0" dirty="0">
                <a:solidFill>
                  <a:srgbClr val="FFFFFF"/>
                </a:solidFill>
                <a:latin typeface="Arial" pitchFamily="34" charset="0"/>
              </a:rPr>
              <a:t>   </a:t>
            </a:r>
            <a:r>
              <a:rPr lang="en-US" sz="2200" b="0" i="0" dirty="0" smtClean="0">
                <a:solidFill>
                  <a:srgbClr val="FFFFFF"/>
                </a:solidFill>
                <a:latin typeface="Arial" pitchFamily="34" charset="0"/>
              </a:rPr>
              <a:t>  </a:t>
            </a:r>
            <a:r>
              <a:rPr lang="en-US" sz="2200" b="0" i="0" dirty="0">
                <a:solidFill>
                  <a:srgbClr val="FFFFFF"/>
                </a:solidFill>
                <a:latin typeface="Arial" pitchFamily="34" charset="0"/>
              </a:rPr>
              <a:t>Patients   </a:t>
            </a:r>
            <a:r>
              <a:rPr lang="en-US" sz="2200" b="0" i="0" dirty="0" smtClean="0">
                <a:solidFill>
                  <a:srgbClr val="FFFFFF"/>
                </a:solidFill>
                <a:latin typeface="Arial" pitchFamily="34" charset="0"/>
              </a:rPr>
              <a:t>  </a:t>
            </a:r>
            <a:r>
              <a:rPr lang="en-US" sz="2200" b="0" i="0" dirty="0">
                <a:solidFill>
                  <a:srgbClr val="FFFFFF"/>
                </a:solidFill>
                <a:latin typeface="Arial" pitchFamily="34" charset="0"/>
              </a:rPr>
              <a:t>Baseline     </a:t>
            </a:r>
            <a:r>
              <a:rPr lang="en-US" sz="2200" b="0" i="0" dirty="0" smtClean="0">
                <a:solidFill>
                  <a:srgbClr val="FFFFFF"/>
                </a:solidFill>
                <a:latin typeface="Arial" pitchFamily="34" charset="0"/>
              </a:rPr>
              <a:t> </a:t>
            </a:r>
            <a:r>
              <a:rPr lang="en-US" sz="2200" b="0" i="0" dirty="0">
                <a:solidFill>
                  <a:srgbClr val="FFFFFF"/>
                </a:solidFill>
                <a:latin typeface="Arial" pitchFamily="34" charset="0"/>
              </a:rPr>
              <a:t>Day 7   </a:t>
            </a:r>
            <a:r>
              <a:rPr lang="en-US" sz="2200" b="0" i="0" dirty="0" smtClean="0">
                <a:solidFill>
                  <a:srgbClr val="FFFFFF"/>
                </a:solidFill>
                <a:latin typeface="Arial" pitchFamily="34" charset="0"/>
              </a:rPr>
              <a:t>    </a:t>
            </a:r>
            <a:r>
              <a:rPr lang="en-US" sz="2200" b="0" i="0" dirty="0">
                <a:solidFill>
                  <a:srgbClr val="FFFFFF"/>
                </a:solidFill>
                <a:latin typeface="Arial" pitchFamily="34" charset="0"/>
              </a:rPr>
              <a:t>Day 28 </a:t>
            </a:r>
          </a:p>
        </p:txBody>
      </p:sp>
      <p:sp>
        <p:nvSpPr>
          <p:cNvPr id="80901" name="Rectangle 5"/>
          <p:cNvSpPr>
            <a:spLocks noChangeArrowheads="1"/>
          </p:cNvSpPr>
          <p:nvPr/>
        </p:nvSpPr>
        <p:spPr bwMode="auto">
          <a:xfrm rot="16200000">
            <a:off x="-677821" y="3065739"/>
            <a:ext cx="2471832" cy="428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200" b="0" i="0">
                <a:solidFill>
                  <a:srgbClr val="FFFFFF"/>
                </a:solidFill>
                <a:latin typeface="Arial" pitchFamily="34" charset="0"/>
              </a:rPr>
              <a:t>% Platelets CD62 </a:t>
            </a:r>
          </a:p>
        </p:txBody>
      </p:sp>
      <p:sp>
        <p:nvSpPr>
          <p:cNvPr id="80902" name="Rectangle 6"/>
          <p:cNvSpPr>
            <a:spLocks noChangeArrowheads="1"/>
          </p:cNvSpPr>
          <p:nvPr/>
        </p:nvSpPr>
        <p:spPr bwMode="auto">
          <a:xfrm>
            <a:off x="2324206" y="6005514"/>
            <a:ext cx="5616795" cy="45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sz="2400" b="0" i="0">
                <a:solidFill>
                  <a:srgbClr val="FFFFFF"/>
                </a:solidFill>
                <a:latin typeface="Arial" pitchFamily="34" charset="0"/>
              </a:rPr>
              <a:t>Controls                              TIMI 12 ACS</a:t>
            </a:r>
          </a:p>
        </p:txBody>
      </p:sp>
      <p:sp>
        <p:nvSpPr>
          <p:cNvPr id="80903" name="Rectangle 7"/>
          <p:cNvSpPr>
            <a:spLocks noChangeArrowheads="1"/>
          </p:cNvSpPr>
          <p:nvPr/>
        </p:nvSpPr>
        <p:spPr bwMode="auto">
          <a:xfrm>
            <a:off x="1665111" y="6026150"/>
            <a:ext cx="2223911" cy="444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80904" name="Rectangle 8"/>
          <p:cNvSpPr>
            <a:spLocks noChangeArrowheads="1"/>
          </p:cNvSpPr>
          <p:nvPr/>
        </p:nvSpPr>
        <p:spPr bwMode="auto">
          <a:xfrm>
            <a:off x="4782258" y="6026150"/>
            <a:ext cx="3441700" cy="444500"/>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eaLnBrk="0" hangingPunct="0"/>
            <a:endParaRPr lang="en-US" b="0" i="0">
              <a:solidFill>
                <a:srgbClr val="FFFFFF"/>
              </a:solidFill>
              <a:latin typeface="Verdana" pitchFamily="34" charset="0"/>
            </a:endParaRPr>
          </a:p>
        </p:txBody>
      </p:sp>
      <p:sp>
        <p:nvSpPr>
          <p:cNvPr id="80905" name="Rectangle 9"/>
          <p:cNvSpPr>
            <a:spLocks noChangeArrowheads="1"/>
          </p:cNvSpPr>
          <p:nvPr/>
        </p:nvSpPr>
        <p:spPr bwMode="auto">
          <a:xfrm>
            <a:off x="156634" y="6455024"/>
            <a:ext cx="4693594" cy="397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488" tIns="44450" rIns="90488" bIns="44450">
            <a:spAutoFit/>
          </a:bodyPr>
          <a:lstStyle/>
          <a:p>
            <a:pPr eaLnBrk="0" hangingPunct="0"/>
            <a:r>
              <a:rPr lang="en-US" b="0" i="0" baseline="30000">
                <a:solidFill>
                  <a:srgbClr val="FFFFFF"/>
                </a:solidFill>
                <a:latin typeface="Arial" pitchFamily="34" charset="0"/>
              </a:rPr>
              <a:t>1</a:t>
            </a:r>
            <a:r>
              <a:rPr lang="en-US" b="0" i="0">
                <a:solidFill>
                  <a:srgbClr val="FFFFFF"/>
                </a:solidFill>
                <a:latin typeface="Arial" pitchFamily="34" charset="0"/>
              </a:rPr>
              <a:t>Ault, Cannon et al.  JACC 1999;33:634</a:t>
            </a:r>
          </a:p>
        </p:txBody>
      </p:sp>
      <p:sp>
        <p:nvSpPr>
          <p:cNvPr id="80906" name="Line 10"/>
          <p:cNvSpPr>
            <a:spLocks noChangeShapeType="1"/>
          </p:cNvSpPr>
          <p:nvPr/>
        </p:nvSpPr>
        <p:spPr bwMode="auto">
          <a:xfrm>
            <a:off x="1930403" y="4419600"/>
            <a:ext cx="33866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b="0" i="0">
              <a:solidFill>
                <a:srgbClr val="FFFFFF"/>
              </a:solidFill>
              <a:latin typeface="Verdana" pitchFamily="34" charset="0"/>
            </a:endParaRPr>
          </a:p>
        </p:txBody>
      </p:sp>
      <p:sp>
        <p:nvSpPr>
          <p:cNvPr id="80907" name="Line 11"/>
          <p:cNvSpPr>
            <a:spLocks noChangeShapeType="1"/>
          </p:cNvSpPr>
          <p:nvPr/>
        </p:nvSpPr>
        <p:spPr bwMode="auto">
          <a:xfrm>
            <a:off x="4639733" y="1600200"/>
            <a:ext cx="33866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b="0" i="0">
              <a:solidFill>
                <a:srgbClr val="FFFFFF"/>
              </a:solidFill>
              <a:latin typeface="Verdana" pitchFamily="34" charset="0"/>
            </a:endParaRPr>
          </a:p>
        </p:txBody>
      </p:sp>
      <p:sp>
        <p:nvSpPr>
          <p:cNvPr id="80908" name="Line 12"/>
          <p:cNvSpPr>
            <a:spLocks noChangeShapeType="1"/>
          </p:cNvSpPr>
          <p:nvPr/>
        </p:nvSpPr>
        <p:spPr bwMode="auto">
          <a:xfrm>
            <a:off x="6062133" y="3048000"/>
            <a:ext cx="33866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b="0" i="0">
              <a:solidFill>
                <a:srgbClr val="FFFFFF"/>
              </a:solidFill>
              <a:latin typeface="Verdana" pitchFamily="34" charset="0"/>
            </a:endParaRPr>
          </a:p>
        </p:txBody>
      </p:sp>
      <p:sp>
        <p:nvSpPr>
          <p:cNvPr id="80909" name="Line 13"/>
          <p:cNvSpPr>
            <a:spLocks noChangeShapeType="1"/>
          </p:cNvSpPr>
          <p:nvPr/>
        </p:nvSpPr>
        <p:spPr bwMode="auto">
          <a:xfrm>
            <a:off x="7416803" y="2819400"/>
            <a:ext cx="33866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b="0" i="0">
              <a:solidFill>
                <a:srgbClr val="FFFFFF"/>
              </a:solidFill>
              <a:latin typeface="Verdana" pitchFamily="34" charset="0"/>
            </a:endParaRPr>
          </a:p>
        </p:txBody>
      </p:sp>
      <p:sp>
        <p:nvSpPr>
          <p:cNvPr id="80910" name="Line 14"/>
          <p:cNvSpPr>
            <a:spLocks noChangeShapeType="1"/>
          </p:cNvSpPr>
          <p:nvPr/>
        </p:nvSpPr>
        <p:spPr bwMode="auto">
          <a:xfrm>
            <a:off x="3352803" y="4038600"/>
            <a:ext cx="338667"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b="0" i="0">
              <a:solidFill>
                <a:srgbClr val="FFFFFF"/>
              </a:solidFill>
              <a:latin typeface="Verdana" pitchFamily="34" charset="0"/>
            </a:endParaRPr>
          </a:p>
        </p:txBody>
      </p:sp>
      <p:sp>
        <p:nvSpPr>
          <p:cNvPr id="80911" name="Line 15"/>
          <p:cNvSpPr>
            <a:spLocks noChangeShapeType="1"/>
          </p:cNvSpPr>
          <p:nvPr/>
        </p:nvSpPr>
        <p:spPr bwMode="auto">
          <a:xfrm>
            <a:off x="2133600" y="4419600"/>
            <a:ext cx="0" cy="381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b="0" i="0">
              <a:solidFill>
                <a:srgbClr val="FFFFFF"/>
              </a:solidFill>
              <a:latin typeface="Verdana" pitchFamily="34" charset="0"/>
            </a:endParaRPr>
          </a:p>
        </p:txBody>
      </p:sp>
      <p:sp>
        <p:nvSpPr>
          <p:cNvPr id="80912" name="Line 16"/>
          <p:cNvSpPr>
            <a:spLocks noChangeShapeType="1"/>
          </p:cNvSpPr>
          <p:nvPr/>
        </p:nvSpPr>
        <p:spPr bwMode="auto">
          <a:xfrm>
            <a:off x="3488267" y="4038600"/>
            <a:ext cx="0" cy="533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b="0" i="0">
              <a:solidFill>
                <a:srgbClr val="FFFFFF"/>
              </a:solidFill>
              <a:latin typeface="Verdana" pitchFamily="34" charset="0"/>
            </a:endParaRPr>
          </a:p>
        </p:txBody>
      </p:sp>
      <p:sp>
        <p:nvSpPr>
          <p:cNvPr id="80913" name="Line 17"/>
          <p:cNvSpPr>
            <a:spLocks noChangeShapeType="1"/>
          </p:cNvSpPr>
          <p:nvPr/>
        </p:nvSpPr>
        <p:spPr bwMode="auto">
          <a:xfrm>
            <a:off x="4775200" y="1600200"/>
            <a:ext cx="0" cy="1676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b="0" i="0">
              <a:solidFill>
                <a:srgbClr val="FFFFFF"/>
              </a:solidFill>
              <a:latin typeface="Verdana" pitchFamily="34" charset="0"/>
            </a:endParaRPr>
          </a:p>
        </p:txBody>
      </p:sp>
      <p:sp>
        <p:nvSpPr>
          <p:cNvPr id="80914" name="Line 18"/>
          <p:cNvSpPr>
            <a:spLocks noChangeShapeType="1"/>
          </p:cNvSpPr>
          <p:nvPr/>
        </p:nvSpPr>
        <p:spPr bwMode="auto">
          <a:xfrm>
            <a:off x="6265333" y="3048000"/>
            <a:ext cx="0" cy="9144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b="0" i="0">
              <a:solidFill>
                <a:srgbClr val="FFFFFF"/>
              </a:solidFill>
              <a:latin typeface="Verdana" pitchFamily="34" charset="0"/>
            </a:endParaRPr>
          </a:p>
        </p:txBody>
      </p:sp>
      <p:sp>
        <p:nvSpPr>
          <p:cNvPr id="80915" name="Line 19"/>
          <p:cNvSpPr>
            <a:spLocks noChangeShapeType="1"/>
          </p:cNvSpPr>
          <p:nvPr/>
        </p:nvSpPr>
        <p:spPr bwMode="auto">
          <a:xfrm>
            <a:off x="7620000" y="2819400"/>
            <a:ext cx="0" cy="9906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b="0" i="0">
              <a:solidFill>
                <a:srgbClr val="FFFFFF"/>
              </a:solidFill>
              <a:latin typeface="Verdana" pitchFamily="34" charset="0"/>
            </a:endParaRPr>
          </a:p>
        </p:txBody>
      </p:sp>
    </p:spTree>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p:txBody>
          <a:bodyPr/>
          <a:lstStyle/>
          <a:p>
            <a:pPr algn="ctr"/>
            <a:r>
              <a:rPr lang="en-US" b="1" smtClean="0">
                <a:latin typeface="Arial Narrow" pitchFamily="34" charset="0"/>
              </a:rPr>
              <a:t>Baseline Platelet Reactivity* Determines Outcomes Following Coronary Stenting</a:t>
            </a:r>
          </a:p>
        </p:txBody>
      </p:sp>
      <p:sp>
        <p:nvSpPr>
          <p:cNvPr id="81923" name="Line 3"/>
          <p:cNvSpPr>
            <a:spLocks noChangeShapeType="1"/>
          </p:cNvSpPr>
          <p:nvPr/>
        </p:nvSpPr>
        <p:spPr bwMode="auto">
          <a:xfrm>
            <a:off x="2032000" y="1714500"/>
            <a:ext cx="0" cy="3276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b="0" i="0">
              <a:solidFill>
                <a:srgbClr val="FFFFFF"/>
              </a:solidFill>
              <a:latin typeface="Verdana" pitchFamily="34" charset="0"/>
            </a:endParaRPr>
          </a:p>
        </p:txBody>
      </p:sp>
      <p:sp>
        <p:nvSpPr>
          <p:cNvPr id="81924" name="Line 4"/>
          <p:cNvSpPr>
            <a:spLocks noChangeShapeType="1"/>
          </p:cNvSpPr>
          <p:nvPr/>
        </p:nvSpPr>
        <p:spPr bwMode="auto">
          <a:xfrm>
            <a:off x="2032000" y="5181600"/>
            <a:ext cx="474133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b="0" i="0">
              <a:solidFill>
                <a:srgbClr val="FFFFFF"/>
              </a:solidFill>
              <a:latin typeface="Verdana" pitchFamily="34" charset="0"/>
            </a:endParaRPr>
          </a:p>
        </p:txBody>
      </p:sp>
      <p:sp>
        <p:nvSpPr>
          <p:cNvPr id="81925" name="Text Box 5"/>
          <p:cNvSpPr txBox="1">
            <a:spLocks noChangeArrowheads="1"/>
          </p:cNvSpPr>
          <p:nvPr/>
        </p:nvSpPr>
        <p:spPr bwMode="auto">
          <a:xfrm>
            <a:off x="1476165" y="1527178"/>
            <a:ext cx="505267" cy="35963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0" hangingPunct="0">
              <a:lnSpc>
                <a:spcPct val="115000"/>
              </a:lnSpc>
            </a:pPr>
            <a:r>
              <a:rPr lang="en-US" sz="1800" i="0">
                <a:solidFill>
                  <a:srgbClr val="FFFFFF"/>
                </a:solidFill>
                <a:latin typeface="Arial" pitchFamily="34" charset="0"/>
              </a:rPr>
              <a:t>1.0</a:t>
            </a:r>
          </a:p>
          <a:p>
            <a:pPr eaLnBrk="0" hangingPunct="0">
              <a:lnSpc>
                <a:spcPct val="115000"/>
              </a:lnSpc>
            </a:pPr>
            <a:endParaRPr lang="en-US" sz="1800" i="0">
              <a:solidFill>
                <a:srgbClr val="FFFFFF"/>
              </a:solidFill>
              <a:latin typeface="Arial" pitchFamily="34" charset="0"/>
            </a:endParaRPr>
          </a:p>
          <a:p>
            <a:pPr eaLnBrk="0" hangingPunct="0">
              <a:lnSpc>
                <a:spcPct val="115000"/>
              </a:lnSpc>
            </a:pPr>
            <a:r>
              <a:rPr lang="en-US" sz="1800" i="0">
                <a:solidFill>
                  <a:srgbClr val="FFFFFF"/>
                </a:solidFill>
                <a:latin typeface="Arial" pitchFamily="34" charset="0"/>
              </a:rPr>
              <a:t>0.9</a:t>
            </a:r>
          </a:p>
          <a:p>
            <a:pPr eaLnBrk="0" hangingPunct="0">
              <a:lnSpc>
                <a:spcPct val="115000"/>
              </a:lnSpc>
            </a:pPr>
            <a:endParaRPr lang="en-US" sz="1800" i="0">
              <a:solidFill>
                <a:srgbClr val="FFFFFF"/>
              </a:solidFill>
              <a:latin typeface="Arial" pitchFamily="34" charset="0"/>
            </a:endParaRPr>
          </a:p>
          <a:p>
            <a:pPr eaLnBrk="0" hangingPunct="0">
              <a:lnSpc>
                <a:spcPct val="115000"/>
              </a:lnSpc>
            </a:pPr>
            <a:r>
              <a:rPr lang="en-US" sz="1800" i="0">
                <a:solidFill>
                  <a:srgbClr val="FFFFFF"/>
                </a:solidFill>
                <a:latin typeface="Arial" pitchFamily="34" charset="0"/>
              </a:rPr>
              <a:t>0.8</a:t>
            </a:r>
          </a:p>
          <a:p>
            <a:pPr eaLnBrk="0" hangingPunct="0">
              <a:lnSpc>
                <a:spcPct val="115000"/>
              </a:lnSpc>
            </a:pPr>
            <a:endParaRPr lang="en-US" sz="1800" i="0">
              <a:solidFill>
                <a:srgbClr val="FFFFFF"/>
              </a:solidFill>
              <a:latin typeface="Arial" pitchFamily="34" charset="0"/>
            </a:endParaRPr>
          </a:p>
          <a:p>
            <a:pPr eaLnBrk="0" hangingPunct="0">
              <a:lnSpc>
                <a:spcPct val="115000"/>
              </a:lnSpc>
            </a:pPr>
            <a:r>
              <a:rPr lang="en-US" sz="1800" i="0">
                <a:solidFill>
                  <a:srgbClr val="FFFFFF"/>
                </a:solidFill>
                <a:latin typeface="Arial" pitchFamily="34" charset="0"/>
              </a:rPr>
              <a:t>0.7</a:t>
            </a:r>
          </a:p>
          <a:p>
            <a:pPr eaLnBrk="0" hangingPunct="0">
              <a:lnSpc>
                <a:spcPct val="115000"/>
              </a:lnSpc>
            </a:pPr>
            <a:endParaRPr lang="en-US" sz="1800" i="0">
              <a:solidFill>
                <a:srgbClr val="FFFFFF"/>
              </a:solidFill>
              <a:latin typeface="Arial" pitchFamily="34" charset="0"/>
            </a:endParaRPr>
          </a:p>
          <a:p>
            <a:pPr eaLnBrk="0" hangingPunct="0">
              <a:lnSpc>
                <a:spcPct val="115000"/>
              </a:lnSpc>
            </a:pPr>
            <a:r>
              <a:rPr lang="en-US" sz="1800" i="0">
                <a:solidFill>
                  <a:srgbClr val="FFFFFF"/>
                </a:solidFill>
                <a:latin typeface="Arial" pitchFamily="34" charset="0"/>
              </a:rPr>
              <a:t>0.6</a:t>
            </a:r>
          </a:p>
          <a:p>
            <a:pPr eaLnBrk="0" hangingPunct="0">
              <a:lnSpc>
                <a:spcPct val="115000"/>
              </a:lnSpc>
            </a:pPr>
            <a:endParaRPr lang="en-US" sz="1800" i="0">
              <a:solidFill>
                <a:srgbClr val="FFFFFF"/>
              </a:solidFill>
              <a:latin typeface="Arial" pitchFamily="34" charset="0"/>
            </a:endParaRPr>
          </a:p>
          <a:p>
            <a:pPr eaLnBrk="0" hangingPunct="0">
              <a:lnSpc>
                <a:spcPct val="115000"/>
              </a:lnSpc>
            </a:pPr>
            <a:r>
              <a:rPr lang="en-US" sz="1800" i="0">
                <a:solidFill>
                  <a:srgbClr val="FFFFFF"/>
                </a:solidFill>
                <a:latin typeface="Arial" pitchFamily="34" charset="0"/>
              </a:rPr>
              <a:t>0.5</a:t>
            </a:r>
          </a:p>
        </p:txBody>
      </p:sp>
      <p:sp>
        <p:nvSpPr>
          <p:cNvPr id="81926" name="Line 6"/>
          <p:cNvSpPr>
            <a:spLocks noChangeShapeType="1"/>
          </p:cNvSpPr>
          <p:nvPr/>
        </p:nvSpPr>
        <p:spPr bwMode="auto">
          <a:xfrm>
            <a:off x="1964270" y="4953000"/>
            <a:ext cx="6773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b="0" i="0">
              <a:solidFill>
                <a:srgbClr val="FFFFFF"/>
              </a:solidFill>
              <a:latin typeface="Verdana" pitchFamily="34" charset="0"/>
            </a:endParaRPr>
          </a:p>
        </p:txBody>
      </p:sp>
      <p:sp>
        <p:nvSpPr>
          <p:cNvPr id="81927" name="Line 7"/>
          <p:cNvSpPr>
            <a:spLocks noChangeShapeType="1"/>
          </p:cNvSpPr>
          <p:nvPr/>
        </p:nvSpPr>
        <p:spPr bwMode="auto">
          <a:xfrm>
            <a:off x="1964270" y="4305300"/>
            <a:ext cx="6773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b="0" i="0">
              <a:solidFill>
                <a:srgbClr val="FFFFFF"/>
              </a:solidFill>
              <a:latin typeface="Verdana" pitchFamily="34" charset="0"/>
            </a:endParaRPr>
          </a:p>
        </p:txBody>
      </p:sp>
      <p:sp>
        <p:nvSpPr>
          <p:cNvPr id="81928" name="Line 8"/>
          <p:cNvSpPr>
            <a:spLocks noChangeShapeType="1"/>
          </p:cNvSpPr>
          <p:nvPr/>
        </p:nvSpPr>
        <p:spPr bwMode="auto">
          <a:xfrm>
            <a:off x="1964270" y="3657600"/>
            <a:ext cx="6773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b="0" i="0">
              <a:solidFill>
                <a:srgbClr val="FFFFFF"/>
              </a:solidFill>
              <a:latin typeface="Verdana" pitchFamily="34" charset="0"/>
            </a:endParaRPr>
          </a:p>
        </p:txBody>
      </p:sp>
      <p:sp>
        <p:nvSpPr>
          <p:cNvPr id="81929" name="Line 9"/>
          <p:cNvSpPr>
            <a:spLocks noChangeShapeType="1"/>
          </p:cNvSpPr>
          <p:nvPr/>
        </p:nvSpPr>
        <p:spPr bwMode="auto">
          <a:xfrm>
            <a:off x="1964270" y="3048000"/>
            <a:ext cx="6773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b="0" i="0">
              <a:solidFill>
                <a:srgbClr val="FFFFFF"/>
              </a:solidFill>
              <a:latin typeface="Verdana" pitchFamily="34" charset="0"/>
            </a:endParaRPr>
          </a:p>
        </p:txBody>
      </p:sp>
      <p:sp>
        <p:nvSpPr>
          <p:cNvPr id="81930" name="Line 10"/>
          <p:cNvSpPr>
            <a:spLocks noChangeShapeType="1"/>
          </p:cNvSpPr>
          <p:nvPr/>
        </p:nvSpPr>
        <p:spPr bwMode="auto">
          <a:xfrm>
            <a:off x="1964270" y="2381250"/>
            <a:ext cx="6773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b="0" i="0">
              <a:solidFill>
                <a:srgbClr val="FFFFFF"/>
              </a:solidFill>
              <a:latin typeface="Verdana" pitchFamily="34" charset="0"/>
            </a:endParaRPr>
          </a:p>
        </p:txBody>
      </p:sp>
      <p:sp>
        <p:nvSpPr>
          <p:cNvPr id="81931" name="Line 11"/>
          <p:cNvSpPr>
            <a:spLocks noChangeShapeType="1"/>
          </p:cNvSpPr>
          <p:nvPr/>
        </p:nvSpPr>
        <p:spPr bwMode="auto">
          <a:xfrm>
            <a:off x="1964270" y="1752600"/>
            <a:ext cx="67733"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b="0" i="0">
              <a:solidFill>
                <a:srgbClr val="FFFFFF"/>
              </a:solidFill>
              <a:latin typeface="Verdana" pitchFamily="34" charset="0"/>
            </a:endParaRPr>
          </a:p>
        </p:txBody>
      </p:sp>
      <p:sp>
        <p:nvSpPr>
          <p:cNvPr id="81932" name="Line 12"/>
          <p:cNvSpPr>
            <a:spLocks noChangeShapeType="1"/>
          </p:cNvSpPr>
          <p:nvPr/>
        </p:nvSpPr>
        <p:spPr bwMode="auto">
          <a:xfrm>
            <a:off x="2032000" y="5181600"/>
            <a:ext cx="0" cy="76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b="0" i="0">
              <a:solidFill>
                <a:srgbClr val="FFFFFF"/>
              </a:solidFill>
              <a:latin typeface="Verdana" pitchFamily="34" charset="0"/>
            </a:endParaRPr>
          </a:p>
        </p:txBody>
      </p:sp>
      <p:sp>
        <p:nvSpPr>
          <p:cNvPr id="81933" name="Line 13"/>
          <p:cNvSpPr>
            <a:spLocks noChangeShapeType="1"/>
          </p:cNvSpPr>
          <p:nvPr/>
        </p:nvSpPr>
        <p:spPr bwMode="auto">
          <a:xfrm>
            <a:off x="3454400" y="5181600"/>
            <a:ext cx="0" cy="76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b="0" i="0">
              <a:solidFill>
                <a:srgbClr val="FFFFFF"/>
              </a:solidFill>
              <a:latin typeface="Verdana" pitchFamily="34" charset="0"/>
            </a:endParaRPr>
          </a:p>
        </p:txBody>
      </p:sp>
      <p:sp>
        <p:nvSpPr>
          <p:cNvPr id="81934" name="Line 14"/>
          <p:cNvSpPr>
            <a:spLocks noChangeShapeType="1"/>
          </p:cNvSpPr>
          <p:nvPr/>
        </p:nvSpPr>
        <p:spPr bwMode="auto">
          <a:xfrm>
            <a:off x="4876800" y="5181600"/>
            <a:ext cx="0" cy="76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b="0" i="0">
              <a:solidFill>
                <a:srgbClr val="FFFFFF"/>
              </a:solidFill>
              <a:latin typeface="Verdana" pitchFamily="34" charset="0"/>
            </a:endParaRPr>
          </a:p>
        </p:txBody>
      </p:sp>
      <p:sp>
        <p:nvSpPr>
          <p:cNvPr id="81935" name="Line 15"/>
          <p:cNvSpPr>
            <a:spLocks noChangeShapeType="1"/>
          </p:cNvSpPr>
          <p:nvPr/>
        </p:nvSpPr>
        <p:spPr bwMode="auto">
          <a:xfrm>
            <a:off x="6502400" y="5181600"/>
            <a:ext cx="0" cy="762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b="0" i="0">
              <a:solidFill>
                <a:srgbClr val="FFFFFF"/>
              </a:solidFill>
              <a:latin typeface="Verdana" pitchFamily="34" charset="0"/>
            </a:endParaRPr>
          </a:p>
        </p:txBody>
      </p:sp>
      <p:sp>
        <p:nvSpPr>
          <p:cNvPr id="81936" name="Text Box 16"/>
          <p:cNvSpPr txBox="1">
            <a:spLocks noChangeArrowheads="1"/>
          </p:cNvSpPr>
          <p:nvPr/>
        </p:nvSpPr>
        <p:spPr bwMode="auto">
          <a:xfrm>
            <a:off x="1878189" y="5334000"/>
            <a:ext cx="570220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0" hangingPunct="0"/>
            <a:r>
              <a:rPr lang="en-US" i="0">
                <a:solidFill>
                  <a:srgbClr val="FFFFFF"/>
                </a:solidFill>
                <a:latin typeface="Arial" pitchFamily="34" charset="0"/>
              </a:rPr>
              <a:t>0                   100                 200                     300 </a:t>
            </a:r>
          </a:p>
        </p:txBody>
      </p:sp>
      <p:sp>
        <p:nvSpPr>
          <p:cNvPr id="81937" name="Freeform 17"/>
          <p:cNvSpPr>
            <a:spLocks/>
          </p:cNvSpPr>
          <p:nvPr/>
        </p:nvSpPr>
        <p:spPr bwMode="auto">
          <a:xfrm>
            <a:off x="2057400" y="1951038"/>
            <a:ext cx="4497212" cy="893762"/>
          </a:xfrm>
          <a:custGeom>
            <a:avLst/>
            <a:gdLst>
              <a:gd name="T0" fmla="*/ 0 w 3187"/>
              <a:gd name="T1" fmla="*/ 0 h 563"/>
              <a:gd name="T2" fmla="*/ 123488487 w 3187"/>
              <a:gd name="T3" fmla="*/ 30241858 h 563"/>
              <a:gd name="T4" fmla="*/ 156249734 w 3187"/>
              <a:gd name="T5" fmla="*/ 123486793 h 563"/>
              <a:gd name="T6" fmla="*/ 493950771 w 3187"/>
              <a:gd name="T7" fmla="*/ 153728651 h 563"/>
              <a:gd name="T8" fmla="*/ 650200505 w 3187"/>
              <a:gd name="T9" fmla="*/ 337700749 h 563"/>
              <a:gd name="T10" fmla="*/ 680442389 w 3187"/>
              <a:gd name="T11" fmla="*/ 430945684 h 563"/>
              <a:gd name="T12" fmla="*/ 1174393161 w 3187"/>
              <a:gd name="T13" fmla="*/ 461187542 h 563"/>
              <a:gd name="T14" fmla="*/ 2147483647 w 3187"/>
              <a:gd name="T15" fmla="*/ 493950349 h 563"/>
              <a:gd name="T16" fmla="*/ 2147483647 w 3187"/>
              <a:gd name="T17" fmla="*/ 677920858 h 563"/>
              <a:gd name="T18" fmla="*/ 2147483647 w 3187"/>
              <a:gd name="T19" fmla="*/ 708162716 h 563"/>
              <a:gd name="T20" fmla="*/ 2147483647 w 3187"/>
              <a:gd name="T21" fmla="*/ 740925523 h 563"/>
              <a:gd name="T22" fmla="*/ 2147483647 w 3187"/>
              <a:gd name="T23" fmla="*/ 1141629349 h 563"/>
              <a:gd name="T24" fmla="*/ 2147483647 w 3187"/>
              <a:gd name="T25" fmla="*/ 1171871207 h 563"/>
              <a:gd name="T26" fmla="*/ 2147483647 w 3187"/>
              <a:gd name="T27" fmla="*/ 1234875872 h 563"/>
              <a:gd name="T28" fmla="*/ 2147483647 w 3187"/>
              <a:gd name="T29" fmla="*/ 1418846381 h 56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187" h="563">
                <a:moveTo>
                  <a:pt x="0" y="0"/>
                </a:moveTo>
                <a:cubicBezTo>
                  <a:pt x="16" y="4"/>
                  <a:pt x="36" y="2"/>
                  <a:pt x="49" y="12"/>
                </a:cubicBezTo>
                <a:cubicBezTo>
                  <a:pt x="59" y="20"/>
                  <a:pt x="50" y="45"/>
                  <a:pt x="62" y="49"/>
                </a:cubicBezTo>
                <a:cubicBezTo>
                  <a:pt x="105" y="63"/>
                  <a:pt x="151" y="57"/>
                  <a:pt x="196" y="61"/>
                </a:cubicBezTo>
                <a:cubicBezTo>
                  <a:pt x="252" y="79"/>
                  <a:pt x="231" y="62"/>
                  <a:pt x="258" y="134"/>
                </a:cubicBezTo>
                <a:cubicBezTo>
                  <a:pt x="263" y="146"/>
                  <a:pt x="257" y="168"/>
                  <a:pt x="270" y="171"/>
                </a:cubicBezTo>
                <a:cubicBezTo>
                  <a:pt x="334" y="186"/>
                  <a:pt x="401" y="181"/>
                  <a:pt x="466" y="183"/>
                </a:cubicBezTo>
                <a:cubicBezTo>
                  <a:pt x="662" y="189"/>
                  <a:pt x="858" y="192"/>
                  <a:pt x="1054" y="196"/>
                </a:cubicBezTo>
                <a:cubicBezTo>
                  <a:pt x="1126" y="210"/>
                  <a:pt x="1156" y="267"/>
                  <a:pt x="1201" y="269"/>
                </a:cubicBezTo>
                <a:cubicBezTo>
                  <a:pt x="1409" y="280"/>
                  <a:pt x="1618" y="277"/>
                  <a:pt x="1826" y="281"/>
                </a:cubicBezTo>
                <a:cubicBezTo>
                  <a:pt x="1859" y="285"/>
                  <a:pt x="1895" y="279"/>
                  <a:pt x="1924" y="294"/>
                </a:cubicBezTo>
                <a:cubicBezTo>
                  <a:pt x="1966" y="315"/>
                  <a:pt x="1965" y="438"/>
                  <a:pt x="2010" y="453"/>
                </a:cubicBezTo>
                <a:cubicBezTo>
                  <a:pt x="2049" y="466"/>
                  <a:pt x="2092" y="462"/>
                  <a:pt x="2133" y="465"/>
                </a:cubicBezTo>
                <a:cubicBezTo>
                  <a:pt x="2371" y="481"/>
                  <a:pt x="2544" y="483"/>
                  <a:pt x="2795" y="490"/>
                </a:cubicBezTo>
                <a:cubicBezTo>
                  <a:pt x="2937" y="526"/>
                  <a:pt x="3044" y="563"/>
                  <a:pt x="3187" y="563"/>
                </a:cubicBezTo>
              </a:path>
            </a:pathLst>
          </a:custGeom>
          <a:noFill/>
          <a:ln w="28575" cap="flat" cmpd="sng">
            <a:solidFill>
              <a:srgbClr val="66FF33"/>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b="0" i="0">
              <a:solidFill>
                <a:srgbClr val="FFFFFF"/>
              </a:solidFill>
              <a:latin typeface="Verdana" pitchFamily="34" charset="0"/>
            </a:endParaRPr>
          </a:p>
        </p:txBody>
      </p:sp>
      <p:grpSp>
        <p:nvGrpSpPr>
          <p:cNvPr id="81938" name="Group 18"/>
          <p:cNvGrpSpPr>
            <a:grpSpLocks/>
          </p:cNvGrpSpPr>
          <p:nvPr/>
        </p:nvGrpSpPr>
        <p:grpSpPr bwMode="auto">
          <a:xfrm>
            <a:off x="2040467" y="2066925"/>
            <a:ext cx="4453467" cy="1938338"/>
            <a:chOff x="1285" y="1302"/>
            <a:chExt cx="2806" cy="1221"/>
          </a:xfrm>
        </p:grpSpPr>
        <p:sp>
          <p:nvSpPr>
            <p:cNvPr id="81951" name="Line 19"/>
            <p:cNvSpPr>
              <a:spLocks noChangeShapeType="1"/>
            </p:cNvSpPr>
            <p:nvPr/>
          </p:nvSpPr>
          <p:spPr bwMode="auto">
            <a:xfrm>
              <a:off x="2477" y="2352"/>
              <a:ext cx="384"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b="0" i="0">
                <a:solidFill>
                  <a:srgbClr val="FFFFFF"/>
                </a:solidFill>
                <a:latin typeface="Verdana" pitchFamily="34" charset="0"/>
              </a:endParaRPr>
            </a:p>
          </p:txBody>
        </p:sp>
        <p:sp>
          <p:nvSpPr>
            <p:cNvPr id="81952" name="Line 20"/>
            <p:cNvSpPr>
              <a:spLocks noChangeShapeType="1"/>
            </p:cNvSpPr>
            <p:nvPr/>
          </p:nvSpPr>
          <p:spPr bwMode="auto">
            <a:xfrm>
              <a:off x="2091" y="2220"/>
              <a:ext cx="384"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b="0" i="0">
                <a:solidFill>
                  <a:srgbClr val="FFFFFF"/>
                </a:solidFill>
                <a:latin typeface="Verdana" pitchFamily="34" charset="0"/>
              </a:endParaRPr>
            </a:p>
          </p:txBody>
        </p:sp>
        <p:sp>
          <p:nvSpPr>
            <p:cNvPr id="81953" name="Line 21"/>
            <p:cNvSpPr>
              <a:spLocks noChangeShapeType="1"/>
            </p:cNvSpPr>
            <p:nvPr/>
          </p:nvSpPr>
          <p:spPr bwMode="auto">
            <a:xfrm>
              <a:off x="2485" y="2211"/>
              <a:ext cx="0" cy="144"/>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b="0" i="0">
                <a:solidFill>
                  <a:srgbClr val="FFFFFF"/>
                </a:solidFill>
                <a:latin typeface="Verdana" pitchFamily="34" charset="0"/>
              </a:endParaRPr>
            </a:p>
          </p:txBody>
        </p:sp>
        <p:sp>
          <p:nvSpPr>
            <p:cNvPr id="81954" name="Line 22"/>
            <p:cNvSpPr>
              <a:spLocks noChangeShapeType="1"/>
            </p:cNvSpPr>
            <p:nvPr/>
          </p:nvSpPr>
          <p:spPr bwMode="auto">
            <a:xfrm>
              <a:off x="2862" y="2484"/>
              <a:ext cx="1152"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b="0" i="0">
                <a:solidFill>
                  <a:srgbClr val="FFFFFF"/>
                </a:solidFill>
                <a:latin typeface="Verdana" pitchFamily="34" charset="0"/>
              </a:endParaRPr>
            </a:p>
          </p:txBody>
        </p:sp>
        <p:sp>
          <p:nvSpPr>
            <p:cNvPr id="81955" name="Line 23"/>
            <p:cNvSpPr>
              <a:spLocks noChangeShapeType="1"/>
            </p:cNvSpPr>
            <p:nvPr/>
          </p:nvSpPr>
          <p:spPr bwMode="auto">
            <a:xfrm>
              <a:off x="2868" y="2343"/>
              <a:ext cx="0" cy="144"/>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b="0" i="0">
                <a:solidFill>
                  <a:srgbClr val="FFFFFF"/>
                </a:solidFill>
                <a:latin typeface="Verdana" pitchFamily="34" charset="0"/>
              </a:endParaRPr>
            </a:p>
          </p:txBody>
        </p:sp>
        <p:sp>
          <p:nvSpPr>
            <p:cNvPr id="81956" name="Line 24"/>
            <p:cNvSpPr>
              <a:spLocks noChangeShapeType="1"/>
            </p:cNvSpPr>
            <p:nvPr/>
          </p:nvSpPr>
          <p:spPr bwMode="auto">
            <a:xfrm>
              <a:off x="4014" y="2475"/>
              <a:ext cx="0" cy="48"/>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b="0" i="0">
                <a:solidFill>
                  <a:srgbClr val="FFFFFF"/>
                </a:solidFill>
                <a:latin typeface="Verdana" pitchFamily="34" charset="0"/>
              </a:endParaRPr>
            </a:p>
          </p:txBody>
        </p:sp>
        <p:sp>
          <p:nvSpPr>
            <p:cNvPr id="81957" name="Line 25"/>
            <p:cNvSpPr>
              <a:spLocks noChangeShapeType="1"/>
            </p:cNvSpPr>
            <p:nvPr/>
          </p:nvSpPr>
          <p:spPr bwMode="auto">
            <a:xfrm>
              <a:off x="4005" y="2523"/>
              <a:ext cx="86" cy="0"/>
            </a:xfrm>
            <a:prstGeom prst="line">
              <a:avLst/>
            </a:prstGeom>
            <a:noFill/>
            <a:ln w="28575">
              <a:solidFill>
                <a:srgbClr val="66FF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b="0" i="0">
                <a:solidFill>
                  <a:srgbClr val="FFFFFF"/>
                </a:solidFill>
                <a:latin typeface="Verdana" pitchFamily="34" charset="0"/>
              </a:endParaRPr>
            </a:p>
          </p:txBody>
        </p:sp>
        <p:sp>
          <p:nvSpPr>
            <p:cNvPr id="81958" name="Freeform 26"/>
            <p:cNvSpPr>
              <a:spLocks/>
            </p:cNvSpPr>
            <p:nvPr/>
          </p:nvSpPr>
          <p:spPr bwMode="auto">
            <a:xfrm>
              <a:off x="1285" y="1302"/>
              <a:ext cx="809" cy="919"/>
            </a:xfrm>
            <a:custGeom>
              <a:avLst/>
              <a:gdLst>
                <a:gd name="T0" fmla="*/ 0 w 910"/>
                <a:gd name="T1" fmla="*/ 0 h 919"/>
                <a:gd name="T2" fmla="*/ 10 w 910"/>
                <a:gd name="T3" fmla="*/ 135 h 919"/>
                <a:gd name="T4" fmla="*/ 164 w 910"/>
                <a:gd name="T5" fmla="*/ 233 h 919"/>
                <a:gd name="T6" fmla="*/ 174 w 910"/>
                <a:gd name="T7" fmla="*/ 356 h 919"/>
                <a:gd name="T8" fmla="*/ 203 w 910"/>
                <a:gd name="T9" fmla="*/ 368 h 919"/>
                <a:gd name="T10" fmla="*/ 330 w 910"/>
                <a:gd name="T11" fmla="*/ 405 h 919"/>
                <a:gd name="T12" fmla="*/ 397 w 910"/>
                <a:gd name="T13" fmla="*/ 576 h 919"/>
                <a:gd name="T14" fmla="*/ 455 w 910"/>
                <a:gd name="T15" fmla="*/ 711 h 919"/>
                <a:gd name="T16" fmla="*/ 514 w 910"/>
                <a:gd name="T17" fmla="*/ 723 h 919"/>
                <a:gd name="T18" fmla="*/ 610 w 910"/>
                <a:gd name="T19" fmla="*/ 760 h 919"/>
                <a:gd name="T20" fmla="*/ 687 w 910"/>
                <a:gd name="T21" fmla="*/ 883 h 919"/>
                <a:gd name="T22" fmla="*/ 717 w 910"/>
                <a:gd name="T23" fmla="*/ 919 h 91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10" h="919">
                  <a:moveTo>
                    <a:pt x="0" y="0"/>
                  </a:moveTo>
                  <a:cubicBezTo>
                    <a:pt x="4" y="45"/>
                    <a:pt x="6" y="90"/>
                    <a:pt x="12" y="135"/>
                  </a:cubicBezTo>
                  <a:cubicBezTo>
                    <a:pt x="25" y="233"/>
                    <a:pt x="130" y="224"/>
                    <a:pt x="208" y="233"/>
                  </a:cubicBezTo>
                  <a:cubicBezTo>
                    <a:pt x="212" y="274"/>
                    <a:pt x="207" y="317"/>
                    <a:pt x="221" y="356"/>
                  </a:cubicBezTo>
                  <a:cubicBezTo>
                    <a:pt x="225" y="368"/>
                    <a:pt x="245" y="365"/>
                    <a:pt x="257" y="368"/>
                  </a:cubicBezTo>
                  <a:cubicBezTo>
                    <a:pt x="310" y="383"/>
                    <a:pt x="364" y="391"/>
                    <a:pt x="417" y="405"/>
                  </a:cubicBezTo>
                  <a:cubicBezTo>
                    <a:pt x="438" y="467"/>
                    <a:pt x="471" y="519"/>
                    <a:pt x="503" y="576"/>
                  </a:cubicBezTo>
                  <a:cubicBezTo>
                    <a:pt x="513" y="626"/>
                    <a:pt x="518" y="692"/>
                    <a:pt x="576" y="711"/>
                  </a:cubicBezTo>
                  <a:cubicBezTo>
                    <a:pt x="600" y="719"/>
                    <a:pt x="625" y="719"/>
                    <a:pt x="650" y="723"/>
                  </a:cubicBezTo>
                  <a:cubicBezTo>
                    <a:pt x="690" y="736"/>
                    <a:pt x="731" y="747"/>
                    <a:pt x="772" y="760"/>
                  </a:cubicBezTo>
                  <a:cubicBezTo>
                    <a:pt x="812" y="819"/>
                    <a:pt x="818" y="838"/>
                    <a:pt x="870" y="883"/>
                  </a:cubicBezTo>
                  <a:cubicBezTo>
                    <a:pt x="910" y="918"/>
                    <a:pt x="907" y="890"/>
                    <a:pt x="907" y="919"/>
                  </a:cubicBezTo>
                </a:path>
              </a:pathLst>
            </a:custGeom>
            <a:noFill/>
            <a:ln w="28575" cap="flat" cmpd="sng">
              <a:solidFill>
                <a:srgbClr val="66FFFF"/>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b="0" i="0">
                <a:solidFill>
                  <a:srgbClr val="FFFFFF"/>
                </a:solidFill>
                <a:latin typeface="Verdana" pitchFamily="34" charset="0"/>
              </a:endParaRPr>
            </a:p>
          </p:txBody>
        </p:sp>
      </p:grpSp>
      <p:sp>
        <p:nvSpPr>
          <p:cNvPr id="81939" name="Text Box 27"/>
          <p:cNvSpPr txBox="1">
            <a:spLocks noChangeArrowheads="1"/>
          </p:cNvSpPr>
          <p:nvPr/>
        </p:nvSpPr>
        <p:spPr bwMode="auto">
          <a:xfrm>
            <a:off x="5184423" y="2017713"/>
            <a:ext cx="2818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0" hangingPunct="0"/>
            <a:r>
              <a:rPr lang="en-US" i="0">
                <a:solidFill>
                  <a:srgbClr val="FFFFFF"/>
                </a:solidFill>
                <a:latin typeface="Arial" pitchFamily="34" charset="0"/>
              </a:rPr>
              <a:t>Low Reactivity Group</a:t>
            </a:r>
          </a:p>
        </p:txBody>
      </p:sp>
      <p:sp>
        <p:nvSpPr>
          <p:cNvPr id="81940" name="Text Box 28"/>
          <p:cNvSpPr txBox="1">
            <a:spLocks noChangeArrowheads="1"/>
          </p:cNvSpPr>
          <p:nvPr/>
        </p:nvSpPr>
        <p:spPr bwMode="auto">
          <a:xfrm>
            <a:off x="5184422" y="3486150"/>
            <a:ext cx="28761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0" hangingPunct="0"/>
            <a:r>
              <a:rPr lang="en-US" i="0">
                <a:solidFill>
                  <a:srgbClr val="FFFFFF"/>
                </a:solidFill>
                <a:latin typeface="Arial" pitchFamily="34" charset="0"/>
              </a:rPr>
              <a:t>High Reactivity Group</a:t>
            </a:r>
          </a:p>
        </p:txBody>
      </p:sp>
      <p:sp>
        <p:nvSpPr>
          <p:cNvPr id="81941" name="Text Box 29"/>
          <p:cNvSpPr txBox="1">
            <a:spLocks noChangeArrowheads="1"/>
          </p:cNvSpPr>
          <p:nvPr/>
        </p:nvSpPr>
        <p:spPr bwMode="auto">
          <a:xfrm>
            <a:off x="3780367" y="5645150"/>
            <a:ext cx="163237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0" hangingPunct="0"/>
            <a:r>
              <a:rPr lang="en-US" i="0">
                <a:solidFill>
                  <a:srgbClr val="FFFFFF"/>
                </a:solidFill>
                <a:latin typeface="Arial" pitchFamily="34" charset="0"/>
              </a:rPr>
              <a:t>Time (Days)</a:t>
            </a:r>
          </a:p>
        </p:txBody>
      </p:sp>
      <p:sp>
        <p:nvSpPr>
          <p:cNvPr id="81942" name="Text Box 30"/>
          <p:cNvSpPr txBox="1">
            <a:spLocks noChangeArrowheads="1"/>
          </p:cNvSpPr>
          <p:nvPr/>
        </p:nvSpPr>
        <p:spPr bwMode="auto">
          <a:xfrm rot="16166422">
            <a:off x="-649136" y="3159835"/>
            <a:ext cx="3711272"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0" hangingPunct="0"/>
            <a:r>
              <a:rPr lang="en-US" sz="1600" i="0">
                <a:solidFill>
                  <a:srgbClr val="FFFFFF"/>
                </a:solidFill>
                <a:latin typeface="Arial" pitchFamily="34" charset="0"/>
              </a:rPr>
              <a:t>Probability of Freedom from Event**</a:t>
            </a:r>
          </a:p>
        </p:txBody>
      </p:sp>
      <p:sp>
        <p:nvSpPr>
          <p:cNvPr id="81943" name="Text Box 31"/>
          <p:cNvSpPr txBox="1">
            <a:spLocks noChangeArrowheads="1"/>
          </p:cNvSpPr>
          <p:nvPr/>
        </p:nvSpPr>
        <p:spPr bwMode="auto">
          <a:xfrm>
            <a:off x="4950178" y="6232773"/>
            <a:ext cx="4054956"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tabLst>
                <a:tab pos="176213" algn="l"/>
              </a:tabLst>
              <a:defRPr sz="2000">
                <a:solidFill>
                  <a:schemeClr val="tx1"/>
                </a:solidFill>
                <a:latin typeface="Verdana" pitchFamily="34" charset="0"/>
              </a:defRPr>
            </a:lvl1pPr>
            <a:lvl2pPr marL="742950" indent="-285750">
              <a:tabLst>
                <a:tab pos="176213" algn="l"/>
              </a:tabLst>
              <a:defRPr sz="2000">
                <a:solidFill>
                  <a:schemeClr val="tx1"/>
                </a:solidFill>
                <a:latin typeface="Verdana" pitchFamily="34" charset="0"/>
              </a:defRPr>
            </a:lvl2pPr>
            <a:lvl3pPr marL="1143000" indent="-228600">
              <a:tabLst>
                <a:tab pos="176213" algn="l"/>
              </a:tabLst>
              <a:defRPr sz="2000">
                <a:solidFill>
                  <a:schemeClr val="tx1"/>
                </a:solidFill>
                <a:latin typeface="Verdana" pitchFamily="34" charset="0"/>
              </a:defRPr>
            </a:lvl3pPr>
            <a:lvl4pPr marL="1600200" indent="-228600">
              <a:tabLst>
                <a:tab pos="176213" algn="l"/>
              </a:tabLst>
              <a:defRPr sz="2000">
                <a:solidFill>
                  <a:schemeClr val="tx1"/>
                </a:solidFill>
                <a:latin typeface="Verdana" pitchFamily="34" charset="0"/>
              </a:defRPr>
            </a:lvl4pPr>
            <a:lvl5pPr marL="2057400" indent="-228600">
              <a:tabLst>
                <a:tab pos="176213" algn="l"/>
              </a:tabLst>
              <a:defRPr sz="2000">
                <a:solidFill>
                  <a:schemeClr val="tx1"/>
                </a:solidFill>
                <a:latin typeface="Verdana" pitchFamily="34" charset="0"/>
              </a:defRPr>
            </a:lvl5pPr>
            <a:lvl6pPr marL="2514600" indent="-228600" eaLnBrk="0" fontAlgn="base" hangingPunct="0">
              <a:spcBef>
                <a:spcPct val="0"/>
              </a:spcBef>
              <a:spcAft>
                <a:spcPct val="0"/>
              </a:spcAft>
              <a:tabLst>
                <a:tab pos="176213" algn="l"/>
              </a:tabLst>
              <a:defRPr sz="2000">
                <a:solidFill>
                  <a:schemeClr val="tx1"/>
                </a:solidFill>
                <a:latin typeface="Verdana" pitchFamily="34" charset="0"/>
              </a:defRPr>
            </a:lvl6pPr>
            <a:lvl7pPr marL="2971800" indent="-228600" eaLnBrk="0" fontAlgn="base" hangingPunct="0">
              <a:spcBef>
                <a:spcPct val="0"/>
              </a:spcBef>
              <a:spcAft>
                <a:spcPct val="0"/>
              </a:spcAft>
              <a:tabLst>
                <a:tab pos="176213" algn="l"/>
              </a:tabLst>
              <a:defRPr sz="2000">
                <a:solidFill>
                  <a:schemeClr val="tx1"/>
                </a:solidFill>
                <a:latin typeface="Verdana" pitchFamily="34" charset="0"/>
              </a:defRPr>
            </a:lvl7pPr>
            <a:lvl8pPr marL="3429000" indent="-228600" eaLnBrk="0" fontAlgn="base" hangingPunct="0">
              <a:spcBef>
                <a:spcPct val="0"/>
              </a:spcBef>
              <a:spcAft>
                <a:spcPct val="0"/>
              </a:spcAft>
              <a:tabLst>
                <a:tab pos="176213" algn="l"/>
              </a:tabLst>
              <a:defRPr sz="2000">
                <a:solidFill>
                  <a:schemeClr val="tx1"/>
                </a:solidFill>
                <a:latin typeface="Verdana" pitchFamily="34" charset="0"/>
              </a:defRPr>
            </a:lvl8pPr>
            <a:lvl9pPr marL="3886200" indent="-228600" eaLnBrk="0" fontAlgn="base" hangingPunct="0">
              <a:spcBef>
                <a:spcPct val="0"/>
              </a:spcBef>
              <a:spcAft>
                <a:spcPct val="0"/>
              </a:spcAft>
              <a:tabLst>
                <a:tab pos="176213" algn="l"/>
              </a:tabLst>
              <a:defRPr sz="2000">
                <a:solidFill>
                  <a:schemeClr val="tx1"/>
                </a:solidFill>
                <a:latin typeface="Verdana" pitchFamily="34" charset="0"/>
              </a:defRPr>
            </a:lvl9pPr>
          </a:lstStyle>
          <a:p>
            <a:pPr eaLnBrk="0" hangingPunct="0"/>
            <a:r>
              <a:rPr lang="en-US" sz="1600" i="0" dirty="0">
                <a:solidFill>
                  <a:srgbClr val="FFFFFF"/>
                </a:solidFill>
                <a:latin typeface="Arial Narrow" pitchFamily="34" charset="0"/>
              </a:rPr>
              <a:t>*	Fibrinogen binding in response to 0.2 </a:t>
            </a:r>
            <a:r>
              <a:rPr lang="en-US" sz="1600" i="0" dirty="0">
                <a:solidFill>
                  <a:srgbClr val="FFFFFF"/>
                </a:solidFill>
                <a:latin typeface="Arial Narrow" pitchFamily="34" charset="0"/>
                <a:sym typeface="Symbol" pitchFamily="18" charset="2"/>
              </a:rPr>
              <a:t>M ADP</a:t>
            </a:r>
          </a:p>
          <a:p>
            <a:pPr eaLnBrk="0" hangingPunct="0"/>
            <a:r>
              <a:rPr lang="en-US" sz="1600" i="0" dirty="0">
                <a:solidFill>
                  <a:srgbClr val="FFFFFF"/>
                </a:solidFill>
                <a:latin typeface="Arial Narrow" pitchFamily="34" charset="0"/>
                <a:sym typeface="Symbol" pitchFamily="18" charset="2"/>
              </a:rPr>
              <a:t>**	</a:t>
            </a:r>
            <a:r>
              <a:rPr lang="en-US" sz="1600" i="0" dirty="0" smtClean="0">
                <a:solidFill>
                  <a:srgbClr val="FFFFFF"/>
                </a:solidFill>
                <a:latin typeface="Arial Narrow" pitchFamily="34" charset="0"/>
                <a:sym typeface="Symbol" pitchFamily="18" charset="2"/>
              </a:rPr>
              <a:t>Composite </a:t>
            </a:r>
            <a:r>
              <a:rPr lang="en-US" sz="1600" i="0" dirty="0" err="1" smtClean="0">
                <a:solidFill>
                  <a:srgbClr val="FFFFFF"/>
                </a:solidFill>
                <a:latin typeface="Arial Narrow" pitchFamily="34" charset="0"/>
                <a:sym typeface="Symbol" pitchFamily="18" charset="2"/>
              </a:rPr>
              <a:t>Death,MI</a:t>
            </a:r>
            <a:r>
              <a:rPr lang="en-US" sz="1600" i="0" dirty="0" smtClean="0">
                <a:solidFill>
                  <a:srgbClr val="FFFFFF"/>
                </a:solidFill>
                <a:latin typeface="Arial Narrow" pitchFamily="34" charset="0"/>
                <a:sym typeface="Symbol" pitchFamily="18" charset="2"/>
              </a:rPr>
              <a:t>, </a:t>
            </a:r>
            <a:r>
              <a:rPr lang="en-US" sz="1600" i="0" dirty="0" err="1">
                <a:solidFill>
                  <a:srgbClr val="FFFFFF"/>
                </a:solidFill>
                <a:latin typeface="Arial Narrow" pitchFamily="34" charset="0"/>
                <a:sym typeface="Symbol" pitchFamily="18" charset="2"/>
              </a:rPr>
              <a:t>Revasc</a:t>
            </a:r>
            <a:r>
              <a:rPr lang="en-US" sz="1600" i="0" dirty="0">
                <a:solidFill>
                  <a:srgbClr val="FFFFFF"/>
                </a:solidFill>
                <a:latin typeface="Arial Narrow" pitchFamily="34" charset="0"/>
                <a:sym typeface="Symbol" pitchFamily="18" charset="2"/>
              </a:rPr>
              <a:t>.</a:t>
            </a:r>
            <a:endParaRPr lang="en-US" sz="1600" i="0" dirty="0">
              <a:solidFill>
                <a:srgbClr val="FFFFFF"/>
              </a:solidFill>
              <a:latin typeface="Arial Narrow" pitchFamily="34" charset="0"/>
            </a:endParaRPr>
          </a:p>
        </p:txBody>
      </p:sp>
      <p:sp>
        <p:nvSpPr>
          <p:cNvPr id="81944" name="Line 32"/>
          <p:cNvSpPr>
            <a:spLocks noChangeShapeType="1"/>
          </p:cNvSpPr>
          <p:nvPr/>
        </p:nvSpPr>
        <p:spPr bwMode="auto">
          <a:xfrm flipV="1">
            <a:off x="2844800" y="3657600"/>
            <a:ext cx="406400" cy="6858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b="0" i="0">
              <a:solidFill>
                <a:srgbClr val="FFFFFF"/>
              </a:solidFill>
              <a:latin typeface="Verdana" pitchFamily="34" charset="0"/>
            </a:endParaRPr>
          </a:p>
        </p:txBody>
      </p:sp>
      <p:sp>
        <p:nvSpPr>
          <p:cNvPr id="81945" name="Line 33"/>
          <p:cNvSpPr>
            <a:spLocks noChangeShapeType="1"/>
          </p:cNvSpPr>
          <p:nvPr/>
        </p:nvSpPr>
        <p:spPr bwMode="auto">
          <a:xfrm flipV="1">
            <a:off x="4199467" y="4114800"/>
            <a:ext cx="338667" cy="457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b="0" i="0">
              <a:solidFill>
                <a:srgbClr val="FFFFFF"/>
              </a:solidFill>
              <a:latin typeface="Verdana" pitchFamily="34" charset="0"/>
            </a:endParaRPr>
          </a:p>
        </p:txBody>
      </p:sp>
      <p:sp>
        <p:nvSpPr>
          <p:cNvPr id="81946" name="Line 34"/>
          <p:cNvSpPr>
            <a:spLocks noChangeShapeType="1"/>
          </p:cNvSpPr>
          <p:nvPr/>
        </p:nvSpPr>
        <p:spPr bwMode="auto">
          <a:xfrm flipV="1">
            <a:off x="6299200" y="4191000"/>
            <a:ext cx="203200" cy="457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eaLnBrk="0" hangingPunct="0"/>
            <a:endParaRPr lang="en-US" b="0" i="0">
              <a:solidFill>
                <a:srgbClr val="FFFFFF"/>
              </a:solidFill>
              <a:latin typeface="Verdana" pitchFamily="34" charset="0"/>
            </a:endParaRPr>
          </a:p>
        </p:txBody>
      </p:sp>
      <p:sp>
        <p:nvSpPr>
          <p:cNvPr id="81947" name="Text Box 35"/>
          <p:cNvSpPr txBox="1">
            <a:spLocks noChangeArrowheads="1"/>
          </p:cNvSpPr>
          <p:nvPr/>
        </p:nvSpPr>
        <p:spPr bwMode="auto">
          <a:xfrm>
            <a:off x="2376328" y="4343400"/>
            <a:ext cx="95571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0" hangingPunct="0"/>
            <a:r>
              <a:rPr lang="en-US" sz="1600">
                <a:solidFill>
                  <a:srgbClr val="FFFFFF"/>
                </a:solidFill>
                <a:latin typeface="Arial" pitchFamily="34" charset="0"/>
              </a:rPr>
              <a:t>P</a:t>
            </a:r>
            <a:r>
              <a:rPr lang="en-US" sz="1600" i="0">
                <a:solidFill>
                  <a:srgbClr val="FFFFFF"/>
                </a:solidFill>
                <a:latin typeface="Arial" pitchFamily="34" charset="0"/>
              </a:rPr>
              <a:t> = 0.01</a:t>
            </a:r>
          </a:p>
        </p:txBody>
      </p:sp>
      <p:sp>
        <p:nvSpPr>
          <p:cNvPr id="81948" name="Text Box 36"/>
          <p:cNvSpPr txBox="1">
            <a:spLocks noChangeArrowheads="1"/>
          </p:cNvSpPr>
          <p:nvPr/>
        </p:nvSpPr>
        <p:spPr bwMode="auto">
          <a:xfrm>
            <a:off x="3678768" y="4572000"/>
            <a:ext cx="106952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0" hangingPunct="0"/>
            <a:r>
              <a:rPr lang="en-US" sz="1600">
                <a:solidFill>
                  <a:srgbClr val="FFFFFF"/>
                </a:solidFill>
                <a:latin typeface="Arial" pitchFamily="34" charset="0"/>
              </a:rPr>
              <a:t>P</a:t>
            </a:r>
            <a:r>
              <a:rPr lang="en-US" sz="1600" i="0">
                <a:solidFill>
                  <a:srgbClr val="FFFFFF"/>
                </a:solidFill>
                <a:latin typeface="Arial" pitchFamily="34" charset="0"/>
              </a:rPr>
              <a:t> = 0.006</a:t>
            </a:r>
          </a:p>
        </p:txBody>
      </p:sp>
      <p:sp>
        <p:nvSpPr>
          <p:cNvPr id="81949" name="Text Box 37"/>
          <p:cNvSpPr txBox="1">
            <a:spLocks noChangeArrowheads="1"/>
          </p:cNvSpPr>
          <p:nvPr/>
        </p:nvSpPr>
        <p:spPr bwMode="auto">
          <a:xfrm>
            <a:off x="5768623" y="4692650"/>
            <a:ext cx="1069524"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000">
                <a:solidFill>
                  <a:schemeClr val="tx1"/>
                </a:solidFill>
                <a:latin typeface="Verdana" pitchFamily="34" charset="0"/>
              </a:defRPr>
            </a:lvl1pPr>
            <a:lvl2pPr marL="742950" indent="-285750">
              <a:defRPr sz="2000">
                <a:solidFill>
                  <a:schemeClr val="tx1"/>
                </a:solidFill>
                <a:latin typeface="Verdana" pitchFamily="34" charset="0"/>
              </a:defRPr>
            </a:lvl2pPr>
            <a:lvl3pPr marL="1143000" indent="-228600">
              <a:defRPr sz="2000">
                <a:solidFill>
                  <a:schemeClr val="tx1"/>
                </a:solidFill>
                <a:latin typeface="Verdana" pitchFamily="34" charset="0"/>
              </a:defRPr>
            </a:lvl3pPr>
            <a:lvl4pPr marL="1600200" indent="-228600">
              <a:defRPr sz="2000">
                <a:solidFill>
                  <a:schemeClr val="tx1"/>
                </a:solidFill>
                <a:latin typeface="Verdana" pitchFamily="34" charset="0"/>
              </a:defRPr>
            </a:lvl4pPr>
            <a:lvl5pPr marL="2057400" indent="-228600">
              <a:defRPr sz="2000">
                <a:solidFill>
                  <a:schemeClr val="tx1"/>
                </a:solidFill>
                <a:latin typeface="Verdana" pitchFamily="34" charset="0"/>
              </a:defRPr>
            </a:lvl5pPr>
            <a:lvl6pPr marL="2514600" indent="-228600" eaLnBrk="0" fontAlgn="base" hangingPunct="0">
              <a:spcBef>
                <a:spcPct val="0"/>
              </a:spcBef>
              <a:spcAft>
                <a:spcPct val="0"/>
              </a:spcAft>
              <a:defRPr sz="2000">
                <a:solidFill>
                  <a:schemeClr val="tx1"/>
                </a:solidFill>
                <a:latin typeface="Verdana" pitchFamily="34" charset="0"/>
              </a:defRPr>
            </a:lvl6pPr>
            <a:lvl7pPr marL="2971800" indent="-228600" eaLnBrk="0" fontAlgn="base" hangingPunct="0">
              <a:spcBef>
                <a:spcPct val="0"/>
              </a:spcBef>
              <a:spcAft>
                <a:spcPct val="0"/>
              </a:spcAft>
              <a:defRPr sz="2000">
                <a:solidFill>
                  <a:schemeClr val="tx1"/>
                </a:solidFill>
                <a:latin typeface="Verdana" pitchFamily="34" charset="0"/>
              </a:defRPr>
            </a:lvl7pPr>
            <a:lvl8pPr marL="3429000" indent="-228600" eaLnBrk="0" fontAlgn="base" hangingPunct="0">
              <a:spcBef>
                <a:spcPct val="0"/>
              </a:spcBef>
              <a:spcAft>
                <a:spcPct val="0"/>
              </a:spcAft>
              <a:defRPr sz="2000">
                <a:solidFill>
                  <a:schemeClr val="tx1"/>
                </a:solidFill>
                <a:latin typeface="Verdana" pitchFamily="34" charset="0"/>
              </a:defRPr>
            </a:lvl8pPr>
            <a:lvl9pPr marL="3886200" indent="-228600" eaLnBrk="0" fontAlgn="base" hangingPunct="0">
              <a:spcBef>
                <a:spcPct val="0"/>
              </a:spcBef>
              <a:spcAft>
                <a:spcPct val="0"/>
              </a:spcAft>
              <a:defRPr sz="2000">
                <a:solidFill>
                  <a:schemeClr val="tx1"/>
                </a:solidFill>
                <a:latin typeface="Verdana" pitchFamily="34" charset="0"/>
              </a:defRPr>
            </a:lvl9pPr>
          </a:lstStyle>
          <a:p>
            <a:pPr eaLnBrk="0" hangingPunct="0"/>
            <a:r>
              <a:rPr lang="en-US" sz="1600">
                <a:solidFill>
                  <a:srgbClr val="FFFFFF"/>
                </a:solidFill>
                <a:latin typeface="Arial" pitchFamily="34" charset="0"/>
              </a:rPr>
              <a:t>P</a:t>
            </a:r>
            <a:r>
              <a:rPr lang="en-US" sz="1600" i="0">
                <a:solidFill>
                  <a:srgbClr val="FFFFFF"/>
                </a:solidFill>
                <a:latin typeface="Arial" pitchFamily="34" charset="0"/>
              </a:rPr>
              <a:t> = 0.043</a:t>
            </a:r>
          </a:p>
        </p:txBody>
      </p:sp>
      <p:sp>
        <p:nvSpPr>
          <p:cNvPr id="1324070" name="Text Box 38"/>
          <p:cNvSpPr txBox="1">
            <a:spLocks noChangeArrowheads="1"/>
          </p:cNvSpPr>
          <p:nvPr/>
        </p:nvSpPr>
        <p:spPr bwMode="auto">
          <a:xfrm>
            <a:off x="124192" y="6493124"/>
            <a:ext cx="416331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defRPr/>
            </a:pPr>
            <a:r>
              <a:rPr lang="en-US" sz="1400" i="0">
                <a:solidFill>
                  <a:srgbClr val="FFFFFF"/>
                </a:solidFill>
                <a:effectLst>
                  <a:outerShdw blurRad="38100" dist="38100" dir="2700000" algn="tl">
                    <a:srgbClr val="000000"/>
                  </a:outerShdw>
                </a:effectLst>
                <a:latin typeface="Arial" pitchFamily="34" charset="0"/>
              </a:rPr>
              <a:t>Kabbani SS, et al. </a:t>
            </a:r>
            <a:r>
              <a:rPr lang="en-US" sz="1400">
                <a:solidFill>
                  <a:srgbClr val="FFFFFF"/>
                </a:solidFill>
                <a:effectLst>
                  <a:outerShdw blurRad="38100" dist="38100" dir="2700000" algn="tl">
                    <a:srgbClr val="000000"/>
                  </a:outerShdw>
                </a:effectLst>
                <a:latin typeface="Arial" pitchFamily="34" charset="0"/>
              </a:rPr>
              <a:t>Am J Cardiol</a:t>
            </a:r>
            <a:r>
              <a:rPr lang="en-US" sz="1400" i="0">
                <a:solidFill>
                  <a:srgbClr val="FFFFFF"/>
                </a:solidFill>
                <a:effectLst>
                  <a:outerShdw blurRad="38100" dist="38100" dir="2700000" algn="tl">
                    <a:srgbClr val="000000"/>
                  </a:outerShdw>
                </a:effectLst>
                <a:latin typeface="Arial" pitchFamily="34" charset="0"/>
              </a:rPr>
              <a:t>. 2003;91:876-8.</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513026" name="Rectangle 2"/>
          <p:cNvSpPr>
            <a:spLocks noChangeArrowheads="1"/>
          </p:cNvSpPr>
          <p:nvPr/>
        </p:nvSpPr>
        <p:spPr bwMode="auto">
          <a:xfrm>
            <a:off x="228600" y="-76200"/>
            <a:ext cx="8686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3200" i="0">
                <a:solidFill>
                  <a:srgbClr val="FFFF00"/>
                </a:solidFill>
                <a:latin typeface="Arial Narrow" pitchFamily="34" charset="0"/>
              </a:rPr>
              <a:t>Stent Thrombosis Stratified by Clinical Syndrome</a:t>
            </a:r>
          </a:p>
          <a:p>
            <a:pPr algn="ctr"/>
            <a:r>
              <a:rPr lang="en-US" sz="3200" i="0">
                <a:solidFill>
                  <a:srgbClr val="FFFF00"/>
                </a:solidFill>
                <a:latin typeface="Arial Narrow" pitchFamily="34" charset="0"/>
              </a:rPr>
              <a:t>and Stent Type </a:t>
            </a:r>
          </a:p>
        </p:txBody>
      </p:sp>
      <p:graphicFrame>
        <p:nvGraphicFramePr>
          <p:cNvPr id="513027" name="Object 3"/>
          <p:cNvGraphicFramePr>
            <a:graphicFrameLocks noChangeAspect="1"/>
          </p:cNvGraphicFramePr>
          <p:nvPr/>
        </p:nvGraphicFramePr>
        <p:xfrm>
          <a:off x="228600" y="1600200"/>
          <a:ext cx="4348163" cy="3883025"/>
        </p:xfrm>
        <a:graphic>
          <a:graphicData uri="http://schemas.openxmlformats.org/presentationml/2006/ole">
            <mc:AlternateContent xmlns:mc="http://schemas.openxmlformats.org/markup-compatibility/2006">
              <mc:Choice xmlns:v="urn:schemas-microsoft-com:vml" Requires="v">
                <p:oleObj spid="_x0000_s1559698" name="Chart" r:id="rId3" imgW="4715256" imgH="4210431" progId="MSGraph.Chart.8">
                  <p:embed followColorScheme="full"/>
                </p:oleObj>
              </mc:Choice>
              <mc:Fallback>
                <p:oleObj name="Chart" r:id="rId3" imgW="4715256" imgH="4210431" progId="MSGraph.Chart.8">
                  <p:embed followColorScheme="full"/>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00200"/>
                        <a:ext cx="4348163"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3028" name="Text Box 4"/>
          <p:cNvSpPr txBox="1">
            <a:spLocks noChangeArrowheads="1"/>
          </p:cNvSpPr>
          <p:nvPr/>
        </p:nvSpPr>
        <p:spPr bwMode="auto">
          <a:xfrm>
            <a:off x="533400" y="5257800"/>
            <a:ext cx="8610600" cy="854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400" i="0" dirty="0">
                <a:solidFill>
                  <a:srgbClr val="FFFFFF"/>
                </a:solidFill>
                <a:latin typeface="Arial Narrow" pitchFamily="34" charset="0"/>
              </a:rPr>
              <a:t>  0           6            12            18            24            30            36            0           6            12            18            24            30          36</a:t>
            </a:r>
          </a:p>
          <a:p>
            <a:r>
              <a:rPr lang="en-US" sz="1400" i="0" dirty="0">
                <a:solidFill>
                  <a:srgbClr val="FFFFFF"/>
                </a:solidFill>
                <a:latin typeface="Arial Narrow" pitchFamily="34" charset="0"/>
              </a:rPr>
              <a:t>                              </a:t>
            </a:r>
            <a:r>
              <a:rPr lang="en-US" sz="1800" i="0" dirty="0">
                <a:solidFill>
                  <a:srgbClr val="FFFFFF"/>
                </a:solidFill>
                <a:latin typeface="Arial Narrow" pitchFamily="34" charset="0"/>
              </a:rPr>
              <a:t>Time (months)				     Time (months)</a:t>
            </a:r>
          </a:p>
          <a:p>
            <a:endParaRPr lang="en-US" sz="1800" i="0" dirty="0">
              <a:solidFill>
                <a:srgbClr val="FFFFFF"/>
              </a:solidFill>
              <a:latin typeface="Arial Narrow" pitchFamily="34" charset="0"/>
            </a:endParaRPr>
          </a:p>
        </p:txBody>
      </p:sp>
      <p:sp>
        <p:nvSpPr>
          <p:cNvPr id="513029" name="Text Box 5"/>
          <p:cNvSpPr txBox="1">
            <a:spLocks noChangeArrowheads="1"/>
          </p:cNvSpPr>
          <p:nvPr/>
        </p:nvSpPr>
        <p:spPr bwMode="auto">
          <a:xfrm>
            <a:off x="5867400" y="6369050"/>
            <a:ext cx="29527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i="0">
                <a:solidFill>
                  <a:srgbClr val="FFFFFF"/>
                </a:solidFill>
                <a:latin typeface="Arial Narrow" pitchFamily="34" charset="0"/>
              </a:rPr>
              <a:t>Kukreja et al. JACC Intv 2009;2:534</a:t>
            </a:r>
          </a:p>
        </p:txBody>
      </p:sp>
      <p:sp>
        <p:nvSpPr>
          <p:cNvPr id="513030" name="Text Box 6"/>
          <p:cNvSpPr txBox="1">
            <a:spLocks noChangeArrowheads="1"/>
          </p:cNvSpPr>
          <p:nvPr/>
        </p:nvSpPr>
        <p:spPr bwMode="auto">
          <a:xfrm>
            <a:off x="838200" y="2300288"/>
            <a:ext cx="32004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i="0">
                <a:solidFill>
                  <a:srgbClr val="FFFFFF"/>
                </a:solidFill>
                <a:latin typeface="Arial Narrow" pitchFamily="34" charset="0"/>
              </a:rPr>
              <a:t>ACS vs SA logrank p&lt;0.0001</a:t>
            </a:r>
          </a:p>
        </p:txBody>
      </p:sp>
      <p:sp>
        <p:nvSpPr>
          <p:cNvPr id="513031" name="Freeform 7"/>
          <p:cNvSpPr>
            <a:spLocks/>
          </p:cNvSpPr>
          <p:nvPr/>
        </p:nvSpPr>
        <p:spPr bwMode="auto">
          <a:xfrm>
            <a:off x="746125" y="3352800"/>
            <a:ext cx="3749675" cy="1847850"/>
          </a:xfrm>
          <a:custGeom>
            <a:avLst/>
            <a:gdLst>
              <a:gd name="T0" fmla="*/ 7 w 2346"/>
              <a:gd name="T1" fmla="*/ 1211 h 1211"/>
              <a:gd name="T2" fmla="*/ 25 w 2346"/>
              <a:gd name="T3" fmla="*/ 914 h 1211"/>
              <a:gd name="T4" fmla="*/ 30 w 2346"/>
              <a:gd name="T5" fmla="*/ 844 h 1211"/>
              <a:gd name="T6" fmla="*/ 65 w 2346"/>
              <a:gd name="T7" fmla="*/ 728 h 1211"/>
              <a:gd name="T8" fmla="*/ 112 w 2346"/>
              <a:gd name="T9" fmla="*/ 687 h 1211"/>
              <a:gd name="T10" fmla="*/ 199 w 2346"/>
              <a:gd name="T11" fmla="*/ 611 h 1211"/>
              <a:gd name="T12" fmla="*/ 211 w 2346"/>
              <a:gd name="T13" fmla="*/ 594 h 1211"/>
              <a:gd name="T14" fmla="*/ 379 w 2346"/>
              <a:gd name="T15" fmla="*/ 576 h 1211"/>
              <a:gd name="T16" fmla="*/ 432 w 2346"/>
              <a:gd name="T17" fmla="*/ 553 h 1211"/>
              <a:gd name="T18" fmla="*/ 490 w 2346"/>
              <a:gd name="T19" fmla="*/ 547 h 1211"/>
              <a:gd name="T20" fmla="*/ 519 w 2346"/>
              <a:gd name="T21" fmla="*/ 542 h 1211"/>
              <a:gd name="T22" fmla="*/ 554 w 2346"/>
              <a:gd name="T23" fmla="*/ 507 h 1211"/>
              <a:gd name="T24" fmla="*/ 560 w 2346"/>
              <a:gd name="T25" fmla="*/ 489 h 1211"/>
              <a:gd name="T26" fmla="*/ 676 w 2346"/>
              <a:gd name="T27" fmla="*/ 460 h 1211"/>
              <a:gd name="T28" fmla="*/ 717 w 2346"/>
              <a:gd name="T29" fmla="*/ 419 h 1211"/>
              <a:gd name="T30" fmla="*/ 909 w 2346"/>
              <a:gd name="T31" fmla="*/ 390 h 1211"/>
              <a:gd name="T32" fmla="*/ 979 w 2346"/>
              <a:gd name="T33" fmla="*/ 373 h 1211"/>
              <a:gd name="T34" fmla="*/ 1031 w 2346"/>
              <a:gd name="T35" fmla="*/ 326 h 1211"/>
              <a:gd name="T36" fmla="*/ 1188 w 2346"/>
              <a:gd name="T37" fmla="*/ 222 h 1211"/>
              <a:gd name="T38" fmla="*/ 1293 w 2346"/>
              <a:gd name="T39" fmla="*/ 181 h 1211"/>
              <a:gd name="T40" fmla="*/ 1520 w 2346"/>
              <a:gd name="T41" fmla="*/ 175 h 1211"/>
              <a:gd name="T42" fmla="*/ 1578 w 2346"/>
              <a:gd name="T43" fmla="*/ 146 h 1211"/>
              <a:gd name="T44" fmla="*/ 1671 w 2346"/>
              <a:gd name="T45" fmla="*/ 134 h 1211"/>
              <a:gd name="T46" fmla="*/ 1950 w 2346"/>
              <a:gd name="T47" fmla="*/ 94 h 1211"/>
              <a:gd name="T48" fmla="*/ 2230 w 2346"/>
              <a:gd name="T49" fmla="*/ 64 h 1211"/>
              <a:gd name="T50" fmla="*/ 2294 w 2346"/>
              <a:gd name="T51" fmla="*/ 30 h 1211"/>
              <a:gd name="T52" fmla="*/ 2346 w 2346"/>
              <a:gd name="T53" fmla="*/ 0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346" h="1211">
                <a:moveTo>
                  <a:pt x="7" y="1211"/>
                </a:moveTo>
                <a:cubicBezTo>
                  <a:pt x="24" y="1113"/>
                  <a:pt x="0" y="1011"/>
                  <a:pt x="25" y="914"/>
                </a:cubicBezTo>
                <a:cubicBezTo>
                  <a:pt x="17" y="889"/>
                  <a:pt x="23" y="869"/>
                  <a:pt x="30" y="844"/>
                </a:cubicBezTo>
                <a:cubicBezTo>
                  <a:pt x="25" y="780"/>
                  <a:pt x="14" y="761"/>
                  <a:pt x="65" y="728"/>
                </a:cubicBezTo>
                <a:cubicBezTo>
                  <a:pt x="74" y="701"/>
                  <a:pt x="85" y="694"/>
                  <a:pt x="112" y="687"/>
                </a:cubicBezTo>
                <a:cubicBezTo>
                  <a:pt x="145" y="637"/>
                  <a:pt x="136" y="627"/>
                  <a:pt x="199" y="611"/>
                </a:cubicBezTo>
                <a:cubicBezTo>
                  <a:pt x="203" y="605"/>
                  <a:pt x="204" y="596"/>
                  <a:pt x="211" y="594"/>
                </a:cubicBezTo>
                <a:cubicBezTo>
                  <a:pt x="249" y="581"/>
                  <a:pt x="345" y="578"/>
                  <a:pt x="379" y="576"/>
                </a:cubicBezTo>
                <a:cubicBezTo>
                  <a:pt x="399" y="571"/>
                  <a:pt x="412" y="556"/>
                  <a:pt x="432" y="553"/>
                </a:cubicBezTo>
                <a:cubicBezTo>
                  <a:pt x="451" y="550"/>
                  <a:pt x="471" y="549"/>
                  <a:pt x="490" y="547"/>
                </a:cubicBezTo>
                <a:cubicBezTo>
                  <a:pt x="500" y="546"/>
                  <a:pt x="509" y="544"/>
                  <a:pt x="519" y="542"/>
                </a:cubicBezTo>
                <a:cubicBezTo>
                  <a:pt x="531" y="530"/>
                  <a:pt x="549" y="523"/>
                  <a:pt x="554" y="507"/>
                </a:cubicBezTo>
                <a:cubicBezTo>
                  <a:pt x="556" y="501"/>
                  <a:pt x="556" y="494"/>
                  <a:pt x="560" y="489"/>
                </a:cubicBezTo>
                <a:cubicBezTo>
                  <a:pt x="578" y="466"/>
                  <a:pt x="651" y="463"/>
                  <a:pt x="676" y="460"/>
                </a:cubicBezTo>
                <a:cubicBezTo>
                  <a:pt x="698" y="446"/>
                  <a:pt x="694" y="430"/>
                  <a:pt x="717" y="419"/>
                </a:cubicBezTo>
                <a:cubicBezTo>
                  <a:pt x="763" y="397"/>
                  <a:pt x="867" y="393"/>
                  <a:pt x="909" y="390"/>
                </a:cubicBezTo>
                <a:cubicBezTo>
                  <a:pt x="933" y="382"/>
                  <a:pt x="954" y="377"/>
                  <a:pt x="979" y="373"/>
                </a:cubicBezTo>
                <a:cubicBezTo>
                  <a:pt x="1004" y="360"/>
                  <a:pt x="1012" y="346"/>
                  <a:pt x="1031" y="326"/>
                </a:cubicBezTo>
                <a:cubicBezTo>
                  <a:pt x="1050" y="233"/>
                  <a:pt x="1102" y="229"/>
                  <a:pt x="1188" y="222"/>
                </a:cubicBezTo>
                <a:cubicBezTo>
                  <a:pt x="1221" y="211"/>
                  <a:pt x="1256" y="183"/>
                  <a:pt x="1293" y="181"/>
                </a:cubicBezTo>
                <a:cubicBezTo>
                  <a:pt x="1369" y="177"/>
                  <a:pt x="1444" y="177"/>
                  <a:pt x="1520" y="175"/>
                </a:cubicBezTo>
                <a:cubicBezTo>
                  <a:pt x="1631" y="162"/>
                  <a:pt x="1544" y="189"/>
                  <a:pt x="1578" y="146"/>
                </a:cubicBezTo>
                <a:cubicBezTo>
                  <a:pt x="1597" y="122"/>
                  <a:pt x="1640" y="136"/>
                  <a:pt x="1671" y="134"/>
                </a:cubicBezTo>
                <a:cubicBezTo>
                  <a:pt x="1755" y="82"/>
                  <a:pt x="1853" y="100"/>
                  <a:pt x="1950" y="94"/>
                </a:cubicBezTo>
                <a:cubicBezTo>
                  <a:pt x="2027" y="68"/>
                  <a:pt x="2157" y="67"/>
                  <a:pt x="2230" y="64"/>
                </a:cubicBezTo>
                <a:cubicBezTo>
                  <a:pt x="2274" y="56"/>
                  <a:pt x="2261" y="48"/>
                  <a:pt x="2294" y="30"/>
                </a:cubicBezTo>
                <a:cubicBezTo>
                  <a:pt x="2315" y="19"/>
                  <a:pt x="2346" y="26"/>
                  <a:pt x="2346" y="0"/>
                </a:cubicBezTo>
              </a:path>
            </a:pathLst>
          </a:custGeom>
          <a:noFill/>
          <a:ln w="19050" cmpd="sng">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i="0">
              <a:solidFill>
                <a:srgbClr val="FFFFFF"/>
              </a:solidFill>
              <a:latin typeface="Times New Roman" pitchFamily="18" charset="0"/>
            </a:endParaRPr>
          </a:p>
        </p:txBody>
      </p:sp>
      <p:sp>
        <p:nvSpPr>
          <p:cNvPr id="513032" name="Line 8"/>
          <p:cNvSpPr>
            <a:spLocks noChangeShapeType="1"/>
          </p:cNvSpPr>
          <p:nvPr/>
        </p:nvSpPr>
        <p:spPr bwMode="auto">
          <a:xfrm flipV="1">
            <a:off x="762000" y="4953000"/>
            <a:ext cx="0" cy="228600"/>
          </a:xfrm>
          <a:prstGeom prst="line">
            <a:avLst/>
          </a:prstGeom>
          <a:noFill/>
          <a:ln w="38100" cap="rnd">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i="0">
              <a:solidFill>
                <a:srgbClr val="FFFFFF"/>
              </a:solidFill>
              <a:latin typeface="Times New Roman" pitchFamily="18" charset="0"/>
            </a:endParaRPr>
          </a:p>
        </p:txBody>
      </p:sp>
      <p:sp>
        <p:nvSpPr>
          <p:cNvPr id="513033" name="Line 9"/>
          <p:cNvSpPr>
            <a:spLocks noChangeShapeType="1"/>
          </p:cNvSpPr>
          <p:nvPr/>
        </p:nvSpPr>
        <p:spPr bwMode="auto">
          <a:xfrm>
            <a:off x="1219200" y="4876800"/>
            <a:ext cx="0" cy="76200"/>
          </a:xfrm>
          <a:prstGeom prst="line">
            <a:avLst/>
          </a:prstGeom>
          <a:noFill/>
          <a:ln w="28575">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i="0">
              <a:solidFill>
                <a:srgbClr val="FFFFFF"/>
              </a:solidFill>
              <a:latin typeface="Times New Roman" pitchFamily="18" charset="0"/>
            </a:endParaRPr>
          </a:p>
        </p:txBody>
      </p:sp>
      <p:sp>
        <p:nvSpPr>
          <p:cNvPr id="513034" name="Line 10"/>
          <p:cNvSpPr>
            <a:spLocks noChangeShapeType="1"/>
          </p:cNvSpPr>
          <p:nvPr/>
        </p:nvSpPr>
        <p:spPr bwMode="auto">
          <a:xfrm>
            <a:off x="1828800" y="4800600"/>
            <a:ext cx="0" cy="76200"/>
          </a:xfrm>
          <a:prstGeom prst="line">
            <a:avLst/>
          </a:prstGeom>
          <a:noFill/>
          <a:ln w="28575">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i="0">
              <a:solidFill>
                <a:srgbClr val="FFFFFF"/>
              </a:solidFill>
              <a:latin typeface="Times New Roman" pitchFamily="18" charset="0"/>
            </a:endParaRPr>
          </a:p>
        </p:txBody>
      </p:sp>
      <p:sp>
        <p:nvSpPr>
          <p:cNvPr id="513035" name="Line 11"/>
          <p:cNvSpPr>
            <a:spLocks noChangeShapeType="1"/>
          </p:cNvSpPr>
          <p:nvPr/>
        </p:nvSpPr>
        <p:spPr bwMode="auto">
          <a:xfrm>
            <a:off x="2133600" y="4724400"/>
            <a:ext cx="0" cy="76200"/>
          </a:xfrm>
          <a:prstGeom prst="line">
            <a:avLst/>
          </a:prstGeom>
          <a:noFill/>
          <a:ln w="28575">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i="0">
              <a:solidFill>
                <a:srgbClr val="FFFFFF"/>
              </a:solidFill>
              <a:latin typeface="Times New Roman" pitchFamily="18" charset="0"/>
            </a:endParaRPr>
          </a:p>
        </p:txBody>
      </p:sp>
      <p:sp>
        <p:nvSpPr>
          <p:cNvPr id="513036" name="Line 12"/>
          <p:cNvSpPr>
            <a:spLocks noChangeShapeType="1"/>
          </p:cNvSpPr>
          <p:nvPr/>
        </p:nvSpPr>
        <p:spPr bwMode="auto">
          <a:xfrm>
            <a:off x="2590800" y="4648200"/>
            <a:ext cx="0" cy="76200"/>
          </a:xfrm>
          <a:prstGeom prst="line">
            <a:avLst/>
          </a:prstGeom>
          <a:noFill/>
          <a:ln w="28575">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i="0">
              <a:solidFill>
                <a:srgbClr val="FFFFFF"/>
              </a:solidFill>
              <a:latin typeface="Times New Roman" pitchFamily="18" charset="0"/>
            </a:endParaRPr>
          </a:p>
        </p:txBody>
      </p:sp>
      <p:sp>
        <p:nvSpPr>
          <p:cNvPr id="513037" name="Line 13"/>
          <p:cNvSpPr>
            <a:spLocks noChangeShapeType="1"/>
          </p:cNvSpPr>
          <p:nvPr/>
        </p:nvSpPr>
        <p:spPr bwMode="auto">
          <a:xfrm>
            <a:off x="1828800" y="4800600"/>
            <a:ext cx="304800" cy="0"/>
          </a:xfrm>
          <a:prstGeom prst="line">
            <a:avLst/>
          </a:prstGeom>
          <a:noFill/>
          <a:ln w="28575">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i="0">
              <a:solidFill>
                <a:srgbClr val="FFFFFF"/>
              </a:solidFill>
              <a:latin typeface="Times New Roman" pitchFamily="18" charset="0"/>
            </a:endParaRPr>
          </a:p>
        </p:txBody>
      </p:sp>
      <p:sp>
        <p:nvSpPr>
          <p:cNvPr id="513038" name="Line 14"/>
          <p:cNvSpPr>
            <a:spLocks noChangeShapeType="1"/>
          </p:cNvSpPr>
          <p:nvPr/>
        </p:nvSpPr>
        <p:spPr bwMode="auto">
          <a:xfrm>
            <a:off x="2133600" y="4724400"/>
            <a:ext cx="457200" cy="0"/>
          </a:xfrm>
          <a:prstGeom prst="line">
            <a:avLst/>
          </a:prstGeom>
          <a:noFill/>
          <a:ln w="28575">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i="0">
              <a:solidFill>
                <a:srgbClr val="FFFFFF"/>
              </a:solidFill>
              <a:latin typeface="Times New Roman" pitchFamily="18" charset="0"/>
            </a:endParaRPr>
          </a:p>
        </p:txBody>
      </p:sp>
      <p:sp>
        <p:nvSpPr>
          <p:cNvPr id="513039" name="Line 15"/>
          <p:cNvSpPr>
            <a:spLocks noChangeShapeType="1"/>
          </p:cNvSpPr>
          <p:nvPr/>
        </p:nvSpPr>
        <p:spPr bwMode="auto">
          <a:xfrm>
            <a:off x="2590800" y="4648200"/>
            <a:ext cx="762000" cy="0"/>
          </a:xfrm>
          <a:prstGeom prst="line">
            <a:avLst/>
          </a:prstGeom>
          <a:noFill/>
          <a:ln w="28575">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i="0">
              <a:solidFill>
                <a:srgbClr val="FFFFFF"/>
              </a:solidFill>
              <a:latin typeface="Times New Roman" pitchFamily="18" charset="0"/>
            </a:endParaRPr>
          </a:p>
        </p:txBody>
      </p:sp>
      <p:sp>
        <p:nvSpPr>
          <p:cNvPr id="513040" name="Line 16"/>
          <p:cNvSpPr>
            <a:spLocks noChangeShapeType="1"/>
          </p:cNvSpPr>
          <p:nvPr/>
        </p:nvSpPr>
        <p:spPr bwMode="auto">
          <a:xfrm>
            <a:off x="1219200" y="4876800"/>
            <a:ext cx="609600" cy="0"/>
          </a:xfrm>
          <a:prstGeom prst="line">
            <a:avLst/>
          </a:prstGeom>
          <a:noFill/>
          <a:ln w="28575">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i="0">
              <a:solidFill>
                <a:srgbClr val="FFFFFF"/>
              </a:solidFill>
              <a:latin typeface="Times New Roman" pitchFamily="18" charset="0"/>
            </a:endParaRPr>
          </a:p>
        </p:txBody>
      </p:sp>
      <p:sp>
        <p:nvSpPr>
          <p:cNvPr id="513041" name="Line 17"/>
          <p:cNvSpPr>
            <a:spLocks noChangeShapeType="1"/>
          </p:cNvSpPr>
          <p:nvPr/>
        </p:nvSpPr>
        <p:spPr bwMode="auto">
          <a:xfrm>
            <a:off x="762000" y="4953000"/>
            <a:ext cx="457200" cy="0"/>
          </a:xfrm>
          <a:prstGeom prst="line">
            <a:avLst/>
          </a:prstGeom>
          <a:noFill/>
          <a:ln w="28575">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i="0">
              <a:solidFill>
                <a:srgbClr val="FFFFFF"/>
              </a:solidFill>
              <a:latin typeface="Times New Roman" pitchFamily="18" charset="0"/>
            </a:endParaRPr>
          </a:p>
        </p:txBody>
      </p:sp>
      <p:sp>
        <p:nvSpPr>
          <p:cNvPr id="513042" name="Line 18"/>
          <p:cNvSpPr>
            <a:spLocks noChangeShapeType="1"/>
          </p:cNvSpPr>
          <p:nvPr/>
        </p:nvSpPr>
        <p:spPr bwMode="auto">
          <a:xfrm>
            <a:off x="3581400" y="4495800"/>
            <a:ext cx="838200" cy="28575"/>
          </a:xfrm>
          <a:prstGeom prst="line">
            <a:avLst/>
          </a:prstGeom>
          <a:noFill/>
          <a:ln w="28575">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i="0">
              <a:solidFill>
                <a:srgbClr val="FFFFFF"/>
              </a:solidFill>
              <a:latin typeface="Times New Roman" pitchFamily="18" charset="0"/>
            </a:endParaRPr>
          </a:p>
        </p:txBody>
      </p:sp>
      <p:sp>
        <p:nvSpPr>
          <p:cNvPr id="513043" name="Freeform 19"/>
          <p:cNvSpPr>
            <a:spLocks/>
          </p:cNvSpPr>
          <p:nvPr/>
        </p:nvSpPr>
        <p:spPr bwMode="auto">
          <a:xfrm>
            <a:off x="3352800" y="4495800"/>
            <a:ext cx="228600" cy="123825"/>
          </a:xfrm>
          <a:custGeom>
            <a:avLst/>
            <a:gdLst>
              <a:gd name="T0" fmla="*/ 0 w 142"/>
              <a:gd name="T1" fmla="*/ 41 h 41"/>
              <a:gd name="T2" fmla="*/ 93 w 142"/>
              <a:gd name="T3" fmla="*/ 12 h 41"/>
              <a:gd name="T4" fmla="*/ 140 w 142"/>
              <a:gd name="T5" fmla="*/ 0 h 41"/>
            </a:gdLst>
            <a:ahLst/>
            <a:cxnLst>
              <a:cxn ang="0">
                <a:pos x="T0" y="T1"/>
              </a:cxn>
              <a:cxn ang="0">
                <a:pos x="T2" y="T3"/>
              </a:cxn>
              <a:cxn ang="0">
                <a:pos x="T4" y="T5"/>
              </a:cxn>
            </a:cxnLst>
            <a:rect l="0" t="0" r="r" b="b"/>
            <a:pathLst>
              <a:path w="142" h="41">
                <a:moveTo>
                  <a:pt x="0" y="41"/>
                </a:moveTo>
                <a:cubicBezTo>
                  <a:pt x="27" y="32"/>
                  <a:pt x="65" y="16"/>
                  <a:pt x="93" y="12"/>
                </a:cubicBezTo>
                <a:cubicBezTo>
                  <a:pt x="142" y="6"/>
                  <a:pt x="140" y="22"/>
                  <a:pt x="140" y="0"/>
                </a:cubicBezTo>
              </a:path>
            </a:pathLst>
          </a:custGeom>
          <a:noFill/>
          <a:ln w="28575" cap="flat" cmpd="sng">
            <a:solidFill>
              <a:srgbClr val="FF0000"/>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i="0">
              <a:solidFill>
                <a:srgbClr val="FFFFFF"/>
              </a:solidFill>
              <a:latin typeface="Times New Roman" pitchFamily="18" charset="0"/>
            </a:endParaRPr>
          </a:p>
        </p:txBody>
      </p:sp>
      <p:sp>
        <p:nvSpPr>
          <p:cNvPr id="513044" name="Text Box 20"/>
          <p:cNvSpPr txBox="1">
            <a:spLocks noChangeArrowheads="1"/>
          </p:cNvSpPr>
          <p:nvPr/>
        </p:nvSpPr>
        <p:spPr bwMode="auto">
          <a:xfrm>
            <a:off x="3810000" y="3124200"/>
            <a:ext cx="762000" cy="180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i="0">
                <a:solidFill>
                  <a:srgbClr val="FFFFFF"/>
                </a:solidFill>
                <a:latin typeface="Arial Narrow" pitchFamily="34" charset="0"/>
              </a:rPr>
              <a:t>ACS</a:t>
            </a:r>
          </a:p>
          <a:p>
            <a:pPr>
              <a:spcBef>
                <a:spcPct val="50000"/>
              </a:spcBef>
            </a:pPr>
            <a:endParaRPr lang="en-US" sz="1600" i="0">
              <a:solidFill>
                <a:srgbClr val="FFFFFF"/>
              </a:solidFill>
              <a:latin typeface="Arial Narrow" pitchFamily="34" charset="0"/>
            </a:endParaRPr>
          </a:p>
          <a:p>
            <a:pPr>
              <a:spcBef>
                <a:spcPct val="50000"/>
              </a:spcBef>
            </a:pPr>
            <a:endParaRPr lang="en-US" sz="1600" i="0">
              <a:solidFill>
                <a:srgbClr val="FFFFFF"/>
              </a:solidFill>
              <a:latin typeface="Arial Narrow" pitchFamily="34" charset="0"/>
            </a:endParaRPr>
          </a:p>
          <a:p>
            <a:pPr>
              <a:spcBef>
                <a:spcPct val="50000"/>
              </a:spcBef>
            </a:pPr>
            <a:endParaRPr lang="en-US" sz="1600" i="0">
              <a:solidFill>
                <a:srgbClr val="FFFFFF"/>
              </a:solidFill>
              <a:latin typeface="Arial Narrow" pitchFamily="34" charset="0"/>
            </a:endParaRPr>
          </a:p>
          <a:p>
            <a:pPr>
              <a:spcBef>
                <a:spcPct val="50000"/>
              </a:spcBef>
            </a:pPr>
            <a:r>
              <a:rPr lang="en-US" sz="1600" i="0">
                <a:solidFill>
                  <a:srgbClr val="FFFFFF"/>
                </a:solidFill>
                <a:latin typeface="Arial Narrow" pitchFamily="34" charset="0"/>
              </a:rPr>
              <a:t>SA</a:t>
            </a:r>
          </a:p>
        </p:txBody>
      </p:sp>
      <p:sp>
        <p:nvSpPr>
          <p:cNvPr id="513045" name="Text Box 21"/>
          <p:cNvSpPr txBox="1">
            <a:spLocks noChangeArrowheads="1"/>
          </p:cNvSpPr>
          <p:nvPr/>
        </p:nvSpPr>
        <p:spPr bwMode="auto">
          <a:xfrm rot="-10848245">
            <a:off x="-6350" y="1981200"/>
            <a:ext cx="458788" cy="304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a:spAutoFit/>
          </a:bodyPr>
          <a:lstStyle/>
          <a:p>
            <a:pPr>
              <a:spcBef>
                <a:spcPct val="50000"/>
              </a:spcBef>
            </a:pPr>
            <a:r>
              <a:rPr lang="en-US" sz="1800" i="0">
                <a:solidFill>
                  <a:srgbClr val="FFFFFF"/>
                </a:solidFill>
                <a:latin typeface="Arial Narrow" pitchFamily="34" charset="0"/>
              </a:rPr>
              <a:t>Definite Stent Thrombosis (%)</a:t>
            </a:r>
          </a:p>
        </p:txBody>
      </p:sp>
      <p:graphicFrame>
        <p:nvGraphicFramePr>
          <p:cNvPr id="513046" name="Object 22"/>
          <p:cNvGraphicFramePr>
            <a:graphicFrameLocks noChangeAspect="1"/>
          </p:cNvGraphicFramePr>
          <p:nvPr/>
        </p:nvGraphicFramePr>
        <p:xfrm>
          <a:off x="4572000" y="1603375"/>
          <a:ext cx="4348163" cy="3883025"/>
        </p:xfrm>
        <a:graphic>
          <a:graphicData uri="http://schemas.openxmlformats.org/presentationml/2006/ole">
            <mc:AlternateContent xmlns:mc="http://schemas.openxmlformats.org/markup-compatibility/2006">
              <mc:Choice xmlns:v="urn:schemas-microsoft-com:vml" Requires="v">
                <p:oleObj spid="_x0000_s1559699" name="Chart" r:id="rId5" imgW="4715256" imgH="4210431" progId="MSGraph.Chart.8">
                  <p:embed followColorScheme="full"/>
                </p:oleObj>
              </mc:Choice>
              <mc:Fallback>
                <p:oleObj name="Chart" r:id="rId5" imgW="4715256" imgH="4210431" progId="MSGraph.Chart.8">
                  <p:embed followColorScheme="full"/>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1603375"/>
                        <a:ext cx="4348163" cy="3883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13047" name="Text Box 23"/>
          <p:cNvSpPr txBox="1">
            <a:spLocks noChangeArrowheads="1"/>
          </p:cNvSpPr>
          <p:nvPr/>
        </p:nvSpPr>
        <p:spPr bwMode="auto">
          <a:xfrm>
            <a:off x="4953000" y="1371600"/>
            <a:ext cx="4419600" cy="2265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70000"/>
              </a:lnSpc>
              <a:spcBef>
                <a:spcPct val="50000"/>
              </a:spcBef>
            </a:pPr>
            <a:r>
              <a:rPr lang="en-US" sz="1800">
                <a:solidFill>
                  <a:srgbClr val="FFFF00"/>
                </a:solidFill>
                <a:latin typeface="Arial Narrow" pitchFamily="34" charset="0"/>
              </a:rPr>
              <a:t>BMS:  SA vs. ACS logrank p=0.01</a:t>
            </a:r>
          </a:p>
          <a:p>
            <a:pPr>
              <a:lnSpc>
                <a:spcPct val="70000"/>
              </a:lnSpc>
              <a:spcBef>
                <a:spcPct val="50000"/>
              </a:spcBef>
            </a:pPr>
            <a:r>
              <a:rPr lang="en-US" sz="1800">
                <a:solidFill>
                  <a:srgbClr val="FFFF00"/>
                </a:solidFill>
                <a:latin typeface="Arial Narrow" pitchFamily="34" charset="0"/>
              </a:rPr>
              <a:t>DES:  SA vs. ACS logrank p=0.0007</a:t>
            </a:r>
          </a:p>
          <a:p>
            <a:pPr>
              <a:lnSpc>
                <a:spcPct val="70000"/>
              </a:lnSpc>
              <a:spcBef>
                <a:spcPct val="50000"/>
              </a:spcBef>
            </a:pPr>
            <a:endParaRPr lang="en-US" sz="1800" i="0">
              <a:solidFill>
                <a:srgbClr val="FFFFFF"/>
              </a:solidFill>
              <a:latin typeface="Arial Narrow" pitchFamily="34" charset="0"/>
            </a:endParaRPr>
          </a:p>
          <a:p>
            <a:pPr>
              <a:lnSpc>
                <a:spcPct val="70000"/>
              </a:lnSpc>
              <a:spcBef>
                <a:spcPct val="50000"/>
              </a:spcBef>
            </a:pPr>
            <a:r>
              <a:rPr lang="en-US" sz="1800" i="0">
                <a:solidFill>
                  <a:srgbClr val="FFFFFF"/>
                </a:solidFill>
                <a:latin typeface="Arial Narrow" pitchFamily="34" charset="0"/>
              </a:rPr>
              <a:t>SA:  BMS vs. DES logrank p=0.2</a:t>
            </a:r>
          </a:p>
          <a:p>
            <a:pPr>
              <a:lnSpc>
                <a:spcPct val="70000"/>
              </a:lnSpc>
              <a:spcBef>
                <a:spcPct val="50000"/>
              </a:spcBef>
            </a:pPr>
            <a:r>
              <a:rPr lang="en-US" sz="1800" i="0">
                <a:solidFill>
                  <a:srgbClr val="FFFFFF"/>
                </a:solidFill>
                <a:latin typeface="Arial Narrow" pitchFamily="34" charset="0"/>
              </a:rPr>
              <a:t>ACS:  BMS vs. DES logrank p=0.06</a:t>
            </a:r>
          </a:p>
          <a:p>
            <a:pPr>
              <a:lnSpc>
                <a:spcPct val="70000"/>
              </a:lnSpc>
              <a:spcBef>
                <a:spcPct val="50000"/>
              </a:spcBef>
            </a:pPr>
            <a:endParaRPr lang="en-US" sz="1800" i="0">
              <a:solidFill>
                <a:srgbClr val="FFFFFF"/>
              </a:solidFill>
              <a:latin typeface="Arial Narrow" pitchFamily="34" charset="0"/>
            </a:endParaRPr>
          </a:p>
          <a:p>
            <a:pPr>
              <a:lnSpc>
                <a:spcPct val="70000"/>
              </a:lnSpc>
              <a:spcBef>
                <a:spcPct val="50000"/>
              </a:spcBef>
            </a:pPr>
            <a:endParaRPr lang="en-US" sz="1800" i="0">
              <a:solidFill>
                <a:srgbClr val="FFFFFF"/>
              </a:solidFill>
              <a:latin typeface="Arial Narrow" pitchFamily="34" charset="0"/>
            </a:endParaRPr>
          </a:p>
        </p:txBody>
      </p:sp>
      <p:sp>
        <p:nvSpPr>
          <p:cNvPr id="513048" name="Line 24"/>
          <p:cNvSpPr>
            <a:spLocks noChangeShapeType="1"/>
          </p:cNvSpPr>
          <p:nvPr/>
        </p:nvSpPr>
        <p:spPr bwMode="auto">
          <a:xfrm>
            <a:off x="5105400" y="4495800"/>
            <a:ext cx="0" cy="68580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i="0">
              <a:solidFill>
                <a:srgbClr val="FFFFFF"/>
              </a:solidFill>
              <a:latin typeface="Times New Roman" pitchFamily="18" charset="0"/>
            </a:endParaRPr>
          </a:p>
        </p:txBody>
      </p:sp>
      <p:sp>
        <p:nvSpPr>
          <p:cNvPr id="513049" name="Line 25"/>
          <p:cNvSpPr>
            <a:spLocks noChangeShapeType="1"/>
          </p:cNvSpPr>
          <p:nvPr/>
        </p:nvSpPr>
        <p:spPr bwMode="auto">
          <a:xfrm>
            <a:off x="5105400" y="4800600"/>
            <a:ext cx="6096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i="0">
              <a:solidFill>
                <a:srgbClr val="FFFFFF"/>
              </a:solidFill>
              <a:latin typeface="Times New Roman" pitchFamily="18" charset="0"/>
            </a:endParaRPr>
          </a:p>
        </p:txBody>
      </p:sp>
      <p:sp>
        <p:nvSpPr>
          <p:cNvPr id="513050" name="Line 26"/>
          <p:cNvSpPr>
            <a:spLocks noChangeShapeType="1"/>
          </p:cNvSpPr>
          <p:nvPr/>
        </p:nvSpPr>
        <p:spPr bwMode="auto">
          <a:xfrm>
            <a:off x="5105400" y="4800600"/>
            <a:ext cx="0" cy="38100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i="0">
              <a:solidFill>
                <a:srgbClr val="FFFFFF"/>
              </a:solidFill>
              <a:latin typeface="Times New Roman" pitchFamily="18" charset="0"/>
            </a:endParaRPr>
          </a:p>
        </p:txBody>
      </p:sp>
      <p:sp>
        <p:nvSpPr>
          <p:cNvPr id="513051" name="Freeform 27"/>
          <p:cNvSpPr>
            <a:spLocks/>
          </p:cNvSpPr>
          <p:nvPr/>
        </p:nvSpPr>
        <p:spPr bwMode="auto">
          <a:xfrm>
            <a:off x="5105400" y="3124200"/>
            <a:ext cx="3733800" cy="1447800"/>
          </a:xfrm>
          <a:custGeom>
            <a:avLst/>
            <a:gdLst>
              <a:gd name="T0" fmla="*/ 2344 w 2344"/>
              <a:gd name="T1" fmla="*/ 0 h 915"/>
              <a:gd name="T2" fmla="*/ 2312 w 2344"/>
              <a:gd name="T3" fmla="*/ 8 h 915"/>
              <a:gd name="T4" fmla="*/ 2304 w 2344"/>
              <a:gd name="T5" fmla="*/ 32 h 915"/>
              <a:gd name="T6" fmla="*/ 2249 w 2344"/>
              <a:gd name="T7" fmla="*/ 47 h 915"/>
              <a:gd name="T8" fmla="*/ 2210 w 2344"/>
              <a:gd name="T9" fmla="*/ 103 h 915"/>
              <a:gd name="T10" fmla="*/ 2139 w 2344"/>
              <a:gd name="T11" fmla="*/ 158 h 915"/>
              <a:gd name="T12" fmla="*/ 2068 w 2344"/>
              <a:gd name="T13" fmla="*/ 174 h 915"/>
              <a:gd name="T14" fmla="*/ 1957 w 2344"/>
              <a:gd name="T15" fmla="*/ 189 h 915"/>
              <a:gd name="T16" fmla="*/ 1910 w 2344"/>
              <a:gd name="T17" fmla="*/ 253 h 915"/>
              <a:gd name="T18" fmla="*/ 1784 w 2344"/>
              <a:gd name="T19" fmla="*/ 253 h 915"/>
              <a:gd name="T20" fmla="*/ 1578 w 2344"/>
              <a:gd name="T21" fmla="*/ 260 h 915"/>
              <a:gd name="T22" fmla="*/ 1515 w 2344"/>
              <a:gd name="T23" fmla="*/ 300 h 915"/>
              <a:gd name="T24" fmla="*/ 1468 w 2344"/>
              <a:gd name="T25" fmla="*/ 308 h 915"/>
              <a:gd name="T26" fmla="*/ 1421 w 2344"/>
              <a:gd name="T27" fmla="*/ 292 h 915"/>
              <a:gd name="T28" fmla="*/ 1381 w 2344"/>
              <a:gd name="T29" fmla="*/ 324 h 915"/>
              <a:gd name="T30" fmla="*/ 1318 w 2344"/>
              <a:gd name="T31" fmla="*/ 339 h 915"/>
              <a:gd name="T32" fmla="*/ 1255 w 2344"/>
              <a:gd name="T33" fmla="*/ 363 h 915"/>
              <a:gd name="T34" fmla="*/ 1176 w 2344"/>
              <a:gd name="T35" fmla="*/ 410 h 915"/>
              <a:gd name="T36" fmla="*/ 1160 w 2344"/>
              <a:gd name="T37" fmla="*/ 387 h 915"/>
              <a:gd name="T38" fmla="*/ 1129 w 2344"/>
              <a:gd name="T39" fmla="*/ 395 h 915"/>
              <a:gd name="T40" fmla="*/ 995 w 2344"/>
              <a:gd name="T41" fmla="*/ 466 h 915"/>
              <a:gd name="T42" fmla="*/ 916 w 2344"/>
              <a:gd name="T43" fmla="*/ 458 h 915"/>
              <a:gd name="T44" fmla="*/ 860 w 2344"/>
              <a:gd name="T45" fmla="*/ 481 h 915"/>
              <a:gd name="T46" fmla="*/ 813 w 2344"/>
              <a:gd name="T47" fmla="*/ 497 h 915"/>
              <a:gd name="T48" fmla="*/ 742 w 2344"/>
              <a:gd name="T49" fmla="*/ 513 h 915"/>
              <a:gd name="T50" fmla="*/ 687 w 2344"/>
              <a:gd name="T51" fmla="*/ 568 h 915"/>
              <a:gd name="T52" fmla="*/ 663 w 2344"/>
              <a:gd name="T53" fmla="*/ 584 h 915"/>
              <a:gd name="T54" fmla="*/ 624 w 2344"/>
              <a:gd name="T55" fmla="*/ 576 h 915"/>
              <a:gd name="T56" fmla="*/ 576 w 2344"/>
              <a:gd name="T57" fmla="*/ 592 h 915"/>
              <a:gd name="T58" fmla="*/ 490 w 2344"/>
              <a:gd name="T59" fmla="*/ 608 h 915"/>
              <a:gd name="T60" fmla="*/ 474 w 2344"/>
              <a:gd name="T61" fmla="*/ 655 h 915"/>
              <a:gd name="T62" fmla="*/ 426 w 2344"/>
              <a:gd name="T63" fmla="*/ 671 h 915"/>
              <a:gd name="T64" fmla="*/ 379 w 2344"/>
              <a:gd name="T65" fmla="*/ 679 h 915"/>
              <a:gd name="T66" fmla="*/ 332 w 2344"/>
              <a:gd name="T67" fmla="*/ 718 h 915"/>
              <a:gd name="T68" fmla="*/ 190 w 2344"/>
              <a:gd name="T69" fmla="*/ 742 h 915"/>
              <a:gd name="T70" fmla="*/ 111 w 2344"/>
              <a:gd name="T71" fmla="*/ 773 h 915"/>
              <a:gd name="T72" fmla="*/ 56 w 2344"/>
              <a:gd name="T73" fmla="*/ 821 h 915"/>
              <a:gd name="T74" fmla="*/ 48 w 2344"/>
              <a:gd name="T75" fmla="*/ 844 h 915"/>
              <a:gd name="T76" fmla="*/ 0 w 2344"/>
              <a:gd name="T77" fmla="*/ 860 h 915"/>
              <a:gd name="T78" fmla="*/ 8 w 2344"/>
              <a:gd name="T79" fmla="*/ 915 h 9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344" h="915">
                <a:moveTo>
                  <a:pt x="2344" y="0"/>
                </a:moveTo>
                <a:cubicBezTo>
                  <a:pt x="2333" y="3"/>
                  <a:pt x="2321" y="1"/>
                  <a:pt x="2312" y="8"/>
                </a:cubicBezTo>
                <a:cubicBezTo>
                  <a:pt x="2305" y="13"/>
                  <a:pt x="2311" y="27"/>
                  <a:pt x="2304" y="32"/>
                </a:cubicBezTo>
                <a:cubicBezTo>
                  <a:pt x="2289" y="44"/>
                  <a:pt x="2267" y="41"/>
                  <a:pt x="2249" y="47"/>
                </a:cubicBezTo>
                <a:cubicBezTo>
                  <a:pt x="2230" y="103"/>
                  <a:pt x="2249" y="89"/>
                  <a:pt x="2210" y="103"/>
                </a:cubicBezTo>
                <a:cubicBezTo>
                  <a:pt x="2153" y="84"/>
                  <a:pt x="2185" y="138"/>
                  <a:pt x="2139" y="158"/>
                </a:cubicBezTo>
                <a:cubicBezTo>
                  <a:pt x="2130" y="162"/>
                  <a:pt x="2074" y="173"/>
                  <a:pt x="2068" y="174"/>
                </a:cubicBezTo>
                <a:cubicBezTo>
                  <a:pt x="2015" y="163"/>
                  <a:pt x="2003" y="176"/>
                  <a:pt x="1957" y="189"/>
                </a:cubicBezTo>
                <a:cubicBezTo>
                  <a:pt x="1946" y="221"/>
                  <a:pt x="1938" y="234"/>
                  <a:pt x="1910" y="253"/>
                </a:cubicBezTo>
                <a:cubicBezTo>
                  <a:pt x="1853" y="234"/>
                  <a:pt x="1840" y="242"/>
                  <a:pt x="1784" y="253"/>
                </a:cubicBezTo>
                <a:cubicBezTo>
                  <a:pt x="1738" y="238"/>
                  <a:pt x="1583" y="260"/>
                  <a:pt x="1578" y="260"/>
                </a:cubicBezTo>
                <a:cubicBezTo>
                  <a:pt x="1557" y="293"/>
                  <a:pt x="1557" y="314"/>
                  <a:pt x="1515" y="300"/>
                </a:cubicBezTo>
                <a:cubicBezTo>
                  <a:pt x="1499" y="303"/>
                  <a:pt x="1484" y="309"/>
                  <a:pt x="1468" y="308"/>
                </a:cubicBezTo>
                <a:cubicBezTo>
                  <a:pt x="1452" y="307"/>
                  <a:pt x="1421" y="292"/>
                  <a:pt x="1421" y="292"/>
                </a:cubicBezTo>
                <a:cubicBezTo>
                  <a:pt x="1341" y="312"/>
                  <a:pt x="1423" y="282"/>
                  <a:pt x="1381" y="324"/>
                </a:cubicBezTo>
                <a:cubicBezTo>
                  <a:pt x="1366" y="339"/>
                  <a:pt x="1339" y="335"/>
                  <a:pt x="1318" y="339"/>
                </a:cubicBezTo>
                <a:cubicBezTo>
                  <a:pt x="1289" y="382"/>
                  <a:pt x="1301" y="348"/>
                  <a:pt x="1255" y="363"/>
                </a:cubicBezTo>
                <a:cubicBezTo>
                  <a:pt x="1231" y="399"/>
                  <a:pt x="1219" y="401"/>
                  <a:pt x="1176" y="410"/>
                </a:cubicBezTo>
                <a:cubicBezTo>
                  <a:pt x="1171" y="402"/>
                  <a:pt x="1169" y="390"/>
                  <a:pt x="1160" y="387"/>
                </a:cubicBezTo>
                <a:cubicBezTo>
                  <a:pt x="1150" y="384"/>
                  <a:pt x="1139" y="390"/>
                  <a:pt x="1129" y="395"/>
                </a:cubicBezTo>
                <a:cubicBezTo>
                  <a:pt x="1077" y="421"/>
                  <a:pt x="1052" y="454"/>
                  <a:pt x="995" y="466"/>
                </a:cubicBezTo>
                <a:cubicBezTo>
                  <a:pt x="953" y="456"/>
                  <a:pt x="952" y="471"/>
                  <a:pt x="916" y="458"/>
                </a:cubicBezTo>
                <a:cubicBezTo>
                  <a:pt x="836" y="478"/>
                  <a:pt x="927" y="452"/>
                  <a:pt x="860" y="481"/>
                </a:cubicBezTo>
                <a:cubicBezTo>
                  <a:pt x="845" y="488"/>
                  <a:pt x="813" y="497"/>
                  <a:pt x="813" y="497"/>
                </a:cubicBezTo>
                <a:cubicBezTo>
                  <a:pt x="780" y="486"/>
                  <a:pt x="771" y="494"/>
                  <a:pt x="742" y="513"/>
                </a:cubicBezTo>
                <a:cubicBezTo>
                  <a:pt x="728" y="555"/>
                  <a:pt x="741" y="532"/>
                  <a:pt x="687" y="568"/>
                </a:cubicBezTo>
                <a:cubicBezTo>
                  <a:pt x="679" y="573"/>
                  <a:pt x="663" y="584"/>
                  <a:pt x="663" y="584"/>
                </a:cubicBezTo>
                <a:cubicBezTo>
                  <a:pt x="650" y="581"/>
                  <a:pt x="637" y="575"/>
                  <a:pt x="624" y="576"/>
                </a:cubicBezTo>
                <a:cubicBezTo>
                  <a:pt x="607" y="578"/>
                  <a:pt x="592" y="588"/>
                  <a:pt x="576" y="592"/>
                </a:cubicBezTo>
                <a:cubicBezTo>
                  <a:pt x="527" y="605"/>
                  <a:pt x="556" y="598"/>
                  <a:pt x="490" y="608"/>
                </a:cubicBezTo>
                <a:cubicBezTo>
                  <a:pt x="485" y="624"/>
                  <a:pt x="479" y="639"/>
                  <a:pt x="474" y="655"/>
                </a:cubicBezTo>
                <a:cubicBezTo>
                  <a:pt x="469" y="671"/>
                  <a:pt x="426" y="671"/>
                  <a:pt x="426" y="671"/>
                </a:cubicBezTo>
                <a:cubicBezTo>
                  <a:pt x="364" y="714"/>
                  <a:pt x="440" y="670"/>
                  <a:pt x="379" y="679"/>
                </a:cubicBezTo>
                <a:cubicBezTo>
                  <a:pt x="358" y="682"/>
                  <a:pt x="346" y="708"/>
                  <a:pt x="332" y="718"/>
                </a:cubicBezTo>
                <a:cubicBezTo>
                  <a:pt x="300" y="740"/>
                  <a:pt x="220" y="739"/>
                  <a:pt x="190" y="742"/>
                </a:cubicBezTo>
                <a:cubicBezTo>
                  <a:pt x="163" y="760"/>
                  <a:pt x="142" y="765"/>
                  <a:pt x="111" y="773"/>
                </a:cubicBezTo>
                <a:cubicBezTo>
                  <a:pt x="72" y="799"/>
                  <a:pt x="97" y="807"/>
                  <a:pt x="56" y="821"/>
                </a:cubicBezTo>
                <a:cubicBezTo>
                  <a:pt x="53" y="829"/>
                  <a:pt x="55" y="839"/>
                  <a:pt x="48" y="844"/>
                </a:cubicBezTo>
                <a:cubicBezTo>
                  <a:pt x="34" y="854"/>
                  <a:pt x="0" y="860"/>
                  <a:pt x="0" y="860"/>
                </a:cubicBezTo>
                <a:cubicBezTo>
                  <a:pt x="9" y="905"/>
                  <a:pt x="8" y="886"/>
                  <a:pt x="8" y="915"/>
                </a:cubicBezTo>
              </a:path>
            </a:pathLst>
          </a:custGeom>
          <a:noFill/>
          <a:ln w="28575" cmpd="sng">
            <a:solidFill>
              <a:schemeClr val="accent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i="0">
              <a:solidFill>
                <a:srgbClr val="FFFFFF"/>
              </a:solidFill>
              <a:latin typeface="Times New Roman" pitchFamily="18" charset="0"/>
            </a:endParaRPr>
          </a:p>
        </p:txBody>
      </p:sp>
      <p:sp>
        <p:nvSpPr>
          <p:cNvPr id="513052" name="Freeform 28"/>
          <p:cNvSpPr>
            <a:spLocks/>
          </p:cNvSpPr>
          <p:nvPr/>
        </p:nvSpPr>
        <p:spPr bwMode="auto">
          <a:xfrm>
            <a:off x="5105400" y="4060825"/>
            <a:ext cx="911225" cy="739775"/>
          </a:xfrm>
          <a:custGeom>
            <a:avLst/>
            <a:gdLst>
              <a:gd name="T0" fmla="*/ 13 w 574"/>
              <a:gd name="T1" fmla="*/ 466 h 466"/>
              <a:gd name="T2" fmla="*/ 13 w 574"/>
              <a:gd name="T3" fmla="*/ 356 h 466"/>
              <a:gd name="T4" fmla="*/ 53 w 574"/>
              <a:gd name="T5" fmla="*/ 316 h 466"/>
              <a:gd name="T6" fmla="*/ 69 w 574"/>
              <a:gd name="T7" fmla="*/ 292 h 466"/>
              <a:gd name="T8" fmla="*/ 179 w 574"/>
              <a:gd name="T9" fmla="*/ 261 h 466"/>
              <a:gd name="T10" fmla="*/ 250 w 574"/>
              <a:gd name="T11" fmla="*/ 221 h 466"/>
              <a:gd name="T12" fmla="*/ 266 w 574"/>
              <a:gd name="T13" fmla="*/ 174 h 466"/>
              <a:gd name="T14" fmla="*/ 313 w 574"/>
              <a:gd name="T15" fmla="*/ 158 h 466"/>
              <a:gd name="T16" fmla="*/ 384 w 574"/>
              <a:gd name="T17" fmla="*/ 150 h 466"/>
              <a:gd name="T18" fmla="*/ 408 w 574"/>
              <a:gd name="T19" fmla="*/ 143 h 466"/>
              <a:gd name="T20" fmla="*/ 431 w 574"/>
              <a:gd name="T21" fmla="*/ 158 h 466"/>
              <a:gd name="T22" fmla="*/ 479 w 574"/>
              <a:gd name="T23" fmla="*/ 127 h 466"/>
              <a:gd name="T24" fmla="*/ 510 w 574"/>
              <a:gd name="T25" fmla="*/ 119 h 466"/>
              <a:gd name="T26" fmla="*/ 566 w 574"/>
              <a:gd name="T27" fmla="*/ 64 h 466"/>
              <a:gd name="T28" fmla="*/ 574 w 574"/>
              <a:gd name="T29" fmla="*/ 0 h 4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4" h="466">
                <a:moveTo>
                  <a:pt x="13" y="466"/>
                </a:moveTo>
                <a:cubicBezTo>
                  <a:pt x="19" y="423"/>
                  <a:pt x="37" y="391"/>
                  <a:pt x="13" y="356"/>
                </a:cubicBezTo>
                <a:cubicBezTo>
                  <a:pt x="56" y="292"/>
                  <a:pt x="0" y="369"/>
                  <a:pt x="53" y="316"/>
                </a:cubicBezTo>
                <a:cubicBezTo>
                  <a:pt x="60" y="309"/>
                  <a:pt x="61" y="297"/>
                  <a:pt x="69" y="292"/>
                </a:cubicBezTo>
                <a:cubicBezTo>
                  <a:pt x="96" y="276"/>
                  <a:pt x="147" y="267"/>
                  <a:pt x="179" y="261"/>
                </a:cubicBezTo>
                <a:cubicBezTo>
                  <a:pt x="200" y="229"/>
                  <a:pt x="213" y="230"/>
                  <a:pt x="250" y="221"/>
                </a:cubicBezTo>
                <a:cubicBezTo>
                  <a:pt x="255" y="205"/>
                  <a:pt x="261" y="190"/>
                  <a:pt x="266" y="174"/>
                </a:cubicBezTo>
                <a:cubicBezTo>
                  <a:pt x="271" y="158"/>
                  <a:pt x="297" y="163"/>
                  <a:pt x="313" y="158"/>
                </a:cubicBezTo>
                <a:cubicBezTo>
                  <a:pt x="336" y="150"/>
                  <a:pt x="360" y="153"/>
                  <a:pt x="384" y="150"/>
                </a:cubicBezTo>
                <a:cubicBezTo>
                  <a:pt x="392" y="148"/>
                  <a:pt x="400" y="142"/>
                  <a:pt x="408" y="143"/>
                </a:cubicBezTo>
                <a:cubicBezTo>
                  <a:pt x="417" y="145"/>
                  <a:pt x="422" y="160"/>
                  <a:pt x="431" y="158"/>
                </a:cubicBezTo>
                <a:cubicBezTo>
                  <a:pt x="450" y="154"/>
                  <a:pt x="463" y="137"/>
                  <a:pt x="479" y="127"/>
                </a:cubicBezTo>
                <a:cubicBezTo>
                  <a:pt x="488" y="121"/>
                  <a:pt x="500" y="122"/>
                  <a:pt x="510" y="119"/>
                </a:cubicBezTo>
                <a:cubicBezTo>
                  <a:pt x="565" y="82"/>
                  <a:pt x="552" y="105"/>
                  <a:pt x="566" y="64"/>
                </a:cubicBezTo>
                <a:cubicBezTo>
                  <a:pt x="574" y="5"/>
                  <a:pt x="574" y="27"/>
                  <a:pt x="574" y="0"/>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i="0">
              <a:solidFill>
                <a:srgbClr val="FFFFFF"/>
              </a:solidFill>
              <a:latin typeface="Times New Roman" pitchFamily="18" charset="0"/>
            </a:endParaRPr>
          </a:p>
        </p:txBody>
      </p:sp>
      <p:sp>
        <p:nvSpPr>
          <p:cNvPr id="513053" name="Line 29"/>
          <p:cNvSpPr>
            <a:spLocks noChangeShapeType="1"/>
          </p:cNvSpPr>
          <p:nvPr/>
        </p:nvSpPr>
        <p:spPr bwMode="auto">
          <a:xfrm>
            <a:off x="6248400" y="3962400"/>
            <a:ext cx="4572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i="0">
              <a:solidFill>
                <a:srgbClr val="FFFFFF"/>
              </a:solidFill>
              <a:latin typeface="Times New Roman" pitchFamily="18" charset="0"/>
            </a:endParaRPr>
          </a:p>
        </p:txBody>
      </p:sp>
      <p:sp>
        <p:nvSpPr>
          <p:cNvPr id="513054" name="Line 30"/>
          <p:cNvSpPr>
            <a:spLocks noChangeShapeType="1"/>
          </p:cNvSpPr>
          <p:nvPr/>
        </p:nvSpPr>
        <p:spPr bwMode="auto">
          <a:xfrm>
            <a:off x="6705600" y="3886200"/>
            <a:ext cx="0" cy="762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i="0">
              <a:solidFill>
                <a:srgbClr val="FFFFFF"/>
              </a:solidFill>
              <a:latin typeface="Times New Roman" pitchFamily="18" charset="0"/>
            </a:endParaRPr>
          </a:p>
        </p:txBody>
      </p:sp>
      <p:sp>
        <p:nvSpPr>
          <p:cNvPr id="513055" name="Freeform 31"/>
          <p:cNvSpPr>
            <a:spLocks/>
          </p:cNvSpPr>
          <p:nvPr/>
        </p:nvSpPr>
        <p:spPr bwMode="auto">
          <a:xfrm>
            <a:off x="6000750" y="3962400"/>
            <a:ext cx="274638" cy="101600"/>
          </a:xfrm>
          <a:custGeom>
            <a:avLst/>
            <a:gdLst>
              <a:gd name="T0" fmla="*/ 0 w 173"/>
              <a:gd name="T1" fmla="*/ 63 h 64"/>
              <a:gd name="T2" fmla="*/ 86 w 173"/>
              <a:gd name="T3" fmla="*/ 55 h 64"/>
              <a:gd name="T4" fmla="*/ 173 w 173"/>
              <a:gd name="T5" fmla="*/ 0 h 64"/>
            </a:gdLst>
            <a:ahLst/>
            <a:cxnLst>
              <a:cxn ang="0">
                <a:pos x="T0" y="T1"/>
              </a:cxn>
              <a:cxn ang="0">
                <a:pos x="T2" y="T3"/>
              </a:cxn>
              <a:cxn ang="0">
                <a:pos x="T4" y="T5"/>
              </a:cxn>
            </a:cxnLst>
            <a:rect l="0" t="0" r="r" b="b"/>
            <a:pathLst>
              <a:path w="173" h="64">
                <a:moveTo>
                  <a:pt x="0" y="63"/>
                </a:moveTo>
                <a:cubicBezTo>
                  <a:pt x="32" y="55"/>
                  <a:pt x="54" y="45"/>
                  <a:pt x="86" y="55"/>
                </a:cubicBezTo>
                <a:cubicBezTo>
                  <a:pt x="163" y="48"/>
                  <a:pt x="173" y="64"/>
                  <a:pt x="173" y="0"/>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i="0">
              <a:solidFill>
                <a:srgbClr val="FFFFFF"/>
              </a:solidFill>
              <a:latin typeface="Times New Roman" pitchFamily="18" charset="0"/>
            </a:endParaRPr>
          </a:p>
        </p:txBody>
      </p:sp>
      <p:sp>
        <p:nvSpPr>
          <p:cNvPr id="513056" name="Line 32"/>
          <p:cNvSpPr>
            <a:spLocks noChangeShapeType="1"/>
          </p:cNvSpPr>
          <p:nvPr/>
        </p:nvSpPr>
        <p:spPr bwMode="auto">
          <a:xfrm>
            <a:off x="6705600" y="3886200"/>
            <a:ext cx="21336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i="0">
              <a:solidFill>
                <a:srgbClr val="FFFFFF"/>
              </a:solidFill>
              <a:latin typeface="Times New Roman" pitchFamily="18" charset="0"/>
            </a:endParaRPr>
          </a:p>
        </p:txBody>
      </p:sp>
      <p:sp>
        <p:nvSpPr>
          <p:cNvPr id="513057" name="Line 33"/>
          <p:cNvSpPr>
            <a:spLocks noChangeShapeType="1"/>
          </p:cNvSpPr>
          <p:nvPr/>
        </p:nvSpPr>
        <p:spPr bwMode="auto">
          <a:xfrm flipH="1">
            <a:off x="5105400" y="4800600"/>
            <a:ext cx="38100" cy="3810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i="0">
              <a:solidFill>
                <a:srgbClr val="FFFFFF"/>
              </a:solidFill>
              <a:latin typeface="Times New Roman" pitchFamily="18" charset="0"/>
            </a:endParaRPr>
          </a:p>
        </p:txBody>
      </p:sp>
      <p:sp>
        <p:nvSpPr>
          <p:cNvPr id="513058" name="Line 34"/>
          <p:cNvSpPr>
            <a:spLocks noChangeShapeType="1"/>
          </p:cNvSpPr>
          <p:nvPr/>
        </p:nvSpPr>
        <p:spPr bwMode="auto">
          <a:xfrm>
            <a:off x="5715000" y="4724400"/>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i="0">
              <a:solidFill>
                <a:srgbClr val="FFFFFF"/>
              </a:solidFill>
              <a:latin typeface="Times New Roman" pitchFamily="18" charset="0"/>
            </a:endParaRPr>
          </a:p>
        </p:txBody>
      </p:sp>
      <p:sp>
        <p:nvSpPr>
          <p:cNvPr id="513059" name="Line 35"/>
          <p:cNvSpPr>
            <a:spLocks noChangeShapeType="1"/>
          </p:cNvSpPr>
          <p:nvPr/>
        </p:nvSpPr>
        <p:spPr bwMode="auto">
          <a:xfrm>
            <a:off x="6172200" y="4648200"/>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i="0">
              <a:solidFill>
                <a:srgbClr val="FFFFFF"/>
              </a:solidFill>
              <a:latin typeface="Times New Roman" pitchFamily="18" charset="0"/>
            </a:endParaRPr>
          </a:p>
        </p:txBody>
      </p:sp>
      <p:sp>
        <p:nvSpPr>
          <p:cNvPr id="513060" name="Line 36"/>
          <p:cNvSpPr>
            <a:spLocks noChangeShapeType="1"/>
          </p:cNvSpPr>
          <p:nvPr/>
        </p:nvSpPr>
        <p:spPr bwMode="auto">
          <a:xfrm>
            <a:off x="6629400" y="4572000"/>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i="0">
              <a:solidFill>
                <a:srgbClr val="FFFFFF"/>
              </a:solidFill>
              <a:latin typeface="Times New Roman" pitchFamily="18" charset="0"/>
            </a:endParaRPr>
          </a:p>
        </p:txBody>
      </p:sp>
      <p:sp>
        <p:nvSpPr>
          <p:cNvPr id="513061" name="Line 37"/>
          <p:cNvSpPr>
            <a:spLocks noChangeShapeType="1"/>
          </p:cNvSpPr>
          <p:nvPr/>
        </p:nvSpPr>
        <p:spPr bwMode="auto">
          <a:xfrm>
            <a:off x="5715000" y="4724400"/>
            <a:ext cx="0" cy="7620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i="0">
              <a:solidFill>
                <a:srgbClr val="FFFFFF"/>
              </a:solidFill>
              <a:latin typeface="Times New Roman" pitchFamily="18" charset="0"/>
            </a:endParaRPr>
          </a:p>
        </p:txBody>
      </p:sp>
      <p:sp>
        <p:nvSpPr>
          <p:cNvPr id="513062" name="Line 38"/>
          <p:cNvSpPr>
            <a:spLocks noChangeShapeType="1"/>
          </p:cNvSpPr>
          <p:nvPr/>
        </p:nvSpPr>
        <p:spPr bwMode="auto">
          <a:xfrm>
            <a:off x="6172200" y="4648200"/>
            <a:ext cx="0" cy="7620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i="0">
              <a:solidFill>
                <a:srgbClr val="FFFFFF"/>
              </a:solidFill>
              <a:latin typeface="Times New Roman" pitchFamily="18" charset="0"/>
            </a:endParaRPr>
          </a:p>
        </p:txBody>
      </p:sp>
      <p:sp>
        <p:nvSpPr>
          <p:cNvPr id="513063" name="Line 39"/>
          <p:cNvSpPr>
            <a:spLocks noChangeShapeType="1"/>
          </p:cNvSpPr>
          <p:nvPr/>
        </p:nvSpPr>
        <p:spPr bwMode="auto">
          <a:xfrm>
            <a:off x="5105400" y="4953000"/>
            <a:ext cx="0" cy="228600"/>
          </a:xfrm>
          <a:prstGeom prst="line">
            <a:avLst/>
          </a:prstGeom>
          <a:noFill/>
          <a:ln w="28575">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i="0">
              <a:solidFill>
                <a:srgbClr val="FFFFFF"/>
              </a:solidFill>
              <a:latin typeface="Times New Roman" pitchFamily="18" charset="0"/>
            </a:endParaRPr>
          </a:p>
        </p:txBody>
      </p:sp>
      <p:sp>
        <p:nvSpPr>
          <p:cNvPr id="513064" name="Line 40"/>
          <p:cNvSpPr>
            <a:spLocks noChangeShapeType="1"/>
          </p:cNvSpPr>
          <p:nvPr/>
        </p:nvSpPr>
        <p:spPr bwMode="auto">
          <a:xfrm>
            <a:off x="6629400" y="4572000"/>
            <a:ext cx="0" cy="7620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i="0">
              <a:solidFill>
                <a:srgbClr val="FFFFFF"/>
              </a:solidFill>
              <a:latin typeface="Times New Roman" pitchFamily="18" charset="0"/>
            </a:endParaRPr>
          </a:p>
        </p:txBody>
      </p:sp>
      <p:sp>
        <p:nvSpPr>
          <p:cNvPr id="513065" name="Line 41"/>
          <p:cNvSpPr>
            <a:spLocks noChangeShapeType="1"/>
          </p:cNvSpPr>
          <p:nvPr/>
        </p:nvSpPr>
        <p:spPr bwMode="auto">
          <a:xfrm>
            <a:off x="7086600" y="4495800"/>
            <a:ext cx="0" cy="7620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i="0">
              <a:solidFill>
                <a:srgbClr val="FFFFFF"/>
              </a:solidFill>
              <a:latin typeface="Times New Roman" pitchFamily="18" charset="0"/>
            </a:endParaRPr>
          </a:p>
        </p:txBody>
      </p:sp>
      <p:sp>
        <p:nvSpPr>
          <p:cNvPr id="513066" name="Line 42"/>
          <p:cNvSpPr>
            <a:spLocks noChangeShapeType="1"/>
          </p:cNvSpPr>
          <p:nvPr/>
        </p:nvSpPr>
        <p:spPr bwMode="auto">
          <a:xfrm>
            <a:off x="7696200" y="4419600"/>
            <a:ext cx="0" cy="7620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i="0">
              <a:solidFill>
                <a:srgbClr val="FFFFFF"/>
              </a:solidFill>
              <a:latin typeface="Times New Roman" pitchFamily="18" charset="0"/>
            </a:endParaRPr>
          </a:p>
        </p:txBody>
      </p:sp>
      <p:sp>
        <p:nvSpPr>
          <p:cNvPr id="513067" name="Line 43"/>
          <p:cNvSpPr>
            <a:spLocks noChangeShapeType="1"/>
          </p:cNvSpPr>
          <p:nvPr/>
        </p:nvSpPr>
        <p:spPr bwMode="auto">
          <a:xfrm>
            <a:off x="7848600" y="4343400"/>
            <a:ext cx="0" cy="7620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i="0">
              <a:solidFill>
                <a:srgbClr val="FFFFFF"/>
              </a:solidFill>
              <a:latin typeface="Times New Roman" pitchFamily="18" charset="0"/>
            </a:endParaRPr>
          </a:p>
        </p:txBody>
      </p:sp>
      <p:sp>
        <p:nvSpPr>
          <p:cNvPr id="513068" name="Line 44"/>
          <p:cNvSpPr>
            <a:spLocks noChangeShapeType="1"/>
          </p:cNvSpPr>
          <p:nvPr/>
        </p:nvSpPr>
        <p:spPr bwMode="auto">
          <a:xfrm>
            <a:off x="5105400" y="4953000"/>
            <a:ext cx="533400" cy="0"/>
          </a:xfrm>
          <a:prstGeom prst="line">
            <a:avLst/>
          </a:prstGeom>
          <a:noFill/>
          <a:ln w="28575">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i="0">
              <a:solidFill>
                <a:srgbClr val="FFFFFF"/>
              </a:solidFill>
              <a:latin typeface="Times New Roman" pitchFamily="18" charset="0"/>
            </a:endParaRPr>
          </a:p>
        </p:txBody>
      </p:sp>
      <p:sp>
        <p:nvSpPr>
          <p:cNvPr id="513069" name="Line 45"/>
          <p:cNvSpPr>
            <a:spLocks noChangeShapeType="1"/>
          </p:cNvSpPr>
          <p:nvPr/>
        </p:nvSpPr>
        <p:spPr bwMode="auto">
          <a:xfrm>
            <a:off x="7086600" y="4495800"/>
            <a:ext cx="6096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i="0">
              <a:solidFill>
                <a:srgbClr val="FFFFFF"/>
              </a:solidFill>
              <a:latin typeface="Times New Roman" pitchFamily="18" charset="0"/>
            </a:endParaRPr>
          </a:p>
        </p:txBody>
      </p:sp>
      <p:sp>
        <p:nvSpPr>
          <p:cNvPr id="513070" name="Line 46"/>
          <p:cNvSpPr>
            <a:spLocks noChangeShapeType="1"/>
          </p:cNvSpPr>
          <p:nvPr/>
        </p:nvSpPr>
        <p:spPr bwMode="auto">
          <a:xfrm>
            <a:off x="7848600" y="4343400"/>
            <a:ext cx="9906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i="0">
              <a:solidFill>
                <a:srgbClr val="FFFFFF"/>
              </a:solidFill>
              <a:latin typeface="Times New Roman" pitchFamily="18" charset="0"/>
            </a:endParaRPr>
          </a:p>
        </p:txBody>
      </p:sp>
      <p:sp>
        <p:nvSpPr>
          <p:cNvPr id="513071" name="Line 47"/>
          <p:cNvSpPr>
            <a:spLocks noChangeShapeType="1"/>
          </p:cNvSpPr>
          <p:nvPr/>
        </p:nvSpPr>
        <p:spPr bwMode="auto">
          <a:xfrm>
            <a:off x="7696200" y="4419600"/>
            <a:ext cx="1524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i="0">
              <a:solidFill>
                <a:srgbClr val="FFFFFF"/>
              </a:solidFill>
              <a:latin typeface="Times New Roman" pitchFamily="18" charset="0"/>
            </a:endParaRPr>
          </a:p>
        </p:txBody>
      </p:sp>
      <p:sp>
        <p:nvSpPr>
          <p:cNvPr id="513072" name="Line 48"/>
          <p:cNvSpPr>
            <a:spLocks noChangeShapeType="1"/>
          </p:cNvSpPr>
          <p:nvPr/>
        </p:nvSpPr>
        <p:spPr bwMode="auto">
          <a:xfrm>
            <a:off x="5638800" y="4876800"/>
            <a:ext cx="1371600" cy="0"/>
          </a:xfrm>
          <a:prstGeom prst="line">
            <a:avLst/>
          </a:prstGeom>
          <a:noFill/>
          <a:ln w="28575">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i="0">
              <a:solidFill>
                <a:srgbClr val="FFFFFF"/>
              </a:solidFill>
              <a:latin typeface="Times New Roman" pitchFamily="18" charset="0"/>
            </a:endParaRPr>
          </a:p>
        </p:txBody>
      </p:sp>
      <p:sp>
        <p:nvSpPr>
          <p:cNvPr id="513073" name="Line 49"/>
          <p:cNvSpPr>
            <a:spLocks noChangeShapeType="1"/>
          </p:cNvSpPr>
          <p:nvPr/>
        </p:nvSpPr>
        <p:spPr bwMode="auto">
          <a:xfrm>
            <a:off x="7010400" y="4800600"/>
            <a:ext cx="685800" cy="0"/>
          </a:xfrm>
          <a:prstGeom prst="line">
            <a:avLst/>
          </a:prstGeom>
          <a:noFill/>
          <a:ln w="28575">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i="0">
              <a:solidFill>
                <a:srgbClr val="FFFFFF"/>
              </a:solidFill>
              <a:latin typeface="Times New Roman" pitchFamily="18" charset="0"/>
            </a:endParaRPr>
          </a:p>
        </p:txBody>
      </p:sp>
      <p:sp>
        <p:nvSpPr>
          <p:cNvPr id="513074" name="Line 50"/>
          <p:cNvSpPr>
            <a:spLocks noChangeShapeType="1"/>
          </p:cNvSpPr>
          <p:nvPr/>
        </p:nvSpPr>
        <p:spPr bwMode="auto">
          <a:xfrm>
            <a:off x="7696200" y="4724400"/>
            <a:ext cx="1143000" cy="0"/>
          </a:xfrm>
          <a:prstGeom prst="line">
            <a:avLst/>
          </a:prstGeom>
          <a:noFill/>
          <a:ln w="28575">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i="0">
              <a:solidFill>
                <a:srgbClr val="FFFFFF"/>
              </a:solidFill>
              <a:latin typeface="Times New Roman" pitchFamily="18" charset="0"/>
            </a:endParaRPr>
          </a:p>
        </p:txBody>
      </p:sp>
      <p:sp>
        <p:nvSpPr>
          <p:cNvPr id="513075" name="Line 51"/>
          <p:cNvSpPr>
            <a:spLocks noChangeShapeType="1"/>
          </p:cNvSpPr>
          <p:nvPr/>
        </p:nvSpPr>
        <p:spPr bwMode="auto">
          <a:xfrm>
            <a:off x="5638800" y="4876800"/>
            <a:ext cx="0" cy="76200"/>
          </a:xfrm>
          <a:prstGeom prst="line">
            <a:avLst/>
          </a:prstGeom>
          <a:noFill/>
          <a:ln w="28575">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i="0">
              <a:solidFill>
                <a:srgbClr val="FFFFFF"/>
              </a:solidFill>
              <a:latin typeface="Times New Roman" pitchFamily="18" charset="0"/>
            </a:endParaRPr>
          </a:p>
        </p:txBody>
      </p:sp>
      <p:sp>
        <p:nvSpPr>
          <p:cNvPr id="513076" name="Line 52"/>
          <p:cNvSpPr>
            <a:spLocks noChangeShapeType="1"/>
          </p:cNvSpPr>
          <p:nvPr/>
        </p:nvSpPr>
        <p:spPr bwMode="auto">
          <a:xfrm>
            <a:off x="7010400" y="4800600"/>
            <a:ext cx="0" cy="76200"/>
          </a:xfrm>
          <a:prstGeom prst="line">
            <a:avLst/>
          </a:prstGeom>
          <a:noFill/>
          <a:ln w="28575">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i="0">
              <a:solidFill>
                <a:srgbClr val="FFFFFF"/>
              </a:solidFill>
              <a:latin typeface="Times New Roman" pitchFamily="18" charset="0"/>
            </a:endParaRPr>
          </a:p>
        </p:txBody>
      </p:sp>
      <p:sp>
        <p:nvSpPr>
          <p:cNvPr id="513077" name="Line 53"/>
          <p:cNvSpPr>
            <a:spLocks noChangeShapeType="1"/>
          </p:cNvSpPr>
          <p:nvPr/>
        </p:nvSpPr>
        <p:spPr bwMode="auto">
          <a:xfrm>
            <a:off x="7696200" y="4724400"/>
            <a:ext cx="0" cy="76200"/>
          </a:xfrm>
          <a:prstGeom prst="line">
            <a:avLst/>
          </a:prstGeom>
          <a:noFill/>
          <a:ln w="28575">
            <a:solidFill>
              <a:srgbClr val="FF0000"/>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sz="2400" i="0">
              <a:solidFill>
                <a:srgbClr val="FFFFFF"/>
              </a:solidFill>
              <a:latin typeface="Times New Roman" pitchFamily="18" charset="0"/>
            </a:endParaRPr>
          </a:p>
        </p:txBody>
      </p:sp>
      <p:sp>
        <p:nvSpPr>
          <p:cNvPr id="513078" name="Text Box 54"/>
          <p:cNvSpPr txBox="1">
            <a:spLocks noChangeArrowheads="1"/>
          </p:cNvSpPr>
          <p:nvPr/>
        </p:nvSpPr>
        <p:spPr bwMode="auto">
          <a:xfrm>
            <a:off x="7924800" y="3100388"/>
            <a:ext cx="990600" cy="185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60000"/>
              </a:lnSpc>
              <a:spcBef>
                <a:spcPct val="50000"/>
              </a:spcBef>
            </a:pPr>
            <a:r>
              <a:rPr lang="en-US" sz="1400" i="0">
                <a:solidFill>
                  <a:srgbClr val="FFFFFF"/>
                </a:solidFill>
                <a:latin typeface="Arial Narrow" pitchFamily="34" charset="0"/>
              </a:rPr>
              <a:t>DES, ACS</a:t>
            </a:r>
          </a:p>
          <a:p>
            <a:pPr>
              <a:lnSpc>
                <a:spcPct val="60000"/>
              </a:lnSpc>
              <a:spcBef>
                <a:spcPct val="50000"/>
              </a:spcBef>
            </a:pPr>
            <a:endParaRPr lang="en-US" sz="1400" i="0">
              <a:solidFill>
                <a:srgbClr val="FFFFFF"/>
              </a:solidFill>
              <a:latin typeface="Arial Narrow" pitchFamily="34" charset="0"/>
            </a:endParaRPr>
          </a:p>
          <a:p>
            <a:pPr>
              <a:lnSpc>
                <a:spcPct val="60000"/>
              </a:lnSpc>
              <a:spcBef>
                <a:spcPct val="50000"/>
              </a:spcBef>
            </a:pPr>
            <a:r>
              <a:rPr lang="en-US" sz="1400" i="0">
                <a:solidFill>
                  <a:srgbClr val="FFFFFF"/>
                </a:solidFill>
                <a:latin typeface="Arial Narrow" pitchFamily="34" charset="0"/>
              </a:rPr>
              <a:t>BMS, ACS</a:t>
            </a:r>
          </a:p>
          <a:p>
            <a:pPr>
              <a:lnSpc>
                <a:spcPct val="60000"/>
              </a:lnSpc>
              <a:spcBef>
                <a:spcPct val="50000"/>
              </a:spcBef>
            </a:pPr>
            <a:endParaRPr lang="en-US" sz="1400" i="0">
              <a:solidFill>
                <a:srgbClr val="FFFFFF"/>
              </a:solidFill>
              <a:latin typeface="Arial Narrow" pitchFamily="34" charset="0"/>
            </a:endParaRPr>
          </a:p>
          <a:p>
            <a:pPr>
              <a:lnSpc>
                <a:spcPct val="60000"/>
              </a:lnSpc>
              <a:spcBef>
                <a:spcPct val="50000"/>
              </a:spcBef>
            </a:pPr>
            <a:r>
              <a:rPr lang="en-US" sz="1400" i="0">
                <a:solidFill>
                  <a:srgbClr val="FFFFFF"/>
                </a:solidFill>
                <a:latin typeface="Arial Narrow" pitchFamily="34" charset="0"/>
              </a:rPr>
              <a:t>DES, SA</a:t>
            </a:r>
          </a:p>
          <a:p>
            <a:pPr>
              <a:lnSpc>
                <a:spcPct val="60000"/>
              </a:lnSpc>
              <a:spcBef>
                <a:spcPct val="50000"/>
              </a:spcBef>
            </a:pPr>
            <a:endParaRPr lang="en-US" sz="1400" i="0">
              <a:solidFill>
                <a:srgbClr val="FFFFFF"/>
              </a:solidFill>
              <a:latin typeface="Arial Narrow" pitchFamily="34" charset="0"/>
            </a:endParaRPr>
          </a:p>
          <a:p>
            <a:pPr>
              <a:lnSpc>
                <a:spcPct val="60000"/>
              </a:lnSpc>
              <a:spcBef>
                <a:spcPct val="50000"/>
              </a:spcBef>
            </a:pPr>
            <a:r>
              <a:rPr lang="en-US" sz="1400" i="0">
                <a:solidFill>
                  <a:srgbClr val="FFFFFF"/>
                </a:solidFill>
                <a:latin typeface="Arial Narrow" pitchFamily="34" charset="0"/>
              </a:rPr>
              <a:t>BMS, SA</a:t>
            </a:r>
          </a:p>
          <a:p>
            <a:pPr>
              <a:lnSpc>
                <a:spcPct val="60000"/>
              </a:lnSpc>
              <a:spcBef>
                <a:spcPct val="50000"/>
              </a:spcBef>
            </a:pPr>
            <a:endParaRPr lang="en-US" sz="1400" i="0">
              <a:solidFill>
                <a:srgbClr val="FFFFFF"/>
              </a:solidFill>
              <a:latin typeface="Arial Narrow" pitchFamily="34" charset="0"/>
            </a:endParaRPr>
          </a:p>
        </p:txBody>
      </p:sp>
      <p:sp>
        <p:nvSpPr>
          <p:cNvPr id="513079" name="Text Box 55"/>
          <p:cNvSpPr txBox="1">
            <a:spLocks noChangeArrowheads="1"/>
          </p:cNvSpPr>
          <p:nvPr/>
        </p:nvSpPr>
        <p:spPr bwMode="auto">
          <a:xfrm>
            <a:off x="822325" y="6135688"/>
            <a:ext cx="1346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i="0">
                <a:solidFill>
                  <a:srgbClr val="FFFFFF"/>
                </a:solidFill>
                <a:latin typeface="Arial" pitchFamily="34" charset="0"/>
              </a:rPr>
              <a:t>N=5,816</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11"/>
          <p:cNvSpPr>
            <a:spLocks noChangeArrowheads="1"/>
          </p:cNvSpPr>
          <p:nvPr/>
        </p:nvSpPr>
        <p:spPr bwMode="hidden">
          <a:xfrm>
            <a:off x="650142" y="1813275"/>
            <a:ext cx="7843717" cy="4205893"/>
          </a:xfrm>
          <a:prstGeom prst="rect">
            <a:avLst/>
          </a:prstGeom>
          <a:solidFill>
            <a:srgbClr val="14202E"/>
          </a:solidFill>
          <a:ln w="19050" algn="ctr">
            <a:solidFill>
              <a:srgbClr val="39536E"/>
            </a:solidFill>
            <a:miter lim="800000"/>
            <a:headEnd/>
            <a:tailEnd/>
          </a:ln>
          <a:effectLst>
            <a:outerShdw dist="17961" dir="2700000" algn="ctr" rotWithShape="0">
              <a:srgbClr val="1C1C1C"/>
            </a:outerShdw>
          </a:effectLst>
        </p:spPr>
        <p:txBody>
          <a:bodyPr anchor="ctr"/>
          <a:lstStyle/>
          <a:p>
            <a:pPr algn="ctr" fontAlgn="auto">
              <a:spcBef>
                <a:spcPts val="0"/>
              </a:spcBef>
              <a:spcAft>
                <a:spcPts val="0"/>
              </a:spcAft>
              <a:defRPr/>
            </a:pPr>
            <a:endParaRPr lang="en-US" sz="1800" b="0" i="0" dirty="0">
              <a:solidFill>
                <a:srgbClr val="FFFFFF"/>
              </a:solidFill>
              <a:effectLst>
                <a:outerShdw blurRad="38100" dist="38100" dir="2700000" algn="tl">
                  <a:srgbClr val="000000">
                    <a:alpha val="43137"/>
                  </a:srgbClr>
                </a:outerShdw>
              </a:effectLst>
              <a:latin typeface="Arial" charset="0"/>
              <a:ea typeface="ヒラギノ角ゴ Pro W3"/>
              <a:cs typeface="Arial" charset="0"/>
            </a:endParaRPr>
          </a:p>
        </p:txBody>
      </p:sp>
      <p:graphicFrame>
        <p:nvGraphicFramePr>
          <p:cNvPr id="4" name="Chart 3"/>
          <p:cNvGraphicFramePr/>
          <p:nvPr>
            <p:extLst>
              <p:ext uri="{D42A27DB-BD31-4B8C-83A1-F6EECF244321}">
                <p14:modId xmlns:p14="http://schemas.microsoft.com/office/powerpoint/2010/main" val="3658657387"/>
              </p:ext>
            </p:extLst>
          </p:nvPr>
        </p:nvGraphicFramePr>
        <p:xfrm>
          <a:off x="1071051" y="1907425"/>
          <a:ext cx="7001898" cy="402693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rot="16200000">
            <a:off x="-407860" y="3466592"/>
            <a:ext cx="2778639" cy="369332"/>
          </a:xfrm>
          <a:prstGeom prst="rect">
            <a:avLst/>
          </a:prstGeom>
          <a:noFill/>
        </p:spPr>
        <p:txBody>
          <a:bodyPr wrap="square" rtlCol="0">
            <a:spAutoFit/>
          </a:bodyPr>
          <a:lstStyle/>
          <a:p>
            <a:pPr algn="ctr"/>
            <a:r>
              <a:rPr lang="en-US" sz="1800" i="0" dirty="0" smtClean="0">
                <a:solidFill>
                  <a:srgbClr val="FFFFFF"/>
                </a:solidFill>
                <a:latin typeface="Arial" charset="0"/>
                <a:cs typeface="Arial" charset="0"/>
              </a:rPr>
              <a:t>% ST at 2 years</a:t>
            </a:r>
            <a:endParaRPr lang="en-US" sz="1800" i="0" dirty="0">
              <a:solidFill>
                <a:srgbClr val="FFFFFF"/>
              </a:solidFill>
              <a:latin typeface="Arial" charset="0"/>
              <a:cs typeface="Arial" charset="0"/>
            </a:endParaRPr>
          </a:p>
        </p:txBody>
      </p:sp>
      <p:sp>
        <p:nvSpPr>
          <p:cNvPr id="2" name="TextBox 1"/>
          <p:cNvSpPr txBox="1"/>
          <p:nvPr/>
        </p:nvSpPr>
        <p:spPr>
          <a:xfrm>
            <a:off x="4536455" y="2414909"/>
            <a:ext cx="2255789" cy="646331"/>
          </a:xfrm>
          <a:prstGeom prst="rect">
            <a:avLst/>
          </a:prstGeom>
          <a:noFill/>
        </p:spPr>
        <p:txBody>
          <a:bodyPr wrap="square" rtlCol="0">
            <a:spAutoFit/>
          </a:bodyPr>
          <a:lstStyle/>
          <a:p>
            <a:pPr algn="ctr"/>
            <a:r>
              <a:rPr lang="en-US" sz="1800" b="0" i="0" dirty="0">
                <a:solidFill>
                  <a:srgbClr val="FFFFFF"/>
                </a:solidFill>
                <a:latin typeface="Arial" charset="0"/>
                <a:cs typeface="Arial" charset="0"/>
              </a:rPr>
              <a:t>p=</a:t>
            </a:r>
            <a:r>
              <a:rPr lang="en-US" sz="1800" b="0" i="0" dirty="0" smtClean="0">
                <a:solidFill>
                  <a:srgbClr val="FFFFFF"/>
                </a:solidFill>
                <a:latin typeface="Arial" charset="0"/>
                <a:cs typeface="Arial" charset="0"/>
              </a:rPr>
              <a:t>0.003</a:t>
            </a:r>
          </a:p>
          <a:p>
            <a:pPr algn="ctr"/>
            <a:r>
              <a:rPr lang="en-US" sz="1800" b="0" i="0" dirty="0" smtClean="0">
                <a:solidFill>
                  <a:srgbClr val="FFFFFF"/>
                </a:solidFill>
                <a:latin typeface="Arial" charset="0"/>
                <a:cs typeface="Arial" charset="0"/>
              </a:rPr>
              <a:t>p=0.005</a:t>
            </a:r>
            <a:endParaRPr lang="en-US" sz="1800" b="0" i="0" dirty="0">
              <a:solidFill>
                <a:srgbClr val="FFFFFF"/>
              </a:solidFill>
              <a:latin typeface="Arial" charset="0"/>
              <a:cs typeface="Arial" charset="0"/>
            </a:endParaRPr>
          </a:p>
        </p:txBody>
      </p:sp>
      <p:sp>
        <p:nvSpPr>
          <p:cNvPr id="6" name="Title 5"/>
          <p:cNvSpPr>
            <a:spLocks noGrp="1"/>
          </p:cNvSpPr>
          <p:nvPr>
            <p:ph type="title"/>
          </p:nvPr>
        </p:nvSpPr>
        <p:spPr>
          <a:xfrm>
            <a:off x="61913" y="162627"/>
            <a:ext cx="9020175" cy="755650"/>
          </a:xfrm>
        </p:spPr>
        <p:txBody>
          <a:bodyPr/>
          <a:lstStyle/>
          <a:p>
            <a:r>
              <a:rPr lang="en-US" sz="3200" dirty="0" smtClean="0"/>
              <a:t>ADAPT DES: </a:t>
            </a:r>
            <a:r>
              <a:rPr lang="en-US" sz="3200" b="0" dirty="0" smtClean="0"/>
              <a:t>Incidence of 2 </a:t>
            </a:r>
            <a:r>
              <a:rPr lang="en-US" sz="3200" b="0" dirty="0" err="1" smtClean="0"/>
              <a:t>yr</a:t>
            </a:r>
            <a:r>
              <a:rPr lang="en-US" sz="3200" b="0" dirty="0" smtClean="0"/>
              <a:t> Stent Thrombosis Stratified by Clinical Presentation</a:t>
            </a:r>
            <a:endParaRPr lang="en-US" sz="3200" b="0" dirty="0"/>
          </a:p>
        </p:txBody>
      </p:sp>
      <p:sp>
        <p:nvSpPr>
          <p:cNvPr id="8" name="Textfeld 17"/>
          <p:cNvSpPr txBox="1">
            <a:spLocks noChangeArrowheads="1"/>
          </p:cNvSpPr>
          <p:nvPr/>
        </p:nvSpPr>
        <p:spPr bwMode="auto">
          <a:xfrm>
            <a:off x="758663" y="1197322"/>
            <a:ext cx="7626757"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b="1" i="1">
                <a:solidFill>
                  <a:srgbClr val="FFCC99"/>
                </a:solidFill>
                <a:latin typeface="Arial" charset="0"/>
                <a:ea typeface="ヒラギノ角ゴ Pro W3" pitchFamily="-111" charset="-128"/>
              </a:defRPr>
            </a:lvl1pPr>
            <a:lvl2pPr marL="742950" indent="-285750" eaLnBrk="0" hangingPunct="0">
              <a:defRPr b="1" i="1">
                <a:solidFill>
                  <a:srgbClr val="FFCC99"/>
                </a:solidFill>
                <a:latin typeface="Arial" charset="0"/>
                <a:ea typeface="ヒラギノ角ゴ Pro W3" pitchFamily="-111" charset="-128"/>
              </a:defRPr>
            </a:lvl2pPr>
            <a:lvl3pPr marL="1143000" indent="-228600" eaLnBrk="0" hangingPunct="0">
              <a:defRPr b="1" i="1">
                <a:solidFill>
                  <a:srgbClr val="FFCC99"/>
                </a:solidFill>
                <a:latin typeface="Arial" charset="0"/>
                <a:ea typeface="ヒラギノ角ゴ Pro W3" pitchFamily="-111" charset="-128"/>
              </a:defRPr>
            </a:lvl3pPr>
            <a:lvl4pPr marL="1600200" indent="-228600" eaLnBrk="0" hangingPunct="0">
              <a:defRPr b="1" i="1">
                <a:solidFill>
                  <a:srgbClr val="FFCC99"/>
                </a:solidFill>
                <a:latin typeface="Arial" charset="0"/>
                <a:ea typeface="ヒラギノ角ゴ Pro W3" pitchFamily="-111" charset="-128"/>
              </a:defRPr>
            </a:lvl4pPr>
            <a:lvl5pPr marL="2057400" indent="-228600" eaLnBrk="0" hangingPunct="0">
              <a:defRPr b="1" i="1">
                <a:solidFill>
                  <a:srgbClr val="FFCC99"/>
                </a:solidFill>
                <a:latin typeface="Arial" charset="0"/>
                <a:ea typeface="ヒラギノ角ゴ Pro W3" pitchFamily="-111" charset="-128"/>
              </a:defRPr>
            </a:lvl5pPr>
            <a:lvl6pPr marL="2514600" indent="-228600" algn="r" eaLnBrk="0" fontAlgn="base" hangingPunct="0">
              <a:spcBef>
                <a:spcPct val="0"/>
              </a:spcBef>
              <a:spcAft>
                <a:spcPct val="0"/>
              </a:spcAft>
              <a:defRPr b="1" i="1">
                <a:solidFill>
                  <a:srgbClr val="FFCC99"/>
                </a:solidFill>
                <a:latin typeface="Arial" charset="0"/>
                <a:ea typeface="ヒラギノ角ゴ Pro W3" pitchFamily="-111" charset="-128"/>
              </a:defRPr>
            </a:lvl6pPr>
            <a:lvl7pPr marL="2971800" indent="-228600" algn="r" eaLnBrk="0" fontAlgn="base" hangingPunct="0">
              <a:spcBef>
                <a:spcPct val="0"/>
              </a:spcBef>
              <a:spcAft>
                <a:spcPct val="0"/>
              </a:spcAft>
              <a:defRPr b="1" i="1">
                <a:solidFill>
                  <a:srgbClr val="FFCC99"/>
                </a:solidFill>
                <a:latin typeface="Arial" charset="0"/>
                <a:ea typeface="ヒラギノ角ゴ Pro W3" pitchFamily="-111" charset="-128"/>
              </a:defRPr>
            </a:lvl7pPr>
            <a:lvl8pPr marL="3429000" indent="-228600" algn="r" eaLnBrk="0" fontAlgn="base" hangingPunct="0">
              <a:spcBef>
                <a:spcPct val="0"/>
              </a:spcBef>
              <a:spcAft>
                <a:spcPct val="0"/>
              </a:spcAft>
              <a:defRPr b="1" i="1">
                <a:solidFill>
                  <a:srgbClr val="FFCC99"/>
                </a:solidFill>
                <a:latin typeface="Arial" charset="0"/>
                <a:ea typeface="ヒラギノ角ゴ Pro W3" pitchFamily="-111" charset="-128"/>
              </a:defRPr>
            </a:lvl8pPr>
            <a:lvl9pPr marL="3886200" indent="-228600" algn="r" eaLnBrk="0" fontAlgn="base" hangingPunct="0">
              <a:spcBef>
                <a:spcPct val="0"/>
              </a:spcBef>
              <a:spcAft>
                <a:spcPct val="0"/>
              </a:spcAft>
              <a:defRPr b="1" i="1">
                <a:solidFill>
                  <a:srgbClr val="FFCC99"/>
                </a:solidFill>
                <a:latin typeface="Arial" charset="0"/>
                <a:ea typeface="ヒラギノ角ゴ Pro W3" pitchFamily="-111" charset="-128"/>
              </a:defRPr>
            </a:lvl9pPr>
          </a:lstStyle>
          <a:p>
            <a:pPr algn="ctr" eaLnBrk="1" hangingPunct="1"/>
            <a:r>
              <a:rPr lang="de-DE" sz="2400" b="0" i="0" dirty="0">
                <a:solidFill>
                  <a:srgbClr val="FFFF00"/>
                </a:solidFill>
                <a:cs typeface="Arial" charset="0"/>
              </a:rPr>
              <a:t> </a:t>
            </a:r>
            <a:r>
              <a:rPr lang="de-DE" sz="2400" b="0" i="0" dirty="0" smtClean="0">
                <a:solidFill>
                  <a:srgbClr val="FFFF00"/>
                </a:solidFill>
                <a:cs typeface="Arial" charset="0"/>
              </a:rPr>
              <a:t>8,582 </a:t>
            </a:r>
            <a:r>
              <a:rPr lang="de-DE" sz="2400" b="0" i="0" dirty="0" err="1" smtClean="0">
                <a:solidFill>
                  <a:srgbClr val="FFFF00"/>
                </a:solidFill>
                <a:cs typeface="Arial" charset="0"/>
              </a:rPr>
              <a:t>patients</a:t>
            </a:r>
            <a:r>
              <a:rPr lang="de-DE" sz="2400" b="0" i="0" dirty="0" smtClean="0">
                <a:solidFill>
                  <a:srgbClr val="FFFF00"/>
                </a:solidFill>
                <a:cs typeface="Arial" charset="0"/>
              </a:rPr>
              <a:t> </a:t>
            </a:r>
            <a:r>
              <a:rPr lang="de-DE" sz="2400" b="0" i="0" dirty="0" err="1" smtClean="0">
                <a:solidFill>
                  <a:srgbClr val="FFFF00"/>
                </a:solidFill>
                <a:cs typeface="Arial" charset="0"/>
              </a:rPr>
              <a:t>with</a:t>
            </a:r>
            <a:r>
              <a:rPr lang="de-DE" sz="2400" b="0" i="0" dirty="0" smtClean="0">
                <a:solidFill>
                  <a:srgbClr val="FFFF00"/>
                </a:solidFill>
                <a:cs typeface="Arial" charset="0"/>
              </a:rPr>
              <a:t> </a:t>
            </a:r>
            <a:r>
              <a:rPr lang="de-DE" sz="2400" b="0" i="0" dirty="0" err="1" smtClean="0">
                <a:solidFill>
                  <a:srgbClr val="FFFF00"/>
                </a:solidFill>
                <a:cs typeface="Arial" charset="0"/>
              </a:rPr>
              <a:t>successful</a:t>
            </a:r>
            <a:r>
              <a:rPr lang="de-DE" sz="2400" b="0" i="0" dirty="0" smtClean="0">
                <a:solidFill>
                  <a:srgbClr val="FFFF00"/>
                </a:solidFill>
                <a:cs typeface="Arial" charset="0"/>
              </a:rPr>
              <a:t> </a:t>
            </a:r>
            <a:r>
              <a:rPr lang="de-DE" sz="2400" b="0" i="0" dirty="0" err="1" smtClean="0">
                <a:solidFill>
                  <a:srgbClr val="FFFF00"/>
                </a:solidFill>
                <a:cs typeface="Arial" charset="0"/>
              </a:rPr>
              <a:t>and</a:t>
            </a:r>
            <a:r>
              <a:rPr lang="de-DE" sz="2400" b="0" i="0" dirty="0" smtClean="0">
                <a:solidFill>
                  <a:srgbClr val="FFFF00"/>
                </a:solidFill>
                <a:cs typeface="Arial" charset="0"/>
              </a:rPr>
              <a:t> </a:t>
            </a:r>
            <a:r>
              <a:rPr lang="de-DE" sz="2400" b="0" i="0" dirty="0" err="1" smtClean="0">
                <a:solidFill>
                  <a:srgbClr val="FFFF00"/>
                </a:solidFill>
                <a:cs typeface="Arial" charset="0"/>
              </a:rPr>
              <a:t>uncomplicated</a:t>
            </a:r>
            <a:r>
              <a:rPr lang="de-DE" sz="2400" b="0" i="0" dirty="0" smtClean="0">
                <a:solidFill>
                  <a:srgbClr val="FFFF00"/>
                </a:solidFill>
                <a:cs typeface="Arial" charset="0"/>
              </a:rPr>
              <a:t> PCI</a:t>
            </a:r>
          </a:p>
          <a:p>
            <a:pPr algn="ctr" eaLnBrk="1" hangingPunct="1"/>
            <a:endParaRPr lang="de-DE" sz="2400" b="0" i="0" dirty="0">
              <a:solidFill>
                <a:srgbClr val="FFFF00"/>
              </a:solidFill>
              <a:cs typeface="Arial" charset="0"/>
            </a:endParaRPr>
          </a:p>
        </p:txBody>
      </p:sp>
      <p:sp>
        <p:nvSpPr>
          <p:cNvPr id="3" name="TextBox 2"/>
          <p:cNvSpPr txBox="1"/>
          <p:nvPr/>
        </p:nvSpPr>
        <p:spPr>
          <a:xfrm>
            <a:off x="1905000" y="6457890"/>
            <a:ext cx="1683474" cy="400110"/>
          </a:xfrm>
          <a:prstGeom prst="rect">
            <a:avLst/>
          </a:prstGeom>
          <a:noFill/>
        </p:spPr>
        <p:txBody>
          <a:bodyPr wrap="none" rtlCol="0">
            <a:spAutoFit/>
          </a:bodyPr>
          <a:lstStyle/>
          <a:p>
            <a:r>
              <a:rPr lang="en-US" dirty="0" smtClean="0">
                <a:solidFill>
                  <a:schemeClr val="tx1"/>
                </a:solidFill>
              </a:rPr>
              <a:t>Ajay </a:t>
            </a:r>
            <a:r>
              <a:rPr lang="en-US" dirty="0" err="1" smtClean="0">
                <a:solidFill>
                  <a:schemeClr val="tx1"/>
                </a:solidFill>
              </a:rPr>
              <a:t>Kirtane</a:t>
            </a:r>
            <a:endParaRPr lang="en-US" dirty="0">
              <a:solidFill>
                <a:schemeClr val="tx1"/>
              </a:solidFill>
            </a:endParaRPr>
          </a:p>
        </p:txBody>
      </p:sp>
    </p:spTree>
    <p:extLst>
      <p:ext uri="{BB962C8B-B14F-4D97-AF65-F5344CB8AC3E}">
        <p14:creationId xmlns:p14="http://schemas.microsoft.com/office/powerpoint/2010/main" val="613818522"/>
      </p:ext>
    </p:extLst>
  </p:cSld>
  <p:clrMapOvr>
    <a:masterClrMapping/>
  </p:clrMapOvr>
  <mc:AlternateContent xmlns:mc="http://schemas.openxmlformats.org/markup-compatibility/2006" xmlns:p14="http://schemas.microsoft.com/office/powerpoint/2010/main">
    <mc:Choice Requires="p14">
      <p:transition p14:dur="300">
        <p:wipe dir="r"/>
      </p:transition>
    </mc:Choice>
    <mc:Fallback xmlns="">
      <p:transition xmlns:p14="http://schemas.microsoft.com/office/powerpoint/2010/main">
        <p:wipe dir="r"/>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hidden">
          <a:xfrm>
            <a:off x="301601" y="1269912"/>
            <a:ext cx="8540798" cy="4831017"/>
          </a:xfrm>
          <a:prstGeom prst="rect">
            <a:avLst/>
          </a:prstGeom>
          <a:solidFill>
            <a:srgbClr val="14202E"/>
          </a:solidFill>
          <a:ln w="19050" algn="ctr">
            <a:solidFill>
              <a:srgbClr val="39536E"/>
            </a:solidFill>
            <a:miter lim="800000"/>
            <a:headEnd/>
            <a:tailEnd/>
          </a:ln>
          <a:effectLst>
            <a:outerShdw dist="17961" dir="2700000" algn="ctr" rotWithShape="0">
              <a:srgbClr val="1C1C1C"/>
            </a:outerShdw>
          </a:effectLst>
        </p:spPr>
        <p:txBody>
          <a:bodyPr vert="horz" wrap="square" lIns="91440" tIns="45720" rIns="91440" bIns="45720" numCol="1" anchor="ctr" anchorCtr="0" compatLnSpc="1">
            <a:prstTxWarp prst="textNoShape">
              <a:avLst/>
            </a:prstTxWarp>
          </a:bodyPr>
          <a:lstStyle/>
          <a:p>
            <a:pPr algn="ctr"/>
            <a:endParaRPr lang="en-US" sz="1800" b="0" i="0" smtClean="0">
              <a:solidFill>
                <a:srgbClr val="FFFFFF"/>
              </a:solidFill>
              <a:latin typeface="Arial" pitchFamily="34" charset="0"/>
              <a:ea typeface="ヒラギノ角ゴ Pro W3"/>
              <a:cs typeface="Arial" pitchFamily="34" charset="0"/>
            </a:endParaRPr>
          </a:p>
        </p:txBody>
      </p:sp>
      <p:sp>
        <p:nvSpPr>
          <p:cNvPr id="9" name="Line 292"/>
          <p:cNvSpPr>
            <a:spLocks noChangeShapeType="1"/>
          </p:cNvSpPr>
          <p:nvPr/>
        </p:nvSpPr>
        <p:spPr bwMode="auto">
          <a:xfrm flipH="1">
            <a:off x="2174875" y="1376478"/>
            <a:ext cx="946" cy="3270537"/>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n>
                <a:solidFill>
                  <a:srgbClr val="FFFFFF"/>
                </a:solidFill>
              </a:ln>
              <a:solidFill>
                <a:srgbClr val="FFCC99"/>
              </a:solidFill>
              <a:latin typeface="Arial" charset="0"/>
              <a:ea typeface="ヒラギノ角ゴ Pro W3"/>
              <a:cs typeface="Arial" charset="0"/>
            </a:endParaRPr>
          </a:p>
        </p:txBody>
      </p:sp>
      <p:sp>
        <p:nvSpPr>
          <p:cNvPr id="10" name="Line 293"/>
          <p:cNvSpPr>
            <a:spLocks noChangeShapeType="1"/>
          </p:cNvSpPr>
          <p:nvPr/>
        </p:nvSpPr>
        <p:spPr bwMode="auto">
          <a:xfrm flipH="1">
            <a:off x="2135188" y="4564466"/>
            <a:ext cx="39688"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n>
                <a:solidFill>
                  <a:srgbClr val="FFFFFF"/>
                </a:solidFill>
              </a:ln>
              <a:solidFill>
                <a:srgbClr val="FFCC99"/>
              </a:solidFill>
              <a:latin typeface="Arial" charset="0"/>
              <a:ea typeface="ヒラギノ角ゴ Pro W3"/>
              <a:cs typeface="Arial" charset="0"/>
            </a:endParaRPr>
          </a:p>
        </p:txBody>
      </p:sp>
      <p:sp>
        <p:nvSpPr>
          <p:cNvPr id="11" name="Line 294"/>
          <p:cNvSpPr>
            <a:spLocks noChangeShapeType="1"/>
          </p:cNvSpPr>
          <p:nvPr/>
        </p:nvSpPr>
        <p:spPr bwMode="auto">
          <a:xfrm flipH="1">
            <a:off x="2135188" y="2767416"/>
            <a:ext cx="39688"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ln>
                <a:solidFill>
                  <a:srgbClr val="FFFFFF"/>
                </a:solidFill>
              </a:ln>
              <a:solidFill>
                <a:srgbClr val="FFCC99"/>
              </a:solidFill>
              <a:latin typeface="Arial" charset="0"/>
              <a:ea typeface="ヒラギノ角ゴ Pro W3"/>
              <a:cs typeface="Arial" charset="0"/>
            </a:endParaRPr>
          </a:p>
        </p:txBody>
      </p:sp>
      <p:sp>
        <p:nvSpPr>
          <p:cNvPr id="13" name="Rectangle 296"/>
          <p:cNvSpPr>
            <a:spLocks noChangeArrowheads="1"/>
          </p:cNvSpPr>
          <p:nvPr/>
        </p:nvSpPr>
        <p:spPr bwMode="auto">
          <a:xfrm rot="16200000">
            <a:off x="532419" y="2819619"/>
            <a:ext cx="253158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700" i="0" dirty="0" smtClean="0">
                <a:solidFill>
                  <a:srgbClr val="FEEE9E"/>
                </a:solidFill>
                <a:ea typeface="ヒラギノ角ゴ Pro W3"/>
              </a:rPr>
              <a:t>Definite/Probable ST (%)</a:t>
            </a:r>
            <a:endParaRPr lang="en-US" altLang="en-US" sz="1800" i="0" dirty="0" smtClean="0">
              <a:solidFill>
                <a:srgbClr val="FEEE9E"/>
              </a:solidFill>
              <a:ea typeface="ヒラギノ角ゴ Pro W3"/>
            </a:endParaRPr>
          </a:p>
        </p:txBody>
      </p:sp>
      <p:sp>
        <p:nvSpPr>
          <p:cNvPr id="14" name="Rectangle 297"/>
          <p:cNvSpPr>
            <a:spLocks noChangeArrowheads="1"/>
          </p:cNvSpPr>
          <p:nvPr/>
        </p:nvSpPr>
        <p:spPr bwMode="auto">
          <a:xfrm>
            <a:off x="1997075" y="4448896"/>
            <a:ext cx="1074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algn="r"/>
            <a:r>
              <a:rPr lang="en-US" altLang="en-US" sz="1500" i="0" dirty="0" smtClean="0">
                <a:solidFill>
                  <a:srgbClr val="FFFFFF"/>
                </a:solidFill>
                <a:ea typeface="ヒラギノ角ゴ Pro W3"/>
              </a:rPr>
              <a:t>0</a:t>
            </a:r>
            <a:endParaRPr lang="en-US" altLang="en-US" sz="1800" i="0" dirty="0" smtClean="0">
              <a:solidFill>
                <a:srgbClr val="FFFFFF"/>
              </a:solidFill>
              <a:ea typeface="ヒラギノ角ゴ Pro W3"/>
            </a:endParaRPr>
          </a:p>
        </p:txBody>
      </p:sp>
      <p:sp>
        <p:nvSpPr>
          <p:cNvPr id="15" name="Rectangle 298"/>
          <p:cNvSpPr>
            <a:spLocks noChangeArrowheads="1"/>
          </p:cNvSpPr>
          <p:nvPr/>
        </p:nvSpPr>
        <p:spPr bwMode="auto">
          <a:xfrm>
            <a:off x="1997075" y="2654704"/>
            <a:ext cx="1074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i="0" dirty="0" smtClean="0">
                <a:solidFill>
                  <a:srgbClr val="FFFFFF"/>
                </a:solidFill>
                <a:ea typeface="ヒラギノ角ゴ Pro W3"/>
              </a:rPr>
              <a:t>1</a:t>
            </a:r>
            <a:endParaRPr lang="en-US" altLang="en-US" sz="1800" i="0" dirty="0" smtClean="0">
              <a:solidFill>
                <a:srgbClr val="FFFFFF"/>
              </a:solidFill>
              <a:ea typeface="ヒラギノ角ゴ Pro W3"/>
            </a:endParaRPr>
          </a:p>
        </p:txBody>
      </p:sp>
      <p:sp>
        <p:nvSpPr>
          <p:cNvPr id="17" name="Line 300"/>
          <p:cNvSpPr>
            <a:spLocks noChangeShapeType="1"/>
          </p:cNvSpPr>
          <p:nvPr/>
        </p:nvSpPr>
        <p:spPr bwMode="auto">
          <a:xfrm flipH="1">
            <a:off x="2174875" y="4647016"/>
            <a:ext cx="5851525" cy="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srgbClr val="FFCC99"/>
              </a:solidFill>
              <a:latin typeface="Arial" charset="0"/>
              <a:ea typeface="ヒラギノ角ゴ Pro W3"/>
              <a:cs typeface="Arial" charset="0"/>
            </a:endParaRPr>
          </a:p>
        </p:txBody>
      </p:sp>
      <p:sp>
        <p:nvSpPr>
          <p:cNvPr id="18" name="Line 301"/>
          <p:cNvSpPr>
            <a:spLocks noChangeShapeType="1"/>
          </p:cNvSpPr>
          <p:nvPr/>
        </p:nvSpPr>
        <p:spPr bwMode="auto">
          <a:xfrm>
            <a:off x="2214563" y="4647016"/>
            <a:ext cx="0" cy="8255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srgbClr val="FFCC99"/>
              </a:solidFill>
              <a:latin typeface="Arial" charset="0"/>
              <a:ea typeface="ヒラギノ角ゴ Pro W3"/>
              <a:cs typeface="Arial" charset="0"/>
            </a:endParaRPr>
          </a:p>
        </p:txBody>
      </p:sp>
      <p:sp>
        <p:nvSpPr>
          <p:cNvPr id="19" name="Line 302"/>
          <p:cNvSpPr>
            <a:spLocks noChangeShapeType="1"/>
          </p:cNvSpPr>
          <p:nvPr/>
        </p:nvSpPr>
        <p:spPr bwMode="auto">
          <a:xfrm flipV="1">
            <a:off x="2344738" y="4647016"/>
            <a:ext cx="0" cy="34925"/>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srgbClr val="FFCC99"/>
              </a:solidFill>
              <a:latin typeface="Arial" charset="0"/>
              <a:ea typeface="ヒラギノ角ゴ Pro W3"/>
              <a:cs typeface="Arial" charset="0"/>
            </a:endParaRPr>
          </a:p>
        </p:txBody>
      </p:sp>
      <p:sp>
        <p:nvSpPr>
          <p:cNvPr id="20" name="Line 303"/>
          <p:cNvSpPr>
            <a:spLocks noChangeShapeType="1"/>
          </p:cNvSpPr>
          <p:nvPr/>
        </p:nvSpPr>
        <p:spPr bwMode="auto">
          <a:xfrm flipV="1">
            <a:off x="2473325" y="4647016"/>
            <a:ext cx="0" cy="34925"/>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srgbClr val="FFCC99"/>
              </a:solidFill>
              <a:latin typeface="Arial" charset="0"/>
              <a:ea typeface="ヒラギノ角ゴ Pro W3"/>
              <a:cs typeface="Arial" charset="0"/>
            </a:endParaRPr>
          </a:p>
        </p:txBody>
      </p:sp>
      <p:sp>
        <p:nvSpPr>
          <p:cNvPr id="21" name="Line 304"/>
          <p:cNvSpPr>
            <a:spLocks noChangeShapeType="1"/>
          </p:cNvSpPr>
          <p:nvPr/>
        </p:nvSpPr>
        <p:spPr bwMode="auto">
          <a:xfrm flipV="1">
            <a:off x="2603500" y="4647016"/>
            <a:ext cx="0" cy="34925"/>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srgbClr val="FFCC99"/>
              </a:solidFill>
              <a:latin typeface="Arial" charset="0"/>
              <a:ea typeface="ヒラギノ角ゴ Pro W3"/>
              <a:cs typeface="Arial" charset="0"/>
            </a:endParaRPr>
          </a:p>
        </p:txBody>
      </p:sp>
      <p:sp>
        <p:nvSpPr>
          <p:cNvPr id="22" name="Line 305"/>
          <p:cNvSpPr>
            <a:spLocks noChangeShapeType="1"/>
          </p:cNvSpPr>
          <p:nvPr/>
        </p:nvSpPr>
        <p:spPr bwMode="auto">
          <a:xfrm flipV="1">
            <a:off x="2732088" y="4647016"/>
            <a:ext cx="0" cy="34925"/>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srgbClr val="FFCC99"/>
              </a:solidFill>
              <a:latin typeface="Arial" charset="0"/>
              <a:ea typeface="ヒラギノ角ゴ Pro W3"/>
              <a:cs typeface="Arial" charset="0"/>
            </a:endParaRPr>
          </a:p>
        </p:txBody>
      </p:sp>
      <p:sp>
        <p:nvSpPr>
          <p:cNvPr id="23" name="Line 306"/>
          <p:cNvSpPr>
            <a:spLocks noChangeShapeType="1"/>
          </p:cNvSpPr>
          <p:nvPr/>
        </p:nvSpPr>
        <p:spPr bwMode="auto">
          <a:xfrm>
            <a:off x="2852738" y="4647016"/>
            <a:ext cx="0" cy="8255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srgbClr val="FFCC99"/>
              </a:solidFill>
              <a:latin typeface="Arial" charset="0"/>
              <a:ea typeface="ヒラギノ角ゴ Pro W3"/>
              <a:cs typeface="Arial" charset="0"/>
            </a:endParaRPr>
          </a:p>
        </p:txBody>
      </p:sp>
      <p:sp>
        <p:nvSpPr>
          <p:cNvPr id="24" name="Line 307"/>
          <p:cNvSpPr>
            <a:spLocks noChangeShapeType="1"/>
          </p:cNvSpPr>
          <p:nvPr/>
        </p:nvSpPr>
        <p:spPr bwMode="auto">
          <a:xfrm flipV="1">
            <a:off x="2981325" y="4647016"/>
            <a:ext cx="0" cy="34925"/>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srgbClr val="FFCC99"/>
              </a:solidFill>
              <a:latin typeface="Arial" charset="0"/>
              <a:ea typeface="ヒラギノ角ゴ Pro W3"/>
              <a:cs typeface="Arial" charset="0"/>
            </a:endParaRPr>
          </a:p>
        </p:txBody>
      </p:sp>
      <p:sp>
        <p:nvSpPr>
          <p:cNvPr id="25" name="Line 308"/>
          <p:cNvSpPr>
            <a:spLocks noChangeShapeType="1"/>
          </p:cNvSpPr>
          <p:nvPr/>
        </p:nvSpPr>
        <p:spPr bwMode="auto">
          <a:xfrm flipV="1">
            <a:off x="3109913" y="4647016"/>
            <a:ext cx="0" cy="34925"/>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srgbClr val="FFCC99"/>
              </a:solidFill>
              <a:latin typeface="Arial" charset="0"/>
              <a:ea typeface="ヒラギノ角ゴ Pro W3"/>
              <a:cs typeface="Arial" charset="0"/>
            </a:endParaRPr>
          </a:p>
        </p:txBody>
      </p:sp>
      <p:sp>
        <p:nvSpPr>
          <p:cNvPr id="26" name="Line 309"/>
          <p:cNvSpPr>
            <a:spLocks noChangeShapeType="1"/>
          </p:cNvSpPr>
          <p:nvPr/>
        </p:nvSpPr>
        <p:spPr bwMode="auto">
          <a:xfrm flipV="1">
            <a:off x="3240088" y="4647016"/>
            <a:ext cx="0" cy="34925"/>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srgbClr val="FFCC99"/>
              </a:solidFill>
              <a:latin typeface="Arial" charset="0"/>
              <a:ea typeface="ヒラギノ角ゴ Pro W3"/>
              <a:cs typeface="Arial" charset="0"/>
            </a:endParaRPr>
          </a:p>
        </p:txBody>
      </p:sp>
      <p:sp>
        <p:nvSpPr>
          <p:cNvPr id="27" name="Line 310"/>
          <p:cNvSpPr>
            <a:spLocks noChangeShapeType="1"/>
          </p:cNvSpPr>
          <p:nvPr/>
        </p:nvSpPr>
        <p:spPr bwMode="auto">
          <a:xfrm flipV="1">
            <a:off x="3368675" y="4647016"/>
            <a:ext cx="0" cy="34925"/>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srgbClr val="FFCC99"/>
              </a:solidFill>
              <a:latin typeface="Arial" charset="0"/>
              <a:ea typeface="ヒラギノ角ゴ Pro W3"/>
              <a:cs typeface="Arial" charset="0"/>
            </a:endParaRPr>
          </a:p>
        </p:txBody>
      </p:sp>
      <p:sp>
        <p:nvSpPr>
          <p:cNvPr id="28" name="Line 311"/>
          <p:cNvSpPr>
            <a:spLocks noChangeShapeType="1"/>
          </p:cNvSpPr>
          <p:nvPr/>
        </p:nvSpPr>
        <p:spPr bwMode="auto">
          <a:xfrm>
            <a:off x="3498850" y="4647016"/>
            <a:ext cx="0" cy="8255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srgbClr val="FFCC99"/>
              </a:solidFill>
              <a:latin typeface="Arial" charset="0"/>
              <a:ea typeface="ヒラギノ角ゴ Pro W3"/>
              <a:cs typeface="Arial" charset="0"/>
            </a:endParaRPr>
          </a:p>
        </p:txBody>
      </p:sp>
      <p:sp>
        <p:nvSpPr>
          <p:cNvPr id="29" name="Line 312"/>
          <p:cNvSpPr>
            <a:spLocks noChangeShapeType="1"/>
          </p:cNvSpPr>
          <p:nvPr/>
        </p:nvSpPr>
        <p:spPr bwMode="auto">
          <a:xfrm flipV="1">
            <a:off x="3627438" y="4647016"/>
            <a:ext cx="0" cy="34925"/>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srgbClr val="FFCC99"/>
              </a:solidFill>
              <a:latin typeface="Arial" charset="0"/>
              <a:ea typeface="ヒラギノ角ゴ Pro W3"/>
              <a:cs typeface="Arial" charset="0"/>
            </a:endParaRPr>
          </a:p>
        </p:txBody>
      </p:sp>
      <p:sp>
        <p:nvSpPr>
          <p:cNvPr id="30" name="Line 313"/>
          <p:cNvSpPr>
            <a:spLocks noChangeShapeType="1"/>
          </p:cNvSpPr>
          <p:nvPr/>
        </p:nvSpPr>
        <p:spPr bwMode="auto">
          <a:xfrm flipV="1">
            <a:off x="3757613" y="4647016"/>
            <a:ext cx="0" cy="34925"/>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srgbClr val="FFCC99"/>
              </a:solidFill>
              <a:latin typeface="Arial" charset="0"/>
              <a:ea typeface="ヒラギノ角ゴ Pro W3"/>
              <a:cs typeface="Arial" charset="0"/>
            </a:endParaRPr>
          </a:p>
        </p:txBody>
      </p:sp>
      <p:sp>
        <p:nvSpPr>
          <p:cNvPr id="31" name="Line 314"/>
          <p:cNvSpPr>
            <a:spLocks noChangeShapeType="1"/>
          </p:cNvSpPr>
          <p:nvPr/>
        </p:nvSpPr>
        <p:spPr bwMode="auto">
          <a:xfrm flipV="1">
            <a:off x="3886200" y="4647016"/>
            <a:ext cx="0" cy="34925"/>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srgbClr val="FFCC99"/>
              </a:solidFill>
              <a:latin typeface="Arial" charset="0"/>
              <a:ea typeface="ヒラギノ角ゴ Pro W3"/>
              <a:cs typeface="Arial" charset="0"/>
            </a:endParaRPr>
          </a:p>
        </p:txBody>
      </p:sp>
      <p:sp>
        <p:nvSpPr>
          <p:cNvPr id="32" name="Line 315"/>
          <p:cNvSpPr>
            <a:spLocks noChangeShapeType="1"/>
          </p:cNvSpPr>
          <p:nvPr/>
        </p:nvSpPr>
        <p:spPr bwMode="auto">
          <a:xfrm flipV="1">
            <a:off x="4016375" y="4647016"/>
            <a:ext cx="0" cy="34925"/>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srgbClr val="FFCC99"/>
              </a:solidFill>
              <a:latin typeface="Arial" charset="0"/>
              <a:ea typeface="ヒラギノ角ゴ Pro W3"/>
              <a:cs typeface="Arial" charset="0"/>
            </a:endParaRPr>
          </a:p>
        </p:txBody>
      </p:sp>
      <p:sp>
        <p:nvSpPr>
          <p:cNvPr id="33" name="Line 316"/>
          <p:cNvSpPr>
            <a:spLocks noChangeShapeType="1"/>
          </p:cNvSpPr>
          <p:nvPr/>
        </p:nvSpPr>
        <p:spPr bwMode="auto">
          <a:xfrm>
            <a:off x="4135438" y="4647016"/>
            <a:ext cx="0" cy="8255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srgbClr val="FFCC99"/>
              </a:solidFill>
              <a:latin typeface="Arial" charset="0"/>
              <a:ea typeface="ヒラギノ角ゴ Pro W3"/>
              <a:cs typeface="Arial" charset="0"/>
            </a:endParaRPr>
          </a:p>
        </p:txBody>
      </p:sp>
      <p:sp>
        <p:nvSpPr>
          <p:cNvPr id="34" name="Line 317"/>
          <p:cNvSpPr>
            <a:spLocks noChangeShapeType="1"/>
          </p:cNvSpPr>
          <p:nvPr/>
        </p:nvSpPr>
        <p:spPr bwMode="auto">
          <a:xfrm flipV="1">
            <a:off x="4265613" y="4647016"/>
            <a:ext cx="0" cy="34925"/>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srgbClr val="FFCC99"/>
              </a:solidFill>
              <a:latin typeface="Arial" charset="0"/>
              <a:ea typeface="ヒラギノ角ゴ Pro W3"/>
              <a:cs typeface="Arial" charset="0"/>
            </a:endParaRPr>
          </a:p>
        </p:txBody>
      </p:sp>
      <p:sp>
        <p:nvSpPr>
          <p:cNvPr id="35" name="Line 318"/>
          <p:cNvSpPr>
            <a:spLocks noChangeShapeType="1"/>
          </p:cNvSpPr>
          <p:nvPr/>
        </p:nvSpPr>
        <p:spPr bwMode="auto">
          <a:xfrm flipV="1">
            <a:off x="4394200" y="4647016"/>
            <a:ext cx="0" cy="34925"/>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srgbClr val="FFCC99"/>
              </a:solidFill>
              <a:latin typeface="Arial" charset="0"/>
              <a:ea typeface="ヒラギノ角ゴ Pro W3"/>
              <a:cs typeface="Arial" charset="0"/>
            </a:endParaRPr>
          </a:p>
        </p:txBody>
      </p:sp>
      <p:sp>
        <p:nvSpPr>
          <p:cNvPr id="36" name="Line 319"/>
          <p:cNvSpPr>
            <a:spLocks noChangeShapeType="1"/>
          </p:cNvSpPr>
          <p:nvPr/>
        </p:nvSpPr>
        <p:spPr bwMode="auto">
          <a:xfrm flipV="1">
            <a:off x="4522788" y="4647016"/>
            <a:ext cx="0" cy="34925"/>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srgbClr val="FFCC99"/>
              </a:solidFill>
              <a:latin typeface="Arial" charset="0"/>
              <a:ea typeface="ヒラギノ角ゴ Pro W3"/>
              <a:cs typeface="Arial" charset="0"/>
            </a:endParaRPr>
          </a:p>
        </p:txBody>
      </p:sp>
      <p:sp>
        <p:nvSpPr>
          <p:cNvPr id="37" name="Line 320"/>
          <p:cNvSpPr>
            <a:spLocks noChangeShapeType="1"/>
          </p:cNvSpPr>
          <p:nvPr/>
        </p:nvSpPr>
        <p:spPr bwMode="auto">
          <a:xfrm flipV="1">
            <a:off x="4652963" y="4647016"/>
            <a:ext cx="0" cy="34925"/>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srgbClr val="FFCC99"/>
              </a:solidFill>
              <a:latin typeface="Arial" charset="0"/>
              <a:ea typeface="ヒラギノ角ゴ Pro W3"/>
              <a:cs typeface="Arial" charset="0"/>
            </a:endParaRPr>
          </a:p>
        </p:txBody>
      </p:sp>
      <p:sp>
        <p:nvSpPr>
          <p:cNvPr id="38" name="Line 321"/>
          <p:cNvSpPr>
            <a:spLocks noChangeShapeType="1"/>
          </p:cNvSpPr>
          <p:nvPr/>
        </p:nvSpPr>
        <p:spPr bwMode="auto">
          <a:xfrm>
            <a:off x="4781550" y="4647016"/>
            <a:ext cx="0" cy="8255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srgbClr val="FFCC99"/>
              </a:solidFill>
              <a:latin typeface="Arial" charset="0"/>
              <a:ea typeface="ヒラギノ角ゴ Pro W3"/>
              <a:cs typeface="Arial" charset="0"/>
            </a:endParaRPr>
          </a:p>
        </p:txBody>
      </p:sp>
      <p:sp>
        <p:nvSpPr>
          <p:cNvPr id="39" name="Line 322"/>
          <p:cNvSpPr>
            <a:spLocks noChangeShapeType="1"/>
          </p:cNvSpPr>
          <p:nvPr/>
        </p:nvSpPr>
        <p:spPr bwMode="auto">
          <a:xfrm flipV="1">
            <a:off x="4911725" y="4647016"/>
            <a:ext cx="0" cy="34925"/>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srgbClr val="FFCC99"/>
              </a:solidFill>
              <a:latin typeface="Arial" charset="0"/>
              <a:ea typeface="ヒラギノ角ゴ Pro W3"/>
              <a:cs typeface="Arial" charset="0"/>
            </a:endParaRPr>
          </a:p>
        </p:txBody>
      </p:sp>
      <p:sp>
        <p:nvSpPr>
          <p:cNvPr id="40" name="Line 323"/>
          <p:cNvSpPr>
            <a:spLocks noChangeShapeType="1"/>
          </p:cNvSpPr>
          <p:nvPr/>
        </p:nvSpPr>
        <p:spPr bwMode="auto">
          <a:xfrm flipV="1">
            <a:off x="5040313" y="4647016"/>
            <a:ext cx="0" cy="34925"/>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srgbClr val="FFCC99"/>
              </a:solidFill>
              <a:latin typeface="Arial" charset="0"/>
              <a:ea typeface="ヒラギノ角ゴ Pro W3"/>
              <a:cs typeface="Arial" charset="0"/>
            </a:endParaRPr>
          </a:p>
        </p:txBody>
      </p:sp>
      <p:sp>
        <p:nvSpPr>
          <p:cNvPr id="41" name="Line 324"/>
          <p:cNvSpPr>
            <a:spLocks noChangeShapeType="1"/>
          </p:cNvSpPr>
          <p:nvPr/>
        </p:nvSpPr>
        <p:spPr bwMode="auto">
          <a:xfrm flipV="1">
            <a:off x="5170488" y="4647016"/>
            <a:ext cx="0" cy="34925"/>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srgbClr val="FFCC99"/>
              </a:solidFill>
              <a:latin typeface="Arial" charset="0"/>
              <a:ea typeface="ヒラギノ角ゴ Pro W3"/>
              <a:cs typeface="Arial" charset="0"/>
            </a:endParaRPr>
          </a:p>
        </p:txBody>
      </p:sp>
      <p:sp>
        <p:nvSpPr>
          <p:cNvPr id="42" name="Line 325"/>
          <p:cNvSpPr>
            <a:spLocks noChangeShapeType="1"/>
          </p:cNvSpPr>
          <p:nvPr/>
        </p:nvSpPr>
        <p:spPr bwMode="auto">
          <a:xfrm flipV="1">
            <a:off x="5289550" y="4647016"/>
            <a:ext cx="0" cy="34925"/>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srgbClr val="FFCC99"/>
              </a:solidFill>
              <a:latin typeface="Arial" charset="0"/>
              <a:ea typeface="ヒラギノ角ゴ Pro W3"/>
              <a:cs typeface="Arial" charset="0"/>
            </a:endParaRPr>
          </a:p>
        </p:txBody>
      </p:sp>
      <p:sp>
        <p:nvSpPr>
          <p:cNvPr id="43" name="Line 326"/>
          <p:cNvSpPr>
            <a:spLocks noChangeShapeType="1"/>
          </p:cNvSpPr>
          <p:nvPr/>
        </p:nvSpPr>
        <p:spPr bwMode="auto">
          <a:xfrm>
            <a:off x="5419725" y="4647016"/>
            <a:ext cx="0" cy="8255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srgbClr val="FFCC99"/>
              </a:solidFill>
              <a:latin typeface="Arial" charset="0"/>
              <a:ea typeface="ヒラギノ角ゴ Pro W3"/>
              <a:cs typeface="Arial" charset="0"/>
            </a:endParaRPr>
          </a:p>
        </p:txBody>
      </p:sp>
      <p:sp>
        <p:nvSpPr>
          <p:cNvPr id="44" name="Line 327"/>
          <p:cNvSpPr>
            <a:spLocks noChangeShapeType="1"/>
          </p:cNvSpPr>
          <p:nvPr/>
        </p:nvSpPr>
        <p:spPr bwMode="auto">
          <a:xfrm flipV="1">
            <a:off x="5548313" y="4647016"/>
            <a:ext cx="0" cy="34925"/>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srgbClr val="FFCC99"/>
              </a:solidFill>
              <a:latin typeface="Arial" charset="0"/>
              <a:ea typeface="ヒラギノ角ゴ Pro W3"/>
              <a:cs typeface="Arial" charset="0"/>
            </a:endParaRPr>
          </a:p>
        </p:txBody>
      </p:sp>
      <p:sp>
        <p:nvSpPr>
          <p:cNvPr id="45" name="Line 328"/>
          <p:cNvSpPr>
            <a:spLocks noChangeShapeType="1"/>
          </p:cNvSpPr>
          <p:nvPr/>
        </p:nvSpPr>
        <p:spPr bwMode="auto">
          <a:xfrm flipV="1">
            <a:off x="5678488" y="4647016"/>
            <a:ext cx="0" cy="34925"/>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srgbClr val="FFCC99"/>
              </a:solidFill>
              <a:latin typeface="Arial" charset="0"/>
              <a:ea typeface="ヒラギノ角ゴ Pro W3"/>
              <a:cs typeface="Arial" charset="0"/>
            </a:endParaRPr>
          </a:p>
        </p:txBody>
      </p:sp>
      <p:sp>
        <p:nvSpPr>
          <p:cNvPr id="46" name="Line 329"/>
          <p:cNvSpPr>
            <a:spLocks noChangeShapeType="1"/>
          </p:cNvSpPr>
          <p:nvPr/>
        </p:nvSpPr>
        <p:spPr bwMode="auto">
          <a:xfrm flipV="1">
            <a:off x="5807075" y="4647016"/>
            <a:ext cx="0" cy="34925"/>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srgbClr val="FFCC99"/>
              </a:solidFill>
              <a:latin typeface="Arial" charset="0"/>
              <a:ea typeface="ヒラギノ角ゴ Pro W3"/>
              <a:cs typeface="Arial" charset="0"/>
            </a:endParaRPr>
          </a:p>
        </p:txBody>
      </p:sp>
      <p:sp>
        <p:nvSpPr>
          <p:cNvPr id="47" name="Line 330"/>
          <p:cNvSpPr>
            <a:spLocks noChangeShapeType="1"/>
          </p:cNvSpPr>
          <p:nvPr/>
        </p:nvSpPr>
        <p:spPr bwMode="auto">
          <a:xfrm flipV="1">
            <a:off x="5937250" y="4647016"/>
            <a:ext cx="0" cy="34925"/>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srgbClr val="FFCC99"/>
              </a:solidFill>
              <a:latin typeface="Arial" charset="0"/>
              <a:ea typeface="ヒラギノ角ゴ Pro W3"/>
              <a:cs typeface="Arial" charset="0"/>
            </a:endParaRPr>
          </a:p>
        </p:txBody>
      </p:sp>
      <p:sp>
        <p:nvSpPr>
          <p:cNvPr id="48" name="Line 331"/>
          <p:cNvSpPr>
            <a:spLocks noChangeShapeType="1"/>
          </p:cNvSpPr>
          <p:nvPr/>
        </p:nvSpPr>
        <p:spPr bwMode="auto">
          <a:xfrm>
            <a:off x="6065838" y="4647016"/>
            <a:ext cx="0" cy="8255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srgbClr val="FFCC99"/>
              </a:solidFill>
              <a:latin typeface="Arial" charset="0"/>
              <a:ea typeface="ヒラギノ角ゴ Pro W3"/>
              <a:cs typeface="Arial" charset="0"/>
            </a:endParaRPr>
          </a:p>
        </p:txBody>
      </p:sp>
      <p:sp>
        <p:nvSpPr>
          <p:cNvPr id="49" name="Line 332"/>
          <p:cNvSpPr>
            <a:spLocks noChangeShapeType="1"/>
          </p:cNvSpPr>
          <p:nvPr/>
        </p:nvSpPr>
        <p:spPr bwMode="auto">
          <a:xfrm flipV="1">
            <a:off x="6194425" y="4647016"/>
            <a:ext cx="0" cy="34925"/>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srgbClr val="FFCC99"/>
              </a:solidFill>
              <a:latin typeface="Arial" charset="0"/>
              <a:ea typeface="ヒラギノ角ゴ Pro W3"/>
              <a:cs typeface="Arial" charset="0"/>
            </a:endParaRPr>
          </a:p>
        </p:txBody>
      </p:sp>
      <p:sp>
        <p:nvSpPr>
          <p:cNvPr id="50" name="Line 333"/>
          <p:cNvSpPr>
            <a:spLocks noChangeShapeType="1"/>
          </p:cNvSpPr>
          <p:nvPr/>
        </p:nvSpPr>
        <p:spPr bwMode="auto">
          <a:xfrm flipV="1">
            <a:off x="6324600" y="4647016"/>
            <a:ext cx="0" cy="34925"/>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srgbClr val="FFCC99"/>
              </a:solidFill>
              <a:latin typeface="Arial" charset="0"/>
              <a:ea typeface="ヒラギノ角ゴ Pro W3"/>
              <a:cs typeface="Arial" charset="0"/>
            </a:endParaRPr>
          </a:p>
        </p:txBody>
      </p:sp>
      <p:sp>
        <p:nvSpPr>
          <p:cNvPr id="51" name="Line 334"/>
          <p:cNvSpPr>
            <a:spLocks noChangeShapeType="1"/>
          </p:cNvSpPr>
          <p:nvPr/>
        </p:nvSpPr>
        <p:spPr bwMode="auto">
          <a:xfrm flipV="1">
            <a:off x="6453188" y="4647016"/>
            <a:ext cx="0" cy="34925"/>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srgbClr val="FFCC99"/>
              </a:solidFill>
              <a:latin typeface="Arial" charset="0"/>
              <a:ea typeface="ヒラギノ角ゴ Pro W3"/>
              <a:cs typeface="Arial" charset="0"/>
            </a:endParaRPr>
          </a:p>
        </p:txBody>
      </p:sp>
      <p:sp>
        <p:nvSpPr>
          <p:cNvPr id="52" name="Line 335"/>
          <p:cNvSpPr>
            <a:spLocks noChangeShapeType="1"/>
          </p:cNvSpPr>
          <p:nvPr/>
        </p:nvSpPr>
        <p:spPr bwMode="auto">
          <a:xfrm flipV="1">
            <a:off x="6573838" y="4647016"/>
            <a:ext cx="0" cy="34925"/>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srgbClr val="FFCC99"/>
              </a:solidFill>
              <a:latin typeface="Arial" charset="0"/>
              <a:ea typeface="ヒラギノ角ゴ Pro W3"/>
              <a:cs typeface="Arial" charset="0"/>
            </a:endParaRPr>
          </a:p>
        </p:txBody>
      </p:sp>
      <p:sp>
        <p:nvSpPr>
          <p:cNvPr id="53" name="Line 336"/>
          <p:cNvSpPr>
            <a:spLocks noChangeShapeType="1"/>
          </p:cNvSpPr>
          <p:nvPr/>
        </p:nvSpPr>
        <p:spPr bwMode="auto">
          <a:xfrm>
            <a:off x="6702425" y="4647016"/>
            <a:ext cx="0" cy="8255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srgbClr val="FFCC99"/>
              </a:solidFill>
              <a:latin typeface="Arial" charset="0"/>
              <a:ea typeface="ヒラギノ角ゴ Pro W3"/>
              <a:cs typeface="Arial" charset="0"/>
            </a:endParaRPr>
          </a:p>
        </p:txBody>
      </p:sp>
      <p:sp>
        <p:nvSpPr>
          <p:cNvPr id="54" name="Line 337"/>
          <p:cNvSpPr>
            <a:spLocks noChangeShapeType="1"/>
          </p:cNvSpPr>
          <p:nvPr/>
        </p:nvSpPr>
        <p:spPr bwMode="auto">
          <a:xfrm flipV="1">
            <a:off x="6832600" y="4647016"/>
            <a:ext cx="0" cy="34925"/>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srgbClr val="FFCC99"/>
              </a:solidFill>
              <a:latin typeface="Arial" charset="0"/>
              <a:ea typeface="ヒラギノ角ゴ Pro W3"/>
              <a:cs typeface="Arial" charset="0"/>
            </a:endParaRPr>
          </a:p>
        </p:txBody>
      </p:sp>
      <p:sp>
        <p:nvSpPr>
          <p:cNvPr id="55" name="Line 338"/>
          <p:cNvSpPr>
            <a:spLocks noChangeShapeType="1"/>
          </p:cNvSpPr>
          <p:nvPr/>
        </p:nvSpPr>
        <p:spPr bwMode="auto">
          <a:xfrm flipV="1">
            <a:off x="6961188" y="4647016"/>
            <a:ext cx="0" cy="34925"/>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srgbClr val="FFCC99"/>
              </a:solidFill>
              <a:latin typeface="Arial" charset="0"/>
              <a:ea typeface="ヒラギノ角ゴ Pro W3"/>
              <a:cs typeface="Arial" charset="0"/>
            </a:endParaRPr>
          </a:p>
        </p:txBody>
      </p:sp>
      <p:sp>
        <p:nvSpPr>
          <p:cNvPr id="56" name="Line 339"/>
          <p:cNvSpPr>
            <a:spLocks noChangeShapeType="1"/>
          </p:cNvSpPr>
          <p:nvPr/>
        </p:nvSpPr>
        <p:spPr bwMode="auto">
          <a:xfrm flipV="1">
            <a:off x="7091363" y="4647016"/>
            <a:ext cx="0" cy="34925"/>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srgbClr val="FFCC99"/>
              </a:solidFill>
              <a:latin typeface="Arial" charset="0"/>
              <a:ea typeface="ヒラギノ角ゴ Pro W3"/>
              <a:cs typeface="Arial" charset="0"/>
            </a:endParaRPr>
          </a:p>
        </p:txBody>
      </p:sp>
      <p:sp>
        <p:nvSpPr>
          <p:cNvPr id="57" name="Line 340"/>
          <p:cNvSpPr>
            <a:spLocks noChangeShapeType="1"/>
          </p:cNvSpPr>
          <p:nvPr/>
        </p:nvSpPr>
        <p:spPr bwMode="auto">
          <a:xfrm flipV="1">
            <a:off x="7219950" y="4647016"/>
            <a:ext cx="0" cy="34925"/>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srgbClr val="FFCC99"/>
              </a:solidFill>
              <a:latin typeface="Arial" charset="0"/>
              <a:ea typeface="ヒラギノ角ゴ Pro W3"/>
              <a:cs typeface="Arial" charset="0"/>
            </a:endParaRPr>
          </a:p>
        </p:txBody>
      </p:sp>
      <p:sp>
        <p:nvSpPr>
          <p:cNvPr id="58" name="Line 341"/>
          <p:cNvSpPr>
            <a:spLocks noChangeShapeType="1"/>
          </p:cNvSpPr>
          <p:nvPr/>
        </p:nvSpPr>
        <p:spPr bwMode="auto">
          <a:xfrm>
            <a:off x="7350125" y="4647016"/>
            <a:ext cx="0" cy="8255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srgbClr val="FFCC99"/>
              </a:solidFill>
              <a:latin typeface="Arial" charset="0"/>
              <a:ea typeface="ヒラギノ角ゴ Pro W3"/>
              <a:cs typeface="Arial" charset="0"/>
            </a:endParaRPr>
          </a:p>
        </p:txBody>
      </p:sp>
      <p:sp>
        <p:nvSpPr>
          <p:cNvPr id="59" name="Line 342"/>
          <p:cNvSpPr>
            <a:spLocks noChangeShapeType="1"/>
          </p:cNvSpPr>
          <p:nvPr/>
        </p:nvSpPr>
        <p:spPr bwMode="auto">
          <a:xfrm flipV="1">
            <a:off x="7478713" y="4647016"/>
            <a:ext cx="0" cy="34925"/>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srgbClr val="FFCC99"/>
              </a:solidFill>
              <a:latin typeface="Arial" charset="0"/>
              <a:ea typeface="ヒラギノ角ゴ Pro W3"/>
              <a:cs typeface="Arial" charset="0"/>
            </a:endParaRPr>
          </a:p>
        </p:txBody>
      </p:sp>
      <p:sp>
        <p:nvSpPr>
          <p:cNvPr id="60" name="Line 343"/>
          <p:cNvSpPr>
            <a:spLocks noChangeShapeType="1"/>
          </p:cNvSpPr>
          <p:nvPr/>
        </p:nvSpPr>
        <p:spPr bwMode="auto">
          <a:xfrm flipV="1">
            <a:off x="7607300" y="4647016"/>
            <a:ext cx="0" cy="34925"/>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srgbClr val="FFCC99"/>
              </a:solidFill>
              <a:latin typeface="Arial" charset="0"/>
              <a:ea typeface="ヒラギノ角ゴ Pro W3"/>
              <a:cs typeface="Arial" charset="0"/>
            </a:endParaRPr>
          </a:p>
        </p:txBody>
      </p:sp>
      <p:sp>
        <p:nvSpPr>
          <p:cNvPr id="61" name="Line 344"/>
          <p:cNvSpPr>
            <a:spLocks noChangeShapeType="1"/>
          </p:cNvSpPr>
          <p:nvPr/>
        </p:nvSpPr>
        <p:spPr bwMode="auto">
          <a:xfrm flipV="1">
            <a:off x="7727950" y="4647016"/>
            <a:ext cx="0" cy="34925"/>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srgbClr val="FFCC99"/>
              </a:solidFill>
              <a:latin typeface="Arial" charset="0"/>
              <a:ea typeface="ヒラギノ角ゴ Pro W3"/>
              <a:cs typeface="Arial" charset="0"/>
            </a:endParaRPr>
          </a:p>
        </p:txBody>
      </p:sp>
      <p:sp>
        <p:nvSpPr>
          <p:cNvPr id="62" name="Line 345"/>
          <p:cNvSpPr>
            <a:spLocks noChangeShapeType="1"/>
          </p:cNvSpPr>
          <p:nvPr/>
        </p:nvSpPr>
        <p:spPr bwMode="auto">
          <a:xfrm flipV="1">
            <a:off x="7856538" y="4647016"/>
            <a:ext cx="0" cy="34925"/>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srgbClr val="FFCC99"/>
              </a:solidFill>
              <a:latin typeface="Arial" charset="0"/>
              <a:ea typeface="ヒラギノ角ゴ Pro W3"/>
              <a:cs typeface="Arial" charset="0"/>
            </a:endParaRPr>
          </a:p>
        </p:txBody>
      </p:sp>
      <p:sp>
        <p:nvSpPr>
          <p:cNvPr id="63" name="Line 346"/>
          <p:cNvSpPr>
            <a:spLocks noChangeShapeType="1"/>
          </p:cNvSpPr>
          <p:nvPr/>
        </p:nvSpPr>
        <p:spPr bwMode="auto">
          <a:xfrm>
            <a:off x="7986713" y="4647016"/>
            <a:ext cx="0" cy="82550"/>
          </a:xfrm>
          <a:prstGeom prst="line">
            <a:avLst/>
          </a:prstGeom>
          <a:noFill/>
          <a:ln w="19050">
            <a:solidFill>
              <a:schemeClr val="tx1"/>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srgbClr val="FFCC99"/>
              </a:solidFill>
              <a:latin typeface="Arial" charset="0"/>
              <a:ea typeface="ヒラギノ角ゴ Pro W3"/>
              <a:cs typeface="Arial" charset="0"/>
            </a:endParaRPr>
          </a:p>
        </p:txBody>
      </p:sp>
      <p:sp>
        <p:nvSpPr>
          <p:cNvPr id="64" name="Rectangle 347"/>
          <p:cNvSpPr>
            <a:spLocks noChangeArrowheads="1"/>
          </p:cNvSpPr>
          <p:nvPr/>
        </p:nvSpPr>
        <p:spPr bwMode="auto">
          <a:xfrm>
            <a:off x="4256469" y="5014364"/>
            <a:ext cx="1594719"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700" i="0" dirty="0" smtClean="0">
                <a:solidFill>
                  <a:srgbClr val="FEEE9E"/>
                </a:solidFill>
                <a:ea typeface="ヒラギノ角ゴ Pro W3"/>
              </a:rPr>
              <a:t>Time in Months</a:t>
            </a:r>
            <a:endParaRPr lang="en-US" altLang="en-US" sz="1800" i="0" dirty="0" smtClean="0">
              <a:solidFill>
                <a:srgbClr val="FEEE9E"/>
              </a:solidFill>
              <a:ea typeface="ヒラギノ角ゴ Pro W3"/>
            </a:endParaRPr>
          </a:p>
        </p:txBody>
      </p:sp>
      <p:sp>
        <p:nvSpPr>
          <p:cNvPr id="65" name="Rectangle 348"/>
          <p:cNvSpPr>
            <a:spLocks noChangeArrowheads="1"/>
          </p:cNvSpPr>
          <p:nvPr/>
        </p:nvSpPr>
        <p:spPr bwMode="auto">
          <a:xfrm>
            <a:off x="2156587" y="4786716"/>
            <a:ext cx="1074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i="0" dirty="0" smtClean="0">
                <a:solidFill>
                  <a:srgbClr val="FFFFFF"/>
                </a:solidFill>
                <a:ea typeface="ヒラギノ角ゴ Pro W3"/>
              </a:rPr>
              <a:t>0</a:t>
            </a:r>
            <a:endParaRPr lang="en-US" altLang="en-US" sz="1800" i="0" dirty="0" smtClean="0">
              <a:solidFill>
                <a:srgbClr val="FFFFFF"/>
              </a:solidFill>
              <a:ea typeface="ヒラギノ角ゴ Pro W3"/>
            </a:endParaRPr>
          </a:p>
        </p:txBody>
      </p:sp>
      <p:sp>
        <p:nvSpPr>
          <p:cNvPr id="66" name="Rectangle 349"/>
          <p:cNvSpPr>
            <a:spLocks noChangeArrowheads="1"/>
          </p:cNvSpPr>
          <p:nvPr/>
        </p:nvSpPr>
        <p:spPr bwMode="auto">
          <a:xfrm>
            <a:off x="2634107" y="4786716"/>
            <a:ext cx="43922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i="0" dirty="0" smtClean="0">
                <a:solidFill>
                  <a:srgbClr val="FFFFFF"/>
                </a:solidFill>
                <a:ea typeface="ヒラギノ角ゴ Pro W3"/>
              </a:rPr>
              <a:t>30dy</a:t>
            </a:r>
            <a:endParaRPr lang="en-US" altLang="en-US" sz="1800" i="0" dirty="0" smtClean="0">
              <a:solidFill>
                <a:srgbClr val="FFFFFF"/>
              </a:solidFill>
              <a:ea typeface="ヒラギノ角ゴ Pro W3"/>
            </a:endParaRPr>
          </a:p>
        </p:txBody>
      </p:sp>
      <p:sp>
        <p:nvSpPr>
          <p:cNvPr id="67" name="Rectangle 350"/>
          <p:cNvSpPr>
            <a:spLocks noChangeArrowheads="1"/>
          </p:cNvSpPr>
          <p:nvPr/>
        </p:nvSpPr>
        <p:spPr bwMode="auto">
          <a:xfrm>
            <a:off x="3449638" y="4786716"/>
            <a:ext cx="1074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i="0" dirty="0" smtClean="0">
                <a:solidFill>
                  <a:srgbClr val="FFFFFF"/>
                </a:solidFill>
                <a:ea typeface="ヒラギノ角ゴ Pro W3"/>
              </a:rPr>
              <a:t>3</a:t>
            </a:r>
            <a:endParaRPr lang="en-US" altLang="en-US" sz="1800" i="0" dirty="0" smtClean="0">
              <a:solidFill>
                <a:srgbClr val="FFFFFF"/>
              </a:solidFill>
              <a:ea typeface="ヒラギノ角ゴ Pro W3"/>
            </a:endParaRPr>
          </a:p>
        </p:txBody>
      </p:sp>
      <p:sp>
        <p:nvSpPr>
          <p:cNvPr id="68" name="Rectangle 351"/>
          <p:cNvSpPr>
            <a:spLocks noChangeArrowheads="1"/>
          </p:cNvSpPr>
          <p:nvPr/>
        </p:nvSpPr>
        <p:spPr bwMode="auto">
          <a:xfrm>
            <a:off x="4083558" y="4786716"/>
            <a:ext cx="1074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i="0" dirty="0" smtClean="0">
                <a:solidFill>
                  <a:srgbClr val="FFFFFF"/>
                </a:solidFill>
                <a:ea typeface="ヒラギノ角ゴ Pro W3"/>
              </a:rPr>
              <a:t>6</a:t>
            </a:r>
            <a:endParaRPr lang="en-US" altLang="en-US" sz="1800" i="0" dirty="0" smtClean="0">
              <a:solidFill>
                <a:srgbClr val="FFFFFF"/>
              </a:solidFill>
              <a:ea typeface="ヒラギノ角ゴ Pro W3"/>
            </a:endParaRPr>
          </a:p>
        </p:txBody>
      </p:sp>
      <p:sp>
        <p:nvSpPr>
          <p:cNvPr id="69" name="Rectangle 352"/>
          <p:cNvSpPr>
            <a:spLocks noChangeArrowheads="1"/>
          </p:cNvSpPr>
          <p:nvPr/>
        </p:nvSpPr>
        <p:spPr bwMode="auto">
          <a:xfrm>
            <a:off x="4738434" y="4786716"/>
            <a:ext cx="1074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i="0" dirty="0" smtClean="0">
                <a:solidFill>
                  <a:srgbClr val="FFFFFF"/>
                </a:solidFill>
                <a:ea typeface="ヒラギノ角ゴ Pro W3"/>
              </a:rPr>
              <a:t>9</a:t>
            </a:r>
            <a:endParaRPr lang="en-US" altLang="en-US" sz="1800" i="0" dirty="0" smtClean="0">
              <a:solidFill>
                <a:srgbClr val="FFFFFF"/>
              </a:solidFill>
              <a:ea typeface="ヒラギノ角ゴ Pro W3"/>
            </a:endParaRPr>
          </a:p>
        </p:txBody>
      </p:sp>
      <p:sp>
        <p:nvSpPr>
          <p:cNvPr id="70" name="Rectangle 353"/>
          <p:cNvSpPr>
            <a:spLocks noChangeArrowheads="1"/>
          </p:cNvSpPr>
          <p:nvPr/>
        </p:nvSpPr>
        <p:spPr bwMode="auto">
          <a:xfrm>
            <a:off x="5277041" y="4786716"/>
            <a:ext cx="2901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i="0" dirty="0" smtClean="0">
                <a:solidFill>
                  <a:srgbClr val="FFFFFF"/>
                </a:solidFill>
                <a:ea typeface="ヒラギノ角ゴ Pro W3"/>
              </a:rPr>
              <a:t>1yr</a:t>
            </a:r>
            <a:endParaRPr lang="en-US" altLang="en-US" sz="1800" i="0" dirty="0" smtClean="0">
              <a:solidFill>
                <a:srgbClr val="FFFFFF"/>
              </a:solidFill>
              <a:ea typeface="ヒラギノ角ゴ Pro W3"/>
            </a:endParaRPr>
          </a:p>
        </p:txBody>
      </p:sp>
      <p:sp>
        <p:nvSpPr>
          <p:cNvPr id="71" name="Rectangle 354"/>
          <p:cNvSpPr>
            <a:spLocks noChangeArrowheads="1"/>
          </p:cNvSpPr>
          <p:nvPr/>
        </p:nvSpPr>
        <p:spPr bwMode="auto">
          <a:xfrm>
            <a:off x="5959729" y="4786716"/>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i="0" dirty="0" smtClean="0">
                <a:solidFill>
                  <a:srgbClr val="FFFFFF"/>
                </a:solidFill>
                <a:ea typeface="ヒラギノ角ゴ Pro W3"/>
              </a:rPr>
              <a:t>15</a:t>
            </a:r>
            <a:endParaRPr lang="en-US" altLang="en-US" sz="1800" i="0" dirty="0" smtClean="0">
              <a:solidFill>
                <a:srgbClr val="FFFFFF"/>
              </a:solidFill>
              <a:ea typeface="ヒラギノ角ゴ Pro W3"/>
            </a:endParaRPr>
          </a:p>
        </p:txBody>
      </p:sp>
      <p:sp>
        <p:nvSpPr>
          <p:cNvPr id="72" name="Rectangle 355"/>
          <p:cNvSpPr>
            <a:spLocks noChangeArrowheads="1"/>
          </p:cNvSpPr>
          <p:nvPr/>
        </p:nvSpPr>
        <p:spPr bwMode="auto">
          <a:xfrm>
            <a:off x="6595237" y="4786716"/>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i="0" dirty="0" smtClean="0">
                <a:solidFill>
                  <a:srgbClr val="FFFFFF"/>
                </a:solidFill>
                <a:ea typeface="ヒラギノ角ゴ Pro W3"/>
              </a:rPr>
              <a:t>18</a:t>
            </a:r>
            <a:endParaRPr lang="en-US" altLang="en-US" sz="1800" i="0" dirty="0" smtClean="0">
              <a:solidFill>
                <a:srgbClr val="FFFFFF"/>
              </a:solidFill>
              <a:ea typeface="ヒラギノ角ゴ Pro W3"/>
            </a:endParaRPr>
          </a:p>
        </p:txBody>
      </p:sp>
      <p:sp>
        <p:nvSpPr>
          <p:cNvPr id="73" name="Rectangle 356"/>
          <p:cNvSpPr>
            <a:spLocks noChangeArrowheads="1"/>
          </p:cNvSpPr>
          <p:nvPr/>
        </p:nvSpPr>
        <p:spPr bwMode="auto">
          <a:xfrm>
            <a:off x="7250113" y="4786716"/>
            <a:ext cx="21480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i="0" dirty="0" smtClean="0">
                <a:solidFill>
                  <a:srgbClr val="FFFFFF"/>
                </a:solidFill>
                <a:ea typeface="ヒラギノ角ゴ Pro W3"/>
              </a:rPr>
              <a:t>21</a:t>
            </a:r>
            <a:endParaRPr lang="en-US" altLang="en-US" sz="1800" i="0" dirty="0" smtClean="0">
              <a:solidFill>
                <a:srgbClr val="FFFFFF"/>
              </a:solidFill>
              <a:ea typeface="ヒラギノ角ゴ Pro W3"/>
            </a:endParaRPr>
          </a:p>
        </p:txBody>
      </p:sp>
      <p:sp>
        <p:nvSpPr>
          <p:cNvPr id="74" name="Rectangle 357"/>
          <p:cNvSpPr>
            <a:spLocks noChangeArrowheads="1"/>
          </p:cNvSpPr>
          <p:nvPr/>
        </p:nvSpPr>
        <p:spPr bwMode="auto">
          <a:xfrm>
            <a:off x="7850124" y="4786716"/>
            <a:ext cx="29014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i="0" dirty="0" smtClean="0">
                <a:solidFill>
                  <a:srgbClr val="FFFFFF"/>
                </a:solidFill>
                <a:ea typeface="ヒラギノ角ゴ Pro W3"/>
              </a:rPr>
              <a:t>2yr</a:t>
            </a:r>
            <a:endParaRPr lang="en-US" altLang="en-US" sz="1800" i="0" dirty="0" smtClean="0">
              <a:solidFill>
                <a:srgbClr val="FFFFFF"/>
              </a:solidFill>
              <a:ea typeface="ヒラギノ角ゴ Pro W3"/>
            </a:endParaRPr>
          </a:p>
        </p:txBody>
      </p:sp>
      <p:sp>
        <p:nvSpPr>
          <p:cNvPr id="75" name="Rectangle 358"/>
          <p:cNvSpPr>
            <a:spLocks noChangeArrowheads="1"/>
          </p:cNvSpPr>
          <p:nvPr/>
        </p:nvSpPr>
        <p:spPr bwMode="auto">
          <a:xfrm>
            <a:off x="2006283" y="5381833"/>
            <a:ext cx="42960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b="0" i="0" dirty="0" smtClean="0">
                <a:solidFill>
                  <a:srgbClr val="FFFFFF"/>
                </a:solidFill>
                <a:ea typeface="ヒラギノ角ゴ Pro W3"/>
              </a:rPr>
              <a:t>2063</a:t>
            </a:r>
            <a:endParaRPr lang="en-US" altLang="en-US" sz="1800" b="0" i="0" dirty="0" smtClean="0">
              <a:solidFill>
                <a:srgbClr val="FFFFFF"/>
              </a:solidFill>
              <a:ea typeface="ヒラギノ角ゴ Pro W3"/>
            </a:endParaRPr>
          </a:p>
        </p:txBody>
      </p:sp>
      <p:sp>
        <p:nvSpPr>
          <p:cNvPr id="76" name="Rectangle 359"/>
          <p:cNvSpPr>
            <a:spLocks noChangeArrowheads="1"/>
          </p:cNvSpPr>
          <p:nvPr/>
        </p:nvSpPr>
        <p:spPr bwMode="auto">
          <a:xfrm>
            <a:off x="2006283" y="5608891"/>
            <a:ext cx="42960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b="0" i="0" smtClean="0">
                <a:solidFill>
                  <a:srgbClr val="FFFFFF"/>
                </a:solidFill>
                <a:ea typeface="ヒラギノ角ゴ Pro W3"/>
              </a:rPr>
              <a:t>2370</a:t>
            </a:r>
            <a:endParaRPr lang="en-US" altLang="en-US" sz="1800" b="0" i="0" smtClean="0">
              <a:solidFill>
                <a:srgbClr val="FFFFFF"/>
              </a:solidFill>
              <a:ea typeface="ヒラギノ角ゴ Pro W3"/>
            </a:endParaRPr>
          </a:p>
        </p:txBody>
      </p:sp>
      <p:sp>
        <p:nvSpPr>
          <p:cNvPr id="77" name="Rectangle 360"/>
          <p:cNvSpPr>
            <a:spLocks noChangeArrowheads="1"/>
          </p:cNvSpPr>
          <p:nvPr/>
        </p:nvSpPr>
        <p:spPr bwMode="auto">
          <a:xfrm>
            <a:off x="2006283" y="5834361"/>
            <a:ext cx="42960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b="0" i="0" smtClean="0">
                <a:solidFill>
                  <a:srgbClr val="FFFFFF"/>
                </a:solidFill>
                <a:ea typeface="ヒラギノ角ゴ Pro W3"/>
              </a:rPr>
              <a:t>4149</a:t>
            </a:r>
            <a:endParaRPr lang="en-US" altLang="en-US" sz="1800" b="0" i="0" smtClean="0">
              <a:solidFill>
                <a:srgbClr val="FFFFFF"/>
              </a:solidFill>
              <a:ea typeface="ヒラギノ角ゴ Pro W3"/>
            </a:endParaRPr>
          </a:p>
        </p:txBody>
      </p:sp>
      <p:sp>
        <p:nvSpPr>
          <p:cNvPr id="78" name="Rectangle 361"/>
          <p:cNvSpPr>
            <a:spLocks noChangeArrowheads="1"/>
          </p:cNvSpPr>
          <p:nvPr/>
        </p:nvSpPr>
        <p:spPr bwMode="auto">
          <a:xfrm>
            <a:off x="2635250" y="5381833"/>
            <a:ext cx="42960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b="0" i="0" dirty="0" smtClean="0">
                <a:solidFill>
                  <a:srgbClr val="FFFFFF"/>
                </a:solidFill>
                <a:ea typeface="ヒラギノ角ゴ Pro W3"/>
              </a:rPr>
              <a:t>2028</a:t>
            </a:r>
            <a:endParaRPr lang="en-US" altLang="en-US" sz="1800" b="0" i="0" dirty="0" smtClean="0">
              <a:solidFill>
                <a:srgbClr val="FFFFFF"/>
              </a:solidFill>
              <a:ea typeface="ヒラギノ角ゴ Pro W3"/>
            </a:endParaRPr>
          </a:p>
        </p:txBody>
      </p:sp>
      <p:sp>
        <p:nvSpPr>
          <p:cNvPr id="79" name="Rectangle 362"/>
          <p:cNvSpPr>
            <a:spLocks noChangeArrowheads="1"/>
          </p:cNvSpPr>
          <p:nvPr/>
        </p:nvSpPr>
        <p:spPr bwMode="auto">
          <a:xfrm>
            <a:off x="3925570" y="5381833"/>
            <a:ext cx="42960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b="0" i="0" dirty="0" smtClean="0">
                <a:solidFill>
                  <a:srgbClr val="FFFFFF"/>
                </a:solidFill>
                <a:ea typeface="ヒラギノ角ゴ Pro W3"/>
              </a:rPr>
              <a:t>1973</a:t>
            </a:r>
            <a:endParaRPr lang="en-US" altLang="en-US" sz="1800" b="0" i="0" dirty="0" smtClean="0">
              <a:solidFill>
                <a:srgbClr val="FFFFFF"/>
              </a:solidFill>
              <a:ea typeface="ヒラギノ角ゴ Pro W3"/>
            </a:endParaRPr>
          </a:p>
        </p:txBody>
      </p:sp>
      <p:sp>
        <p:nvSpPr>
          <p:cNvPr id="80" name="Rectangle 363"/>
          <p:cNvSpPr>
            <a:spLocks noChangeArrowheads="1"/>
          </p:cNvSpPr>
          <p:nvPr/>
        </p:nvSpPr>
        <p:spPr bwMode="auto">
          <a:xfrm>
            <a:off x="5209858" y="5381833"/>
            <a:ext cx="42960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b="0" i="0" smtClean="0">
                <a:solidFill>
                  <a:srgbClr val="FFFFFF"/>
                </a:solidFill>
                <a:ea typeface="ヒラギノ角ゴ Pro W3"/>
              </a:rPr>
              <a:t>1916</a:t>
            </a:r>
            <a:endParaRPr lang="en-US" altLang="en-US" sz="1800" b="0" i="0" smtClean="0">
              <a:solidFill>
                <a:srgbClr val="FFFFFF"/>
              </a:solidFill>
              <a:ea typeface="ヒラギノ角ゴ Pro W3"/>
            </a:endParaRPr>
          </a:p>
        </p:txBody>
      </p:sp>
      <p:sp>
        <p:nvSpPr>
          <p:cNvPr id="81" name="Rectangle 364"/>
          <p:cNvSpPr>
            <a:spLocks noChangeArrowheads="1"/>
          </p:cNvSpPr>
          <p:nvPr/>
        </p:nvSpPr>
        <p:spPr bwMode="auto">
          <a:xfrm>
            <a:off x="2635250" y="5608891"/>
            <a:ext cx="42960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b="0" i="0" smtClean="0">
                <a:solidFill>
                  <a:srgbClr val="FFFFFF"/>
                </a:solidFill>
                <a:ea typeface="ヒラギノ角ゴ Pro W3"/>
              </a:rPr>
              <a:t>2340</a:t>
            </a:r>
            <a:endParaRPr lang="en-US" altLang="en-US" sz="1800" b="0" i="0" smtClean="0">
              <a:solidFill>
                <a:srgbClr val="FFFFFF"/>
              </a:solidFill>
              <a:ea typeface="ヒラギノ角ゴ Pro W3"/>
            </a:endParaRPr>
          </a:p>
        </p:txBody>
      </p:sp>
      <p:sp>
        <p:nvSpPr>
          <p:cNvPr id="82" name="Rectangle 365"/>
          <p:cNvSpPr>
            <a:spLocks noChangeArrowheads="1"/>
          </p:cNvSpPr>
          <p:nvPr/>
        </p:nvSpPr>
        <p:spPr bwMode="auto">
          <a:xfrm>
            <a:off x="3925570" y="5608891"/>
            <a:ext cx="42960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b="0" i="0" smtClean="0">
                <a:solidFill>
                  <a:srgbClr val="FFFFFF"/>
                </a:solidFill>
                <a:ea typeface="ヒラギノ角ゴ Pro W3"/>
              </a:rPr>
              <a:t>2293</a:t>
            </a:r>
            <a:endParaRPr lang="en-US" altLang="en-US" sz="1800" b="0" i="0" smtClean="0">
              <a:solidFill>
                <a:srgbClr val="FFFFFF"/>
              </a:solidFill>
              <a:ea typeface="ヒラギノ角ゴ Pro W3"/>
            </a:endParaRPr>
          </a:p>
        </p:txBody>
      </p:sp>
      <p:sp>
        <p:nvSpPr>
          <p:cNvPr id="83" name="Rectangle 366"/>
          <p:cNvSpPr>
            <a:spLocks noChangeArrowheads="1"/>
          </p:cNvSpPr>
          <p:nvPr/>
        </p:nvSpPr>
        <p:spPr bwMode="auto">
          <a:xfrm>
            <a:off x="5209858" y="5608891"/>
            <a:ext cx="42960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b="0" i="0" smtClean="0">
                <a:solidFill>
                  <a:srgbClr val="FFFFFF"/>
                </a:solidFill>
                <a:ea typeface="ヒラギノ角ゴ Pro W3"/>
              </a:rPr>
              <a:t>2239</a:t>
            </a:r>
            <a:endParaRPr lang="en-US" altLang="en-US" sz="1800" b="0" i="0" smtClean="0">
              <a:solidFill>
                <a:srgbClr val="FFFFFF"/>
              </a:solidFill>
              <a:ea typeface="ヒラギノ角ゴ Pro W3"/>
            </a:endParaRPr>
          </a:p>
        </p:txBody>
      </p:sp>
      <p:sp>
        <p:nvSpPr>
          <p:cNvPr id="84" name="Rectangle 367"/>
          <p:cNvSpPr>
            <a:spLocks noChangeArrowheads="1"/>
          </p:cNvSpPr>
          <p:nvPr/>
        </p:nvSpPr>
        <p:spPr bwMode="auto">
          <a:xfrm>
            <a:off x="2635250" y="5834361"/>
            <a:ext cx="42960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b="0" i="0" smtClean="0">
                <a:solidFill>
                  <a:srgbClr val="FFFFFF"/>
                </a:solidFill>
                <a:ea typeface="ヒラギノ角ゴ Pro W3"/>
              </a:rPr>
              <a:t>4093</a:t>
            </a:r>
            <a:endParaRPr lang="en-US" altLang="en-US" sz="1800" b="0" i="0" smtClean="0">
              <a:solidFill>
                <a:srgbClr val="FFFFFF"/>
              </a:solidFill>
              <a:ea typeface="ヒラギノ角ゴ Pro W3"/>
            </a:endParaRPr>
          </a:p>
        </p:txBody>
      </p:sp>
      <p:sp>
        <p:nvSpPr>
          <p:cNvPr id="85" name="Rectangle 368"/>
          <p:cNvSpPr>
            <a:spLocks noChangeArrowheads="1"/>
          </p:cNvSpPr>
          <p:nvPr/>
        </p:nvSpPr>
        <p:spPr bwMode="auto">
          <a:xfrm>
            <a:off x="3925570" y="5834361"/>
            <a:ext cx="42960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b="0" i="0" smtClean="0">
                <a:solidFill>
                  <a:srgbClr val="FFFFFF"/>
                </a:solidFill>
                <a:ea typeface="ヒラギノ角ゴ Pro W3"/>
              </a:rPr>
              <a:t>4032</a:t>
            </a:r>
            <a:endParaRPr lang="en-US" altLang="en-US" sz="1800" b="0" i="0" smtClean="0">
              <a:solidFill>
                <a:srgbClr val="FFFFFF"/>
              </a:solidFill>
              <a:ea typeface="ヒラギノ角ゴ Pro W3"/>
            </a:endParaRPr>
          </a:p>
        </p:txBody>
      </p:sp>
      <p:sp>
        <p:nvSpPr>
          <p:cNvPr id="86" name="Rectangle 369"/>
          <p:cNvSpPr>
            <a:spLocks noChangeArrowheads="1"/>
          </p:cNvSpPr>
          <p:nvPr/>
        </p:nvSpPr>
        <p:spPr bwMode="auto">
          <a:xfrm>
            <a:off x="5209858" y="5834361"/>
            <a:ext cx="42960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b="0" i="0" smtClean="0">
                <a:solidFill>
                  <a:srgbClr val="FFFFFF"/>
                </a:solidFill>
                <a:ea typeface="ヒラギノ角ゴ Pro W3"/>
              </a:rPr>
              <a:t>3930</a:t>
            </a:r>
            <a:endParaRPr lang="en-US" altLang="en-US" sz="1800" b="0" i="0" smtClean="0">
              <a:solidFill>
                <a:srgbClr val="FFFFFF"/>
              </a:solidFill>
              <a:ea typeface="ヒラギノ角ゴ Pro W3"/>
            </a:endParaRPr>
          </a:p>
        </p:txBody>
      </p:sp>
      <p:sp>
        <p:nvSpPr>
          <p:cNvPr id="87" name="Rectangle 370"/>
          <p:cNvSpPr>
            <a:spLocks noChangeArrowheads="1"/>
          </p:cNvSpPr>
          <p:nvPr/>
        </p:nvSpPr>
        <p:spPr bwMode="auto">
          <a:xfrm>
            <a:off x="6492558" y="5381833"/>
            <a:ext cx="42960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b="0" i="0" smtClean="0">
                <a:solidFill>
                  <a:srgbClr val="FFFFFF"/>
                </a:solidFill>
                <a:ea typeface="ヒラギノ角ゴ Pro W3"/>
              </a:rPr>
              <a:t>1863</a:t>
            </a:r>
            <a:endParaRPr lang="en-US" altLang="en-US" sz="1800" b="0" i="0" smtClean="0">
              <a:solidFill>
                <a:srgbClr val="FFFFFF"/>
              </a:solidFill>
              <a:ea typeface="ヒラギノ角ゴ Pro W3"/>
            </a:endParaRPr>
          </a:p>
        </p:txBody>
      </p:sp>
      <p:sp>
        <p:nvSpPr>
          <p:cNvPr id="88" name="Rectangle 371"/>
          <p:cNvSpPr>
            <a:spLocks noChangeArrowheads="1"/>
          </p:cNvSpPr>
          <p:nvPr/>
        </p:nvSpPr>
        <p:spPr bwMode="auto">
          <a:xfrm>
            <a:off x="7833678" y="5381833"/>
            <a:ext cx="3222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b="0" i="0" smtClean="0">
                <a:solidFill>
                  <a:srgbClr val="FFFFFF"/>
                </a:solidFill>
                <a:ea typeface="ヒラギノ角ゴ Pro W3"/>
              </a:rPr>
              <a:t>882</a:t>
            </a:r>
            <a:endParaRPr lang="en-US" altLang="en-US" sz="1800" b="0" i="0" smtClean="0">
              <a:solidFill>
                <a:srgbClr val="FFFFFF"/>
              </a:solidFill>
              <a:ea typeface="ヒラギノ角ゴ Pro W3"/>
            </a:endParaRPr>
          </a:p>
        </p:txBody>
      </p:sp>
      <p:sp>
        <p:nvSpPr>
          <p:cNvPr id="89" name="Rectangle 372"/>
          <p:cNvSpPr>
            <a:spLocks noChangeArrowheads="1"/>
          </p:cNvSpPr>
          <p:nvPr/>
        </p:nvSpPr>
        <p:spPr bwMode="auto">
          <a:xfrm>
            <a:off x="6492558" y="5608891"/>
            <a:ext cx="42960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b="0" i="0" smtClean="0">
                <a:solidFill>
                  <a:srgbClr val="FFFFFF"/>
                </a:solidFill>
                <a:ea typeface="ヒラギノ角ゴ Pro W3"/>
              </a:rPr>
              <a:t>2164</a:t>
            </a:r>
            <a:endParaRPr lang="en-US" altLang="en-US" sz="1800" b="0" i="0" smtClean="0">
              <a:solidFill>
                <a:srgbClr val="FFFFFF"/>
              </a:solidFill>
              <a:ea typeface="ヒラギノ角ゴ Pro W3"/>
            </a:endParaRPr>
          </a:p>
        </p:txBody>
      </p:sp>
      <p:sp>
        <p:nvSpPr>
          <p:cNvPr id="90" name="Rectangle 373"/>
          <p:cNvSpPr>
            <a:spLocks noChangeArrowheads="1"/>
          </p:cNvSpPr>
          <p:nvPr/>
        </p:nvSpPr>
        <p:spPr bwMode="auto">
          <a:xfrm>
            <a:off x="7833678" y="5608891"/>
            <a:ext cx="32220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b="0" i="0" smtClean="0">
                <a:solidFill>
                  <a:srgbClr val="FFFFFF"/>
                </a:solidFill>
                <a:ea typeface="ヒラギノ角ゴ Pro W3"/>
              </a:rPr>
              <a:t>886</a:t>
            </a:r>
            <a:endParaRPr lang="en-US" altLang="en-US" sz="1800" b="0" i="0" smtClean="0">
              <a:solidFill>
                <a:srgbClr val="FFFFFF"/>
              </a:solidFill>
              <a:ea typeface="ヒラギノ角ゴ Pro W3"/>
            </a:endParaRPr>
          </a:p>
        </p:txBody>
      </p:sp>
      <p:sp>
        <p:nvSpPr>
          <p:cNvPr id="92" name="Rectangle 374"/>
          <p:cNvSpPr>
            <a:spLocks noChangeArrowheads="1"/>
          </p:cNvSpPr>
          <p:nvPr/>
        </p:nvSpPr>
        <p:spPr bwMode="auto">
          <a:xfrm>
            <a:off x="6492558" y="5834361"/>
            <a:ext cx="42960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b="0" i="0" smtClean="0">
                <a:solidFill>
                  <a:srgbClr val="FFFFFF"/>
                </a:solidFill>
                <a:ea typeface="ヒラギノ角ゴ Pro W3"/>
              </a:rPr>
              <a:t>3788</a:t>
            </a:r>
            <a:endParaRPr lang="en-US" altLang="en-US" sz="1800" b="0" i="0" smtClean="0">
              <a:solidFill>
                <a:srgbClr val="FFFFFF"/>
              </a:solidFill>
              <a:ea typeface="ヒラギノ角ゴ Pro W3"/>
            </a:endParaRPr>
          </a:p>
        </p:txBody>
      </p:sp>
      <p:sp>
        <p:nvSpPr>
          <p:cNvPr id="93" name="Rectangle 375"/>
          <p:cNvSpPr>
            <a:spLocks noChangeArrowheads="1"/>
          </p:cNvSpPr>
          <p:nvPr/>
        </p:nvSpPr>
        <p:spPr bwMode="auto">
          <a:xfrm>
            <a:off x="7784465" y="5834361"/>
            <a:ext cx="42960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b="0" i="0" smtClean="0">
                <a:solidFill>
                  <a:srgbClr val="FFFFFF"/>
                </a:solidFill>
                <a:ea typeface="ヒラギノ角ゴ Pro W3"/>
              </a:rPr>
              <a:t>2310</a:t>
            </a:r>
            <a:endParaRPr lang="en-US" altLang="en-US" sz="1800" b="0" i="0" smtClean="0">
              <a:solidFill>
                <a:srgbClr val="FFFFFF"/>
              </a:solidFill>
              <a:ea typeface="ヒラギノ角ゴ Pro W3"/>
            </a:endParaRPr>
          </a:p>
        </p:txBody>
      </p:sp>
      <p:sp>
        <p:nvSpPr>
          <p:cNvPr id="94" name="Rectangle 376"/>
          <p:cNvSpPr>
            <a:spLocks noChangeArrowheads="1"/>
          </p:cNvSpPr>
          <p:nvPr/>
        </p:nvSpPr>
        <p:spPr bwMode="auto">
          <a:xfrm>
            <a:off x="374650" y="5111958"/>
            <a:ext cx="135303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b="0" dirty="0" smtClean="0">
                <a:solidFill>
                  <a:srgbClr val="FFFFFF"/>
                </a:solidFill>
                <a:ea typeface="ヒラギノ角ゴ Pro W3"/>
              </a:rPr>
              <a:t>Number at risk:</a:t>
            </a:r>
            <a:endParaRPr lang="en-US" altLang="en-US" sz="1800" b="0" dirty="0" smtClean="0">
              <a:solidFill>
                <a:srgbClr val="FFFFFF"/>
              </a:solidFill>
              <a:ea typeface="ヒラギノ角ゴ Pro W3"/>
            </a:endParaRPr>
          </a:p>
        </p:txBody>
      </p:sp>
      <p:sp>
        <p:nvSpPr>
          <p:cNvPr id="95" name="Rectangle 377"/>
          <p:cNvSpPr>
            <a:spLocks noChangeArrowheads="1"/>
          </p:cNvSpPr>
          <p:nvPr/>
        </p:nvSpPr>
        <p:spPr bwMode="auto">
          <a:xfrm>
            <a:off x="374650" y="5381833"/>
            <a:ext cx="136575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b="0" i="0" smtClean="0">
                <a:solidFill>
                  <a:srgbClr val="FFFFFF"/>
                </a:solidFill>
                <a:ea typeface="ヒラギノ角ゴ Pro W3"/>
              </a:rPr>
              <a:t>STEMI/NSTEMI</a:t>
            </a:r>
            <a:endParaRPr lang="en-US" altLang="en-US" sz="1800" b="0" i="0" smtClean="0">
              <a:solidFill>
                <a:srgbClr val="FFFFFF"/>
              </a:solidFill>
              <a:ea typeface="ヒラギノ角ゴ Pro W3"/>
            </a:endParaRPr>
          </a:p>
        </p:txBody>
      </p:sp>
      <p:sp>
        <p:nvSpPr>
          <p:cNvPr id="96" name="Rectangle 378"/>
          <p:cNvSpPr>
            <a:spLocks noChangeArrowheads="1"/>
          </p:cNvSpPr>
          <p:nvPr/>
        </p:nvSpPr>
        <p:spPr bwMode="auto">
          <a:xfrm>
            <a:off x="374650" y="5608891"/>
            <a:ext cx="140480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b="0" i="0" dirty="0" smtClean="0">
                <a:solidFill>
                  <a:srgbClr val="FFFFFF"/>
                </a:solidFill>
                <a:ea typeface="ヒラギノ角ゴ Pro W3"/>
              </a:rPr>
              <a:t>Unstable Angina</a:t>
            </a:r>
            <a:endParaRPr lang="en-US" altLang="en-US" sz="1800" b="0" i="0" dirty="0" smtClean="0">
              <a:solidFill>
                <a:srgbClr val="FFFFFF"/>
              </a:solidFill>
              <a:ea typeface="ヒラギノ角ゴ Pro W3"/>
            </a:endParaRPr>
          </a:p>
        </p:txBody>
      </p:sp>
      <p:sp>
        <p:nvSpPr>
          <p:cNvPr id="97" name="Rectangle 379"/>
          <p:cNvSpPr>
            <a:spLocks noChangeArrowheads="1"/>
          </p:cNvSpPr>
          <p:nvPr/>
        </p:nvSpPr>
        <p:spPr bwMode="auto">
          <a:xfrm>
            <a:off x="374650" y="5834361"/>
            <a:ext cx="84478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b="0" i="0" dirty="0" smtClean="0">
                <a:solidFill>
                  <a:srgbClr val="FFFFFF"/>
                </a:solidFill>
                <a:ea typeface="ヒラギノ角ゴ Pro W3"/>
              </a:rPr>
              <a:t>Non-ACS</a:t>
            </a:r>
            <a:endParaRPr lang="en-US" altLang="en-US" sz="1800" b="0" i="0" dirty="0" smtClean="0">
              <a:solidFill>
                <a:srgbClr val="FFFFFF"/>
              </a:solidFill>
              <a:ea typeface="ヒラギノ角ゴ Pro W3"/>
            </a:endParaRPr>
          </a:p>
        </p:txBody>
      </p:sp>
      <p:sp>
        <p:nvSpPr>
          <p:cNvPr id="98" name="Rectangle 380"/>
          <p:cNvSpPr>
            <a:spLocks noChangeArrowheads="1"/>
          </p:cNvSpPr>
          <p:nvPr/>
        </p:nvSpPr>
        <p:spPr bwMode="auto">
          <a:xfrm>
            <a:off x="2999013" y="2379844"/>
            <a:ext cx="807575"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b="0" i="0" dirty="0" smtClean="0">
                <a:solidFill>
                  <a:srgbClr val="FFFF00"/>
                </a:solidFill>
                <a:ea typeface="ヒラギノ角ゴ Pro W3"/>
              </a:rPr>
              <a:t>p &lt; 0.001</a:t>
            </a:r>
            <a:endParaRPr lang="en-US" altLang="en-US" sz="1800" b="0" i="0" dirty="0" smtClean="0">
              <a:solidFill>
                <a:srgbClr val="FFFF00"/>
              </a:solidFill>
              <a:ea typeface="ヒラギノ角ゴ Pro W3"/>
            </a:endParaRPr>
          </a:p>
        </p:txBody>
      </p:sp>
      <p:sp>
        <p:nvSpPr>
          <p:cNvPr id="99" name="Rectangle 381"/>
          <p:cNvSpPr>
            <a:spLocks noChangeArrowheads="1"/>
          </p:cNvSpPr>
          <p:nvPr/>
        </p:nvSpPr>
        <p:spPr bwMode="auto">
          <a:xfrm>
            <a:off x="4201749" y="3300953"/>
            <a:ext cx="70059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b="0" i="0" dirty="0">
                <a:solidFill>
                  <a:srgbClr val="FFFF00"/>
                </a:solidFill>
                <a:ea typeface="ヒラギノ角ゴ Pro W3"/>
              </a:rPr>
              <a:t>p</a:t>
            </a:r>
            <a:r>
              <a:rPr lang="en-US" altLang="en-US" sz="1500" b="0" i="0" dirty="0" smtClean="0">
                <a:solidFill>
                  <a:srgbClr val="FFFF00"/>
                </a:solidFill>
                <a:ea typeface="ヒラギノ角ゴ Pro W3"/>
              </a:rPr>
              <a:t> = 0.37</a:t>
            </a:r>
            <a:endParaRPr lang="en-US" altLang="en-US" sz="1800" b="0" i="0" dirty="0" smtClean="0">
              <a:solidFill>
                <a:srgbClr val="FFFF00"/>
              </a:solidFill>
              <a:ea typeface="ヒラギノ角ゴ Pro W3"/>
            </a:endParaRPr>
          </a:p>
        </p:txBody>
      </p:sp>
      <p:sp>
        <p:nvSpPr>
          <p:cNvPr id="100" name="Rectangle 382"/>
          <p:cNvSpPr>
            <a:spLocks noChangeArrowheads="1"/>
          </p:cNvSpPr>
          <p:nvPr/>
        </p:nvSpPr>
        <p:spPr bwMode="auto">
          <a:xfrm>
            <a:off x="7698921" y="3539621"/>
            <a:ext cx="70059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b="0" i="0" dirty="0">
                <a:solidFill>
                  <a:srgbClr val="FFFF00"/>
                </a:solidFill>
                <a:ea typeface="ヒラギノ角ゴ Pro W3"/>
              </a:rPr>
              <a:t>p</a:t>
            </a:r>
            <a:r>
              <a:rPr lang="en-US" altLang="en-US" sz="1500" b="0" i="0" dirty="0" smtClean="0">
                <a:solidFill>
                  <a:srgbClr val="FFFF00"/>
                </a:solidFill>
                <a:ea typeface="ヒラギノ角ゴ Pro W3"/>
              </a:rPr>
              <a:t> = 0.84</a:t>
            </a:r>
            <a:endParaRPr lang="en-US" altLang="en-US" sz="1800" b="0" i="0" dirty="0" smtClean="0">
              <a:solidFill>
                <a:srgbClr val="FFFF00"/>
              </a:solidFill>
              <a:ea typeface="ヒラギノ角ゴ Pro W3"/>
            </a:endParaRPr>
          </a:p>
        </p:txBody>
      </p:sp>
      <p:sp>
        <p:nvSpPr>
          <p:cNvPr id="101" name="Rectangle 383"/>
          <p:cNvSpPr>
            <a:spLocks noChangeArrowheads="1"/>
          </p:cNvSpPr>
          <p:nvPr/>
        </p:nvSpPr>
        <p:spPr bwMode="auto">
          <a:xfrm>
            <a:off x="2874963" y="2695661"/>
            <a:ext cx="49212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b="0" i="0" dirty="0" smtClean="0">
                <a:solidFill>
                  <a:srgbClr val="FFFFFF"/>
                </a:solidFill>
                <a:ea typeface="ヒラギノ角ゴ Pro W3"/>
              </a:rPr>
              <a:t> 1.0%</a:t>
            </a:r>
            <a:endParaRPr lang="en-US" altLang="en-US" sz="1800" b="0" i="0" dirty="0" smtClean="0">
              <a:solidFill>
                <a:srgbClr val="FFFFFF"/>
              </a:solidFill>
              <a:ea typeface="ヒラギノ角ゴ Pro W3"/>
            </a:endParaRPr>
          </a:p>
        </p:txBody>
      </p:sp>
      <p:sp>
        <p:nvSpPr>
          <p:cNvPr id="102" name="Rectangle 384"/>
          <p:cNvSpPr>
            <a:spLocks noChangeArrowheads="1"/>
          </p:cNvSpPr>
          <p:nvPr/>
        </p:nvSpPr>
        <p:spPr bwMode="auto">
          <a:xfrm>
            <a:off x="2895600" y="3691341"/>
            <a:ext cx="49212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b="0" i="0" dirty="0" smtClean="0">
                <a:solidFill>
                  <a:srgbClr val="FFFFFF"/>
                </a:solidFill>
                <a:ea typeface="ヒラギノ角ゴ Pro W3"/>
              </a:rPr>
              <a:t> 0.4%</a:t>
            </a:r>
            <a:endParaRPr lang="en-US" altLang="en-US" sz="1800" b="0" i="0" dirty="0" smtClean="0">
              <a:solidFill>
                <a:srgbClr val="FFFFFF"/>
              </a:solidFill>
              <a:ea typeface="ヒラギノ角ゴ Pro W3"/>
            </a:endParaRPr>
          </a:p>
        </p:txBody>
      </p:sp>
      <p:sp>
        <p:nvSpPr>
          <p:cNvPr id="103" name="Rectangle 385"/>
          <p:cNvSpPr>
            <a:spLocks noChangeArrowheads="1"/>
          </p:cNvSpPr>
          <p:nvPr/>
        </p:nvSpPr>
        <p:spPr bwMode="auto">
          <a:xfrm>
            <a:off x="2874963" y="4057419"/>
            <a:ext cx="49212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b="0" i="0" dirty="0" smtClean="0">
                <a:solidFill>
                  <a:srgbClr val="FFFFFF"/>
                </a:solidFill>
                <a:ea typeface="ヒラギノ角ゴ Pro W3"/>
              </a:rPr>
              <a:t> 0.2%</a:t>
            </a:r>
            <a:endParaRPr lang="en-US" altLang="en-US" sz="1800" b="0" i="0" dirty="0" smtClean="0">
              <a:solidFill>
                <a:srgbClr val="FFFFFF"/>
              </a:solidFill>
              <a:ea typeface="ヒラギノ角ゴ Pro W3"/>
            </a:endParaRPr>
          </a:p>
        </p:txBody>
      </p:sp>
      <p:sp>
        <p:nvSpPr>
          <p:cNvPr id="104" name="Rectangle 386"/>
          <p:cNvSpPr>
            <a:spLocks noChangeArrowheads="1"/>
          </p:cNvSpPr>
          <p:nvPr/>
        </p:nvSpPr>
        <p:spPr bwMode="auto">
          <a:xfrm>
            <a:off x="5435600" y="3493539"/>
            <a:ext cx="49212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b="0" i="0" dirty="0" smtClean="0">
                <a:solidFill>
                  <a:srgbClr val="FFFFFF"/>
                </a:solidFill>
                <a:ea typeface="ヒラギノ角ゴ Pro W3"/>
              </a:rPr>
              <a:t> 0.5%</a:t>
            </a:r>
            <a:endParaRPr lang="en-US" altLang="en-US" sz="1800" b="0" i="0" dirty="0" smtClean="0">
              <a:solidFill>
                <a:srgbClr val="FFFFFF"/>
              </a:solidFill>
              <a:ea typeface="ヒラギノ角ゴ Pro W3"/>
            </a:endParaRPr>
          </a:p>
        </p:txBody>
      </p:sp>
      <p:sp>
        <p:nvSpPr>
          <p:cNvPr id="105" name="Rectangle 387"/>
          <p:cNvSpPr>
            <a:spLocks noChangeArrowheads="1"/>
          </p:cNvSpPr>
          <p:nvPr/>
        </p:nvSpPr>
        <p:spPr bwMode="auto">
          <a:xfrm>
            <a:off x="5435600" y="3658639"/>
            <a:ext cx="49212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b="0" i="0" smtClean="0">
                <a:solidFill>
                  <a:srgbClr val="FFFFFF"/>
                </a:solidFill>
                <a:ea typeface="ヒラギノ角ゴ Pro W3"/>
              </a:rPr>
              <a:t> 0.5%</a:t>
            </a:r>
            <a:endParaRPr lang="en-US" altLang="en-US" sz="1800" b="0" i="0" smtClean="0">
              <a:solidFill>
                <a:srgbClr val="FFFFFF"/>
              </a:solidFill>
              <a:ea typeface="ヒラギノ角ゴ Pro W3"/>
            </a:endParaRPr>
          </a:p>
        </p:txBody>
      </p:sp>
      <p:sp>
        <p:nvSpPr>
          <p:cNvPr id="106" name="Rectangle 388"/>
          <p:cNvSpPr>
            <a:spLocks noChangeArrowheads="1"/>
          </p:cNvSpPr>
          <p:nvPr/>
        </p:nvSpPr>
        <p:spPr bwMode="auto">
          <a:xfrm>
            <a:off x="5435600" y="3914861"/>
            <a:ext cx="49212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b="0" i="0" dirty="0" smtClean="0">
                <a:solidFill>
                  <a:srgbClr val="FFFFFF"/>
                </a:solidFill>
                <a:ea typeface="ヒラギノ角ゴ Pro W3"/>
              </a:rPr>
              <a:t> 0.3%</a:t>
            </a:r>
            <a:endParaRPr lang="en-US" altLang="en-US" sz="1800" b="0" i="0" dirty="0" smtClean="0">
              <a:solidFill>
                <a:srgbClr val="FFFFFF"/>
              </a:solidFill>
              <a:ea typeface="ヒラギノ角ゴ Pro W3"/>
            </a:endParaRPr>
          </a:p>
        </p:txBody>
      </p:sp>
      <p:sp>
        <p:nvSpPr>
          <p:cNvPr id="107" name="Rectangle 389"/>
          <p:cNvSpPr>
            <a:spLocks noChangeArrowheads="1"/>
          </p:cNvSpPr>
          <p:nvPr/>
        </p:nvSpPr>
        <p:spPr bwMode="auto">
          <a:xfrm>
            <a:off x="8001000" y="4245379"/>
            <a:ext cx="49212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b="0" i="0" smtClean="0">
                <a:solidFill>
                  <a:srgbClr val="FFFFFF"/>
                </a:solidFill>
                <a:ea typeface="ヒラギノ角ゴ Pro W3"/>
              </a:rPr>
              <a:t> 0.2%</a:t>
            </a:r>
            <a:endParaRPr lang="en-US" altLang="en-US" sz="1800" b="0" i="0" smtClean="0">
              <a:solidFill>
                <a:srgbClr val="FFFFFF"/>
              </a:solidFill>
              <a:ea typeface="ヒラギノ角ゴ Pro W3"/>
            </a:endParaRPr>
          </a:p>
        </p:txBody>
      </p:sp>
      <p:sp>
        <p:nvSpPr>
          <p:cNvPr id="108" name="Rectangle 390"/>
          <p:cNvSpPr>
            <a:spLocks noChangeArrowheads="1"/>
          </p:cNvSpPr>
          <p:nvPr/>
        </p:nvSpPr>
        <p:spPr bwMode="auto">
          <a:xfrm>
            <a:off x="8001000" y="4074246"/>
            <a:ext cx="49212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b="0" i="0" dirty="0" smtClean="0">
                <a:solidFill>
                  <a:srgbClr val="FFFFFF"/>
                </a:solidFill>
                <a:ea typeface="ヒラギノ角ゴ Pro W3"/>
              </a:rPr>
              <a:t> 0.2%</a:t>
            </a:r>
            <a:endParaRPr lang="en-US" altLang="en-US" sz="1800" b="0" i="0" dirty="0" smtClean="0">
              <a:solidFill>
                <a:srgbClr val="FFFFFF"/>
              </a:solidFill>
              <a:ea typeface="ヒラギノ角ゴ Pro W3"/>
            </a:endParaRPr>
          </a:p>
        </p:txBody>
      </p:sp>
      <p:sp>
        <p:nvSpPr>
          <p:cNvPr id="109" name="Rectangle 391"/>
          <p:cNvSpPr>
            <a:spLocks noChangeArrowheads="1"/>
          </p:cNvSpPr>
          <p:nvPr/>
        </p:nvSpPr>
        <p:spPr bwMode="auto">
          <a:xfrm>
            <a:off x="8001000" y="3898351"/>
            <a:ext cx="492122"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b="0" i="0" dirty="0" smtClean="0">
                <a:solidFill>
                  <a:srgbClr val="FFFFFF"/>
                </a:solidFill>
                <a:ea typeface="ヒラギノ角ゴ Pro W3"/>
              </a:rPr>
              <a:t> 0.3%</a:t>
            </a:r>
            <a:endParaRPr lang="en-US" altLang="en-US" sz="1800" b="0" i="0" dirty="0" smtClean="0">
              <a:solidFill>
                <a:srgbClr val="FFFFFF"/>
              </a:solidFill>
              <a:ea typeface="ヒラギノ角ゴ Pro W3"/>
            </a:endParaRPr>
          </a:p>
        </p:txBody>
      </p:sp>
      <p:grpSp>
        <p:nvGrpSpPr>
          <p:cNvPr id="2" name="Group 1"/>
          <p:cNvGrpSpPr/>
          <p:nvPr/>
        </p:nvGrpSpPr>
        <p:grpSpPr>
          <a:xfrm>
            <a:off x="5878199" y="1699577"/>
            <a:ext cx="1977636" cy="648662"/>
            <a:chOff x="6819574" y="802633"/>
            <a:chExt cx="1977636" cy="648662"/>
          </a:xfrm>
        </p:grpSpPr>
        <p:sp>
          <p:nvSpPr>
            <p:cNvPr id="110" name="Rectangle 392"/>
            <p:cNvSpPr>
              <a:spLocks noChangeArrowheads="1"/>
            </p:cNvSpPr>
            <p:nvPr/>
          </p:nvSpPr>
          <p:spPr bwMode="auto">
            <a:xfrm>
              <a:off x="7287886" y="802633"/>
              <a:ext cx="1365758"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i="0" smtClean="0">
                  <a:solidFill>
                    <a:srgbClr val="FFFFFF"/>
                  </a:solidFill>
                  <a:ea typeface="ヒラギノ角ゴ Pro W3"/>
                </a:rPr>
                <a:t>STEMI/NSTEMI</a:t>
              </a:r>
              <a:endParaRPr lang="en-US" altLang="en-US" sz="1800" i="0" smtClean="0">
                <a:solidFill>
                  <a:srgbClr val="FFFFFF"/>
                </a:solidFill>
                <a:ea typeface="ヒラギノ角ゴ Pro W3"/>
              </a:endParaRPr>
            </a:p>
          </p:txBody>
        </p:sp>
        <p:sp>
          <p:nvSpPr>
            <p:cNvPr id="111" name="Rectangle 393"/>
            <p:cNvSpPr>
              <a:spLocks noChangeArrowheads="1"/>
            </p:cNvSpPr>
            <p:nvPr/>
          </p:nvSpPr>
          <p:spPr bwMode="auto">
            <a:xfrm>
              <a:off x="7287886" y="1017898"/>
              <a:ext cx="1509324"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i="0" dirty="0" smtClean="0">
                  <a:solidFill>
                    <a:srgbClr val="FFFFFF"/>
                  </a:solidFill>
                  <a:ea typeface="ヒラギノ角ゴ Pro W3"/>
                </a:rPr>
                <a:t>Unstable Angina</a:t>
              </a:r>
              <a:endParaRPr lang="en-US" altLang="en-US" sz="1800" i="0" dirty="0" smtClean="0">
                <a:solidFill>
                  <a:srgbClr val="FFFFFF"/>
                </a:solidFill>
                <a:ea typeface="ヒラギノ角ゴ Pro W3"/>
              </a:endParaRPr>
            </a:p>
          </p:txBody>
        </p:sp>
        <p:sp>
          <p:nvSpPr>
            <p:cNvPr id="112" name="Rectangle 394"/>
            <p:cNvSpPr>
              <a:spLocks noChangeArrowheads="1"/>
            </p:cNvSpPr>
            <p:nvPr/>
          </p:nvSpPr>
          <p:spPr bwMode="auto">
            <a:xfrm>
              <a:off x="7287886" y="1220463"/>
              <a:ext cx="84478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r>
                <a:rPr lang="en-US" altLang="en-US" sz="1500" i="0" dirty="0" smtClean="0">
                  <a:solidFill>
                    <a:srgbClr val="FFFFFF"/>
                  </a:solidFill>
                  <a:ea typeface="ヒラギノ角ゴ Pro W3"/>
                </a:rPr>
                <a:t>Non-ACS</a:t>
              </a:r>
              <a:endParaRPr lang="en-US" altLang="en-US" sz="1800" i="0" dirty="0" smtClean="0">
                <a:solidFill>
                  <a:srgbClr val="FFFFFF"/>
                </a:solidFill>
                <a:ea typeface="ヒラギノ角ゴ Pro W3"/>
              </a:endParaRPr>
            </a:p>
          </p:txBody>
        </p:sp>
        <p:sp>
          <p:nvSpPr>
            <p:cNvPr id="113" name="Rectangle 395"/>
            <p:cNvSpPr>
              <a:spLocks noChangeArrowheads="1"/>
            </p:cNvSpPr>
            <p:nvPr/>
          </p:nvSpPr>
          <p:spPr bwMode="auto">
            <a:xfrm>
              <a:off x="6819574" y="906937"/>
              <a:ext cx="398463" cy="22225"/>
            </a:xfrm>
            <a:prstGeom prst="rect">
              <a:avLst/>
            </a:prstGeom>
            <a:solidFill>
              <a:schemeClr val="accent1"/>
            </a:solidFill>
            <a:ln>
              <a:solidFill>
                <a:schemeClr val="accent1"/>
              </a:solidFill>
            </a:ln>
            <a:extLst/>
          </p:spPr>
          <p:txBody>
            <a:bodyPr vert="horz" wrap="square" lIns="91440" tIns="45720" rIns="91440" bIns="45720" numCol="1" anchor="t" anchorCtr="0" compatLnSpc="1">
              <a:prstTxWarp prst="textNoShape">
                <a:avLst/>
              </a:prstTxWarp>
            </a:bodyPr>
            <a:lstStyle/>
            <a:p>
              <a:endParaRPr lang="en-US" sz="1800">
                <a:solidFill>
                  <a:srgbClr val="FFCC99"/>
                </a:solidFill>
                <a:latin typeface="Arial" charset="0"/>
                <a:ea typeface="ヒラギノ角ゴ Pro W3"/>
                <a:cs typeface="Arial" charset="0"/>
              </a:endParaRPr>
            </a:p>
          </p:txBody>
        </p:sp>
        <p:sp>
          <p:nvSpPr>
            <p:cNvPr id="114" name="Rectangle 396"/>
            <p:cNvSpPr>
              <a:spLocks noChangeArrowheads="1"/>
            </p:cNvSpPr>
            <p:nvPr/>
          </p:nvSpPr>
          <p:spPr bwMode="auto">
            <a:xfrm>
              <a:off x="6819574" y="1121408"/>
              <a:ext cx="398463" cy="23813"/>
            </a:xfrm>
            <a:prstGeom prst="rect">
              <a:avLst/>
            </a:prstGeom>
            <a:solidFill>
              <a:schemeClr val="accent2"/>
            </a:solidFill>
            <a:ln>
              <a:solidFill>
                <a:schemeClr val="accent2"/>
              </a:solidFill>
            </a:ln>
            <a:extLst/>
          </p:spPr>
          <p:txBody>
            <a:bodyPr vert="horz" wrap="square" lIns="91440" tIns="45720" rIns="91440" bIns="45720" numCol="1" anchor="t" anchorCtr="0" compatLnSpc="1">
              <a:prstTxWarp prst="textNoShape">
                <a:avLst/>
              </a:prstTxWarp>
            </a:bodyPr>
            <a:lstStyle/>
            <a:p>
              <a:endParaRPr lang="en-US" sz="1800">
                <a:solidFill>
                  <a:srgbClr val="FFCC99"/>
                </a:solidFill>
                <a:latin typeface="Arial" charset="0"/>
                <a:ea typeface="ヒラギノ角ゴ Pro W3"/>
                <a:cs typeface="Arial" charset="0"/>
              </a:endParaRPr>
            </a:p>
          </p:txBody>
        </p:sp>
        <p:sp>
          <p:nvSpPr>
            <p:cNvPr id="115" name="Rectangle 397"/>
            <p:cNvSpPr>
              <a:spLocks noChangeArrowheads="1"/>
            </p:cNvSpPr>
            <p:nvPr/>
          </p:nvSpPr>
          <p:spPr bwMode="auto">
            <a:xfrm>
              <a:off x="6819574" y="1323973"/>
              <a:ext cx="398463" cy="23813"/>
            </a:xfrm>
            <a:prstGeom prst="rect">
              <a:avLst/>
            </a:prstGeom>
            <a:solidFill>
              <a:srgbClr val="FFC000"/>
            </a:solidFill>
            <a:ln>
              <a:solidFill>
                <a:srgbClr val="FFC000"/>
              </a:solidFill>
            </a:ln>
            <a:extLst/>
          </p:spPr>
          <p:txBody>
            <a:bodyPr vert="horz" wrap="square" lIns="91440" tIns="45720" rIns="91440" bIns="45720" numCol="1" anchor="t" anchorCtr="0" compatLnSpc="1">
              <a:prstTxWarp prst="textNoShape">
                <a:avLst/>
              </a:prstTxWarp>
            </a:bodyPr>
            <a:lstStyle/>
            <a:p>
              <a:endParaRPr lang="en-US" sz="1800">
                <a:solidFill>
                  <a:srgbClr val="FFCC99"/>
                </a:solidFill>
                <a:latin typeface="Arial" charset="0"/>
                <a:ea typeface="ヒラギノ角ゴ Pro W3"/>
                <a:cs typeface="Arial" charset="0"/>
              </a:endParaRPr>
            </a:p>
          </p:txBody>
        </p:sp>
      </p:grpSp>
      <p:sp>
        <p:nvSpPr>
          <p:cNvPr id="116" name="Freeform 398"/>
          <p:cNvSpPr>
            <a:spLocks/>
          </p:cNvSpPr>
          <p:nvPr/>
        </p:nvSpPr>
        <p:spPr bwMode="auto">
          <a:xfrm>
            <a:off x="2205038" y="4553354"/>
            <a:ext cx="39688" cy="22225"/>
          </a:xfrm>
          <a:custGeom>
            <a:avLst/>
            <a:gdLst>
              <a:gd name="T0" fmla="*/ 6 w 25"/>
              <a:gd name="T1" fmla="*/ 14 h 14"/>
              <a:gd name="T2" fmla="*/ 0 w 25"/>
              <a:gd name="T3" fmla="*/ 14 h 14"/>
              <a:gd name="T4" fmla="*/ 0 w 25"/>
              <a:gd name="T5" fmla="*/ 7 h 14"/>
              <a:gd name="T6" fmla="*/ 0 w 25"/>
              <a:gd name="T7" fmla="*/ 7 h 14"/>
              <a:gd name="T8" fmla="*/ 0 w 25"/>
              <a:gd name="T9" fmla="*/ 0 h 14"/>
              <a:gd name="T10" fmla="*/ 6 w 25"/>
              <a:gd name="T11" fmla="*/ 0 h 14"/>
              <a:gd name="T12" fmla="*/ 19 w 25"/>
              <a:gd name="T13" fmla="*/ 0 h 14"/>
              <a:gd name="T14" fmla="*/ 25 w 25"/>
              <a:gd name="T15" fmla="*/ 0 h 14"/>
              <a:gd name="T16" fmla="*/ 25 w 25"/>
              <a:gd name="T17" fmla="*/ 7 h 14"/>
              <a:gd name="T18" fmla="*/ 25 w 25"/>
              <a:gd name="T19" fmla="*/ 7 h 14"/>
              <a:gd name="T20" fmla="*/ 25 w 25"/>
              <a:gd name="T21" fmla="*/ 14 h 14"/>
              <a:gd name="T22" fmla="*/ 19 w 25"/>
              <a:gd name="T23" fmla="*/ 14 h 14"/>
              <a:gd name="T24" fmla="*/ 6 w 25"/>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4">
                <a:moveTo>
                  <a:pt x="6" y="14"/>
                </a:moveTo>
                <a:lnTo>
                  <a:pt x="0" y="14"/>
                </a:lnTo>
                <a:lnTo>
                  <a:pt x="0" y="7"/>
                </a:lnTo>
                <a:lnTo>
                  <a:pt x="0" y="7"/>
                </a:lnTo>
                <a:lnTo>
                  <a:pt x="0" y="0"/>
                </a:lnTo>
                <a:lnTo>
                  <a:pt x="6" y="0"/>
                </a:lnTo>
                <a:lnTo>
                  <a:pt x="19" y="0"/>
                </a:lnTo>
                <a:lnTo>
                  <a:pt x="25" y="0"/>
                </a:lnTo>
                <a:lnTo>
                  <a:pt x="25" y="7"/>
                </a:lnTo>
                <a:lnTo>
                  <a:pt x="25" y="7"/>
                </a:lnTo>
                <a:lnTo>
                  <a:pt x="25" y="14"/>
                </a:lnTo>
                <a:lnTo>
                  <a:pt x="19" y="14"/>
                </a:lnTo>
                <a:lnTo>
                  <a:pt x="6" y="14"/>
                </a:lnTo>
                <a:close/>
              </a:path>
            </a:pathLst>
          </a:custGeom>
          <a:solidFill>
            <a:srgbClr val="FF0000"/>
          </a:solidFill>
          <a:ln w="19050">
            <a:solidFill>
              <a:schemeClr val="tx1"/>
            </a:solidFill>
          </a:ln>
          <a:extLst/>
        </p:spPr>
        <p:txBody>
          <a:bodyPr vert="horz" wrap="square" lIns="91440" tIns="45720" rIns="91440" bIns="45720" numCol="1" anchor="t" anchorCtr="0" compatLnSpc="1">
            <a:prstTxWarp prst="textNoShape">
              <a:avLst/>
            </a:prstTxWarp>
          </a:bodyPr>
          <a:lstStyle/>
          <a:p>
            <a:endParaRPr lang="en-US" sz="1800">
              <a:ln>
                <a:solidFill>
                  <a:srgbClr val="FFFFFF"/>
                </a:solidFill>
              </a:ln>
              <a:solidFill>
                <a:srgbClr val="FFCC99"/>
              </a:solidFill>
              <a:latin typeface="Arial" charset="0"/>
              <a:ea typeface="ヒラギノ角ゴ Pro W3"/>
              <a:cs typeface="Arial" charset="0"/>
            </a:endParaRPr>
          </a:p>
        </p:txBody>
      </p:sp>
      <p:sp>
        <p:nvSpPr>
          <p:cNvPr id="117" name="Freeform 399"/>
          <p:cNvSpPr>
            <a:spLocks/>
          </p:cNvSpPr>
          <p:nvPr/>
        </p:nvSpPr>
        <p:spPr bwMode="auto">
          <a:xfrm>
            <a:off x="2225675" y="4470804"/>
            <a:ext cx="19050" cy="104775"/>
          </a:xfrm>
          <a:custGeom>
            <a:avLst/>
            <a:gdLst>
              <a:gd name="T0" fmla="*/ 12 w 12"/>
              <a:gd name="T1" fmla="*/ 59 h 66"/>
              <a:gd name="T2" fmla="*/ 12 w 12"/>
              <a:gd name="T3" fmla="*/ 66 h 66"/>
              <a:gd name="T4" fmla="*/ 6 w 12"/>
              <a:gd name="T5" fmla="*/ 66 h 66"/>
              <a:gd name="T6" fmla="*/ 6 w 12"/>
              <a:gd name="T7" fmla="*/ 66 h 66"/>
              <a:gd name="T8" fmla="*/ 0 w 12"/>
              <a:gd name="T9" fmla="*/ 66 h 66"/>
              <a:gd name="T10" fmla="*/ 0 w 12"/>
              <a:gd name="T11" fmla="*/ 59 h 66"/>
              <a:gd name="T12" fmla="*/ 0 w 12"/>
              <a:gd name="T13" fmla="*/ 7 h 66"/>
              <a:gd name="T14" fmla="*/ 0 w 12"/>
              <a:gd name="T15" fmla="*/ 0 h 66"/>
              <a:gd name="T16" fmla="*/ 6 w 12"/>
              <a:gd name="T17" fmla="*/ 0 h 66"/>
              <a:gd name="T18" fmla="*/ 6 w 12"/>
              <a:gd name="T19" fmla="*/ 0 h 66"/>
              <a:gd name="T20" fmla="*/ 12 w 12"/>
              <a:gd name="T21" fmla="*/ 0 h 66"/>
              <a:gd name="T22" fmla="*/ 12 w 12"/>
              <a:gd name="T23" fmla="*/ 7 h 66"/>
              <a:gd name="T24" fmla="*/ 12 w 12"/>
              <a:gd name="T25"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66">
                <a:moveTo>
                  <a:pt x="12" y="59"/>
                </a:moveTo>
                <a:lnTo>
                  <a:pt x="12" y="66"/>
                </a:lnTo>
                <a:lnTo>
                  <a:pt x="6" y="66"/>
                </a:lnTo>
                <a:lnTo>
                  <a:pt x="6" y="66"/>
                </a:lnTo>
                <a:lnTo>
                  <a:pt x="0" y="66"/>
                </a:lnTo>
                <a:lnTo>
                  <a:pt x="0" y="59"/>
                </a:lnTo>
                <a:lnTo>
                  <a:pt x="0" y="7"/>
                </a:lnTo>
                <a:lnTo>
                  <a:pt x="0" y="0"/>
                </a:lnTo>
                <a:lnTo>
                  <a:pt x="6" y="0"/>
                </a:lnTo>
                <a:lnTo>
                  <a:pt x="6" y="0"/>
                </a:lnTo>
                <a:lnTo>
                  <a:pt x="12" y="0"/>
                </a:lnTo>
                <a:lnTo>
                  <a:pt x="12" y="7"/>
                </a:lnTo>
                <a:lnTo>
                  <a:pt x="12" y="59"/>
                </a:lnTo>
                <a:close/>
              </a:path>
            </a:pathLst>
          </a:custGeom>
          <a:solidFill>
            <a:srgbClr val="FF0000"/>
          </a:solidFill>
          <a:ln w="19050">
            <a:solidFill>
              <a:schemeClr val="tx1"/>
            </a:solidFill>
          </a:ln>
          <a:extLst/>
        </p:spPr>
        <p:txBody>
          <a:bodyPr vert="horz" wrap="square" lIns="91440" tIns="45720" rIns="91440" bIns="45720" numCol="1" anchor="t" anchorCtr="0" compatLnSpc="1">
            <a:prstTxWarp prst="textNoShape">
              <a:avLst/>
            </a:prstTxWarp>
          </a:bodyPr>
          <a:lstStyle/>
          <a:p>
            <a:endParaRPr lang="en-US" sz="1800" b="0">
              <a:ln>
                <a:solidFill>
                  <a:srgbClr val="FFFFFF"/>
                </a:solidFill>
              </a:ln>
              <a:solidFill>
                <a:srgbClr val="FFCC99"/>
              </a:solidFill>
              <a:latin typeface="Arial" charset="0"/>
              <a:ea typeface="ヒラギノ角ゴ Pro W3"/>
              <a:cs typeface="Arial" charset="0"/>
            </a:endParaRPr>
          </a:p>
        </p:txBody>
      </p:sp>
      <p:sp>
        <p:nvSpPr>
          <p:cNvPr id="118" name="Freeform 400"/>
          <p:cNvSpPr>
            <a:spLocks/>
          </p:cNvSpPr>
          <p:nvPr/>
        </p:nvSpPr>
        <p:spPr bwMode="auto">
          <a:xfrm>
            <a:off x="2225675" y="4470804"/>
            <a:ext cx="58738" cy="23813"/>
          </a:xfrm>
          <a:custGeom>
            <a:avLst/>
            <a:gdLst>
              <a:gd name="T0" fmla="*/ 6 w 37"/>
              <a:gd name="T1" fmla="*/ 15 h 15"/>
              <a:gd name="T2" fmla="*/ 0 w 37"/>
              <a:gd name="T3" fmla="*/ 15 h 15"/>
              <a:gd name="T4" fmla="*/ 0 w 37"/>
              <a:gd name="T5" fmla="*/ 7 h 15"/>
              <a:gd name="T6" fmla="*/ 0 w 37"/>
              <a:gd name="T7" fmla="*/ 7 h 15"/>
              <a:gd name="T8" fmla="*/ 0 w 37"/>
              <a:gd name="T9" fmla="*/ 0 h 15"/>
              <a:gd name="T10" fmla="*/ 6 w 37"/>
              <a:gd name="T11" fmla="*/ 0 h 15"/>
              <a:gd name="T12" fmla="*/ 31 w 37"/>
              <a:gd name="T13" fmla="*/ 0 h 15"/>
              <a:gd name="T14" fmla="*/ 37 w 37"/>
              <a:gd name="T15" fmla="*/ 0 h 15"/>
              <a:gd name="T16" fmla="*/ 37 w 37"/>
              <a:gd name="T17" fmla="*/ 7 h 15"/>
              <a:gd name="T18" fmla="*/ 37 w 37"/>
              <a:gd name="T19" fmla="*/ 7 h 15"/>
              <a:gd name="T20" fmla="*/ 37 w 37"/>
              <a:gd name="T21" fmla="*/ 15 h 15"/>
              <a:gd name="T22" fmla="*/ 31 w 37"/>
              <a:gd name="T23" fmla="*/ 15 h 15"/>
              <a:gd name="T24" fmla="*/ 6 w 37"/>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15">
                <a:moveTo>
                  <a:pt x="6" y="15"/>
                </a:moveTo>
                <a:lnTo>
                  <a:pt x="0" y="15"/>
                </a:lnTo>
                <a:lnTo>
                  <a:pt x="0" y="7"/>
                </a:lnTo>
                <a:lnTo>
                  <a:pt x="0" y="7"/>
                </a:lnTo>
                <a:lnTo>
                  <a:pt x="0" y="0"/>
                </a:lnTo>
                <a:lnTo>
                  <a:pt x="6" y="0"/>
                </a:lnTo>
                <a:lnTo>
                  <a:pt x="31" y="0"/>
                </a:lnTo>
                <a:lnTo>
                  <a:pt x="37" y="0"/>
                </a:lnTo>
                <a:lnTo>
                  <a:pt x="37" y="7"/>
                </a:lnTo>
                <a:lnTo>
                  <a:pt x="37" y="7"/>
                </a:lnTo>
                <a:lnTo>
                  <a:pt x="37" y="15"/>
                </a:lnTo>
                <a:lnTo>
                  <a:pt x="31" y="15"/>
                </a:lnTo>
                <a:lnTo>
                  <a:pt x="6" y="15"/>
                </a:lnTo>
                <a:close/>
              </a:path>
            </a:pathLst>
          </a:custGeom>
          <a:solidFill>
            <a:schemeClr val="accent1"/>
          </a:solidFill>
          <a:ln w="19050">
            <a:solidFill>
              <a:schemeClr val="accent1"/>
            </a:solidFill>
          </a:ln>
          <a:extLst/>
        </p:spPr>
        <p:txBody>
          <a:bodyPr vert="horz" wrap="square" lIns="91440" tIns="45720" rIns="91440" bIns="45720" numCol="1" anchor="t" anchorCtr="0" compatLnSpc="1">
            <a:prstTxWarp prst="textNoShape">
              <a:avLst/>
            </a:prstTxWarp>
          </a:bodyPr>
          <a:lstStyle/>
          <a:p>
            <a:endParaRPr lang="en-US" sz="1800" b="0">
              <a:ln>
                <a:solidFill>
                  <a:srgbClr val="FFFFFF"/>
                </a:solidFill>
              </a:ln>
              <a:solidFill>
                <a:srgbClr val="FFCC99"/>
              </a:solidFill>
              <a:latin typeface="Arial" charset="0"/>
              <a:ea typeface="ヒラギノ角ゴ Pro W3"/>
              <a:cs typeface="Arial" charset="0"/>
            </a:endParaRPr>
          </a:p>
        </p:txBody>
      </p:sp>
      <p:sp>
        <p:nvSpPr>
          <p:cNvPr id="119" name="Freeform 401"/>
          <p:cNvSpPr>
            <a:spLocks/>
          </p:cNvSpPr>
          <p:nvPr/>
        </p:nvSpPr>
        <p:spPr bwMode="auto">
          <a:xfrm>
            <a:off x="2265363" y="4200929"/>
            <a:ext cx="19050" cy="293688"/>
          </a:xfrm>
          <a:custGeom>
            <a:avLst/>
            <a:gdLst>
              <a:gd name="T0" fmla="*/ 12 w 12"/>
              <a:gd name="T1" fmla="*/ 177 h 185"/>
              <a:gd name="T2" fmla="*/ 12 w 12"/>
              <a:gd name="T3" fmla="*/ 185 h 185"/>
              <a:gd name="T4" fmla="*/ 6 w 12"/>
              <a:gd name="T5" fmla="*/ 185 h 185"/>
              <a:gd name="T6" fmla="*/ 6 w 12"/>
              <a:gd name="T7" fmla="*/ 185 h 185"/>
              <a:gd name="T8" fmla="*/ 0 w 12"/>
              <a:gd name="T9" fmla="*/ 185 h 185"/>
              <a:gd name="T10" fmla="*/ 0 w 12"/>
              <a:gd name="T11" fmla="*/ 177 h 185"/>
              <a:gd name="T12" fmla="*/ 0 w 12"/>
              <a:gd name="T13" fmla="*/ 7 h 185"/>
              <a:gd name="T14" fmla="*/ 0 w 12"/>
              <a:gd name="T15" fmla="*/ 0 h 185"/>
              <a:gd name="T16" fmla="*/ 6 w 12"/>
              <a:gd name="T17" fmla="*/ 0 h 185"/>
              <a:gd name="T18" fmla="*/ 6 w 12"/>
              <a:gd name="T19" fmla="*/ 0 h 185"/>
              <a:gd name="T20" fmla="*/ 12 w 12"/>
              <a:gd name="T21" fmla="*/ 0 h 185"/>
              <a:gd name="T22" fmla="*/ 12 w 12"/>
              <a:gd name="T23" fmla="*/ 7 h 185"/>
              <a:gd name="T24" fmla="*/ 12 w 12"/>
              <a:gd name="T25" fmla="*/ 17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85">
                <a:moveTo>
                  <a:pt x="12" y="177"/>
                </a:moveTo>
                <a:lnTo>
                  <a:pt x="12" y="185"/>
                </a:lnTo>
                <a:lnTo>
                  <a:pt x="6" y="185"/>
                </a:lnTo>
                <a:lnTo>
                  <a:pt x="6" y="185"/>
                </a:lnTo>
                <a:lnTo>
                  <a:pt x="0" y="185"/>
                </a:lnTo>
                <a:lnTo>
                  <a:pt x="0" y="177"/>
                </a:lnTo>
                <a:lnTo>
                  <a:pt x="0" y="7"/>
                </a:lnTo>
                <a:lnTo>
                  <a:pt x="0" y="0"/>
                </a:lnTo>
                <a:lnTo>
                  <a:pt x="6" y="0"/>
                </a:lnTo>
                <a:lnTo>
                  <a:pt x="6" y="0"/>
                </a:lnTo>
                <a:lnTo>
                  <a:pt x="12" y="0"/>
                </a:lnTo>
                <a:lnTo>
                  <a:pt x="12" y="7"/>
                </a:lnTo>
                <a:lnTo>
                  <a:pt x="12" y="177"/>
                </a:lnTo>
                <a:close/>
              </a:path>
            </a:pathLst>
          </a:custGeom>
          <a:solidFill>
            <a:schemeClr val="accent1"/>
          </a:solidFill>
          <a:ln w="19050">
            <a:solidFill>
              <a:schemeClr val="accent1"/>
            </a:solidFill>
          </a:ln>
          <a:extLst/>
        </p:spPr>
        <p:txBody>
          <a:bodyPr vert="horz" wrap="square" lIns="91440" tIns="45720" rIns="91440" bIns="45720" numCol="1" anchor="t" anchorCtr="0" compatLnSpc="1">
            <a:prstTxWarp prst="textNoShape">
              <a:avLst/>
            </a:prstTxWarp>
          </a:bodyPr>
          <a:lstStyle/>
          <a:p>
            <a:endParaRPr lang="en-US" sz="1800" b="0">
              <a:ln>
                <a:solidFill>
                  <a:srgbClr val="FFFFFF"/>
                </a:solidFill>
              </a:ln>
              <a:solidFill>
                <a:srgbClr val="FFCC99"/>
              </a:solidFill>
              <a:latin typeface="Arial" charset="0"/>
              <a:ea typeface="ヒラギノ角ゴ Pro W3"/>
              <a:cs typeface="Arial" charset="0"/>
            </a:endParaRPr>
          </a:p>
        </p:txBody>
      </p:sp>
      <p:sp>
        <p:nvSpPr>
          <p:cNvPr id="120" name="Freeform 402"/>
          <p:cNvSpPr>
            <a:spLocks/>
          </p:cNvSpPr>
          <p:nvPr/>
        </p:nvSpPr>
        <p:spPr bwMode="auto">
          <a:xfrm>
            <a:off x="2265363" y="4200929"/>
            <a:ext cx="49213" cy="23813"/>
          </a:xfrm>
          <a:custGeom>
            <a:avLst/>
            <a:gdLst>
              <a:gd name="T0" fmla="*/ 6 w 31"/>
              <a:gd name="T1" fmla="*/ 15 h 15"/>
              <a:gd name="T2" fmla="*/ 0 w 31"/>
              <a:gd name="T3" fmla="*/ 15 h 15"/>
              <a:gd name="T4" fmla="*/ 0 w 31"/>
              <a:gd name="T5" fmla="*/ 7 h 15"/>
              <a:gd name="T6" fmla="*/ 0 w 31"/>
              <a:gd name="T7" fmla="*/ 7 h 15"/>
              <a:gd name="T8" fmla="*/ 0 w 31"/>
              <a:gd name="T9" fmla="*/ 0 h 15"/>
              <a:gd name="T10" fmla="*/ 6 w 31"/>
              <a:gd name="T11" fmla="*/ 0 h 15"/>
              <a:gd name="T12" fmla="*/ 25 w 31"/>
              <a:gd name="T13" fmla="*/ 0 h 15"/>
              <a:gd name="T14" fmla="*/ 31 w 31"/>
              <a:gd name="T15" fmla="*/ 0 h 15"/>
              <a:gd name="T16" fmla="*/ 31 w 31"/>
              <a:gd name="T17" fmla="*/ 7 h 15"/>
              <a:gd name="T18" fmla="*/ 31 w 31"/>
              <a:gd name="T19" fmla="*/ 7 h 15"/>
              <a:gd name="T20" fmla="*/ 31 w 31"/>
              <a:gd name="T21" fmla="*/ 15 h 15"/>
              <a:gd name="T22" fmla="*/ 25 w 31"/>
              <a:gd name="T23" fmla="*/ 15 h 15"/>
              <a:gd name="T24" fmla="*/ 6 w 31"/>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15">
                <a:moveTo>
                  <a:pt x="6" y="15"/>
                </a:moveTo>
                <a:lnTo>
                  <a:pt x="0" y="15"/>
                </a:lnTo>
                <a:lnTo>
                  <a:pt x="0" y="7"/>
                </a:lnTo>
                <a:lnTo>
                  <a:pt x="0" y="7"/>
                </a:lnTo>
                <a:lnTo>
                  <a:pt x="0" y="0"/>
                </a:lnTo>
                <a:lnTo>
                  <a:pt x="6" y="0"/>
                </a:lnTo>
                <a:lnTo>
                  <a:pt x="25" y="0"/>
                </a:lnTo>
                <a:lnTo>
                  <a:pt x="31" y="0"/>
                </a:lnTo>
                <a:lnTo>
                  <a:pt x="31" y="7"/>
                </a:lnTo>
                <a:lnTo>
                  <a:pt x="31" y="7"/>
                </a:lnTo>
                <a:lnTo>
                  <a:pt x="31" y="15"/>
                </a:lnTo>
                <a:lnTo>
                  <a:pt x="25" y="15"/>
                </a:lnTo>
                <a:lnTo>
                  <a:pt x="6" y="15"/>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21" name="Freeform 403"/>
          <p:cNvSpPr>
            <a:spLocks/>
          </p:cNvSpPr>
          <p:nvPr/>
        </p:nvSpPr>
        <p:spPr bwMode="auto">
          <a:xfrm>
            <a:off x="2295525" y="3848504"/>
            <a:ext cx="19050" cy="376238"/>
          </a:xfrm>
          <a:custGeom>
            <a:avLst/>
            <a:gdLst>
              <a:gd name="T0" fmla="*/ 12 w 12"/>
              <a:gd name="T1" fmla="*/ 229 h 237"/>
              <a:gd name="T2" fmla="*/ 12 w 12"/>
              <a:gd name="T3" fmla="*/ 237 h 237"/>
              <a:gd name="T4" fmla="*/ 6 w 12"/>
              <a:gd name="T5" fmla="*/ 237 h 237"/>
              <a:gd name="T6" fmla="*/ 6 w 12"/>
              <a:gd name="T7" fmla="*/ 237 h 237"/>
              <a:gd name="T8" fmla="*/ 0 w 12"/>
              <a:gd name="T9" fmla="*/ 237 h 237"/>
              <a:gd name="T10" fmla="*/ 0 w 12"/>
              <a:gd name="T11" fmla="*/ 229 h 237"/>
              <a:gd name="T12" fmla="*/ 0 w 12"/>
              <a:gd name="T13" fmla="*/ 7 h 237"/>
              <a:gd name="T14" fmla="*/ 0 w 12"/>
              <a:gd name="T15" fmla="*/ 0 h 237"/>
              <a:gd name="T16" fmla="*/ 6 w 12"/>
              <a:gd name="T17" fmla="*/ 0 h 237"/>
              <a:gd name="T18" fmla="*/ 6 w 12"/>
              <a:gd name="T19" fmla="*/ 0 h 237"/>
              <a:gd name="T20" fmla="*/ 12 w 12"/>
              <a:gd name="T21" fmla="*/ 0 h 237"/>
              <a:gd name="T22" fmla="*/ 12 w 12"/>
              <a:gd name="T23" fmla="*/ 7 h 237"/>
              <a:gd name="T24" fmla="*/ 12 w 12"/>
              <a:gd name="T25" fmla="*/ 229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237">
                <a:moveTo>
                  <a:pt x="12" y="229"/>
                </a:moveTo>
                <a:lnTo>
                  <a:pt x="12" y="237"/>
                </a:lnTo>
                <a:lnTo>
                  <a:pt x="6" y="237"/>
                </a:lnTo>
                <a:lnTo>
                  <a:pt x="6" y="237"/>
                </a:lnTo>
                <a:lnTo>
                  <a:pt x="0" y="237"/>
                </a:lnTo>
                <a:lnTo>
                  <a:pt x="0" y="229"/>
                </a:lnTo>
                <a:lnTo>
                  <a:pt x="0" y="7"/>
                </a:lnTo>
                <a:lnTo>
                  <a:pt x="0" y="0"/>
                </a:lnTo>
                <a:lnTo>
                  <a:pt x="6" y="0"/>
                </a:lnTo>
                <a:lnTo>
                  <a:pt x="6" y="0"/>
                </a:lnTo>
                <a:lnTo>
                  <a:pt x="12" y="0"/>
                </a:lnTo>
                <a:lnTo>
                  <a:pt x="12" y="7"/>
                </a:lnTo>
                <a:lnTo>
                  <a:pt x="12" y="229"/>
                </a:lnTo>
                <a:close/>
              </a:path>
            </a:pathLst>
          </a:custGeom>
          <a:solidFill>
            <a:schemeClr val="accent1"/>
          </a:solidFill>
          <a:ln>
            <a:solidFill>
              <a:schemeClr val="accent1"/>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22" name="Freeform 404"/>
          <p:cNvSpPr>
            <a:spLocks/>
          </p:cNvSpPr>
          <p:nvPr/>
        </p:nvSpPr>
        <p:spPr bwMode="auto">
          <a:xfrm>
            <a:off x="2295525" y="3848504"/>
            <a:ext cx="39688" cy="23813"/>
          </a:xfrm>
          <a:custGeom>
            <a:avLst/>
            <a:gdLst>
              <a:gd name="T0" fmla="*/ 6 w 25"/>
              <a:gd name="T1" fmla="*/ 15 h 15"/>
              <a:gd name="T2" fmla="*/ 0 w 25"/>
              <a:gd name="T3" fmla="*/ 15 h 15"/>
              <a:gd name="T4" fmla="*/ 0 w 25"/>
              <a:gd name="T5" fmla="*/ 7 h 15"/>
              <a:gd name="T6" fmla="*/ 0 w 25"/>
              <a:gd name="T7" fmla="*/ 7 h 15"/>
              <a:gd name="T8" fmla="*/ 0 w 25"/>
              <a:gd name="T9" fmla="*/ 0 h 15"/>
              <a:gd name="T10" fmla="*/ 6 w 25"/>
              <a:gd name="T11" fmla="*/ 0 h 15"/>
              <a:gd name="T12" fmla="*/ 18 w 25"/>
              <a:gd name="T13" fmla="*/ 0 h 15"/>
              <a:gd name="T14" fmla="*/ 25 w 25"/>
              <a:gd name="T15" fmla="*/ 0 h 15"/>
              <a:gd name="T16" fmla="*/ 25 w 25"/>
              <a:gd name="T17" fmla="*/ 7 h 15"/>
              <a:gd name="T18" fmla="*/ 25 w 25"/>
              <a:gd name="T19" fmla="*/ 7 h 15"/>
              <a:gd name="T20" fmla="*/ 25 w 25"/>
              <a:gd name="T21" fmla="*/ 15 h 15"/>
              <a:gd name="T22" fmla="*/ 18 w 25"/>
              <a:gd name="T23" fmla="*/ 15 h 15"/>
              <a:gd name="T24" fmla="*/ 6 w 25"/>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5">
                <a:moveTo>
                  <a:pt x="6" y="15"/>
                </a:moveTo>
                <a:lnTo>
                  <a:pt x="0" y="15"/>
                </a:lnTo>
                <a:lnTo>
                  <a:pt x="0" y="7"/>
                </a:lnTo>
                <a:lnTo>
                  <a:pt x="0" y="7"/>
                </a:lnTo>
                <a:lnTo>
                  <a:pt x="0" y="0"/>
                </a:lnTo>
                <a:lnTo>
                  <a:pt x="6" y="0"/>
                </a:lnTo>
                <a:lnTo>
                  <a:pt x="18" y="0"/>
                </a:lnTo>
                <a:lnTo>
                  <a:pt x="25" y="0"/>
                </a:lnTo>
                <a:lnTo>
                  <a:pt x="25" y="7"/>
                </a:lnTo>
                <a:lnTo>
                  <a:pt x="25" y="7"/>
                </a:lnTo>
                <a:lnTo>
                  <a:pt x="25" y="15"/>
                </a:lnTo>
                <a:lnTo>
                  <a:pt x="18" y="15"/>
                </a:lnTo>
                <a:lnTo>
                  <a:pt x="6" y="15"/>
                </a:lnTo>
                <a:close/>
              </a:path>
            </a:pathLst>
          </a:custGeom>
          <a:solidFill>
            <a:schemeClr val="accent1"/>
          </a:solidFill>
          <a:ln>
            <a:solidFill>
              <a:schemeClr val="accent1"/>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23" name="Freeform 405"/>
          <p:cNvSpPr>
            <a:spLocks/>
          </p:cNvSpPr>
          <p:nvPr/>
        </p:nvSpPr>
        <p:spPr bwMode="auto">
          <a:xfrm>
            <a:off x="2314575" y="3589741"/>
            <a:ext cx="20638" cy="282575"/>
          </a:xfrm>
          <a:custGeom>
            <a:avLst/>
            <a:gdLst>
              <a:gd name="T0" fmla="*/ 13 w 13"/>
              <a:gd name="T1" fmla="*/ 170 h 178"/>
              <a:gd name="T2" fmla="*/ 13 w 13"/>
              <a:gd name="T3" fmla="*/ 178 h 178"/>
              <a:gd name="T4" fmla="*/ 6 w 13"/>
              <a:gd name="T5" fmla="*/ 178 h 178"/>
              <a:gd name="T6" fmla="*/ 6 w 13"/>
              <a:gd name="T7" fmla="*/ 178 h 178"/>
              <a:gd name="T8" fmla="*/ 0 w 13"/>
              <a:gd name="T9" fmla="*/ 178 h 178"/>
              <a:gd name="T10" fmla="*/ 0 w 13"/>
              <a:gd name="T11" fmla="*/ 170 h 178"/>
              <a:gd name="T12" fmla="*/ 0 w 13"/>
              <a:gd name="T13" fmla="*/ 7 h 178"/>
              <a:gd name="T14" fmla="*/ 0 w 13"/>
              <a:gd name="T15" fmla="*/ 0 h 178"/>
              <a:gd name="T16" fmla="*/ 6 w 13"/>
              <a:gd name="T17" fmla="*/ 0 h 178"/>
              <a:gd name="T18" fmla="*/ 6 w 13"/>
              <a:gd name="T19" fmla="*/ 0 h 178"/>
              <a:gd name="T20" fmla="*/ 13 w 13"/>
              <a:gd name="T21" fmla="*/ 0 h 178"/>
              <a:gd name="T22" fmla="*/ 13 w 13"/>
              <a:gd name="T23" fmla="*/ 7 h 178"/>
              <a:gd name="T24" fmla="*/ 13 w 13"/>
              <a:gd name="T25" fmla="*/ 170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78">
                <a:moveTo>
                  <a:pt x="13" y="170"/>
                </a:moveTo>
                <a:lnTo>
                  <a:pt x="13" y="178"/>
                </a:lnTo>
                <a:lnTo>
                  <a:pt x="6" y="178"/>
                </a:lnTo>
                <a:lnTo>
                  <a:pt x="6" y="178"/>
                </a:lnTo>
                <a:lnTo>
                  <a:pt x="0" y="178"/>
                </a:lnTo>
                <a:lnTo>
                  <a:pt x="0" y="170"/>
                </a:lnTo>
                <a:lnTo>
                  <a:pt x="0" y="7"/>
                </a:lnTo>
                <a:lnTo>
                  <a:pt x="0" y="0"/>
                </a:lnTo>
                <a:lnTo>
                  <a:pt x="6" y="0"/>
                </a:lnTo>
                <a:lnTo>
                  <a:pt x="6" y="0"/>
                </a:lnTo>
                <a:lnTo>
                  <a:pt x="13" y="0"/>
                </a:lnTo>
                <a:lnTo>
                  <a:pt x="13" y="7"/>
                </a:lnTo>
                <a:lnTo>
                  <a:pt x="13" y="170"/>
                </a:lnTo>
                <a:close/>
              </a:path>
            </a:pathLst>
          </a:custGeom>
          <a:solidFill>
            <a:schemeClr val="accent1"/>
          </a:solidFill>
          <a:ln>
            <a:solidFill>
              <a:schemeClr val="accent1"/>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24" name="Freeform 406"/>
          <p:cNvSpPr>
            <a:spLocks/>
          </p:cNvSpPr>
          <p:nvPr/>
        </p:nvSpPr>
        <p:spPr bwMode="auto">
          <a:xfrm>
            <a:off x="2314575" y="3589741"/>
            <a:ext cx="60325" cy="23813"/>
          </a:xfrm>
          <a:custGeom>
            <a:avLst/>
            <a:gdLst>
              <a:gd name="T0" fmla="*/ 6 w 38"/>
              <a:gd name="T1" fmla="*/ 15 h 15"/>
              <a:gd name="T2" fmla="*/ 0 w 38"/>
              <a:gd name="T3" fmla="*/ 15 h 15"/>
              <a:gd name="T4" fmla="*/ 0 w 38"/>
              <a:gd name="T5" fmla="*/ 7 h 15"/>
              <a:gd name="T6" fmla="*/ 0 w 38"/>
              <a:gd name="T7" fmla="*/ 7 h 15"/>
              <a:gd name="T8" fmla="*/ 0 w 38"/>
              <a:gd name="T9" fmla="*/ 0 h 15"/>
              <a:gd name="T10" fmla="*/ 6 w 38"/>
              <a:gd name="T11" fmla="*/ 0 h 15"/>
              <a:gd name="T12" fmla="*/ 31 w 38"/>
              <a:gd name="T13" fmla="*/ 0 h 15"/>
              <a:gd name="T14" fmla="*/ 38 w 38"/>
              <a:gd name="T15" fmla="*/ 0 h 15"/>
              <a:gd name="T16" fmla="*/ 38 w 38"/>
              <a:gd name="T17" fmla="*/ 7 h 15"/>
              <a:gd name="T18" fmla="*/ 38 w 38"/>
              <a:gd name="T19" fmla="*/ 7 h 15"/>
              <a:gd name="T20" fmla="*/ 38 w 38"/>
              <a:gd name="T21" fmla="*/ 15 h 15"/>
              <a:gd name="T22" fmla="*/ 31 w 38"/>
              <a:gd name="T23" fmla="*/ 15 h 15"/>
              <a:gd name="T24" fmla="*/ 6 w 38"/>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15">
                <a:moveTo>
                  <a:pt x="6" y="15"/>
                </a:moveTo>
                <a:lnTo>
                  <a:pt x="0" y="15"/>
                </a:lnTo>
                <a:lnTo>
                  <a:pt x="0" y="7"/>
                </a:lnTo>
                <a:lnTo>
                  <a:pt x="0" y="7"/>
                </a:lnTo>
                <a:lnTo>
                  <a:pt x="0" y="0"/>
                </a:lnTo>
                <a:lnTo>
                  <a:pt x="6" y="0"/>
                </a:lnTo>
                <a:lnTo>
                  <a:pt x="31" y="0"/>
                </a:lnTo>
                <a:lnTo>
                  <a:pt x="38" y="0"/>
                </a:lnTo>
                <a:lnTo>
                  <a:pt x="38" y="7"/>
                </a:lnTo>
                <a:lnTo>
                  <a:pt x="38" y="7"/>
                </a:lnTo>
                <a:lnTo>
                  <a:pt x="38" y="15"/>
                </a:lnTo>
                <a:lnTo>
                  <a:pt x="31" y="15"/>
                </a:lnTo>
                <a:lnTo>
                  <a:pt x="6" y="15"/>
                </a:lnTo>
                <a:close/>
              </a:path>
            </a:pathLst>
          </a:custGeom>
          <a:solidFill>
            <a:schemeClr val="accent1"/>
          </a:solidFill>
          <a:ln>
            <a:solidFill>
              <a:schemeClr val="accent1"/>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25" name="Freeform 407"/>
          <p:cNvSpPr>
            <a:spLocks/>
          </p:cNvSpPr>
          <p:nvPr/>
        </p:nvSpPr>
        <p:spPr bwMode="auto">
          <a:xfrm>
            <a:off x="2354263" y="3413529"/>
            <a:ext cx="20638" cy="200025"/>
          </a:xfrm>
          <a:custGeom>
            <a:avLst/>
            <a:gdLst>
              <a:gd name="T0" fmla="*/ 13 w 13"/>
              <a:gd name="T1" fmla="*/ 118 h 126"/>
              <a:gd name="T2" fmla="*/ 13 w 13"/>
              <a:gd name="T3" fmla="*/ 126 h 126"/>
              <a:gd name="T4" fmla="*/ 6 w 13"/>
              <a:gd name="T5" fmla="*/ 126 h 126"/>
              <a:gd name="T6" fmla="*/ 6 w 13"/>
              <a:gd name="T7" fmla="*/ 126 h 126"/>
              <a:gd name="T8" fmla="*/ 0 w 13"/>
              <a:gd name="T9" fmla="*/ 126 h 126"/>
              <a:gd name="T10" fmla="*/ 0 w 13"/>
              <a:gd name="T11" fmla="*/ 118 h 126"/>
              <a:gd name="T12" fmla="*/ 0 w 13"/>
              <a:gd name="T13" fmla="*/ 8 h 126"/>
              <a:gd name="T14" fmla="*/ 0 w 13"/>
              <a:gd name="T15" fmla="*/ 0 h 126"/>
              <a:gd name="T16" fmla="*/ 6 w 13"/>
              <a:gd name="T17" fmla="*/ 0 h 126"/>
              <a:gd name="T18" fmla="*/ 6 w 13"/>
              <a:gd name="T19" fmla="*/ 0 h 126"/>
              <a:gd name="T20" fmla="*/ 13 w 13"/>
              <a:gd name="T21" fmla="*/ 0 h 126"/>
              <a:gd name="T22" fmla="*/ 13 w 13"/>
              <a:gd name="T23" fmla="*/ 8 h 126"/>
              <a:gd name="T24" fmla="*/ 13 w 13"/>
              <a:gd name="T25" fmla="*/ 11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26">
                <a:moveTo>
                  <a:pt x="13" y="118"/>
                </a:moveTo>
                <a:lnTo>
                  <a:pt x="13" y="126"/>
                </a:lnTo>
                <a:lnTo>
                  <a:pt x="6" y="126"/>
                </a:lnTo>
                <a:lnTo>
                  <a:pt x="6" y="126"/>
                </a:lnTo>
                <a:lnTo>
                  <a:pt x="0" y="126"/>
                </a:lnTo>
                <a:lnTo>
                  <a:pt x="0" y="118"/>
                </a:lnTo>
                <a:lnTo>
                  <a:pt x="0" y="8"/>
                </a:lnTo>
                <a:lnTo>
                  <a:pt x="0" y="0"/>
                </a:lnTo>
                <a:lnTo>
                  <a:pt x="6" y="0"/>
                </a:lnTo>
                <a:lnTo>
                  <a:pt x="6" y="0"/>
                </a:lnTo>
                <a:lnTo>
                  <a:pt x="13" y="0"/>
                </a:lnTo>
                <a:lnTo>
                  <a:pt x="13" y="8"/>
                </a:lnTo>
                <a:lnTo>
                  <a:pt x="13" y="118"/>
                </a:lnTo>
                <a:close/>
              </a:path>
            </a:pathLst>
          </a:custGeom>
          <a:solidFill>
            <a:schemeClr val="accent1"/>
          </a:solidFill>
          <a:ln>
            <a:solidFill>
              <a:schemeClr val="accent1"/>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26" name="Freeform 408"/>
          <p:cNvSpPr>
            <a:spLocks/>
          </p:cNvSpPr>
          <p:nvPr/>
        </p:nvSpPr>
        <p:spPr bwMode="auto">
          <a:xfrm>
            <a:off x="2354263" y="3413529"/>
            <a:ext cx="39688" cy="23813"/>
          </a:xfrm>
          <a:custGeom>
            <a:avLst/>
            <a:gdLst>
              <a:gd name="T0" fmla="*/ 6 w 25"/>
              <a:gd name="T1" fmla="*/ 15 h 15"/>
              <a:gd name="T2" fmla="*/ 0 w 25"/>
              <a:gd name="T3" fmla="*/ 15 h 15"/>
              <a:gd name="T4" fmla="*/ 0 w 25"/>
              <a:gd name="T5" fmla="*/ 8 h 15"/>
              <a:gd name="T6" fmla="*/ 0 w 25"/>
              <a:gd name="T7" fmla="*/ 8 h 15"/>
              <a:gd name="T8" fmla="*/ 0 w 25"/>
              <a:gd name="T9" fmla="*/ 0 h 15"/>
              <a:gd name="T10" fmla="*/ 6 w 25"/>
              <a:gd name="T11" fmla="*/ 0 h 15"/>
              <a:gd name="T12" fmla="*/ 19 w 25"/>
              <a:gd name="T13" fmla="*/ 0 h 15"/>
              <a:gd name="T14" fmla="*/ 25 w 25"/>
              <a:gd name="T15" fmla="*/ 0 h 15"/>
              <a:gd name="T16" fmla="*/ 25 w 25"/>
              <a:gd name="T17" fmla="*/ 8 h 15"/>
              <a:gd name="T18" fmla="*/ 25 w 25"/>
              <a:gd name="T19" fmla="*/ 8 h 15"/>
              <a:gd name="T20" fmla="*/ 25 w 25"/>
              <a:gd name="T21" fmla="*/ 15 h 15"/>
              <a:gd name="T22" fmla="*/ 19 w 25"/>
              <a:gd name="T23" fmla="*/ 15 h 15"/>
              <a:gd name="T24" fmla="*/ 6 w 25"/>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5">
                <a:moveTo>
                  <a:pt x="6" y="15"/>
                </a:moveTo>
                <a:lnTo>
                  <a:pt x="0" y="15"/>
                </a:lnTo>
                <a:lnTo>
                  <a:pt x="0" y="8"/>
                </a:lnTo>
                <a:lnTo>
                  <a:pt x="0" y="8"/>
                </a:lnTo>
                <a:lnTo>
                  <a:pt x="0" y="0"/>
                </a:lnTo>
                <a:lnTo>
                  <a:pt x="6" y="0"/>
                </a:lnTo>
                <a:lnTo>
                  <a:pt x="19" y="0"/>
                </a:lnTo>
                <a:lnTo>
                  <a:pt x="25" y="0"/>
                </a:lnTo>
                <a:lnTo>
                  <a:pt x="25" y="8"/>
                </a:lnTo>
                <a:lnTo>
                  <a:pt x="25" y="8"/>
                </a:lnTo>
                <a:lnTo>
                  <a:pt x="25" y="15"/>
                </a:lnTo>
                <a:lnTo>
                  <a:pt x="19" y="15"/>
                </a:lnTo>
                <a:lnTo>
                  <a:pt x="6" y="15"/>
                </a:lnTo>
                <a:close/>
              </a:path>
            </a:pathLst>
          </a:custGeom>
          <a:solidFill>
            <a:schemeClr val="accent1"/>
          </a:solidFill>
          <a:ln>
            <a:solidFill>
              <a:schemeClr val="accent1"/>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27" name="Freeform 409"/>
          <p:cNvSpPr>
            <a:spLocks/>
          </p:cNvSpPr>
          <p:nvPr/>
        </p:nvSpPr>
        <p:spPr bwMode="auto">
          <a:xfrm>
            <a:off x="2374900" y="3330979"/>
            <a:ext cx="19050" cy="106363"/>
          </a:xfrm>
          <a:custGeom>
            <a:avLst/>
            <a:gdLst>
              <a:gd name="T0" fmla="*/ 12 w 12"/>
              <a:gd name="T1" fmla="*/ 60 h 67"/>
              <a:gd name="T2" fmla="*/ 12 w 12"/>
              <a:gd name="T3" fmla="*/ 67 h 67"/>
              <a:gd name="T4" fmla="*/ 6 w 12"/>
              <a:gd name="T5" fmla="*/ 67 h 67"/>
              <a:gd name="T6" fmla="*/ 6 w 12"/>
              <a:gd name="T7" fmla="*/ 67 h 67"/>
              <a:gd name="T8" fmla="*/ 0 w 12"/>
              <a:gd name="T9" fmla="*/ 67 h 67"/>
              <a:gd name="T10" fmla="*/ 0 w 12"/>
              <a:gd name="T11" fmla="*/ 60 h 67"/>
              <a:gd name="T12" fmla="*/ 0 w 12"/>
              <a:gd name="T13" fmla="*/ 8 h 67"/>
              <a:gd name="T14" fmla="*/ 0 w 12"/>
              <a:gd name="T15" fmla="*/ 0 h 67"/>
              <a:gd name="T16" fmla="*/ 6 w 12"/>
              <a:gd name="T17" fmla="*/ 0 h 67"/>
              <a:gd name="T18" fmla="*/ 6 w 12"/>
              <a:gd name="T19" fmla="*/ 0 h 67"/>
              <a:gd name="T20" fmla="*/ 12 w 12"/>
              <a:gd name="T21" fmla="*/ 0 h 67"/>
              <a:gd name="T22" fmla="*/ 12 w 12"/>
              <a:gd name="T23" fmla="*/ 8 h 67"/>
              <a:gd name="T24" fmla="*/ 12 w 12"/>
              <a:gd name="T25"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67">
                <a:moveTo>
                  <a:pt x="12" y="60"/>
                </a:moveTo>
                <a:lnTo>
                  <a:pt x="12" y="67"/>
                </a:lnTo>
                <a:lnTo>
                  <a:pt x="6" y="67"/>
                </a:lnTo>
                <a:lnTo>
                  <a:pt x="6" y="67"/>
                </a:lnTo>
                <a:lnTo>
                  <a:pt x="0" y="67"/>
                </a:lnTo>
                <a:lnTo>
                  <a:pt x="0" y="60"/>
                </a:lnTo>
                <a:lnTo>
                  <a:pt x="0" y="8"/>
                </a:lnTo>
                <a:lnTo>
                  <a:pt x="0" y="0"/>
                </a:lnTo>
                <a:lnTo>
                  <a:pt x="6" y="0"/>
                </a:lnTo>
                <a:lnTo>
                  <a:pt x="6" y="0"/>
                </a:lnTo>
                <a:lnTo>
                  <a:pt x="12" y="0"/>
                </a:lnTo>
                <a:lnTo>
                  <a:pt x="12" y="8"/>
                </a:lnTo>
                <a:lnTo>
                  <a:pt x="12" y="60"/>
                </a:lnTo>
                <a:close/>
              </a:path>
            </a:pathLst>
          </a:custGeom>
          <a:solidFill>
            <a:schemeClr val="accent1"/>
          </a:solidFill>
          <a:ln>
            <a:solidFill>
              <a:schemeClr val="accent1"/>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28" name="Freeform 410"/>
          <p:cNvSpPr>
            <a:spLocks/>
          </p:cNvSpPr>
          <p:nvPr/>
        </p:nvSpPr>
        <p:spPr bwMode="auto">
          <a:xfrm>
            <a:off x="2374900" y="3330979"/>
            <a:ext cx="58738" cy="23813"/>
          </a:xfrm>
          <a:custGeom>
            <a:avLst/>
            <a:gdLst>
              <a:gd name="T0" fmla="*/ 6 w 37"/>
              <a:gd name="T1" fmla="*/ 15 h 15"/>
              <a:gd name="T2" fmla="*/ 0 w 37"/>
              <a:gd name="T3" fmla="*/ 15 h 15"/>
              <a:gd name="T4" fmla="*/ 0 w 37"/>
              <a:gd name="T5" fmla="*/ 8 h 15"/>
              <a:gd name="T6" fmla="*/ 0 w 37"/>
              <a:gd name="T7" fmla="*/ 8 h 15"/>
              <a:gd name="T8" fmla="*/ 0 w 37"/>
              <a:gd name="T9" fmla="*/ 0 h 15"/>
              <a:gd name="T10" fmla="*/ 6 w 37"/>
              <a:gd name="T11" fmla="*/ 0 h 15"/>
              <a:gd name="T12" fmla="*/ 31 w 37"/>
              <a:gd name="T13" fmla="*/ 0 h 15"/>
              <a:gd name="T14" fmla="*/ 37 w 37"/>
              <a:gd name="T15" fmla="*/ 0 h 15"/>
              <a:gd name="T16" fmla="*/ 37 w 37"/>
              <a:gd name="T17" fmla="*/ 8 h 15"/>
              <a:gd name="T18" fmla="*/ 37 w 37"/>
              <a:gd name="T19" fmla="*/ 8 h 15"/>
              <a:gd name="T20" fmla="*/ 37 w 37"/>
              <a:gd name="T21" fmla="*/ 15 h 15"/>
              <a:gd name="T22" fmla="*/ 31 w 37"/>
              <a:gd name="T23" fmla="*/ 15 h 15"/>
              <a:gd name="T24" fmla="*/ 6 w 37"/>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7" h="15">
                <a:moveTo>
                  <a:pt x="6" y="15"/>
                </a:moveTo>
                <a:lnTo>
                  <a:pt x="0" y="15"/>
                </a:lnTo>
                <a:lnTo>
                  <a:pt x="0" y="8"/>
                </a:lnTo>
                <a:lnTo>
                  <a:pt x="0" y="8"/>
                </a:lnTo>
                <a:lnTo>
                  <a:pt x="0" y="0"/>
                </a:lnTo>
                <a:lnTo>
                  <a:pt x="6" y="0"/>
                </a:lnTo>
                <a:lnTo>
                  <a:pt x="31" y="0"/>
                </a:lnTo>
                <a:lnTo>
                  <a:pt x="37" y="0"/>
                </a:lnTo>
                <a:lnTo>
                  <a:pt x="37" y="8"/>
                </a:lnTo>
                <a:lnTo>
                  <a:pt x="37" y="8"/>
                </a:lnTo>
                <a:lnTo>
                  <a:pt x="37" y="15"/>
                </a:lnTo>
                <a:lnTo>
                  <a:pt x="31" y="15"/>
                </a:lnTo>
                <a:lnTo>
                  <a:pt x="6" y="15"/>
                </a:lnTo>
                <a:close/>
              </a:path>
            </a:pathLst>
          </a:custGeom>
          <a:solidFill>
            <a:schemeClr val="accent1"/>
          </a:solidFill>
          <a:ln>
            <a:solidFill>
              <a:schemeClr val="accent1"/>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29" name="Freeform 411"/>
          <p:cNvSpPr>
            <a:spLocks/>
          </p:cNvSpPr>
          <p:nvPr/>
        </p:nvSpPr>
        <p:spPr bwMode="auto">
          <a:xfrm>
            <a:off x="2414588" y="3154766"/>
            <a:ext cx="19050" cy="200025"/>
          </a:xfrm>
          <a:custGeom>
            <a:avLst/>
            <a:gdLst>
              <a:gd name="T0" fmla="*/ 12 w 12"/>
              <a:gd name="T1" fmla="*/ 119 h 126"/>
              <a:gd name="T2" fmla="*/ 12 w 12"/>
              <a:gd name="T3" fmla="*/ 126 h 126"/>
              <a:gd name="T4" fmla="*/ 6 w 12"/>
              <a:gd name="T5" fmla="*/ 126 h 126"/>
              <a:gd name="T6" fmla="*/ 6 w 12"/>
              <a:gd name="T7" fmla="*/ 126 h 126"/>
              <a:gd name="T8" fmla="*/ 0 w 12"/>
              <a:gd name="T9" fmla="*/ 126 h 126"/>
              <a:gd name="T10" fmla="*/ 0 w 12"/>
              <a:gd name="T11" fmla="*/ 119 h 126"/>
              <a:gd name="T12" fmla="*/ 0 w 12"/>
              <a:gd name="T13" fmla="*/ 8 h 126"/>
              <a:gd name="T14" fmla="*/ 0 w 12"/>
              <a:gd name="T15" fmla="*/ 0 h 126"/>
              <a:gd name="T16" fmla="*/ 6 w 12"/>
              <a:gd name="T17" fmla="*/ 0 h 126"/>
              <a:gd name="T18" fmla="*/ 6 w 12"/>
              <a:gd name="T19" fmla="*/ 0 h 126"/>
              <a:gd name="T20" fmla="*/ 12 w 12"/>
              <a:gd name="T21" fmla="*/ 0 h 126"/>
              <a:gd name="T22" fmla="*/ 12 w 12"/>
              <a:gd name="T23" fmla="*/ 8 h 126"/>
              <a:gd name="T24" fmla="*/ 12 w 12"/>
              <a:gd name="T25" fmla="*/ 11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26">
                <a:moveTo>
                  <a:pt x="12" y="119"/>
                </a:moveTo>
                <a:lnTo>
                  <a:pt x="12" y="126"/>
                </a:lnTo>
                <a:lnTo>
                  <a:pt x="6" y="126"/>
                </a:lnTo>
                <a:lnTo>
                  <a:pt x="6" y="126"/>
                </a:lnTo>
                <a:lnTo>
                  <a:pt x="0" y="126"/>
                </a:lnTo>
                <a:lnTo>
                  <a:pt x="0" y="119"/>
                </a:lnTo>
                <a:lnTo>
                  <a:pt x="0" y="8"/>
                </a:lnTo>
                <a:lnTo>
                  <a:pt x="0" y="0"/>
                </a:lnTo>
                <a:lnTo>
                  <a:pt x="6" y="0"/>
                </a:lnTo>
                <a:lnTo>
                  <a:pt x="6" y="0"/>
                </a:lnTo>
                <a:lnTo>
                  <a:pt x="12" y="0"/>
                </a:lnTo>
                <a:lnTo>
                  <a:pt x="12" y="8"/>
                </a:lnTo>
                <a:lnTo>
                  <a:pt x="12" y="119"/>
                </a:lnTo>
                <a:close/>
              </a:path>
            </a:pathLst>
          </a:custGeom>
          <a:solidFill>
            <a:schemeClr val="accent1"/>
          </a:solidFill>
          <a:ln>
            <a:solidFill>
              <a:schemeClr val="accent1"/>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30" name="Freeform 412"/>
          <p:cNvSpPr>
            <a:spLocks/>
          </p:cNvSpPr>
          <p:nvPr/>
        </p:nvSpPr>
        <p:spPr bwMode="auto">
          <a:xfrm>
            <a:off x="2414588" y="3154766"/>
            <a:ext cx="49213" cy="23813"/>
          </a:xfrm>
          <a:custGeom>
            <a:avLst/>
            <a:gdLst>
              <a:gd name="T0" fmla="*/ 6 w 31"/>
              <a:gd name="T1" fmla="*/ 15 h 15"/>
              <a:gd name="T2" fmla="*/ 0 w 31"/>
              <a:gd name="T3" fmla="*/ 15 h 15"/>
              <a:gd name="T4" fmla="*/ 0 w 31"/>
              <a:gd name="T5" fmla="*/ 8 h 15"/>
              <a:gd name="T6" fmla="*/ 0 w 31"/>
              <a:gd name="T7" fmla="*/ 8 h 15"/>
              <a:gd name="T8" fmla="*/ 0 w 31"/>
              <a:gd name="T9" fmla="*/ 0 h 15"/>
              <a:gd name="T10" fmla="*/ 6 w 31"/>
              <a:gd name="T11" fmla="*/ 0 h 15"/>
              <a:gd name="T12" fmla="*/ 25 w 31"/>
              <a:gd name="T13" fmla="*/ 0 h 15"/>
              <a:gd name="T14" fmla="*/ 31 w 31"/>
              <a:gd name="T15" fmla="*/ 0 h 15"/>
              <a:gd name="T16" fmla="*/ 31 w 31"/>
              <a:gd name="T17" fmla="*/ 8 h 15"/>
              <a:gd name="T18" fmla="*/ 31 w 31"/>
              <a:gd name="T19" fmla="*/ 8 h 15"/>
              <a:gd name="T20" fmla="*/ 31 w 31"/>
              <a:gd name="T21" fmla="*/ 15 h 15"/>
              <a:gd name="T22" fmla="*/ 25 w 31"/>
              <a:gd name="T23" fmla="*/ 15 h 15"/>
              <a:gd name="T24" fmla="*/ 6 w 31"/>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15">
                <a:moveTo>
                  <a:pt x="6" y="15"/>
                </a:moveTo>
                <a:lnTo>
                  <a:pt x="0" y="15"/>
                </a:lnTo>
                <a:lnTo>
                  <a:pt x="0" y="8"/>
                </a:lnTo>
                <a:lnTo>
                  <a:pt x="0" y="8"/>
                </a:lnTo>
                <a:lnTo>
                  <a:pt x="0" y="0"/>
                </a:lnTo>
                <a:lnTo>
                  <a:pt x="6" y="0"/>
                </a:lnTo>
                <a:lnTo>
                  <a:pt x="25" y="0"/>
                </a:lnTo>
                <a:lnTo>
                  <a:pt x="31" y="0"/>
                </a:lnTo>
                <a:lnTo>
                  <a:pt x="31" y="8"/>
                </a:lnTo>
                <a:lnTo>
                  <a:pt x="31" y="8"/>
                </a:lnTo>
                <a:lnTo>
                  <a:pt x="31" y="15"/>
                </a:lnTo>
                <a:lnTo>
                  <a:pt x="25" y="15"/>
                </a:lnTo>
                <a:lnTo>
                  <a:pt x="6" y="15"/>
                </a:lnTo>
                <a:close/>
              </a:path>
            </a:pathLst>
          </a:custGeom>
          <a:solidFill>
            <a:schemeClr val="accent1"/>
          </a:solidFill>
          <a:ln>
            <a:solidFill>
              <a:schemeClr val="accent1"/>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31" name="Freeform 413"/>
          <p:cNvSpPr>
            <a:spLocks/>
          </p:cNvSpPr>
          <p:nvPr/>
        </p:nvSpPr>
        <p:spPr bwMode="auto">
          <a:xfrm>
            <a:off x="2444750" y="3061104"/>
            <a:ext cx="19050" cy="117475"/>
          </a:xfrm>
          <a:custGeom>
            <a:avLst/>
            <a:gdLst>
              <a:gd name="T0" fmla="*/ 12 w 12"/>
              <a:gd name="T1" fmla="*/ 67 h 74"/>
              <a:gd name="T2" fmla="*/ 12 w 12"/>
              <a:gd name="T3" fmla="*/ 74 h 74"/>
              <a:gd name="T4" fmla="*/ 6 w 12"/>
              <a:gd name="T5" fmla="*/ 74 h 74"/>
              <a:gd name="T6" fmla="*/ 6 w 12"/>
              <a:gd name="T7" fmla="*/ 74 h 74"/>
              <a:gd name="T8" fmla="*/ 0 w 12"/>
              <a:gd name="T9" fmla="*/ 74 h 74"/>
              <a:gd name="T10" fmla="*/ 0 w 12"/>
              <a:gd name="T11" fmla="*/ 67 h 74"/>
              <a:gd name="T12" fmla="*/ 0 w 12"/>
              <a:gd name="T13" fmla="*/ 8 h 74"/>
              <a:gd name="T14" fmla="*/ 0 w 12"/>
              <a:gd name="T15" fmla="*/ 0 h 74"/>
              <a:gd name="T16" fmla="*/ 6 w 12"/>
              <a:gd name="T17" fmla="*/ 0 h 74"/>
              <a:gd name="T18" fmla="*/ 6 w 12"/>
              <a:gd name="T19" fmla="*/ 0 h 74"/>
              <a:gd name="T20" fmla="*/ 12 w 12"/>
              <a:gd name="T21" fmla="*/ 0 h 74"/>
              <a:gd name="T22" fmla="*/ 12 w 12"/>
              <a:gd name="T23" fmla="*/ 8 h 74"/>
              <a:gd name="T24" fmla="*/ 12 w 12"/>
              <a:gd name="T25" fmla="*/ 6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74">
                <a:moveTo>
                  <a:pt x="12" y="67"/>
                </a:moveTo>
                <a:lnTo>
                  <a:pt x="12" y="74"/>
                </a:lnTo>
                <a:lnTo>
                  <a:pt x="6" y="74"/>
                </a:lnTo>
                <a:lnTo>
                  <a:pt x="6" y="74"/>
                </a:lnTo>
                <a:lnTo>
                  <a:pt x="0" y="74"/>
                </a:lnTo>
                <a:lnTo>
                  <a:pt x="0" y="67"/>
                </a:lnTo>
                <a:lnTo>
                  <a:pt x="0" y="8"/>
                </a:lnTo>
                <a:lnTo>
                  <a:pt x="0" y="0"/>
                </a:lnTo>
                <a:lnTo>
                  <a:pt x="6" y="0"/>
                </a:lnTo>
                <a:lnTo>
                  <a:pt x="6" y="0"/>
                </a:lnTo>
                <a:lnTo>
                  <a:pt x="12" y="0"/>
                </a:lnTo>
                <a:lnTo>
                  <a:pt x="12" y="8"/>
                </a:lnTo>
                <a:lnTo>
                  <a:pt x="12" y="67"/>
                </a:lnTo>
                <a:close/>
              </a:path>
            </a:pathLst>
          </a:custGeom>
          <a:solidFill>
            <a:schemeClr val="accent1"/>
          </a:solidFill>
          <a:ln>
            <a:solidFill>
              <a:schemeClr val="accent1"/>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32" name="Freeform 414"/>
          <p:cNvSpPr>
            <a:spLocks/>
          </p:cNvSpPr>
          <p:nvPr/>
        </p:nvSpPr>
        <p:spPr bwMode="auto">
          <a:xfrm>
            <a:off x="2444750" y="3061104"/>
            <a:ext cx="228600" cy="23813"/>
          </a:xfrm>
          <a:custGeom>
            <a:avLst/>
            <a:gdLst>
              <a:gd name="T0" fmla="*/ 6 w 144"/>
              <a:gd name="T1" fmla="*/ 15 h 15"/>
              <a:gd name="T2" fmla="*/ 0 w 144"/>
              <a:gd name="T3" fmla="*/ 15 h 15"/>
              <a:gd name="T4" fmla="*/ 0 w 144"/>
              <a:gd name="T5" fmla="*/ 8 h 15"/>
              <a:gd name="T6" fmla="*/ 0 w 144"/>
              <a:gd name="T7" fmla="*/ 8 h 15"/>
              <a:gd name="T8" fmla="*/ 0 w 144"/>
              <a:gd name="T9" fmla="*/ 0 h 15"/>
              <a:gd name="T10" fmla="*/ 6 w 144"/>
              <a:gd name="T11" fmla="*/ 0 h 15"/>
              <a:gd name="T12" fmla="*/ 137 w 144"/>
              <a:gd name="T13" fmla="*/ 0 h 15"/>
              <a:gd name="T14" fmla="*/ 144 w 144"/>
              <a:gd name="T15" fmla="*/ 0 h 15"/>
              <a:gd name="T16" fmla="*/ 144 w 144"/>
              <a:gd name="T17" fmla="*/ 8 h 15"/>
              <a:gd name="T18" fmla="*/ 144 w 144"/>
              <a:gd name="T19" fmla="*/ 8 h 15"/>
              <a:gd name="T20" fmla="*/ 144 w 144"/>
              <a:gd name="T21" fmla="*/ 15 h 15"/>
              <a:gd name="T22" fmla="*/ 137 w 144"/>
              <a:gd name="T23" fmla="*/ 15 h 15"/>
              <a:gd name="T24" fmla="*/ 6 w 144"/>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4" h="15">
                <a:moveTo>
                  <a:pt x="6" y="15"/>
                </a:moveTo>
                <a:lnTo>
                  <a:pt x="0" y="15"/>
                </a:lnTo>
                <a:lnTo>
                  <a:pt x="0" y="8"/>
                </a:lnTo>
                <a:lnTo>
                  <a:pt x="0" y="8"/>
                </a:lnTo>
                <a:lnTo>
                  <a:pt x="0" y="0"/>
                </a:lnTo>
                <a:lnTo>
                  <a:pt x="6" y="0"/>
                </a:lnTo>
                <a:lnTo>
                  <a:pt x="137" y="0"/>
                </a:lnTo>
                <a:lnTo>
                  <a:pt x="144" y="0"/>
                </a:lnTo>
                <a:lnTo>
                  <a:pt x="144" y="8"/>
                </a:lnTo>
                <a:lnTo>
                  <a:pt x="144" y="8"/>
                </a:lnTo>
                <a:lnTo>
                  <a:pt x="144" y="15"/>
                </a:lnTo>
                <a:lnTo>
                  <a:pt x="137" y="15"/>
                </a:lnTo>
                <a:lnTo>
                  <a:pt x="6" y="15"/>
                </a:lnTo>
                <a:close/>
              </a:path>
            </a:pathLst>
          </a:custGeom>
          <a:solidFill>
            <a:schemeClr val="accent1"/>
          </a:solidFill>
          <a:ln>
            <a:solidFill>
              <a:schemeClr val="accent1"/>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33" name="Freeform 415"/>
          <p:cNvSpPr>
            <a:spLocks/>
          </p:cNvSpPr>
          <p:nvPr/>
        </p:nvSpPr>
        <p:spPr bwMode="auto">
          <a:xfrm>
            <a:off x="2652713" y="2978554"/>
            <a:ext cx="20638" cy="106363"/>
          </a:xfrm>
          <a:custGeom>
            <a:avLst/>
            <a:gdLst>
              <a:gd name="T0" fmla="*/ 13 w 13"/>
              <a:gd name="T1" fmla="*/ 60 h 67"/>
              <a:gd name="T2" fmla="*/ 13 w 13"/>
              <a:gd name="T3" fmla="*/ 67 h 67"/>
              <a:gd name="T4" fmla="*/ 6 w 13"/>
              <a:gd name="T5" fmla="*/ 67 h 67"/>
              <a:gd name="T6" fmla="*/ 6 w 13"/>
              <a:gd name="T7" fmla="*/ 67 h 67"/>
              <a:gd name="T8" fmla="*/ 0 w 13"/>
              <a:gd name="T9" fmla="*/ 67 h 67"/>
              <a:gd name="T10" fmla="*/ 0 w 13"/>
              <a:gd name="T11" fmla="*/ 60 h 67"/>
              <a:gd name="T12" fmla="*/ 0 w 13"/>
              <a:gd name="T13" fmla="*/ 8 h 67"/>
              <a:gd name="T14" fmla="*/ 0 w 13"/>
              <a:gd name="T15" fmla="*/ 0 h 67"/>
              <a:gd name="T16" fmla="*/ 6 w 13"/>
              <a:gd name="T17" fmla="*/ 0 h 67"/>
              <a:gd name="T18" fmla="*/ 6 w 13"/>
              <a:gd name="T19" fmla="*/ 0 h 67"/>
              <a:gd name="T20" fmla="*/ 13 w 13"/>
              <a:gd name="T21" fmla="*/ 0 h 67"/>
              <a:gd name="T22" fmla="*/ 13 w 13"/>
              <a:gd name="T23" fmla="*/ 8 h 67"/>
              <a:gd name="T24" fmla="*/ 13 w 13"/>
              <a:gd name="T25"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67">
                <a:moveTo>
                  <a:pt x="13" y="60"/>
                </a:moveTo>
                <a:lnTo>
                  <a:pt x="13" y="67"/>
                </a:lnTo>
                <a:lnTo>
                  <a:pt x="6" y="67"/>
                </a:lnTo>
                <a:lnTo>
                  <a:pt x="6" y="67"/>
                </a:lnTo>
                <a:lnTo>
                  <a:pt x="0" y="67"/>
                </a:lnTo>
                <a:lnTo>
                  <a:pt x="0" y="60"/>
                </a:lnTo>
                <a:lnTo>
                  <a:pt x="0" y="8"/>
                </a:lnTo>
                <a:lnTo>
                  <a:pt x="0" y="0"/>
                </a:lnTo>
                <a:lnTo>
                  <a:pt x="6" y="0"/>
                </a:lnTo>
                <a:lnTo>
                  <a:pt x="6" y="0"/>
                </a:lnTo>
                <a:lnTo>
                  <a:pt x="13" y="0"/>
                </a:lnTo>
                <a:lnTo>
                  <a:pt x="13" y="8"/>
                </a:lnTo>
                <a:lnTo>
                  <a:pt x="13" y="60"/>
                </a:lnTo>
                <a:close/>
              </a:path>
            </a:pathLst>
          </a:custGeom>
          <a:solidFill>
            <a:schemeClr val="accent1"/>
          </a:solidFill>
          <a:ln>
            <a:solidFill>
              <a:schemeClr val="accent1"/>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34" name="Freeform 416"/>
          <p:cNvSpPr>
            <a:spLocks/>
          </p:cNvSpPr>
          <p:nvPr/>
        </p:nvSpPr>
        <p:spPr bwMode="auto">
          <a:xfrm>
            <a:off x="2652713" y="2978554"/>
            <a:ext cx="90488" cy="23813"/>
          </a:xfrm>
          <a:custGeom>
            <a:avLst/>
            <a:gdLst>
              <a:gd name="T0" fmla="*/ 6 w 57"/>
              <a:gd name="T1" fmla="*/ 15 h 15"/>
              <a:gd name="T2" fmla="*/ 0 w 57"/>
              <a:gd name="T3" fmla="*/ 15 h 15"/>
              <a:gd name="T4" fmla="*/ 0 w 57"/>
              <a:gd name="T5" fmla="*/ 8 h 15"/>
              <a:gd name="T6" fmla="*/ 0 w 57"/>
              <a:gd name="T7" fmla="*/ 8 h 15"/>
              <a:gd name="T8" fmla="*/ 0 w 57"/>
              <a:gd name="T9" fmla="*/ 0 h 15"/>
              <a:gd name="T10" fmla="*/ 6 w 57"/>
              <a:gd name="T11" fmla="*/ 0 h 15"/>
              <a:gd name="T12" fmla="*/ 50 w 57"/>
              <a:gd name="T13" fmla="*/ 0 h 15"/>
              <a:gd name="T14" fmla="*/ 57 w 57"/>
              <a:gd name="T15" fmla="*/ 0 h 15"/>
              <a:gd name="T16" fmla="*/ 57 w 57"/>
              <a:gd name="T17" fmla="*/ 8 h 15"/>
              <a:gd name="T18" fmla="*/ 57 w 57"/>
              <a:gd name="T19" fmla="*/ 8 h 15"/>
              <a:gd name="T20" fmla="*/ 57 w 57"/>
              <a:gd name="T21" fmla="*/ 15 h 15"/>
              <a:gd name="T22" fmla="*/ 50 w 57"/>
              <a:gd name="T23" fmla="*/ 15 h 15"/>
              <a:gd name="T24" fmla="*/ 6 w 57"/>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15">
                <a:moveTo>
                  <a:pt x="6" y="15"/>
                </a:moveTo>
                <a:lnTo>
                  <a:pt x="0" y="15"/>
                </a:lnTo>
                <a:lnTo>
                  <a:pt x="0" y="8"/>
                </a:lnTo>
                <a:lnTo>
                  <a:pt x="0" y="8"/>
                </a:lnTo>
                <a:lnTo>
                  <a:pt x="0" y="0"/>
                </a:lnTo>
                <a:lnTo>
                  <a:pt x="6" y="0"/>
                </a:lnTo>
                <a:lnTo>
                  <a:pt x="50" y="0"/>
                </a:lnTo>
                <a:lnTo>
                  <a:pt x="57" y="0"/>
                </a:lnTo>
                <a:lnTo>
                  <a:pt x="57" y="8"/>
                </a:lnTo>
                <a:lnTo>
                  <a:pt x="57" y="8"/>
                </a:lnTo>
                <a:lnTo>
                  <a:pt x="57" y="15"/>
                </a:lnTo>
                <a:lnTo>
                  <a:pt x="50" y="15"/>
                </a:lnTo>
                <a:lnTo>
                  <a:pt x="6" y="15"/>
                </a:lnTo>
                <a:close/>
              </a:path>
            </a:pathLst>
          </a:custGeom>
          <a:solidFill>
            <a:schemeClr val="accent1"/>
          </a:solidFill>
          <a:ln>
            <a:solidFill>
              <a:schemeClr val="accent1"/>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35" name="Freeform 417"/>
          <p:cNvSpPr>
            <a:spLocks/>
          </p:cNvSpPr>
          <p:nvPr/>
        </p:nvSpPr>
        <p:spPr bwMode="auto">
          <a:xfrm>
            <a:off x="2722563" y="2884891"/>
            <a:ext cx="20638" cy="117475"/>
          </a:xfrm>
          <a:custGeom>
            <a:avLst/>
            <a:gdLst>
              <a:gd name="T0" fmla="*/ 13 w 13"/>
              <a:gd name="T1" fmla="*/ 67 h 74"/>
              <a:gd name="T2" fmla="*/ 13 w 13"/>
              <a:gd name="T3" fmla="*/ 74 h 74"/>
              <a:gd name="T4" fmla="*/ 6 w 13"/>
              <a:gd name="T5" fmla="*/ 74 h 74"/>
              <a:gd name="T6" fmla="*/ 6 w 13"/>
              <a:gd name="T7" fmla="*/ 74 h 74"/>
              <a:gd name="T8" fmla="*/ 0 w 13"/>
              <a:gd name="T9" fmla="*/ 74 h 74"/>
              <a:gd name="T10" fmla="*/ 0 w 13"/>
              <a:gd name="T11" fmla="*/ 67 h 74"/>
              <a:gd name="T12" fmla="*/ 0 w 13"/>
              <a:gd name="T13" fmla="*/ 8 h 74"/>
              <a:gd name="T14" fmla="*/ 0 w 13"/>
              <a:gd name="T15" fmla="*/ 0 h 74"/>
              <a:gd name="T16" fmla="*/ 6 w 13"/>
              <a:gd name="T17" fmla="*/ 0 h 74"/>
              <a:gd name="T18" fmla="*/ 6 w 13"/>
              <a:gd name="T19" fmla="*/ 0 h 74"/>
              <a:gd name="T20" fmla="*/ 13 w 13"/>
              <a:gd name="T21" fmla="*/ 0 h 74"/>
              <a:gd name="T22" fmla="*/ 13 w 13"/>
              <a:gd name="T23" fmla="*/ 8 h 74"/>
              <a:gd name="T24" fmla="*/ 13 w 13"/>
              <a:gd name="T25" fmla="*/ 6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74">
                <a:moveTo>
                  <a:pt x="13" y="67"/>
                </a:moveTo>
                <a:lnTo>
                  <a:pt x="13" y="74"/>
                </a:lnTo>
                <a:lnTo>
                  <a:pt x="6" y="74"/>
                </a:lnTo>
                <a:lnTo>
                  <a:pt x="6" y="74"/>
                </a:lnTo>
                <a:lnTo>
                  <a:pt x="0" y="74"/>
                </a:lnTo>
                <a:lnTo>
                  <a:pt x="0" y="67"/>
                </a:lnTo>
                <a:lnTo>
                  <a:pt x="0" y="8"/>
                </a:lnTo>
                <a:lnTo>
                  <a:pt x="0" y="0"/>
                </a:lnTo>
                <a:lnTo>
                  <a:pt x="6" y="0"/>
                </a:lnTo>
                <a:lnTo>
                  <a:pt x="6" y="0"/>
                </a:lnTo>
                <a:lnTo>
                  <a:pt x="13" y="0"/>
                </a:lnTo>
                <a:lnTo>
                  <a:pt x="13" y="8"/>
                </a:lnTo>
                <a:lnTo>
                  <a:pt x="13" y="67"/>
                </a:lnTo>
                <a:close/>
              </a:path>
            </a:pathLst>
          </a:custGeom>
          <a:solidFill>
            <a:schemeClr val="accent1"/>
          </a:solidFill>
          <a:ln>
            <a:solidFill>
              <a:schemeClr val="accent1"/>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36" name="Freeform 418"/>
          <p:cNvSpPr>
            <a:spLocks/>
          </p:cNvSpPr>
          <p:nvPr/>
        </p:nvSpPr>
        <p:spPr bwMode="auto">
          <a:xfrm>
            <a:off x="2722563" y="2884891"/>
            <a:ext cx="39688" cy="23813"/>
          </a:xfrm>
          <a:custGeom>
            <a:avLst/>
            <a:gdLst>
              <a:gd name="T0" fmla="*/ 6 w 25"/>
              <a:gd name="T1" fmla="*/ 15 h 15"/>
              <a:gd name="T2" fmla="*/ 0 w 25"/>
              <a:gd name="T3" fmla="*/ 15 h 15"/>
              <a:gd name="T4" fmla="*/ 0 w 25"/>
              <a:gd name="T5" fmla="*/ 8 h 15"/>
              <a:gd name="T6" fmla="*/ 0 w 25"/>
              <a:gd name="T7" fmla="*/ 8 h 15"/>
              <a:gd name="T8" fmla="*/ 0 w 25"/>
              <a:gd name="T9" fmla="*/ 0 h 15"/>
              <a:gd name="T10" fmla="*/ 6 w 25"/>
              <a:gd name="T11" fmla="*/ 0 h 15"/>
              <a:gd name="T12" fmla="*/ 19 w 25"/>
              <a:gd name="T13" fmla="*/ 0 h 15"/>
              <a:gd name="T14" fmla="*/ 25 w 25"/>
              <a:gd name="T15" fmla="*/ 0 h 15"/>
              <a:gd name="T16" fmla="*/ 25 w 25"/>
              <a:gd name="T17" fmla="*/ 8 h 15"/>
              <a:gd name="T18" fmla="*/ 25 w 25"/>
              <a:gd name="T19" fmla="*/ 8 h 15"/>
              <a:gd name="T20" fmla="*/ 25 w 25"/>
              <a:gd name="T21" fmla="*/ 15 h 15"/>
              <a:gd name="T22" fmla="*/ 19 w 25"/>
              <a:gd name="T23" fmla="*/ 15 h 15"/>
              <a:gd name="T24" fmla="*/ 6 w 25"/>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5">
                <a:moveTo>
                  <a:pt x="6" y="15"/>
                </a:moveTo>
                <a:lnTo>
                  <a:pt x="0" y="15"/>
                </a:lnTo>
                <a:lnTo>
                  <a:pt x="0" y="8"/>
                </a:lnTo>
                <a:lnTo>
                  <a:pt x="0" y="8"/>
                </a:lnTo>
                <a:lnTo>
                  <a:pt x="0" y="0"/>
                </a:lnTo>
                <a:lnTo>
                  <a:pt x="6" y="0"/>
                </a:lnTo>
                <a:lnTo>
                  <a:pt x="19" y="0"/>
                </a:lnTo>
                <a:lnTo>
                  <a:pt x="25" y="0"/>
                </a:lnTo>
                <a:lnTo>
                  <a:pt x="25" y="8"/>
                </a:lnTo>
                <a:lnTo>
                  <a:pt x="25" y="8"/>
                </a:lnTo>
                <a:lnTo>
                  <a:pt x="25" y="15"/>
                </a:lnTo>
                <a:lnTo>
                  <a:pt x="19" y="15"/>
                </a:lnTo>
                <a:lnTo>
                  <a:pt x="6" y="15"/>
                </a:lnTo>
                <a:close/>
              </a:path>
            </a:pathLst>
          </a:custGeom>
          <a:solidFill>
            <a:schemeClr val="accent1"/>
          </a:solidFill>
          <a:ln>
            <a:solidFill>
              <a:schemeClr val="accent1"/>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37" name="Freeform 419"/>
          <p:cNvSpPr>
            <a:spLocks/>
          </p:cNvSpPr>
          <p:nvPr/>
        </p:nvSpPr>
        <p:spPr bwMode="auto">
          <a:xfrm>
            <a:off x="2743200" y="2802341"/>
            <a:ext cx="19050" cy="106363"/>
          </a:xfrm>
          <a:custGeom>
            <a:avLst/>
            <a:gdLst>
              <a:gd name="T0" fmla="*/ 12 w 12"/>
              <a:gd name="T1" fmla="*/ 60 h 67"/>
              <a:gd name="T2" fmla="*/ 12 w 12"/>
              <a:gd name="T3" fmla="*/ 67 h 67"/>
              <a:gd name="T4" fmla="*/ 6 w 12"/>
              <a:gd name="T5" fmla="*/ 67 h 67"/>
              <a:gd name="T6" fmla="*/ 6 w 12"/>
              <a:gd name="T7" fmla="*/ 67 h 67"/>
              <a:gd name="T8" fmla="*/ 0 w 12"/>
              <a:gd name="T9" fmla="*/ 67 h 67"/>
              <a:gd name="T10" fmla="*/ 0 w 12"/>
              <a:gd name="T11" fmla="*/ 60 h 67"/>
              <a:gd name="T12" fmla="*/ 0 w 12"/>
              <a:gd name="T13" fmla="*/ 8 h 67"/>
              <a:gd name="T14" fmla="*/ 0 w 12"/>
              <a:gd name="T15" fmla="*/ 0 h 67"/>
              <a:gd name="T16" fmla="*/ 6 w 12"/>
              <a:gd name="T17" fmla="*/ 0 h 67"/>
              <a:gd name="T18" fmla="*/ 6 w 12"/>
              <a:gd name="T19" fmla="*/ 0 h 67"/>
              <a:gd name="T20" fmla="*/ 12 w 12"/>
              <a:gd name="T21" fmla="*/ 0 h 67"/>
              <a:gd name="T22" fmla="*/ 12 w 12"/>
              <a:gd name="T23" fmla="*/ 8 h 67"/>
              <a:gd name="T24" fmla="*/ 12 w 12"/>
              <a:gd name="T25"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67">
                <a:moveTo>
                  <a:pt x="12" y="60"/>
                </a:moveTo>
                <a:lnTo>
                  <a:pt x="12" y="67"/>
                </a:lnTo>
                <a:lnTo>
                  <a:pt x="6" y="67"/>
                </a:lnTo>
                <a:lnTo>
                  <a:pt x="6" y="67"/>
                </a:lnTo>
                <a:lnTo>
                  <a:pt x="0" y="67"/>
                </a:lnTo>
                <a:lnTo>
                  <a:pt x="0" y="60"/>
                </a:lnTo>
                <a:lnTo>
                  <a:pt x="0" y="8"/>
                </a:lnTo>
                <a:lnTo>
                  <a:pt x="0" y="0"/>
                </a:lnTo>
                <a:lnTo>
                  <a:pt x="6" y="0"/>
                </a:lnTo>
                <a:lnTo>
                  <a:pt x="6" y="0"/>
                </a:lnTo>
                <a:lnTo>
                  <a:pt x="12" y="0"/>
                </a:lnTo>
                <a:lnTo>
                  <a:pt x="12" y="8"/>
                </a:lnTo>
                <a:lnTo>
                  <a:pt x="12" y="60"/>
                </a:lnTo>
                <a:close/>
              </a:path>
            </a:pathLst>
          </a:custGeom>
          <a:solidFill>
            <a:schemeClr val="accent1"/>
          </a:solidFill>
          <a:ln>
            <a:solidFill>
              <a:schemeClr val="accent1"/>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38" name="Freeform 420"/>
          <p:cNvSpPr>
            <a:spLocks/>
          </p:cNvSpPr>
          <p:nvPr/>
        </p:nvSpPr>
        <p:spPr bwMode="auto">
          <a:xfrm>
            <a:off x="2743200" y="2802341"/>
            <a:ext cx="119063" cy="23813"/>
          </a:xfrm>
          <a:custGeom>
            <a:avLst/>
            <a:gdLst>
              <a:gd name="T0" fmla="*/ 6 w 75"/>
              <a:gd name="T1" fmla="*/ 15 h 15"/>
              <a:gd name="T2" fmla="*/ 0 w 75"/>
              <a:gd name="T3" fmla="*/ 15 h 15"/>
              <a:gd name="T4" fmla="*/ 0 w 75"/>
              <a:gd name="T5" fmla="*/ 8 h 15"/>
              <a:gd name="T6" fmla="*/ 0 w 75"/>
              <a:gd name="T7" fmla="*/ 8 h 15"/>
              <a:gd name="T8" fmla="*/ 0 w 75"/>
              <a:gd name="T9" fmla="*/ 0 h 15"/>
              <a:gd name="T10" fmla="*/ 6 w 75"/>
              <a:gd name="T11" fmla="*/ 0 h 15"/>
              <a:gd name="T12" fmla="*/ 69 w 75"/>
              <a:gd name="T13" fmla="*/ 0 h 15"/>
              <a:gd name="T14" fmla="*/ 75 w 75"/>
              <a:gd name="T15" fmla="*/ 0 h 15"/>
              <a:gd name="T16" fmla="*/ 75 w 75"/>
              <a:gd name="T17" fmla="*/ 8 h 15"/>
              <a:gd name="T18" fmla="*/ 75 w 75"/>
              <a:gd name="T19" fmla="*/ 8 h 15"/>
              <a:gd name="T20" fmla="*/ 75 w 75"/>
              <a:gd name="T21" fmla="*/ 15 h 15"/>
              <a:gd name="T22" fmla="*/ 69 w 75"/>
              <a:gd name="T23" fmla="*/ 15 h 15"/>
              <a:gd name="T24" fmla="*/ 6 w 75"/>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 h="15">
                <a:moveTo>
                  <a:pt x="6" y="15"/>
                </a:moveTo>
                <a:lnTo>
                  <a:pt x="0" y="15"/>
                </a:lnTo>
                <a:lnTo>
                  <a:pt x="0" y="8"/>
                </a:lnTo>
                <a:lnTo>
                  <a:pt x="0" y="8"/>
                </a:lnTo>
                <a:lnTo>
                  <a:pt x="0" y="0"/>
                </a:lnTo>
                <a:lnTo>
                  <a:pt x="6" y="0"/>
                </a:lnTo>
                <a:lnTo>
                  <a:pt x="69" y="0"/>
                </a:lnTo>
                <a:lnTo>
                  <a:pt x="75" y="0"/>
                </a:lnTo>
                <a:lnTo>
                  <a:pt x="75" y="8"/>
                </a:lnTo>
                <a:lnTo>
                  <a:pt x="75" y="8"/>
                </a:lnTo>
                <a:lnTo>
                  <a:pt x="75" y="15"/>
                </a:lnTo>
                <a:lnTo>
                  <a:pt x="69" y="15"/>
                </a:lnTo>
                <a:lnTo>
                  <a:pt x="6" y="15"/>
                </a:lnTo>
                <a:close/>
              </a:path>
            </a:pathLst>
          </a:custGeom>
          <a:solidFill>
            <a:schemeClr val="accent1"/>
          </a:solidFill>
          <a:ln>
            <a:solidFill>
              <a:schemeClr val="accent1"/>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39" name="Freeform 421"/>
          <p:cNvSpPr>
            <a:spLocks/>
          </p:cNvSpPr>
          <p:nvPr/>
        </p:nvSpPr>
        <p:spPr bwMode="auto">
          <a:xfrm>
            <a:off x="2205038" y="4481916"/>
            <a:ext cx="20638" cy="93663"/>
          </a:xfrm>
          <a:custGeom>
            <a:avLst/>
            <a:gdLst>
              <a:gd name="T0" fmla="*/ 13 w 13"/>
              <a:gd name="T1" fmla="*/ 52 h 59"/>
              <a:gd name="T2" fmla="*/ 13 w 13"/>
              <a:gd name="T3" fmla="*/ 59 h 59"/>
              <a:gd name="T4" fmla="*/ 6 w 13"/>
              <a:gd name="T5" fmla="*/ 59 h 59"/>
              <a:gd name="T6" fmla="*/ 6 w 13"/>
              <a:gd name="T7" fmla="*/ 59 h 59"/>
              <a:gd name="T8" fmla="*/ 0 w 13"/>
              <a:gd name="T9" fmla="*/ 59 h 59"/>
              <a:gd name="T10" fmla="*/ 0 w 13"/>
              <a:gd name="T11" fmla="*/ 52 h 59"/>
              <a:gd name="T12" fmla="*/ 0 w 13"/>
              <a:gd name="T13" fmla="*/ 8 h 59"/>
              <a:gd name="T14" fmla="*/ 0 w 13"/>
              <a:gd name="T15" fmla="*/ 0 h 59"/>
              <a:gd name="T16" fmla="*/ 6 w 13"/>
              <a:gd name="T17" fmla="*/ 0 h 59"/>
              <a:gd name="T18" fmla="*/ 6 w 13"/>
              <a:gd name="T19" fmla="*/ 0 h 59"/>
              <a:gd name="T20" fmla="*/ 13 w 13"/>
              <a:gd name="T21" fmla="*/ 0 h 59"/>
              <a:gd name="T22" fmla="*/ 13 w 13"/>
              <a:gd name="T23" fmla="*/ 8 h 59"/>
              <a:gd name="T24" fmla="*/ 13 w 13"/>
              <a:gd name="T25" fmla="*/ 5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59">
                <a:moveTo>
                  <a:pt x="13" y="52"/>
                </a:moveTo>
                <a:lnTo>
                  <a:pt x="13" y="59"/>
                </a:lnTo>
                <a:lnTo>
                  <a:pt x="6" y="59"/>
                </a:lnTo>
                <a:lnTo>
                  <a:pt x="6" y="59"/>
                </a:lnTo>
                <a:lnTo>
                  <a:pt x="0" y="59"/>
                </a:lnTo>
                <a:lnTo>
                  <a:pt x="0" y="52"/>
                </a:lnTo>
                <a:lnTo>
                  <a:pt x="0" y="8"/>
                </a:lnTo>
                <a:lnTo>
                  <a:pt x="0" y="0"/>
                </a:lnTo>
                <a:lnTo>
                  <a:pt x="6" y="0"/>
                </a:lnTo>
                <a:lnTo>
                  <a:pt x="6" y="0"/>
                </a:lnTo>
                <a:lnTo>
                  <a:pt x="13" y="0"/>
                </a:lnTo>
                <a:lnTo>
                  <a:pt x="13" y="8"/>
                </a:lnTo>
                <a:lnTo>
                  <a:pt x="13" y="52"/>
                </a:lnTo>
                <a:close/>
              </a:path>
            </a:pathLst>
          </a:custGeom>
          <a:solidFill>
            <a:schemeClr val="accent2"/>
          </a:solidFill>
          <a:ln w="19050">
            <a:solidFill>
              <a:schemeClr val="accent2"/>
            </a:solidFill>
          </a:ln>
          <a:extLst/>
        </p:spPr>
        <p:txBody>
          <a:bodyPr vert="horz" wrap="square" lIns="91440" tIns="45720" rIns="91440" bIns="45720" numCol="1" anchor="t" anchorCtr="0" compatLnSpc="1">
            <a:prstTxWarp prst="textNoShape">
              <a:avLst/>
            </a:prstTxWarp>
          </a:bodyPr>
          <a:lstStyle/>
          <a:p>
            <a:endParaRPr lang="en-US" sz="1800">
              <a:ln>
                <a:solidFill>
                  <a:srgbClr val="FFFFFF"/>
                </a:solidFill>
              </a:ln>
              <a:solidFill>
                <a:srgbClr val="FFCC99"/>
              </a:solidFill>
              <a:latin typeface="Arial" charset="0"/>
              <a:ea typeface="ヒラギノ角ゴ Pro W3"/>
              <a:cs typeface="Arial" charset="0"/>
            </a:endParaRPr>
          </a:p>
        </p:txBody>
      </p:sp>
      <p:sp>
        <p:nvSpPr>
          <p:cNvPr id="140" name="Freeform 422"/>
          <p:cNvSpPr>
            <a:spLocks/>
          </p:cNvSpPr>
          <p:nvPr/>
        </p:nvSpPr>
        <p:spPr bwMode="auto">
          <a:xfrm>
            <a:off x="2205038" y="4481916"/>
            <a:ext cx="109538" cy="23813"/>
          </a:xfrm>
          <a:custGeom>
            <a:avLst/>
            <a:gdLst>
              <a:gd name="T0" fmla="*/ 6 w 69"/>
              <a:gd name="T1" fmla="*/ 15 h 15"/>
              <a:gd name="T2" fmla="*/ 0 w 69"/>
              <a:gd name="T3" fmla="*/ 15 h 15"/>
              <a:gd name="T4" fmla="*/ 0 w 69"/>
              <a:gd name="T5" fmla="*/ 8 h 15"/>
              <a:gd name="T6" fmla="*/ 0 w 69"/>
              <a:gd name="T7" fmla="*/ 8 h 15"/>
              <a:gd name="T8" fmla="*/ 0 w 69"/>
              <a:gd name="T9" fmla="*/ 0 h 15"/>
              <a:gd name="T10" fmla="*/ 6 w 69"/>
              <a:gd name="T11" fmla="*/ 0 h 15"/>
              <a:gd name="T12" fmla="*/ 63 w 69"/>
              <a:gd name="T13" fmla="*/ 0 h 15"/>
              <a:gd name="T14" fmla="*/ 69 w 69"/>
              <a:gd name="T15" fmla="*/ 0 h 15"/>
              <a:gd name="T16" fmla="*/ 69 w 69"/>
              <a:gd name="T17" fmla="*/ 8 h 15"/>
              <a:gd name="T18" fmla="*/ 69 w 69"/>
              <a:gd name="T19" fmla="*/ 8 h 15"/>
              <a:gd name="T20" fmla="*/ 69 w 69"/>
              <a:gd name="T21" fmla="*/ 15 h 15"/>
              <a:gd name="T22" fmla="*/ 63 w 69"/>
              <a:gd name="T23" fmla="*/ 15 h 15"/>
              <a:gd name="T24" fmla="*/ 6 w 69"/>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5">
                <a:moveTo>
                  <a:pt x="6" y="15"/>
                </a:moveTo>
                <a:lnTo>
                  <a:pt x="0" y="15"/>
                </a:lnTo>
                <a:lnTo>
                  <a:pt x="0" y="8"/>
                </a:lnTo>
                <a:lnTo>
                  <a:pt x="0" y="8"/>
                </a:lnTo>
                <a:lnTo>
                  <a:pt x="0" y="0"/>
                </a:lnTo>
                <a:lnTo>
                  <a:pt x="6" y="0"/>
                </a:lnTo>
                <a:lnTo>
                  <a:pt x="63" y="0"/>
                </a:lnTo>
                <a:lnTo>
                  <a:pt x="69" y="0"/>
                </a:lnTo>
                <a:lnTo>
                  <a:pt x="69" y="8"/>
                </a:lnTo>
                <a:lnTo>
                  <a:pt x="69" y="8"/>
                </a:lnTo>
                <a:lnTo>
                  <a:pt x="69" y="15"/>
                </a:lnTo>
                <a:lnTo>
                  <a:pt x="63" y="15"/>
                </a:lnTo>
                <a:lnTo>
                  <a:pt x="6" y="15"/>
                </a:lnTo>
                <a:close/>
              </a:path>
            </a:pathLst>
          </a:custGeom>
          <a:solidFill>
            <a:schemeClr val="accent2"/>
          </a:solidFill>
          <a:ln>
            <a:solidFill>
              <a:schemeClr val="accent2"/>
            </a:solidFill>
          </a:ln>
          <a:extLst/>
        </p:spPr>
        <p:txBody>
          <a:bodyPr vert="horz" wrap="square" lIns="91440" tIns="45720" rIns="91440" bIns="45720" numCol="1" anchor="t" anchorCtr="0" compatLnSpc="1">
            <a:prstTxWarp prst="textNoShape">
              <a:avLst/>
            </a:prstTxWarp>
          </a:bodyPr>
          <a:lstStyle/>
          <a:p>
            <a:endParaRPr lang="en-US" sz="1800">
              <a:solidFill>
                <a:srgbClr val="FFCC99"/>
              </a:solidFill>
              <a:latin typeface="Arial" charset="0"/>
              <a:ea typeface="ヒラギノ角ゴ Pro W3"/>
              <a:cs typeface="Arial" charset="0"/>
            </a:endParaRPr>
          </a:p>
        </p:txBody>
      </p:sp>
      <p:sp>
        <p:nvSpPr>
          <p:cNvPr id="141" name="Freeform 423"/>
          <p:cNvSpPr>
            <a:spLocks/>
          </p:cNvSpPr>
          <p:nvPr/>
        </p:nvSpPr>
        <p:spPr bwMode="auto">
          <a:xfrm>
            <a:off x="2295525" y="4329516"/>
            <a:ext cx="19050" cy="176213"/>
          </a:xfrm>
          <a:custGeom>
            <a:avLst/>
            <a:gdLst>
              <a:gd name="T0" fmla="*/ 12 w 12"/>
              <a:gd name="T1" fmla="*/ 104 h 111"/>
              <a:gd name="T2" fmla="*/ 12 w 12"/>
              <a:gd name="T3" fmla="*/ 111 h 111"/>
              <a:gd name="T4" fmla="*/ 6 w 12"/>
              <a:gd name="T5" fmla="*/ 111 h 111"/>
              <a:gd name="T6" fmla="*/ 6 w 12"/>
              <a:gd name="T7" fmla="*/ 111 h 111"/>
              <a:gd name="T8" fmla="*/ 0 w 12"/>
              <a:gd name="T9" fmla="*/ 111 h 111"/>
              <a:gd name="T10" fmla="*/ 0 w 12"/>
              <a:gd name="T11" fmla="*/ 104 h 111"/>
              <a:gd name="T12" fmla="*/ 0 w 12"/>
              <a:gd name="T13" fmla="*/ 7 h 111"/>
              <a:gd name="T14" fmla="*/ 0 w 12"/>
              <a:gd name="T15" fmla="*/ 0 h 111"/>
              <a:gd name="T16" fmla="*/ 6 w 12"/>
              <a:gd name="T17" fmla="*/ 0 h 111"/>
              <a:gd name="T18" fmla="*/ 6 w 12"/>
              <a:gd name="T19" fmla="*/ 0 h 111"/>
              <a:gd name="T20" fmla="*/ 12 w 12"/>
              <a:gd name="T21" fmla="*/ 0 h 111"/>
              <a:gd name="T22" fmla="*/ 12 w 12"/>
              <a:gd name="T23" fmla="*/ 7 h 111"/>
              <a:gd name="T24" fmla="*/ 12 w 12"/>
              <a:gd name="T25" fmla="*/ 104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111">
                <a:moveTo>
                  <a:pt x="12" y="104"/>
                </a:moveTo>
                <a:lnTo>
                  <a:pt x="12" y="111"/>
                </a:lnTo>
                <a:lnTo>
                  <a:pt x="6" y="111"/>
                </a:lnTo>
                <a:lnTo>
                  <a:pt x="6" y="111"/>
                </a:lnTo>
                <a:lnTo>
                  <a:pt x="0" y="111"/>
                </a:lnTo>
                <a:lnTo>
                  <a:pt x="0" y="104"/>
                </a:lnTo>
                <a:lnTo>
                  <a:pt x="0" y="7"/>
                </a:lnTo>
                <a:lnTo>
                  <a:pt x="0" y="0"/>
                </a:lnTo>
                <a:lnTo>
                  <a:pt x="6" y="0"/>
                </a:lnTo>
                <a:lnTo>
                  <a:pt x="6" y="0"/>
                </a:lnTo>
                <a:lnTo>
                  <a:pt x="12" y="0"/>
                </a:lnTo>
                <a:lnTo>
                  <a:pt x="12" y="7"/>
                </a:lnTo>
                <a:lnTo>
                  <a:pt x="12" y="104"/>
                </a:lnTo>
                <a:close/>
              </a:path>
            </a:pathLst>
          </a:custGeom>
          <a:solidFill>
            <a:schemeClr val="accent2"/>
          </a:solidFill>
          <a:ln>
            <a:solidFill>
              <a:schemeClr val="accent2"/>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42" name="Freeform 424"/>
          <p:cNvSpPr>
            <a:spLocks/>
          </p:cNvSpPr>
          <p:nvPr/>
        </p:nvSpPr>
        <p:spPr bwMode="auto">
          <a:xfrm>
            <a:off x="2295525" y="4329516"/>
            <a:ext cx="39688" cy="23813"/>
          </a:xfrm>
          <a:custGeom>
            <a:avLst/>
            <a:gdLst>
              <a:gd name="T0" fmla="*/ 6 w 25"/>
              <a:gd name="T1" fmla="*/ 15 h 15"/>
              <a:gd name="T2" fmla="*/ 0 w 25"/>
              <a:gd name="T3" fmla="*/ 15 h 15"/>
              <a:gd name="T4" fmla="*/ 0 w 25"/>
              <a:gd name="T5" fmla="*/ 7 h 15"/>
              <a:gd name="T6" fmla="*/ 0 w 25"/>
              <a:gd name="T7" fmla="*/ 7 h 15"/>
              <a:gd name="T8" fmla="*/ 0 w 25"/>
              <a:gd name="T9" fmla="*/ 0 h 15"/>
              <a:gd name="T10" fmla="*/ 6 w 25"/>
              <a:gd name="T11" fmla="*/ 0 h 15"/>
              <a:gd name="T12" fmla="*/ 18 w 25"/>
              <a:gd name="T13" fmla="*/ 0 h 15"/>
              <a:gd name="T14" fmla="*/ 25 w 25"/>
              <a:gd name="T15" fmla="*/ 0 h 15"/>
              <a:gd name="T16" fmla="*/ 25 w 25"/>
              <a:gd name="T17" fmla="*/ 7 h 15"/>
              <a:gd name="T18" fmla="*/ 25 w 25"/>
              <a:gd name="T19" fmla="*/ 7 h 15"/>
              <a:gd name="T20" fmla="*/ 25 w 25"/>
              <a:gd name="T21" fmla="*/ 15 h 15"/>
              <a:gd name="T22" fmla="*/ 18 w 25"/>
              <a:gd name="T23" fmla="*/ 15 h 15"/>
              <a:gd name="T24" fmla="*/ 6 w 25"/>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5">
                <a:moveTo>
                  <a:pt x="6" y="15"/>
                </a:moveTo>
                <a:lnTo>
                  <a:pt x="0" y="15"/>
                </a:lnTo>
                <a:lnTo>
                  <a:pt x="0" y="7"/>
                </a:lnTo>
                <a:lnTo>
                  <a:pt x="0" y="7"/>
                </a:lnTo>
                <a:lnTo>
                  <a:pt x="0" y="0"/>
                </a:lnTo>
                <a:lnTo>
                  <a:pt x="6" y="0"/>
                </a:lnTo>
                <a:lnTo>
                  <a:pt x="18" y="0"/>
                </a:lnTo>
                <a:lnTo>
                  <a:pt x="25" y="0"/>
                </a:lnTo>
                <a:lnTo>
                  <a:pt x="25" y="7"/>
                </a:lnTo>
                <a:lnTo>
                  <a:pt x="25" y="7"/>
                </a:lnTo>
                <a:lnTo>
                  <a:pt x="25" y="15"/>
                </a:lnTo>
                <a:lnTo>
                  <a:pt x="18" y="15"/>
                </a:lnTo>
                <a:lnTo>
                  <a:pt x="6" y="15"/>
                </a:lnTo>
                <a:close/>
              </a:path>
            </a:pathLst>
          </a:custGeom>
          <a:solidFill>
            <a:schemeClr val="accent2"/>
          </a:solidFill>
          <a:ln>
            <a:solidFill>
              <a:schemeClr val="accent2"/>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43" name="Freeform 425"/>
          <p:cNvSpPr>
            <a:spLocks/>
          </p:cNvSpPr>
          <p:nvPr/>
        </p:nvSpPr>
        <p:spPr bwMode="auto">
          <a:xfrm>
            <a:off x="2314575" y="4177116"/>
            <a:ext cx="20638" cy="176213"/>
          </a:xfrm>
          <a:custGeom>
            <a:avLst/>
            <a:gdLst>
              <a:gd name="T0" fmla="*/ 13 w 13"/>
              <a:gd name="T1" fmla="*/ 103 h 111"/>
              <a:gd name="T2" fmla="*/ 13 w 13"/>
              <a:gd name="T3" fmla="*/ 111 h 111"/>
              <a:gd name="T4" fmla="*/ 6 w 13"/>
              <a:gd name="T5" fmla="*/ 111 h 111"/>
              <a:gd name="T6" fmla="*/ 6 w 13"/>
              <a:gd name="T7" fmla="*/ 111 h 111"/>
              <a:gd name="T8" fmla="*/ 0 w 13"/>
              <a:gd name="T9" fmla="*/ 111 h 111"/>
              <a:gd name="T10" fmla="*/ 0 w 13"/>
              <a:gd name="T11" fmla="*/ 103 h 111"/>
              <a:gd name="T12" fmla="*/ 0 w 13"/>
              <a:gd name="T13" fmla="*/ 7 h 111"/>
              <a:gd name="T14" fmla="*/ 0 w 13"/>
              <a:gd name="T15" fmla="*/ 0 h 111"/>
              <a:gd name="T16" fmla="*/ 6 w 13"/>
              <a:gd name="T17" fmla="*/ 0 h 111"/>
              <a:gd name="T18" fmla="*/ 6 w 13"/>
              <a:gd name="T19" fmla="*/ 0 h 111"/>
              <a:gd name="T20" fmla="*/ 13 w 13"/>
              <a:gd name="T21" fmla="*/ 0 h 111"/>
              <a:gd name="T22" fmla="*/ 13 w 13"/>
              <a:gd name="T23" fmla="*/ 7 h 111"/>
              <a:gd name="T24" fmla="*/ 13 w 13"/>
              <a:gd name="T25" fmla="*/ 103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111">
                <a:moveTo>
                  <a:pt x="13" y="103"/>
                </a:moveTo>
                <a:lnTo>
                  <a:pt x="13" y="111"/>
                </a:lnTo>
                <a:lnTo>
                  <a:pt x="6" y="111"/>
                </a:lnTo>
                <a:lnTo>
                  <a:pt x="6" y="111"/>
                </a:lnTo>
                <a:lnTo>
                  <a:pt x="0" y="111"/>
                </a:lnTo>
                <a:lnTo>
                  <a:pt x="0" y="103"/>
                </a:lnTo>
                <a:lnTo>
                  <a:pt x="0" y="7"/>
                </a:lnTo>
                <a:lnTo>
                  <a:pt x="0" y="0"/>
                </a:lnTo>
                <a:lnTo>
                  <a:pt x="6" y="0"/>
                </a:lnTo>
                <a:lnTo>
                  <a:pt x="6" y="0"/>
                </a:lnTo>
                <a:lnTo>
                  <a:pt x="13" y="0"/>
                </a:lnTo>
                <a:lnTo>
                  <a:pt x="13" y="7"/>
                </a:lnTo>
                <a:lnTo>
                  <a:pt x="13" y="103"/>
                </a:lnTo>
                <a:close/>
              </a:path>
            </a:pathLst>
          </a:custGeom>
          <a:solidFill>
            <a:schemeClr val="accent2"/>
          </a:solidFill>
          <a:ln>
            <a:solidFill>
              <a:schemeClr val="accent2"/>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44" name="Freeform 426"/>
          <p:cNvSpPr>
            <a:spLocks/>
          </p:cNvSpPr>
          <p:nvPr/>
        </p:nvSpPr>
        <p:spPr bwMode="auto">
          <a:xfrm>
            <a:off x="2314575" y="4177116"/>
            <a:ext cx="39688" cy="23813"/>
          </a:xfrm>
          <a:custGeom>
            <a:avLst/>
            <a:gdLst>
              <a:gd name="T0" fmla="*/ 6 w 25"/>
              <a:gd name="T1" fmla="*/ 15 h 15"/>
              <a:gd name="T2" fmla="*/ 0 w 25"/>
              <a:gd name="T3" fmla="*/ 15 h 15"/>
              <a:gd name="T4" fmla="*/ 0 w 25"/>
              <a:gd name="T5" fmla="*/ 7 h 15"/>
              <a:gd name="T6" fmla="*/ 0 w 25"/>
              <a:gd name="T7" fmla="*/ 7 h 15"/>
              <a:gd name="T8" fmla="*/ 0 w 25"/>
              <a:gd name="T9" fmla="*/ 0 h 15"/>
              <a:gd name="T10" fmla="*/ 6 w 25"/>
              <a:gd name="T11" fmla="*/ 0 h 15"/>
              <a:gd name="T12" fmla="*/ 19 w 25"/>
              <a:gd name="T13" fmla="*/ 0 h 15"/>
              <a:gd name="T14" fmla="*/ 25 w 25"/>
              <a:gd name="T15" fmla="*/ 0 h 15"/>
              <a:gd name="T16" fmla="*/ 25 w 25"/>
              <a:gd name="T17" fmla="*/ 7 h 15"/>
              <a:gd name="T18" fmla="*/ 25 w 25"/>
              <a:gd name="T19" fmla="*/ 7 h 15"/>
              <a:gd name="T20" fmla="*/ 25 w 25"/>
              <a:gd name="T21" fmla="*/ 15 h 15"/>
              <a:gd name="T22" fmla="*/ 19 w 25"/>
              <a:gd name="T23" fmla="*/ 15 h 15"/>
              <a:gd name="T24" fmla="*/ 6 w 25"/>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5">
                <a:moveTo>
                  <a:pt x="6" y="15"/>
                </a:moveTo>
                <a:lnTo>
                  <a:pt x="0" y="15"/>
                </a:lnTo>
                <a:lnTo>
                  <a:pt x="0" y="7"/>
                </a:lnTo>
                <a:lnTo>
                  <a:pt x="0" y="7"/>
                </a:lnTo>
                <a:lnTo>
                  <a:pt x="0" y="0"/>
                </a:lnTo>
                <a:lnTo>
                  <a:pt x="6" y="0"/>
                </a:lnTo>
                <a:lnTo>
                  <a:pt x="19" y="0"/>
                </a:lnTo>
                <a:lnTo>
                  <a:pt x="25" y="0"/>
                </a:lnTo>
                <a:lnTo>
                  <a:pt x="25" y="7"/>
                </a:lnTo>
                <a:lnTo>
                  <a:pt x="25" y="7"/>
                </a:lnTo>
                <a:lnTo>
                  <a:pt x="25" y="15"/>
                </a:lnTo>
                <a:lnTo>
                  <a:pt x="19" y="15"/>
                </a:lnTo>
                <a:lnTo>
                  <a:pt x="6" y="15"/>
                </a:lnTo>
                <a:close/>
              </a:path>
            </a:pathLst>
          </a:custGeom>
          <a:solidFill>
            <a:schemeClr val="accent2"/>
          </a:solidFill>
          <a:ln>
            <a:solidFill>
              <a:schemeClr val="accent2"/>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45" name="Freeform 427"/>
          <p:cNvSpPr>
            <a:spLocks/>
          </p:cNvSpPr>
          <p:nvPr/>
        </p:nvSpPr>
        <p:spPr bwMode="auto">
          <a:xfrm>
            <a:off x="2335213" y="4094566"/>
            <a:ext cx="19050" cy="106363"/>
          </a:xfrm>
          <a:custGeom>
            <a:avLst/>
            <a:gdLst>
              <a:gd name="T0" fmla="*/ 12 w 12"/>
              <a:gd name="T1" fmla="*/ 59 h 67"/>
              <a:gd name="T2" fmla="*/ 12 w 12"/>
              <a:gd name="T3" fmla="*/ 67 h 67"/>
              <a:gd name="T4" fmla="*/ 6 w 12"/>
              <a:gd name="T5" fmla="*/ 67 h 67"/>
              <a:gd name="T6" fmla="*/ 6 w 12"/>
              <a:gd name="T7" fmla="*/ 67 h 67"/>
              <a:gd name="T8" fmla="*/ 0 w 12"/>
              <a:gd name="T9" fmla="*/ 67 h 67"/>
              <a:gd name="T10" fmla="*/ 0 w 12"/>
              <a:gd name="T11" fmla="*/ 59 h 67"/>
              <a:gd name="T12" fmla="*/ 0 w 12"/>
              <a:gd name="T13" fmla="*/ 8 h 67"/>
              <a:gd name="T14" fmla="*/ 0 w 12"/>
              <a:gd name="T15" fmla="*/ 0 h 67"/>
              <a:gd name="T16" fmla="*/ 6 w 12"/>
              <a:gd name="T17" fmla="*/ 0 h 67"/>
              <a:gd name="T18" fmla="*/ 6 w 12"/>
              <a:gd name="T19" fmla="*/ 0 h 67"/>
              <a:gd name="T20" fmla="*/ 12 w 12"/>
              <a:gd name="T21" fmla="*/ 0 h 67"/>
              <a:gd name="T22" fmla="*/ 12 w 12"/>
              <a:gd name="T23" fmla="*/ 8 h 67"/>
              <a:gd name="T24" fmla="*/ 12 w 12"/>
              <a:gd name="T25" fmla="*/ 5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67">
                <a:moveTo>
                  <a:pt x="12" y="59"/>
                </a:moveTo>
                <a:lnTo>
                  <a:pt x="12" y="67"/>
                </a:lnTo>
                <a:lnTo>
                  <a:pt x="6" y="67"/>
                </a:lnTo>
                <a:lnTo>
                  <a:pt x="6" y="67"/>
                </a:lnTo>
                <a:lnTo>
                  <a:pt x="0" y="67"/>
                </a:lnTo>
                <a:lnTo>
                  <a:pt x="0" y="59"/>
                </a:lnTo>
                <a:lnTo>
                  <a:pt x="0" y="8"/>
                </a:lnTo>
                <a:lnTo>
                  <a:pt x="0" y="0"/>
                </a:lnTo>
                <a:lnTo>
                  <a:pt x="6" y="0"/>
                </a:lnTo>
                <a:lnTo>
                  <a:pt x="6" y="0"/>
                </a:lnTo>
                <a:lnTo>
                  <a:pt x="12" y="0"/>
                </a:lnTo>
                <a:lnTo>
                  <a:pt x="12" y="8"/>
                </a:lnTo>
                <a:lnTo>
                  <a:pt x="12" y="59"/>
                </a:lnTo>
                <a:close/>
              </a:path>
            </a:pathLst>
          </a:custGeom>
          <a:solidFill>
            <a:schemeClr val="accent2"/>
          </a:solidFill>
          <a:ln>
            <a:solidFill>
              <a:schemeClr val="accent2"/>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46" name="Freeform 428"/>
          <p:cNvSpPr>
            <a:spLocks/>
          </p:cNvSpPr>
          <p:nvPr/>
        </p:nvSpPr>
        <p:spPr bwMode="auto">
          <a:xfrm>
            <a:off x="2335213" y="4094566"/>
            <a:ext cx="39688" cy="23813"/>
          </a:xfrm>
          <a:custGeom>
            <a:avLst/>
            <a:gdLst>
              <a:gd name="T0" fmla="*/ 6 w 25"/>
              <a:gd name="T1" fmla="*/ 15 h 15"/>
              <a:gd name="T2" fmla="*/ 0 w 25"/>
              <a:gd name="T3" fmla="*/ 15 h 15"/>
              <a:gd name="T4" fmla="*/ 0 w 25"/>
              <a:gd name="T5" fmla="*/ 8 h 15"/>
              <a:gd name="T6" fmla="*/ 0 w 25"/>
              <a:gd name="T7" fmla="*/ 8 h 15"/>
              <a:gd name="T8" fmla="*/ 0 w 25"/>
              <a:gd name="T9" fmla="*/ 0 h 15"/>
              <a:gd name="T10" fmla="*/ 6 w 25"/>
              <a:gd name="T11" fmla="*/ 0 h 15"/>
              <a:gd name="T12" fmla="*/ 18 w 25"/>
              <a:gd name="T13" fmla="*/ 0 h 15"/>
              <a:gd name="T14" fmla="*/ 25 w 25"/>
              <a:gd name="T15" fmla="*/ 0 h 15"/>
              <a:gd name="T16" fmla="*/ 25 w 25"/>
              <a:gd name="T17" fmla="*/ 8 h 15"/>
              <a:gd name="T18" fmla="*/ 25 w 25"/>
              <a:gd name="T19" fmla="*/ 8 h 15"/>
              <a:gd name="T20" fmla="*/ 25 w 25"/>
              <a:gd name="T21" fmla="*/ 15 h 15"/>
              <a:gd name="T22" fmla="*/ 18 w 25"/>
              <a:gd name="T23" fmla="*/ 15 h 15"/>
              <a:gd name="T24" fmla="*/ 6 w 25"/>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5">
                <a:moveTo>
                  <a:pt x="6" y="15"/>
                </a:moveTo>
                <a:lnTo>
                  <a:pt x="0" y="15"/>
                </a:lnTo>
                <a:lnTo>
                  <a:pt x="0" y="8"/>
                </a:lnTo>
                <a:lnTo>
                  <a:pt x="0" y="8"/>
                </a:lnTo>
                <a:lnTo>
                  <a:pt x="0" y="0"/>
                </a:lnTo>
                <a:lnTo>
                  <a:pt x="6" y="0"/>
                </a:lnTo>
                <a:lnTo>
                  <a:pt x="18" y="0"/>
                </a:lnTo>
                <a:lnTo>
                  <a:pt x="25" y="0"/>
                </a:lnTo>
                <a:lnTo>
                  <a:pt x="25" y="8"/>
                </a:lnTo>
                <a:lnTo>
                  <a:pt x="25" y="8"/>
                </a:lnTo>
                <a:lnTo>
                  <a:pt x="25" y="15"/>
                </a:lnTo>
                <a:lnTo>
                  <a:pt x="18" y="15"/>
                </a:lnTo>
                <a:lnTo>
                  <a:pt x="6" y="15"/>
                </a:lnTo>
                <a:close/>
              </a:path>
            </a:pathLst>
          </a:custGeom>
          <a:solidFill>
            <a:schemeClr val="accent2"/>
          </a:solidFill>
          <a:ln>
            <a:solidFill>
              <a:schemeClr val="accent2"/>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47" name="Freeform 429"/>
          <p:cNvSpPr>
            <a:spLocks/>
          </p:cNvSpPr>
          <p:nvPr/>
        </p:nvSpPr>
        <p:spPr bwMode="auto">
          <a:xfrm>
            <a:off x="2354263" y="4024716"/>
            <a:ext cx="20638" cy="93663"/>
          </a:xfrm>
          <a:custGeom>
            <a:avLst/>
            <a:gdLst>
              <a:gd name="T0" fmla="*/ 13 w 13"/>
              <a:gd name="T1" fmla="*/ 52 h 59"/>
              <a:gd name="T2" fmla="*/ 13 w 13"/>
              <a:gd name="T3" fmla="*/ 59 h 59"/>
              <a:gd name="T4" fmla="*/ 6 w 13"/>
              <a:gd name="T5" fmla="*/ 59 h 59"/>
              <a:gd name="T6" fmla="*/ 6 w 13"/>
              <a:gd name="T7" fmla="*/ 59 h 59"/>
              <a:gd name="T8" fmla="*/ 0 w 13"/>
              <a:gd name="T9" fmla="*/ 59 h 59"/>
              <a:gd name="T10" fmla="*/ 0 w 13"/>
              <a:gd name="T11" fmla="*/ 52 h 59"/>
              <a:gd name="T12" fmla="*/ 0 w 13"/>
              <a:gd name="T13" fmla="*/ 7 h 59"/>
              <a:gd name="T14" fmla="*/ 0 w 13"/>
              <a:gd name="T15" fmla="*/ 0 h 59"/>
              <a:gd name="T16" fmla="*/ 6 w 13"/>
              <a:gd name="T17" fmla="*/ 0 h 59"/>
              <a:gd name="T18" fmla="*/ 6 w 13"/>
              <a:gd name="T19" fmla="*/ 0 h 59"/>
              <a:gd name="T20" fmla="*/ 13 w 13"/>
              <a:gd name="T21" fmla="*/ 0 h 59"/>
              <a:gd name="T22" fmla="*/ 13 w 13"/>
              <a:gd name="T23" fmla="*/ 7 h 59"/>
              <a:gd name="T24" fmla="*/ 13 w 13"/>
              <a:gd name="T25" fmla="*/ 5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59">
                <a:moveTo>
                  <a:pt x="13" y="52"/>
                </a:moveTo>
                <a:lnTo>
                  <a:pt x="13" y="59"/>
                </a:lnTo>
                <a:lnTo>
                  <a:pt x="6" y="59"/>
                </a:lnTo>
                <a:lnTo>
                  <a:pt x="6" y="59"/>
                </a:lnTo>
                <a:lnTo>
                  <a:pt x="0" y="59"/>
                </a:lnTo>
                <a:lnTo>
                  <a:pt x="0" y="52"/>
                </a:lnTo>
                <a:lnTo>
                  <a:pt x="0" y="7"/>
                </a:lnTo>
                <a:lnTo>
                  <a:pt x="0" y="0"/>
                </a:lnTo>
                <a:lnTo>
                  <a:pt x="6" y="0"/>
                </a:lnTo>
                <a:lnTo>
                  <a:pt x="6" y="0"/>
                </a:lnTo>
                <a:lnTo>
                  <a:pt x="13" y="0"/>
                </a:lnTo>
                <a:lnTo>
                  <a:pt x="13" y="7"/>
                </a:lnTo>
                <a:lnTo>
                  <a:pt x="13" y="52"/>
                </a:lnTo>
                <a:close/>
              </a:path>
            </a:pathLst>
          </a:custGeom>
          <a:solidFill>
            <a:schemeClr val="accent2"/>
          </a:solidFill>
          <a:ln>
            <a:solidFill>
              <a:schemeClr val="accent2"/>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48" name="Freeform 430"/>
          <p:cNvSpPr>
            <a:spLocks/>
          </p:cNvSpPr>
          <p:nvPr/>
        </p:nvSpPr>
        <p:spPr bwMode="auto">
          <a:xfrm>
            <a:off x="2354263" y="4024716"/>
            <a:ext cx="60325" cy="23813"/>
          </a:xfrm>
          <a:custGeom>
            <a:avLst/>
            <a:gdLst>
              <a:gd name="T0" fmla="*/ 6 w 38"/>
              <a:gd name="T1" fmla="*/ 15 h 15"/>
              <a:gd name="T2" fmla="*/ 0 w 38"/>
              <a:gd name="T3" fmla="*/ 15 h 15"/>
              <a:gd name="T4" fmla="*/ 0 w 38"/>
              <a:gd name="T5" fmla="*/ 7 h 15"/>
              <a:gd name="T6" fmla="*/ 0 w 38"/>
              <a:gd name="T7" fmla="*/ 7 h 15"/>
              <a:gd name="T8" fmla="*/ 0 w 38"/>
              <a:gd name="T9" fmla="*/ 0 h 15"/>
              <a:gd name="T10" fmla="*/ 6 w 38"/>
              <a:gd name="T11" fmla="*/ 0 h 15"/>
              <a:gd name="T12" fmla="*/ 31 w 38"/>
              <a:gd name="T13" fmla="*/ 0 h 15"/>
              <a:gd name="T14" fmla="*/ 38 w 38"/>
              <a:gd name="T15" fmla="*/ 0 h 15"/>
              <a:gd name="T16" fmla="*/ 38 w 38"/>
              <a:gd name="T17" fmla="*/ 7 h 15"/>
              <a:gd name="T18" fmla="*/ 38 w 38"/>
              <a:gd name="T19" fmla="*/ 7 h 15"/>
              <a:gd name="T20" fmla="*/ 38 w 38"/>
              <a:gd name="T21" fmla="*/ 15 h 15"/>
              <a:gd name="T22" fmla="*/ 31 w 38"/>
              <a:gd name="T23" fmla="*/ 15 h 15"/>
              <a:gd name="T24" fmla="*/ 6 w 38"/>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15">
                <a:moveTo>
                  <a:pt x="6" y="15"/>
                </a:moveTo>
                <a:lnTo>
                  <a:pt x="0" y="15"/>
                </a:lnTo>
                <a:lnTo>
                  <a:pt x="0" y="7"/>
                </a:lnTo>
                <a:lnTo>
                  <a:pt x="0" y="7"/>
                </a:lnTo>
                <a:lnTo>
                  <a:pt x="0" y="0"/>
                </a:lnTo>
                <a:lnTo>
                  <a:pt x="6" y="0"/>
                </a:lnTo>
                <a:lnTo>
                  <a:pt x="31" y="0"/>
                </a:lnTo>
                <a:lnTo>
                  <a:pt x="38" y="0"/>
                </a:lnTo>
                <a:lnTo>
                  <a:pt x="38" y="7"/>
                </a:lnTo>
                <a:lnTo>
                  <a:pt x="38" y="7"/>
                </a:lnTo>
                <a:lnTo>
                  <a:pt x="38" y="15"/>
                </a:lnTo>
                <a:lnTo>
                  <a:pt x="31" y="15"/>
                </a:lnTo>
                <a:lnTo>
                  <a:pt x="6" y="15"/>
                </a:lnTo>
                <a:close/>
              </a:path>
            </a:pathLst>
          </a:custGeom>
          <a:solidFill>
            <a:schemeClr val="accent2"/>
          </a:solidFill>
          <a:ln>
            <a:solidFill>
              <a:schemeClr val="accent2"/>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49" name="Freeform 431"/>
          <p:cNvSpPr>
            <a:spLocks/>
          </p:cNvSpPr>
          <p:nvPr/>
        </p:nvSpPr>
        <p:spPr bwMode="auto">
          <a:xfrm>
            <a:off x="2393950" y="3942166"/>
            <a:ext cx="20638" cy="106363"/>
          </a:xfrm>
          <a:custGeom>
            <a:avLst/>
            <a:gdLst>
              <a:gd name="T0" fmla="*/ 13 w 13"/>
              <a:gd name="T1" fmla="*/ 59 h 67"/>
              <a:gd name="T2" fmla="*/ 13 w 13"/>
              <a:gd name="T3" fmla="*/ 67 h 67"/>
              <a:gd name="T4" fmla="*/ 6 w 13"/>
              <a:gd name="T5" fmla="*/ 67 h 67"/>
              <a:gd name="T6" fmla="*/ 6 w 13"/>
              <a:gd name="T7" fmla="*/ 67 h 67"/>
              <a:gd name="T8" fmla="*/ 0 w 13"/>
              <a:gd name="T9" fmla="*/ 67 h 67"/>
              <a:gd name="T10" fmla="*/ 0 w 13"/>
              <a:gd name="T11" fmla="*/ 59 h 67"/>
              <a:gd name="T12" fmla="*/ 0 w 13"/>
              <a:gd name="T13" fmla="*/ 7 h 67"/>
              <a:gd name="T14" fmla="*/ 0 w 13"/>
              <a:gd name="T15" fmla="*/ 0 h 67"/>
              <a:gd name="T16" fmla="*/ 6 w 13"/>
              <a:gd name="T17" fmla="*/ 0 h 67"/>
              <a:gd name="T18" fmla="*/ 6 w 13"/>
              <a:gd name="T19" fmla="*/ 0 h 67"/>
              <a:gd name="T20" fmla="*/ 13 w 13"/>
              <a:gd name="T21" fmla="*/ 0 h 67"/>
              <a:gd name="T22" fmla="*/ 13 w 13"/>
              <a:gd name="T23" fmla="*/ 7 h 67"/>
              <a:gd name="T24" fmla="*/ 13 w 13"/>
              <a:gd name="T25" fmla="*/ 5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67">
                <a:moveTo>
                  <a:pt x="13" y="59"/>
                </a:moveTo>
                <a:lnTo>
                  <a:pt x="13" y="67"/>
                </a:lnTo>
                <a:lnTo>
                  <a:pt x="6" y="67"/>
                </a:lnTo>
                <a:lnTo>
                  <a:pt x="6" y="67"/>
                </a:lnTo>
                <a:lnTo>
                  <a:pt x="0" y="67"/>
                </a:lnTo>
                <a:lnTo>
                  <a:pt x="0" y="59"/>
                </a:lnTo>
                <a:lnTo>
                  <a:pt x="0" y="7"/>
                </a:lnTo>
                <a:lnTo>
                  <a:pt x="0" y="0"/>
                </a:lnTo>
                <a:lnTo>
                  <a:pt x="6" y="0"/>
                </a:lnTo>
                <a:lnTo>
                  <a:pt x="6" y="0"/>
                </a:lnTo>
                <a:lnTo>
                  <a:pt x="13" y="0"/>
                </a:lnTo>
                <a:lnTo>
                  <a:pt x="13" y="7"/>
                </a:lnTo>
                <a:lnTo>
                  <a:pt x="13" y="59"/>
                </a:lnTo>
                <a:close/>
              </a:path>
            </a:pathLst>
          </a:custGeom>
          <a:solidFill>
            <a:schemeClr val="accent2"/>
          </a:solidFill>
          <a:ln>
            <a:solidFill>
              <a:schemeClr val="accent2"/>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50" name="Freeform 432"/>
          <p:cNvSpPr>
            <a:spLocks/>
          </p:cNvSpPr>
          <p:nvPr/>
        </p:nvSpPr>
        <p:spPr bwMode="auto">
          <a:xfrm>
            <a:off x="2393950" y="3942166"/>
            <a:ext cx="69850" cy="23813"/>
          </a:xfrm>
          <a:custGeom>
            <a:avLst/>
            <a:gdLst>
              <a:gd name="T0" fmla="*/ 6 w 44"/>
              <a:gd name="T1" fmla="*/ 15 h 15"/>
              <a:gd name="T2" fmla="*/ 0 w 44"/>
              <a:gd name="T3" fmla="*/ 15 h 15"/>
              <a:gd name="T4" fmla="*/ 0 w 44"/>
              <a:gd name="T5" fmla="*/ 7 h 15"/>
              <a:gd name="T6" fmla="*/ 0 w 44"/>
              <a:gd name="T7" fmla="*/ 7 h 15"/>
              <a:gd name="T8" fmla="*/ 0 w 44"/>
              <a:gd name="T9" fmla="*/ 0 h 15"/>
              <a:gd name="T10" fmla="*/ 6 w 44"/>
              <a:gd name="T11" fmla="*/ 0 h 15"/>
              <a:gd name="T12" fmla="*/ 38 w 44"/>
              <a:gd name="T13" fmla="*/ 0 h 15"/>
              <a:gd name="T14" fmla="*/ 44 w 44"/>
              <a:gd name="T15" fmla="*/ 0 h 15"/>
              <a:gd name="T16" fmla="*/ 44 w 44"/>
              <a:gd name="T17" fmla="*/ 7 h 15"/>
              <a:gd name="T18" fmla="*/ 44 w 44"/>
              <a:gd name="T19" fmla="*/ 7 h 15"/>
              <a:gd name="T20" fmla="*/ 44 w 44"/>
              <a:gd name="T21" fmla="*/ 15 h 15"/>
              <a:gd name="T22" fmla="*/ 38 w 44"/>
              <a:gd name="T23" fmla="*/ 15 h 15"/>
              <a:gd name="T24" fmla="*/ 6 w 44"/>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5">
                <a:moveTo>
                  <a:pt x="6" y="15"/>
                </a:moveTo>
                <a:lnTo>
                  <a:pt x="0" y="15"/>
                </a:lnTo>
                <a:lnTo>
                  <a:pt x="0" y="7"/>
                </a:lnTo>
                <a:lnTo>
                  <a:pt x="0" y="7"/>
                </a:lnTo>
                <a:lnTo>
                  <a:pt x="0" y="0"/>
                </a:lnTo>
                <a:lnTo>
                  <a:pt x="6" y="0"/>
                </a:lnTo>
                <a:lnTo>
                  <a:pt x="38" y="0"/>
                </a:lnTo>
                <a:lnTo>
                  <a:pt x="44" y="0"/>
                </a:lnTo>
                <a:lnTo>
                  <a:pt x="44" y="7"/>
                </a:lnTo>
                <a:lnTo>
                  <a:pt x="44" y="7"/>
                </a:lnTo>
                <a:lnTo>
                  <a:pt x="44" y="15"/>
                </a:lnTo>
                <a:lnTo>
                  <a:pt x="38" y="15"/>
                </a:lnTo>
                <a:lnTo>
                  <a:pt x="6" y="15"/>
                </a:lnTo>
                <a:close/>
              </a:path>
            </a:pathLst>
          </a:custGeom>
          <a:solidFill>
            <a:schemeClr val="accent2"/>
          </a:solidFill>
          <a:ln>
            <a:solidFill>
              <a:schemeClr val="accent2"/>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51" name="Freeform 433"/>
          <p:cNvSpPr>
            <a:spLocks/>
          </p:cNvSpPr>
          <p:nvPr/>
        </p:nvSpPr>
        <p:spPr bwMode="auto">
          <a:xfrm>
            <a:off x="2444750" y="3872316"/>
            <a:ext cx="19050" cy="93663"/>
          </a:xfrm>
          <a:custGeom>
            <a:avLst/>
            <a:gdLst>
              <a:gd name="T0" fmla="*/ 12 w 12"/>
              <a:gd name="T1" fmla="*/ 51 h 59"/>
              <a:gd name="T2" fmla="*/ 12 w 12"/>
              <a:gd name="T3" fmla="*/ 59 h 59"/>
              <a:gd name="T4" fmla="*/ 6 w 12"/>
              <a:gd name="T5" fmla="*/ 59 h 59"/>
              <a:gd name="T6" fmla="*/ 6 w 12"/>
              <a:gd name="T7" fmla="*/ 59 h 59"/>
              <a:gd name="T8" fmla="*/ 0 w 12"/>
              <a:gd name="T9" fmla="*/ 59 h 59"/>
              <a:gd name="T10" fmla="*/ 0 w 12"/>
              <a:gd name="T11" fmla="*/ 51 h 59"/>
              <a:gd name="T12" fmla="*/ 0 w 12"/>
              <a:gd name="T13" fmla="*/ 7 h 59"/>
              <a:gd name="T14" fmla="*/ 0 w 12"/>
              <a:gd name="T15" fmla="*/ 0 h 59"/>
              <a:gd name="T16" fmla="*/ 6 w 12"/>
              <a:gd name="T17" fmla="*/ 0 h 59"/>
              <a:gd name="T18" fmla="*/ 6 w 12"/>
              <a:gd name="T19" fmla="*/ 0 h 59"/>
              <a:gd name="T20" fmla="*/ 12 w 12"/>
              <a:gd name="T21" fmla="*/ 0 h 59"/>
              <a:gd name="T22" fmla="*/ 12 w 12"/>
              <a:gd name="T23" fmla="*/ 7 h 59"/>
              <a:gd name="T24" fmla="*/ 12 w 12"/>
              <a:gd name="T25" fmla="*/ 5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59">
                <a:moveTo>
                  <a:pt x="12" y="51"/>
                </a:moveTo>
                <a:lnTo>
                  <a:pt x="12" y="59"/>
                </a:lnTo>
                <a:lnTo>
                  <a:pt x="6" y="59"/>
                </a:lnTo>
                <a:lnTo>
                  <a:pt x="6" y="59"/>
                </a:lnTo>
                <a:lnTo>
                  <a:pt x="0" y="59"/>
                </a:lnTo>
                <a:lnTo>
                  <a:pt x="0" y="51"/>
                </a:lnTo>
                <a:lnTo>
                  <a:pt x="0" y="7"/>
                </a:lnTo>
                <a:lnTo>
                  <a:pt x="0" y="0"/>
                </a:lnTo>
                <a:lnTo>
                  <a:pt x="6" y="0"/>
                </a:lnTo>
                <a:lnTo>
                  <a:pt x="6" y="0"/>
                </a:lnTo>
                <a:lnTo>
                  <a:pt x="12" y="0"/>
                </a:lnTo>
                <a:lnTo>
                  <a:pt x="12" y="7"/>
                </a:lnTo>
                <a:lnTo>
                  <a:pt x="12" y="51"/>
                </a:lnTo>
                <a:close/>
              </a:path>
            </a:pathLst>
          </a:custGeom>
          <a:solidFill>
            <a:schemeClr val="accent2"/>
          </a:solidFill>
          <a:ln>
            <a:solidFill>
              <a:schemeClr val="accent2"/>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52" name="Freeform 434"/>
          <p:cNvSpPr>
            <a:spLocks/>
          </p:cNvSpPr>
          <p:nvPr/>
        </p:nvSpPr>
        <p:spPr bwMode="auto">
          <a:xfrm>
            <a:off x="2444750" y="3872316"/>
            <a:ext cx="39688" cy="22225"/>
          </a:xfrm>
          <a:custGeom>
            <a:avLst/>
            <a:gdLst>
              <a:gd name="T0" fmla="*/ 6 w 25"/>
              <a:gd name="T1" fmla="*/ 14 h 14"/>
              <a:gd name="T2" fmla="*/ 0 w 25"/>
              <a:gd name="T3" fmla="*/ 14 h 14"/>
              <a:gd name="T4" fmla="*/ 0 w 25"/>
              <a:gd name="T5" fmla="*/ 7 h 14"/>
              <a:gd name="T6" fmla="*/ 0 w 25"/>
              <a:gd name="T7" fmla="*/ 7 h 14"/>
              <a:gd name="T8" fmla="*/ 0 w 25"/>
              <a:gd name="T9" fmla="*/ 0 h 14"/>
              <a:gd name="T10" fmla="*/ 6 w 25"/>
              <a:gd name="T11" fmla="*/ 0 h 14"/>
              <a:gd name="T12" fmla="*/ 18 w 25"/>
              <a:gd name="T13" fmla="*/ 0 h 14"/>
              <a:gd name="T14" fmla="*/ 25 w 25"/>
              <a:gd name="T15" fmla="*/ 0 h 14"/>
              <a:gd name="T16" fmla="*/ 25 w 25"/>
              <a:gd name="T17" fmla="*/ 7 h 14"/>
              <a:gd name="T18" fmla="*/ 25 w 25"/>
              <a:gd name="T19" fmla="*/ 7 h 14"/>
              <a:gd name="T20" fmla="*/ 25 w 25"/>
              <a:gd name="T21" fmla="*/ 14 h 14"/>
              <a:gd name="T22" fmla="*/ 18 w 25"/>
              <a:gd name="T23" fmla="*/ 14 h 14"/>
              <a:gd name="T24" fmla="*/ 6 w 25"/>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4">
                <a:moveTo>
                  <a:pt x="6" y="14"/>
                </a:moveTo>
                <a:lnTo>
                  <a:pt x="0" y="14"/>
                </a:lnTo>
                <a:lnTo>
                  <a:pt x="0" y="7"/>
                </a:lnTo>
                <a:lnTo>
                  <a:pt x="0" y="7"/>
                </a:lnTo>
                <a:lnTo>
                  <a:pt x="0" y="0"/>
                </a:lnTo>
                <a:lnTo>
                  <a:pt x="6" y="0"/>
                </a:lnTo>
                <a:lnTo>
                  <a:pt x="18" y="0"/>
                </a:lnTo>
                <a:lnTo>
                  <a:pt x="25" y="0"/>
                </a:lnTo>
                <a:lnTo>
                  <a:pt x="25" y="7"/>
                </a:lnTo>
                <a:lnTo>
                  <a:pt x="25" y="7"/>
                </a:lnTo>
                <a:lnTo>
                  <a:pt x="25" y="14"/>
                </a:lnTo>
                <a:lnTo>
                  <a:pt x="18" y="14"/>
                </a:lnTo>
                <a:lnTo>
                  <a:pt x="6" y="14"/>
                </a:lnTo>
                <a:close/>
              </a:path>
            </a:pathLst>
          </a:custGeom>
          <a:solidFill>
            <a:schemeClr val="accent2"/>
          </a:solidFill>
          <a:ln>
            <a:solidFill>
              <a:schemeClr val="accent2"/>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53" name="Freeform 435"/>
          <p:cNvSpPr>
            <a:spLocks/>
          </p:cNvSpPr>
          <p:nvPr/>
        </p:nvSpPr>
        <p:spPr bwMode="auto">
          <a:xfrm>
            <a:off x="2463800" y="3789766"/>
            <a:ext cx="20638" cy="104775"/>
          </a:xfrm>
          <a:custGeom>
            <a:avLst/>
            <a:gdLst>
              <a:gd name="T0" fmla="*/ 13 w 13"/>
              <a:gd name="T1" fmla="*/ 59 h 66"/>
              <a:gd name="T2" fmla="*/ 13 w 13"/>
              <a:gd name="T3" fmla="*/ 66 h 66"/>
              <a:gd name="T4" fmla="*/ 6 w 13"/>
              <a:gd name="T5" fmla="*/ 66 h 66"/>
              <a:gd name="T6" fmla="*/ 6 w 13"/>
              <a:gd name="T7" fmla="*/ 66 h 66"/>
              <a:gd name="T8" fmla="*/ 0 w 13"/>
              <a:gd name="T9" fmla="*/ 66 h 66"/>
              <a:gd name="T10" fmla="*/ 0 w 13"/>
              <a:gd name="T11" fmla="*/ 59 h 66"/>
              <a:gd name="T12" fmla="*/ 0 w 13"/>
              <a:gd name="T13" fmla="*/ 7 h 66"/>
              <a:gd name="T14" fmla="*/ 0 w 13"/>
              <a:gd name="T15" fmla="*/ 0 h 66"/>
              <a:gd name="T16" fmla="*/ 6 w 13"/>
              <a:gd name="T17" fmla="*/ 0 h 66"/>
              <a:gd name="T18" fmla="*/ 6 w 13"/>
              <a:gd name="T19" fmla="*/ 0 h 66"/>
              <a:gd name="T20" fmla="*/ 13 w 13"/>
              <a:gd name="T21" fmla="*/ 0 h 66"/>
              <a:gd name="T22" fmla="*/ 13 w 13"/>
              <a:gd name="T23" fmla="*/ 7 h 66"/>
              <a:gd name="T24" fmla="*/ 13 w 13"/>
              <a:gd name="T25"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66">
                <a:moveTo>
                  <a:pt x="13" y="59"/>
                </a:moveTo>
                <a:lnTo>
                  <a:pt x="13" y="66"/>
                </a:lnTo>
                <a:lnTo>
                  <a:pt x="6" y="66"/>
                </a:lnTo>
                <a:lnTo>
                  <a:pt x="6" y="66"/>
                </a:lnTo>
                <a:lnTo>
                  <a:pt x="0" y="66"/>
                </a:lnTo>
                <a:lnTo>
                  <a:pt x="0" y="59"/>
                </a:lnTo>
                <a:lnTo>
                  <a:pt x="0" y="7"/>
                </a:lnTo>
                <a:lnTo>
                  <a:pt x="0" y="0"/>
                </a:lnTo>
                <a:lnTo>
                  <a:pt x="6" y="0"/>
                </a:lnTo>
                <a:lnTo>
                  <a:pt x="6" y="0"/>
                </a:lnTo>
                <a:lnTo>
                  <a:pt x="13" y="0"/>
                </a:lnTo>
                <a:lnTo>
                  <a:pt x="13" y="7"/>
                </a:lnTo>
                <a:lnTo>
                  <a:pt x="13" y="59"/>
                </a:lnTo>
                <a:close/>
              </a:path>
            </a:pathLst>
          </a:custGeom>
          <a:solidFill>
            <a:schemeClr val="accent2"/>
          </a:solidFill>
          <a:ln>
            <a:solidFill>
              <a:schemeClr val="accent2"/>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54" name="Freeform 436"/>
          <p:cNvSpPr>
            <a:spLocks/>
          </p:cNvSpPr>
          <p:nvPr/>
        </p:nvSpPr>
        <p:spPr bwMode="auto">
          <a:xfrm>
            <a:off x="2463800" y="3789766"/>
            <a:ext cx="398463" cy="23813"/>
          </a:xfrm>
          <a:custGeom>
            <a:avLst/>
            <a:gdLst>
              <a:gd name="T0" fmla="*/ 6 w 251"/>
              <a:gd name="T1" fmla="*/ 15 h 15"/>
              <a:gd name="T2" fmla="*/ 0 w 251"/>
              <a:gd name="T3" fmla="*/ 15 h 15"/>
              <a:gd name="T4" fmla="*/ 0 w 251"/>
              <a:gd name="T5" fmla="*/ 7 h 15"/>
              <a:gd name="T6" fmla="*/ 0 w 251"/>
              <a:gd name="T7" fmla="*/ 7 h 15"/>
              <a:gd name="T8" fmla="*/ 0 w 251"/>
              <a:gd name="T9" fmla="*/ 0 h 15"/>
              <a:gd name="T10" fmla="*/ 6 w 251"/>
              <a:gd name="T11" fmla="*/ 0 h 15"/>
              <a:gd name="T12" fmla="*/ 245 w 251"/>
              <a:gd name="T13" fmla="*/ 0 h 15"/>
              <a:gd name="T14" fmla="*/ 251 w 251"/>
              <a:gd name="T15" fmla="*/ 0 h 15"/>
              <a:gd name="T16" fmla="*/ 251 w 251"/>
              <a:gd name="T17" fmla="*/ 7 h 15"/>
              <a:gd name="T18" fmla="*/ 251 w 251"/>
              <a:gd name="T19" fmla="*/ 7 h 15"/>
              <a:gd name="T20" fmla="*/ 251 w 251"/>
              <a:gd name="T21" fmla="*/ 15 h 15"/>
              <a:gd name="T22" fmla="*/ 245 w 251"/>
              <a:gd name="T23" fmla="*/ 15 h 15"/>
              <a:gd name="T24" fmla="*/ 6 w 251"/>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1" h="15">
                <a:moveTo>
                  <a:pt x="6" y="15"/>
                </a:moveTo>
                <a:lnTo>
                  <a:pt x="0" y="15"/>
                </a:lnTo>
                <a:lnTo>
                  <a:pt x="0" y="7"/>
                </a:lnTo>
                <a:lnTo>
                  <a:pt x="0" y="7"/>
                </a:lnTo>
                <a:lnTo>
                  <a:pt x="0" y="0"/>
                </a:lnTo>
                <a:lnTo>
                  <a:pt x="6" y="0"/>
                </a:lnTo>
                <a:lnTo>
                  <a:pt x="245" y="0"/>
                </a:lnTo>
                <a:lnTo>
                  <a:pt x="251" y="0"/>
                </a:lnTo>
                <a:lnTo>
                  <a:pt x="251" y="7"/>
                </a:lnTo>
                <a:lnTo>
                  <a:pt x="251" y="7"/>
                </a:lnTo>
                <a:lnTo>
                  <a:pt x="251" y="15"/>
                </a:lnTo>
                <a:lnTo>
                  <a:pt x="245" y="15"/>
                </a:lnTo>
                <a:lnTo>
                  <a:pt x="6" y="15"/>
                </a:lnTo>
                <a:close/>
              </a:path>
            </a:pathLst>
          </a:custGeom>
          <a:solidFill>
            <a:schemeClr val="accent2"/>
          </a:solidFill>
          <a:ln>
            <a:solidFill>
              <a:schemeClr val="accent2"/>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55" name="Freeform 437"/>
          <p:cNvSpPr>
            <a:spLocks/>
          </p:cNvSpPr>
          <p:nvPr/>
        </p:nvSpPr>
        <p:spPr bwMode="auto">
          <a:xfrm>
            <a:off x="2205038" y="4553354"/>
            <a:ext cx="60325" cy="22225"/>
          </a:xfrm>
          <a:custGeom>
            <a:avLst/>
            <a:gdLst>
              <a:gd name="T0" fmla="*/ 6 w 38"/>
              <a:gd name="T1" fmla="*/ 14 h 14"/>
              <a:gd name="T2" fmla="*/ 0 w 38"/>
              <a:gd name="T3" fmla="*/ 14 h 14"/>
              <a:gd name="T4" fmla="*/ 0 w 38"/>
              <a:gd name="T5" fmla="*/ 7 h 14"/>
              <a:gd name="T6" fmla="*/ 0 w 38"/>
              <a:gd name="T7" fmla="*/ 7 h 14"/>
              <a:gd name="T8" fmla="*/ 0 w 38"/>
              <a:gd name="T9" fmla="*/ 0 h 14"/>
              <a:gd name="T10" fmla="*/ 6 w 38"/>
              <a:gd name="T11" fmla="*/ 0 h 14"/>
              <a:gd name="T12" fmla="*/ 31 w 38"/>
              <a:gd name="T13" fmla="*/ 0 h 14"/>
              <a:gd name="T14" fmla="*/ 38 w 38"/>
              <a:gd name="T15" fmla="*/ 0 h 14"/>
              <a:gd name="T16" fmla="*/ 38 w 38"/>
              <a:gd name="T17" fmla="*/ 7 h 14"/>
              <a:gd name="T18" fmla="*/ 38 w 38"/>
              <a:gd name="T19" fmla="*/ 7 h 14"/>
              <a:gd name="T20" fmla="*/ 38 w 38"/>
              <a:gd name="T21" fmla="*/ 14 h 14"/>
              <a:gd name="T22" fmla="*/ 31 w 38"/>
              <a:gd name="T23" fmla="*/ 14 h 14"/>
              <a:gd name="T24" fmla="*/ 6 w 38"/>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14">
                <a:moveTo>
                  <a:pt x="6" y="14"/>
                </a:moveTo>
                <a:lnTo>
                  <a:pt x="0" y="14"/>
                </a:lnTo>
                <a:lnTo>
                  <a:pt x="0" y="7"/>
                </a:lnTo>
                <a:lnTo>
                  <a:pt x="0" y="7"/>
                </a:lnTo>
                <a:lnTo>
                  <a:pt x="0" y="0"/>
                </a:lnTo>
                <a:lnTo>
                  <a:pt x="6" y="0"/>
                </a:lnTo>
                <a:lnTo>
                  <a:pt x="31" y="0"/>
                </a:lnTo>
                <a:lnTo>
                  <a:pt x="38" y="0"/>
                </a:lnTo>
                <a:lnTo>
                  <a:pt x="38" y="7"/>
                </a:lnTo>
                <a:lnTo>
                  <a:pt x="38" y="7"/>
                </a:lnTo>
                <a:lnTo>
                  <a:pt x="38" y="14"/>
                </a:lnTo>
                <a:lnTo>
                  <a:pt x="31" y="14"/>
                </a:lnTo>
                <a:lnTo>
                  <a:pt x="6" y="14"/>
                </a:lnTo>
                <a:close/>
              </a:path>
            </a:pathLst>
          </a:custGeom>
          <a:solidFill>
            <a:srgbClr val="FFCC00"/>
          </a:solidFill>
          <a:ln w="19050">
            <a:solidFill>
              <a:srgbClr val="FFCC00"/>
            </a:solidFill>
          </a:ln>
          <a:extLst/>
        </p:spPr>
        <p:txBody>
          <a:bodyPr vert="horz" wrap="square" lIns="91440" tIns="45720" rIns="91440" bIns="45720" numCol="1" anchor="t" anchorCtr="0" compatLnSpc="1">
            <a:prstTxWarp prst="textNoShape">
              <a:avLst/>
            </a:prstTxWarp>
          </a:bodyPr>
          <a:lstStyle/>
          <a:p>
            <a:endParaRPr lang="en-US" sz="1800">
              <a:ln>
                <a:solidFill>
                  <a:srgbClr val="FFFFFF"/>
                </a:solidFill>
              </a:ln>
              <a:solidFill>
                <a:srgbClr val="FFCC99"/>
              </a:solidFill>
              <a:latin typeface="Arial" charset="0"/>
              <a:ea typeface="ヒラギノ角ゴ Pro W3"/>
              <a:cs typeface="Arial" charset="0"/>
            </a:endParaRPr>
          </a:p>
        </p:txBody>
      </p:sp>
      <p:sp>
        <p:nvSpPr>
          <p:cNvPr id="156" name="Freeform 438"/>
          <p:cNvSpPr>
            <a:spLocks/>
          </p:cNvSpPr>
          <p:nvPr/>
        </p:nvSpPr>
        <p:spPr bwMode="auto">
          <a:xfrm>
            <a:off x="2244725" y="4505729"/>
            <a:ext cx="20638" cy="69850"/>
          </a:xfrm>
          <a:custGeom>
            <a:avLst/>
            <a:gdLst>
              <a:gd name="T0" fmla="*/ 13 w 13"/>
              <a:gd name="T1" fmla="*/ 37 h 44"/>
              <a:gd name="T2" fmla="*/ 13 w 13"/>
              <a:gd name="T3" fmla="*/ 44 h 44"/>
              <a:gd name="T4" fmla="*/ 6 w 13"/>
              <a:gd name="T5" fmla="*/ 44 h 44"/>
              <a:gd name="T6" fmla="*/ 6 w 13"/>
              <a:gd name="T7" fmla="*/ 44 h 44"/>
              <a:gd name="T8" fmla="*/ 0 w 13"/>
              <a:gd name="T9" fmla="*/ 44 h 44"/>
              <a:gd name="T10" fmla="*/ 0 w 13"/>
              <a:gd name="T11" fmla="*/ 37 h 44"/>
              <a:gd name="T12" fmla="*/ 0 w 13"/>
              <a:gd name="T13" fmla="*/ 7 h 44"/>
              <a:gd name="T14" fmla="*/ 0 w 13"/>
              <a:gd name="T15" fmla="*/ 0 h 44"/>
              <a:gd name="T16" fmla="*/ 6 w 13"/>
              <a:gd name="T17" fmla="*/ 0 h 44"/>
              <a:gd name="T18" fmla="*/ 6 w 13"/>
              <a:gd name="T19" fmla="*/ 0 h 44"/>
              <a:gd name="T20" fmla="*/ 13 w 13"/>
              <a:gd name="T21" fmla="*/ 0 h 44"/>
              <a:gd name="T22" fmla="*/ 13 w 13"/>
              <a:gd name="T23" fmla="*/ 7 h 44"/>
              <a:gd name="T24" fmla="*/ 13 w 13"/>
              <a:gd name="T25"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44">
                <a:moveTo>
                  <a:pt x="13" y="37"/>
                </a:moveTo>
                <a:lnTo>
                  <a:pt x="13" y="44"/>
                </a:lnTo>
                <a:lnTo>
                  <a:pt x="6" y="44"/>
                </a:lnTo>
                <a:lnTo>
                  <a:pt x="6" y="44"/>
                </a:lnTo>
                <a:lnTo>
                  <a:pt x="0" y="44"/>
                </a:lnTo>
                <a:lnTo>
                  <a:pt x="0" y="37"/>
                </a:lnTo>
                <a:lnTo>
                  <a:pt x="0" y="7"/>
                </a:lnTo>
                <a:lnTo>
                  <a:pt x="0" y="0"/>
                </a:lnTo>
                <a:lnTo>
                  <a:pt x="6" y="0"/>
                </a:lnTo>
                <a:lnTo>
                  <a:pt x="6" y="0"/>
                </a:lnTo>
                <a:lnTo>
                  <a:pt x="13" y="0"/>
                </a:lnTo>
                <a:lnTo>
                  <a:pt x="13" y="7"/>
                </a:lnTo>
                <a:lnTo>
                  <a:pt x="13" y="37"/>
                </a:lnTo>
                <a:close/>
              </a:path>
            </a:pathLst>
          </a:custGeom>
          <a:solidFill>
            <a:srgbClr val="FFCC00"/>
          </a:solidFill>
          <a:ln w="19050">
            <a:solidFill>
              <a:srgbClr val="FFCC00"/>
            </a:solidFill>
          </a:ln>
          <a:extLst/>
        </p:spPr>
        <p:txBody>
          <a:bodyPr vert="horz" wrap="square" lIns="91440" tIns="45720" rIns="91440" bIns="45720" numCol="1" anchor="t" anchorCtr="0" compatLnSpc="1">
            <a:prstTxWarp prst="textNoShape">
              <a:avLst/>
            </a:prstTxWarp>
          </a:bodyPr>
          <a:lstStyle/>
          <a:p>
            <a:endParaRPr lang="en-US" sz="1800" b="0">
              <a:ln>
                <a:solidFill>
                  <a:srgbClr val="FFFFFF"/>
                </a:solidFill>
              </a:ln>
              <a:solidFill>
                <a:srgbClr val="FFCC99"/>
              </a:solidFill>
              <a:latin typeface="Arial" charset="0"/>
              <a:ea typeface="ヒラギノ角ゴ Pro W3"/>
              <a:cs typeface="Arial" charset="0"/>
            </a:endParaRPr>
          </a:p>
        </p:txBody>
      </p:sp>
      <p:sp>
        <p:nvSpPr>
          <p:cNvPr id="157" name="Freeform 439"/>
          <p:cNvSpPr>
            <a:spLocks/>
          </p:cNvSpPr>
          <p:nvPr/>
        </p:nvSpPr>
        <p:spPr bwMode="auto">
          <a:xfrm>
            <a:off x="2244725" y="4505729"/>
            <a:ext cx="109538" cy="23813"/>
          </a:xfrm>
          <a:custGeom>
            <a:avLst/>
            <a:gdLst>
              <a:gd name="T0" fmla="*/ 6 w 69"/>
              <a:gd name="T1" fmla="*/ 15 h 15"/>
              <a:gd name="T2" fmla="*/ 0 w 69"/>
              <a:gd name="T3" fmla="*/ 15 h 15"/>
              <a:gd name="T4" fmla="*/ 0 w 69"/>
              <a:gd name="T5" fmla="*/ 7 h 15"/>
              <a:gd name="T6" fmla="*/ 0 w 69"/>
              <a:gd name="T7" fmla="*/ 7 h 15"/>
              <a:gd name="T8" fmla="*/ 0 w 69"/>
              <a:gd name="T9" fmla="*/ 0 h 15"/>
              <a:gd name="T10" fmla="*/ 6 w 69"/>
              <a:gd name="T11" fmla="*/ 0 h 15"/>
              <a:gd name="T12" fmla="*/ 63 w 69"/>
              <a:gd name="T13" fmla="*/ 0 h 15"/>
              <a:gd name="T14" fmla="*/ 69 w 69"/>
              <a:gd name="T15" fmla="*/ 0 h 15"/>
              <a:gd name="T16" fmla="*/ 69 w 69"/>
              <a:gd name="T17" fmla="*/ 7 h 15"/>
              <a:gd name="T18" fmla="*/ 69 w 69"/>
              <a:gd name="T19" fmla="*/ 7 h 15"/>
              <a:gd name="T20" fmla="*/ 69 w 69"/>
              <a:gd name="T21" fmla="*/ 15 h 15"/>
              <a:gd name="T22" fmla="*/ 63 w 69"/>
              <a:gd name="T23" fmla="*/ 15 h 15"/>
              <a:gd name="T24" fmla="*/ 6 w 69"/>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5">
                <a:moveTo>
                  <a:pt x="6" y="15"/>
                </a:moveTo>
                <a:lnTo>
                  <a:pt x="0" y="15"/>
                </a:lnTo>
                <a:lnTo>
                  <a:pt x="0" y="7"/>
                </a:lnTo>
                <a:lnTo>
                  <a:pt x="0" y="7"/>
                </a:lnTo>
                <a:lnTo>
                  <a:pt x="0" y="0"/>
                </a:lnTo>
                <a:lnTo>
                  <a:pt x="6" y="0"/>
                </a:lnTo>
                <a:lnTo>
                  <a:pt x="63" y="0"/>
                </a:lnTo>
                <a:lnTo>
                  <a:pt x="69" y="0"/>
                </a:lnTo>
                <a:lnTo>
                  <a:pt x="69" y="7"/>
                </a:lnTo>
                <a:lnTo>
                  <a:pt x="69" y="7"/>
                </a:lnTo>
                <a:lnTo>
                  <a:pt x="69" y="15"/>
                </a:lnTo>
                <a:lnTo>
                  <a:pt x="63" y="15"/>
                </a:lnTo>
                <a:lnTo>
                  <a:pt x="6" y="15"/>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58" name="Freeform 440"/>
          <p:cNvSpPr>
            <a:spLocks/>
          </p:cNvSpPr>
          <p:nvPr/>
        </p:nvSpPr>
        <p:spPr bwMode="auto">
          <a:xfrm>
            <a:off x="2335213" y="4423179"/>
            <a:ext cx="19050" cy="106363"/>
          </a:xfrm>
          <a:custGeom>
            <a:avLst/>
            <a:gdLst>
              <a:gd name="T0" fmla="*/ 12 w 12"/>
              <a:gd name="T1" fmla="*/ 59 h 67"/>
              <a:gd name="T2" fmla="*/ 12 w 12"/>
              <a:gd name="T3" fmla="*/ 67 h 67"/>
              <a:gd name="T4" fmla="*/ 6 w 12"/>
              <a:gd name="T5" fmla="*/ 67 h 67"/>
              <a:gd name="T6" fmla="*/ 6 w 12"/>
              <a:gd name="T7" fmla="*/ 67 h 67"/>
              <a:gd name="T8" fmla="*/ 0 w 12"/>
              <a:gd name="T9" fmla="*/ 67 h 67"/>
              <a:gd name="T10" fmla="*/ 0 w 12"/>
              <a:gd name="T11" fmla="*/ 59 h 67"/>
              <a:gd name="T12" fmla="*/ 0 w 12"/>
              <a:gd name="T13" fmla="*/ 8 h 67"/>
              <a:gd name="T14" fmla="*/ 0 w 12"/>
              <a:gd name="T15" fmla="*/ 0 h 67"/>
              <a:gd name="T16" fmla="*/ 6 w 12"/>
              <a:gd name="T17" fmla="*/ 0 h 67"/>
              <a:gd name="T18" fmla="*/ 6 w 12"/>
              <a:gd name="T19" fmla="*/ 0 h 67"/>
              <a:gd name="T20" fmla="*/ 12 w 12"/>
              <a:gd name="T21" fmla="*/ 0 h 67"/>
              <a:gd name="T22" fmla="*/ 12 w 12"/>
              <a:gd name="T23" fmla="*/ 8 h 67"/>
              <a:gd name="T24" fmla="*/ 12 w 12"/>
              <a:gd name="T25" fmla="*/ 5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67">
                <a:moveTo>
                  <a:pt x="12" y="59"/>
                </a:moveTo>
                <a:lnTo>
                  <a:pt x="12" y="67"/>
                </a:lnTo>
                <a:lnTo>
                  <a:pt x="6" y="67"/>
                </a:lnTo>
                <a:lnTo>
                  <a:pt x="6" y="67"/>
                </a:lnTo>
                <a:lnTo>
                  <a:pt x="0" y="67"/>
                </a:lnTo>
                <a:lnTo>
                  <a:pt x="0" y="59"/>
                </a:lnTo>
                <a:lnTo>
                  <a:pt x="0" y="8"/>
                </a:lnTo>
                <a:lnTo>
                  <a:pt x="0" y="0"/>
                </a:lnTo>
                <a:lnTo>
                  <a:pt x="6" y="0"/>
                </a:lnTo>
                <a:lnTo>
                  <a:pt x="6" y="0"/>
                </a:lnTo>
                <a:lnTo>
                  <a:pt x="12" y="0"/>
                </a:lnTo>
                <a:lnTo>
                  <a:pt x="12" y="8"/>
                </a:lnTo>
                <a:lnTo>
                  <a:pt x="12" y="59"/>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59" name="Freeform 441"/>
          <p:cNvSpPr>
            <a:spLocks/>
          </p:cNvSpPr>
          <p:nvPr/>
        </p:nvSpPr>
        <p:spPr bwMode="auto">
          <a:xfrm>
            <a:off x="2335213" y="4423179"/>
            <a:ext cx="39688" cy="23813"/>
          </a:xfrm>
          <a:custGeom>
            <a:avLst/>
            <a:gdLst>
              <a:gd name="T0" fmla="*/ 6 w 25"/>
              <a:gd name="T1" fmla="*/ 15 h 15"/>
              <a:gd name="T2" fmla="*/ 0 w 25"/>
              <a:gd name="T3" fmla="*/ 15 h 15"/>
              <a:gd name="T4" fmla="*/ 0 w 25"/>
              <a:gd name="T5" fmla="*/ 8 h 15"/>
              <a:gd name="T6" fmla="*/ 0 w 25"/>
              <a:gd name="T7" fmla="*/ 8 h 15"/>
              <a:gd name="T8" fmla="*/ 0 w 25"/>
              <a:gd name="T9" fmla="*/ 0 h 15"/>
              <a:gd name="T10" fmla="*/ 6 w 25"/>
              <a:gd name="T11" fmla="*/ 0 h 15"/>
              <a:gd name="T12" fmla="*/ 18 w 25"/>
              <a:gd name="T13" fmla="*/ 0 h 15"/>
              <a:gd name="T14" fmla="*/ 25 w 25"/>
              <a:gd name="T15" fmla="*/ 0 h 15"/>
              <a:gd name="T16" fmla="*/ 25 w 25"/>
              <a:gd name="T17" fmla="*/ 8 h 15"/>
              <a:gd name="T18" fmla="*/ 25 w 25"/>
              <a:gd name="T19" fmla="*/ 8 h 15"/>
              <a:gd name="T20" fmla="*/ 25 w 25"/>
              <a:gd name="T21" fmla="*/ 15 h 15"/>
              <a:gd name="T22" fmla="*/ 18 w 25"/>
              <a:gd name="T23" fmla="*/ 15 h 15"/>
              <a:gd name="T24" fmla="*/ 6 w 25"/>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5">
                <a:moveTo>
                  <a:pt x="6" y="15"/>
                </a:moveTo>
                <a:lnTo>
                  <a:pt x="0" y="15"/>
                </a:lnTo>
                <a:lnTo>
                  <a:pt x="0" y="8"/>
                </a:lnTo>
                <a:lnTo>
                  <a:pt x="0" y="8"/>
                </a:lnTo>
                <a:lnTo>
                  <a:pt x="0" y="0"/>
                </a:lnTo>
                <a:lnTo>
                  <a:pt x="6" y="0"/>
                </a:lnTo>
                <a:lnTo>
                  <a:pt x="18" y="0"/>
                </a:lnTo>
                <a:lnTo>
                  <a:pt x="25" y="0"/>
                </a:lnTo>
                <a:lnTo>
                  <a:pt x="25" y="8"/>
                </a:lnTo>
                <a:lnTo>
                  <a:pt x="25" y="8"/>
                </a:lnTo>
                <a:lnTo>
                  <a:pt x="25" y="15"/>
                </a:lnTo>
                <a:lnTo>
                  <a:pt x="18" y="15"/>
                </a:lnTo>
                <a:lnTo>
                  <a:pt x="6" y="15"/>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60" name="Freeform 442"/>
          <p:cNvSpPr>
            <a:spLocks/>
          </p:cNvSpPr>
          <p:nvPr/>
        </p:nvSpPr>
        <p:spPr bwMode="auto">
          <a:xfrm>
            <a:off x="2354263" y="4377141"/>
            <a:ext cx="20638" cy="69850"/>
          </a:xfrm>
          <a:custGeom>
            <a:avLst/>
            <a:gdLst>
              <a:gd name="T0" fmla="*/ 13 w 13"/>
              <a:gd name="T1" fmla="*/ 37 h 44"/>
              <a:gd name="T2" fmla="*/ 13 w 13"/>
              <a:gd name="T3" fmla="*/ 44 h 44"/>
              <a:gd name="T4" fmla="*/ 6 w 13"/>
              <a:gd name="T5" fmla="*/ 44 h 44"/>
              <a:gd name="T6" fmla="*/ 6 w 13"/>
              <a:gd name="T7" fmla="*/ 44 h 44"/>
              <a:gd name="T8" fmla="*/ 0 w 13"/>
              <a:gd name="T9" fmla="*/ 44 h 44"/>
              <a:gd name="T10" fmla="*/ 0 w 13"/>
              <a:gd name="T11" fmla="*/ 37 h 44"/>
              <a:gd name="T12" fmla="*/ 0 w 13"/>
              <a:gd name="T13" fmla="*/ 7 h 44"/>
              <a:gd name="T14" fmla="*/ 0 w 13"/>
              <a:gd name="T15" fmla="*/ 0 h 44"/>
              <a:gd name="T16" fmla="*/ 6 w 13"/>
              <a:gd name="T17" fmla="*/ 0 h 44"/>
              <a:gd name="T18" fmla="*/ 6 w 13"/>
              <a:gd name="T19" fmla="*/ 0 h 44"/>
              <a:gd name="T20" fmla="*/ 13 w 13"/>
              <a:gd name="T21" fmla="*/ 0 h 44"/>
              <a:gd name="T22" fmla="*/ 13 w 13"/>
              <a:gd name="T23" fmla="*/ 7 h 44"/>
              <a:gd name="T24" fmla="*/ 13 w 13"/>
              <a:gd name="T25"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44">
                <a:moveTo>
                  <a:pt x="13" y="37"/>
                </a:moveTo>
                <a:lnTo>
                  <a:pt x="13" y="44"/>
                </a:lnTo>
                <a:lnTo>
                  <a:pt x="6" y="44"/>
                </a:lnTo>
                <a:lnTo>
                  <a:pt x="6" y="44"/>
                </a:lnTo>
                <a:lnTo>
                  <a:pt x="0" y="44"/>
                </a:lnTo>
                <a:lnTo>
                  <a:pt x="0" y="37"/>
                </a:lnTo>
                <a:lnTo>
                  <a:pt x="0" y="7"/>
                </a:lnTo>
                <a:lnTo>
                  <a:pt x="0" y="0"/>
                </a:lnTo>
                <a:lnTo>
                  <a:pt x="6" y="0"/>
                </a:lnTo>
                <a:lnTo>
                  <a:pt x="6" y="0"/>
                </a:lnTo>
                <a:lnTo>
                  <a:pt x="13" y="0"/>
                </a:lnTo>
                <a:lnTo>
                  <a:pt x="13" y="7"/>
                </a:lnTo>
                <a:lnTo>
                  <a:pt x="13" y="37"/>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61" name="Freeform 443"/>
          <p:cNvSpPr>
            <a:spLocks/>
          </p:cNvSpPr>
          <p:nvPr/>
        </p:nvSpPr>
        <p:spPr bwMode="auto">
          <a:xfrm>
            <a:off x="2354263" y="4377141"/>
            <a:ext cx="39688" cy="22225"/>
          </a:xfrm>
          <a:custGeom>
            <a:avLst/>
            <a:gdLst>
              <a:gd name="T0" fmla="*/ 6 w 25"/>
              <a:gd name="T1" fmla="*/ 14 h 14"/>
              <a:gd name="T2" fmla="*/ 0 w 25"/>
              <a:gd name="T3" fmla="*/ 14 h 14"/>
              <a:gd name="T4" fmla="*/ 0 w 25"/>
              <a:gd name="T5" fmla="*/ 7 h 14"/>
              <a:gd name="T6" fmla="*/ 0 w 25"/>
              <a:gd name="T7" fmla="*/ 7 h 14"/>
              <a:gd name="T8" fmla="*/ 0 w 25"/>
              <a:gd name="T9" fmla="*/ 0 h 14"/>
              <a:gd name="T10" fmla="*/ 6 w 25"/>
              <a:gd name="T11" fmla="*/ 0 h 14"/>
              <a:gd name="T12" fmla="*/ 19 w 25"/>
              <a:gd name="T13" fmla="*/ 0 h 14"/>
              <a:gd name="T14" fmla="*/ 25 w 25"/>
              <a:gd name="T15" fmla="*/ 0 h 14"/>
              <a:gd name="T16" fmla="*/ 25 w 25"/>
              <a:gd name="T17" fmla="*/ 7 h 14"/>
              <a:gd name="T18" fmla="*/ 25 w 25"/>
              <a:gd name="T19" fmla="*/ 7 h 14"/>
              <a:gd name="T20" fmla="*/ 25 w 25"/>
              <a:gd name="T21" fmla="*/ 14 h 14"/>
              <a:gd name="T22" fmla="*/ 19 w 25"/>
              <a:gd name="T23" fmla="*/ 14 h 14"/>
              <a:gd name="T24" fmla="*/ 6 w 25"/>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4">
                <a:moveTo>
                  <a:pt x="6" y="14"/>
                </a:moveTo>
                <a:lnTo>
                  <a:pt x="0" y="14"/>
                </a:lnTo>
                <a:lnTo>
                  <a:pt x="0" y="7"/>
                </a:lnTo>
                <a:lnTo>
                  <a:pt x="0" y="7"/>
                </a:lnTo>
                <a:lnTo>
                  <a:pt x="0" y="0"/>
                </a:lnTo>
                <a:lnTo>
                  <a:pt x="6" y="0"/>
                </a:lnTo>
                <a:lnTo>
                  <a:pt x="19" y="0"/>
                </a:lnTo>
                <a:lnTo>
                  <a:pt x="25" y="0"/>
                </a:lnTo>
                <a:lnTo>
                  <a:pt x="25" y="7"/>
                </a:lnTo>
                <a:lnTo>
                  <a:pt x="25" y="7"/>
                </a:lnTo>
                <a:lnTo>
                  <a:pt x="25" y="14"/>
                </a:lnTo>
                <a:lnTo>
                  <a:pt x="19" y="14"/>
                </a:lnTo>
                <a:lnTo>
                  <a:pt x="6" y="14"/>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62" name="Freeform 444"/>
          <p:cNvSpPr>
            <a:spLocks/>
          </p:cNvSpPr>
          <p:nvPr/>
        </p:nvSpPr>
        <p:spPr bwMode="auto">
          <a:xfrm>
            <a:off x="2374900" y="4340629"/>
            <a:ext cx="19050" cy="58738"/>
          </a:xfrm>
          <a:custGeom>
            <a:avLst/>
            <a:gdLst>
              <a:gd name="T0" fmla="*/ 12 w 12"/>
              <a:gd name="T1" fmla="*/ 30 h 37"/>
              <a:gd name="T2" fmla="*/ 12 w 12"/>
              <a:gd name="T3" fmla="*/ 37 h 37"/>
              <a:gd name="T4" fmla="*/ 6 w 12"/>
              <a:gd name="T5" fmla="*/ 37 h 37"/>
              <a:gd name="T6" fmla="*/ 6 w 12"/>
              <a:gd name="T7" fmla="*/ 37 h 37"/>
              <a:gd name="T8" fmla="*/ 0 w 12"/>
              <a:gd name="T9" fmla="*/ 37 h 37"/>
              <a:gd name="T10" fmla="*/ 0 w 12"/>
              <a:gd name="T11" fmla="*/ 30 h 37"/>
              <a:gd name="T12" fmla="*/ 0 w 12"/>
              <a:gd name="T13" fmla="*/ 8 h 37"/>
              <a:gd name="T14" fmla="*/ 0 w 12"/>
              <a:gd name="T15" fmla="*/ 0 h 37"/>
              <a:gd name="T16" fmla="*/ 6 w 12"/>
              <a:gd name="T17" fmla="*/ 0 h 37"/>
              <a:gd name="T18" fmla="*/ 6 w 12"/>
              <a:gd name="T19" fmla="*/ 0 h 37"/>
              <a:gd name="T20" fmla="*/ 12 w 12"/>
              <a:gd name="T21" fmla="*/ 0 h 37"/>
              <a:gd name="T22" fmla="*/ 12 w 12"/>
              <a:gd name="T23" fmla="*/ 8 h 37"/>
              <a:gd name="T24" fmla="*/ 12 w 12"/>
              <a:gd name="T25"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37">
                <a:moveTo>
                  <a:pt x="12" y="30"/>
                </a:moveTo>
                <a:lnTo>
                  <a:pt x="12" y="37"/>
                </a:lnTo>
                <a:lnTo>
                  <a:pt x="6" y="37"/>
                </a:lnTo>
                <a:lnTo>
                  <a:pt x="6" y="37"/>
                </a:lnTo>
                <a:lnTo>
                  <a:pt x="0" y="37"/>
                </a:lnTo>
                <a:lnTo>
                  <a:pt x="0" y="30"/>
                </a:lnTo>
                <a:lnTo>
                  <a:pt x="0" y="8"/>
                </a:lnTo>
                <a:lnTo>
                  <a:pt x="0" y="0"/>
                </a:lnTo>
                <a:lnTo>
                  <a:pt x="6" y="0"/>
                </a:lnTo>
                <a:lnTo>
                  <a:pt x="6" y="0"/>
                </a:lnTo>
                <a:lnTo>
                  <a:pt x="12" y="0"/>
                </a:lnTo>
                <a:lnTo>
                  <a:pt x="12" y="8"/>
                </a:lnTo>
                <a:lnTo>
                  <a:pt x="12" y="30"/>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63" name="Freeform 445"/>
          <p:cNvSpPr>
            <a:spLocks/>
          </p:cNvSpPr>
          <p:nvPr/>
        </p:nvSpPr>
        <p:spPr bwMode="auto">
          <a:xfrm>
            <a:off x="2374900" y="4340629"/>
            <a:ext cx="39688" cy="23813"/>
          </a:xfrm>
          <a:custGeom>
            <a:avLst/>
            <a:gdLst>
              <a:gd name="T0" fmla="*/ 6 w 25"/>
              <a:gd name="T1" fmla="*/ 15 h 15"/>
              <a:gd name="T2" fmla="*/ 0 w 25"/>
              <a:gd name="T3" fmla="*/ 15 h 15"/>
              <a:gd name="T4" fmla="*/ 0 w 25"/>
              <a:gd name="T5" fmla="*/ 8 h 15"/>
              <a:gd name="T6" fmla="*/ 0 w 25"/>
              <a:gd name="T7" fmla="*/ 8 h 15"/>
              <a:gd name="T8" fmla="*/ 0 w 25"/>
              <a:gd name="T9" fmla="*/ 0 h 15"/>
              <a:gd name="T10" fmla="*/ 6 w 25"/>
              <a:gd name="T11" fmla="*/ 0 h 15"/>
              <a:gd name="T12" fmla="*/ 18 w 25"/>
              <a:gd name="T13" fmla="*/ 0 h 15"/>
              <a:gd name="T14" fmla="*/ 25 w 25"/>
              <a:gd name="T15" fmla="*/ 0 h 15"/>
              <a:gd name="T16" fmla="*/ 25 w 25"/>
              <a:gd name="T17" fmla="*/ 8 h 15"/>
              <a:gd name="T18" fmla="*/ 25 w 25"/>
              <a:gd name="T19" fmla="*/ 8 h 15"/>
              <a:gd name="T20" fmla="*/ 25 w 25"/>
              <a:gd name="T21" fmla="*/ 15 h 15"/>
              <a:gd name="T22" fmla="*/ 18 w 25"/>
              <a:gd name="T23" fmla="*/ 15 h 15"/>
              <a:gd name="T24" fmla="*/ 6 w 25"/>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5">
                <a:moveTo>
                  <a:pt x="6" y="15"/>
                </a:moveTo>
                <a:lnTo>
                  <a:pt x="0" y="15"/>
                </a:lnTo>
                <a:lnTo>
                  <a:pt x="0" y="8"/>
                </a:lnTo>
                <a:lnTo>
                  <a:pt x="0" y="8"/>
                </a:lnTo>
                <a:lnTo>
                  <a:pt x="0" y="0"/>
                </a:lnTo>
                <a:lnTo>
                  <a:pt x="6" y="0"/>
                </a:lnTo>
                <a:lnTo>
                  <a:pt x="18" y="0"/>
                </a:lnTo>
                <a:lnTo>
                  <a:pt x="25" y="0"/>
                </a:lnTo>
                <a:lnTo>
                  <a:pt x="25" y="8"/>
                </a:lnTo>
                <a:lnTo>
                  <a:pt x="25" y="8"/>
                </a:lnTo>
                <a:lnTo>
                  <a:pt x="25" y="15"/>
                </a:lnTo>
                <a:lnTo>
                  <a:pt x="18" y="15"/>
                </a:lnTo>
                <a:lnTo>
                  <a:pt x="6" y="15"/>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64" name="Freeform 446"/>
          <p:cNvSpPr>
            <a:spLocks/>
          </p:cNvSpPr>
          <p:nvPr/>
        </p:nvSpPr>
        <p:spPr bwMode="auto">
          <a:xfrm>
            <a:off x="2393950" y="4294591"/>
            <a:ext cx="20638" cy="69850"/>
          </a:xfrm>
          <a:custGeom>
            <a:avLst/>
            <a:gdLst>
              <a:gd name="T0" fmla="*/ 13 w 13"/>
              <a:gd name="T1" fmla="*/ 37 h 44"/>
              <a:gd name="T2" fmla="*/ 13 w 13"/>
              <a:gd name="T3" fmla="*/ 44 h 44"/>
              <a:gd name="T4" fmla="*/ 6 w 13"/>
              <a:gd name="T5" fmla="*/ 44 h 44"/>
              <a:gd name="T6" fmla="*/ 6 w 13"/>
              <a:gd name="T7" fmla="*/ 44 h 44"/>
              <a:gd name="T8" fmla="*/ 0 w 13"/>
              <a:gd name="T9" fmla="*/ 44 h 44"/>
              <a:gd name="T10" fmla="*/ 0 w 13"/>
              <a:gd name="T11" fmla="*/ 37 h 44"/>
              <a:gd name="T12" fmla="*/ 0 w 13"/>
              <a:gd name="T13" fmla="*/ 7 h 44"/>
              <a:gd name="T14" fmla="*/ 0 w 13"/>
              <a:gd name="T15" fmla="*/ 0 h 44"/>
              <a:gd name="T16" fmla="*/ 6 w 13"/>
              <a:gd name="T17" fmla="*/ 0 h 44"/>
              <a:gd name="T18" fmla="*/ 6 w 13"/>
              <a:gd name="T19" fmla="*/ 0 h 44"/>
              <a:gd name="T20" fmla="*/ 13 w 13"/>
              <a:gd name="T21" fmla="*/ 0 h 44"/>
              <a:gd name="T22" fmla="*/ 13 w 13"/>
              <a:gd name="T23" fmla="*/ 7 h 44"/>
              <a:gd name="T24" fmla="*/ 13 w 13"/>
              <a:gd name="T25"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44">
                <a:moveTo>
                  <a:pt x="13" y="37"/>
                </a:moveTo>
                <a:lnTo>
                  <a:pt x="13" y="44"/>
                </a:lnTo>
                <a:lnTo>
                  <a:pt x="6" y="44"/>
                </a:lnTo>
                <a:lnTo>
                  <a:pt x="6" y="44"/>
                </a:lnTo>
                <a:lnTo>
                  <a:pt x="0" y="44"/>
                </a:lnTo>
                <a:lnTo>
                  <a:pt x="0" y="37"/>
                </a:lnTo>
                <a:lnTo>
                  <a:pt x="0" y="7"/>
                </a:lnTo>
                <a:lnTo>
                  <a:pt x="0" y="0"/>
                </a:lnTo>
                <a:lnTo>
                  <a:pt x="6" y="0"/>
                </a:lnTo>
                <a:lnTo>
                  <a:pt x="6" y="0"/>
                </a:lnTo>
                <a:lnTo>
                  <a:pt x="13" y="0"/>
                </a:lnTo>
                <a:lnTo>
                  <a:pt x="13" y="7"/>
                </a:lnTo>
                <a:lnTo>
                  <a:pt x="13" y="37"/>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65" name="Freeform 447"/>
          <p:cNvSpPr>
            <a:spLocks/>
          </p:cNvSpPr>
          <p:nvPr/>
        </p:nvSpPr>
        <p:spPr bwMode="auto">
          <a:xfrm>
            <a:off x="2393950" y="4294591"/>
            <a:ext cx="239713" cy="23813"/>
          </a:xfrm>
          <a:custGeom>
            <a:avLst/>
            <a:gdLst>
              <a:gd name="T0" fmla="*/ 6 w 151"/>
              <a:gd name="T1" fmla="*/ 15 h 15"/>
              <a:gd name="T2" fmla="*/ 0 w 151"/>
              <a:gd name="T3" fmla="*/ 15 h 15"/>
              <a:gd name="T4" fmla="*/ 0 w 151"/>
              <a:gd name="T5" fmla="*/ 7 h 15"/>
              <a:gd name="T6" fmla="*/ 0 w 151"/>
              <a:gd name="T7" fmla="*/ 7 h 15"/>
              <a:gd name="T8" fmla="*/ 0 w 151"/>
              <a:gd name="T9" fmla="*/ 0 h 15"/>
              <a:gd name="T10" fmla="*/ 6 w 151"/>
              <a:gd name="T11" fmla="*/ 0 h 15"/>
              <a:gd name="T12" fmla="*/ 144 w 151"/>
              <a:gd name="T13" fmla="*/ 0 h 15"/>
              <a:gd name="T14" fmla="*/ 151 w 151"/>
              <a:gd name="T15" fmla="*/ 0 h 15"/>
              <a:gd name="T16" fmla="*/ 151 w 151"/>
              <a:gd name="T17" fmla="*/ 7 h 15"/>
              <a:gd name="T18" fmla="*/ 151 w 151"/>
              <a:gd name="T19" fmla="*/ 7 h 15"/>
              <a:gd name="T20" fmla="*/ 151 w 151"/>
              <a:gd name="T21" fmla="*/ 15 h 15"/>
              <a:gd name="T22" fmla="*/ 144 w 151"/>
              <a:gd name="T23" fmla="*/ 15 h 15"/>
              <a:gd name="T24" fmla="*/ 6 w 151"/>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15">
                <a:moveTo>
                  <a:pt x="6" y="15"/>
                </a:moveTo>
                <a:lnTo>
                  <a:pt x="0" y="15"/>
                </a:lnTo>
                <a:lnTo>
                  <a:pt x="0" y="7"/>
                </a:lnTo>
                <a:lnTo>
                  <a:pt x="0" y="7"/>
                </a:lnTo>
                <a:lnTo>
                  <a:pt x="0" y="0"/>
                </a:lnTo>
                <a:lnTo>
                  <a:pt x="6" y="0"/>
                </a:lnTo>
                <a:lnTo>
                  <a:pt x="144" y="0"/>
                </a:lnTo>
                <a:lnTo>
                  <a:pt x="151" y="0"/>
                </a:lnTo>
                <a:lnTo>
                  <a:pt x="151" y="7"/>
                </a:lnTo>
                <a:lnTo>
                  <a:pt x="151" y="7"/>
                </a:lnTo>
                <a:lnTo>
                  <a:pt x="151" y="15"/>
                </a:lnTo>
                <a:lnTo>
                  <a:pt x="144" y="15"/>
                </a:lnTo>
                <a:lnTo>
                  <a:pt x="6" y="15"/>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66" name="Freeform 448"/>
          <p:cNvSpPr>
            <a:spLocks/>
          </p:cNvSpPr>
          <p:nvPr/>
        </p:nvSpPr>
        <p:spPr bwMode="auto">
          <a:xfrm>
            <a:off x="2613025" y="4246966"/>
            <a:ext cx="20638" cy="71438"/>
          </a:xfrm>
          <a:custGeom>
            <a:avLst/>
            <a:gdLst>
              <a:gd name="T0" fmla="*/ 13 w 13"/>
              <a:gd name="T1" fmla="*/ 37 h 45"/>
              <a:gd name="T2" fmla="*/ 13 w 13"/>
              <a:gd name="T3" fmla="*/ 45 h 45"/>
              <a:gd name="T4" fmla="*/ 6 w 13"/>
              <a:gd name="T5" fmla="*/ 45 h 45"/>
              <a:gd name="T6" fmla="*/ 6 w 13"/>
              <a:gd name="T7" fmla="*/ 45 h 45"/>
              <a:gd name="T8" fmla="*/ 0 w 13"/>
              <a:gd name="T9" fmla="*/ 45 h 45"/>
              <a:gd name="T10" fmla="*/ 0 w 13"/>
              <a:gd name="T11" fmla="*/ 37 h 45"/>
              <a:gd name="T12" fmla="*/ 0 w 13"/>
              <a:gd name="T13" fmla="*/ 8 h 45"/>
              <a:gd name="T14" fmla="*/ 0 w 13"/>
              <a:gd name="T15" fmla="*/ 0 h 45"/>
              <a:gd name="T16" fmla="*/ 6 w 13"/>
              <a:gd name="T17" fmla="*/ 0 h 45"/>
              <a:gd name="T18" fmla="*/ 6 w 13"/>
              <a:gd name="T19" fmla="*/ 0 h 45"/>
              <a:gd name="T20" fmla="*/ 13 w 13"/>
              <a:gd name="T21" fmla="*/ 0 h 45"/>
              <a:gd name="T22" fmla="*/ 13 w 13"/>
              <a:gd name="T23" fmla="*/ 8 h 45"/>
              <a:gd name="T24" fmla="*/ 13 w 13"/>
              <a:gd name="T25"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45">
                <a:moveTo>
                  <a:pt x="13" y="37"/>
                </a:moveTo>
                <a:lnTo>
                  <a:pt x="13" y="45"/>
                </a:lnTo>
                <a:lnTo>
                  <a:pt x="6" y="45"/>
                </a:lnTo>
                <a:lnTo>
                  <a:pt x="6" y="45"/>
                </a:lnTo>
                <a:lnTo>
                  <a:pt x="0" y="45"/>
                </a:lnTo>
                <a:lnTo>
                  <a:pt x="0" y="37"/>
                </a:lnTo>
                <a:lnTo>
                  <a:pt x="0" y="8"/>
                </a:lnTo>
                <a:lnTo>
                  <a:pt x="0" y="0"/>
                </a:lnTo>
                <a:lnTo>
                  <a:pt x="6" y="0"/>
                </a:lnTo>
                <a:lnTo>
                  <a:pt x="6" y="0"/>
                </a:lnTo>
                <a:lnTo>
                  <a:pt x="13" y="0"/>
                </a:lnTo>
                <a:lnTo>
                  <a:pt x="13" y="8"/>
                </a:lnTo>
                <a:lnTo>
                  <a:pt x="13" y="37"/>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67" name="Freeform 449"/>
          <p:cNvSpPr>
            <a:spLocks/>
          </p:cNvSpPr>
          <p:nvPr/>
        </p:nvSpPr>
        <p:spPr bwMode="auto">
          <a:xfrm>
            <a:off x="2613025" y="4246966"/>
            <a:ext cx="209550" cy="23813"/>
          </a:xfrm>
          <a:custGeom>
            <a:avLst/>
            <a:gdLst>
              <a:gd name="T0" fmla="*/ 6 w 132"/>
              <a:gd name="T1" fmla="*/ 15 h 15"/>
              <a:gd name="T2" fmla="*/ 0 w 132"/>
              <a:gd name="T3" fmla="*/ 15 h 15"/>
              <a:gd name="T4" fmla="*/ 0 w 132"/>
              <a:gd name="T5" fmla="*/ 8 h 15"/>
              <a:gd name="T6" fmla="*/ 0 w 132"/>
              <a:gd name="T7" fmla="*/ 8 h 15"/>
              <a:gd name="T8" fmla="*/ 0 w 132"/>
              <a:gd name="T9" fmla="*/ 0 h 15"/>
              <a:gd name="T10" fmla="*/ 6 w 132"/>
              <a:gd name="T11" fmla="*/ 0 h 15"/>
              <a:gd name="T12" fmla="*/ 125 w 132"/>
              <a:gd name="T13" fmla="*/ 0 h 15"/>
              <a:gd name="T14" fmla="*/ 132 w 132"/>
              <a:gd name="T15" fmla="*/ 0 h 15"/>
              <a:gd name="T16" fmla="*/ 132 w 132"/>
              <a:gd name="T17" fmla="*/ 8 h 15"/>
              <a:gd name="T18" fmla="*/ 132 w 132"/>
              <a:gd name="T19" fmla="*/ 8 h 15"/>
              <a:gd name="T20" fmla="*/ 132 w 132"/>
              <a:gd name="T21" fmla="*/ 15 h 15"/>
              <a:gd name="T22" fmla="*/ 125 w 132"/>
              <a:gd name="T23" fmla="*/ 15 h 15"/>
              <a:gd name="T24" fmla="*/ 6 w 132"/>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15">
                <a:moveTo>
                  <a:pt x="6" y="15"/>
                </a:moveTo>
                <a:lnTo>
                  <a:pt x="0" y="15"/>
                </a:lnTo>
                <a:lnTo>
                  <a:pt x="0" y="8"/>
                </a:lnTo>
                <a:lnTo>
                  <a:pt x="0" y="8"/>
                </a:lnTo>
                <a:lnTo>
                  <a:pt x="0" y="0"/>
                </a:lnTo>
                <a:lnTo>
                  <a:pt x="6" y="0"/>
                </a:lnTo>
                <a:lnTo>
                  <a:pt x="125" y="0"/>
                </a:lnTo>
                <a:lnTo>
                  <a:pt x="132" y="0"/>
                </a:lnTo>
                <a:lnTo>
                  <a:pt x="132" y="8"/>
                </a:lnTo>
                <a:lnTo>
                  <a:pt x="132" y="8"/>
                </a:lnTo>
                <a:lnTo>
                  <a:pt x="132" y="15"/>
                </a:lnTo>
                <a:lnTo>
                  <a:pt x="125" y="15"/>
                </a:lnTo>
                <a:lnTo>
                  <a:pt x="6" y="15"/>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68" name="Freeform 450"/>
          <p:cNvSpPr>
            <a:spLocks/>
          </p:cNvSpPr>
          <p:nvPr/>
        </p:nvSpPr>
        <p:spPr bwMode="auto">
          <a:xfrm>
            <a:off x="2801938" y="4200929"/>
            <a:ext cx="20638" cy="69850"/>
          </a:xfrm>
          <a:custGeom>
            <a:avLst/>
            <a:gdLst>
              <a:gd name="T0" fmla="*/ 13 w 13"/>
              <a:gd name="T1" fmla="*/ 37 h 44"/>
              <a:gd name="T2" fmla="*/ 13 w 13"/>
              <a:gd name="T3" fmla="*/ 44 h 44"/>
              <a:gd name="T4" fmla="*/ 6 w 13"/>
              <a:gd name="T5" fmla="*/ 44 h 44"/>
              <a:gd name="T6" fmla="*/ 6 w 13"/>
              <a:gd name="T7" fmla="*/ 44 h 44"/>
              <a:gd name="T8" fmla="*/ 0 w 13"/>
              <a:gd name="T9" fmla="*/ 44 h 44"/>
              <a:gd name="T10" fmla="*/ 0 w 13"/>
              <a:gd name="T11" fmla="*/ 37 h 44"/>
              <a:gd name="T12" fmla="*/ 0 w 13"/>
              <a:gd name="T13" fmla="*/ 7 h 44"/>
              <a:gd name="T14" fmla="*/ 0 w 13"/>
              <a:gd name="T15" fmla="*/ 0 h 44"/>
              <a:gd name="T16" fmla="*/ 6 w 13"/>
              <a:gd name="T17" fmla="*/ 0 h 44"/>
              <a:gd name="T18" fmla="*/ 6 w 13"/>
              <a:gd name="T19" fmla="*/ 0 h 44"/>
              <a:gd name="T20" fmla="*/ 13 w 13"/>
              <a:gd name="T21" fmla="*/ 0 h 44"/>
              <a:gd name="T22" fmla="*/ 13 w 13"/>
              <a:gd name="T23" fmla="*/ 7 h 44"/>
              <a:gd name="T24" fmla="*/ 13 w 13"/>
              <a:gd name="T25"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44">
                <a:moveTo>
                  <a:pt x="13" y="37"/>
                </a:moveTo>
                <a:lnTo>
                  <a:pt x="13" y="44"/>
                </a:lnTo>
                <a:lnTo>
                  <a:pt x="6" y="44"/>
                </a:lnTo>
                <a:lnTo>
                  <a:pt x="6" y="44"/>
                </a:lnTo>
                <a:lnTo>
                  <a:pt x="0" y="44"/>
                </a:lnTo>
                <a:lnTo>
                  <a:pt x="0" y="37"/>
                </a:lnTo>
                <a:lnTo>
                  <a:pt x="0" y="7"/>
                </a:lnTo>
                <a:lnTo>
                  <a:pt x="0" y="0"/>
                </a:lnTo>
                <a:lnTo>
                  <a:pt x="6" y="0"/>
                </a:lnTo>
                <a:lnTo>
                  <a:pt x="6" y="0"/>
                </a:lnTo>
                <a:lnTo>
                  <a:pt x="13" y="0"/>
                </a:lnTo>
                <a:lnTo>
                  <a:pt x="13" y="7"/>
                </a:lnTo>
                <a:lnTo>
                  <a:pt x="13" y="37"/>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69" name="Freeform 451"/>
          <p:cNvSpPr>
            <a:spLocks/>
          </p:cNvSpPr>
          <p:nvPr/>
        </p:nvSpPr>
        <p:spPr bwMode="auto">
          <a:xfrm>
            <a:off x="2801938" y="4200929"/>
            <a:ext cx="39688" cy="23813"/>
          </a:xfrm>
          <a:custGeom>
            <a:avLst/>
            <a:gdLst>
              <a:gd name="T0" fmla="*/ 6 w 25"/>
              <a:gd name="T1" fmla="*/ 15 h 15"/>
              <a:gd name="T2" fmla="*/ 0 w 25"/>
              <a:gd name="T3" fmla="*/ 15 h 15"/>
              <a:gd name="T4" fmla="*/ 0 w 25"/>
              <a:gd name="T5" fmla="*/ 7 h 15"/>
              <a:gd name="T6" fmla="*/ 0 w 25"/>
              <a:gd name="T7" fmla="*/ 7 h 15"/>
              <a:gd name="T8" fmla="*/ 0 w 25"/>
              <a:gd name="T9" fmla="*/ 0 h 15"/>
              <a:gd name="T10" fmla="*/ 6 w 25"/>
              <a:gd name="T11" fmla="*/ 0 h 15"/>
              <a:gd name="T12" fmla="*/ 19 w 25"/>
              <a:gd name="T13" fmla="*/ 0 h 15"/>
              <a:gd name="T14" fmla="*/ 25 w 25"/>
              <a:gd name="T15" fmla="*/ 0 h 15"/>
              <a:gd name="T16" fmla="*/ 25 w 25"/>
              <a:gd name="T17" fmla="*/ 7 h 15"/>
              <a:gd name="T18" fmla="*/ 25 w 25"/>
              <a:gd name="T19" fmla="*/ 7 h 15"/>
              <a:gd name="T20" fmla="*/ 25 w 25"/>
              <a:gd name="T21" fmla="*/ 15 h 15"/>
              <a:gd name="T22" fmla="*/ 19 w 25"/>
              <a:gd name="T23" fmla="*/ 15 h 15"/>
              <a:gd name="T24" fmla="*/ 6 w 25"/>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5">
                <a:moveTo>
                  <a:pt x="6" y="15"/>
                </a:moveTo>
                <a:lnTo>
                  <a:pt x="0" y="15"/>
                </a:lnTo>
                <a:lnTo>
                  <a:pt x="0" y="7"/>
                </a:lnTo>
                <a:lnTo>
                  <a:pt x="0" y="7"/>
                </a:lnTo>
                <a:lnTo>
                  <a:pt x="0" y="0"/>
                </a:lnTo>
                <a:lnTo>
                  <a:pt x="6" y="0"/>
                </a:lnTo>
                <a:lnTo>
                  <a:pt x="19" y="0"/>
                </a:lnTo>
                <a:lnTo>
                  <a:pt x="25" y="0"/>
                </a:lnTo>
                <a:lnTo>
                  <a:pt x="25" y="7"/>
                </a:lnTo>
                <a:lnTo>
                  <a:pt x="25" y="7"/>
                </a:lnTo>
                <a:lnTo>
                  <a:pt x="25" y="15"/>
                </a:lnTo>
                <a:lnTo>
                  <a:pt x="19" y="15"/>
                </a:lnTo>
                <a:lnTo>
                  <a:pt x="6" y="15"/>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70" name="Freeform 452"/>
          <p:cNvSpPr>
            <a:spLocks/>
          </p:cNvSpPr>
          <p:nvPr/>
        </p:nvSpPr>
        <p:spPr bwMode="auto">
          <a:xfrm>
            <a:off x="2822575" y="4166004"/>
            <a:ext cx="19050" cy="58738"/>
          </a:xfrm>
          <a:custGeom>
            <a:avLst/>
            <a:gdLst>
              <a:gd name="T0" fmla="*/ 12 w 12"/>
              <a:gd name="T1" fmla="*/ 29 h 37"/>
              <a:gd name="T2" fmla="*/ 12 w 12"/>
              <a:gd name="T3" fmla="*/ 37 h 37"/>
              <a:gd name="T4" fmla="*/ 6 w 12"/>
              <a:gd name="T5" fmla="*/ 37 h 37"/>
              <a:gd name="T6" fmla="*/ 6 w 12"/>
              <a:gd name="T7" fmla="*/ 37 h 37"/>
              <a:gd name="T8" fmla="*/ 0 w 12"/>
              <a:gd name="T9" fmla="*/ 37 h 37"/>
              <a:gd name="T10" fmla="*/ 0 w 12"/>
              <a:gd name="T11" fmla="*/ 29 h 37"/>
              <a:gd name="T12" fmla="*/ 0 w 12"/>
              <a:gd name="T13" fmla="*/ 7 h 37"/>
              <a:gd name="T14" fmla="*/ 0 w 12"/>
              <a:gd name="T15" fmla="*/ 0 h 37"/>
              <a:gd name="T16" fmla="*/ 6 w 12"/>
              <a:gd name="T17" fmla="*/ 0 h 37"/>
              <a:gd name="T18" fmla="*/ 6 w 12"/>
              <a:gd name="T19" fmla="*/ 0 h 37"/>
              <a:gd name="T20" fmla="*/ 12 w 12"/>
              <a:gd name="T21" fmla="*/ 0 h 37"/>
              <a:gd name="T22" fmla="*/ 12 w 12"/>
              <a:gd name="T23" fmla="*/ 7 h 37"/>
              <a:gd name="T24" fmla="*/ 12 w 12"/>
              <a:gd name="T25" fmla="*/ 2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37">
                <a:moveTo>
                  <a:pt x="12" y="29"/>
                </a:moveTo>
                <a:lnTo>
                  <a:pt x="12" y="37"/>
                </a:lnTo>
                <a:lnTo>
                  <a:pt x="6" y="37"/>
                </a:lnTo>
                <a:lnTo>
                  <a:pt x="6" y="37"/>
                </a:lnTo>
                <a:lnTo>
                  <a:pt x="0" y="37"/>
                </a:lnTo>
                <a:lnTo>
                  <a:pt x="0" y="29"/>
                </a:lnTo>
                <a:lnTo>
                  <a:pt x="0" y="7"/>
                </a:lnTo>
                <a:lnTo>
                  <a:pt x="0" y="0"/>
                </a:lnTo>
                <a:lnTo>
                  <a:pt x="6" y="0"/>
                </a:lnTo>
                <a:lnTo>
                  <a:pt x="6" y="0"/>
                </a:lnTo>
                <a:lnTo>
                  <a:pt x="12" y="0"/>
                </a:lnTo>
                <a:lnTo>
                  <a:pt x="12" y="7"/>
                </a:lnTo>
                <a:lnTo>
                  <a:pt x="12" y="29"/>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71" name="Freeform 453"/>
          <p:cNvSpPr>
            <a:spLocks/>
          </p:cNvSpPr>
          <p:nvPr/>
        </p:nvSpPr>
        <p:spPr bwMode="auto">
          <a:xfrm>
            <a:off x="2822575" y="4166004"/>
            <a:ext cx="39688" cy="22225"/>
          </a:xfrm>
          <a:custGeom>
            <a:avLst/>
            <a:gdLst>
              <a:gd name="T0" fmla="*/ 6 w 25"/>
              <a:gd name="T1" fmla="*/ 14 h 14"/>
              <a:gd name="T2" fmla="*/ 0 w 25"/>
              <a:gd name="T3" fmla="*/ 14 h 14"/>
              <a:gd name="T4" fmla="*/ 0 w 25"/>
              <a:gd name="T5" fmla="*/ 7 h 14"/>
              <a:gd name="T6" fmla="*/ 0 w 25"/>
              <a:gd name="T7" fmla="*/ 7 h 14"/>
              <a:gd name="T8" fmla="*/ 0 w 25"/>
              <a:gd name="T9" fmla="*/ 0 h 14"/>
              <a:gd name="T10" fmla="*/ 6 w 25"/>
              <a:gd name="T11" fmla="*/ 0 h 14"/>
              <a:gd name="T12" fmla="*/ 19 w 25"/>
              <a:gd name="T13" fmla="*/ 0 h 14"/>
              <a:gd name="T14" fmla="*/ 25 w 25"/>
              <a:gd name="T15" fmla="*/ 0 h 14"/>
              <a:gd name="T16" fmla="*/ 25 w 25"/>
              <a:gd name="T17" fmla="*/ 7 h 14"/>
              <a:gd name="T18" fmla="*/ 25 w 25"/>
              <a:gd name="T19" fmla="*/ 7 h 14"/>
              <a:gd name="T20" fmla="*/ 25 w 25"/>
              <a:gd name="T21" fmla="*/ 14 h 14"/>
              <a:gd name="T22" fmla="*/ 19 w 25"/>
              <a:gd name="T23" fmla="*/ 14 h 14"/>
              <a:gd name="T24" fmla="*/ 6 w 25"/>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4">
                <a:moveTo>
                  <a:pt x="6" y="14"/>
                </a:moveTo>
                <a:lnTo>
                  <a:pt x="0" y="14"/>
                </a:lnTo>
                <a:lnTo>
                  <a:pt x="0" y="7"/>
                </a:lnTo>
                <a:lnTo>
                  <a:pt x="0" y="7"/>
                </a:lnTo>
                <a:lnTo>
                  <a:pt x="0" y="0"/>
                </a:lnTo>
                <a:lnTo>
                  <a:pt x="6" y="0"/>
                </a:lnTo>
                <a:lnTo>
                  <a:pt x="19" y="0"/>
                </a:lnTo>
                <a:lnTo>
                  <a:pt x="25" y="0"/>
                </a:lnTo>
                <a:lnTo>
                  <a:pt x="25" y="7"/>
                </a:lnTo>
                <a:lnTo>
                  <a:pt x="25" y="7"/>
                </a:lnTo>
                <a:lnTo>
                  <a:pt x="25" y="14"/>
                </a:lnTo>
                <a:lnTo>
                  <a:pt x="19" y="14"/>
                </a:lnTo>
                <a:lnTo>
                  <a:pt x="6" y="14"/>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72" name="Freeform 454"/>
          <p:cNvSpPr>
            <a:spLocks/>
          </p:cNvSpPr>
          <p:nvPr/>
        </p:nvSpPr>
        <p:spPr bwMode="auto">
          <a:xfrm>
            <a:off x="2841625" y="4553354"/>
            <a:ext cx="338138" cy="22225"/>
          </a:xfrm>
          <a:custGeom>
            <a:avLst/>
            <a:gdLst>
              <a:gd name="T0" fmla="*/ 7 w 213"/>
              <a:gd name="T1" fmla="*/ 14 h 14"/>
              <a:gd name="T2" fmla="*/ 0 w 213"/>
              <a:gd name="T3" fmla="*/ 14 h 14"/>
              <a:gd name="T4" fmla="*/ 0 w 213"/>
              <a:gd name="T5" fmla="*/ 7 h 14"/>
              <a:gd name="T6" fmla="*/ 0 w 213"/>
              <a:gd name="T7" fmla="*/ 7 h 14"/>
              <a:gd name="T8" fmla="*/ 0 w 213"/>
              <a:gd name="T9" fmla="*/ 0 h 14"/>
              <a:gd name="T10" fmla="*/ 7 w 213"/>
              <a:gd name="T11" fmla="*/ 0 h 14"/>
              <a:gd name="T12" fmla="*/ 207 w 213"/>
              <a:gd name="T13" fmla="*/ 0 h 14"/>
              <a:gd name="T14" fmla="*/ 213 w 213"/>
              <a:gd name="T15" fmla="*/ 0 h 14"/>
              <a:gd name="T16" fmla="*/ 213 w 213"/>
              <a:gd name="T17" fmla="*/ 7 h 14"/>
              <a:gd name="T18" fmla="*/ 213 w 213"/>
              <a:gd name="T19" fmla="*/ 7 h 14"/>
              <a:gd name="T20" fmla="*/ 213 w 213"/>
              <a:gd name="T21" fmla="*/ 14 h 14"/>
              <a:gd name="T22" fmla="*/ 207 w 213"/>
              <a:gd name="T23" fmla="*/ 14 h 14"/>
              <a:gd name="T24" fmla="*/ 7 w 213"/>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13" h="14">
                <a:moveTo>
                  <a:pt x="7" y="14"/>
                </a:moveTo>
                <a:lnTo>
                  <a:pt x="0" y="14"/>
                </a:lnTo>
                <a:lnTo>
                  <a:pt x="0" y="7"/>
                </a:lnTo>
                <a:lnTo>
                  <a:pt x="0" y="7"/>
                </a:lnTo>
                <a:lnTo>
                  <a:pt x="0" y="0"/>
                </a:lnTo>
                <a:lnTo>
                  <a:pt x="7" y="0"/>
                </a:lnTo>
                <a:lnTo>
                  <a:pt x="207" y="0"/>
                </a:lnTo>
                <a:lnTo>
                  <a:pt x="213" y="0"/>
                </a:lnTo>
                <a:lnTo>
                  <a:pt x="213" y="7"/>
                </a:lnTo>
                <a:lnTo>
                  <a:pt x="213" y="7"/>
                </a:lnTo>
                <a:lnTo>
                  <a:pt x="213" y="14"/>
                </a:lnTo>
                <a:lnTo>
                  <a:pt x="207" y="14"/>
                </a:lnTo>
                <a:lnTo>
                  <a:pt x="7" y="14"/>
                </a:lnTo>
                <a:close/>
              </a:path>
            </a:pathLst>
          </a:custGeom>
          <a:solidFill>
            <a:srgbClr val="FF0000"/>
          </a:solidFill>
          <a:ln>
            <a:solidFill>
              <a:schemeClr val="tx1"/>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73" name="Freeform 455"/>
          <p:cNvSpPr>
            <a:spLocks/>
          </p:cNvSpPr>
          <p:nvPr/>
        </p:nvSpPr>
        <p:spPr bwMode="auto">
          <a:xfrm>
            <a:off x="3160713" y="4470804"/>
            <a:ext cx="19050" cy="104775"/>
          </a:xfrm>
          <a:custGeom>
            <a:avLst/>
            <a:gdLst>
              <a:gd name="T0" fmla="*/ 12 w 12"/>
              <a:gd name="T1" fmla="*/ 59 h 66"/>
              <a:gd name="T2" fmla="*/ 12 w 12"/>
              <a:gd name="T3" fmla="*/ 66 h 66"/>
              <a:gd name="T4" fmla="*/ 6 w 12"/>
              <a:gd name="T5" fmla="*/ 66 h 66"/>
              <a:gd name="T6" fmla="*/ 6 w 12"/>
              <a:gd name="T7" fmla="*/ 66 h 66"/>
              <a:gd name="T8" fmla="*/ 0 w 12"/>
              <a:gd name="T9" fmla="*/ 66 h 66"/>
              <a:gd name="T10" fmla="*/ 0 w 12"/>
              <a:gd name="T11" fmla="*/ 59 h 66"/>
              <a:gd name="T12" fmla="*/ 0 w 12"/>
              <a:gd name="T13" fmla="*/ 7 h 66"/>
              <a:gd name="T14" fmla="*/ 0 w 12"/>
              <a:gd name="T15" fmla="*/ 0 h 66"/>
              <a:gd name="T16" fmla="*/ 6 w 12"/>
              <a:gd name="T17" fmla="*/ 0 h 66"/>
              <a:gd name="T18" fmla="*/ 6 w 12"/>
              <a:gd name="T19" fmla="*/ 0 h 66"/>
              <a:gd name="T20" fmla="*/ 12 w 12"/>
              <a:gd name="T21" fmla="*/ 0 h 66"/>
              <a:gd name="T22" fmla="*/ 12 w 12"/>
              <a:gd name="T23" fmla="*/ 7 h 66"/>
              <a:gd name="T24" fmla="*/ 12 w 12"/>
              <a:gd name="T25"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66">
                <a:moveTo>
                  <a:pt x="12" y="59"/>
                </a:moveTo>
                <a:lnTo>
                  <a:pt x="12" y="66"/>
                </a:lnTo>
                <a:lnTo>
                  <a:pt x="6" y="66"/>
                </a:lnTo>
                <a:lnTo>
                  <a:pt x="6" y="66"/>
                </a:lnTo>
                <a:lnTo>
                  <a:pt x="0" y="66"/>
                </a:lnTo>
                <a:lnTo>
                  <a:pt x="0" y="59"/>
                </a:lnTo>
                <a:lnTo>
                  <a:pt x="0" y="7"/>
                </a:lnTo>
                <a:lnTo>
                  <a:pt x="0" y="0"/>
                </a:lnTo>
                <a:lnTo>
                  <a:pt x="6" y="0"/>
                </a:lnTo>
                <a:lnTo>
                  <a:pt x="6" y="0"/>
                </a:lnTo>
                <a:lnTo>
                  <a:pt x="12" y="0"/>
                </a:lnTo>
                <a:lnTo>
                  <a:pt x="12" y="7"/>
                </a:lnTo>
                <a:lnTo>
                  <a:pt x="12" y="59"/>
                </a:lnTo>
                <a:close/>
              </a:path>
            </a:pathLst>
          </a:custGeom>
          <a:solidFill>
            <a:schemeClr val="accent1"/>
          </a:solidFill>
          <a:ln>
            <a:solidFill>
              <a:schemeClr val="accent1"/>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74" name="Freeform 456"/>
          <p:cNvSpPr>
            <a:spLocks/>
          </p:cNvSpPr>
          <p:nvPr/>
        </p:nvSpPr>
        <p:spPr bwMode="auto">
          <a:xfrm>
            <a:off x="3160713" y="4470804"/>
            <a:ext cx="79375" cy="23813"/>
          </a:xfrm>
          <a:custGeom>
            <a:avLst/>
            <a:gdLst>
              <a:gd name="T0" fmla="*/ 6 w 50"/>
              <a:gd name="T1" fmla="*/ 15 h 15"/>
              <a:gd name="T2" fmla="*/ 0 w 50"/>
              <a:gd name="T3" fmla="*/ 15 h 15"/>
              <a:gd name="T4" fmla="*/ 0 w 50"/>
              <a:gd name="T5" fmla="*/ 7 h 15"/>
              <a:gd name="T6" fmla="*/ 0 w 50"/>
              <a:gd name="T7" fmla="*/ 7 h 15"/>
              <a:gd name="T8" fmla="*/ 0 w 50"/>
              <a:gd name="T9" fmla="*/ 0 h 15"/>
              <a:gd name="T10" fmla="*/ 6 w 50"/>
              <a:gd name="T11" fmla="*/ 0 h 15"/>
              <a:gd name="T12" fmla="*/ 44 w 50"/>
              <a:gd name="T13" fmla="*/ 0 h 15"/>
              <a:gd name="T14" fmla="*/ 50 w 50"/>
              <a:gd name="T15" fmla="*/ 0 h 15"/>
              <a:gd name="T16" fmla="*/ 50 w 50"/>
              <a:gd name="T17" fmla="*/ 7 h 15"/>
              <a:gd name="T18" fmla="*/ 50 w 50"/>
              <a:gd name="T19" fmla="*/ 7 h 15"/>
              <a:gd name="T20" fmla="*/ 50 w 50"/>
              <a:gd name="T21" fmla="*/ 15 h 15"/>
              <a:gd name="T22" fmla="*/ 44 w 50"/>
              <a:gd name="T23" fmla="*/ 15 h 15"/>
              <a:gd name="T24" fmla="*/ 6 w 50"/>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5">
                <a:moveTo>
                  <a:pt x="6" y="15"/>
                </a:moveTo>
                <a:lnTo>
                  <a:pt x="0" y="15"/>
                </a:lnTo>
                <a:lnTo>
                  <a:pt x="0" y="7"/>
                </a:lnTo>
                <a:lnTo>
                  <a:pt x="0" y="7"/>
                </a:lnTo>
                <a:lnTo>
                  <a:pt x="0" y="0"/>
                </a:lnTo>
                <a:lnTo>
                  <a:pt x="6" y="0"/>
                </a:lnTo>
                <a:lnTo>
                  <a:pt x="44" y="0"/>
                </a:lnTo>
                <a:lnTo>
                  <a:pt x="50" y="0"/>
                </a:lnTo>
                <a:lnTo>
                  <a:pt x="50" y="7"/>
                </a:lnTo>
                <a:lnTo>
                  <a:pt x="50" y="7"/>
                </a:lnTo>
                <a:lnTo>
                  <a:pt x="50" y="15"/>
                </a:lnTo>
                <a:lnTo>
                  <a:pt x="44" y="15"/>
                </a:lnTo>
                <a:lnTo>
                  <a:pt x="6" y="15"/>
                </a:lnTo>
                <a:close/>
              </a:path>
            </a:pathLst>
          </a:custGeom>
          <a:solidFill>
            <a:schemeClr val="accent1"/>
          </a:solidFill>
          <a:ln>
            <a:solidFill>
              <a:schemeClr val="accent1"/>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75" name="Freeform 457"/>
          <p:cNvSpPr>
            <a:spLocks/>
          </p:cNvSpPr>
          <p:nvPr/>
        </p:nvSpPr>
        <p:spPr bwMode="auto">
          <a:xfrm>
            <a:off x="3219450" y="4377141"/>
            <a:ext cx="20638" cy="117475"/>
          </a:xfrm>
          <a:custGeom>
            <a:avLst/>
            <a:gdLst>
              <a:gd name="T0" fmla="*/ 13 w 13"/>
              <a:gd name="T1" fmla="*/ 66 h 74"/>
              <a:gd name="T2" fmla="*/ 13 w 13"/>
              <a:gd name="T3" fmla="*/ 74 h 74"/>
              <a:gd name="T4" fmla="*/ 7 w 13"/>
              <a:gd name="T5" fmla="*/ 74 h 74"/>
              <a:gd name="T6" fmla="*/ 7 w 13"/>
              <a:gd name="T7" fmla="*/ 74 h 74"/>
              <a:gd name="T8" fmla="*/ 0 w 13"/>
              <a:gd name="T9" fmla="*/ 74 h 74"/>
              <a:gd name="T10" fmla="*/ 0 w 13"/>
              <a:gd name="T11" fmla="*/ 66 h 74"/>
              <a:gd name="T12" fmla="*/ 0 w 13"/>
              <a:gd name="T13" fmla="*/ 7 h 74"/>
              <a:gd name="T14" fmla="*/ 0 w 13"/>
              <a:gd name="T15" fmla="*/ 0 h 74"/>
              <a:gd name="T16" fmla="*/ 7 w 13"/>
              <a:gd name="T17" fmla="*/ 0 h 74"/>
              <a:gd name="T18" fmla="*/ 7 w 13"/>
              <a:gd name="T19" fmla="*/ 0 h 74"/>
              <a:gd name="T20" fmla="*/ 13 w 13"/>
              <a:gd name="T21" fmla="*/ 0 h 74"/>
              <a:gd name="T22" fmla="*/ 13 w 13"/>
              <a:gd name="T23" fmla="*/ 7 h 74"/>
              <a:gd name="T24" fmla="*/ 13 w 13"/>
              <a:gd name="T25" fmla="*/ 6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74">
                <a:moveTo>
                  <a:pt x="13" y="66"/>
                </a:moveTo>
                <a:lnTo>
                  <a:pt x="13" y="74"/>
                </a:lnTo>
                <a:lnTo>
                  <a:pt x="7" y="74"/>
                </a:lnTo>
                <a:lnTo>
                  <a:pt x="7" y="74"/>
                </a:lnTo>
                <a:lnTo>
                  <a:pt x="0" y="74"/>
                </a:lnTo>
                <a:lnTo>
                  <a:pt x="0" y="66"/>
                </a:lnTo>
                <a:lnTo>
                  <a:pt x="0" y="7"/>
                </a:lnTo>
                <a:lnTo>
                  <a:pt x="0" y="0"/>
                </a:lnTo>
                <a:lnTo>
                  <a:pt x="7" y="0"/>
                </a:lnTo>
                <a:lnTo>
                  <a:pt x="7" y="0"/>
                </a:lnTo>
                <a:lnTo>
                  <a:pt x="13" y="0"/>
                </a:lnTo>
                <a:lnTo>
                  <a:pt x="13" y="7"/>
                </a:lnTo>
                <a:lnTo>
                  <a:pt x="13" y="66"/>
                </a:lnTo>
                <a:close/>
              </a:path>
            </a:pathLst>
          </a:custGeom>
          <a:solidFill>
            <a:srgbClr val="FF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76" name="Freeform 458"/>
          <p:cNvSpPr>
            <a:spLocks/>
          </p:cNvSpPr>
          <p:nvPr/>
        </p:nvSpPr>
        <p:spPr bwMode="auto">
          <a:xfrm>
            <a:off x="3219450" y="4377141"/>
            <a:ext cx="80963" cy="22225"/>
          </a:xfrm>
          <a:custGeom>
            <a:avLst/>
            <a:gdLst>
              <a:gd name="T0" fmla="*/ 7 w 51"/>
              <a:gd name="T1" fmla="*/ 14 h 14"/>
              <a:gd name="T2" fmla="*/ 0 w 51"/>
              <a:gd name="T3" fmla="*/ 14 h 14"/>
              <a:gd name="T4" fmla="*/ 0 w 51"/>
              <a:gd name="T5" fmla="*/ 7 h 14"/>
              <a:gd name="T6" fmla="*/ 0 w 51"/>
              <a:gd name="T7" fmla="*/ 7 h 14"/>
              <a:gd name="T8" fmla="*/ 0 w 51"/>
              <a:gd name="T9" fmla="*/ 0 h 14"/>
              <a:gd name="T10" fmla="*/ 7 w 51"/>
              <a:gd name="T11" fmla="*/ 0 h 14"/>
              <a:gd name="T12" fmla="*/ 44 w 51"/>
              <a:gd name="T13" fmla="*/ 0 h 14"/>
              <a:gd name="T14" fmla="*/ 51 w 51"/>
              <a:gd name="T15" fmla="*/ 0 h 14"/>
              <a:gd name="T16" fmla="*/ 51 w 51"/>
              <a:gd name="T17" fmla="*/ 7 h 14"/>
              <a:gd name="T18" fmla="*/ 51 w 51"/>
              <a:gd name="T19" fmla="*/ 7 h 14"/>
              <a:gd name="T20" fmla="*/ 51 w 51"/>
              <a:gd name="T21" fmla="*/ 14 h 14"/>
              <a:gd name="T22" fmla="*/ 44 w 51"/>
              <a:gd name="T23" fmla="*/ 14 h 14"/>
              <a:gd name="T24" fmla="*/ 7 w 51"/>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1" h="14">
                <a:moveTo>
                  <a:pt x="7" y="14"/>
                </a:moveTo>
                <a:lnTo>
                  <a:pt x="0" y="14"/>
                </a:lnTo>
                <a:lnTo>
                  <a:pt x="0" y="7"/>
                </a:lnTo>
                <a:lnTo>
                  <a:pt x="0" y="7"/>
                </a:lnTo>
                <a:lnTo>
                  <a:pt x="0" y="0"/>
                </a:lnTo>
                <a:lnTo>
                  <a:pt x="7" y="0"/>
                </a:lnTo>
                <a:lnTo>
                  <a:pt x="44" y="0"/>
                </a:lnTo>
                <a:lnTo>
                  <a:pt x="51" y="0"/>
                </a:lnTo>
                <a:lnTo>
                  <a:pt x="51" y="7"/>
                </a:lnTo>
                <a:lnTo>
                  <a:pt x="51" y="7"/>
                </a:lnTo>
                <a:lnTo>
                  <a:pt x="51" y="14"/>
                </a:lnTo>
                <a:lnTo>
                  <a:pt x="44" y="14"/>
                </a:lnTo>
                <a:lnTo>
                  <a:pt x="7" y="14"/>
                </a:lnTo>
                <a:close/>
              </a:path>
            </a:pathLst>
          </a:custGeom>
          <a:solidFill>
            <a:schemeClr val="accent1"/>
          </a:solidFill>
          <a:ln>
            <a:solidFill>
              <a:schemeClr val="accent1"/>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77" name="Freeform 459"/>
          <p:cNvSpPr>
            <a:spLocks/>
          </p:cNvSpPr>
          <p:nvPr/>
        </p:nvSpPr>
        <p:spPr bwMode="auto">
          <a:xfrm>
            <a:off x="3279775" y="4283479"/>
            <a:ext cx="20638" cy="115888"/>
          </a:xfrm>
          <a:custGeom>
            <a:avLst/>
            <a:gdLst>
              <a:gd name="T0" fmla="*/ 13 w 13"/>
              <a:gd name="T1" fmla="*/ 66 h 73"/>
              <a:gd name="T2" fmla="*/ 13 w 13"/>
              <a:gd name="T3" fmla="*/ 73 h 73"/>
              <a:gd name="T4" fmla="*/ 6 w 13"/>
              <a:gd name="T5" fmla="*/ 73 h 73"/>
              <a:gd name="T6" fmla="*/ 6 w 13"/>
              <a:gd name="T7" fmla="*/ 73 h 73"/>
              <a:gd name="T8" fmla="*/ 0 w 13"/>
              <a:gd name="T9" fmla="*/ 73 h 73"/>
              <a:gd name="T10" fmla="*/ 0 w 13"/>
              <a:gd name="T11" fmla="*/ 66 h 73"/>
              <a:gd name="T12" fmla="*/ 0 w 13"/>
              <a:gd name="T13" fmla="*/ 7 h 73"/>
              <a:gd name="T14" fmla="*/ 0 w 13"/>
              <a:gd name="T15" fmla="*/ 0 h 73"/>
              <a:gd name="T16" fmla="*/ 6 w 13"/>
              <a:gd name="T17" fmla="*/ 0 h 73"/>
              <a:gd name="T18" fmla="*/ 6 w 13"/>
              <a:gd name="T19" fmla="*/ 0 h 73"/>
              <a:gd name="T20" fmla="*/ 13 w 13"/>
              <a:gd name="T21" fmla="*/ 0 h 73"/>
              <a:gd name="T22" fmla="*/ 13 w 13"/>
              <a:gd name="T23" fmla="*/ 7 h 73"/>
              <a:gd name="T24" fmla="*/ 13 w 13"/>
              <a:gd name="T25" fmla="*/ 6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73">
                <a:moveTo>
                  <a:pt x="13" y="66"/>
                </a:moveTo>
                <a:lnTo>
                  <a:pt x="13" y="73"/>
                </a:lnTo>
                <a:lnTo>
                  <a:pt x="6" y="73"/>
                </a:lnTo>
                <a:lnTo>
                  <a:pt x="6" y="73"/>
                </a:lnTo>
                <a:lnTo>
                  <a:pt x="0" y="73"/>
                </a:lnTo>
                <a:lnTo>
                  <a:pt x="0" y="66"/>
                </a:lnTo>
                <a:lnTo>
                  <a:pt x="0" y="7"/>
                </a:lnTo>
                <a:lnTo>
                  <a:pt x="0" y="0"/>
                </a:lnTo>
                <a:lnTo>
                  <a:pt x="6" y="0"/>
                </a:lnTo>
                <a:lnTo>
                  <a:pt x="6" y="0"/>
                </a:lnTo>
                <a:lnTo>
                  <a:pt x="13" y="0"/>
                </a:lnTo>
                <a:lnTo>
                  <a:pt x="13" y="7"/>
                </a:lnTo>
                <a:lnTo>
                  <a:pt x="13" y="66"/>
                </a:lnTo>
                <a:close/>
              </a:path>
            </a:pathLst>
          </a:custGeom>
          <a:solidFill>
            <a:schemeClr val="accent1"/>
          </a:solidFill>
          <a:ln>
            <a:solidFill>
              <a:schemeClr val="accent1"/>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78" name="Freeform 460"/>
          <p:cNvSpPr>
            <a:spLocks/>
          </p:cNvSpPr>
          <p:nvPr/>
        </p:nvSpPr>
        <p:spPr bwMode="auto">
          <a:xfrm>
            <a:off x="3279775" y="4283479"/>
            <a:ext cx="60325" cy="22225"/>
          </a:xfrm>
          <a:custGeom>
            <a:avLst/>
            <a:gdLst>
              <a:gd name="T0" fmla="*/ 6 w 38"/>
              <a:gd name="T1" fmla="*/ 14 h 14"/>
              <a:gd name="T2" fmla="*/ 0 w 38"/>
              <a:gd name="T3" fmla="*/ 14 h 14"/>
              <a:gd name="T4" fmla="*/ 0 w 38"/>
              <a:gd name="T5" fmla="*/ 7 h 14"/>
              <a:gd name="T6" fmla="*/ 0 w 38"/>
              <a:gd name="T7" fmla="*/ 7 h 14"/>
              <a:gd name="T8" fmla="*/ 0 w 38"/>
              <a:gd name="T9" fmla="*/ 0 h 14"/>
              <a:gd name="T10" fmla="*/ 6 w 38"/>
              <a:gd name="T11" fmla="*/ 0 h 14"/>
              <a:gd name="T12" fmla="*/ 31 w 38"/>
              <a:gd name="T13" fmla="*/ 0 h 14"/>
              <a:gd name="T14" fmla="*/ 38 w 38"/>
              <a:gd name="T15" fmla="*/ 0 h 14"/>
              <a:gd name="T16" fmla="*/ 38 w 38"/>
              <a:gd name="T17" fmla="*/ 7 h 14"/>
              <a:gd name="T18" fmla="*/ 38 w 38"/>
              <a:gd name="T19" fmla="*/ 7 h 14"/>
              <a:gd name="T20" fmla="*/ 38 w 38"/>
              <a:gd name="T21" fmla="*/ 14 h 14"/>
              <a:gd name="T22" fmla="*/ 31 w 38"/>
              <a:gd name="T23" fmla="*/ 14 h 14"/>
              <a:gd name="T24" fmla="*/ 6 w 38"/>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14">
                <a:moveTo>
                  <a:pt x="6" y="14"/>
                </a:moveTo>
                <a:lnTo>
                  <a:pt x="0" y="14"/>
                </a:lnTo>
                <a:lnTo>
                  <a:pt x="0" y="7"/>
                </a:lnTo>
                <a:lnTo>
                  <a:pt x="0" y="7"/>
                </a:lnTo>
                <a:lnTo>
                  <a:pt x="0" y="0"/>
                </a:lnTo>
                <a:lnTo>
                  <a:pt x="6" y="0"/>
                </a:lnTo>
                <a:lnTo>
                  <a:pt x="31" y="0"/>
                </a:lnTo>
                <a:lnTo>
                  <a:pt x="38" y="0"/>
                </a:lnTo>
                <a:lnTo>
                  <a:pt x="38" y="7"/>
                </a:lnTo>
                <a:lnTo>
                  <a:pt x="38" y="7"/>
                </a:lnTo>
                <a:lnTo>
                  <a:pt x="38" y="14"/>
                </a:lnTo>
                <a:lnTo>
                  <a:pt x="31" y="14"/>
                </a:lnTo>
                <a:lnTo>
                  <a:pt x="6" y="14"/>
                </a:lnTo>
                <a:close/>
              </a:path>
            </a:pathLst>
          </a:custGeom>
          <a:solidFill>
            <a:schemeClr val="accent1"/>
          </a:solidFill>
          <a:ln>
            <a:solidFill>
              <a:schemeClr val="accent1"/>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79" name="Freeform 461"/>
          <p:cNvSpPr>
            <a:spLocks/>
          </p:cNvSpPr>
          <p:nvPr/>
        </p:nvSpPr>
        <p:spPr bwMode="auto">
          <a:xfrm>
            <a:off x="3319463" y="4200929"/>
            <a:ext cx="20638" cy="104775"/>
          </a:xfrm>
          <a:custGeom>
            <a:avLst/>
            <a:gdLst>
              <a:gd name="T0" fmla="*/ 13 w 13"/>
              <a:gd name="T1" fmla="*/ 59 h 66"/>
              <a:gd name="T2" fmla="*/ 13 w 13"/>
              <a:gd name="T3" fmla="*/ 66 h 66"/>
              <a:gd name="T4" fmla="*/ 6 w 13"/>
              <a:gd name="T5" fmla="*/ 66 h 66"/>
              <a:gd name="T6" fmla="*/ 6 w 13"/>
              <a:gd name="T7" fmla="*/ 66 h 66"/>
              <a:gd name="T8" fmla="*/ 0 w 13"/>
              <a:gd name="T9" fmla="*/ 66 h 66"/>
              <a:gd name="T10" fmla="*/ 0 w 13"/>
              <a:gd name="T11" fmla="*/ 59 h 66"/>
              <a:gd name="T12" fmla="*/ 0 w 13"/>
              <a:gd name="T13" fmla="*/ 7 h 66"/>
              <a:gd name="T14" fmla="*/ 0 w 13"/>
              <a:gd name="T15" fmla="*/ 0 h 66"/>
              <a:gd name="T16" fmla="*/ 6 w 13"/>
              <a:gd name="T17" fmla="*/ 0 h 66"/>
              <a:gd name="T18" fmla="*/ 6 w 13"/>
              <a:gd name="T19" fmla="*/ 0 h 66"/>
              <a:gd name="T20" fmla="*/ 13 w 13"/>
              <a:gd name="T21" fmla="*/ 0 h 66"/>
              <a:gd name="T22" fmla="*/ 13 w 13"/>
              <a:gd name="T23" fmla="*/ 7 h 66"/>
              <a:gd name="T24" fmla="*/ 13 w 13"/>
              <a:gd name="T25"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66">
                <a:moveTo>
                  <a:pt x="13" y="59"/>
                </a:moveTo>
                <a:lnTo>
                  <a:pt x="13" y="66"/>
                </a:lnTo>
                <a:lnTo>
                  <a:pt x="6" y="66"/>
                </a:lnTo>
                <a:lnTo>
                  <a:pt x="6" y="66"/>
                </a:lnTo>
                <a:lnTo>
                  <a:pt x="0" y="66"/>
                </a:lnTo>
                <a:lnTo>
                  <a:pt x="0" y="59"/>
                </a:lnTo>
                <a:lnTo>
                  <a:pt x="0" y="7"/>
                </a:lnTo>
                <a:lnTo>
                  <a:pt x="0" y="0"/>
                </a:lnTo>
                <a:lnTo>
                  <a:pt x="6" y="0"/>
                </a:lnTo>
                <a:lnTo>
                  <a:pt x="6" y="0"/>
                </a:lnTo>
                <a:lnTo>
                  <a:pt x="13" y="0"/>
                </a:lnTo>
                <a:lnTo>
                  <a:pt x="13" y="7"/>
                </a:lnTo>
                <a:lnTo>
                  <a:pt x="13" y="59"/>
                </a:lnTo>
                <a:close/>
              </a:path>
            </a:pathLst>
          </a:custGeom>
          <a:solidFill>
            <a:schemeClr val="accent1"/>
          </a:solidFill>
          <a:ln>
            <a:solidFill>
              <a:schemeClr val="accent1"/>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80" name="Freeform 462"/>
          <p:cNvSpPr>
            <a:spLocks/>
          </p:cNvSpPr>
          <p:nvPr/>
        </p:nvSpPr>
        <p:spPr bwMode="auto">
          <a:xfrm>
            <a:off x="3319463" y="4200929"/>
            <a:ext cx="49213" cy="23813"/>
          </a:xfrm>
          <a:custGeom>
            <a:avLst/>
            <a:gdLst>
              <a:gd name="T0" fmla="*/ 6 w 31"/>
              <a:gd name="T1" fmla="*/ 15 h 15"/>
              <a:gd name="T2" fmla="*/ 0 w 31"/>
              <a:gd name="T3" fmla="*/ 15 h 15"/>
              <a:gd name="T4" fmla="*/ 0 w 31"/>
              <a:gd name="T5" fmla="*/ 7 h 15"/>
              <a:gd name="T6" fmla="*/ 0 w 31"/>
              <a:gd name="T7" fmla="*/ 7 h 15"/>
              <a:gd name="T8" fmla="*/ 0 w 31"/>
              <a:gd name="T9" fmla="*/ 0 h 15"/>
              <a:gd name="T10" fmla="*/ 6 w 31"/>
              <a:gd name="T11" fmla="*/ 0 h 15"/>
              <a:gd name="T12" fmla="*/ 25 w 31"/>
              <a:gd name="T13" fmla="*/ 0 h 15"/>
              <a:gd name="T14" fmla="*/ 31 w 31"/>
              <a:gd name="T15" fmla="*/ 0 h 15"/>
              <a:gd name="T16" fmla="*/ 31 w 31"/>
              <a:gd name="T17" fmla="*/ 7 h 15"/>
              <a:gd name="T18" fmla="*/ 31 w 31"/>
              <a:gd name="T19" fmla="*/ 7 h 15"/>
              <a:gd name="T20" fmla="*/ 31 w 31"/>
              <a:gd name="T21" fmla="*/ 15 h 15"/>
              <a:gd name="T22" fmla="*/ 25 w 31"/>
              <a:gd name="T23" fmla="*/ 15 h 15"/>
              <a:gd name="T24" fmla="*/ 6 w 31"/>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15">
                <a:moveTo>
                  <a:pt x="6" y="15"/>
                </a:moveTo>
                <a:lnTo>
                  <a:pt x="0" y="15"/>
                </a:lnTo>
                <a:lnTo>
                  <a:pt x="0" y="7"/>
                </a:lnTo>
                <a:lnTo>
                  <a:pt x="0" y="7"/>
                </a:lnTo>
                <a:lnTo>
                  <a:pt x="0" y="0"/>
                </a:lnTo>
                <a:lnTo>
                  <a:pt x="6" y="0"/>
                </a:lnTo>
                <a:lnTo>
                  <a:pt x="25" y="0"/>
                </a:lnTo>
                <a:lnTo>
                  <a:pt x="31" y="0"/>
                </a:lnTo>
                <a:lnTo>
                  <a:pt x="31" y="7"/>
                </a:lnTo>
                <a:lnTo>
                  <a:pt x="31" y="7"/>
                </a:lnTo>
                <a:lnTo>
                  <a:pt x="31" y="15"/>
                </a:lnTo>
                <a:lnTo>
                  <a:pt x="25" y="15"/>
                </a:lnTo>
                <a:lnTo>
                  <a:pt x="6" y="15"/>
                </a:lnTo>
                <a:close/>
              </a:path>
            </a:pathLst>
          </a:custGeom>
          <a:solidFill>
            <a:schemeClr val="accent1"/>
          </a:solidFill>
          <a:ln>
            <a:solidFill>
              <a:schemeClr val="accent1"/>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81" name="Freeform 463"/>
          <p:cNvSpPr>
            <a:spLocks/>
          </p:cNvSpPr>
          <p:nvPr/>
        </p:nvSpPr>
        <p:spPr bwMode="auto">
          <a:xfrm>
            <a:off x="3349625" y="4107266"/>
            <a:ext cx="19050" cy="117475"/>
          </a:xfrm>
          <a:custGeom>
            <a:avLst/>
            <a:gdLst>
              <a:gd name="T0" fmla="*/ 12 w 12"/>
              <a:gd name="T1" fmla="*/ 66 h 74"/>
              <a:gd name="T2" fmla="*/ 12 w 12"/>
              <a:gd name="T3" fmla="*/ 74 h 74"/>
              <a:gd name="T4" fmla="*/ 6 w 12"/>
              <a:gd name="T5" fmla="*/ 74 h 74"/>
              <a:gd name="T6" fmla="*/ 6 w 12"/>
              <a:gd name="T7" fmla="*/ 74 h 74"/>
              <a:gd name="T8" fmla="*/ 0 w 12"/>
              <a:gd name="T9" fmla="*/ 74 h 74"/>
              <a:gd name="T10" fmla="*/ 0 w 12"/>
              <a:gd name="T11" fmla="*/ 66 h 74"/>
              <a:gd name="T12" fmla="*/ 0 w 12"/>
              <a:gd name="T13" fmla="*/ 7 h 74"/>
              <a:gd name="T14" fmla="*/ 0 w 12"/>
              <a:gd name="T15" fmla="*/ 0 h 74"/>
              <a:gd name="T16" fmla="*/ 6 w 12"/>
              <a:gd name="T17" fmla="*/ 0 h 74"/>
              <a:gd name="T18" fmla="*/ 6 w 12"/>
              <a:gd name="T19" fmla="*/ 0 h 74"/>
              <a:gd name="T20" fmla="*/ 12 w 12"/>
              <a:gd name="T21" fmla="*/ 0 h 74"/>
              <a:gd name="T22" fmla="*/ 12 w 12"/>
              <a:gd name="T23" fmla="*/ 7 h 74"/>
              <a:gd name="T24" fmla="*/ 12 w 12"/>
              <a:gd name="T25" fmla="*/ 6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74">
                <a:moveTo>
                  <a:pt x="12" y="66"/>
                </a:moveTo>
                <a:lnTo>
                  <a:pt x="12" y="74"/>
                </a:lnTo>
                <a:lnTo>
                  <a:pt x="6" y="74"/>
                </a:lnTo>
                <a:lnTo>
                  <a:pt x="6" y="74"/>
                </a:lnTo>
                <a:lnTo>
                  <a:pt x="0" y="74"/>
                </a:lnTo>
                <a:lnTo>
                  <a:pt x="0" y="66"/>
                </a:lnTo>
                <a:lnTo>
                  <a:pt x="0" y="7"/>
                </a:lnTo>
                <a:lnTo>
                  <a:pt x="0" y="0"/>
                </a:lnTo>
                <a:lnTo>
                  <a:pt x="6" y="0"/>
                </a:lnTo>
                <a:lnTo>
                  <a:pt x="6" y="0"/>
                </a:lnTo>
                <a:lnTo>
                  <a:pt x="12" y="0"/>
                </a:lnTo>
                <a:lnTo>
                  <a:pt x="12" y="7"/>
                </a:lnTo>
                <a:lnTo>
                  <a:pt x="12" y="66"/>
                </a:lnTo>
                <a:close/>
              </a:path>
            </a:pathLst>
          </a:custGeom>
          <a:solidFill>
            <a:schemeClr val="accent1"/>
          </a:solidFill>
          <a:ln>
            <a:solidFill>
              <a:schemeClr val="accent1"/>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82" name="Freeform 464"/>
          <p:cNvSpPr>
            <a:spLocks/>
          </p:cNvSpPr>
          <p:nvPr/>
        </p:nvSpPr>
        <p:spPr bwMode="auto">
          <a:xfrm>
            <a:off x="3349625" y="4107266"/>
            <a:ext cx="368300" cy="22225"/>
          </a:xfrm>
          <a:custGeom>
            <a:avLst/>
            <a:gdLst>
              <a:gd name="T0" fmla="*/ 6 w 232"/>
              <a:gd name="T1" fmla="*/ 14 h 14"/>
              <a:gd name="T2" fmla="*/ 0 w 232"/>
              <a:gd name="T3" fmla="*/ 14 h 14"/>
              <a:gd name="T4" fmla="*/ 0 w 232"/>
              <a:gd name="T5" fmla="*/ 7 h 14"/>
              <a:gd name="T6" fmla="*/ 0 w 232"/>
              <a:gd name="T7" fmla="*/ 7 h 14"/>
              <a:gd name="T8" fmla="*/ 0 w 232"/>
              <a:gd name="T9" fmla="*/ 0 h 14"/>
              <a:gd name="T10" fmla="*/ 6 w 232"/>
              <a:gd name="T11" fmla="*/ 0 h 14"/>
              <a:gd name="T12" fmla="*/ 226 w 232"/>
              <a:gd name="T13" fmla="*/ 0 h 14"/>
              <a:gd name="T14" fmla="*/ 232 w 232"/>
              <a:gd name="T15" fmla="*/ 0 h 14"/>
              <a:gd name="T16" fmla="*/ 232 w 232"/>
              <a:gd name="T17" fmla="*/ 7 h 14"/>
              <a:gd name="T18" fmla="*/ 232 w 232"/>
              <a:gd name="T19" fmla="*/ 7 h 14"/>
              <a:gd name="T20" fmla="*/ 232 w 232"/>
              <a:gd name="T21" fmla="*/ 14 h 14"/>
              <a:gd name="T22" fmla="*/ 226 w 232"/>
              <a:gd name="T23" fmla="*/ 14 h 14"/>
              <a:gd name="T24" fmla="*/ 6 w 232"/>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32" h="14">
                <a:moveTo>
                  <a:pt x="6" y="14"/>
                </a:moveTo>
                <a:lnTo>
                  <a:pt x="0" y="14"/>
                </a:lnTo>
                <a:lnTo>
                  <a:pt x="0" y="7"/>
                </a:lnTo>
                <a:lnTo>
                  <a:pt x="0" y="7"/>
                </a:lnTo>
                <a:lnTo>
                  <a:pt x="0" y="0"/>
                </a:lnTo>
                <a:lnTo>
                  <a:pt x="6" y="0"/>
                </a:lnTo>
                <a:lnTo>
                  <a:pt x="226" y="0"/>
                </a:lnTo>
                <a:lnTo>
                  <a:pt x="232" y="0"/>
                </a:lnTo>
                <a:lnTo>
                  <a:pt x="232" y="7"/>
                </a:lnTo>
                <a:lnTo>
                  <a:pt x="232" y="7"/>
                </a:lnTo>
                <a:lnTo>
                  <a:pt x="232" y="14"/>
                </a:lnTo>
                <a:lnTo>
                  <a:pt x="226" y="14"/>
                </a:lnTo>
                <a:lnTo>
                  <a:pt x="6" y="14"/>
                </a:lnTo>
                <a:close/>
              </a:path>
            </a:pathLst>
          </a:custGeom>
          <a:solidFill>
            <a:schemeClr val="accent1"/>
          </a:solidFill>
          <a:ln>
            <a:solidFill>
              <a:schemeClr val="accent1"/>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83" name="Freeform 465"/>
          <p:cNvSpPr>
            <a:spLocks/>
          </p:cNvSpPr>
          <p:nvPr/>
        </p:nvSpPr>
        <p:spPr bwMode="auto">
          <a:xfrm>
            <a:off x="3697288" y="4012016"/>
            <a:ext cx="20638" cy="117475"/>
          </a:xfrm>
          <a:custGeom>
            <a:avLst/>
            <a:gdLst>
              <a:gd name="T0" fmla="*/ 13 w 13"/>
              <a:gd name="T1" fmla="*/ 67 h 74"/>
              <a:gd name="T2" fmla="*/ 13 w 13"/>
              <a:gd name="T3" fmla="*/ 74 h 74"/>
              <a:gd name="T4" fmla="*/ 7 w 13"/>
              <a:gd name="T5" fmla="*/ 74 h 74"/>
              <a:gd name="T6" fmla="*/ 7 w 13"/>
              <a:gd name="T7" fmla="*/ 74 h 74"/>
              <a:gd name="T8" fmla="*/ 0 w 13"/>
              <a:gd name="T9" fmla="*/ 74 h 74"/>
              <a:gd name="T10" fmla="*/ 0 w 13"/>
              <a:gd name="T11" fmla="*/ 67 h 74"/>
              <a:gd name="T12" fmla="*/ 0 w 13"/>
              <a:gd name="T13" fmla="*/ 8 h 74"/>
              <a:gd name="T14" fmla="*/ 0 w 13"/>
              <a:gd name="T15" fmla="*/ 0 h 74"/>
              <a:gd name="T16" fmla="*/ 7 w 13"/>
              <a:gd name="T17" fmla="*/ 0 h 74"/>
              <a:gd name="T18" fmla="*/ 7 w 13"/>
              <a:gd name="T19" fmla="*/ 0 h 74"/>
              <a:gd name="T20" fmla="*/ 13 w 13"/>
              <a:gd name="T21" fmla="*/ 0 h 74"/>
              <a:gd name="T22" fmla="*/ 13 w 13"/>
              <a:gd name="T23" fmla="*/ 8 h 74"/>
              <a:gd name="T24" fmla="*/ 13 w 13"/>
              <a:gd name="T25" fmla="*/ 6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74">
                <a:moveTo>
                  <a:pt x="13" y="67"/>
                </a:moveTo>
                <a:lnTo>
                  <a:pt x="13" y="74"/>
                </a:lnTo>
                <a:lnTo>
                  <a:pt x="7" y="74"/>
                </a:lnTo>
                <a:lnTo>
                  <a:pt x="7" y="74"/>
                </a:lnTo>
                <a:lnTo>
                  <a:pt x="0" y="74"/>
                </a:lnTo>
                <a:lnTo>
                  <a:pt x="0" y="67"/>
                </a:lnTo>
                <a:lnTo>
                  <a:pt x="0" y="8"/>
                </a:lnTo>
                <a:lnTo>
                  <a:pt x="0" y="0"/>
                </a:lnTo>
                <a:lnTo>
                  <a:pt x="7" y="0"/>
                </a:lnTo>
                <a:lnTo>
                  <a:pt x="7" y="0"/>
                </a:lnTo>
                <a:lnTo>
                  <a:pt x="13" y="0"/>
                </a:lnTo>
                <a:lnTo>
                  <a:pt x="13" y="8"/>
                </a:lnTo>
                <a:lnTo>
                  <a:pt x="13" y="67"/>
                </a:lnTo>
                <a:close/>
              </a:path>
            </a:pathLst>
          </a:custGeom>
          <a:solidFill>
            <a:schemeClr val="accent1"/>
          </a:solidFill>
          <a:ln>
            <a:solidFill>
              <a:schemeClr val="accent1"/>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84" name="Freeform 466"/>
          <p:cNvSpPr>
            <a:spLocks/>
          </p:cNvSpPr>
          <p:nvPr/>
        </p:nvSpPr>
        <p:spPr bwMode="auto">
          <a:xfrm>
            <a:off x="3697288" y="4012016"/>
            <a:ext cx="269875" cy="23813"/>
          </a:xfrm>
          <a:custGeom>
            <a:avLst/>
            <a:gdLst>
              <a:gd name="T0" fmla="*/ 7 w 170"/>
              <a:gd name="T1" fmla="*/ 15 h 15"/>
              <a:gd name="T2" fmla="*/ 0 w 170"/>
              <a:gd name="T3" fmla="*/ 15 h 15"/>
              <a:gd name="T4" fmla="*/ 0 w 170"/>
              <a:gd name="T5" fmla="*/ 8 h 15"/>
              <a:gd name="T6" fmla="*/ 0 w 170"/>
              <a:gd name="T7" fmla="*/ 8 h 15"/>
              <a:gd name="T8" fmla="*/ 0 w 170"/>
              <a:gd name="T9" fmla="*/ 0 h 15"/>
              <a:gd name="T10" fmla="*/ 7 w 170"/>
              <a:gd name="T11" fmla="*/ 0 h 15"/>
              <a:gd name="T12" fmla="*/ 163 w 170"/>
              <a:gd name="T13" fmla="*/ 0 h 15"/>
              <a:gd name="T14" fmla="*/ 170 w 170"/>
              <a:gd name="T15" fmla="*/ 0 h 15"/>
              <a:gd name="T16" fmla="*/ 170 w 170"/>
              <a:gd name="T17" fmla="*/ 8 h 15"/>
              <a:gd name="T18" fmla="*/ 170 w 170"/>
              <a:gd name="T19" fmla="*/ 8 h 15"/>
              <a:gd name="T20" fmla="*/ 170 w 170"/>
              <a:gd name="T21" fmla="*/ 15 h 15"/>
              <a:gd name="T22" fmla="*/ 163 w 170"/>
              <a:gd name="T23" fmla="*/ 15 h 15"/>
              <a:gd name="T24" fmla="*/ 7 w 170"/>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0" h="15">
                <a:moveTo>
                  <a:pt x="7" y="15"/>
                </a:moveTo>
                <a:lnTo>
                  <a:pt x="0" y="15"/>
                </a:lnTo>
                <a:lnTo>
                  <a:pt x="0" y="8"/>
                </a:lnTo>
                <a:lnTo>
                  <a:pt x="0" y="8"/>
                </a:lnTo>
                <a:lnTo>
                  <a:pt x="0" y="0"/>
                </a:lnTo>
                <a:lnTo>
                  <a:pt x="7" y="0"/>
                </a:lnTo>
                <a:lnTo>
                  <a:pt x="163" y="0"/>
                </a:lnTo>
                <a:lnTo>
                  <a:pt x="170" y="0"/>
                </a:lnTo>
                <a:lnTo>
                  <a:pt x="170" y="8"/>
                </a:lnTo>
                <a:lnTo>
                  <a:pt x="170" y="8"/>
                </a:lnTo>
                <a:lnTo>
                  <a:pt x="170" y="15"/>
                </a:lnTo>
                <a:lnTo>
                  <a:pt x="163" y="15"/>
                </a:lnTo>
                <a:lnTo>
                  <a:pt x="7" y="15"/>
                </a:lnTo>
                <a:close/>
              </a:path>
            </a:pathLst>
          </a:custGeom>
          <a:solidFill>
            <a:schemeClr val="accent1"/>
          </a:solidFill>
          <a:ln>
            <a:solidFill>
              <a:schemeClr val="accent1"/>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85" name="Freeform 467"/>
          <p:cNvSpPr>
            <a:spLocks/>
          </p:cNvSpPr>
          <p:nvPr/>
        </p:nvSpPr>
        <p:spPr bwMode="auto">
          <a:xfrm>
            <a:off x="3946525" y="3931054"/>
            <a:ext cx="20638" cy="104775"/>
          </a:xfrm>
          <a:custGeom>
            <a:avLst/>
            <a:gdLst>
              <a:gd name="T0" fmla="*/ 13 w 13"/>
              <a:gd name="T1" fmla="*/ 59 h 66"/>
              <a:gd name="T2" fmla="*/ 13 w 13"/>
              <a:gd name="T3" fmla="*/ 66 h 66"/>
              <a:gd name="T4" fmla="*/ 6 w 13"/>
              <a:gd name="T5" fmla="*/ 66 h 66"/>
              <a:gd name="T6" fmla="*/ 6 w 13"/>
              <a:gd name="T7" fmla="*/ 66 h 66"/>
              <a:gd name="T8" fmla="*/ 0 w 13"/>
              <a:gd name="T9" fmla="*/ 66 h 66"/>
              <a:gd name="T10" fmla="*/ 0 w 13"/>
              <a:gd name="T11" fmla="*/ 59 h 66"/>
              <a:gd name="T12" fmla="*/ 0 w 13"/>
              <a:gd name="T13" fmla="*/ 7 h 66"/>
              <a:gd name="T14" fmla="*/ 0 w 13"/>
              <a:gd name="T15" fmla="*/ 0 h 66"/>
              <a:gd name="T16" fmla="*/ 6 w 13"/>
              <a:gd name="T17" fmla="*/ 0 h 66"/>
              <a:gd name="T18" fmla="*/ 6 w 13"/>
              <a:gd name="T19" fmla="*/ 0 h 66"/>
              <a:gd name="T20" fmla="*/ 13 w 13"/>
              <a:gd name="T21" fmla="*/ 0 h 66"/>
              <a:gd name="T22" fmla="*/ 13 w 13"/>
              <a:gd name="T23" fmla="*/ 7 h 66"/>
              <a:gd name="T24" fmla="*/ 13 w 13"/>
              <a:gd name="T25"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66">
                <a:moveTo>
                  <a:pt x="13" y="59"/>
                </a:moveTo>
                <a:lnTo>
                  <a:pt x="13" y="66"/>
                </a:lnTo>
                <a:lnTo>
                  <a:pt x="6" y="66"/>
                </a:lnTo>
                <a:lnTo>
                  <a:pt x="6" y="66"/>
                </a:lnTo>
                <a:lnTo>
                  <a:pt x="0" y="66"/>
                </a:lnTo>
                <a:lnTo>
                  <a:pt x="0" y="59"/>
                </a:lnTo>
                <a:lnTo>
                  <a:pt x="0" y="7"/>
                </a:lnTo>
                <a:lnTo>
                  <a:pt x="0" y="0"/>
                </a:lnTo>
                <a:lnTo>
                  <a:pt x="6" y="0"/>
                </a:lnTo>
                <a:lnTo>
                  <a:pt x="6" y="0"/>
                </a:lnTo>
                <a:lnTo>
                  <a:pt x="13" y="0"/>
                </a:lnTo>
                <a:lnTo>
                  <a:pt x="13" y="7"/>
                </a:lnTo>
                <a:lnTo>
                  <a:pt x="13" y="59"/>
                </a:lnTo>
                <a:close/>
              </a:path>
            </a:pathLst>
          </a:custGeom>
          <a:solidFill>
            <a:schemeClr val="accent1"/>
          </a:solidFill>
          <a:ln>
            <a:solidFill>
              <a:schemeClr val="accent1"/>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86" name="Freeform 468"/>
          <p:cNvSpPr>
            <a:spLocks/>
          </p:cNvSpPr>
          <p:nvPr/>
        </p:nvSpPr>
        <p:spPr bwMode="auto">
          <a:xfrm>
            <a:off x="3946525" y="3931054"/>
            <a:ext cx="198438" cy="22225"/>
          </a:xfrm>
          <a:custGeom>
            <a:avLst/>
            <a:gdLst>
              <a:gd name="T0" fmla="*/ 6 w 125"/>
              <a:gd name="T1" fmla="*/ 14 h 14"/>
              <a:gd name="T2" fmla="*/ 0 w 125"/>
              <a:gd name="T3" fmla="*/ 14 h 14"/>
              <a:gd name="T4" fmla="*/ 0 w 125"/>
              <a:gd name="T5" fmla="*/ 7 h 14"/>
              <a:gd name="T6" fmla="*/ 0 w 125"/>
              <a:gd name="T7" fmla="*/ 7 h 14"/>
              <a:gd name="T8" fmla="*/ 0 w 125"/>
              <a:gd name="T9" fmla="*/ 0 h 14"/>
              <a:gd name="T10" fmla="*/ 6 w 125"/>
              <a:gd name="T11" fmla="*/ 0 h 14"/>
              <a:gd name="T12" fmla="*/ 119 w 125"/>
              <a:gd name="T13" fmla="*/ 0 h 14"/>
              <a:gd name="T14" fmla="*/ 125 w 125"/>
              <a:gd name="T15" fmla="*/ 0 h 14"/>
              <a:gd name="T16" fmla="*/ 125 w 125"/>
              <a:gd name="T17" fmla="*/ 7 h 14"/>
              <a:gd name="T18" fmla="*/ 125 w 125"/>
              <a:gd name="T19" fmla="*/ 7 h 14"/>
              <a:gd name="T20" fmla="*/ 125 w 125"/>
              <a:gd name="T21" fmla="*/ 14 h 14"/>
              <a:gd name="T22" fmla="*/ 119 w 125"/>
              <a:gd name="T23" fmla="*/ 14 h 14"/>
              <a:gd name="T24" fmla="*/ 6 w 125"/>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14">
                <a:moveTo>
                  <a:pt x="6" y="14"/>
                </a:moveTo>
                <a:lnTo>
                  <a:pt x="0" y="14"/>
                </a:lnTo>
                <a:lnTo>
                  <a:pt x="0" y="7"/>
                </a:lnTo>
                <a:lnTo>
                  <a:pt x="0" y="7"/>
                </a:lnTo>
                <a:lnTo>
                  <a:pt x="0" y="0"/>
                </a:lnTo>
                <a:lnTo>
                  <a:pt x="6" y="0"/>
                </a:lnTo>
                <a:lnTo>
                  <a:pt x="119" y="0"/>
                </a:lnTo>
                <a:lnTo>
                  <a:pt x="125" y="0"/>
                </a:lnTo>
                <a:lnTo>
                  <a:pt x="125" y="7"/>
                </a:lnTo>
                <a:lnTo>
                  <a:pt x="125" y="7"/>
                </a:lnTo>
                <a:lnTo>
                  <a:pt x="125" y="14"/>
                </a:lnTo>
                <a:lnTo>
                  <a:pt x="119" y="14"/>
                </a:lnTo>
                <a:lnTo>
                  <a:pt x="6" y="14"/>
                </a:lnTo>
                <a:close/>
              </a:path>
            </a:pathLst>
          </a:custGeom>
          <a:solidFill>
            <a:schemeClr val="accent1"/>
          </a:solidFill>
          <a:ln>
            <a:solidFill>
              <a:schemeClr val="accent1"/>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87" name="Freeform 469"/>
          <p:cNvSpPr>
            <a:spLocks/>
          </p:cNvSpPr>
          <p:nvPr/>
        </p:nvSpPr>
        <p:spPr bwMode="auto">
          <a:xfrm>
            <a:off x="4125913" y="3931054"/>
            <a:ext cx="466725" cy="22225"/>
          </a:xfrm>
          <a:custGeom>
            <a:avLst/>
            <a:gdLst>
              <a:gd name="T0" fmla="*/ 6 w 294"/>
              <a:gd name="T1" fmla="*/ 14 h 14"/>
              <a:gd name="T2" fmla="*/ 0 w 294"/>
              <a:gd name="T3" fmla="*/ 14 h 14"/>
              <a:gd name="T4" fmla="*/ 0 w 294"/>
              <a:gd name="T5" fmla="*/ 7 h 14"/>
              <a:gd name="T6" fmla="*/ 0 w 294"/>
              <a:gd name="T7" fmla="*/ 7 h 14"/>
              <a:gd name="T8" fmla="*/ 0 w 294"/>
              <a:gd name="T9" fmla="*/ 0 h 14"/>
              <a:gd name="T10" fmla="*/ 6 w 294"/>
              <a:gd name="T11" fmla="*/ 0 h 14"/>
              <a:gd name="T12" fmla="*/ 288 w 294"/>
              <a:gd name="T13" fmla="*/ 0 h 14"/>
              <a:gd name="T14" fmla="*/ 294 w 294"/>
              <a:gd name="T15" fmla="*/ 0 h 14"/>
              <a:gd name="T16" fmla="*/ 294 w 294"/>
              <a:gd name="T17" fmla="*/ 7 h 14"/>
              <a:gd name="T18" fmla="*/ 294 w 294"/>
              <a:gd name="T19" fmla="*/ 7 h 14"/>
              <a:gd name="T20" fmla="*/ 294 w 294"/>
              <a:gd name="T21" fmla="*/ 14 h 14"/>
              <a:gd name="T22" fmla="*/ 288 w 294"/>
              <a:gd name="T23" fmla="*/ 14 h 14"/>
              <a:gd name="T24" fmla="*/ 6 w 294"/>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94" h="14">
                <a:moveTo>
                  <a:pt x="6" y="14"/>
                </a:moveTo>
                <a:lnTo>
                  <a:pt x="0" y="14"/>
                </a:lnTo>
                <a:lnTo>
                  <a:pt x="0" y="7"/>
                </a:lnTo>
                <a:lnTo>
                  <a:pt x="0" y="7"/>
                </a:lnTo>
                <a:lnTo>
                  <a:pt x="0" y="0"/>
                </a:lnTo>
                <a:lnTo>
                  <a:pt x="6" y="0"/>
                </a:lnTo>
                <a:lnTo>
                  <a:pt x="288" y="0"/>
                </a:lnTo>
                <a:lnTo>
                  <a:pt x="294" y="0"/>
                </a:lnTo>
                <a:lnTo>
                  <a:pt x="294" y="7"/>
                </a:lnTo>
                <a:lnTo>
                  <a:pt x="294" y="7"/>
                </a:lnTo>
                <a:lnTo>
                  <a:pt x="294" y="14"/>
                </a:lnTo>
                <a:lnTo>
                  <a:pt x="288" y="14"/>
                </a:lnTo>
                <a:lnTo>
                  <a:pt x="6" y="14"/>
                </a:lnTo>
                <a:close/>
              </a:path>
            </a:pathLst>
          </a:custGeom>
          <a:solidFill>
            <a:schemeClr val="accent1"/>
          </a:solidFill>
          <a:ln>
            <a:solidFill>
              <a:schemeClr val="accent1"/>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88" name="Freeform 470"/>
          <p:cNvSpPr>
            <a:spLocks/>
          </p:cNvSpPr>
          <p:nvPr/>
        </p:nvSpPr>
        <p:spPr bwMode="auto">
          <a:xfrm>
            <a:off x="4573588" y="3835804"/>
            <a:ext cx="19050" cy="117475"/>
          </a:xfrm>
          <a:custGeom>
            <a:avLst/>
            <a:gdLst>
              <a:gd name="T0" fmla="*/ 12 w 12"/>
              <a:gd name="T1" fmla="*/ 67 h 74"/>
              <a:gd name="T2" fmla="*/ 12 w 12"/>
              <a:gd name="T3" fmla="*/ 74 h 74"/>
              <a:gd name="T4" fmla="*/ 6 w 12"/>
              <a:gd name="T5" fmla="*/ 74 h 74"/>
              <a:gd name="T6" fmla="*/ 6 w 12"/>
              <a:gd name="T7" fmla="*/ 74 h 74"/>
              <a:gd name="T8" fmla="*/ 0 w 12"/>
              <a:gd name="T9" fmla="*/ 74 h 74"/>
              <a:gd name="T10" fmla="*/ 0 w 12"/>
              <a:gd name="T11" fmla="*/ 67 h 74"/>
              <a:gd name="T12" fmla="*/ 0 w 12"/>
              <a:gd name="T13" fmla="*/ 8 h 74"/>
              <a:gd name="T14" fmla="*/ 0 w 12"/>
              <a:gd name="T15" fmla="*/ 0 h 74"/>
              <a:gd name="T16" fmla="*/ 6 w 12"/>
              <a:gd name="T17" fmla="*/ 0 h 74"/>
              <a:gd name="T18" fmla="*/ 6 w 12"/>
              <a:gd name="T19" fmla="*/ 0 h 74"/>
              <a:gd name="T20" fmla="*/ 12 w 12"/>
              <a:gd name="T21" fmla="*/ 0 h 74"/>
              <a:gd name="T22" fmla="*/ 12 w 12"/>
              <a:gd name="T23" fmla="*/ 8 h 74"/>
              <a:gd name="T24" fmla="*/ 12 w 12"/>
              <a:gd name="T25" fmla="*/ 6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74">
                <a:moveTo>
                  <a:pt x="12" y="67"/>
                </a:moveTo>
                <a:lnTo>
                  <a:pt x="12" y="74"/>
                </a:lnTo>
                <a:lnTo>
                  <a:pt x="6" y="74"/>
                </a:lnTo>
                <a:lnTo>
                  <a:pt x="6" y="74"/>
                </a:lnTo>
                <a:lnTo>
                  <a:pt x="0" y="74"/>
                </a:lnTo>
                <a:lnTo>
                  <a:pt x="0" y="67"/>
                </a:lnTo>
                <a:lnTo>
                  <a:pt x="0" y="8"/>
                </a:lnTo>
                <a:lnTo>
                  <a:pt x="0" y="0"/>
                </a:lnTo>
                <a:lnTo>
                  <a:pt x="6" y="0"/>
                </a:lnTo>
                <a:lnTo>
                  <a:pt x="6" y="0"/>
                </a:lnTo>
                <a:lnTo>
                  <a:pt x="12" y="0"/>
                </a:lnTo>
                <a:lnTo>
                  <a:pt x="12" y="8"/>
                </a:lnTo>
                <a:lnTo>
                  <a:pt x="12" y="67"/>
                </a:lnTo>
                <a:close/>
              </a:path>
            </a:pathLst>
          </a:custGeom>
          <a:solidFill>
            <a:schemeClr val="accent1"/>
          </a:solidFill>
          <a:ln>
            <a:solidFill>
              <a:schemeClr val="accent1"/>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89" name="Freeform 471"/>
          <p:cNvSpPr>
            <a:spLocks/>
          </p:cNvSpPr>
          <p:nvPr/>
        </p:nvSpPr>
        <p:spPr bwMode="auto">
          <a:xfrm>
            <a:off x="4573588" y="3835804"/>
            <a:ext cx="676275" cy="23813"/>
          </a:xfrm>
          <a:custGeom>
            <a:avLst/>
            <a:gdLst>
              <a:gd name="T0" fmla="*/ 6 w 426"/>
              <a:gd name="T1" fmla="*/ 15 h 15"/>
              <a:gd name="T2" fmla="*/ 0 w 426"/>
              <a:gd name="T3" fmla="*/ 15 h 15"/>
              <a:gd name="T4" fmla="*/ 0 w 426"/>
              <a:gd name="T5" fmla="*/ 8 h 15"/>
              <a:gd name="T6" fmla="*/ 0 w 426"/>
              <a:gd name="T7" fmla="*/ 8 h 15"/>
              <a:gd name="T8" fmla="*/ 0 w 426"/>
              <a:gd name="T9" fmla="*/ 0 h 15"/>
              <a:gd name="T10" fmla="*/ 6 w 426"/>
              <a:gd name="T11" fmla="*/ 0 h 15"/>
              <a:gd name="T12" fmla="*/ 420 w 426"/>
              <a:gd name="T13" fmla="*/ 0 h 15"/>
              <a:gd name="T14" fmla="*/ 426 w 426"/>
              <a:gd name="T15" fmla="*/ 0 h 15"/>
              <a:gd name="T16" fmla="*/ 426 w 426"/>
              <a:gd name="T17" fmla="*/ 8 h 15"/>
              <a:gd name="T18" fmla="*/ 426 w 426"/>
              <a:gd name="T19" fmla="*/ 8 h 15"/>
              <a:gd name="T20" fmla="*/ 426 w 426"/>
              <a:gd name="T21" fmla="*/ 15 h 15"/>
              <a:gd name="T22" fmla="*/ 420 w 426"/>
              <a:gd name="T23" fmla="*/ 15 h 15"/>
              <a:gd name="T24" fmla="*/ 6 w 426"/>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6" h="15">
                <a:moveTo>
                  <a:pt x="6" y="15"/>
                </a:moveTo>
                <a:lnTo>
                  <a:pt x="0" y="15"/>
                </a:lnTo>
                <a:lnTo>
                  <a:pt x="0" y="8"/>
                </a:lnTo>
                <a:lnTo>
                  <a:pt x="0" y="8"/>
                </a:lnTo>
                <a:lnTo>
                  <a:pt x="0" y="0"/>
                </a:lnTo>
                <a:lnTo>
                  <a:pt x="6" y="0"/>
                </a:lnTo>
                <a:lnTo>
                  <a:pt x="420" y="0"/>
                </a:lnTo>
                <a:lnTo>
                  <a:pt x="426" y="0"/>
                </a:lnTo>
                <a:lnTo>
                  <a:pt x="426" y="8"/>
                </a:lnTo>
                <a:lnTo>
                  <a:pt x="426" y="8"/>
                </a:lnTo>
                <a:lnTo>
                  <a:pt x="426" y="15"/>
                </a:lnTo>
                <a:lnTo>
                  <a:pt x="420" y="15"/>
                </a:lnTo>
                <a:lnTo>
                  <a:pt x="6" y="15"/>
                </a:lnTo>
                <a:close/>
              </a:path>
            </a:pathLst>
          </a:custGeom>
          <a:solidFill>
            <a:schemeClr val="accent1"/>
          </a:solidFill>
          <a:ln>
            <a:solidFill>
              <a:schemeClr val="accent1"/>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90" name="Freeform 472"/>
          <p:cNvSpPr>
            <a:spLocks/>
          </p:cNvSpPr>
          <p:nvPr/>
        </p:nvSpPr>
        <p:spPr bwMode="auto">
          <a:xfrm>
            <a:off x="5230813" y="3742141"/>
            <a:ext cx="19050" cy="117475"/>
          </a:xfrm>
          <a:custGeom>
            <a:avLst/>
            <a:gdLst>
              <a:gd name="T0" fmla="*/ 12 w 12"/>
              <a:gd name="T1" fmla="*/ 67 h 74"/>
              <a:gd name="T2" fmla="*/ 12 w 12"/>
              <a:gd name="T3" fmla="*/ 74 h 74"/>
              <a:gd name="T4" fmla="*/ 6 w 12"/>
              <a:gd name="T5" fmla="*/ 74 h 74"/>
              <a:gd name="T6" fmla="*/ 6 w 12"/>
              <a:gd name="T7" fmla="*/ 74 h 74"/>
              <a:gd name="T8" fmla="*/ 0 w 12"/>
              <a:gd name="T9" fmla="*/ 74 h 74"/>
              <a:gd name="T10" fmla="*/ 0 w 12"/>
              <a:gd name="T11" fmla="*/ 67 h 74"/>
              <a:gd name="T12" fmla="*/ 0 w 12"/>
              <a:gd name="T13" fmla="*/ 8 h 74"/>
              <a:gd name="T14" fmla="*/ 0 w 12"/>
              <a:gd name="T15" fmla="*/ 0 h 74"/>
              <a:gd name="T16" fmla="*/ 6 w 12"/>
              <a:gd name="T17" fmla="*/ 0 h 74"/>
              <a:gd name="T18" fmla="*/ 6 w 12"/>
              <a:gd name="T19" fmla="*/ 0 h 74"/>
              <a:gd name="T20" fmla="*/ 12 w 12"/>
              <a:gd name="T21" fmla="*/ 0 h 74"/>
              <a:gd name="T22" fmla="*/ 12 w 12"/>
              <a:gd name="T23" fmla="*/ 8 h 74"/>
              <a:gd name="T24" fmla="*/ 12 w 12"/>
              <a:gd name="T25" fmla="*/ 6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74">
                <a:moveTo>
                  <a:pt x="12" y="67"/>
                </a:moveTo>
                <a:lnTo>
                  <a:pt x="12" y="74"/>
                </a:lnTo>
                <a:lnTo>
                  <a:pt x="6" y="74"/>
                </a:lnTo>
                <a:lnTo>
                  <a:pt x="6" y="74"/>
                </a:lnTo>
                <a:lnTo>
                  <a:pt x="0" y="74"/>
                </a:lnTo>
                <a:lnTo>
                  <a:pt x="0" y="67"/>
                </a:lnTo>
                <a:lnTo>
                  <a:pt x="0" y="8"/>
                </a:lnTo>
                <a:lnTo>
                  <a:pt x="0" y="0"/>
                </a:lnTo>
                <a:lnTo>
                  <a:pt x="6" y="0"/>
                </a:lnTo>
                <a:lnTo>
                  <a:pt x="6" y="0"/>
                </a:lnTo>
                <a:lnTo>
                  <a:pt x="12" y="0"/>
                </a:lnTo>
                <a:lnTo>
                  <a:pt x="12" y="8"/>
                </a:lnTo>
                <a:lnTo>
                  <a:pt x="12" y="67"/>
                </a:lnTo>
                <a:close/>
              </a:path>
            </a:pathLst>
          </a:custGeom>
          <a:solidFill>
            <a:schemeClr val="accent1"/>
          </a:solidFill>
          <a:ln>
            <a:solidFill>
              <a:schemeClr val="accent1"/>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91" name="Freeform 473"/>
          <p:cNvSpPr>
            <a:spLocks/>
          </p:cNvSpPr>
          <p:nvPr/>
        </p:nvSpPr>
        <p:spPr bwMode="auto">
          <a:xfrm>
            <a:off x="5230813" y="3742141"/>
            <a:ext cx="158750" cy="23813"/>
          </a:xfrm>
          <a:custGeom>
            <a:avLst/>
            <a:gdLst>
              <a:gd name="T0" fmla="*/ 6 w 100"/>
              <a:gd name="T1" fmla="*/ 15 h 15"/>
              <a:gd name="T2" fmla="*/ 0 w 100"/>
              <a:gd name="T3" fmla="*/ 15 h 15"/>
              <a:gd name="T4" fmla="*/ 0 w 100"/>
              <a:gd name="T5" fmla="*/ 8 h 15"/>
              <a:gd name="T6" fmla="*/ 0 w 100"/>
              <a:gd name="T7" fmla="*/ 8 h 15"/>
              <a:gd name="T8" fmla="*/ 0 w 100"/>
              <a:gd name="T9" fmla="*/ 0 h 15"/>
              <a:gd name="T10" fmla="*/ 6 w 100"/>
              <a:gd name="T11" fmla="*/ 0 h 15"/>
              <a:gd name="T12" fmla="*/ 94 w 100"/>
              <a:gd name="T13" fmla="*/ 0 h 15"/>
              <a:gd name="T14" fmla="*/ 100 w 100"/>
              <a:gd name="T15" fmla="*/ 0 h 15"/>
              <a:gd name="T16" fmla="*/ 100 w 100"/>
              <a:gd name="T17" fmla="*/ 8 h 15"/>
              <a:gd name="T18" fmla="*/ 100 w 100"/>
              <a:gd name="T19" fmla="*/ 8 h 15"/>
              <a:gd name="T20" fmla="*/ 100 w 100"/>
              <a:gd name="T21" fmla="*/ 15 h 15"/>
              <a:gd name="T22" fmla="*/ 94 w 100"/>
              <a:gd name="T23" fmla="*/ 15 h 15"/>
              <a:gd name="T24" fmla="*/ 6 w 100"/>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5">
                <a:moveTo>
                  <a:pt x="6" y="15"/>
                </a:moveTo>
                <a:lnTo>
                  <a:pt x="0" y="15"/>
                </a:lnTo>
                <a:lnTo>
                  <a:pt x="0" y="8"/>
                </a:lnTo>
                <a:lnTo>
                  <a:pt x="0" y="8"/>
                </a:lnTo>
                <a:lnTo>
                  <a:pt x="0" y="0"/>
                </a:lnTo>
                <a:lnTo>
                  <a:pt x="6" y="0"/>
                </a:lnTo>
                <a:lnTo>
                  <a:pt x="94" y="0"/>
                </a:lnTo>
                <a:lnTo>
                  <a:pt x="100" y="0"/>
                </a:lnTo>
                <a:lnTo>
                  <a:pt x="100" y="8"/>
                </a:lnTo>
                <a:lnTo>
                  <a:pt x="100" y="8"/>
                </a:lnTo>
                <a:lnTo>
                  <a:pt x="100" y="15"/>
                </a:lnTo>
                <a:lnTo>
                  <a:pt x="94" y="15"/>
                </a:lnTo>
                <a:lnTo>
                  <a:pt x="6" y="15"/>
                </a:lnTo>
                <a:close/>
              </a:path>
            </a:pathLst>
          </a:custGeom>
          <a:solidFill>
            <a:schemeClr val="accent1"/>
          </a:solidFill>
          <a:ln>
            <a:solidFill>
              <a:schemeClr val="accent1"/>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92" name="Freeform 474"/>
          <p:cNvSpPr>
            <a:spLocks/>
          </p:cNvSpPr>
          <p:nvPr/>
        </p:nvSpPr>
        <p:spPr bwMode="auto">
          <a:xfrm>
            <a:off x="5368925" y="3648479"/>
            <a:ext cx="20638" cy="117475"/>
          </a:xfrm>
          <a:custGeom>
            <a:avLst/>
            <a:gdLst>
              <a:gd name="T0" fmla="*/ 13 w 13"/>
              <a:gd name="T1" fmla="*/ 67 h 74"/>
              <a:gd name="T2" fmla="*/ 13 w 13"/>
              <a:gd name="T3" fmla="*/ 74 h 74"/>
              <a:gd name="T4" fmla="*/ 7 w 13"/>
              <a:gd name="T5" fmla="*/ 74 h 74"/>
              <a:gd name="T6" fmla="*/ 7 w 13"/>
              <a:gd name="T7" fmla="*/ 74 h 74"/>
              <a:gd name="T8" fmla="*/ 0 w 13"/>
              <a:gd name="T9" fmla="*/ 74 h 74"/>
              <a:gd name="T10" fmla="*/ 0 w 13"/>
              <a:gd name="T11" fmla="*/ 67 h 74"/>
              <a:gd name="T12" fmla="*/ 0 w 13"/>
              <a:gd name="T13" fmla="*/ 7 h 74"/>
              <a:gd name="T14" fmla="*/ 0 w 13"/>
              <a:gd name="T15" fmla="*/ 0 h 74"/>
              <a:gd name="T16" fmla="*/ 7 w 13"/>
              <a:gd name="T17" fmla="*/ 0 h 74"/>
              <a:gd name="T18" fmla="*/ 7 w 13"/>
              <a:gd name="T19" fmla="*/ 0 h 74"/>
              <a:gd name="T20" fmla="*/ 13 w 13"/>
              <a:gd name="T21" fmla="*/ 0 h 74"/>
              <a:gd name="T22" fmla="*/ 13 w 13"/>
              <a:gd name="T23" fmla="*/ 7 h 74"/>
              <a:gd name="T24" fmla="*/ 13 w 13"/>
              <a:gd name="T25" fmla="*/ 6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74">
                <a:moveTo>
                  <a:pt x="13" y="67"/>
                </a:moveTo>
                <a:lnTo>
                  <a:pt x="13" y="74"/>
                </a:lnTo>
                <a:lnTo>
                  <a:pt x="7" y="74"/>
                </a:lnTo>
                <a:lnTo>
                  <a:pt x="7" y="74"/>
                </a:lnTo>
                <a:lnTo>
                  <a:pt x="0" y="74"/>
                </a:lnTo>
                <a:lnTo>
                  <a:pt x="0" y="67"/>
                </a:lnTo>
                <a:lnTo>
                  <a:pt x="0" y="7"/>
                </a:lnTo>
                <a:lnTo>
                  <a:pt x="0" y="0"/>
                </a:lnTo>
                <a:lnTo>
                  <a:pt x="7" y="0"/>
                </a:lnTo>
                <a:lnTo>
                  <a:pt x="7" y="0"/>
                </a:lnTo>
                <a:lnTo>
                  <a:pt x="13" y="0"/>
                </a:lnTo>
                <a:lnTo>
                  <a:pt x="13" y="7"/>
                </a:lnTo>
                <a:lnTo>
                  <a:pt x="13" y="67"/>
                </a:lnTo>
                <a:close/>
              </a:path>
            </a:pathLst>
          </a:custGeom>
          <a:solidFill>
            <a:schemeClr val="accent1"/>
          </a:solidFill>
          <a:ln>
            <a:solidFill>
              <a:schemeClr val="accent1"/>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93" name="Freeform 475"/>
          <p:cNvSpPr>
            <a:spLocks/>
          </p:cNvSpPr>
          <p:nvPr/>
        </p:nvSpPr>
        <p:spPr bwMode="auto">
          <a:xfrm>
            <a:off x="5368925" y="3648479"/>
            <a:ext cx="60325" cy="23813"/>
          </a:xfrm>
          <a:custGeom>
            <a:avLst/>
            <a:gdLst>
              <a:gd name="T0" fmla="*/ 7 w 38"/>
              <a:gd name="T1" fmla="*/ 15 h 15"/>
              <a:gd name="T2" fmla="*/ 0 w 38"/>
              <a:gd name="T3" fmla="*/ 15 h 15"/>
              <a:gd name="T4" fmla="*/ 0 w 38"/>
              <a:gd name="T5" fmla="*/ 7 h 15"/>
              <a:gd name="T6" fmla="*/ 0 w 38"/>
              <a:gd name="T7" fmla="*/ 7 h 15"/>
              <a:gd name="T8" fmla="*/ 0 w 38"/>
              <a:gd name="T9" fmla="*/ 0 h 15"/>
              <a:gd name="T10" fmla="*/ 7 w 38"/>
              <a:gd name="T11" fmla="*/ 0 h 15"/>
              <a:gd name="T12" fmla="*/ 32 w 38"/>
              <a:gd name="T13" fmla="*/ 0 h 15"/>
              <a:gd name="T14" fmla="*/ 38 w 38"/>
              <a:gd name="T15" fmla="*/ 0 h 15"/>
              <a:gd name="T16" fmla="*/ 38 w 38"/>
              <a:gd name="T17" fmla="*/ 7 h 15"/>
              <a:gd name="T18" fmla="*/ 38 w 38"/>
              <a:gd name="T19" fmla="*/ 7 h 15"/>
              <a:gd name="T20" fmla="*/ 38 w 38"/>
              <a:gd name="T21" fmla="*/ 15 h 15"/>
              <a:gd name="T22" fmla="*/ 32 w 38"/>
              <a:gd name="T23" fmla="*/ 15 h 15"/>
              <a:gd name="T24" fmla="*/ 7 w 38"/>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 h="15">
                <a:moveTo>
                  <a:pt x="7" y="15"/>
                </a:moveTo>
                <a:lnTo>
                  <a:pt x="0" y="15"/>
                </a:lnTo>
                <a:lnTo>
                  <a:pt x="0" y="7"/>
                </a:lnTo>
                <a:lnTo>
                  <a:pt x="0" y="7"/>
                </a:lnTo>
                <a:lnTo>
                  <a:pt x="0" y="0"/>
                </a:lnTo>
                <a:lnTo>
                  <a:pt x="7" y="0"/>
                </a:lnTo>
                <a:lnTo>
                  <a:pt x="32" y="0"/>
                </a:lnTo>
                <a:lnTo>
                  <a:pt x="38" y="0"/>
                </a:lnTo>
                <a:lnTo>
                  <a:pt x="38" y="7"/>
                </a:lnTo>
                <a:lnTo>
                  <a:pt x="38" y="7"/>
                </a:lnTo>
                <a:lnTo>
                  <a:pt x="38" y="15"/>
                </a:lnTo>
                <a:lnTo>
                  <a:pt x="32" y="15"/>
                </a:lnTo>
                <a:lnTo>
                  <a:pt x="7" y="15"/>
                </a:lnTo>
                <a:close/>
              </a:path>
            </a:pathLst>
          </a:custGeom>
          <a:solidFill>
            <a:schemeClr val="accent1"/>
          </a:solidFill>
          <a:ln>
            <a:solidFill>
              <a:schemeClr val="accent1"/>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94" name="Freeform 476"/>
          <p:cNvSpPr>
            <a:spLocks/>
          </p:cNvSpPr>
          <p:nvPr/>
        </p:nvSpPr>
        <p:spPr bwMode="auto">
          <a:xfrm>
            <a:off x="2841625" y="4553354"/>
            <a:ext cx="279400" cy="22225"/>
          </a:xfrm>
          <a:custGeom>
            <a:avLst/>
            <a:gdLst>
              <a:gd name="T0" fmla="*/ 7 w 176"/>
              <a:gd name="T1" fmla="*/ 14 h 14"/>
              <a:gd name="T2" fmla="*/ 0 w 176"/>
              <a:gd name="T3" fmla="*/ 14 h 14"/>
              <a:gd name="T4" fmla="*/ 0 w 176"/>
              <a:gd name="T5" fmla="*/ 7 h 14"/>
              <a:gd name="T6" fmla="*/ 0 w 176"/>
              <a:gd name="T7" fmla="*/ 7 h 14"/>
              <a:gd name="T8" fmla="*/ 0 w 176"/>
              <a:gd name="T9" fmla="*/ 0 h 14"/>
              <a:gd name="T10" fmla="*/ 7 w 176"/>
              <a:gd name="T11" fmla="*/ 0 h 14"/>
              <a:gd name="T12" fmla="*/ 169 w 176"/>
              <a:gd name="T13" fmla="*/ 0 h 14"/>
              <a:gd name="T14" fmla="*/ 176 w 176"/>
              <a:gd name="T15" fmla="*/ 0 h 14"/>
              <a:gd name="T16" fmla="*/ 176 w 176"/>
              <a:gd name="T17" fmla="*/ 7 h 14"/>
              <a:gd name="T18" fmla="*/ 176 w 176"/>
              <a:gd name="T19" fmla="*/ 7 h 14"/>
              <a:gd name="T20" fmla="*/ 176 w 176"/>
              <a:gd name="T21" fmla="*/ 14 h 14"/>
              <a:gd name="T22" fmla="*/ 169 w 176"/>
              <a:gd name="T23" fmla="*/ 14 h 14"/>
              <a:gd name="T24" fmla="*/ 7 w 176"/>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6" h="14">
                <a:moveTo>
                  <a:pt x="7" y="14"/>
                </a:moveTo>
                <a:lnTo>
                  <a:pt x="0" y="14"/>
                </a:lnTo>
                <a:lnTo>
                  <a:pt x="0" y="7"/>
                </a:lnTo>
                <a:lnTo>
                  <a:pt x="0" y="7"/>
                </a:lnTo>
                <a:lnTo>
                  <a:pt x="0" y="0"/>
                </a:lnTo>
                <a:lnTo>
                  <a:pt x="7" y="0"/>
                </a:lnTo>
                <a:lnTo>
                  <a:pt x="169" y="0"/>
                </a:lnTo>
                <a:lnTo>
                  <a:pt x="176" y="0"/>
                </a:lnTo>
                <a:lnTo>
                  <a:pt x="176" y="7"/>
                </a:lnTo>
                <a:lnTo>
                  <a:pt x="176" y="7"/>
                </a:lnTo>
                <a:lnTo>
                  <a:pt x="176" y="14"/>
                </a:lnTo>
                <a:lnTo>
                  <a:pt x="169" y="14"/>
                </a:lnTo>
                <a:lnTo>
                  <a:pt x="7" y="14"/>
                </a:lnTo>
                <a:close/>
              </a:path>
            </a:pathLst>
          </a:custGeom>
          <a:solidFill>
            <a:srgbClr val="008000"/>
          </a:solidFill>
          <a:ln>
            <a:solidFill>
              <a:schemeClr val="tx1"/>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95" name="Freeform 477"/>
          <p:cNvSpPr>
            <a:spLocks/>
          </p:cNvSpPr>
          <p:nvPr/>
        </p:nvSpPr>
        <p:spPr bwMode="auto">
          <a:xfrm>
            <a:off x="3100388" y="4481916"/>
            <a:ext cx="20638" cy="93663"/>
          </a:xfrm>
          <a:custGeom>
            <a:avLst/>
            <a:gdLst>
              <a:gd name="T0" fmla="*/ 13 w 13"/>
              <a:gd name="T1" fmla="*/ 52 h 59"/>
              <a:gd name="T2" fmla="*/ 13 w 13"/>
              <a:gd name="T3" fmla="*/ 59 h 59"/>
              <a:gd name="T4" fmla="*/ 6 w 13"/>
              <a:gd name="T5" fmla="*/ 59 h 59"/>
              <a:gd name="T6" fmla="*/ 6 w 13"/>
              <a:gd name="T7" fmla="*/ 59 h 59"/>
              <a:gd name="T8" fmla="*/ 0 w 13"/>
              <a:gd name="T9" fmla="*/ 59 h 59"/>
              <a:gd name="T10" fmla="*/ 0 w 13"/>
              <a:gd name="T11" fmla="*/ 52 h 59"/>
              <a:gd name="T12" fmla="*/ 0 w 13"/>
              <a:gd name="T13" fmla="*/ 8 h 59"/>
              <a:gd name="T14" fmla="*/ 0 w 13"/>
              <a:gd name="T15" fmla="*/ 0 h 59"/>
              <a:gd name="T16" fmla="*/ 6 w 13"/>
              <a:gd name="T17" fmla="*/ 0 h 59"/>
              <a:gd name="T18" fmla="*/ 6 w 13"/>
              <a:gd name="T19" fmla="*/ 0 h 59"/>
              <a:gd name="T20" fmla="*/ 13 w 13"/>
              <a:gd name="T21" fmla="*/ 0 h 59"/>
              <a:gd name="T22" fmla="*/ 13 w 13"/>
              <a:gd name="T23" fmla="*/ 8 h 59"/>
              <a:gd name="T24" fmla="*/ 13 w 13"/>
              <a:gd name="T25" fmla="*/ 5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59">
                <a:moveTo>
                  <a:pt x="13" y="52"/>
                </a:moveTo>
                <a:lnTo>
                  <a:pt x="13" y="59"/>
                </a:lnTo>
                <a:lnTo>
                  <a:pt x="6" y="59"/>
                </a:lnTo>
                <a:lnTo>
                  <a:pt x="6" y="59"/>
                </a:lnTo>
                <a:lnTo>
                  <a:pt x="0" y="59"/>
                </a:lnTo>
                <a:lnTo>
                  <a:pt x="0" y="52"/>
                </a:lnTo>
                <a:lnTo>
                  <a:pt x="0" y="8"/>
                </a:lnTo>
                <a:lnTo>
                  <a:pt x="0" y="0"/>
                </a:lnTo>
                <a:lnTo>
                  <a:pt x="6" y="0"/>
                </a:lnTo>
                <a:lnTo>
                  <a:pt x="6" y="0"/>
                </a:lnTo>
                <a:lnTo>
                  <a:pt x="13" y="0"/>
                </a:lnTo>
                <a:lnTo>
                  <a:pt x="13" y="8"/>
                </a:lnTo>
                <a:lnTo>
                  <a:pt x="13" y="52"/>
                </a:lnTo>
                <a:close/>
              </a:path>
            </a:pathLst>
          </a:custGeom>
          <a:solidFill>
            <a:schemeClr val="accent2"/>
          </a:solidFill>
          <a:ln>
            <a:solidFill>
              <a:schemeClr val="accent2"/>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96" name="Freeform 478"/>
          <p:cNvSpPr>
            <a:spLocks/>
          </p:cNvSpPr>
          <p:nvPr/>
        </p:nvSpPr>
        <p:spPr bwMode="auto">
          <a:xfrm>
            <a:off x="3100388" y="4481916"/>
            <a:ext cx="139700" cy="23813"/>
          </a:xfrm>
          <a:custGeom>
            <a:avLst/>
            <a:gdLst>
              <a:gd name="T0" fmla="*/ 6 w 88"/>
              <a:gd name="T1" fmla="*/ 15 h 15"/>
              <a:gd name="T2" fmla="*/ 0 w 88"/>
              <a:gd name="T3" fmla="*/ 15 h 15"/>
              <a:gd name="T4" fmla="*/ 0 w 88"/>
              <a:gd name="T5" fmla="*/ 8 h 15"/>
              <a:gd name="T6" fmla="*/ 0 w 88"/>
              <a:gd name="T7" fmla="*/ 8 h 15"/>
              <a:gd name="T8" fmla="*/ 0 w 88"/>
              <a:gd name="T9" fmla="*/ 0 h 15"/>
              <a:gd name="T10" fmla="*/ 6 w 88"/>
              <a:gd name="T11" fmla="*/ 0 h 15"/>
              <a:gd name="T12" fmla="*/ 82 w 88"/>
              <a:gd name="T13" fmla="*/ 0 h 15"/>
              <a:gd name="T14" fmla="*/ 88 w 88"/>
              <a:gd name="T15" fmla="*/ 0 h 15"/>
              <a:gd name="T16" fmla="*/ 88 w 88"/>
              <a:gd name="T17" fmla="*/ 8 h 15"/>
              <a:gd name="T18" fmla="*/ 88 w 88"/>
              <a:gd name="T19" fmla="*/ 8 h 15"/>
              <a:gd name="T20" fmla="*/ 88 w 88"/>
              <a:gd name="T21" fmla="*/ 15 h 15"/>
              <a:gd name="T22" fmla="*/ 82 w 88"/>
              <a:gd name="T23" fmla="*/ 15 h 15"/>
              <a:gd name="T24" fmla="*/ 6 w 88"/>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5">
                <a:moveTo>
                  <a:pt x="6" y="15"/>
                </a:moveTo>
                <a:lnTo>
                  <a:pt x="0" y="15"/>
                </a:lnTo>
                <a:lnTo>
                  <a:pt x="0" y="8"/>
                </a:lnTo>
                <a:lnTo>
                  <a:pt x="0" y="8"/>
                </a:lnTo>
                <a:lnTo>
                  <a:pt x="0" y="0"/>
                </a:lnTo>
                <a:lnTo>
                  <a:pt x="6" y="0"/>
                </a:lnTo>
                <a:lnTo>
                  <a:pt x="82" y="0"/>
                </a:lnTo>
                <a:lnTo>
                  <a:pt x="88" y="0"/>
                </a:lnTo>
                <a:lnTo>
                  <a:pt x="88" y="8"/>
                </a:lnTo>
                <a:lnTo>
                  <a:pt x="88" y="8"/>
                </a:lnTo>
                <a:lnTo>
                  <a:pt x="88" y="15"/>
                </a:lnTo>
                <a:lnTo>
                  <a:pt x="82" y="15"/>
                </a:lnTo>
                <a:lnTo>
                  <a:pt x="6" y="15"/>
                </a:lnTo>
                <a:close/>
              </a:path>
            </a:pathLst>
          </a:custGeom>
          <a:solidFill>
            <a:schemeClr val="accent2"/>
          </a:solidFill>
          <a:ln>
            <a:solidFill>
              <a:schemeClr val="accent2"/>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97" name="Freeform 479"/>
          <p:cNvSpPr>
            <a:spLocks/>
          </p:cNvSpPr>
          <p:nvPr/>
        </p:nvSpPr>
        <p:spPr bwMode="auto">
          <a:xfrm>
            <a:off x="3219450" y="4399366"/>
            <a:ext cx="20638" cy="106363"/>
          </a:xfrm>
          <a:custGeom>
            <a:avLst/>
            <a:gdLst>
              <a:gd name="T0" fmla="*/ 13 w 13"/>
              <a:gd name="T1" fmla="*/ 60 h 67"/>
              <a:gd name="T2" fmla="*/ 13 w 13"/>
              <a:gd name="T3" fmla="*/ 67 h 67"/>
              <a:gd name="T4" fmla="*/ 7 w 13"/>
              <a:gd name="T5" fmla="*/ 67 h 67"/>
              <a:gd name="T6" fmla="*/ 7 w 13"/>
              <a:gd name="T7" fmla="*/ 67 h 67"/>
              <a:gd name="T8" fmla="*/ 0 w 13"/>
              <a:gd name="T9" fmla="*/ 67 h 67"/>
              <a:gd name="T10" fmla="*/ 0 w 13"/>
              <a:gd name="T11" fmla="*/ 60 h 67"/>
              <a:gd name="T12" fmla="*/ 0 w 13"/>
              <a:gd name="T13" fmla="*/ 8 h 67"/>
              <a:gd name="T14" fmla="*/ 0 w 13"/>
              <a:gd name="T15" fmla="*/ 0 h 67"/>
              <a:gd name="T16" fmla="*/ 7 w 13"/>
              <a:gd name="T17" fmla="*/ 0 h 67"/>
              <a:gd name="T18" fmla="*/ 7 w 13"/>
              <a:gd name="T19" fmla="*/ 0 h 67"/>
              <a:gd name="T20" fmla="*/ 13 w 13"/>
              <a:gd name="T21" fmla="*/ 0 h 67"/>
              <a:gd name="T22" fmla="*/ 13 w 13"/>
              <a:gd name="T23" fmla="*/ 8 h 67"/>
              <a:gd name="T24" fmla="*/ 13 w 13"/>
              <a:gd name="T25"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67">
                <a:moveTo>
                  <a:pt x="13" y="60"/>
                </a:moveTo>
                <a:lnTo>
                  <a:pt x="13" y="67"/>
                </a:lnTo>
                <a:lnTo>
                  <a:pt x="7" y="67"/>
                </a:lnTo>
                <a:lnTo>
                  <a:pt x="7" y="67"/>
                </a:lnTo>
                <a:lnTo>
                  <a:pt x="0" y="67"/>
                </a:lnTo>
                <a:lnTo>
                  <a:pt x="0" y="60"/>
                </a:lnTo>
                <a:lnTo>
                  <a:pt x="0" y="8"/>
                </a:lnTo>
                <a:lnTo>
                  <a:pt x="0" y="0"/>
                </a:lnTo>
                <a:lnTo>
                  <a:pt x="7" y="0"/>
                </a:lnTo>
                <a:lnTo>
                  <a:pt x="7" y="0"/>
                </a:lnTo>
                <a:lnTo>
                  <a:pt x="13" y="0"/>
                </a:lnTo>
                <a:lnTo>
                  <a:pt x="13" y="8"/>
                </a:lnTo>
                <a:lnTo>
                  <a:pt x="13" y="60"/>
                </a:lnTo>
                <a:close/>
              </a:path>
            </a:pathLst>
          </a:custGeom>
          <a:solidFill>
            <a:schemeClr val="accent2"/>
          </a:solidFill>
          <a:ln>
            <a:solidFill>
              <a:schemeClr val="accent2"/>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98" name="Freeform 480"/>
          <p:cNvSpPr>
            <a:spLocks/>
          </p:cNvSpPr>
          <p:nvPr/>
        </p:nvSpPr>
        <p:spPr bwMode="auto">
          <a:xfrm>
            <a:off x="3219450" y="4399366"/>
            <a:ext cx="90488" cy="23813"/>
          </a:xfrm>
          <a:custGeom>
            <a:avLst/>
            <a:gdLst>
              <a:gd name="T0" fmla="*/ 7 w 57"/>
              <a:gd name="T1" fmla="*/ 15 h 15"/>
              <a:gd name="T2" fmla="*/ 0 w 57"/>
              <a:gd name="T3" fmla="*/ 15 h 15"/>
              <a:gd name="T4" fmla="*/ 0 w 57"/>
              <a:gd name="T5" fmla="*/ 8 h 15"/>
              <a:gd name="T6" fmla="*/ 0 w 57"/>
              <a:gd name="T7" fmla="*/ 8 h 15"/>
              <a:gd name="T8" fmla="*/ 0 w 57"/>
              <a:gd name="T9" fmla="*/ 0 h 15"/>
              <a:gd name="T10" fmla="*/ 7 w 57"/>
              <a:gd name="T11" fmla="*/ 0 h 15"/>
              <a:gd name="T12" fmla="*/ 51 w 57"/>
              <a:gd name="T13" fmla="*/ 0 h 15"/>
              <a:gd name="T14" fmla="*/ 57 w 57"/>
              <a:gd name="T15" fmla="*/ 0 h 15"/>
              <a:gd name="T16" fmla="*/ 57 w 57"/>
              <a:gd name="T17" fmla="*/ 8 h 15"/>
              <a:gd name="T18" fmla="*/ 57 w 57"/>
              <a:gd name="T19" fmla="*/ 8 h 15"/>
              <a:gd name="T20" fmla="*/ 57 w 57"/>
              <a:gd name="T21" fmla="*/ 15 h 15"/>
              <a:gd name="T22" fmla="*/ 51 w 57"/>
              <a:gd name="T23" fmla="*/ 15 h 15"/>
              <a:gd name="T24" fmla="*/ 7 w 57"/>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 h="15">
                <a:moveTo>
                  <a:pt x="7" y="15"/>
                </a:moveTo>
                <a:lnTo>
                  <a:pt x="0" y="15"/>
                </a:lnTo>
                <a:lnTo>
                  <a:pt x="0" y="8"/>
                </a:lnTo>
                <a:lnTo>
                  <a:pt x="0" y="8"/>
                </a:lnTo>
                <a:lnTo>
                  <a:pt x="0" y="0"/>
                </a:lnTo>
                <a:lnTo>
                  <a:pt x="7" y="0"/>
                </a:lnTo>
                <a:lnTo>
                  <a:pt x="51" y="0"/>
                </a:lnTo>
                <a:lnTo>
                  <a:pt x="57" y="0"/>
                </a:lnTo>
                <a:lnTo>
                  <a:pt x="57" y="8"/>
                </a:lnTo>
                <a:lnTo>
                  <a:pt x="57" y="8"/>
                </a:lnTo>
                <a:lnTo>
                  <a:pt x="57" y="15"/>
                </a:lnTo>
                <a:lnTo>
                  <a:pt x="51" y="15"/>
                </a:lnTo>
                <a:lnTo>
                  <a:pt x="7" y="15"/>
                </a:lnTo>
                <a:close/>
              </a:path>
            </a:pathLst>
          </a:custGeom>
          <a:solidFill>
            <a:schemeClr val="accent2"/>
          </a:solidFill>
          <a:ln>
            <a:solidFill>
              <a:schemeClr val="accent2"/>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199" name="Freeform 481"/>
          <p:cNvSpPr>
            <a:spLocks/>
          </p:cNvSpPr>
          <p:nvPr/>
        </p:nvSpPr>
        <p:spPr bwMode="auto">
          <a:xfrm>
            <a:off x="3289300" y="4318404"/>
            <a:ext cx="20638" cy="104775"/>
          </a:xfrm>
          <a:custGeom>
            <a:avLst/>
            <a:gdLst>
              <a:gd name="T0" fmla="*/ 13 w 13"/>
              <a:gd name="T1" fmla="*/ 59 h 66"/>
              <a:gd name="T2" fmla="*/ 13 w 13"/>
              <a:gd name="T3" fmla="*/ 66 h 66"/>
              <a:gd name="T4" fmla="*/ 7 w 13"/>
              <a:gd name="T5" fmla="*/ 66 h 66"/>
              <a:gd name="T6" fmla="*/ 7 w 13"/>
              <a:gd name="T7" fmla="*/ 66 h 66"/>
              <a:gd name="T8" fmla="*/ 0 w 13"/>
              <a:gd name="T9" fmla="*/ 66 h 66"/>
              <a:gd name="T10" fmla="*/ 0 w 13"/>
              <a:gd name="T11" fmla="*/ 59 h 66"/>
              <a:gd name="T12" fmla="*/ 0 w 13"/>
              <a:gd name="T13" fmla="*/ 7 h 66"/>
              <a:gd name="T14" fmla="*/ 0 w 13"/>
              <a:gd name="T15" fmla="*/ 0 h 66"/>
              <a:gd name="T16" fmla="*/ 7 w 13"/>
              <a:gd name="T17" fmla="*/ 0 h 66"/>
              <a:gd name="T18" fmla="*/ 7 w 13"/>
              <a:gd name="T19" fmla="*/ 0 h 66"/>
              <a:gd name="T20" fmla="*/ 13 w 13"/>
              <a:gd name="T21" fmla="*/ 0 h 66"/>
              <a:gd name="T22" fmla="*/ 13 w 13"/>
              <a:gd name="T23" fmla="*/ 7 h 66"/>
              <a:gd name="T24" fmla="*/ 13 w 13"/>
              <a:gd name="T25"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66">
                <a:moveTo>
                  <a:pt x="13" y="59"/>
                </a:moveTo>
                <a:lnTo>
                  <a:pt x="13" y="66"/>
                </a:lnTo>
                <a:lnTo>
                  <a:pt x="7" y="66"/>
                </a:lnTo>
                <a:lnTo>
                  <a:pt x="7" y="66"/>
                </a:lnTo>
                <a:lnTo>
                  <a:pt x="0" y="66"/>
                </a:lnTo>
                <a:lnTo>
                  <a:pt x="0" y="59"/>
                </a:lnTo>
                <a:lnTo>
                  <a:pt x="0" y="7"/>
                </a:lnTo>
                <a:lnTo>
                  <a:pt x="0" y="0"/>
                </a:lnTo>
                <a:lnTo>
                  <a:pt x="7" y="0"/>
                </a:lnTo>
                <a:lnTo>
                  <a:pt x="7" y="0"/>
                </a:lnTo>
                <a:lnTo>
                  <a:pt x="13" y="0"/>
                </a:lnTo>
                <a:lnTo>
                  <a:pt x="13" y="7"/>
                </a:lnTo>
                <a:lnTo>
                  <a:pt x="13" y="59"/>
                </a:lnTo>
                <a:close/>
              </a:path>
            </a:pathLst>
          </a:custGeom>
          <a:solidFill>
            <a:schemeClr val="accent2"/>
          </a:solidFill>
          <a:ln>
            <a:solidFill>
              <a:schemeClr val="accent2"/>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00" name="Freeform 482"/>
          <p:cNvSpPr>
            <a:spLocks/>
          </p:cNvSpPr>
          <p:nvPr/>
        </p:nvSpPr>
        <p:spPr bwMode="auto">
          <a:xfrm>
            <a:off x="3289300" y="4318404"/>
            <a:ext cx="319088" cy="22225"/>
          </a:xfrm>
          <a:custGeom>
            <a:avLst/>
            <a:gdLst>
              <a:gd name="T0" fmla="*/ 7 w 201"/>
              <a:gd name="T1" fmla="*/ 14 h 14"/>
              <a:gd name="T2" fmla="*/ 0 w 201"/>
              <a:gd name="T3" fmla="*/ 14 h 14"/>
              <a:gd name="T4" fmla="*/ 0 w 201"/>
              <a:gd name="T5" fmla="*/ 7 h 14"/>
              <a:gd name="T6" fmla="*/ 0 w 201"/>
              <a:gd name="T7" fmla="*/ 7 h 14"/>
              <a:gd name="T8" fmla="*/ 0 w 201"/>
              <a:gd name="T9" fmla="*/ 0 h 14"/>
              <a:gd name="T10" fmla="*/ 7 w 201"/>
              <a:gd name="T11" fmla="*/ 0 h 14"/>
              <a:gd name="T12" fmla="*/ 195 w 201"/>
              <a:gd name="T13" fmla="*/ 0 h 14"/>
              <a:gd name="T14" fmla="*/ 201 w 201"/>
              <a:gd name="T15" fmla="*/ 0 h 14"/>
              <a:gd name="T16" fmla="*/ 201 w 201"/>
              <a:gd name="T17" fmla="*/ 7 h 14"/>
              <a:gd name="T18" fmla="*/ 201 w 201"/>
              <a:gd name="T19" fmla="*/ 7 h 14"/>
              <a:gd name="T20" fmla="*/ 201 w 201"/>
              <a:gd name="T21" fmla="*/ 14 h 14"/>
              <a:gd name="T22" fmla="*/ 195 w 201"/>
              <a:gd name="T23" fmla="*/ 14 h 14"/>
              <a:gd name="T24" fmla="*/ 7 w 201"/>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1" h="14">
                <a:moveTo>
                  <a:pt x="7" y="14"/>
                </a:moveTo>
                <a:lnTo>
                  <a:pt x="0" y="14"/>
                </a:lnTo>
                <a:lnTo>
                  <a:pt x="0" y="7"/>
                </a:lnTo>
                <a:lnTo>
                  <a:pt x="0" y="7"/>
                </a:lnTo>
                <a:lnTo>
                  <a:pt x="0" y="0"/>
                </a:lnTo>
                <a:lnTo>
                  <a:pt x="7" y="0"/>
                </a:lnTo>
                <a:lnTo>
                  <a:pt x="195" y="0"/>
                </a:lnTo>
                <a:lnTo>
                  <a:pt x="201" y="0"/>
                </a:lnTo>
                <a:lnTo>
                  <a:pt x="201" y="7"/>
                </a:lnTo>
                <a:lnTo>
                  <a:pt x="201" y="7"/>
                </a:lnTo>
                <a:lnTo>
                  <a:pt x="201" y="14"/>
                </a:lnTo>
                <a:lnTo>
                  <a:pt x="195" y="14"/>
                </a:lnTo>
                <a:lnTo>
                  <a:pt x="7" y="14"/>
                </a:lnTo>
                <a:close/>
              </a:path>
            </a:pathLst>
          </a:custGeom>
          <a:solidFill>
            <a:schemeClr val="accent2"/>
          </a:solidFill>
          <a:ln>
            <a:solidFill>
              <a:schemeClr val="accent2"/>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01" name="Freeform 483"/>
          <p:cNvSpPr>
            <a:spLocks/>
          </p:cNvSpPr>
          <p:nvPr/>
        </p:nvSpPr>
        <p:spPr bwMode="auto">
          <a:xfrm>
            <a:off x="3587750" y="4246966"/>
            <a:ext cx="20638" cy="93663"/>
          </a:xfrm>
          <a:custGeom>
            <a:avLst/>
            <a:gdLst>
              <a:gd name="T0" fmla="*/ 13 w 13"/>
              <a:gd name="T1" fmla="*/ 52 h 59"/>
              <a:gd name="T2" fmla="*/ 13 w 13"/>
              <a:gd name="T3" fmla="*/ 59 h 59"/>
              <a:gd name="T4" fmla="*/ 7 w 13"/>
              <a:gd name="T5" fmla="*/ 59 h 59"/>
              <a:gd name="T6" fmla="*/ 7 w 13"/>
              <a:gd name="T7" fmla="*/ 59 h 59"/>
              <a:gd name="T8" fmla="*/ 0 w 13"/>
              <a:gd name="T9" fmla="*/ 59 h 59"/>
              <a:gd name="T10" fmla="*/ 0 w 13"/>
              <a:gd name="T11" fmla="*/ 52 h 59"/>
              <a:gd name="T12" fmla="*/ 0 w 13"/>
              <a:gd name="T13" fmla="*/ 8 h 59"/>
              <a:gd name="T14" fmla="*/ 0 w 13"/>
              <a:gd name="T15" fmla="*/ 0 h 59"/>
              <a:gd name="T16" fmla="*/ 7 w 13"/>
              <a:gd name="T17" fmla="*/ 0 h 59"/>
              <a:gd name="T18" fmla="*/ 7 w 13"/>
              <a:gd name="T19" fmla="*/ 0 h 59"/>
              <a:gd name="T20" fmla="*/ 13 w 13"/>
              <a:gd name="T21" fmla="*/ 0 h 59"/>
              <a:gd name="T22" fmla="*/ 13 w 13"/>
              <a:gd name="T23" fmla="*/ 8 h 59"/>
              <a:gd name="T24" fmla="*/ 13 w 13"/>
              <a:gd name="T25" fmla="*/ 5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59">
                <a:moveTo>
                  <a:pt x="13" y="52"/>
                </a:moveTo>
                <a:lnTo>
                  <a:pt x="13" y="59"/>
                </a:lnTo>
                <a:lnTo>
                  <a:pt x="7" y="59"/>
                </a:lnTo>
                <a:lnTo>
                  <a:pt x="7" y="59"/>
                </a:lnTo>
                <a:lnTo>
                  <a:pt x="0" y="59"/>
                </a:lnTo>
                <a:lnTo>
                  <a:pt x="0" y="52"/>
                </a:lnTo>
                <a:lnTo>
                  <a:pt x="0" y="8"/>
                </a:lnTo>
                <a:lnTo>
                  <a:pt x="0" y="0"/>
                </a:lnTo>
                <a:lnTo>
                  <a:pt x="7" y="0"/>
                </a:lnTo>
                <a:lnTo>
                  <a:pt x="7" y="0"/>
                </a:lnTo>
                <a:lnTo>
                  <a:pt x="13" y="0"/>
                </a:lnTo>
                <a:lnTo>
                  <a:pt x="13" y="8"/>
                </a:lnTo>
                <a:lnTo>
                  <a:pt x="13" y="52"/>
                </a:lnTo>
                <a:close/>
              </a:path>
            </a:pathLst>
          </a:custGeom>
          <a:solidFill>
            <a:schemeClr val="accent2"/>
          </a:solidFill>
          <a:ln>
            <a:solidFill>
              <a:schemeClr val="accent2"/>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02" name="Freeform 484"/>
          <p:cNvSpPr>
            <a:spLocks/>
          </p:cNvSpPr>
          <p:nvPr/>
        </p:nvSpPr>
        <p:spPr bwMode="auto">
          <a:xfrm>
            <a:off x="3587750" y="4246966"/>
            <a:ext cx="239713" cy="23813"/>
          </a:xfrm>
          <a:custGeom>
            <a:avLst/>
            <a:gdLst>
              <a:gd name="T0" fmla="*/ 7 w 151"/>
              <a:gd name="T1" fmla="*/ 15 h 15"/>
              <a:gd name="T2" fmla="*/ 0 w 151"/>
              <a:gd name="T3" fmla="*/ 15 h 15"/>
              <a:gd name="T4" fmla="*/ 0 w 151"/>
              <a:gd name="T5" fmla="*/ 8 h 15"/>
              <a:gd name="T6" fmla="*/ 0 w 151"/>
              <a:gd name="T7" fmla="*/ 8 h 15"/>
              <a:gd name="T8" fmla="*/ 0 w 151"/>
              <a:gd name="T9" fmla="*/ 0 h 15"/>
              <a:gd name="T10" fmla="*/ 7 w 151"/>
              <a:gd name="T11" fmla="*/ 0 h 15"/>
              <a:gd name="T12" fmla="*/ 144 w 151"/>
              <a:gd name="T13" fmla="*/ 0 h 15"/>
              <a:gd name="T14" fmla="*/ 151 w 151"/>
              <a:gd name="T15" fmla="*/ 0 h 15"/>
              <a:gd name="T16" fmla="*/ 151 w 151"/>
              <a:gd name="T17" fmla="*/ 8 h 15"/>
              <a:gd name="T18" fmla="*/ 151 w 151"/>
              <a:gd name="T19" fmla="*/ 8 h 15"/>
              <a:gd name="T20" fmla="*/ 151 w 151"/>
              <a:gd name="T21" fmla="*/ 15 h 15"/>
              <a:gd name="T22" fmla="*/ 144 w 151"/>
              <a:gd name="T23" fmla="*/ 15 h 15"/>
              <a:gd name="T24" fmla="*/ 7 w 151"/>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1" h="15">
                <a:moveTo>
                  <a:pt x="7" y="15"/>
                </a:moveTo>
                <a:lnTo>
                  <a:pt x="0" y="15"/>
                </a:lnTo>
                <a:lnTo>
                  <a:pt x="0" y="8"/>
                </a:lnTo>
                <a:lnTo>
                  <a:pt x="0" y="8"/>
                </a:lnTo>
                <a:lnTo>
                  <a:pt x="0" y="0"/>
                </a:lnTo>
                <a:lnTo>
                  <a:pt x="7" y="0"/>
                </a:lnTo>
                <a:lnTo>
                  <a:pt x="144" y="0"/>
                </a:lnTo>
                <a:lnTo>
                  <a:pt x="151" y="0"/>
                </a:lnTo>
                <a:lnTo>
                  <a:pt x="151" y="8"/>
                </a:lnTo>
                <a:lnTo>
                  <a:pt x="151" y="8"/>
                </a:lnTo>
                <a:lnTo>
                  <a:pt x="151" y="15"/>
                </a:lnTo>
                <a:lnTo>
                  <a:pt x="144" y="15"/>
                </a:lnTo>
                <a:lnTo>
                  <a:pt x="7" y="15"/>
                </a:lnTo>
                <a:close/>
              </a:path>
            </a:pathLst>
          </a:custGeom>
          <a:solidFill>
            <a:schemeClr val="accent2"/>
          </a:solidFill>
          <a:ln>
            <a:solidFill>
              <a:schemeClr val="accent2"/>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03" name="Freeform 485"/>
          <p:cNvSpPr>
            <a:spLocks/>
          </p:cNvSpPr>
          <p:nvPr/>
        </p:nvSpPr>
        <p:spPr bwMode="auto">
          <a:xfrm>
            <a:off x="3806825" y="4166004"/>
            <a:ext cx="20638" cy="104775"/>
          </a:xfrm>
          <a:custGeom>
            <a:avLst/>
            <a:gdLst>
              <a:gd name="T0" fmla="*/ 13 w 13"/>
              <a:gd name="T1" fmla="*/ 59 h 66"/>
              <a:gd name="T2" fmla="*/ 13 w 13"/>
              <a:gd name="T3" fmla="*/ 66 h 66"/>
              <a:gd name="T4" fmla="*/ 6 w 13"/>
              <a:gd name="T5" fmla="*/ 66 h 66"/>
              <a:gd name="T6" fmla="*/ 6 w 13"/>
              <a:gd name="T7" fmla="*/ 66 h 66"/>
              <a:gd name="T8" fmla="*/ 0 w 13"/>
              <a:gd name="T9" fmla="*/ 66 h 66"/>
              <a:gd name="T10" fmla="*/ 0 w 13"/>
              <a:gd name="T11" fmla="*/ 59 h 66"/>
              <a:gd name="T12" fmla="*/ 0 w 13"/>
              <a:gd name="T13" fmla="*/ 7 h 66"/>
              <a:gd name="T14" fmla="*/ 0 w 13"/>
              <a:gd name="T15" fmla="*/ 0 h 66"/>
              <a:gd name="T16" fmla="*/ 6 w 13"/>
              <a:gd name="T17" fmla="*/ 0 h 66"/>
              <a:gd name="T18" fmla="*/ 6 w 13"/>
              <a:gd name="T19" fmla="*/ 0 h 66"/>
              <a:gd name="T20" fmla="*/ 13 w 13"/>
              <a:gd name="T21" fmla="*/ 0 h 66"/>
              <a:gd name="T22" fmla="*/ 13 w 13"/>
              <a:gd name="T23" fmla="*/ 7 h 66"/>
              <a:gd name="T24" fmla="*/ 13 w 13"/>
              <a:gd name="T25"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66">
                <a:moveTo>
                  <a:pt x="13" y="59"/>
                </a:moveTo>
                <a:lnTo>
                  <a:pt x="13" y="66"/>
                </a:lnTo>
                <a:lnTo>
                  <a:pt x="6" y="66"/>
                </a:lnTo>
                <a:lnTo>
                  <a:pt x="6" y="66"/>
                </a:lnTo>
                <a:lnTo>
                  <a:pt x="0" y="66"/>
                </a:lnTo>
                <a:lnTo>
                  <a:pt x="0" y="59"/>
                </a:lnTo>
                <a:lnTo>
                  <a:pt x="0" y="7"/>
                </a:lnTo>
                <a:lnTo>
                  <a:pt x="0" y="0"/>
                </a:lnTo>
                <a:lnTo>
                  <a:pt x="6" y="0"/>
                </a:lnTo>
                <a:lnTo>
                  <a:pt x="6" y="0"/>
                </a:lnTo>
                <a:lnTo>
                  <a:pt x="13" y="0"/>
                </a:lnTo>
                <a:lnTo>
                  <a:pt x="13" y="7"/>
                </a:lnTo>
                <a:lnTo>
                  <a:pt x="13" y="59"/>
                </a:lnTo>
                <a:close/>
              </a:path>
            </a:pathLst>
          </a:custGeom>
          <a:solidFill>
            <a:schemeClr val="accent2"/>
          </a:solidFill>
          <a:ln>
            <a:solidFill>
              <a:schemeClr val="accent2"/>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04" name="Freeform 486"/>
          <p:cNvSpPr>
            <a:spLocks/>
          </p:cNvSpPr>
          <p:nvPr/>
        </p:nvSpPr>
        <p:spPr bwMode="auto">
          <a:xfrm>
            <a:off x="3806825" y="4166004"/>
            <a:ext cx="209550" cy="22225"/>
          </a:xfrm>
          <a:custGeom>
            <a:avLst/>
            <a:gdLst>
              <a:gd name="T0" fmla="*/ 6 w 132"/>
              <a:gd name="T1" fmla="*/ 14 h 14"/>
              <a:gd name="T2" fmla="*/ 0 w 132"/>
              <a:gd name="T3" fmla="*/ 14 h 14"/>
              <a:gd name="T4" fmla="*/ 0 w 132"/>
              <a:gd name="T5" fmla="*/ 7 h 14"/>
              <a:gd name="T6" fmla="*/ 0 w 132"/>
              <a:gd name="T7" fmla="*/ 7 h 14"/>
              <a:gd name="T8" fmla="*/ 0 w 132"/>
              <a:gd name="T9" fmla="*/ 0 h 14"/>
              <a:gd name="T10" fmla="*/ 6 w 132"/>
              <a:gd name="T11" fmla="*/ 0 h 14"/>
              <a:gd name="T12" fmla="*/ 126 w 132"/>
              <a:gd name="T13" fmla="*/ 0 h 14"/>
              <a:gd name="T14" fmla="*/ 132 w 132"/>
              <a:gd name="T15" fmla="*/ 0 h 14"/>
              <a:gd name="T16" fmla="*/ 132 w 132"/>
              <a:gd name="T17" fmla="*/ 7 h 14"/>
              <a:gd name="T18" fmla="*/ 132 w 132"/>
              <a:gd name="T19" fmla="*/ 7 h 14"/>
              <a:gd name="T20" fmla="*/ 132 w 132"/>
              <a:gd name="T21" fmla="*/ 14 h 14"/>
              <a:gd name="T22" fmla="*/ 126 w 132"/>
              <a:gd name="T23" fmla="*/ 14 h 14"/>
              <a:gd name="T24" fmla="*/ 6 w 132"/>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2" h="14">
                <a:moveTo>
                  <a:pt x="6" y="14"/>
                </a:moveTo>
                <a:lnTo>
                  <a:pt x="0" y="14"/>
                </a:lnTo>
                <a:lnTo>
                  <a:pt x="0" y="7"/>
                </a:lnTo>
                <a:lnTo>
                  <a:pt x="0" y="7"/>
                </a:lnTo>
                <a:lnTo>
                  <a:pt x="0" y="0"/>
                </a:lnTo>
                <a:lnTo>
                  <a:pt x="6" y="0"/>
                </a:lnTo>
                <a:lnTo>
                  <a:pt x="126" y="0"/>
                </a:lnTo>
                <a:lnTo>
                  <a:pt x="132" y="0"/>
                </a:lnTo>
                <a:lnTo>
                  <a:pt x="132" y="7"/>
                </a:lnTo>
                <a:lnTo>
                  <a:pt x="132" y="7"/>
                </a:lnTo>
                <a:lnTo>
                  <a:pt x="132" y="14"/>
                </a:lnTo>
                <a:lnTo>
                  <a:pt x="126" y="14"/>
                </a:lnTo>
                <a:lnTo>
                  <a:pt x="6" y="14"/>
                </a:lnTo>
                <a:close/>
              </a:path>
            </a:pathLst>
          </a:custGeom>
          <a:solidFill>
            <a:schemeClr val="accent2"/>
          </a:solidFill>
          <a:ln>
            <a:solidFill>
              <a:schemeClr val="accent2"/>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05" name="Freeform 487"/>
          <p:cNvSpPr>
            <a:spLocks/>
          </p:cNvSpPr>
          <p:nvPr/>
        </p:nvSpPr>
        <p:spPr bwMode="auto">
          <a:xfrm>
            <a:off x="3995738" y="4094566"/>
            <a:ext cx="20638" cy="93663"/>
          </a:xfrm>
          <a:custGeom>
            <a:avLst/>
            <a:gdLst>
              <a:gd name="T0" fmla="*/ 13 w 13"/>
              <a:gd name="T1" fmla="*/ 52 h 59"/>
              <a:gd name="T2" fmla="*/ 13 w 13"/>
              <a:gd name="T3" fmla="*/ 59 h 59"/>
              <a:gd name="T4" fmla="*/ 7 w 13"/>
              <a:gd name="T5" fmla="*/ 59 h 59"/>
              <a:gd name="T6" fmla="*/ 7 w 13"/>
              <a:gd name="T7" fmla="*/ 59 h 59"/>
              <a:gd name="T8" fmla="*/ 0 w 13"/>
              <a:gd name="T9" fmla="*/ 59 h 59"/>
              <a:gd name="T10" fmla="*/ 0 w 13"/>
              <a:gd name="T11" fmla="*/ 52 h 59"/>
              <a:gd name="T12" fmla="*/ 0 w 13"/>
              <a:gd name="T13" fmla="*/ 8 h 59"/>
              <a:gd name="T14" fmla="*/ 0 w 13"/>
              <a:gd name="T15" fmla="*/ 0 h 59"/>
              <a:gd name="T16" fmla="*/ 7 w 13"/>
              <a:gd name="T17" fmla="*/ 0 h 59"/>
              <a:gd name="T18" fmla="*/ 7 w 13"/>
              <a:gd name="T19" fmla="*/ 0 h 59"/>
              <a:gd name="T20" fmla="*/ 13 w 13"/>
              <a:gd name="T21" fmla="*/ 0 h 59"/>
              <a:gd name="T22" fmla="*/ 13 w 13"/>
              <a:gd name="T23" fmla="*/ 8 h 59"/>
              <a:gd name="T24" fmla="*/ 13 w 13"/>
              <a:gd name="T25" fmla="*/ 5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59">
                <a:moveTo>
                  <a:pt x="13" y="52"/>
                </a:moveTo>
                <a:lnTo>
                  <a:pt x="13" y="59"/>
                </a:lnTo>
                <a:lnTo>
                  <a:pt x="7" y="59"/>
                </a:lnTo>
                <a:lnTo>
                  <a:pt x="7" y="59"/>
                </a:lnTo>
                <a:lnTo>
                  <a:pt x="0" y="59"/>
                </a:lnTo>
                <a:lnTo>
                  <a:pt x="0" y="52"/>
                </a:lnTo>
                <a:lnTo>
                  <a:pt x="0" y="8"/>
                </a:lnTo>
                <a:lnTo>
                  <a:pt x="0" y="0"/>
                </a:lnTo>
                <a:lnTo>
                  <a:pt x="7" y="0"/>
                </a:lnTo>
                <a:lnTo>
                  <a:pt x="7" y="0"/>
                </a:lnTo>
                <a:lnTo>
                  <a:pt x="13" y="0"/>
                </a:lnTo>
                <a:lnTo>
                  <a:pt x="13" y="8"/>
                </a:lnTo>
                <a:lnTo>
                  <a:pt x="13" y="52"/>
                </a:lnTo>
                <a:close/>
              </a:path>
            </a:pathLst>
          </a:custGeom>
          <a:solidFill>
            <a:schemeClr val="accent2"/>
          </a:solidFill>
          <a:ln>
            <a:solidFill>
              <a:schemeClr val="accent2"/>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06" name="Freeform 488"/>
          <p:cNvSpPr>
            <a:spLocks/>
          </p:cNvSpPr>
          <p:nvPr/>
        </p:nvSpPr>
        <p:spPr bwMode="auto">
          <a:xfrm>
            <a:off x="3995738" y="4094566"/>
            <a:ext cx="69850" cy="23813"/>
          </a:xfrm>
          <a:custGeom>
            <a:avLst/>
            <a:gdLst>
              <a:gd name="T0" fmla="*/ 7 w 44"/>
              <a:gd name="T1" fmla="*/ 15 h 15"/>
              <a:gd name="T2" fmla="*/ 0 w 44"/>
              <a:gd name="T3" fmla="*/ 15 h 15"/>
              <a:gd name="T4" fmla="*/ 0 w 44"/>
              <a:gd name="T5" fmla="*/ 8 h 15"/>
              <a:gd name="T6" fmla="*/ 0 w 44"/>
              <a:gd name="T7" fmla="*/ 8 h 15"/>
              <a:gd name="T8" fmla="*/ 0 w 44"/>
              <a:gd name="T9" fmla="*/ 0 h 15"/>
              <a:gd name="T10" fmla="*/ 7 w 44"/>
              <a:gd name="T11" fmla="*/ 0 h 15"/>
              <a:gd name="T12" fmla="*/ 38 w 44"/>
              <a:gd name="T13" fmla="*/ 0 h 15"/>
              <a:gd name="T14" fmla="*/ 44 w 44"/>
              <a:gd name="T15" fmla="*/ 0 h 15"/>
              <a:gd name="T16" fmla="*/ 44 w 44"/>
              <a:gd name="T17" fmla="*/ 8 h 15"/>
              <a:gd name="T18" fmla="*/ 44 w 44"/>
              <a:gd name="T19" fmla="*/ 8 h 15"/>
              <a:gd name="T20" fmla="*/ 44 w 44"/>
              <a:gd name="T21" fmla="*/ 15 h 15"/>
              <a:gd name="T22" fmla="*/ 38 w 44"/>
              <a:gd name="T23" fmla="*/ 15 h 15"/>
              <a:gd name="T24" fmla="*/ 7 w 44"/>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5">
                <a:moveTo>
                  <a:pt x="7" y="15"/>
                </a:moveTo>
                <a:lnTo>
                  <a:pt x="0" y="15"/>
                </a:lnTo>
                <a:lnTo>
                  <a:pt x="0" y="8"/>
                </a:lnTo>
                <a:lnTo>
                  <a:pt x="0" y="8"/>
                </a:lnTo>
                <a:lnTo>
                  <a:pt x="0" y="0"/>
                </a:lnTo>
                <a:lnTo>
                  <a:pt x="7" y="0"/>
                </a:lnTo>
                <a:lnTo>
                  <a:pt x="38" y="0"/>
                </a:lnTo>
                <a:lnTo>
                  <a:pt x="44" y="0"/>
                </a:lnTo>
                <a:lnTo>
                  <a:pt x="44" y="8"/>
                </a:lnTo>
                <a:lnTo>
                  <a:pt x="44" y="8"/>
                </a:lnTo>
                <a:lnTo>
                  <a:pt x="44" y="15"/>
                </a:lnTo>
                <a:lnTo>
                  <a:pt x="38" y="15"/>
                </a:lnTo>
                <a:lnTo>
                  <a:pt x="7" y="15"/>
                </a:lnTo>
                <a:close/>
              </a:path>
            </a:pathLst>
          </a:custGeom>
          <a:solidFill>
            <a:schemeClr val="accent2"/>
          </a:solidFill>
          <a:ln>
            <a:solidFill>
              <a:schemeClr val="accent2"/>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07" name="Freeform 489"/>
          <p:cNvSpPr>
            <a:spLocks/>
          </p:cNvSpPr>
          <p:nvPr/>
        </p:nvSpPr>
        <p:spPr bwMode="auto">
          <a:xfrm>
            <a:off x="4046538" y="4012016"/>
            <a:ext cx="19050" cy="106363"/>
          </a:xfrm>
          <a:custGeom>
            <a:avLst/>
            <a:gdLst>
              <a:gd name="T0" fmla="*/ 12 w 12"/>
              <a:gd name="T1" fmla="*/ 60 h 67"/>
              <a:gd name="T2" fmla="*/ 12 w 12"/>
              <a:gd name="T3" fmla="*/ 67 h 67"/>
              <a:gd name="T4" fmla="*/ 6 w 12"/>
              <a:gd name="T5" fmla="*/ 67 h 67"/>
              <a:gd name="T6" fmla="*/ 6 w 12"/>
              <a:gd name="T7" fmla="*/ 67 h 67"/>
              <a:gd name="T8" fmla="*/ 0 w 12"/>
              <a:gd name="T9" fmla="*/ 67 h 67"/>
              <a:gd name="T10" fmla="*/ 0 w 12"/>
              <a:gd name="T11" fmla="*/ 60 h 67"/>
              <a:gd name="T12" fmla="*/ 0 w 12"/>
              <a:gd name="T13" fmla="*/ 8 h 67"/>
              <a:gd name="T14" fmla="*/ 0 w 12"/>
              <a:gd name="T15" fmla="*/ 0 h 67"/>
              <a:gd name="T16" fmla="*/ 6 w 12"/>
              <a:gd name="T17" fmla="*/ 0 h 67"/>
              <a:gd name="T18" fmla="*/ 6 w 12"/>
              <a:gd name="T19" fmla="*/ 0 h 67"/>
              <a:gd name="T20" fmla="*/ 12 w 12"/>
              <a:gd name="T21" fmla="*/ 0 h 67"/>
              <a:gd name="T22" fmla="*/ 12 w 12"/>
              <a:gd name="T23" fmla="*/ 8 h 67"/>
              <a:gd name="T24" fmla="*/ 12 w 12"/>
              <a:gd name="T25"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67">
                <a:moveTo>
                  <a:pt x="12" y="60"/>
                </a:moveTo>
                <a:lnTo>
                  <a:pt x="12" y="67"/>
                </a:lnTo>
                <a:lnTo>
                  <a:pt x="6" y="67"/>
                </a:lnTo>
                <a:lnTo>
                  <a:pt x="6" y="67"/>
                </a:lnTo>
                <a:lnTo>
                  <a:pt x="0" y="67"/>
                </a:lnTo>
                <a:lnTo>
                  <a:pt x="0" y="60"/>
                </a:lnTo>
                <a:lnTo>
                  <a:pt x="0" y="8"/>
                </a:lnTo>
                <a:lnTo>
                  <a:pt x="0" y="0"/>
                </a:lnTo>
                <a:lnTo>
                  <a:pt x="6" y="0"/>
                </a:lnTo>
                <a:lnTo>
                  <a:pt x="6" y="0"/>
                </a:lnTo>
                <a:lnTo>
                  <a:pt x="12" y="0"/>
                </a:lnTo>
                <a:lnTo>
                  <a:pt x="12" y="8"/>
                </a:lnTo>
                <a:lnTo>
                  <a:pt x="12" y="60"/>
                </a:lnTo>
                <a:close/>
              </a:path>
            </a:pathLst>
          </a:custGeom>
          <a:solidFill>
            <a:schemeClr val="accent2"/>
          </a:solidFill>
          <a:ln>
            <a:solidFill>
              <a:schemeClr val="accent2"/>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08" name="Freeform 491"/>
          <p:cNvSpPr>
            <a:spLocks/>
          </p:cNvSpPr>
          <p:nvPr/>
        </p:nvSpPr>
        <p:spPr bwMode="auto">
          <a:xfrm>
            <a:off x="4046538" y="4012016"/>
            <a:ext cx="98425" cy="23813"/>
          </a:xfrm>
          <a:custGeom>
            <a:avLst/>
            <a:gdLst>
              <a:gd name="T0" fmla="*/ 6 w 62"/>
              <a:gd name="T1" fmla="*/ 15 h 15"/>
              <a:gd name="T2" fmla="*/ 0 w 62"/>
              <a:gd name="T3" fmla="*/ 15 h 15"/>
              <a:gd name="T4" fmla="*/ 0 w 62"/>
              <a:gd name="T5" fmla="*/ 8 h 15"/>
              <a:gd name="T6" fmla="*/ 0 w 62"/>
              <a:gd name="T7" fmla="*/ 8 h 15"/>
              <a:gd name="T8" fmla="*/ 0 w 62"/>
              <a:gd name="T9" fmla="*/ 0 h 15"/>
              <a:gd name="T10" fmla="*/ 6 w 62"/>
              <a:gd name="T11" fmla="*/ 0 h 15"/>
              <a:gd name="T12" fmla="*/ 56 w 62"/>
              <a:gd name="T13" fmla="*/ 0 h 15"/>
              <a:gd name="T14" fmla="*/ 62 w 62"/>
              <a:gd name="T15" fmla="*/ 0 h 15"/>
              <a:gd name="T16" fmla="*/ 62 w 62"/>
              <a:gd name="T17" fmla="*/ 8 h 15"/>
              <a:gd name="T18" fmla="*/ 62 w 62"/>
              <a:gd name="T19" fmla="*/ 8 h 15"/>
              <a:gd name="T20" fmla="*/ 62 w 62"/>
              <a:gd name="T21" fmla="*/ 15 h 15"/>
              <a:gd name="T22" fmla="*/ 56 w 62"/>
              <a:gd name="T23" fmla="*/ 15 h 15"/>
              <a:gd name="T24" fmla="*/ 6 w 62"/>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15">
                <a:moveTo>
                  <a:pt x="6" y="15"/>
                </a:moveTo>
                <a:lnTo>
                  <a:pt x="0" y="15"/>
                </a:lnTo>
                <a:lnTo>
                  <a:pt x="0" y="8"/>
                </a:lnTo>
                <a:lnTo>
                  <a:pt x="0" y="8"/>
                </a:lnTo>
                <a:lnTo>
                  <a:pt x="0" y="0"/>
                </a:lnTo>
                <a:lnTo>
                  <a:pt x="6" y="0"/>
                </a:lnTo>
                <a:lnTo>
                  <a:pt x="56" y="0"/>
                </a:lnTo>
                <a:lnTo>
                  <a:pt x="62" y="0"/>
                </a:lnTo>
                <a:lnTo>
                  <a:pt x="62" y="8"/>
                </a:lnTo>
                <a:lnTo>
                  <a:pt x="62" y="8"/>
                </a:lnTo>
                <a:lnTo>
                  <a:pt x="62" y="15"/>
                </a:lnTo>
                <a:lnTo>
                  <a:pt x="56" y="15"/>
                </a:lnTo>
                <a:lnTo>
                  <a:pt x="6" y="15"/>
                </a:lnTo>
                <a:close/>
              </a:path>
            </a:pathLst>
          </a:custGeom>
          <a:solidFill>
            <a:schemeClr val="accent2"/>
          </a:solidFill>
          <a:ln>
            <a:solidFill>
              <a:schemeClr val="accent2"/>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09" name="Freeform 492"/>
          <p:cNvSpPr>
            <a:spLocks/>
          </p:cNvSpPr>
          <p:nvPr/>
        </p:nvSpPr>
        <p:spPr bwMode="auto">
          <a:xfrm>
            <a:off x="4125913" y="4012016"/>
            <a:ext cx="447675" cy="23813"/>
          </a:xfrm>
          <a:custGeom>
            <a:avLst/>
            <a:gdLst>
              <a:gd name="T0" fmla="*/ 6 w 282"/>
              <a:gd name="T1" fmla="*/ 15 h 15"/>
              <a:gd name="T2" fmla="*/ 0 w 282"/>
              <a:gd name="T3" fmla="*/ 15 h 15"/>
              <a:gd name="T4" fmla="*/ 0 w 282"/>
              <a:gd name="T5" fmla="*/ 8 h 15"/>
              <a:gd name="T6" fmla="*/ 0 w 282"/>
              <a:gd name="T7" fmla="*/ 8 h 15"/>
              <a:gd name="T8" fmla="*/ 0 w 282"/>
              <a:gd name="T9" fmla="*/ 0 h 15"/>
              <a:gd name="T10" fmla="*/ 6 w 282"/>
              <a:gd name="T11" fmla="*/ 0 h 15"/>
              <a:gd name="T12" fmla="*/ 276 w 282"/>
              <a:gd name="T13" fmla="*/ 0 h 15"/>
              <a:gd name="T14" fmla="*/ 282 w 282"/>
              <a:gd name="T15" fmla="*/ 0 h 15"/>
              <a:gd name="T16" fmla="*/ 282 w 282"/>
              <a:gd name="T17" fmla="*/ 8 h 15"/>
              <a:gd name="T18" fmla="*/ 282 w 282"/>
              <a:gd name="T19" fmla="*/ 8 h 15"/>
              <a:gd name="T20" fmla="*/ 282 w 282"/>
              <a:gd name="T21" fmla="*/ 15 h 15"/>
              <a:gd name="T22" fmla="*/ 276 w 282"/>
              <a:gd name="T23" fmla="*/ 15 h 15"/>
              <a:gd name="T24" fmla="*/ 6 w 282"/>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15">
                <a:moveTo>
                  <a:pt x="6" y="15"/>
                </a:moveTo>
                <a:lnTo>
                  <a:pt x="0" y="15"/>
                </a:lnTo>
                <a:lnTo>
                  <a:pt x="0" y="8"/>
                </a:lnTo>
                <a:lnTo>
                  <a:pt x="0" y="8"/>
                </a:lnTo>
                <a:lnTo>
                  <a:pt x="0" y="0"/>
                </a:lnTo>
                <a:lnTo>
                  <a:pt x="6" y="0"/>
                </a:lnTo>
                <a:lnTo>
                  <a:pt x="276" y="0"/>
                </a:lnTo>
                <a:lnTo>
                  <a:pt x="282" y="0"/>
                </a:lnTo>
                <a:lnTo>
                  <a:pt x="282" y="8"/>
                </a:lnTo>
                <a:lnTo>
                  <a:pt x="282" y="8"/>
                </a:lnTo>
                <a:lnTo>
                  <a:pt x="282" y="15"/>
                </a:lnTo>
                <a:lnTo>
                  <a:pt x="276" y="15"/>
                </a:lnTo>
                <a:lnTo>
                  <a:pt x="6" y="15"/>
                </a:lnTo>
                <a:close/>
              </a:path>
            </a:pathLst>
          </a:custGeom>
          <a:solidFill>
            <a:schemeClr val="accent2"/>
          </a:solidFill>
          <a:ln>
            <a:solidFill>
              <a:schemeClr val="accent2"/>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10" name="Freeform 493"/>
          <p:cNvSpPr>
            <a:spLocks/>
          </p:cNvSpPr>
          <p:nvPr/>
        </p:nvSpPr>
        <p:spPr bwMode="auto">
          <a:xfrm>
            <a:off x="4552950" y="3931054"/>
            <a:ext cx="20638" cy="104775"/>
          </a:xfrm>
          <a:custGeom>
            <a:avLst/>
            <a:gdLst>
              <a:gd name="T0" fmla="*/ 13 w 13"/>
              <a:gd name="T1" fmla="*/ 59 h 66"/>
              <a:gd name="T2" fmla="*/ 13 w 13"/>
              <a:gd name="T3" fmla="*/ 66 h 66"/>
              <a:gd name="T4" fmla="*/ 7 w 13"/>
              <a:gd name="T5" fmla="*/ 66 h 66"/>
              <a:gd name="T6" fmla="*/ 7 w 13"/>
              <a:gd name="T7" fmla="*/ 66 h 66"/>
              <a:gd name="T8" fmla="*/ 0 w 13"/>
              <a:gd name="T9" fmla="*/ 66 h 66"/>
              <a:gd name="T10" fmla="*/ 0 w 13"/>
              <a:gd name="T11" fmla="*/ 59 h 66"/>
              <a:gd name="T12" fmla="*/ 0 w 13"/>
              <a:gd name="T13" fmla="*/ 7 h 66"/>
              <a:gd name="T14" fmla="*/ 0 w 13"/>
              <a:gd name="T15" fmla="*/ 0 h 66"/>
              <a:gd name="T16" fmla="*/ 7 w 13"/>
              <a:gd name="T17" fmla="*/ 0 h 66"/>
              <a:gd name="T18" fmla="*/ 7 w 13"/>
              <a:gd name="T19" fmla="*/ 0 h 66"/>
              <a:gd name="T20" fmla="*/ 13 w 13"/>
              <a:gd name="T21" fmla="*/ 0 h 66"/>
              <a:gd name="T22" fmla="*/ 13 w 13"/>
              <a:gd name="T23" fmla="*/ 7 h 66"/>
              <a:gd name="T24" fmla="*/ 13 w 13"/>
              <a:gd name="T25"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66">
                <a:moveTo>
                  <a:pt x="13" y="59"/>
                </a:moveTo>
                <a:lnTo>
                  <a:pt x="13" y="66"/>
                </a:lnTo>
                <a:lnTo>
                  <a:pt x="7" y="66"/>
                </a:lnTo>
                <a:lnTo>
                  <a:pt x="7" y="66"/>
                </a:lnTo>
                <a:lnTo>
                  <a:pt x="0" y="66"/>
                </a:lnTo>
                <a:lnTo>
                  <a:pt x="0" y="59"/>
                </a:lnTo>
                <a:lnTo>
                  <a:pt x="0" y="7"/>
                </a:lnTo>
                <a:lnTo>
                  <a:pt x="0" y="0"/>
                </a:lnTo>
                <a:lnTo>
                  <a:pt x="7" y="0"/>
                </a:lnTo>
                <a:lnTo>
                  <a:pt x="7" y="0"/>
                </a:lnTo>
                <a:lnTo>
                  <a:pt x="13" y="0"/>
                </a:lnTo>
                <a:lnTo>
                  <a:pt x="13" y="7"/>
                </a:lnTo>
                <a:lnTo>
                  <a:pt x="13" y="59"/>
                </a:lnTo>
                <a:close/>
              </a:path>
            </a:pathLst>
          </a:custGeom>
          <a:solidFill>
            <a:schemeClr val="accent2"/>
          </a:solidFill>
          <a:ln>
            <a:solidFill>
              <a:schemeClr val="accent2"/>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11" name="Freeform 494"/>
          <p:cNvSpPr>
            <a:spLocks/>
          </p:cNvSpPr>
          <p:nvPr/>
        </p:nvSpPr>
        <p:spPr bwMode="auto">
          <a:xfrm>
            <a:off x="4552950" y="3931054"/>
            <a:ext cx="627063" cy="22225"/>
          </a:xfrm>
          <a:custGeom>
            <a:avLst/>
            <a:gdLst>
              <a:gd name="T0" fmla="*/ 7 w 395"/>
              <a:gd name="T1" fmla="*/ 14 h 14"/>
              <a:gd name="T2" fmla="*/ 0 w 395"/>
              <a:gd name="T3" fmla="*/ 14 h 14"/>
              <a:gd name="T4" fmla="*/ 0 w 395"/>
              <a:gd name="T5" fmla="*/ 7 h 14"/>
              <a:gd name="T6" fmla="*/ 0 w 395"/>
              <a:gd name="T7" fmla="*/ 7 h 14"/>
              <a:gd name="T8" fmla="*/ 0 w 395"/>
              <a:gd name="T9" fmla="*/ 0 h 14"/>
              <a:gd name="T10" fmla="*/ 7 w 395"/>
              <a:gd name="T11" fmla="*/ 0 h 14"/>
              <a:gd name="T12" fmla="*/ 389 w 395"/>
              <a:gd name="T13" fmla="*/ 0 h 14"/>
              <a:gd name="T14" fmla="*/ 395 w 395"/>
              <a:gd name="T15" fmla="*/ 0 h 14"/>
              <a:gd name="T16" fmla="*/ 395 w 395"/>
              <a:gd name="T17" fmla="*/ 7 h 14"/>
              <a:gd name="T18" fmla="*/ 395 w 395"/>
              <a:gd name="T19" fmla="*/ 7 h 14"/>
              <a:gd name="T20" fmla="*/ 395 w 395"/>
              <a:gd name="T21" fmla="*/ 14 h 14"/>
              <a:gd name="T22" fmla="*/ 389 w 395"/>
              <a:gd name="T23" fmla="*/ 14 h 14"/>
              <a:gd name="T24" fmla="*/ 7 w 395"/>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95" h="14">
                <a:moveTo>
                  <a:pt x="7" y="14"/>
                </a:moveTo>
                <a:lnTo>
                  <a:pt x="0" y="14"/>
                </a:lnTo>
                <a:lnTo>
                  <a:pt x="0" y="7"/>
                </a:lnTo>
                <a:lnTo>
                  <a:pt x="0" y="7"/>
                </a:lnTo>
                <a:lnTo>
                  <a:pt x="0" y="0"/>
                </a:lnTo>
                <a:lnTo>
                  <a:pt x="7" y="0"/>
                </a:lnTo>
                <a:lnTo>
                  <a:pt x="389" y="0"/>
                </a:lnTo>
                <a:lnTo>
                  <a:pt x="395" y="0"/>
                </a:lnTo>
                <a:lnTo>
                  <a:pt x="395" y="7"/>
                </a:lnTo>
                <a:lnTo>
                  <a:pt x="395" y="7"/>
                </a:lnTo>
                <a:lnTo>
                  <a:pt x="395" y="14"/>
                </a:lnTo>
                <a:lnTo>
                  <a:pt x="389" y="14"/>
                </a:lnTo>
                <a:lnTo>
                  <a:pt x="7" y="14"/>
                </a:lnTo>
                <a:close/>
              </a:path>
            </a:pathLst>
          </a:custGeom>
          <a:solidFill>
            <a:schemeClr val="accent2"/>
          </a:solidFill>
          <a:ln>
            <a:solidFill>
              <a:schemeClr val="accent2"/>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12" name="Freeform 495"/>
          <p:cNvSpPr>
            <a:spLocks/>
          </p:cNvSpPr>
          <p:nvPr/>
        </p:nvSpPr>
        <p:spPr bwMode="auto">
          <a:xfrm>
            <a:off x="5160963" y="3859616"/>
            <a:ext cx="19050" cy="93663"/>
          </a:xfrm>
          <a:custGeom>
            <a:avLst/>
            <a:gdLst>
              <a:gd name="T0" fmla="*/ 12 w 12"/>
              <a:gd name="T1" fmla="*/ 52 h 59"/>
              <a:gd name="T2" fmla="*/ 12 w 12"/>
              <a:gd name="T3" fmla="*/ 59 h 59"/>
              <a:gd name="T4" fmla="*/ 6 w 12"/>
              <a:gd name="T5" fmla="*/ 59 h 59"/>
              <a:gd name="T6" fmla="*/ 6 w 12"/>
              <a:gd name="T7" fmla="*/ 59 h 59"/>
              <a:gd name="T8" fmla="*/ 0 w 12"/>
              <a:gd name="T9" fmla="*/ 59 h 59"/>
              <a:gd name="T10" fmla="*/ 0 w 12"/>
              <a:gd name="T11" fmla="*/ 52 h 59"/>
              <a:gd name="T12" fmla="*/ 0 w 12"/>
              <a:gd name="T13" fmla="*/ 8 h 59"/>
              <a:gd name="T14" fmla="*/ 0 w 12"/>
              <a:gd name="T15" fmla="*/ 0 h 59"/>
              <a:gd name="T16" fmla="*/ 6 w 12"/>
              <a:gd name="T17" fmla="*/ 0 h 59"/>
              <a:gd name="T18" fmla="*/ 6 w 12"/>
              <a:gd name="T19" fmla="*/ 0 h 59"/>
              <a:gd name="T20" fmla="*/ 12 w 12"/>
              <a:gd name="T21" fmla="*/ 0 h 59"/>
              <a:gd name="T22" fmla="*/ 12 w 12"/>
              <a:gd name="T23" fmla="*/ 8 h 59"/>
              <a:gd name="T24" fmla="*/ 12 w 12"/>
              <a:gd name="T25" fmla="*/ 5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59">
                <a:moveTo>
                  <a:pt x="12" y="52"/>
                </a:moveTo>
                <a:lnTo>
                  <a:pt x="12" y="59"/>
                </a:lnTo>
                <a:lnTo>
                  <a:pt x="6" y="59"/>
                </a:lnTo>
                <a:lnTo>
                  <a:pt x="6" y="59"/>
                </a:lnTo>
                <a:lnTo>
                  <a:pt x="0" y="59"/>
                </a:lnTo>
                <a:lnTo>
                  <a:pt x="0" y="52"/>
                </a:lnTo>
                <a:lnTo>
                  <a:pt x="0" y="8"/>
                </a:lnTo>
                <a:lnTo>
                  <a:pt x="0" y="0"/>
                </a:lnTo>
                <a:lnTo>
                  <a:pt x="6" y="0"/>
                </a:lnTo>
                <a:lnTo>
                  <a:pt x="6" y="0"/>
                </a:lnTo>
                <a:lnTo>
                  <a:pt x="12" y="0"/>
                </a:lnTo>
                <a:lnTo>
                  <a:pt x="12" y="8"/>
                </a:lnTo>
                <a:lnTo>
                  <a:pt x="12" y="52"/>
                </a:lnTo>
                <a:close/>
              </a:path>
            </a:pathLst>
          </a:custGeom>
          <a:solidFill>
            <a:schemeClr val="accent2"/>
          </a:solidFill>
          <a:ln>
            <a:solidFill>
              <a:schemeClr val="accent2"/>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13" name="Freeform 496"/>
          <p:cNvSpPr>
            <a:spLocks/>
          </p:cNvSpPr>
          <p:nvPr/>
        </p:nvSpPr>
        <p:spPr bwMode="auto">
          <a:xfrm>
            <a:off x="5160963" y="3859616"/>
            <a:ext cx="98425" cy="23813"/>
          </a:xfrm>
          <a:custGeom>
            <a:avLst/>
            <a:gdLst>
              <a:gd name="T0" fmla="*/ 6 w 62"/>
              <a:gd name="T1" fmla="*/ 15 h 15"/>
              <a:gd name="T2" fmla="*/ 0 w 62"/>
              <a:gd name="T3" fmla="*/ 15 h 15"/>
              <a:gd name="T4" fmla="*/ 0 w 62"/>
              <a:gd name="T5" fmla="*/ 8 h 15"/>
              <a:gd name="T6" fmla="*/ 0 w 62"/>
              <a:gd name="T7" fmla="*/ 8 h 15"/>
              <a:gd name="T8" fmla="*/ 0 w 62"/>
              <a:gd name="T9" fmla="*/ 0 h 15"/>
              <a:gd name="T10" fmla="*/ 6 w 62"/>
              <a:gd name="T11" fmla="*/ 0 h 15"/>
              <a:gd name="T12" fmla="*/ 56 w 62"/>
              <a:gd name="T13" fmla="*/ 0 h 15"/>
              <a:gd name="T14" fmla="*/ 62 w 62"/>
              <a:gd name="T15" fmla="*/ 0 h 15"/>
              <a:gd name="T16" fmla="*/ 62 w 62"/>
              <a:gd name="T17" fmla="*/ 8 h 15"/>
              <a:gd name="T18" fmla="*/ 62 w 62"/>
              <a:gd name="T19" fmla="*/ 8 h 15"/>
              <a:gd name="T20" fmla="*/ 62 w 62"/>
              <a:gd name="T21" fmla="*/ 15 h 15"/>
              <a:gd name="T22" fmla="*/ 56 w 62"/>
              <a:gd name="T23" fmla="*/ 15 h 15"/>
              <a:gd name="T24" fmla="*/ 6 w 62"/>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15">
                <a:moveTo>
                  <a:pt x="6" y="15"/>
                </a:moveTo>
                <a:lnTo>
                  <a:pt x="0" y="15"/>
                </a:lnTo>
                <a:lnTo>
                  <a:pt x="0" y="8"/>
                </a:lnTo>
                <a:lnTo>
                  <a:pt x="0" y="8"/>
                </a:lnTo>
                <a:lnTo>
                  <a:pt x="0" y="0"/>
                </a:lnTo>
                <a:lnTo>
                  <a:pt x="6" y="0"/>
                </a:lnTo>
                <a:lnTo>
                  <a:pt x="56" y="0"/>
                </a:lnTo>
                <a:lnTo>
                  <a:pt x="62" y="0"/>
                </a:lnTo>
                <a:lnTo>
                  <a:pt x="62" y="8"/>
                </a:lnTo>
                <a:lnTo>
                  <a:pt x="62" y="8"/>
                </a:lnTo>
                <a:lnTo>
                  <a:pt x="62" y="15"/>
                </a:lnTo>
                <a:lnTo>
                  <a:pt x="56" y="15"/>
                </a:lnTo>
                <a:lnTo>
                  <a:pt x="6" y="15"/>
                </a:lnTo>
                <a:close/>
              </a:path>
            </a:pathLst>
          </a:custGeom>
          <a:solidFill>
            <a:schemeClr val="accent2"/>
          </a:solidFill>
          <a:ln>
            <a:solidFill>
              <a:schemeClr val="accent2"/>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14" name="Freeform 497"/>
          <p:cNvSpPr>
            <a:spLocks/>
          </p:cNvSpPr>
          <p:nvPr/>
        </p:nvSpPr>
        <p:spPr bwMode="auto">
          <a:xfrm>
            <a:off x="5240338" y="3777066"/>
            <a:ext cx="19050" cy="106363"/>
          </a:xfrm>
          <a:custGeom>
            <a:avLst/>
            <a:gdLst>
              <a:gd name="T0" fmla="*/ 12 w 12"/>
              <a:gd name="T1" fmla="*/ 60 h 67"/>
              <a:gd name="T2" fmla="*/ 12 w 12"/>
              <a:gd name="T3" fmla="*/ 67 h 67"/>
              <a:gd name="T4" fmla="*/ 6 w 12"/>
              <a:gd name="T5" fmla="*/ 67 h 67"/>
              <a:gd name="T6" fmla="*/ 6 w 12"/>
              <a:gd name="T7" fmla="*/ 67 h 67"/>
              <a:gd name="T8" fmla="*/ 0 w 12"/>
              <a:gd name="T9" fmla="*/ 67 h 67"/>
              <a:gd name="T10" fmla="*/ 0 w 12"/>
              <a:gd name="T11" fmla="*/ 60 h 67"/>
              <a:gd name="T12" fmla="*/ 0 w 12"/>
              <a:gd name="T13" fmla="*/ 8 h 67"/>
              <a:gd name="T14" fmla="*/ 0 w 12"/>
              <a:gd name="T15" fmla="*/ 0 h 67"/>
              <a:gd name="T16" fmla="*/ 6 w 12"/>
              <a:gd name="T17" fmla="*/ 0 h 67"/>
              <a:gd name="T18" fmla="*/ 6 w 12"/>
              <a:gd name="T19" fmla="*/ 0 h 67"/>
              <a:gd name="T20" fmla="*/ 12 w 12"/>
              <a:gd name="T21" fmla="*/ 0 h 67"/>
              <a:gd name="T22" fmla="*/ 12 w 12"/>
              <a:gd name="T23" fmla="*/ 8 h 67"/>
              <a:gd name="T24" fmla="*/ 12 w 12"/>
              <a:gd name="T25" fmla="*/ 6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67">
                <a:moveTo>
                  <a:pt x="12" y="60"/>
                </a:moveTo>
                <a:lnTo>
                  <a:pt x="12" y="67"/>
                </a:lnTo>
                <a:lnTo>
                  <a:pt x="6" y="67"/>
                </a:lnTo>
                <a:lnTo>
                  <a:pt x="6" y="67"/>
                </a:lnTo>
                <a:lnTo>
                  <a:pt x="0" y="67"/>
                </a:lnTo>
                <a:lnTo>
                  <a:pt x="0" y="60"/>
                </a:lnTo>
                <a:lnTo>
                  <a:pt x="0" y="8"/>
                </a:lnTo>
                <a:lnTo>
                  <a:pt x="0" y="0"/>
                </a:lnTo>
                <a:lnTo>
                  <a:pt x="6" y="0"/>
                </a:lnTo>
                <a:lnTo>
                  <a:pt x="6" y="0"/>
                </a:lnTo>
                <a:lnTo>
                  <a:pt x="12" y="0"/>
                </a:lnTo>
                <a:lnTo>
                  <a:pt x="12" y="8"/>
                </a:lnTo>
                <a:lnTo>
                  <a:pt x="12" y="60"/>
                </a:lnTo>
                <a:close/>
              </a:path>
            </a:pathLst>
          </a:custGeom>
          <a:solidFill>
            <a:schemeClr val="accent2"/>
          </a:solidFill>
          <a:ln>
            <a:solidFill>
              <a:schemeClr val="accent2"/>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15" name="Freeform 498"/>
          <p:cNvSpPr>
            <a:spLocks/>
          </p:cNvSpPr>
          <p:nvPr/>
        </p:nvSpPr>
        <p:spPr bwMode="auto">
          <a:xfrm>
            <a:off x="5240338" y="3777066"/>
            <a:ext cx="139700" cy="23813"/>
          </a:xfrm>
          <a:custGeom>
            <a:avLst/>
            <a:gdLst>
              <a:gd name="T0" fmla="*/ 6 w 88"/>
              <a:gd name="T1" fmla="*/ 15 h 15"/>
              <a:gd name="T2" fmla="*/ 0 w 88"/>
              <a:gd name="T3" fmla="*/ 15 h 15"/>
              <a:gd name="T4" fmla="*/ 0 w 88"/>
              <a:gd name="T5" fmla="*/ 8 h 15"/>
              <a:gd name="T6" fmla="*/ 0 w 88"/>
              <a:gd name="T7" fmla="*/ 8 h 15"/>
              <a:gd name="T8" fmla="*/ 0 w 88"/>
              <a:gd name="T9" fmla="*/ 0 h 15"/>
              <a:gd name="T10" fmla="*/ 6 w 88"/>
              <a:gd name="T11" fmla="*/ 0 h 15"/>
              <a:gd name="T12" fmla="*/ 81 w 88"/>
              <a:gd name="T13" fmla="*/ 0 h 15"/>
              <a:gd name="T14" fmla="*/ 88 w 88"/>
              <a:gd name="T15" fmla="*/ 0 h 15"/>
              <a:gd name="T16" fmla="*/ 88 w 88"/>
              <a:gd name="T17" fmla="*/ 8 h 15"/>
              <a:gd name="T18" fmla="*/ 88 w 88"/>
              <a:gd name="T19" fmla="*/ 8 h 15"/>
              <a:gd name="T20" fmla="*/ 88 w 88"/>
              <a:gd name="T21" fmla="*/ 15 h 15"/>
              <a:gd name="T22" fmla="*/ 81 w 88"/>
              <a:gd name="T23" fmla="*/ 15 h 15"/>
              <a:gd name="T24" fmla="*/ 6 w 88"/>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15">
                <a:moveTo>
                  <a:pt x="6" y="15"/>
                </a:moveTo>
                <a:lnTo>
                  <a:pt x="0" y="15"/>
                </a:lnTo>
                <a:lnTo>
                  <a:pt x="0" y="8"/>
                </a:lnTo>
                <a:lnTo>
                  <a:pt x="0" y="8"/>
                </a:lnTo>
                <a:lnTo>
                  <a:pt x="0" y="0"/>
                </a:lnTo>
                <a:lnTo>
                  <a:pt x="6" y="0"/>
                </a:lnTo>
                <a:lnTo>
                  <a:pt x="81" y="0"/>
                </a:lnTo>
                <a:lnTo>
                  <a:pt x="88" y="0"/>
                </a:lnTo>
                <a:lnTo>
                  <a:pt x="88" y="8"/>
                </a:lnTo>
                <a:lnTo>
                  <a:pt x="88" y="8"/>
                </a:lnTo>
                <a:lnTo>
                  <a:pt x="88" y="15"/>
                </a:lnTo>
                <a:lnTo>
                  <a:pt x="81" y="15"/>
                </a:lnTo>
                <a:lnTo>
                  <a:pt x="6" y="15"/>
                </a:lnTo>
                <a:close/>
              </a:path>
            </a:pathLst>
          </a:custGeom>
          <a:solidFill>
            <a:schemeClr val="accent2"/>
          </a:solidFill>
          <a:ln>
            <a:solidFill>
              <a:schemeClr val="accent2"/>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16" name="Freeform 499"/>
          <p:cNvSpPr>
            <a:spLocks/>
          </p:cNvSpPr>
          <p:nvPr/>
        </p:nvSpPr>
        <p:spPr bwMode="auto">
          <a:xfrm>
            <a:off x="5359400" y="3696104"/>
            <a:ext cx="20638" cy="104775"/>
          </a:xfrm>
          <a:custGeom>
            <a:avLst/>
            <a:gdLst>
              <a:gd name="T0" fmla="*/ 13 w 13"/>
              <a:gd name="T1" fmla="*/ 59 h 66"/>
              <a:gd name="T2" fmla="*/ 13 w 13"/>
              <a:gd name="T3" fmla="*/ 66 h 66"/>
              <a:gd name="T4" fmla="*/ 6 w 13"/>
              <a:gd name="T5" fmla="*/ 66 h 66"/>
              <a:gd name="T6" fmla="*/ 6 w 13"/>
              <a:gd name="T7" fmla="*/ 66 h 66"/>
              <a:gd name="T8" fmla="*/ 0 w 13"/>
              <a:gd name="T9" fmla="*/ 66 h 66"/>
              <a:gd name="T10" fmla="*/ 0 w 13"/>
              <a:gd name="T11" fmla="*/ 59 h 66"/>
              <a:gd name="T12" fmla="*/ 0 w 13"/>
              <a:gd name="T13" fmla="*/ 7 h 66"/>
              <a:gd name="T14" fmla="*/ 0 w 13"/>
              <a:gd name="T15" fmla="*/ 0 h 66"/>
              <a:gd name="T16" fmla="*/ 6 w 13"/>
              <a:gd name="T17" fmla="*/ 0 h 66"/>
              <a:gd name="T18" fmla="*/ 6 w 13"/>
              <a:gd name="T19" fmla="*/ 0 h 66"/>
              <a:gd name="T20" fmla="*/ 13 w 13"/>
              <a:gd name="T21" fmla="*/ 0 h 66"/>
              <a:gd name="T22" fmla="*/ 13 w 13"/>
              <a:gd name="T23" fmla="*/ 7 h 66"/>
              <a:gd name="T24" fmla="*/ 13 w 13"/>
              <a:gd name="T25"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66">
                <a:moveTo>
                  <a:pt x="13" y="59"/>
                </a:moveTo>
                <a:lnTo>
                  <a:pt x="13" y="66"/>
                </a:lnTo>
                <a:lnTo>
                  <a:pt x="6" y="66"/>
                </a:lnTo>
                <a:lnTo>
                  <a:pt x="6" y="66"/>
                </a:lnTo>
                <a:lnTo>
                  <a:pt x="0" y="66"/>
                </a:lnTo>
                <a:lnTo>
                  <a:pt x="0" y="59"/>
                </a:lnTo>
                <a:lnTo>
                  <a:pt x="0" y="7"/>
                </a:lnTo>
                <a:lnTo>
                  <a:pt x="0" y="0"/>
                </a:lnTo>
                <a:lnTo>
                  <a:pt x="6" y="0"/>
                </a:lnTo>
                <a:lnTo>
                  <a:pt x="6" y="0"/>
                </a:lnTo>
                <a:lnTo>
                  <a:pt x="13" y="0"/>
                </a:lnTo>
                <a:lnTo>
                  <a:pt x="13" y="7"/>
                </a:lnTo>
                <a:lnTo>
                  <a:pt x="13" y="59"/>
                </a:lnTo>
                <a:close/>
              </a:path>
            </a:pathLst>
          </a:custGeom>
          <a:solidFill>
            <a:schemeClr val="accent2"/>
          </a:solidFill>
          <a:ln>
            <a:solidFill>
              <a:schemeClr val="accent2"/>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17" name="Freeform 500"/>
          <p:cNvSpPr>
            <a:spLocks/>
          </p:cNvSpPr>
          <p:nvPr/>
        </p:nvSpPr>
        <p:spPr bwMode="auto">
          <a:xfrm>
            <a:off x="5359400" y="3696104"/>
            <a:ext cx="69850" cy="22225"/>
          </a:xfrm>
          <a:custGeom>
            <a:avLst/>
            <a:gdLst>
              <a:gd name="T0" fmla="*/ 6 w 44"/>
              <a:gd name="T1" fmla="*/ 14 h 14"/>
              <a:gd name="T2" fmla="*/ 0 w 44"/>
              <a:gd name="T3" fmla="*/ 14 h 14"/>
              <a:gd name="T4" fmla="*/ 0 w 44"/>
              <a:gd name="T5" fmla="*/ 7 h 14"/>
              <a:gd name="T6" fmla="*/ 0 w 44"/>
              <a:gd name="T7" fmla="*/ 7 h 14"/>
              <a:gd name="T8" fmla="*/ 0 w 44"/>
              <a:gd name="T9" fmla="*/ 0 h 14"/>
              <a:gd name="T10" fmla="*/ 6 w 44"/>
              <a:gd name="T11" fmla="*/ 0 h 14"/>
              <a:gd name="T12" fmla="*/ 38 w 44"/>
              <a:gd name="T13" fmla="*/ 0 h 14"/>
              <a:gd name="T14" fmla="*/ 44 w 44"/>
              <a:gd name="T15" fmla="*/ 0 h 14"/>
              <a:gd name="T16" fmla="*/ 44 w 44"/>
              <a:gd name="T17" fmla="*/ 7 h 14"/>
              <a:gd name="T18" fmla="*/ 44 w 44"/>
              <a:gd name="T19" fmla="*/ 7 h 14"/>
              <a:gd name="T20" fmla="*/ 44 w 44"/>
              <a:gd name="T21" fmla="*/ 14 h 14"/>
              <a:gd name="T22" fmla="*/ 38 w 44"/>
              <a:gd name="T23" fmla="*/ 14 h 14"/>
              <a:gd name="T24" fmla="*/ 6 w 44"/>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4">
                <a:moveTo>
                  <a:pt x="6" y="14"/>
                </a:moveTo>
                <a:lnTo>
                  <a:pt x="0" y="14"/>
                </a:lnTo>
                <a:lnTo>
                  <a:pt x="0" y="7"/>
                </a:lnTo>
                <a:lnTo>
                  <a:pt x="0" y="7"/>
                </a:lnTo>
                <a:lnTo>
                  <a:pt x="0" y="0"/>
                </a:lnTo>
                <a:lnTo>
                  <a:pt x="6" y="0"/>
                </a:lnTo>
                <a:lnTo>
                  <a:pt x="38" y="0"/>
                </a:lnTo>
                <a:lnTo>
                  <a:pt x="44" y="0"/>
                </a:lnTo>
                <a:lnTo>
                  <a:pt x="44" y="7"/>
                </a:lnTo>
                <a:lnTo>
                  <a:pt x="44" y="7"/>
                </a:lnTo>
                <a:lnTo>
                  <a:pt x="44" y="14"/>
                </a:lnTo>
                <a:lnTo>
                  <a:pt x="38" y="14"/>
                </a:lnTo>
                <a:lnTo>
                  <a:pt x="6" y="14"/>
                </a:lnTo>
                <a:close/>
              </a:path>
            </a:pathLst>
          </a:custGeom>
          <a:solidFill>
            <a:schemeClr val="accent2"/>
          </a:solidFill>
          <a:ln>
            <a:solidFill>
              <a:schemeClr val="accent2"/>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18" name="Freeform 501"/>
          <p:cNvSpPr>
            <a:spLocks/>
          </p:cNvSpPr>
          <p:nvPr/>
        </p:nvSpPr>
        <p:spPr bwMode="auto">
          <a:xfrm>
            <a:off x="2841625" y="4553354"/>
            <a:ext cx="309563" cy="22225"/>
          </a:xfrm>
          <a:custGeom>
            <a:avLst/>
            <a:gdLst>
              <a:gd name="T0" fmla="*/ 7 w 195"/>
              <a:gd name="T1" fmla="*/ 14 h 14"/>
              <a:gd name="T2" fmla="*/ 0 w 195"/>
              <a:gd name="T3" fmla="*/ 14 h 14"/>
              <a:gd name="T4" fmla="*/ 0 w 195"/>
              <a:gd name="T5" fmla="*/ 7 h 14"/>
              <a:gd name="T6" fmla="*/ 0 w 195"/>
              <a:gd name="T7" fmla="*/ 7 h 14"/>
              <a:gd name="T8" fmla="*/ 0 w 195"/>
              <a:gd name="T9" fmla="*/ 0 h 14"/>
              <a:gd name="T10" fmla="*/ 7 w 195"/>
              <a:gd name="T11" fmla="*/ 0 h 14"/>
              <a:gd name="T12" fmla="*/ 188 w 195"/>
              <a:gd name="T13" fmla="*/ 0 h 14"/>
              <a:gd name="T14" fmla="*/ 195 w 195"/>
              <a:gd name="T15" fmla="*/ 0 h 14"/>
              <a:gd name="T16" fmla="*/ 195 w 195"/>
              <a:gd name="T17" fmla="*/ 7 h 14"/>
              <a:gd name="T18" fmla="*/ 195 w 195"/>
              <a:gd name="T19" fmla="*/ 7 h 14"/>
              <a:gd name="T20" fmla="*/ 195 w 195"/>
              <a:gd name="T21" fmla="*/ 14 h 14"/>
              <a:gd name="T22" fmla="*/ 188 w 195"/>
              <a:gd name="T23" fmla="*/ 14 h 14"/>
              <a:gd name="T24" fmla="*/ 7 w 195"/>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5" h="14">
                <a:moveTo>
                  <a:pt x="7" y="14"/>
                </a:moveTo>
                <a:lnTo>
                  <a:pt x="0" y="14"/>
                </a:lnTo>
                <a:lnTo>
                  <a:pt x="0" y="7"/>
                </a:lnTo>
                <a:lnTo>
                  <a:pt x="0" y="7"/>
                </a:lnTo>
                <a:lnTo>
                  <a:pt x="0" y="0"/>
                </a:lnTo>
                <a:lnTo>
                  <a:pt x="7" y="0"/>
                </a:lnTo>
                <a:lnTo>
                  <a:pt x="188" y="0"/>
                </a:lnTo>
                <a:lnTo>
                  <a:pt x="195" y="0"/>
                </a:lnTo>
                <a:lnTo>
                  <a:pt x="195" y="7"/>
                </a:lnTo>
                <a:lnTo>
                  <a:pt x="195" y="7"/>
                </a:lnTo>
                <a:lnTo>
                  <a:pt x="195" y="14"/>
                </a:lnTo>
                <a:lnTo>
                  <a:pt x="188" y="14"/>
                </a:lnTo>
                <a:lnTo>
                  <a:pt x="7" y="14"/>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19" name="Freeform 502"/>
          <p:cNvSpPr>
            <a:spLocks/>
          </p:cNvSpPr>
          <p:nvPr/>
        </p:nvSpPr>
        <p:spPr bwMode="auto">
          <a:xfrm>
            <a:off x="3130550" y="4505729"/>
            <a:ext cx="20638" cy="69850"/>
          </a:xfrm>
          <a:custGeom>
            <a:avLst/>
            <a:gdLst>
              <a:gd name="T0" fmla="*/ 13 w 13"/>
              <a:gd name="T1" fmla="*/ 37 h 44"/>
              <a:gd name="T2" fmla="*/ 13 w 13"/>
              <a:gd name="T3" fmla="*/ 44 h 44"/>
              <a:gd name="T4" fmla="*/ 6 w 13"/>
              <a:gd name="T5" fmla="*/ 44 h 44"/>
              <a:gd name="T6" fmla="*/ 6 w 13"/>
              <a:gd name="T7" fmla="*/ 44 h 44"/>
              <a:gd name="T8" fmla="*/ 0 w 13"/>
              <a:gd name="T9" fmla="*/ 44 h 44"/>
              <a:gd name="T10" fmla="*/ 0 w 13"/>
              <a:gd name="T11" fmla="*/ 37 h 44"/>
              <a:gd name="T12" fmla="*/ 0 w 13"/>
              <a:gd name="T13" fmla="*/ 7 h 44"/>
              <a:gd name="T14" fmla="*/ 0 w 13"/>
              <a:gd name="T15" fmla="*/ 0 h 44"/>
              <a:gd name="T16" fmla="*/ 6 w 13"/>
              <a:gd name="T17" fmla="*/ 0 h 44"/>
              <a:gd name="T18" fmla="*/ 6 w 13"/>
              <a:gd name="T19" fmla="*/ 0 h 44"/>
              <a:gd name="T20" fmla="*/ 13 w 13"/>
              <a:gd name="T21" fmla="*/ 0 h 44"/>
              <a:gd name="T22" fmla="*/ 13 w 13"/>
              <a:gd name="T23" fmla="*/ 7 h 44"/>
              <a:gd name="T24" fmla="*/ 13 w 13"/>
              <a:gd name="T25"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44">
                <a:moveTo>
                  <a:pt x="13" y="37"/>
                </a:moveTo>
                <a:lnTo>
                  <a:pt x="13" y="44"/>
                </a:lnTo>
                <a:lnTo>
                  <a:pt x="6" y="44"/>
                </a:lnTo>
                <a:lnTo>
                  <a:pt x="6" y="44"/>
                </a:lnTo>
                <a:lnTo>
                  <a:pt x="0" y="44"/>
                </a:lnTo>
                <a:lnTo>
                  <a:pt x="0" y="37"/>
                </a:lnTo>
                <a:lnTo>
                  <a:pt x="0" y="7"/>
                </a:lnTo>
                <a:lnTo>
                  <a:pt x="0" y="0"/>
                </a:lnTo>
                <a:lnTo>
                  <a:pt x="6" y="0"/>
                </a:lnTo>
                <a:lnTo>
                  <a:pt x="6" y="0"/>
                </a:lnTo>
                <a:lnTo>
                  <a:pt x="13" y="0"/>
                </a:lnTo>
                <a:lnTo>
                  <a:pt x="13" y="7"/>
                </a:lnTo>
                <a:lnTo>
                  <a:pt x="13" y="37"/>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20" name="Freeform 503"/>
          <p:cNvSpPr>
            <a:spLocks/>
          </p:cNvSpPr>
          <p:nvPr/>
        </p:nvSpPr>
        <p:spPr bwMode="auto">
          <a:xfrm>
            <a:off x="3130550" y="4505729"/>
            <a:ext cx="219075" cy="23813"/>
          </a:xfrm>
          <a:custGeom>
            <a:avLst/>
            <a:gdLst>
              <a:gd name="T0" fmla="*/ 6 w 138"/>
              <a:gd name="T1" fmla="*/ 15 h 15"/>
              <a:gd name="T2" fmla="*/ 0 w 138"/>
              <a:gd name="T3" fmla="*/ 15 h 15"/>
              <a:gd name="T4" fmla="*/ 0 w 138"/>
              <a:gd name="T5" fmla="*/ 7 h 15"/>
              <a:gd name="T6" fmla="*/ 0 w 138"/>
              <a:gd name="T7" fmla="*/ 7 h 15"/>
              <a:gd name="T8" fmla="*/ 0 w 138"/>
              <a:gd name="T9" fmla="*/ 0 h 15"/>
              <a:gd name="T10" fmla="*/ 6 w 138"/>
              <a:gd name="T11" fmla="*/ 0 h 15"/>
              <a:gd name="T12" fmla="*/ 132 w 138"/>
              <a:gd name="T13" fmla="*/ 0 h 15"/>
              <a:gd name="T14" fmla="*/ 138 w 138"/>
              <a:gd name="T15" fmla="*/ 0 h 15"/>
              <a:gd name="T16" fmla="*/ 138 w 138"/>
              <a:gd name="T17" fmla="*/ 7 h 15"/>
              <a:gd name="T18" fmla="*/ 138 w 138"/>
              <a:gd name="T19" fmla="*/ 7 h 15"/>
              <a:gd name="T20" fmla="*/ 138 w 138"/>
              <a:gd name="T21" fmla="*/ 15 h 15"/>
              <a:gd name="T22" fmla="*/ 132 w 138"/>
              <a:gd name="T23" fmla="*/ 15 h 15"/>
              <a:gd name="T24" fmla="*/ 6 w 138"/>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15">
                <a:moveTo>
                  <a:pt x="6" y="15"/>
                </a:moveTo>
                <a:lnTo>
                  <a:pt x="0" y="15"/>
                </a:lnTo>
                <a:lnTo>
                  <a:pt x="0" y="7"/>
                </a:lnTo>
                <a:lnTo>
                  <a:pt x="0" y="7"/>
                </a:lnTo>
                <a:lnTo>
                  <a:pt x="0" y="0"/>
                </a:lnTo>
                <a:lnTo>
                  <a:pt x="6" y="0"/>
                </a:lnTo>
                <a:lnTo>
                  <a:pt x="132" y="0"/>
                </a:lnTo>
                <a:lnTo>
                  <a:pt x="138" y="0"/>
                </a:lnTo>
                <a:lnTo>
                  <a:pt x="138" y="7"/>
                </a:lnTo>
                <a:lnTo>
                  <a:pt x="138" y="7"/>
                </a:lnTo>
                <a:lnTo>
                  <a:pt x="138" y="15"/>
                </a:lnTo>
                <a:lnTo>
                  <a:pt x="132" y="15"/>
                </a:lnTo>
                <a:lnTo>
                  <a:pt x="6" y="15"/>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21" name="Freeform 504"/>
          <p:cNvSpPr>
            <a:spLocks/>
          </p:cNvSpPr>
          <p:nvPr/>
        </p:nvSpPr>
        <p:spPr bwMode="auto">
          <a:xfrm>
            <a:off x="3328988" y="4470804"/>
            <a:ext cx="20638" cy="58738"/>
          </a:xfrm>
          <a:custGeom>
            <a:avLst/>
            <a:gdLst>
              <a:gd name="T0" fmla="*/ 13 w 13"/>
              <a:gd name="T1" fmla="*/ 29 h 37"/>
              <a:gd name="T2" fmla="*/ 13 w 13"/>
              <a:gd name="T3" fmla="*/ 37 h 37"/>
              <a:gd name="T4" fmla="*/ 7 w 13"/>
              <a:gd name="T5" fmla="*/ 37 h 37"/>
              <a:gd name="T6" fmla="*/ 7 w 13"/>
              <a:gd name="T7" fmla="*/ 37 h 37"/>
              <a:gd name="T8" fmla="*/ 0 w 13"/>
              <a:gd name="T9" fmla="*/ 37 h 37"/>
              <a:gd name="T10" fmla="*/ 0 w 13"/>
              <a:gd name="T11" fmla="*/ 29 h 37"/>
              <a:gd name="T12" fmla="*/ 0 w 13"/>
              <a:gd name="T13" fmla="*/ 7 h 37"/>
              <a:gd name="T14" fmla="*/ 0 w 13"/>
              <a:gd name="T15" fmla="*/ 0 h 37"/>
              <a:gd name="T16" fmla="*/ 7 w 13"/>
              <a:gd name="T17" fmla="*/ 0 h 37"/>
              <a:gd name="T18" fmla="*/ 7 w 13"/>
              <a:gd name="T19" fmla="*/ 0 h 37"/>
              <a:gd name="T20" fmla="*/ 13 w 13"/>
              <a:gd name="T21" fmla="*/ 0 h 37"/>
              <a:gd name="T22" fmla="*/ 13 w 13"/>
              <a:gd name="T23" fmla="*/ 7 h 37"/>
              <a:gd name="T24" fmla="*/ 13 w 13"/>
              <a:gd name="T25" fmla="*/ 2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37">
                <a:moveTo>
                  <a:pt x="13" y="29"/>
                </a:moveTo>
                <a:lnTo>
                  <a:pt x="13" y="37"/>
                </a:lnTo>
                <a:lnTo>
                  <a:pt x="7" y="37"/>
                </a:lnTo>
                <a:lnTo>
                  <a:pt x="7" y="37"/>
                </a:lnTo>
                <a:lnTo>
                  <a:pt x="0" y="37"/>
                </a:lnTo>
                <a:lnTo>
                  <a:pt x="0" y="29"/>
                </a:lnTo>
                <a:lnTo>
                  <a:pt x="0" y="7"/>
                </a:lnTo>
                <a:lnTo>
                  <a:pt x="0" y="0"/>
                </a:lnTo>
                <a:lnTo>
                  <a:pt x="7" y="0"/>
                </a:lnTo>
                <a:lnTo>
                  <a:pt x="7" y="0"/>
                </a:lnTo>
                <a:lnTo>
                  <a:pt x="13" y="0"/>
                </a:lnTo>
                <a:lnTo>
                  <a:pt x="13" y="7"/>
                </a:lnTo>
                <a:lnTo>
                  <a:pt x="13" y="29"/>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22" name="Freeform 505"/>
          <p:cNvSpPr>
            <a:spLocks/>
          </p:cNvSpPr>
          <p:nvPr/>
        </p:nvSpPr>
        <p:spPr bwMode="auto">
          <a:xfrm>
            <a:off x="3328988" y="4470804"/>
            <a:ext cx="120650" cy="23813"/>
          </a:xfrm>
          <a:custGeom>
            <a:avLst/>
            <a:gdLst>
              <a:gd name="T0" fmla="*/ 7 w 76"/>
              <a:gd name="T1" fmla="*/ 15 h 15"/>
              <a:gd name="T2" fmla="*/ 0 w 76"/>
              <a:gd name="T3" fmla="*/ 15 h 15"/>
              <a:gd name="T4" fmla="*/ 0 w 76"/>
              <a:gd name="T5" fmla="*/ 7 h 15"/>
              <a:gd name="T6" fmla="*/ 0 w 76"/>
              <a:gd name="T7" fmla="*/ 7 h 15"/>
              <a:gd name="T8" fmla="*/ 0 w 76"/>
              <a:gd name="T9" fmla="*/ 0 h 15"/>
              <a:gd name="T10" fmla="*/ 7 w 76"/>
              <a:gd name="T11" fmla="*/ 0 h 15"/>
              <a:gd name="T12" fmla="*/ 69 w 76"/>
              <a:gd name="T13" fmla="*/ 0 h 15"/>
              <a:gd name="T14" fmla="*/ 76 w 76"/>
              <a:gd name="T15" fmla="*/ 0 h 15"/>
              <a:gd name="T16" fmla="*/ 76 w 76"/>
              <a:gd name="T17" fmla="*/ 7 h 15"/>
              <a:gd name="T18" fmla="*/ 76 w 76"/>
              <a:gd name="T19" fmla="*/ 7 h 15"/>
              <a:gd name="T20" fmla="*/ 76 w 76"/>
              <a:gd name="T21" fmla="*/ 15 h 15"/>
              <a:gd name="T22" fmla="*/ 69 w 76"/>
              <a:gd name="T23" fmla="*/ 15 h 15"/>
              <a:gd name="T24" fmla="*/ 7 w 76"/>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15">
                <a:moveTo>
                  <a:pt x="7" y="15"/>
                </a:moveTo>
                <a:lnTo>
                  <a:pt x="0" y="15"/>
                </a:lnTo>
                <a:lnTo>
                  <a:pt x="0" y="7"/>
                </a:lnTo>
                <a:lnTo>
                  <a:pt x="0" y="7"/>
                </a:lnTo>
                <a:lnTo>
                  <a:pt x="0" y="0"/>
                </a:lnTo>
                <a:lnTo>
                  <a:pt x="7" y="0"/>
                </a:lnTo>
                <a:lnTo>
                  <a:pt x="69" y="0"/>
                </a:lnTo>
                <a:lnTo>
                  <a:pt x="76" y="0"/>
                </a:lnTo>
                <a:lnTo>
                  <a:pt x="76" y="7"/>
                </a:lnTo>
                <a:lnTo>
                  <a:pt x="76" y="7"/>
                </a:lnTo>
                <a:lnTo>
                  <a:pt x="76" y="15"/>
                </a:lnTo>
                <a:lnTo>
                  <a:pt x="69" y="15"/>
                </a:lnTo>
                <a:lnTo>
                  <a:pt x="7" y="15"/>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23" name="Freeform 506"/>
          <p:cNvSpPr>
            <a:spLocks/>
          </p:cNvSpPr>
          <p:nvPr/>
        </p:nvSpPr>
        <p:spPr bwMode="auto">
          <a:xfrm>
            <a:off x="3429000" y="4423179"/>
            <a:ext cx="20638" cy="71438"/>
          </a:xfrm>
          <a:custGeom>
            <a:avLst/>
            <a:gdLst>
              <a:gd name="T0" fmla="*/ 13 w 13"/>
              <a:gd name="T1" fmla="*/ 37 h 45"/>
              <a:gd name="T2" fmla="*/ 13 w 13"/>
              <a:gd name="T3" fmla="*/ 45 h 45"/>
              <a:gd name="T4" fmla="*/ 6 w 13"/>
              <a:gd name="T5" fmla="*/ 45 h 45"/>
              <a:gd name="T6" fmla="*/ 6 w 13"/>
              <a:gd name="T7" fmla="*/ 45 h 45"/>
              <a:gd name="T8" fmla="*/ 0 w 13"/>
              <a:gd name="T9" fmla="*/ 45 h 45"/>
              <a:gd name="T10" fmla="*/ 0 w 13"/>
              <a:gd name="T11" fmla="*/ 37 h 45"/>
              <a:gd name="T12" fmla="*/ 0 w 13"/>
              <a:gd name="T13" fmla="*/ 8 h 45"/>
              <a:gd name="T14" fmla="*/ 0 w 13"/>
              <a:gd name="T15" fmla="*/ 0 h 45"/>
              <a:gd name="T16" fmla="*/ 6 w 13"/>
              <a:gd name="T17" fmla="*/ 0 h 45"/>
              <a:gd name="T18" fmla="*/ 6 w 13"/>
              <a:gd name="T19" fmla="*/ 0 h 45"/>
              <a:gd name="T20" fmla="*/ 13 w 13"/>
              <a:gd name="T21" fmla="*/ 0 h 45"/>
              <a:gd name="T22" fmla="*/ 13 w 13"/>
              <a:gd name="T23" fmla="*/ 8 h 45"/>
              <a:gd name="T24" fmla="*/ 13 w 13"/>
              <a:gd name="T25"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45">
                <a:moveTo>
                  <a:pt x="13" y="37"/>
                </a:moveTo>
                <a:lnTo>
                  <a:pt x="13" y="45"/>
                </a:lnTo>
                <a:lnTo>
                  <a:pt x="6" y="45"/>
                </a:lnTo>
                <a:lnTo>
                  <a:pt x="6" y="45"/>
                </a:lnTo>
                <a:lnTo>
                  <a:pt x="0" y="45"/>
                </a:lnTo>
                <a:lnTo>
                  <a:pt x="0" y="37"/>
                </a:lnTo>
                <a:lnTo>
                  <a:pt x="0" y="8"/>
                </a:lnTo>
                <a:lnTo>
                  <a:pt x="0" y="0"/>
                </a:lnTo>
                <a:lnTo>
                  <a:pt x="6" y="0"/>
                </a:lnTo>
                <a:lnTo>
                  <a:pt x="6" y="0"/>
                </a:lnTo>
                <a:lnTo>
                  <a:pt x="13" y="0"/>
                </a:lnTo>
                <a:lnTo>
                  <a:pt x="13" y="8"/>
                </a:lnTo>
                <a:lnTo>
                  <a:pt x="13" y="37"/>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24" name="Freeform 507"/>
          <p:cNvSpPr>
            <a:spLocks/>
          </p:cNvSpPr>
          <p:nvPr/>
        </p:nvSpPr>
        <p:spPr bwMode="auto">
          <a:xfrm>
            <a:off x="3429000" y="4423179"/>
            <a:ext cx="447675" cy="23813"/>
          </a:xfrm>
          <a:custGeom>
            <a:avLst/>
            <a:gdLst>
              <a:gd name="T0" fmla="*/ 6 w 282"/>
              <a:gd name="T1" fmla="*/ 15 h 15"/>
              <a:gd name="T2" fmla="*/ 0 w 282"/>
              <a:gd name="T3" fmla="*/ 15 h 15"/>
              <a:gd name="T4" fmla="*/ 0 w 282"/>
              <a:gd name="T5" fmla="*/ 8 h 15"/>
              <a:gd name="T6" fmla="*/ 0 w 282"/>
              <a:gd name="T7" fmla="*/ 8 h 15"/>
              <a:gd name="T8" fmla="*/ 0 w 282"/>
              <a:gd name="T9" fmla="*/ 0 h 15"/>
              <a:gd name="T10" fmla="*/ 6 w 282"/>
              <a:gd name="T11" fmla="*/ 0 h 15"/>
              <a:gd name="T12" fmla="*/ 276 w 282"/>
              <a:gd name="T13" fmla="*/ 0 h 15"/>
              <a:gd name="T14" fmla="*/ 282 w 282"/>
              <a:gd name="T15" fmla="*/ 0 h 15"/>
              <a:gd name="T16" fmla="*/ 282 w 282"/>
              <a:gd name="T17" fmla="*/ 8 h 15"/>
              <a:gd name="T18" fmla="*/ 282 w 282"/>
              <a:gd name="T19" fmla="*/ 8 h 15"/>
              <a:gd name="T20" fmla="*/ 282 w 282"/>
              <a:gd name="T21" fmla="*/ 15 h 15"/>
              <a:gd name="T22" fmla="*/ 276 w 282"/>
              <a:gd name="T23" fmla="*/ 15 h 15"/>
              <a:gd name="T24" fmla="*/ 6 w 282"/>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82" h="15">
                <a:moveTo>
                  <a:pt x="6" y="15"/>
                </a:moveTo>
                <a:lnTo>
                  <a:pt x="0" y="15"/>
                </a:lnTo>
                <a:lnTo>
                  <a:pt x="0" y="8"/>
                </a:lnTo>
                <a:lnTo>
                  <a:pt x="0" y="8"/>
                </a:lnTo>
                <a:lnTo>
                  <a:pt x="0" y="0"/>
                </a:lnTo>
                <a:lnTo>
                  <a:pt x="6" y="0"/>
                </a:lnTo>
                <a:lnTo>
                  <a:pt x="276" y="0"/>
                </a:lnTo>
                <a:lnTo>
                  <a:pt x="282" y="0"/>
                </a:lnTo>
                <a:lnTo>
                  <a:pt x="282" y="8"/>
                </a:lnTo>
                <a:lnTo>
                  <a:pt x="282" y="8"/>
                </a:lnTo>
                <a:lnTo>
                  <a:pt x="282" y="15"/>
                </a:lnTo>
                <a:lnTo>
                  <a:pt x="276" y="15"/>
                </a:lnTo>
                <a:lnTo>
                  <a:pt x="6" y="15"/>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25" name="Freeform 508"/>
          <p:cNvSpPr>
            <a:spLocks/>
          </p:cNvSpPr>
          <p:nvPr/>
        </p:nvSpPr>
        <p:spPr bwMode="auto">
          <a:xfrm>
            <a:off x="3857625" y="4377141"/>
            <a:ext cx="19050" cy="69850"/>
          </a:xfrm>
          <a:custGeom>
            <a:avLst/>
            <a:gdLst>
              <a:gd name="T0" fmla="*/ 12 w 12"/>
              <a:gd name="T1" fmla="*/ 37 h 44"/>
              <a:gd name="T2" fmla="*/ 12 w 12"/>
              <a:gd name="T3" fmla="*/ 44 h 44"/>
              <a:gd name="T4" fmla="*/ 6 w 12"/>
              <a:gd name="T5" fmla="*/ 44 h 44"/>
              <a:gd name="T6" fmla="*/ 6 w 12"/>
              <a:gd name="T7" fmla="*/ 44 h 44"/>
              <a:gd name="T8" fmla="*/ 0 w 12"/>
              <a:gd name="T9" fmla="*/ 44 h 44"/>
              <a:gd name="T10" fmla="*/ 0 w 12"/>
              <a:gd name="T11" fmla="*/ 37 h 44"/>
              <a:gd name="T12" fmla="*/ 0 w 12"/>
              <a:gd name="T13" fmla="*/ 7 h 44"/>
              <a:gd name="T14" fmla="*/ 0 w 12"/>
              <a:gd name="T15" fmla="*/ 0 h 44"/>
              <a:gd name="T16" fmla="*/ 6 w 12"/>
              <a:gd name="T17" fmla="*/ 0 h 44"/>
              <a:gd name="T18" fmla="*/ 6 w 12"/>
              <a:gd name="T19" fmla="*/ 0 h 44"/>
              <a:gd name="T20" fmla="*/ 12 w 12"/>
              <a:gd name="T21" fmla="*/ 0 h 44"/>
              <a:gd name="T22" fmla="*/ 12 w 12"/>
              <a:gd name="T23" fmla="*/ 7 h 44"/>
              <a:gd name="T24" fmla="*/ 12 w 12"/>
              <a:gd name="T25"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44">
                <a:moveTo>
                  <a:pt x="12" y="37"/>
                </a:moveTo>
                <a:lnTo>
                  <a:pt x="12" y="44"/>
                </a:lnTo>
                <a:lnTo>
                  <a:pt x="6" y="44"/>
                </a:lnTo>
                <a:lnTo>
                  <a:pt x="6" y="44"/>
                </a:lnTo>
                <a:lnTo>
                  <a:pt x="0" y="44"/>
                </a:lnTo>
                <a:lnTo>
                  <a:pt x="0" y="37"/>
                </a:lnTo>
                <a:lnTo>
                  <a:pt x="0" y="7"/>
                </a:lnTo>
                <a:lnTo>
                  <a:pt x="0" y="0"/>
                </a:lnTo>
                <a:lnTo>
                  <a:pt x="6" y="0"/>
                </a:lnTo>
                <a:lnTo>
                  <a:pt x="6" y="0"/>
                </a:lnTo>
                <a:lnTo>
                  <a:pt x="12" y="0"/>
                </a:lnTo>
                <a:lnTo>
                  <a:pt x="12" y="7"/>
                </a:lnTo>
                <a:lnTo>
                  <a:pt x="12" y="37"/>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26" name="Freeform 509"/>
          <p:cNvSpPr>
            <a:spLocks/>
          </p:cNvSpPr>
          <p:nvPr/>
        </p:nvSpPr>
        <p:spPr bwMode="auto">
          <a:xfrm>
            <a:off x="3857625" y="4377141"/>
            <a:ext cx="138113" cy="22225"/>
          </a:xfrm>
          <a:custGeom>
            <a:avLst/>
            <a:gdLst>
              <a:gd name="T0" fmla="*/ 6 w 87"/>
              <a:gd name="T1" fmla="*/ 14 h 14"/>
              <a:gd name="T2" fmla="*/ 0 w 87"/>
              <a:gd name="T3" fmla="*/ 14 h 14"/>
              <a:gd name="T4" fmla="*/ 0 w 87"/>
              <a:gd name="T5" fmla="*/ 7 h 14"/>
              <a:gd name="T6" fmla="*/ 0 w 87"/>
              <a:gd name="T7" fmla="*/ 7 h 14"/>
              <a:gd name="T8" fmla="*/ 0 w 87"/>
              <a:gd name="T9" fmla="*/ 0 h 14"/>
              <a:gd name="T10" fmla="*/ 6 w 87"/>
              <a:gd name="T11" fmla="*/ 0 h 14"/>
              <a:gd name="T12" fmla="*/ 81 w 87"/>
              <a:gd name="T13" fmla="*/ 0 h 14"/>
              <a:gd name="T14" fmla="*/ 87 w 87"/>
              <a:gd name="T15" fmla="*/ 0 h 14"/>
              <a:gd name="T16" fmla="*/ 87 w 87"/>
              <a:gd name="T17" fmla="*/ 7 h 14"/>
              <a:gd name="T18" fmla="*/ 87 w 87"/>
              <a:gd name="T19" fmla="*/ 7 h 14"/>
              <a:gd name="T20" fmla="*/ 87 w 87"/>
              <a:gd name="T21" fmla="*/ 14 h 14"/>
              <a:gd name="T22" fmla="*/ 81 w 87"/>
              <a:gd name="T23" fmla="*/ 14 h 14"/>
              <a:gd name="T24" fmla="*/ 6 w 87"/>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7" h="14">
                <a:moveTo>
                  <a:pt x="6" y="14"/>
                </a:moveTo>
                <a:lnTo>
                  <a:pt x="0" y="14"/>
                </a:lnTo>
                <a:lnTo>
                  <a:pt x="0" y="7"/>
                </a:lnTo>
                <a:lnTo>
                  <a:pt x="0" y="7"/>
                </a:lnTo>
                <a:lnTo>
                  <a:pt x="0" y="0"/>
                </a:lnTo>
                <a:lnTo>
                  <a:pt x="6" y="0"/>
                </a:lnTo>
                <a:lnTo>
                  <a:pt x="81" y="0"/>
                </a:lnTo>
                <a:lnTo>
                  <a:pt x="87" y="0"/>
                </a:lnTo>
                <a:lnTo>
                  <a:pt x="87" y="7"/>
                </a:lnTo>
                <a:lnTo>
                  <a:pt x="87" y="7"/>
                </a:lnTo>
                <a:lnTo>
                  <a:pt x="87" y="14"/>
                </a:lnTo>
                <a:lnTo>
                  <a:pt x="81" y="14"/>
                </a:lnTo>
                <a:lnTo>
                  <a:pt x="6" y="14"/>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27" name="Freeform 510"/>
          <p:cNvSpPr>
            <a:spLocks/>
          </p:cNvSpPr>
          <p:nvPr/>
        </p:nvSpPr>
        <p:spPr bwMode="auto">
          <a:xfrm>
            <a:off x="3976688" y="4329516"/>
            <a:ext cx="19050" cy="69850"/>
          </a:xfrm>
          <a:custGeom>
            <a:avLst/>
            <a:gdLst>
              <a:gd name="T0" fmla="*/ 12 w 12"/>
              <a:gd name="T1" fmla="*/ 37 h 44"/>
              <a:gd name="T2" fmla="*/ 12 w 12"/>
              <a:gd name="T3" fmla="*/ 44 h 44"/>
              <a:gd name="T4" fmla="*/ 6 w 12"/>
              <a:gd name="T5" fmla="*/ 44 h 44"/>
              <a:gd name="T6" fmla="*/ 6 w 12"/>
              <a:gd name="T7" fmla="*/ 44 h 44"/>
              <a:gd name="T8" fmla="*/ 0 w 12"/>
              <a:gd name="T9" fmla="*/ 44 h 44"/>
              <a:gd name="T10" fmla="*/ 0 w 12"/>
              <a:gd name="T11" fmla="*/ 37 h 44"/>
              <a:gd name="T12" fmla="*/ 0 w 12"/>
              <a:gd name="T13" fmla="*/ 7 h 44"/>
              <a:gd name="T14" fmla="*/ 0 w 12"/>
              <a:gd name="T15" fmla="*/ 0 h 44"/>
              <a:gd name="T16" fmla="*/ 6 w 12"/>
              <a:gd name="T17" fmla="*/ 0 h 44"/>
              <a:gd name="T18" fmla="*/ 6 w 12"/>
              <a:gd name="T19" fmla="*/ 0 h 44"/>
              <a:gd name="T20" fmla="*/ 12 w 12"/>
              <a:gd name="T21" fmla="*/ 0 h 44"/>
              <a:gd name="T22" fmla="*/ 12 w 12"/>
              <a:gd name="T23" fmla="*/ 7 h 44"/>
              <a:gd name="T24" fmla="*/ 12 w 12"/>
              <a:gd name="T25"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44">
                <a:moveTo>
                  <a:pt x="12" y="37"/>
                </a:moveTo>
                <a:lnTo>
                  <a:pt x="12" y="44"/>
                </a:lnTo>
                <a:lnTo>
                  <a:pt x="6" y="44"/>
                </a:lnTo>
                <a:lnTo>
                  <a:pt x="6" y="44"/>
                </a:lnTo>
                <a:lnTo>
                  <a:pt x="0" y="44"/>
                </a:lnTo>
                <a:lnTo>
                  <a:pt x="0" y="37"/>
                </a:lnTo>
                <a:lnTo>
                  <a:pt x="0" y="7"/>
                </a:lnTo>
                <a:lnTo>
                  <a:pt x="0" y="0"/>
                </a:lnTo>
                <a:lnTo>
                  <a:pt x="6" y="0"/>
                </a:lnTo>
                <a:lnTo>
                  <a:pt x="6" y="0"/>
                </a:lnTo>
                <a:lnTo>
                  <a:pt x="12" y="0"/>
                </a:lnTo>
                <a:lnTo>
                  <a:pt x="12" y="7"/>
                </a:lnTo>
                <a:lnTo>
                  <a:pt x="12" y="37"/>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28" name="Freeform 511"/>
          <p:cNvSpPr>
            <a:spLocks/>
          </p:cNvSpPr>
          <p:nvPr/>
        </p:nvSpPr>
        <p:spPr bwMode="auto">
          <a:xfrm>
            <a:off x="3976688" y="4329516"/>
            <a:ext cx="168275" cy="23813"/>
          </a:xfrm>
          <a:custGeom>
            <a:avLst/>
            <a:gdLst>
              <a:gd name="T0" fmla="*/ 6 w 106"/>
              <a:gd name="T1" fmla="*/ 15 h 15"/>
              <a:gd name="T2" fmla="*/ 0 w 106"/>
              <a:gd name="T3" fmla="*/ 15 h 15"/>
              <a:gd name="T4" fmla="*/ 0 w 106"/>
              <a:gd name="T5" fmla="*/ 7 h 15"/>
              <a:gd name="T6" fmla="*/ 0 w 106"/>
              <a:gd name="T7" fmla="*/ 7 h 15"/>
              <a:gd name="T8" fmla="*/ 0 w 106"/>
              <a:gd name="T9" fmla="*/ 0 h 15"/>
              <a:gd name="T10" fmla="*/ 6 w 106"/>
              <a:gd name="T11" fmla="*/ 0 h 15"/>
              <a:gd name="T12" fmla="*/ 100 w 106"/>
              <a:gd name="T13" fmla="*/ 0 h 15"/>
              <a:gd name="T14" fmla="*/ 106 w 106"/>
              <a:gd name="T15" fmla="*/ 0 h 15"/>
              <a:gd name="T16" fmla="*/ 106 w 106"/>
              <a:gd name="T17" fmla="*/ 7 h 15"/>
              <a:gd name="T18" fmla="*/ 106 w 106"/>
              <a:gd name="T19" fmla="*/ 7 h 15"/>
              <a:gd name="T20" fmla="*/ 106 w 106"/>
              <a:gd name="T21" fmla="*/ 15 h 15"/>
              <a:gd name="T22" fmla="*/ 100 w 106"/>
              <a:gd name="T23" fmla="*/ 15 h 15"/>
              <a:gd name="T24" fmla="*/ 6 w 106"/>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5">
                <a:moveTo>
                  <a:pt x="6" y="15"/>
                </a:moveTo>
                <a:lnTo>
                  <a:pt x="0" y="15"/>
                </a:lnTo>
                <a:lnTo>
                  <a:pt x="0" y="7"/>
                </a:lnTo>
                <a:lnTo>
                  <a:pt x="0" y="7"/>
                </a:lnTo>
                <a:lnTo>
                  <a:pt x="0" y="0"/>
                </a:lnTo>
                <a:lnTo>
                  <a:pt x="6" y="0"/>
                </a:lnTo>
                <a:lnTo>
                  <a:pt x="100" y="0"/>
                </a:lnTo>
                <a:lnTo>
                  <a:pt x="106" y="0"/>
                </a:lnTo>
                <a:lnTo>
                  <a:pt x="106" y="7"/>
                </a:lnTo>
                <a:lnTo>
                  <a:pt x="106" y="7"/>
                </a:lnTo>
                <a:lnTo>
                  <a:pt x="106" y="15"/>
                </a:lnTo>
                <a:lnTo>
                  <a:pt x="100" y="15"/>
                </a:lnTo>
                <a:lnTo>
                  <a:pt x="6" y="15"/>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29" name="Freeform 512"/>
          <p:cNvSpPr>
            <a:spLocks/>
          </p:cNvSpPr>
          <p:nvPr/>
        </p:nvSpPr>
        <p:spPr bwMode="auto">
          <a:xfrm>
            <a:off x="4125913" y="4329516"/>
            <a:ext cx="119063" cy="23813"/>
          </a:xfrm>
          <a:custGeom>
            <a:avLst/>
            <a:gdLst>
              <a:gd name="T0" fmla="*/ 6 w 75"/>
              <a:gd name="T1" fmla="*/ 15 h 15"/>
              <a:gd name="T2" fmla="*/ 0 w 75"/>
              <a:gd name="T3" fmla="*/ 15 h 15"/>
              <a:gd name="T4" fmla="*/ 0 w 75"/>
              <a:gd name="T5" fmla="*/ 7 h 15"/>
              <a:gd name="T6" fmla="*/ 0 w 75"/>
              <a:gd name="T7" fmla="*/ 7 h 15"/>
              <a:gd name="T8" fmla="*/ 0 w 75"/>
              <a:gd name="T9" fmla="*/ 0 h 15"/>
              <a:gd name="T10" fmla="*/ 6 w 75"/>
              <a:gd name="T11" fmla="*/ 0 h 15"/>
              <a:gd name="T12" fmla="*/ 69 w 75"/>
              <a:gd name="T13" fmla="*/ 0 h 15"/>
              <a:gd name="T14" fmla="*/ 75 w 75"/>
              <a:gd name="T15" fmla="*/ 0 h 15"/>
              <a:gd name="T16" fmla="*/ 75 w 75"/>
              <a:gd name="T17" fmla="*/ 7 h 15"/>
              <a:gd name="T18" fmla="*/ 75 w 75"/>
              <a:gd name="T19" fmla="*/ 7 h 15"/>
              <a:gd name="T20" fmla="*/ 75 w 75"/>
              <a:gd name="T21" fmla="*/ 15 h 15"/>
              <a:gd name="T22" fmla="*/ 69 w 75"/>
              <a:gd name="T23" fmla="*/ 15 h 15"/>
              <a:gd name="T24" fmla="*/ 6 w 75"/>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5" h="15">
                <a:moveTo>
                  <a:pt x="6" y="15"/>
                </a:moveTo>
                <a:lnTo>
                  <a:pt x="0" y="15"/>
                </a:lnTo>
                <a:lnTo>
                  <a:pt x="0" y="7"/>
                </a:lnTo>
                <a:lnTo>
                  <a:pt x="0" y="7"/>
                </a:lnTo>
                <a:lnTo>
                  <a:pt x="0" y="0"/>
                </a:lnTo>
                <a:lnTo>
                  <a:pt x="6" y="0"/>
                </a:lnTo>
                <a:lnTo>
                  <a:pt x="69" y="0"/>
                </a:lnTo>
                <a:lnTo>
                  <a:pt x="75" y="0"/>
                </a:lnTo>
                <a:lnTo>
                  <a:pt x="75" y="7"/>
                </a:lnTo>
                <a:lnTo>
                  <a:pt x="75" y="7"/>
                </a:lnTo>
                <a:lnTo>
                  <a:pt x="75" y="15"/>
                </a:lnTo>
                <a:lnTo>
                  <a:pt x="69" y="15"/>
                </a:lnTo>
                <a:lnTo>
                  <a:pt x="6" y="15"/>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30" name="Freeform 513"/>
          <p:cNvSpPr>
            <a:spLocks/>
          </p:cNvSpPr>
          <p:nvPr/>
        </p:nvSpPr>
        <p:spPr bwMode="auto">
          <a:xfrm>
            <a:off x="4224338" y="4283479"/>
            <a:ext cx="20638" cy="69850"/>
          </a:xfrm>
          <a:custGeom>
            <a:avLst/>
            <a:gdLst>
              <a:gd name="T0" fmla="*/ 13 w 13"/>
              <a:gd name="T1" fmla="*/ 36 h 44"/>
              <a:gd name="T2" fmla="*/ 13 w 13"/>
              <a:gd name="T3" fmla="*/ 44 h 44"/>
              <a:gd name="T4" fmla="*/ 7 w 13"/>
              <a:gd name="T5" fmla="*/ 44 h 44"/>
              <a:gd name="T6" fmla="*/ 7 w 13"/>
              <a:gd name="T7" fmla="*/ 44 h 44"/>
              <a:gd name="T8" fmla="*/ 0 w 13"/>
              <a:gd name="T9" fmla="*/ 44 h 44"/>
              <a:gd name="T10" fmla="*/ 0 w 13"/>
              <a:gd name="T11" fmla="*/ 36 h 44"/>
              <a:gd name="T12" fmla="*/ 0 w 13"/>
              <a:gd name="T13" fmla="*/ 7 h 44"/>
              <a:gd name="T14" fmla="*/ 0 w 13"/>
              <a:gd name="T15" fmla="*/ 0 h 44"/>
              <a:gd name="T16" fmla="*/ 7 w 13"/>
              <a:gd name="T17" fmla="*/ 0 h 44"/>
              <a:gd name="T18" fmla="*/ 7 w 13"/>
              <a:gd name="T19" fmla="*/ 0 h 44"/>
              <a:gd name="T20" fmla="*/ 13 w 13"/>
              <a:gd name="T21" fmla="*/ 0 h 44"/>
              <a:gd name="T22" fmla="*/ 13 w 13"/>
              <a:gd name="T23" fmla="*/ 7 h 44"/>
              <a:gd name="T24" fmla="*/ 13 w 13"/>
              <a:gd name="T25" fmla="*/ 3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44">
                <a:moveTo>
                  <a:pt x="13" y="36"/>
                </a:moveTo>
                <a:lnTo>
                  <a:pt x="13" y="44"/>
                </a:lnTo>
                <a:lnTo>
                  <a:pt x="7" y="44"/>
                </a:lnTo>
                <a:lnTo>
                  <a:pt x="7" y="44"/>
                </a:lnTo>
                <a:lnTo>
                  <a:pt x="0" y="44"/>
                </a:lnTo>
                <a:lnTo>
                  <a:pt x="0" y="36"/>
                </a:lnTo>
                <a:lnTo>
                  <a:pt x="0" y="7"/>
                </a:lnTo>
                <a:lnTo>
                  <a:pt x="0" y="0"/>
                </a:lnTo>
                <a:lnTo>
                  <a:pt x="7" y="0"/>
                </a:lnTo>
                <a:lnTo>
                  <a:pt x="7" y="0"/>
                </a:lnTo>
                <a:lnTo>
                  <a:pt x="13" y="0"/>
                </a:lnTo>
                <a:lnTo>
                  <a:pt x="13" y="7"/>
                </a:lnTo>
                <a:lnTo>
                  <a:pt x="13" y="36"/>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31" name="Freeform 514"/>
          <p:cNvSpPr>
            <a:spLocks/>
          </p:cNvSpPr>
          <p:nvPr/>
        </p:nvSpPr>
        <p:spPr bwMode="auto">
          <a:xfrm>
            <a:off x="4224338" y="4283479"/>
            <a:ext cx="109538" cy="22225"/>
          </a:xfrm>
          <a:custGeom>
            <a:avLst/>
            <a:gdLst>
              <a:gd name="T0" fmla="*/ 7 w 69"/>
              <a:gd name="T1" fmla="*/ 14 h 14"/>
              <a:gd name="T2" fmla="*/ 0 w 69"/>
              <a:gd name="T3" fmla="*/ 14 h 14"/>
              <a:gd name="T4" fmla="*/ 0 w 69"/>
              <a:gd name="T5" fmla="*/ 7 h 14"/>
              <a:gd name="T6" fmla="*/ 0 w 69"/>
              <a:gd name="T7" fmla="*/ 7 h 14"/>
              <a:gd name="T8" fmla="*/ 0 w 69"/>
              <a:gd name="T9" fmla="*/ 0 h 14"/>
              <a:gd name="T10" fmla="*/ 7 w 69"/>
              <a:gd name="T11" fmla="*/ 0 h 14"/>
              <a:gd name="T12" fmla="*/ 63 w 69"/>
              <a:gd name="T13" fmla="*/ 0 h 14"/>
              <a:gd name="T14" fmla="*/ 69 w 69"/>
              <a:gd name="T15" fmla="*/ 0 h 14"/>
              <a:gd name="T16" fmla="*/ 69 w 69"/>
              <a:gd name="T17" fmla="*/ 7 h 14"/>
              <a:gd name="T18" fmla="*/ 69 w 69"/>
              <a:gd name="T19" fmla="*/ 7 h 14"/>
              <a:gd name="T20" fmla="*/ 69 w 69"/>
              <a:gd name="T21" fmla="*/ 14 h 14"/>
              <a:gd name="T22" fmla="*/ 63 w 69"/>
              <a:gd name="T23" fmla="*/ 14 h 14"/>
              <a:gd name="T24" fmla="*/ 7 w 69"/>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9" h="14">
                <a:moveTo>
                  <a:pt x="7" y="14"/>
                </a:moveTo>
                <a:lnTo>
                  <a:pt x="0" y="14"/>
                </a:lnTo>
                <a:lnTo>
                  <a:pt x="0" y="7"/>
                </a:lnTo>
                <a:lnTo>
                  <a:pt x="0" y="7"/>
                </a:lnTo>
                <a:lnTo>
                  <a:pt x="0" y="0"/>
                </a:lnTo>
                <a:lnTo>
                  <a:pt x="7" y="0"/>
                </a:lnTo>
                <a:lnTo>
                  <a:pt x="63" y="0"/>
                </a:lnTo>
                <a:lnTo>
                  <a:pt x="69" y="0"/>
                </a:lnTo>
                <a:lnTo>
                  <a:pt x="69" y="7"/>
                </a:lnTo>
                <a:lnTo>
                  <a:pt x="69" y="7"/>
                </a:lnTo>
                <a:lnTo>
                  <a:pt x="69" y="14"/>
                </a:lnTo>
                <a:lnTo>
                  <a:pt x="63" y="14"/>
                </a:lnTo>
                <a:lnTo>
                  <a:pt x="7" y="14"/>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32" name="Freeform 515"/>
          <p:cNvSpPr>
            <a:spLocks/>
          </p:cNvSpPr>
          <p:nvPr/>
        </p:nvSpPr>
        <p:spPr bwMode="auto">
          <a:xfrm>
            <a:off x="4314825" y="4246966"/>
            <a:ext cx="19050" cy="58738"/>
          </a:xfrm>
          <a:custGeom>
            <a:avLst/>
            <a:gdLst>
              <a:gd name="T0" fmla="*/ 12 w 12"/>
              <a:gd name="T1" fmla="*/ 30 h 37"/>
              <a:gd name="T2" fmla="*/ 12 w 12"/>
              <a:gd name="T3" fmla="*/ 37 h 37"/>
              <a:gd name="T4" fmla="*/ 6 w 12"/>
              <a:gd name="T5" fmla="*/ 37 h 37"/>
              <a:gd name="T6" fmla="*/ 6 w 12"/>
              <a:gd name="T7" fmla="*/ 37 h 37"/>
              <a:gd name="T8" fmla="*/ 0 w 12"/>
              <a:gd name="T9" fmla="*/ 37 h 37"/>
              <a:gd name="T10" fmla="*/ 0 w 12"/>
              <a:gd name="T11" fmla="*/ 30 h 37"/>
              <a:gd name="T12" fmla="*/ 0 w 12"/>
              <a:gd name="T13" fmla="*/ 8 h 37"/>
              <a:gd name="T14" fmla="*/ 0 w 12"/>
              <a:gd name="T15" fmla="*/ 0 h 37"/>
              <a:gd name="T16" fmla="*/ 6 w 12"/>
              <a:gd name="T17" fmla="*/ 0 h 37"/>
              <a:gd name="T18" fmla="*/ 6 w 12"/>
              <a:gd name="T19" fmla="*/ 0 h 37"/>
              <a:gd name="T20" fmla="*/ 12 w 12"/>
              <a:gd name="T21" fmla="*/ 0 h 37"/>
              <a:gd name="T22" fmla="*/ 12 w 12"/>
              <a:gd name="T23" fmla="*/ 8 h 37"/>
              <a:gd name="T24" fmla="*/ 12 w 12"/>
              <a:gd name="T25" fmla="*/ 3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37">
                <a:moveTo>
                  <a:pt x="12" y="30"/>
                </a:moveTo>
                <a:lnTo>
                  <a:pt x="12" y="37"/>
                </a:lnTo>
                <a:lnTo>
                  <a:pt x="6" y="37"/>
                </a:lnTo>
                <a:lnTo>
                  <a:pt x="6" y="37"/>
                </a:lnTo>
                <a:lnTo>
                  <a:pt x="0" y="37"/>
                </a:lnTo>
                <a:lnTo>
                  <a:pt x="0" y="30"/>
                </a:lnTo>
                <a:lnTo>
                  <a:pt x="0" y="8"/>
                </a:lnTo>
                <a:lnTo>
                  <a:pt x="0" y="0"/>
                </a:lnTo>
                <a:lnTo>
                  <a:pt x="6" y="0"/>
                </a:lnTo>
                <a:lnTo>
                  <a:pt x="6" y="0"/>
                </a:lnTo>
                <a:lnTo>
                  <a:pt x="12" y="0"/>
                </a:lnTo>
                <a:lnTo>
                  <a:pt x="12" y="8"/>
                </a:lnTo>
                <a:lnTo>
                  <a:pt x="12" y="30"/>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33" name="Freeform 516"/>
          <p:cNvSpPr>
            <a:spLocks/>
          </p:cNvSpPr>
          <p:nvPr/>
        </p:nvSpPr>
        <p:spPr bwMode="auto">
          <a:xfrm>
            <a:off x="4314825" y="4246966"/>
            <a:ext cx="158750" cy="23813"/>
          </a:xfrm>
          <a:custGeom>
            <a:avLst/>
            <a:gdLst>
              <a:gd name="T0" fmla="*/ 6 w 100"/>
              <a:gd name="T1" fmla="*/ 15 h 15"/>
              <a:gd name="T2" fmla="*/ 0 w 100"/>
              <a:gd name="T3" fmla="*/ 15 h 15"/>
              <a:gd name="T4" fmla="*/ 0 w 100"/>
              <a:gd name="T5" fmla="*/ 8 h 15"/>
              <a:gd name="T6" fmla="*/ 0 w 100"/>
              <a:gd name="T7" fmla="*/ 8 h 15"/>
              <a:gd name="T8" fmla="*/ 0 w 100"/>
              <a:gd name="T9" fmla="*/ 0 h 15"/>
              <a:gd name="T10" fmla="*/ 6 w 100"/>
              <a:gd name="T11" fmla="*/ 0 h 15"/>
              <a:gd name="T12" fmla="*/ 94 w 100"/>
              <a:gd name="T13" fmla="*/ 0 h 15"/>
              <a:gd name="T14" fmla="*/ 100 w 100"/>
              <a:gd name="T15" fmla="*/ 0 h 15"/>
              <a:gd name="T16" fmla="*/ 100 w 100"/>
              <a:gd name="T17" fmla="*/ 8 h 15"/>
              <a:gd name="T18" fmla="*/ 100 w 100"/>
              <a:gd name="T19" fmla="*/ 8 h 15"/>
              <a:gd name="T20" fmla="*/ 100 w 100"/>
              <a:gd name="T21" fmla="*/ 15 h 15"/>
              <a:gd name="T22" fmla="*/ 94 w 100"/>
              <a:gd name="T23" fmla="*/ 15 h 15"/>
              <a:gd name="T24" fmla="*/ 6 w 100"/>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0" h="15">
                <a:moveTo>
                  <a:pt x="6" y="15"/>
                </a:moveTo>
                <a:lnTo>
                  <a:pt x="0" y="15"/>
                </a:lnTo>
                <a:lnTo>
                  <a:pt x="0" y="8"/>
                </a:lnTo>
                <a:lnTo>
                  <a:pt x="0" y="8"/>
                </a:lnTo>
                <a:lnTo>
                  <a:pt x="0" y="0"/>
                </a:lnTo>
                <a:lnTo>
                  <a:pt x="6" y="0"/>
                </a:lnTo>
                <a:lnTo>
                  <a:pt x="94" y="0"/>
                </a:lnTo>
                <a:lnTo>
                  <a:pt x="100" y="0"/>
                </a:lnTo>
                <a:lnTo>
                  <a:pt x="100" y="8"/>
                </a:lnTo>
                <a:lnTo>
                  <a:pt x="100" y="8"/>
                </a:lnTo>
                <a:lnTo>
                  <a:pt x="100" y="15"/>
                </a:lnTo>
                <a:lnTo>
                  <a:pt x="94" y="15"/>
                </a:lnTo>
                <a:lnTo>
                  <a:pt x="6" y="15"/>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34" name="Freeform 517"/>
          <p:cNvSpPr>
            <a:spLocks/>
          </p:cNvSpPr>
          <p:nvPr/>
        </p:nvSpPr>
        <p:spPr bwMode="auto">
          <a:xfrm>
            <a:off x="4454525" y="4153304"/>
            <a:ext cx="19050" cy="117475"/>
          </a:xfrm>
          <a:custGeom>
            <a:avLst/>
            <a:gdLst>
              <a:gd name="T0" fmla="*/ 12 w 12"/>
              <a:gd name="T1" fmla="*/ 67 h 74"/>
              <a:gd name="T2" fmla="*/ 12 w 12"/>
              <a:gd name="T3" fmla="*/ 74 h 74"/>
              <a:gd name="T4" fmla="*/ 6 w 12"/>
              <a:gd name="T5" fmla="*/ 74 h 74"/>
              <a:gd name="T6" fmla="*/ 6 w 12"/>
              <a:gd name="T7" fmla="*/ 74 h 74"/>
              <a:gd name="T8" fmla="*/ 0 w 12"/>
              <a:gd name="T9" fmla="*/ 74 h 74"/>
              <a:gd name="T10" fmla="*/ 0 w 12"/>
              <a:gd name="T11" fmla="*/ 67 h 74"/>
              <a:gd name="T12" fmla="*/ 0 w 12"/>
              <a:gd name="T13" fmla="*/ 8 h 74"/>
              <a:gd name="T14" fmla="*/ 0 w 12"/>
              <a:gd name="T15" fmla="*/ 0 h 74"/>
              <a:gd name="T16" fmla="*/ 6 w 12"/>
              <a:gd name="T17" fmla="*/ 0 h 74"/>
              <a:gd name="T18" fmla="*/ 6 w 12"/>
              <a:gd name="T19" fmla="*/ 0 h 74"/>
              <a:gd name="T20" fmla="*/ 12 w 12"/>
              <a:gd name="T21" fmla="*/ 0 h 74"/>
              <a:gd name="T22" fmla="*/ 12 w 12"/>
              <a:gd name="T23" fmla="*/ 8 h 74"/>
              <a:gd name="T24" fmla="*/ 12 w 12"/>
              <a:gd name="T25" fmla="*/ 6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74">
                <a:moveTo>
                  <a:pt x="12" y="67"/>
                </a:moveTo>
                <a:lnTo>
                  <a:pt x="12" y="74"/>
                </a:lnTo>
                <a:lnTo>
                  <a:pt x="6" y="74"/>
                </a:lnTo>
                <a:lnTo>
                  <a:pt x="6" y="74"/>
                </a:lnTo>
                <a:lnTo>
                  <a:pt x="0" y="74"/>
                </a:lnTo>
                <a:lnTo>
                  <a:pt x="0" y="67"/>
                </a:lnTo>
                <a:lnTo>
                  <a:pt x="0" y="8"/>
                </a:lnTo>
                <a:lnTo>
                  <a:pt x="0" y="0"/>
                </a:lnTo>
                <a:lnTo>
                  <a:pt x="6" y="0"/>
                </a:lnTo>
                <a:lnTo>
                  <a:pt x="6" y="0"/>
                </a:lnTo>
                <a:lnTo>
                  <a:pt x="12" y="0"/>
                </a:lnTo>
                <a:lnTo>
                  <a:pt x="12" y="8"/>
                </a:lnTo>
                <a:lnTo>
                  <a:pt x="12" y="67"/>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35" name="Freeform 518"/>
          <p:cNvSpPr>
            <a:spLocks/>
          </p:cNvSpPr>
          <p:nvPr/>
        </p:nvSpPr>
        <p:spPr bwMode="auto">
          <a:xfrm>
            <a:off x="4454525" y="4153304"/>
            <a:ext cx="88900" cy="23813"/>
          </a:xfrm>
          <a:custGeom>
            <a:avLst/>
            <a:gdLst>
              <a:gd name="T0" fmla="*/ 6 w 56"/>
              <a:gd name="T1" fmla="*/ 15 h 15"/>
              <a:gd name="T2" fmla="*/ 0 w 56"/>
              <a:gd name="T3" fmla="*/ 15 h 15"/>
              <a:gd name="T4" fmla="*/ 0 w 56"/>
              <a:gd name="T5" fmla="*/ 8 h 15"/>
              <a:gd name="T6" fmla="*/ 0 w 56"/>
              <a:gd name="T7" fmla="*/ 8 h 15"/>
              <a:gd name="T8" fmla="*/ 0 w 56"/>
              <a:gd name="T9" fmla="*/ 0 h 15"/>
              <a:gd name="T10" fmla="*/ 6 w 56"/>
              <a:gd name="T11" fmla="*/ 0 h 15"/>
              <a:gd name="T12" fmla="*/ 50 w 56"/>
              <a:gd name="T13" fmla="*/ 0 h 15"/>
              <a:gd name="T14" fmla="*/ 56 w 56"/>
              <a:gd name="T15" fmla="*/ 0 h 15"/>
              <a:gd name="T16" fmla="*/ 56 w 56"/>
              <a:gd name="T17" fmla="*/ 8 h 15"/>
              <a:gd name="T18" fmla="*/ 56 w 56"/>
              <a:gd name="T19" fmla="*/ 8 h 15"/>
              <a:gd name="T20" fmla="*/ 56 w 56"/>
              <a:gd name="T21" fmla="*/ 15 h 15"/>
              <a:gd name="T22" fmla="*/ 50 w 56"/>
              <a:gd name="T23" fmla="*/ 15 h 15"/>
              <a:gd name="T24" fmla="*/ 6 w 56"/>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15">
                <a:moveTo>
                  <a:pt x="6" y="15"/>
                </a:moveTo>
                <a:lnTo>
                  <a:pt x="0" y="15"/>
                </a:lnTo>
                <a:lnTo>
                  <a:pt x="0" y="8"/>
                </a:lnTo>
                <a:lnTo>
                  <a:pt x="0" y="8"/>
                </a:lnTo>
                <a:lnTo>
                  <a:pt x="0" y="0"/>
                </a:lnTo>
                <a:lnTo>
                  <a:pt x="6" y="0"/>
                </a:lnTo>
                <a:lnTo>
                  <a:pt x="50" y="0"/>
                </a:lnTo>
                <a:lnTo>
                  <a:pt x="56" y="0"/>
                </a:lnTo>
                <a:lnTo>
                  <a:pt x="56" y="8"/>
                </a:lnTo>
                <a:lnTo>
                  <a:pt x="56" y="8"/>
                </a:lnTo>
                <a:lnTo>
                  <a:pt x="56" y="15"/>
                </a:lnTo>
                <a:lnTo>
                  <a:pt x="50" y="15"/>
                </a:lnTo>
                <a:lnTo>
                  <a:pt x="6" y="15"/>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36" name="Freeform 519"/>
          <p:cNvSpPr>
            <a:spLocks/>
          </p:cNvSpPr>
          <p:nvPr/>
        </p:nvSpPr>
        <p:spPr bwMode="auto">
          <a:xfrm>
            <a:off x="4522788" y="4107266"/>
            <a:ext cx="20638" cy="69850"/>
          </a:xfrm>
          <a:custGeom>
            <a:avLst/>
            <a:gdLst>
              <a:gd name="T0" fmla="*/ 13 w 13"/>
              <a:gd name="T1" fmla="*/ 37 h 44"/>
              <a:gd name="T2" fmla="*/ 13 w 13"/>
              <a:gd name="T3" fmla="*/ 44 h 44"/>
              <a:gd name="T4" fmla="*/ 7 w 13"/>
              <a:gd name="T5" fmla="*/ 44 h 44"/>
              <a:gd name="T6" fmla="*/ 7 w 13"/>
              <a:gd name="T7" fmla="*/ 44 h 44"/>
              <a:gd name="T8" fmla="*/ 0 w 13"/>
              <a:gd name="T9" fmla="*/ 44 h 44"/>
              <a:gd name="T10" fmla="*/ 0 w 13"/>
              <a:gd name="T11" fmla="*/ 37 h 44"/>
              <a:gd name="T12" fmla="*/ 0 w 13"/>
              <a:gd name="T13" fmla="*/ 7 h 44"/>
              <a:gd name="T14" fmla="*/ 0 w 13"/>
              <a:gd name="T15" fmla="*/ 0 h 44"/>
              <a:gd name="T16" fmla="*/ 7 w 13"/>
              <a:gd name="T17" fmla="*/ 0 h 44"/>
              <a:gd name="T18" fmla="*/ 7 w 13"/>
              <a:gd name="T19" fmla="*/ 0 h 44"/>
              <a:gd name="T20" fmla="*/ 13 w 13"/>
              <a:gd name="T21" fmla="*/ 0 h 44"/>
              <a:gd name="T22" fmla="*/ 13 w 13"/>
              <a:gd name="T23" fmla="*/ 7 h 44"/>
              <a:gd name="T24" fmla="*/ 13 w 13"/>
              <a:gd name="T25"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44">
                <a:moveTo>
                  <a:pt x="13" y="37"/>
                </a:moveTo>
                <a:lnTo>
                  <a:pt x="13" y="44"/>
                </a:lnTo>
                <a:lnTo>
                  <a:pt x="7" y="44"/>
                </a:lnTo>
                <a:lnTo>
                  <a:pt x="7" y="44"/>
                </a:lnTo>
                <a:lnTo>
                  <a:pt x="0" y="44"/>
                </a:lnTo>
                <a:lnTo>
                  <a:pt x="0" y="37"/>
                </a:lnTo>
                <a:lnTo>
                  <a:pt x="0" y="7"/>
                </a:lnTo>
                <a:lnTo>
                  <a:pt x="0" y="0"/>
                </a:lnTo>
                <a:lnTo>
                  <a:pt x="7" y="0"/>
                </a:lnTo>
                <a:lnTo>
                  <a:pt x="7" y="0"/>
                </a:lnTo>
                <a:lnTo>
                  <a:pt x="13" y="0"/>
                </a:lnTo>
                <a:lnTo>
                  <a:pt x="13" y="7"/>
                </a:lnTo>
                <a:lnTo>
                  <a:pt x="13" y="37"/>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37" name="Freeform 520"/>
          <p:cNvSpPr>
            <a:spLocks/>
          </p:cNvSpPr>
          <p:nvPr/>
        </p:nvSpPr>
        <p:spPr bwMode="auto">
          <a:xfrm>
            <a:off x="4522788" y="4107266"/>
            <a:ext cx="150813" cy="22225"/>
          </a:xfrm>
          <a:custGeom>
            <a:avLst/>
            <a:gdLst>
              <a:gd name="T0" fmla="*/ 7 w 95"/>
              <a:gd name="T1" fmla="*/ 14 h 14"/>
              <a:gd name="T2" fmla="*/ 0 w 95"/>
              <a:gd name="T3" fmla="*/ 14 h 14"/>
              <a:gd name="T4" fmla="*/ 0 w 95"/>
              <a:gd name="T5" fmla="*/ 7 h 14"/>
              <a:gd name="T6" fmla="*/ 0 w 95"/>
              <a:gd name="T7" fmla="*/ 7 h 14"/>
              <a:gd name="T8" fmla="*/ 0 w 95"/>
              <a:gd name="T9" fmla="*/ 0 h 14"/>
              <a:gd name="T10" fmla="*/ 7 w 95"/>
              <a:gd name="T11" fmla="*/ 0 h 14"/>
              <a:gd name="T12" fmla="*/ 88 w 95"/>
              <a:gd name="T13" fmla="*/ 0 h 14"/>
              <a:gd name="T14" fmla="*/ 95 w 95"/>
              <a:gd name="T15" fmla="*/ 0 h 14"/>
              <a:gd name="T16" fmla="*/ 95 w 95"/>
              <a:gd name="T17" fmla="*/ 7 h 14"/>
              <a:gd name="T18" fmla="*/ 95 w 95"/>
              <a:gd name="T19" fmla="*/ 7 h 14"/>
              <a:gd name="T20" fmla="*/ 95 w 95"/>
              <a:gd name="T21" fmla="*/ 14 h 14"/>
              <a:gd name="T22" fmla="*/ 88 w 95"/>
              <a:gd name="T23" fmla="*/ 14 h 14"/>
              <a:gd name="T24" fmla="*/ 7 w 95"/>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4">
                <a:moveTo>
                  <a:pt x="7" y="14"/>
                </a:moveTo>
                <a:lnTo>
                  <a:pt x="0" y="14"/>
                </a:lnTo>
                <a:lnTo>
                  <a:pt x="0" y="7"/>
                </a:lnTo>
                <a:lnTo>
                  <a:pt x="0" y="7"/>
                </a:lnTo>
                <a:lnTo>
                  <a:pt x="0" y="0"/>
                </a:lnTo>
                <a:lnTo>
                  <a:pt x="7" y="0"/>
                </a:lnTo>
                <a:lnTo>
                  <a:pt x="88" y="0"/>
                </a:lnTo>
                <a:lnTo>
                  <a:pt x="95" y="0"/>
                </a:lnTo>
                <a:lnTo>
                  <a:pt x="95" y="7"/>
                </a:lnTo>
                <a:lnTo>
                  <a:pt x="95" y="7"/>
                </a:lnTo>
                <a:lnTo>
                  <a:pt x="95" y="14"/>
                </a:lnTo>
                <a:lnTo>
                  <a:pt x="88" y="14"/>
                </a:lnTo>
                <a:lnTo>
                  <a:pt x="7" y="14"/>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38" name="Freeform 521"/>
          <p:cNvSpPr>
            <a:spLocks/>
          </p:cNvSpPr>
          <p:nvPr/>
        </p:nvSpPr>
        <p:spPr bwMode="auto">
          <a:xfrm>
            <a:off x="4652963" y="4059641"/>
            <a:ext cx="20638" cy="69850"/>
          </a:xfrm>
          <a:custGeom>
            <a:avLst/>
            <a:gdLst>
              <a:gd name="T0" fmla="*/ 13 w 13"/>
              <a:gd name="T1" fmla="*/ 37 h 44"/>
              <a:gd name="T2" fmla="*/ 13 w 13"/>
              <a:gd name="T3" fmla="*/ 44 h 44"/>
              <a:gd name="T4" fmla="*/ 6 w 13"/>
              <a:gd name="T5" fmla="*/ 44 h 44"/>
              <a:gd name="T6" fmla="*/ 6 w 13"/>
              <a:gd name="T7" fmla="*/ 44 h 44"/>
              <a:gd name="T8" fmla="*/ 0 w 13"/>
              <a:gd name="T9" fmla="*/ 44 h 44"/>
              <a:gd name="T10" fmla="*/ 0 w 13"/>
              <a:gd name="T11" fmla="*/ 37 h 44"/>
              <a:gd name="T12" fmla="*/ 0 w 13"/>
              <a:gd name="T13" fmla="*/ 7 h 44"/>
              <a:gd name="T14" fmla="*/ 0 w 13"/>
              <a:gd name="T15" fmla="*/ 0 h 44"/>
              <a:gd name="T16" fmla="*/ 6 w 13"/>
              <a:gd name="T17" fmla="*/ 0 h 44"/>
              <a:gd name="T18" fmla="*/ 6 w 13"/>
              <a:gd name="T19" fmla="*/ 0 h 44"/>
              <a:gd name="T20" fmla="*/ 13 w 13"/>
              <a:gd name="T21" fmla="*/ 0 h 44"/>
              <a:gd name="T22" fmla="*/ 13 w 13"/>
              <a:gd name="T23" fmla="*/ 7 h 44"/>
              <a:gd name="T24" fmla="*/ 13 w 13"/>
              <a:gd name="T25"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44">
                <a:moveTo>
                  <a:pt x="13" y="37"/>
                </a:moveTo>
                <a:lnTo>
                  <a:pt x="13" y="44"/>
                </a:lnTo>
                <a:lnTo>
                  <a:pt x="6" y="44"/>
                </a:lnTo>
                <a:lnTo>
                  <a:pt x="6" y="44"/>
                </a:lnTo>
                <a:lnTo>
                  <a:pt x="0" y="44"/>
                </a:lnTo>
                <a:lnTo>
                  <a:pt x="0" y="37"/>
                </a:lnTo>
                <a:lnTo>
                  <a:pt x="0" y="7"/>
                </a:lnTo>
                <a:lnTo>
                  <a:pt x="0" y="0"/>
                </a:lnTo>
                <a:lnTo>
                  <a:pt x="6" y="0"/>
                </a:lnTo>
                <a:lnTo>
                  <a:pt x="6" y="0"/>
                </a:lnTo>
                <a:lnTo>
                  <a:pt x="13" y="0"/>
                </a:lnTo>
                <a:lnTo>
                  <a:pt x="13" y="7"/>
                </a:lnTo>
                <a:lnTo>
                  <a:pt x="13" y="37"/>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39" name="Freeform 522"/>
          <p:cNvSpPr>
            <a:spLocks/>
          </p:cNvSpPr>
          <p:nvPr/>
        </p:nvSpPr>
        <p:spPr bwMode="auto">
          <a:xfrm>
            <a:off x="4652963" y="4059641"/>
            <a:ext cx="79375" cy="23813"/>
          </a:xfrm>
          <a:custGeom>
            <a:avLst/>
            <a:gdLst>
              <a:gd name="T0" fmla="*/ 6 w 50"/>
              <a:gd name="T1" fmla="*/ 15 h 15"/>
              <a:gd name="T2" fmla="*/ 0 w 50"/>
              <a:gd name="T3" fmla="*/ 15 h 15"/>
              <a:gd name="T4" fmla="*/ 0 w 50"/>
              <a:gd name="T5" fmla="*/ 7 h 15"/>
              <a:gd name="T6" fmla="*/ 0 w 50"/>
              <a:gd name="T7" fmla="*/ 7 h 15"/>
              <a:gd name="T8" fmla="*/ 0 w 50"/>
              <a:gd name="T9" fmla="*/ 0 h 15"/>
              <a:gd name="T10" fmla="*/ 6 w 50"/>
              <a:gd name="T11" fmla="*/ 0 h 15"/>
              <a:gd name="T12" fmla="*/ 44 w 50"/>
              <a:gd name="T13" fmla="*/ 0 h 15"/>
              <a:gd name="T14" fmla="*/ 50 w 50"/>
              <a:gd name="T15" fmla="*/ 0 h 15"/>
              <a:gd name="T16" fmla="*/ 50 w 50"/>
              <a:gd name="T17" fmla="*/ 7 h 15"/>
              <a:gd name="T18" fmla="*/ 50 w 50"/>
              <a:gd name="T19" fmla="*/ 7 h 15"/>
              <a:gd name="T20" fmla="*/ 50 w 50"/>
              <a:gd name="T21" fmla="*/ 15 h 15"/>
              <a:gd name="T22" fmla="*/ 44 w 50"/>
              <a:gd name="T23" fmla="*/ 15 h 15"/>
              <a:gd name="T24" fmla="*/ 6 w 50"/>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5">
                <a:moveTo>
                  <a:pt x="6" y="15"/>
                </a:moveTo>
                <a:lnTo>
                  <a:pt x="0" y="15"/>
                </a:lnTo>
                <a:lnTo>
                  <a:pt x="0" y="7"/>
                </a:lnTo>
                <a:lnTo>
                  <a:pt x="0" y="7"/>
                </a:lnTo>
                <a:lnTo>
                  <a:pt x="0" y="0"/>
                </a:lnTo>
                <a:lnTo>
                  <a:pt x="6" y="0"/>
                </a:lnTo>
                <a:lnTo>
                  <a:pt x="44" y="0"/>
                </a:lnTo>
                <a:lnTo>
                  <a:pt x="50" y="0"/>
                </a:lnTo>
                <a:lnTo>
                  <a:pt x="50" y="7"/>
                </a:lnTo>
                <a:lnTo>
                  <a:pt x="50" y="7"/>
                </a:lnTo>
                <a:lnTo>
                  <a:pt x="50" y="15"/>
                </a:lnTo>
                <a:lnTo>
                  <a:pt x="44" y="15"/>
                </a:lnTo>
                <a:lnTo>
                  <a:pt x="6" y="15"/>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40" name="Freeform 523"/>
          <p:cNvSpPr>
            <a:spLocks/>
          </p:cNvSpPr>
          <p:nvPr/>
        </p:nvSpPr>
        <p:spPr bwMode="auto">
          <a:xfrm>
            <a:off x="4713288" y="4024716"/>
            <a:ext cx="19050" cy="58738"/>
          </a:xfrm>
          <a:custGeom>
            <a:avLst/>
            <a:gdLst>
              <a:gd name="T0" fmla="*/ 12 w 12"/>
              <a:gd name="T1" fmla="*/ 29 h 37"/>
              <a:gd name="T2" fmla="*/ 12 w 12"/>
              <a:gd name="T3" fmla="*/ 37 h 37"/>
              <a:gd name="T4" fmla="*/ 6 w 12"/>
              <a:gd name="T5" fmla="*/ 37 h 37"/>
              <a:gd name="T6" fmla="*/ 6 w 12"/>
              <a:gd name="T7" fmla="*/ 37 h 37"/>
              <a:gd name="T8" fmla="*/ 0 w 12"/>
              <a:gd name="T9" fmla="*/ 37 h 37"/>
              <a:gd name="T10" fmla="*/ 0 w 12"/>
              <a:gd name="T11" fmla="*/ 29 h 37"/>
              <a:gd name="T12" fmla="*/ 0 w 12"/>
              <a:gd name="T13" fmla="*/ 7 h 37"/>
              <a:gd name="T14" fmla="*/ 0 w 12"/>
              <a:gd name="T15" fmla="*/ 0 h 37"/>
              <a:gd name="T16" fmla="*/ 6 w 12"/>
              <a:gd name="T17" fmla="*/ 0 h 37"/>
              <a:gd name="T18" fmla="*/ 6 w 12"/>
              <a:gd name="T19" fmla="*/ 0 h 37"/>
              <a:gd name="T20" fmla="*/ 12 w 12"/>
              <a:gd name="T21" fmla="*/ 0 h 37"/>
              <a:gd name="T22" fmla="*/ 12 w 12"/>
              <a:gd name="T23" fmla="*/ 7 h 37"/>
              <a:gd name="T24" fmla="*/ 12 w 12"/>
              <a:gd name="T25" fmla="*/ 29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37">
                <a:moveTo>
                  <a:pt x="12" y="29"/>
                </a:moveTo>
                <a:lnTo>
                  <a:pt x="12" y="37"/>
                </a:lnTo>
                <a:lnTo>
                  <a:pt x="6" y="37"/>
                </a:lnTo>
                <a:lnTo>
                  <a:pt x="6" y="37"/>
                </a:lnTo>
                <a:lnTo>
                  <a:pt x="0" y="37"/>
                </a:lnTo>
                <a:lnTo>
                  <a:pt x="0" y="29"/>
                </a:lnTo>
                <a:lnTo>
                  <a:pt x="0" y="7"/>
                </a:lnTo>
                <a:lnTo>
                  <a:pt x="0" y="0"/>
                </a:lnTo>
                <a:lnTo>
                  <a:pt x="6" y="0"/>
                </a:lnTo>
                <a:lnTo>
                  <a:pt x="6" y="0"/>
                </a:lnTo>
                <a:lnTo>
                  <a:pt x="12" y="0"/>
                </a:lnTo>
                <a:lnTo>
                  <a:pt x="12" y="7"/>
                </a:lnTo>
                <a:lnTo>
                  <a:pt x="12" y="29"/>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41" name="Freeform 524"/>
          <p:cNvSpPr>
            <a:spLocks/>
          </p:cNvSpPr>
          <p:nvPr/>
        </p:nvSpPr>
        <p:spPr bwMode="auto">
          <a:xfrm>
            <a:off x="4713288" y="4024716"/>
            <a:ext cx="715963" cy="23813"/>
          </a:xfrm>
          <a:custGeom>
            <a:avLst/>
            <a:gdLst>
              <a:gd name="T0" fmla="*/ 6 w 451"/>
              <a:gd name="T1" fmla="*/ 15 h 15"/>
              <a:gd name="T2" fmla="*/ 0 w 451"/>
              <a:gd name="T3" fmla="*/ 15 h 15"/>
              <a:gd name="T4" fmla="*/ 0 w 451"/>
              <a:gd name="T5" fmla="*/ 7 h 15"/>
              <a:gd name="T6" fmla="*/ 0 w 451"/>
              <a:gd name="T7" fmla="*/ 7 h 15"/>
              <a:gd name="T8" fmla="*/ 0 w 451"/>
              <a:gd name="T9" fmla="*/ 0 h 15"/>
              <a:gd name="T10" fmla="*/ 6 w 451"/>
              <a:gd name="T11" fmla="*/ 0 h 15"/>
              <a:gd name="T12" fmla="*/ 445 w 451"/>
              <a:gd name="T13" fmla="*/ 0 h 15"/>
              <a:gd name="T14" fmla="*/ 451 w 451"/>
              <a:gd name="T15" fmla="*/ 0 h 15"/>
              <a:gd name="T16" fmla="*/ 451 w 451"/>
              <a:gd name="T17" fmla="*/ 7 h 15"/>
              <a:gd name="T18" fmla="*/ 451 w 451"/>
              <a:gd name="T19" fmla="*/ 7 h 15"/>
              <a:gd name="T20" fmla="*/ 451 w 451"/>
              <a:gd name="T21" fmla="*/ 15 h 15"/>
              <a:gd name="T22" fmla="*/ 445 w 451"/>
              <a:gd name="T23" fmla="*/ 15 h 15"/>
              <a:gd name="T24" fmla="*/ 6 w 451"/>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51" h="15">
                <a:moveTo>
                  <a:pt x="6" y="15"/>
                </a:moveTo>
                <a:lnTo>
                  <a:pt x="0" y="15"/>
                </a:lnTo>
                <a:lnTo>
                  <a:pt x="0" y="7"/>
                </a:lnTo>
                <a:lnTo>
                  <a:pt x="0" y="7"/>
                </a:lnTo>
                <a:lnTo>
                  <a:pt x="0" y="0"/>
                </a:lnTo>
                <a:lnTo>
                  <a:pt x="6" y="0"/>
                </a:lnTo>
                <a:lnTo>
                  <a:pt x="445" y="0"/>
                </a:lnTo>
                <a:lnTo>
                  <a:pt x="451" y="0"/>
                </a:lnTo>
                <a:lnTo>
                  <a:pt x="451" y="7"/>
                </a:lnTo>
                <a:lnTo>
                  <a:pt x="451" y="7"/>
                </a:lnTo>
                <a:lnTo>
                  <a:pt x="451" y="15"/>
                </a:lnTo>
                <a:lnTo>
                  <a:pt x="445" y="15"/>
                </a:lnTo>
                <a:lnTo>
                  <a:pt x="6" y="15"/>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42" name="Freeform 525"/>
          <p:cNvSpPr>
            <a:spLocks/>
          </p:cNvSpPr>
          <p:nvPr/>
        </p:nvSpPr>
        <p:spPr bwMode="auto">
          <a:xfrm>
            <a:off x="5414328" y="4559069"/>
            <a:ext cx="1144588" cy="22225"/>
          </a:xfrm>
          <a:custGeom>
            <a:avLst/>
            <a:gdLst>
              <a:gd name="T0" fmla="*/ 7 w 721"/>
              <a:gd name="T1" fmla="*/ 14 h 14"/>
              <a:gd name="T2" fmla="*/ 0 w 721"/>
              <a:gd name="T3" fmla="*/ 14 h 14"/>
              <a:gd name="T4" fmla="*/ 0 w 721"/>
              <a:gd name="T5" fmla="*/ 7 h 14"/>
              <a:gd name="T6" fmla="*/ 0 w 721"/>
              <a:gd name="T7" fmla="*/ 7 h 14"/>
              <a:gd name="T8" fmla="*/ 0 w 721"/>
              <a:gd name="T9" fmla="*/ 0 h 14"/>
              <a:gd name="T10" fmla="*/ 7 w 721"/>
              <a:gd name="T11" fmla="*/ 0 h 14"/>
              <a:gd name="T12" fmla="*/ 715 w 721"/>
              <a:gd name="T13" fmla="*/ 0 h 14"/>
              <a:gd name="T14" fmla="*/ 721 w 721"/>
              <a:gd name="T15" fmla="*/ 0 h 14"/>
              <a:gd name="T16" fmla="*/ 721 w 721"/>
              <a:gd name="T17" fmla="*/ 7 h 14"/>
              <a:gd name="T18" fmla="*/ 721 w 721"/>
              <a:gd name="T19" fmla="*/ 7 h 14"/>
              <a:gd name="T20" fmla="*/ 721 w 721"/>
              <a:gd name="T21" fmla="*/ 14 h 14"/>
              <a:gd name="T22" fmla="*/ 715 w 721"/>
              <a:gd name="T23" fmla="*/ 14 h 14"/>
              <a:gd name="T24" fmla="*/ 7 w 721"/>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21" h="14">
                <a:moveTo>
                  <a:pt x="7" y="14"/>
                </a:moveTo>
                <a:lnTo>
                  <a:pt x="0" y="14"/>
                </a:lnTo>
                <a:lnTo>
                  <a:pt x="0" y="7"/>
                </a:lnTo>
                <a:lnTo>
                  <a:pt x="0" y="7"/>
                </a:lnTo>
                <a:lnTo>
                  <a:pt x="0" y="0"/>
                </a:lnTo>
                <a:lnTo>
                  <a:pt x="7" y="0"/>
                </a:lnTo>
                <a:lnTo>
                  <a:pt x="715" y="0"/>
                </a:lnTo>
                <a:lnTo>
                  <a:pt x="721" y="0"/>
                </a:lnTo>
                <a:lnTo>
                  <a:pt x="721" y="7"/>
                </a:lnTo>
                <a:lnTo>
                  <a:pt x="721" y="7"/>
                </a:lnTo>
                <a:lnTo>
                  <a:pt x="721" y="14"/>
                </a:lnTo>
                <a:lnTo>
                  <a:pt x="715" y="14"/>
                </a:lnTo>
                <a:lnTo>
                  <a:pt x="7" y="14"/>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43" name="Freeform 526"/>
          <p:cNvSpPr>
            <a:spLocks/>
          </p:cNvSpPr>
          <p:nvPr/>
        </p:nvSpPr>
        <p:spPr bwMode="auto">
          <a:xfrm>
            <a:off x="6534150" y="4458104"/>
            <a:ext cx="19050" cy="117475"/>
          </a:xfrm>
          <a:custGeom>
            <a:avLst/>
            <a:gdLst>
              <a:gd name="T0" fmla="*/ 12 w 12"/>
              <a:gd name="T1" fmla="*/ 67 h 74"/>
              <a:gd name="T2" fmla="*/ 12 w 12"/>
              <a:gd name="T3" fmla="*/ 74 h 74"/>
              <a:gd name="T4" fmla="*/ 6 w 12"/>
              <a:gd name="T5" fmla="*/ 74 h 74"/>
              <a:gd name="T6" fmla="*/ 6 w 12"/>
              <a:gd name="T7" fmla="*/ 74 h 74"/>
              <a:gd name="T8" fmla="*/ 0 w 12"/>
              <a:gd name="T9" fmla="*/ 74 h 74"/>
              <a:gd name="T10" fmla="*/ 0 w 12"/>
              <a:gd name="T11" fmla="*/ 67 h 74"/>
              <a:gd name="T12" fmla="*/ 0 w 12"/>
              <a:gd name="T13" fmla="*/ 8 h 74"/>
              <a:gd name="T14" fmla="*/ 0 w 12"/>
              <a:gd name="T15" fmla="*/ 0 h 74"/>
              <a:gd name="T16" fmla="*/ 6 w 12"/>
              <a:gd name="T17" fmla="*/ 0 h 74"/>
              <a:gd name="T18" fmla="*/ 6 w 12"/>
              <a:gd name="T19" fmla="*/ 0 h 74"/>
              <a:gd name="T20" fmla="*/ 12 w 12"/>
              <a:gd name="T21" fmla="*/ 0 h 74"/>
              <a:gd name="T22" fmla="*/ 12 w 12"/>
              <a:gd name="T23" fmla="*/ 8 h 74"/>
              <a:gd name="T24" fmla="*/ 12 w 12"/>
              <a:gd name="T25" fmla="*/ 6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74">
                <a:moveTo>
                  <a:pt x="12" y="67"/>
                </a:moveTo>
                <a:lnTo>
                  <a:pt x="12" y="74"/>
                </a:lnTo>
                <a:lnTo>
                  <a:pt x="6" y="74"/>
                </a:lnTo>
                <a:lnTo>
                  <a:pt x="6" y="74"/>
                </a:lnTo>
                <a:lnTo>
                  <a:pt x="0" y="74"/>
                </a:lnTo>
                <a:lnTo>
                  <a:pt x="0" y="67"/>
                </a:lnTo>
                <a:lnTo>
                  <a:pt x="0" y="8"/>
                </a:lnTo>
                <a:lnTo>
                  <a:pt x="0" y="0"/>
                </a:lnTo>
                <a:lnTo>
                  <a:pt x="6" y="0"/>
                </a:lnTo>
                <a:lnTo>
                  <a:pt x="6" y="0"/>
                </a:lnTo>
                <a:lnTo>
                  <a:pt x="12" y="0"/>
                </a:lnTo>
                <a:lnTo>
                  <a:pt x="12" y="8"/>
                </a:lnTo>
                <a:lnTo>
                  <a:pt x="12" y="67"/>
                </a:lnTo>
                <a:close/>
              </a:path>
            </a:pathLst>
          </a:custGeom>
          <a:solidFill>
            <a:schemeClr val="accent1"/>
          </a:solidFill>
          <a:ln>
            <a:solidFill>
              <a:schemeClr val="accent1"/>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44" name="Freeform 527"/>
          <p:cNvSpPr>
            <a:spLocks/>
          </p:cNvSpPr>
          <p:nvPr/>
        </p:nvSpPr>
        <p:spPr bwMode="auto">
          <a:xfrm>
            <a:off x="6534150" y="4364441"/>
            <a:ext cx="19050" cy="117475"/>
          </a:xfrm>
          <a:custGeom>
            <a:avLst/>
            <a:gdLst>
              <a:gd name="T0" fmla="*/ 12 w 12"/>
              <a:gd name="T1" fmla="*/ 67 h 74"/>
              <a:gd name="T2" fmla="*/ 12 w 12"/>
              <a:gd name="T3" fmla="*/ 74 h 74"/>
              <a:gd name="T4" fmla="*/ 6 w 12"/>
              <a:gd name="T5" fmla="*/ 74 h 74"/>
              <a:gd name="T6" fmla="*/ 6 w 12"/>
              <a:gd name="T7" fmla="*/ 74 h 74"/>
              <a:gd name="T8" fmla="*/ 0 w 12"/>
              <a:gd name="T9" fmla="*/ 74 h 74"/>
              <a:gd name="T10" fmla="*/ 0 w 12"/>
              <a:gd name="T11" fmla="*/ 67 h 74"/>
              <a:gd name="T12" fmla="*/ 0 w 12"/>
              <a:gd name="T13" fmla="*/ 8 h 74"/>
              <a:gd name="T14" fmla="*/ 0 w 12"/>
              <a:gd name="T15" fmla="*/ 0 h 74"/>
              <a:gd name="T16" fmla="*/ 6 w 12"/>
              <a:gd name="T17" fmla="*/ 0 h 74"/>
              <a:gd name="T18" fmla="*/ 6 w 12"/>
              <a:gd name="T19" fmla="*/ 0 h 74"/>
              <a:gd name="T20" fmla="*/ 12 w 12"/>
              <a:gd name="T21" fmla="*/ 0 h 74"/>
              <a:gd name="T22" fmla="*/ 12 w 12"/>
              <a:gd name="T23" fmla="*/ 8 h 74"/>
              <a:gd name="T24" fmla="*/ 12 w 12"/>
              <a:gd name="T25" fmla="*/ 6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74">
                <a:moveTo>
                  <a:pt x="12" y="67"/>
                </a:moveTo>
                <a:lnTo>
                  <a:pt x="12" y="74"/>
                </a:lnTo>
                <a:lnTo>
                  <a:pt x="6" y="74"/>
                </a:lnTo>
                <a:lnTo>
                  <a:pt x="6" y="74"/>
                </a:lnTo>
                <a:lnTo>
                  <a:pt x="0" y="74"/>
                </a:lnTo>
                <a:lnTo>
                  <a:pt x="0" y="67"/>
                </a:lnTo>
                <a:lnTo>
                  <a:pt x="0" y="8"/>
                </a:lnTo>
                <a:lnTo>
                  <a:pt x="0" y="0"/>
                </a:lnTo>
                <a:lnTo>
                  <a:pt x="6" y="0"/>
                </a:lnTo>
                <a:lnTo>
                  <a:pt x="6" y="0"/>
                </a:lnTo>
                <a:lnTo>
                  <a:pt x="12" y="0"/>
                </a:lnTo>
                <a:lnTo>
                  <a:pt x="12" y="8"/>
                </a:lnTo>
                <a:lnTo>
                  <a:pt x="12" y="67"/>
                </a:lnTo>
                <a:close/>
              </a:path>
            </a:pathLst>
          </a:custGeom>
          <a:solidFill>
            <a:schemeClr val="accent1"/>
          </a:solidFill>
          <a:ln>
            <a:solidFill>
              <a:schemeClr val="accent1"/>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45" name="Freeform 528"/>
          <p:cNvSpPr>
            <a:spLocks/>
          </p:cNvSpPr>
          <p:nvPr/>
        </p:nvSpPr>
        <p:spPr bwMode="auto">
          <a:xfrm>
            <a:off x="6534150" y="4364441"/>
            <a:ext cx="177800" cy="23813"/>
          </a:xfrm>
          <a:custGeom>
            <a:avLst/>
            <a:gdLst>
              <a:gd name="T0" fmla="*/ 6 w 112"/>
              <a:gd name="T1" fmla="*/ 15 h 15"/>
              <a:gd name="T2" fmla="*/ 0 w 112"/>
              <a:gd name="T3" fmla="*/ 15 h 15"/>
              <a:gd name="T4" fmla="*/ 0 w 112"/>
              <a:gd name="T5" fmla="*/ 8 h 15"/>
              <a:gd name="T6" fmla="*/ 0 w 112"/>
              <a:gd name="T7" fmla="*/ 8 h 15"/>
              <a:gd name="T8" fmla="*/ 0 w 112"/>
              <a:gd name="T9" fmla="*/ 0 h 15"/>
              <a:gd name="T10" fmla="*/ 6 w 112"/>
              <a:gd name="T11" fmla="*/ 0 h 15"/>
              <a:gd name="T12" fmla="*/ 106 w 112"/>
              <a:gd name="T13" fmla="*/ 0 h 15"/>
              <a:gd name="T14" fmla="*/ 112 w 112"/>
              <a:gd name="T15" fmla="*/ 0 h 15"/>
              <a:gd name="T16" fmla="*/ 112 w 112"/>
              <a:gd name="T17" fmla="*/ 8 h 15"/>
              <a:gd name="T18" fmla="*/ 112 w 112"/>
              <a:gd name="T19" fmla="*/ 8 h 15"/>
              <a:gd name="T20" fmla="*/ 112 w 112"/>
              <a:gd name="T21" fmla="*/ 15 h 15"/>
              <a:gd name="T22" fmla="*/ 106 w 112"/>
              <a:gd name="T23" fmla="*/ 15 h 15"/>
              <a:gd name="T24" fmla="*/ 6 w 112"/>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15">
                <a:moveTo>
                  <a:pt x="6" y="15"/>
                </a:moveTo>
                <a:lnTo>
                  <a:pt x="0" y="15"/>
                </a:lnTo>
                <a:lnTo>
                  <a:pt x="0" y="8"/>
                </a:lnTo>
                <a:lnTo>
                  <a:pt x="0" y="8"/>
                </a:lnTo>
                <a:lnTo>
                  <a:pt x="0" y="0"/>
                </a:lnTo>
                <a:lnTo>
                  <a:pt x="6" y="0"/>
                </a:lnTo>
                <a:lnTo>
                  <a:pt x="106" y="0"/>
                </a:lnTo>
                <a:lnTo>
                  <a:pt x="112" y="0"/>
                </a:lnTo>
                <a:lnTo>
                  <a:pt x="112" y="8"/>
                </a:lnTo>
                <a:lnTo>
                  <a:pt x="112" y="8"/>
                </a:lnTo>
                <a:lnTo>
                  <a:pt x="112" y="15"/>
                </a:lnTo>
                <a:lnTo>
                  <a:pt x="106" y="15"/>
                </a:lnTo>
                <a:lnTo>
                  <a:pt x="6" y="15"/>
                </a:lnTo>
                <a:close/>
              </a:path>
            </a:pathLst>
          </a:custGeom>
          <a:solidFill>
            <a:schemeClr val="accent1"/>
          </a:solidFill>
          <a:ln>
            <a:solidFill>
              <a:schemeClr val="accent1"/>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46" name="Freeform 529"/>
          <p:cNvSpPr>
            <a:spLocks/>
          </p:cNvSpPr>
          <p:nvPr/>
        </p:nvSpPr>
        <p:spPr bwMode="auto">
          <a:xfrm>
            <a:off x="6692900" y="4364441"/>
            <a:ext cx="438150" cy="23813"/>
          </a:xfrm>
          <a:custGeom>
            <a:avLst/>
            <a:gdLst>
              <a:gd name="T0" fmla="*/ 6 w 276"/>
              <a:gd name="T1" fmla="*/ 15 h 15"/>
              <a:gd name="T2" fmla="*/ 0 w 276"/>
              <a:gd name="T3" fmla="*/ 15 h 15"/>
              <a:gd name="T4" fmla="*/ 0 w 276"/>
              <a:gd name="T5" fmla="*/ 8 h 15"/>
              <a:gd name="T6" fmla="*/ 0 w 276"/>
              <a:gd name="T7" fmla="*/ 8 h 15"/>
              <a:gd name="T8" fmla="*/ 0 w 276"/>
              <a:gd name="T9" fmla="*/ 0 h 15"/>
              <a:gd name="T10" fmla="*/ 6 w 276"/>
              <a:gd name="T11" fmla="*/ 0 h 15"/>
              <a:gd name="T12" fmla="*/ 269 w 276"/>
              <a:gd name="T13" fmla="*/ 0 h 15"/>
              <a:gd name="T14" fmla="*/ 276 w 276"/>
              <a:gd name="T15" fmla="*/ 0 h 15"/>
              <a:gd name="T16" fmla="*/ 276 w 276"/>
              <a:gd name="T17" fmla="*/ 8 h 15"/>
              <a:gd name="T18" fmla="*/ 276 w 276"/>
              <a:gd name="T19" fmla="*/ 8 h 15"/>
              <a:gd name="T20" fmla="*/ 276 w 276"/>
              <a:gd name="T21" fmla="*/ 15 h 15"/>
              <a:gd name="T22" fmla="*/ 269 w 276"/>
              <a:gd name="T23" fmla="*/ 15 h 15"/>
              <a:gd name="T24" fmla="*/ 6 w 276"/>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15">
                <a:moveTo>
                  <a:pt x="6" y="15"/>
                </a:moveTo>
                <a:lnTo>
                  <a:pt x="0" y="15"/>
                </a:lnTo>
                <a:lnTo>
                  <a:pt x="0" y="8"/>
                </a:lnTo>
                <a:lnTo>
                  <a:pt x="0" y="8"/>
                </a:lnTo>
                <a:lnTo>
                  <a:pt x="0" y="0"/>
                </a:lnTo>
                <a:lnTo>
                  <a:pt x="6" y="0"/>
                </a:lnTo>
                <a:lnTo>
                  <a:pt x="269" y="0"/>
                </a:lnTo>
                <a:lnTo>
                  <a:pt x="276" y="0"/>
                </a:lnTo>
                <a:lnTo>
                  <a:pt x="276" y="8"/>
                </a:lnTo>
                <a:lnTo>
                  <a:pt x="276" y="8"/>
                </a:lnTo>
                <a:lnTo>
                  <a:pt x="276" y="15"/>
                </a:lnTo>
                <a:lnTo>
                  <a:pt x="269" y="15"/>
                </a:lnTo>
                <a:lnTo>
                  <a:pt x="6" y="15"/>
                </a:lnTo>
                <a:close/>
              </a:path>
            </a:pathLst>
          </a:custGeom>
          <a:solidFill>
            <a:schemeClr val="accent1"/>
          </a:solidFill>
          <a:ln>
            <a:solidFill>
              <a:schemeClr val="accent1"/>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47" name="Freeform 530"/>
          <p:cNvSpPr>
            <a:spLocks/>
          </p:cNvSpPr>
          <p:nvPr/>
        </p:nvSpPr>
        <p:spPr bwMode="auto">
          <a:xfrm>
            <a:off x="7110413" y="4270779"/>
            <a:ext cx="20638" cy="117475"/>
          </a:xfrm>
          <a:custGeom>
            <a:avLst/>
            <a:gdLst>
              <a:gd name="T0" fmla="*/ 13 w 13"/>
              <a:gd name="T1" fmla="*/ 67 h 74"/>
              <a:gd name="T2" fmla="*/ 13 w 13"/>
              <a:gd name="T3" fmla="*/ 74 h 74"/>
              <a:gd name="T4" fmla="*/ 6 w 13"/>
              <a:gd name="T5" fmla="*/ 74 h 74"/>
              <a:gd name="T6" fmla="*/ 6 w 13"/>
              <a:gd name="T7" fmla="*/ 74 h 74"/>
              <a:gd name="T8" fmla="*/ 0 w 13"/>
              <a:gd name="T9" fmla="*/ 74 h 74"/>
              <a:gd name="T10" fmla="*/ 0 w 13"/>
              <a:gd name="T11" fmla="*/ 67 h 74"/>
              <a:gd name="T12" fmla="*/ 0 w 13"/>
              <a:gd name="T13" fmla="*/ 8 h 74"/>
              <a:gd name="T14" fmla="*/ 0 w 13"/>
              <a:gd name="T15" fmla="*/ 0 h 74"/>
              <a:gd name="T16" fmla="*/ 6 w 13"/>
              <a:gd name="T17" fmla="*/ 0 h 74"/>
              <a:gd name="T18" fmla="*/ 6 w 13"/>
              <a:gd name="T19" fmla="*/ 0 h 74"/>
              <a:gd name="T20" fmla="*/ 13 w 13"/>
              <a:gd name="T21" fmla="*/ 0 h 74"/>
              <a:gd name="T22" fmla="*/ 13 w 13"/>
              <a:gd name="T23" fmla="*/ 8 h 74"/>
              <a:gd name="T24" fmla="*/ 13 w 13"/>
              <a:gd name="T25" fmla="*/ 6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74">
                <a:moveTo>
                  <a:pt x="13" y="67"/>
                </a:moveTo>
                <a:lnTo>
                  <a:pt x="13" y="74"/>
                </a:lnTo>
                <a:lnTo>
                  <a:pt x="6" y="74"/>
                </a:lnTo>
                <a:lnTo>
                  <a:pt x="6" y="74"/>
                </a:lnTo>
                <a:lnTo>
                  <a:pt x="0" y="74"/>
                </a:lnTo>
                <a:lnTo>
                  <a:pt x="0" y="67"/>
                </a:lnTo>
                <a:lnTo>
                  <a:pt x="0" y="8"/>
                </a:lnTo>
                <a:lnTo>
                  <a:pt x="0" y="0"/>
                </a:lnTo>
                <a:lnTo>
                  <a:pt x="6" y="0"/>
                </a:lnTo>
                <a:lnTo>
                  <a:pt x="6" y="0"/>
                </a:lnTo>
                <a:lnTo>
                  <a:pt x="13" y="0"/>
                </a:lnTo>
                <a:lnTo>
                  <a:pt x="13" y="8"/>
                </a:lnTo>
                <a:lnTo>
                  <a:pt x="13" y="67"/>
                </a:lnTo>
                <a:close/>
              </a:path>
            </a:pathLst>
          </a:custGeom>
          <a:solidFill>
            <a:schemeClr val="accent1"/>
          </a:solidFill>
          <a:ln>
            <a:solidFill>
              <a:schemeClr val="accent1"/>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48" name="Freeform 531"/>
          <p:cNvSpPr>
            <a:spLocks/>
          </p:cNvSpPr>
          <p:nvPr/>
        </p:nvSpPr>
        <p:spPr bwMode="auto">
          <a:xfrm>
            <a:off x="7110413" y="4270779"/>
            <a:ext cx="298450" cy="23813"/>
          </a:xfrm>
          <a:custGeom>
            <a:avLst/>
            <a:gdLst>
              <a:gd name="T0" fmla="*/ 6 w 188"/>
              <a:gd name="T1" fmla="*/ 15 h 15"/>
              <a:gd name="T2" fmla="*/ 0 w 188"/>
              <a:gd name="T3" fmla="*/ 15 h 15"/>
              <a:gd name="T4" fmla="*/ 0 w 188"/>
              <a:gd name="T5" fmla="*/ 8 h 15"/>
              <a:gd name="T6" fmla="*/ 0 w 188"/>
              <a:gd name="T7" fmla="*/ 8 h 15"/>
              <a:gd name="T8" fmla="*/ 0 w 188"/>
              <a:gd name="T9" fmla="*/ 0 h 15"/>
              <a:gd name="T10" fmla="*/ 6 w 188"/>
              <a:gd name="T11" fmla="*/ 0 h 15"/>
              <a:gd name="T12" fmla="*/ 182 w 188"/>
              <a:gd name="T13" fmla="*/ 0 h 15"/>
              <a:gd name="T14" fmla="*/ 188 w 188"/>
              <a:gd name="T15" fmla="*/ 0 h 15"/>
              <a:gd name="T16" fmla="*/ 188 w 188"/>
              <a:gd name="T17" fmla="*/ 8 h 15"/>
              <a:gd name="T18" fmla="*/ 188 w 188"/>
              <a:gd name="T19" fmla="*/ 8 h 15"/>
              <a:gd name="T20" fmla="*/ 188 w 188"/>
              <a:gd name="T21" fmla="*/ 15 h 15"/>
              <a:gd name="T22" fmla="*/ 182 w 188"/>
              <a:gd name="T23" fmla="*/ 15 h 15"/>
              <a:gd name="T24" fmla="*/ 6 w 188"/>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8" h="15">
                <a:moveTo>
                  <a:pt x="6" y="15"/>
                </a:moveTo>
                <a:lnTo>
                  <a:pt x="0" y="15"/>
                </a:lnTo>
                <a:lnTo>
                  <a:pt x="0" y="8"/>
                </a:lnTo>
                <a:lnTo>
                  <a:pt x="0" y="8"/>
                </a:lnTo>
                <a:lnTo>
                  <a:pt x="0" y="0"/>
                </a:lnTo>
                <a:lnTo>
                  <a:pt x="6" y="0"/>
                </a:lnTo>
                <a:lnTo>
                  <a:pt x="182" y="0"/>
                </a:lnTo>
                <a:lnTo>
                  <a:pt x="188" y="0"/>
                </a:lnTo>
                <a:lnTo>
                  <a:pt x="188" y="8"/>
                </a:lnTo>
                <a:lnTo>
                  <a:pt x="188" y="8"/>
                </a:lnTo>
                <a:lnTo>
                  <a:pt x="188" y="15"/>
                </a:lnTo>
                <a:lnTo>
                  <a:pt x="182" y="15"/>
                </a:lnTo>
                <a:lnTo>
                  <a:pt x="6" y="15"/>
                </a:lnTo>
                <a:close/>
              </a:path>
            </a:pathLst>
          </a:custGeom>
          <a:solidFill>
            <a:schemeClr val="accent1"/>
          </a:solidFill>
          <a:ln>
            <a:solidFill>
              <a:schemeClr val="accent1"/>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49" name="Freeform 532"/>
          <p:cNvSpPr>
            <a:spLocks/>
          </p:cNvSpPr>
          <p:nvPr/>
        </p:nvSpPr>
        <p:spPr bwMode="auto">
          <a:xfrm>
            <a:off x="7389813" y="4166004"/>
            <a:ext cx="19050" cy="128588"/>
          </a:xfrm>
          <a:custGeom>
            <a:avLst/>
            <a:gdLst>
              <a:gd name="T0" fmla="*/ 12 w 12"/>
              <a:gd name="T1" fmla="*/ 74 h 81"/>
              <a:gd name="T2" fmla="*/ 12 w 12"/>
              <a:gd name="T3" fmla="*/ 81 h 81"/>
              <a:gd name="T4" fmla="*/ 6 w 12"/>
              <a:gd name="T5" fmla="*/ 81 h 81"/>
              <a:gd name="T6" fmla="*/ 6 w 12"/>
              <a:gd name="T7" fmla="*/ 81 h 81"/>
              <a:gd name="T8" fmla="*/ 0 w 12"/>
              <a:gd name="T9" fmla="*/ 81 h 81"/>
              <a:gd name="T10" fmla="*/ 0 w 12"/>
              <a:gd name="T11" fmla="*/ 74 h 81"/>
              <a:gd name="T12" fmla="*/ 0 w 12"/>
              <a:gd name="T13" fmla="*/ 7 h 81"/>
              <a:gd name="T14" fmla="*/ 0 w 12"/>
              <a:gd name="T15" fmla="*/ 0 h 81"/>
              <a:gd name="T16" fmla="*/ 6 w 12"/>
              <a:gd name="T17" fmla="*/ 0 h 81"/>
              <a:gd name="T18" fmla="*/ 6 w 12"/>
              <a:gd name="T19" fmla="*/ 0 h 81"/>
              <a:gd name="T20" fmla="*/ 12 w 12"/>
              <a:gd name="T21" fmla="*/ 0 h 81"/>
              <a:gd name="T22" fmla="*/ 12 w 12"/>
              <a:gd name="T23" fmla="*/ 7 h 81"/>
              <a:gd name="T24" fmla="*/ 12 w 12"/>
              <a:gd name="T25" fmla="*/ 7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81">
                <a:moveTo>
                  <a:pt x="12" y="74"/>
                </a:moveTo>
                <a:lnTo>
                  <a:pt x="12" y="81"/>
                </a:lnTo>
                <a:lnTo>
                  <a:pt x="6" y="81"/>
                </a:lnTo>
                <a:lnTo>
                  <a:pt x="6" y="81"/>
                </a:lnTo>
                <a:lnTo>
                  <a:pt x="0" y="81"/>
                </a:lnTo>
                <a:lnTo>
                  <a:pt x="0" y="74"/>
                </a:lnTo>
                <a:lnTo>
                  <a:pt x="0" y="7"/>
                </a:lnTo>
                <a:lnTo>
                  <a:pt x="0" y="0"/>
                </a:lnTo>
                <a:lnTo>
                  <a:pt x="6" y="0"/>
                </a:lnTo>
                <a:lnTo>
                  <a:pt x="6" y="0"/>
                </a:lnTo>
                <a:lnTo>
                  <a:pt x="12" y="0"/>
                </a:lnTo>
                <a:lnTo>
                  <a:pt x="12" y="7"/>
                </a:lnTo>
                <a:lnTo>
                  <a:pt x="12" y="74"/>
                </a:lnTo>
                <a:close/>
              </a:path>
            </a:pathLst>
          </a:custGeom>
          <a:solidFill>
            <a:schemeClr val="accent1"/>
          </a:solidFill>
          <a:ln>
            <a:solidFill>
              <a:schemeClr val="accent1"/>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50" name="Freeform 533"/>
          <p:cNvSpPr>
            <a:spLocks/>
          </p:cNvSpPr>
          <p:nvPr/>
        </p:nvSpPr>
        <p:spPr bwMode="auto">
          <a:xfrm>
            <a:off x="7389813" y="4166004"/>
            <a:ext cx="606425" cy="22225"/>
          </a:xfrm>
          <a:custGeom>
            <a:avLst/>
            <a:gdLst>
              <a:gd name="T0" fmla="*/ 6 w 382"/>
              <a:gd name="T1" fmla="*/ 14 h 14"/>
              <a:gd name="T2" fmla="*/ 0 w 382"/>
              <a:gd name="T3" fmla="*/ 14 h 14"/>
              <a:gd name="T4" fmla="*/ 0 w 382"/>
              <a:gd name="T5" fmla="*/ 7 h 14"/>
              <a:gd name="T6" fmla="*/ 0 w 382"/>
              <a:gd name="T7" fmla="*/ 7 h 14"/>
              <a:gd name="T8" fmla="*/ 0 w 382"/>
              <a:gd name="T9" fmla="*/ 0 h 14"/>
              <a:gd name="T10" fmla="*/ 6 w 382"/>
              <a:gd name="T11" fmla="*/ 0 h 14"/>
              <a:gd name="T12" fmla="*/ 376 w 382"/>
              <a:gd name="T13" fmla="*/ 0 h 14"/>
              <a:gd name="T14" fmla="*/ 382 w 382"/>
              <a:gd name="T15" fmla="*/ 0 h 14"/>
              <a:gd name="T16" fmla="*/ 382 w 382"/>
              <a:gd name="T17" fmla="*/ 7 h 14"/>
              <a:gd name="T18" fmla="*/ 382 w 382"/>
              <a:gd name="T19" fmla="*/ 7 h 14"/>
              <a:gd name="T20" fmla="*/ 382 w 382"/>
              <a:gd name="T21" fmla="*/ 14 h 14"/>
              <a:gd name="T22" fmla="*/ 376 w 382"/>
              <a:gd name="T23" fmla="*/ 14 h 14"/>
              <a:gd name="T24" fmla="*/ 6 w 382"/>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82" h="14">
                <a:moveTo>
                  <a:pt x="6" y="14"/>
                </a:moveTo>
                <a:lnTo>
                  <a:pt x="0" y="14"/>
                </a:lnTo>
                <a:lnTo>
                  <a:pt x="0" y="7"/>
                </a:lnTo>
                <a:lnTo>
                  <a:pt x="0" y="7"/>
                </a:lnTo>
                <a:lnTo>
                  <a:pt x="0" y="0"/>
                </a:lnTo>
                <a:lnTo>
                  <a:pt x="6" y="0"/>
                </a:lnTo>
                <a:lnTo>
                  <a:pt x="376" y="0"/>
                </a:lnTo>
                <a:lnTo>
                  <a:pt x="382" y="0"/>
                </a:lnTo>
                <a:lnTo>
                  <a:pt x="382" y="7"/>
                </a:lnTo>
                <a:lnTo>
                  <a:pt x="382" y="7"/>
                </a:lnTo>
                <a:lnTo>
                  <a:pt x="382" y="14"/>
                </a:lnTo>
                <a:lnTo>
                  <a:pt x="376" y="14"/>
                </a:lnTo>
                <a:lnTo>
                  <a:pt x="6" y="14"/>
                </a:lnTo>
                <a:close/>
              </a:path>
            </a:pathLst>
          </a:custGeom>
          <a:solidFill>
            <a:schemeClr val="accent1"/>
          </a:solidFill>
          <a:ln>
            <a:solidFill>
              <a:schemeClr val="accent1"/>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52" name="Freeform 535"/>
          <p:cNvSpPr>
            <a:spLocks/>
          </p:cNvSpPr>
          <p:nvPr/>
        </p:nvSpPr>
        <p:spPr bwMode="auto">
          <a:xfrm>
            <a:off x="5429250" y="4470804"/>
            <a:ext cx="19050" cy="104775"/>
          </a:xfrm>
          <a:custGeom>
            <a:avLst/>
            <a:gdLst>
              <a:gd name="T0" fmla="*/ 12 w 12"/>
              <a:gd name="T1" fmla="*/ 59 h 66"/>
              <a:gd name="T2" fmla="*/ 12 w 12"/>
              <a:gd name="T3" fmla="*/ 66 h 66"/>
              <a:gd name="T4" fmla="*/ 6 w 12"/>
              <a:gd name="T5" fmla="*/ 66 h 66"/>
              <a:gd name="T6" fmla="*/ 6 w 12"/>
              <a:gd name="T7" fmla="*/ 66 h 66"/>
              <a:gd name="T8" fmla="*/ 0 w 12"/>
              <a:gd name="T9" fmla="*/ 66 h 66"/>
              <a:gd name="T10" fmla="*/ 0 w 12"/>
              <a:gd name="T11" fmla="*/ 59 h 66"/>
              <a:gd name="T12" fmla="*/ 0 w 12"/>
              <a:gd name="T13" fmla="*/ 7 h 66"/>
              <a:gd name="T14" fmla="*/ 0 w 12"/>
              <a:gd name="T15" fmla="*/ 0 h 66"/>
              <a:gd name="T16" fmla="*/ 6 w 12"/>
              <a:gd name="T17" fmla="*/ 0 h 66"/>
              <a:gd name="T18" fmla="*/ 6 w 12"/>
              <a:gd name="T19" fmla="*/ 0 h 66"/>
              <a:gd name="T20" fmla="*/ 12 w 12"/>
              <a:gd name="T21" fmla="*/ 0 h 66"/>
              <a:gd name="T22" fmla="*/ 12 w 12"/>
              <a:gd name="T23" fmla="*/ 7 h 66"/>
              <a:gd name="T24" fmla="*/ 12 w 12"/>
              <a:gd name="T25"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66">
                <a:moveTo>
                  <a:pt x="12" y="59"/>
                </a:moveTo>
                <a:lnTo>
                  <a:pt x="12" y="66"/>
                </a:lnTo>
                <a:lnTo>
                  <a:pt x="6" y="66"/>
                </a:lnTo>
                <a:lnTo>
                  <a:pt x="6" y="66"/>
                </a:lnTo>
                <a:lnTo>
                  <a:pt x="0" y="66"/>
                </a:lnTo>
                <a:lnTo>
                  <a:pt x="0" y="59"/>
                </a:lnTo>
                <a:lnTo>
                  <a:pt x="0" y="7"/>
                </a:lnTo>
                <a:lnTo>
                  <a:pt x="0" y="0"/>
                </a:lnTo>
                <a:lnTo>
                  <a:pt x="6" y="0"/>
                </a:lnTo>
                <a:lnTo>
                  <a:pt x="6" y="0"/>
                </a:lnTo>
                <a:lnTo>
                  <a:pt x="12" y="0"/>
                </a:lnTo>
                <a:lnTo>
                  <a:pt x="12" y="7"/>
                </a:lnTo>
                <a:lnTo>
                  <a:pt x="12" y="59"/>
                </a:lnTo>
                <a:close/>
              </a:path>
            </a:pathLst>
          </a:custGeom>
          <a:solidFill>
            <a:schemeClr val="accent2"/>
          </a:solidFill>
          <a:ln>
            <a:solidFill>
              <a:schemeClr val="accent2"/>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53" name="Freeform 536"/>
          <p:cNvSpPr>
            <a:spLocks/>
          </p:cNvSpPr>
          <p:nvPr/>
        </p:nvSpPr>
        <p:spPr bwMode="auto">
          <a:xfrm>
            <a:off x="5429250" y="4470804"/>
            <a:ext cx="895350" cy="23813"/>
          </a:xfrm>
          <a:custGeom>
            <a:avLst/>
            <a:gdLst>
              <a:gd name="T0" fmla="*/ 6 w 564"/>
              <a:gd name="T1" fmla="*/ 15 h 15"/>
              <a:gd name="T2" fmla="*/ 0 w 564"/>
              <a:gd name="T3" fmla="*/ 15 h 15"/>
              <a:gd name="T4" fmla="*/ 0 w 564"/>
              <a:gd name="T5" fmla="*/ 7 h 15"/>
              <a:gd name="T6" fmla="*/ 0 w 564"/>
              <a:gd name="T7" fmla="*/ 7 h 15"/>
              <a:gd name="T8" fmla="*/ 0 w 564"/>
              <a:gd name="T9" fmla="*/ 0 h 15"/>
              <a:gd name="T10" fmla="*/ 6 w 564"/>
              <a:gd name="T11" fmla="*/ 0 h 15"/>
              <a:gd name="T12" fmla="*/ 558 w 564"/>
              <a:gd name="T13" fmla="*/ 0 h 15"/>
              <a:gd name="T14" fmla="*/ 564 w 564"/>
              <a:gd name="T15" fmla="*/ 0 h 15"/>
              <a:gd name="T16" fmla="*/ 564 w 564"/>
              <a:gd name="T17" fmla="*/ 7 h 15"/>
              <a:gd name="T18" fmla="*/ 564 w 564"/>
              <a:gd name="T19" fmla="*/ 7 h 15"/>
              <a:gd name="T20" fmla="*/ 564 w 564"/>
              <a:gd name="T21" fmla="*/ 15 h 15"/>
              <a:gd name="T22" fmla="*/ 558 w 564"/>
              <a:gd name="T23" fmla="*/ 15 h 15"/>
              <a:gd name="T24" fmla="*/ 6 w 564"/>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4" h="15">
                <a:moveTo>
                  <a:pt x="6" y="15"/>
                </a:moveTo>
                <a:lnTo>
                  <a:pt x="0" y="15"/>
                </a:lnTo>
                <a:lnTo>
                  <a:pt x="0" y="7"/>
                </a:lnTo>
                <a:lnTo>
                  <a:pt x="0" y="7"/>
                </a:lnTo>
                <a:lnTo>
                  <a:pt x="0" y="0"/>
                </a:lnTo>
                <a:lnTo>
                  <a:pt x="6" y="0"/>
                </a:lnTo>
                <a:lnTo>
                  <a:pt x="558" y="0"/>
                </a:lnTo>
                <a:lnTo>
                  <a:pt x="564" y="0"/>
                </a:lnTo>
                <a:lnTo>
                  <a:pt x="564" y="7"/>
                </a:lnTo>
                <a:lnTo>
                  <a:pt x="564" y="7"/>
                </a:lnTo>
                <a:lnTo>
                  <a:pt x="564" y="15"/>
                </a:lnTo>
                <a:lnTo>
                  <a:pt x="558" y="15"/>
                </a:lnTo>
                <a:lnTo>
                  <a:pt x="6" y="15"/>
                </a:lnTo>
                <a:close/>
              </a:path>
            </a:pathLst>
          </a:custGeom>
          <a:solidFill>
            <a:schemeClr val="accent2"/>
          </a:solidFill>
          <a:ln>
            <a:solidFill>
              <a:schemeClr val="accent2"/>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54" name="Freeform 537"/>
          <p:cNvSpPr>
            <a:spLocks/>
          </p:cNvSpPr>
          <p:nvPr/>
        </p:nvSpPr>
        <p:spPr bwMode="auto">
          <a:xfrm>
            <a:off x="6303963" y="4388254"/>
            <a:ext cx="20638" cy="106363"/>
          </a:xfrm>
          <a:custGeom>
            <a:avLst/>
            <a:gdLst>
              <a:gd name="T0" fmla="*/ 13 w 13"/>
              <a:gd name="T1" fmla="*/ 59 h 67"/>
              <a:gd name="T2" fmla="*/ 13 w 13"/>
              <a:gd name="T3" fmla="*/ 67 h 67"/>
              <a:gd name="T4" fmla="*/ 7 w 13"/>
              <a:gd name="T5" fmla="*/ 67 h 67"/>
              <a:gd name="T6" fmla="*/ 7 w 13"/>
              <a:gd name="T7" fmla="*/ 67 h 67"/>
              <a:gd name="T8" fmla="*/ 0 w 13"/>
              <a:gd name="T9" fmla="*/ 67 h 67"/>
              <a:gd name="T10" fmla="*/ 0 w 13"/>
              <a:gd name="T11" fmla="*/ 59 h 67"/>
              <a:gd name="T12" fmla="*/ 0 w 13"/>
              <a:gd name="T13" fmla="*/ 7 h 67"/>
              <a:gd name="T14" fmla="*/ 0 w 13"/>
              <a:gd name="T15" fmla="*/ 0 h 67"/>
              <a:gd name="T16" fmla="*/ 7 w 13"/>
              <a:gd name="T17" fmla="*/ 0 h 67"/>
              <a:gd name="T18" fmla="*/ 7 w 13"/>
              <a:gd name="T19" fmla="*/ 0 h 67"/>
              <a:gd name="T20" fmla="*/ 13 w 13"/>
              <a:gd name="T21" fmla="*/ 0 h 67"/>
              <a:gd name="T22" fmla="*/ 13 w 13"/>
              <a:gd name="T23" fmla="*/ 7 h 67"/>
              <a:gd name="T24" fmla="*/ 13 w 13"/>
              <a:gd name="T25" fmla="*/ 5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67">
                <a:moveTo>
                  <a:pt x="13" y="59"/>
                </a:moveTo>
                <a:lnTo>
                  <a:pt x="13" y="67"/>
                </a:lnTo>
                <a:lnTo>
                  <a:pt x="7" y="67"/>
                </a:lnTo>
                <a:lnTo>
                  <a:pt x="7" y="67"/>
                </a:lnTo>
                <a:lnTo>
                  <a:pt x="0" y="67"/>
                </a:lnTo>
                <a:lnTo>
                  <a:pt x="0" y="59"/>
                </a:lnTo>
                <a:lnTo>
                  <a:pt x="0" y="7"/>
                </a:lnTo>
                <a:lnTo>
                  <a:pt x="0" y="0"/>
                </a:lnTo>
                <a:lnTo>
                  <a:pt x="7" y="0"/>
                </a:lnTo>
                <a:lnTo>
                  <a:pt x="7" y="0"/>
                </a:lnTo>
                <a:lnTo>
                  <a:pt x="13" y="0"/>
                </a:lnTo>
                <a:lnTo>
                  <a:pt x="13" y="7"/>
                </a:lnTo>
                <a:lnTo>
                  <a:pt x="13" y="59"/>
                </a:lnTo>
                <a:close/>
              </a:path>
            </a:pathLst>
          </a:custGeom>
          <a:solidFill>
            <a:schemeClr val="accent2"/>
          </a:solidFill>
          <a:ln>
            <a:solidFill>
              <a:schemeClr val="accent2"/>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55" name="Freeform 538"/>
          <p:cNvSpPr>
            <a:spLocks/>
          </p:cNvSpPr>
          <p:nvPr/>
        </p:nvSpPr>
        <p:spPr bwMode="auto">
          <a:xfrm>
            <a:off x="6303963" y="4388254"/>
            <a:ext cx="100013" cy="23813"/>
          </a:xfrm>
          <a:custGeom>
            <a:avLst/>
            <a:gdLst>
              <a:gd name="T0" fmla="*/ 7 w 63"/>
              <a:gd name="T1" fmla="*/ 15 h 15"/>
              <a:gd name="T2" fmla="*/ 0 w 63"/>
              <a:gd name="T3" fmla="*/ 15 h 15"/>
              <a:gd name="T4" fmla="*/ 0 w 63"/>
              <a:gd name="T5" fmla="*/ 7 h 15"/>
              <a:gd name="T6" fmla="*/ 0 w 63"/>
              <a:gd name="T7" fmla="*/ 7 h 15"/>
              <a:gd name="T8" fmla="*/ 0 w 63"/>
              <a:gd name="T9" fmla="*/ 0 h 15"/>
              <a:gd name="T10" fmla="*/ 7 w 63"/>
              <a:gd name="T11" fmla="*/ 0 h 15"/>
              <a:gd name="T12" fmla="*/ 57 w 63"/>
              <a:gd name="T13" fmla="*/ 0 h 15"/>
              <a:gd name="T14" fmla="*/ 63 w 63"/>
              <a:gd name="T15" fmla="*/ 0 h 15"/>
              <a:gd name="T16" fmla="*/ 63 w 63"/>
              <a:gd name="T17" fmla="*/ 7 h 15"/>
              <a:gd name="T18" fmla="*/ 63 w 63"/>
              <a:gd name="T19" fmla="*/ 7 h 15"/>
              <a:gd name="T20" fmla="*/ 63 w 63"/>
              <a:gd name="T21" fmla="*/ 15 h 15"/>
              <a:gd name="T22" fmla="*/ 57 w 63"/>
              <a:gd name="T23" fmla="*/ 15 h 15"/>
              <a:gd name="T24" fmla="*/ 7 w 63"/>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3" h="15">
                <a:moveTo>
                  <a:pt x="7" y="15"/>
                </a:moveTo>
                <a:lnTo>
                  <a:pt x="0" y="15"/>
                </a:lnTo>
                <a:lnTo>
                  <a:pt x="0" y="7"/>
                </a:lnTo>
                <a:lnTo>
                  <a:pt x="0" y="7"/>
                </a:lnTo>
                <a:lnTo>
                  <a:pt x="0" y="0"/>
                </a:lnTo>
                <a:lnTo>
                  <a:pt x="7" y="0"/>
                </a:lnTo>
                <a:lnTo>
                  <a:pt x="57" y="0"/>
                </a:lnTo>
                <a:lnTo>
                  <a:pt x="63" y="0"/>
                </a:lnTo>
                <a:lnTo>
                  <a:pt x="63" y="7"/>
                </a:lnTo>
                <a:lnTo>
                  <a:pt x="63" y="7"/>
                </a:lnTo>
                <a:lnTo>
                  <a:pt x="63" y="15"/>
                </a:lnTo>
                <a:lnTo>
                  <a:pt x="57" y="15"/>
                </a:lnTo>
                <a:lnTo>
                  <a:pt x="7" y="15"/>
                </a:lnTo>
                <a:close/>
              </a:path>
            </a:pathLst>
          </a:custGeom>
          <a:solidFill>
            <a:schemeClr val="accent2"/>
          </a:solidFill>
          <a:ln>
            <a:solidFill>
              <a:schemeClr val="accent2"/>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56" name="Freeform 539"/>
          <p:cNvSpPr>
            <a:spLocks/>
          </p:cNvSpPr>
          <p:nvPr/>
        </p:nvSpPr>
        <p:spPr bwMode="auto">
          <a:xfrm>
            <a:off x="6384925" y="4305704"/>
            <a:ext cx="19050" cy="106363"/>
          </a:xfrm>
          <a:custGeom>
            <a:avLst/>
            <a:gdLst>
              <a:gd name="T0" fmla="*/ 12 w 12"/>
              <a:gd name="T1" fmla="*/ 59 h 67"/>
              <a:gd name="T2" fmla="*/ 12 w 12"/>
              <a:gd name="T3" fmla="*/ 67 h 67"/>
              <a:gd name="T4" fmla="*/ 6 w 12"/>
              <a:gd name="T5" fmla="*/ 67 h 67"/>
              <a:gd name="T6" fmla="*/ 6 w 12"/>
              <a:gd name="T7" fmla="*/ 67 h 67"/>
              <a:gd name="T8" fmla="*/ 0 w 12"/>
              <a:gd name="T9" fmla="*/ 67 h 67"/>
              <a:gd name="T10" fmla="*/ 0 w 12"/>
              <a:gd name="T11" fmla="*/ 59 h 67"/>
              <a:gd name="T12" fmla="*/ 0 w 12"/>
              <a:gd name="T13" fmla="*/ 8 h 67"/>
              <a:gd name="T14" fmla="*/ 0 w 12"/>
              <a:gd name="T15" fmla="*/ 0 h 67"/>
              <a:gd name="T16" fmla="*/ 6 w 12"/>
              <a:gd name="T17" fmla="*/ 0 h 67"/>
              <a:gd name="T18" fmla="*/ 6 w 12"/>
              <a:gd name="T19" fmla="*/ 0 h 67"/>
              <a:gd name="T20" fmla="*/ 12 w 12"/>
              <a:gd name="T21" fmla="*/ 0 h 67"/>
              <a:gd name="T22" fmla="*/ 12 w 12"/>
              <a:gd name="T23" fmla="*/ 8 h 67"/>
              <a:gd name="T24" fmla="*/ 12 w 12"/>
              <a:gd name="T25" fmla="*/ 59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67">
                <a:moveTo>
                  <a:pt x="12" y="59"/>
                </a:moveTo>
                <a:lnTo>
                  <a:pt x="12" y="67"/>
                </a:lnTo>
                <a:lnTo>
                  <a:pt x="6" y="67"/>
                </a:lnTo>
                <a:lnTo>
                  <a:pt x="6" y="67"/>
                </a:lnTo>
                <a:lnTo>
                  <a:pt x="0" y="67"/>
                </a:lnTo>
                <a:lnTo>
                  <a:pt x="0" y="59"/>
                </a:lnTo>
                <a:lnTo>
                  <a:pt x="0" y="8"/>
                </a:lnTo>
                <a:lnTo>
                  <a:pt x="0" y="0"/>
                </a:lnTo>
                <a:lnTo>
                  <a:pt x="6" y="0"/>
                </a:lnTo>
                <a:lnTo>
                  <a:pt x="6" y="0"/>
                </a:lnTo>
                <a:lnTo>
                  <a:pt x="12" y="0"/>
                </a:lnTo>
                <a:lnTo>
                  <a:pt x="12" y="8"/>
                </a:lnTo>
                <a:lnTo>
                  <a:pt x="12" y="59"/>
                </a:lnTo>
                <a:close/>
              </a:path>
            </a:pathLst>
          </a:custGeom>
          <a:solidFill>
            <a:schemeClr val="accent2"/>
          </a:solidFill>
          <a:ln>
            <a:solidFill>
              <a:schemeClr val="accent2"/>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57" name="Freeform 540"/>
          <p:cNvSpPr>
            <a:spLocks/>
          </p:cNvSpPr>
          <p:nvPr/>
        </p:nvSpPr>
        <p:spPr bwMode="auto">
          <a:xfrm>
            <a:off x="6384925" y="4305704"/>
            <a:ext cx="307975" cy="23813"/>
          </a:xfrm>
          <a:custGeom>
            <a:avLst/>
            <a:gdLst>
              <a:gd name="T0" fmla="*/ 6 w 194"/>
              <a:gd name="T1" fmla="*/ 15 h 15"/>
              <a:gd name="T2" fmla="*/ 0 w 194"/>
              <a:gd name="T3" fmla="*/ 15 h 15"/>
              <a:gd name="T4" fmla="*/ 0 w 194"/>
              <a:gd name="T5" fmla="*/ 8 h 15"/>
              <a:gd name="T6" fmla="*/ 0 w 194"/>
              <a:gd name="T7" fmla="*/ 8 h 15"/>
              <a:gd name="T8" fmla="*/ 0 w 194"/>
              <a:gd name="T9" fmla="*/ 0 h 15"/>
              <a:gd name="T10" fmla="*/ 6 w 194"/>
              <a:gd name="T11" fmla="*/ 0 h 15"/>
              <a:gd name="T12" fmla="*/ 188 w 194"/>
              <a:gd name="T13" fmla="*/ 0 h 15"/>
              <a:gd name="T14" fmla="*/ 194 w 194"/>
              <a:gd name="T15" fmla="*/ 0 h 15"/>
              <a:gd name="T16" fmla="*/ 194 w 194"/>
              <a:gd name="T17" fmla="*/ 8 h 15"/>
              <a:gd name="T18" fmla="*/ 194 w 194"/>
              <a:gd name="T19" fmla="*/ 8 h 15"/>
              <a:gd name="T20" fmla="*/ 194 w 194"/>
              <a:gd name="T21" fmla="*/ 15 h 15"/>
              <a:gd name="T22" fmla="*/ 188 w 194"/>
              <a:gd name="T23" fmla="*/ 15 h 15"/>
              <a:gd name="T24" fmla="*/ 6 w 194"/>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4" h="15">
                <a:moveTo>
                  <a:pt x="6" y="15"/>
                </a:moveTo>
                <a:lnTo>
                  <a:pt x="0" y="15"/>
                </a:lnTo>
                <a:lnTo>
                  <a:pt x="0" y="8"/>
                </a:lnTo>
                <a:lnTo>
                  <a:pt x="0" y="8"/>
                </a:lnTo>
                <a:lnTo>
                  <a:pt x="0" y="0"/>
                </a:lnTo>
                <a:lnTo>
                  <a:pt x="6" y="0"/>
                </a:lnTo>
                <a:lnTo>
                  <a:pt x="188" y="0"/>
                </a:lnTo>
                <a:lnTo>
                  <a:pt x="194" y="0"/>
                </a:lnTo>
                <a:lnTo>
                  <a:pt x="194" y="8"/>
                </a:lnTo>
                <a:lnTo>
                  <a:pt x="194" y="8"/>
                </a:lnTo>
                <a:lnTo>
                  <a:pt x="194" y="15"/>
                </a:lnTo>
                <a:lnTo>
                  <a:pt x="188" y="15"/>
                </a:lnTo>
                <a:lnTo>
                  <a:pt x="6" y="15"/>
                </a:lnTo>
                <a:close/>
              </a:path>
            </a:pathLst>
          </a:custGeom>
          <a:solidFill>
            <a:schemeClr val="accent2"/>
          </a:solidFill>
          <a:ln>
            <a:solidFill>
              <a:schemeClr val="accent2"/>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58" name="Freeform 541"/>
          <p:cNvSpPr>
            <a:spLocks/>
          </p:cNvSpPr>
          <p:nvPr/>
        </p:nvSpPr>
        <p:spPr bwMode="auto">
          <a:xfrm>
            <a:off x="6672263" y="4224741"/>
            <a:ext cx="20638" cy="104775"/>
          </a:xfrm>
          <a:custGeom>
            <a:avLst/>
            <a:gdLst>
              <a:gd name="T0" fmla="*/ 13 w 13"/>
              <a:gd name="T1" fmla="*/ 59 h 66"/>
              <a:gd name="T2" fmla="*/ 13 w 13"/>
              <a:gd name="T3" fmla="*/ 66 h 66"/>
              <a:gd name="T4" fmla="*/ 7 w 13"/>
              <a:gd name="T5" fmla="*/ 66 h 66"/>
              <a:gd name="T6" fmla="*/ 7 w 13"/>
              <a:gd name="T7" fmla="*/ 66 h 66"/>
              <a:gd name="T8" fmla="*/ 0 w 13"/>
              <a:gd name="T9" fmla="*/ 66 h 66"/>
              <a:gd name="T10" fmla="*/ 0 w 13"/>
              <a:gd name="T11" fmla="*/ 59 h 66"/>
              <a:gd name="T12" fmla="*/ 0 w 13"/>
              <a:gd name="T13" fmla="*/ 7 h 66"/>
              <a:gd name="T14" fmla="*/ 0 w 13"/>
              <a:gd name="T15" fmla="*/ 0 h 66"/>
              <a:gd name="T16" fmla="*/ 7 w 13"/>
              <a:gd name="T17" fmla="*/ 0 h 66"/>
              <a:gd name="T18" fmla="*/ 7 w 13"/>
              <a:gd name="T19" fmla="*/ 0 h 66"/>
              <a:gd name="T20" fmla="*/ 13 w 13"/>
              <a:gd name="T21" fmla="*/ 0 h 66"/>
              <a:gd name="T22" fmla="*/ 13 w 13"/>
              <a:gd name="T23" fmla="*/ 7 h 66"/>
              <a:gd name="T24" fmla="*/ 13 w 13"/>
              <a:gd name="T25"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66">
                <a:moveTo>
                  <a:pt x="13" y="59"/>
                </a:moveTo>
                <a:lnTo>
                  <a:pt x="13" y="66"/>
                </a:lnTo>
                <a:lnTo>
                  <a:pt x="7" y="66"/>
                </a:lnTo>
                <a:lnTo>
                  <a:pt x="7" y="66"/>
                </a:lnTo>
                <a:lnTo>
                  <a:pt x="0" y="66"/>
                </a:lnTo>
                <a:lnTo>
                  <a:pt x="0" y="59"/>
                </a:lnTo>
                <a:lnTo>
                  <a:pt x="0" y="7"/>
                </a:lnTo>
                <a:lnTo>
                  <a:pt x="0" y="0"/>
                </a:lnTo>
                <a:lnTo>
                  <a:pt x="7" y="0"/>
                </a:lnTo>
                <a:lnTo>
                  <a:pt x="7" y="0"/>
                </a:lnTo>
                <a:lnTo>
                  <a:pt x="13" y="0"/>
                </a:lnTo>
                <a:lnTo>
                  <a:pt x="13" y="7"/>
                </a:lnTo>
                <a:lnTo>
                  <a:pt x="13" y="59"/>
                </a:lnTo>
                <a:close/>
              </a:path>
            </a:pathLst>
          </a:custGeom>
          <a:solidFill>
            <a:schemeClr val="accent2"/>
          </a:solidFill>
          <a:ln>
            <a:solidFill>
              <a:schemeClr val="accent2"/>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59" name="Freeform 542"/>
          <p:cNvSpPr>
            <a:spLocks/>
          </p:cNvSpPr>
          <p:nvPr/>
        </p:nvSpPr>
        <p:spPr bwMode="auto">
          <a:xfrm>
            <a:off x="6672263" y="4224741"/>
            <a:ext cx="39688" cy="22225"/>
          </a:xfrm>
          <a:custGeom>
            <a:avLst/>
            <a:gdLst>
              <a:gd name="T0" fmla="*/ 7 w 25"/>
              <a:gd name="T1" fmla="*/ 14 h 14"/>
              <a:gd name="T2" fmla="*/ 0 w 25"/>
              <a:gd name="T3" fmla="*/ 14 h 14"/>
              <a:gd name="T4" fmla="*/ 0 w 25"/>
              <a:gd name="T5" fmla="*/ 7 h 14"/>
              <a:gd name="T6" fmla="*/ 0 w 25"/>
              <a:gd name="T7" fmla="*/ 7 h 14"/>
              <a:gd name="T8" fmla="*/ 0 w 25"/>
              <a:gd name="T9" fmla="*/ 0 h 14"/>
              <a:gd name="T10" fmla="*/ 7 w 25"/>
              <a:gd name="T11" fmla="*/ 0 h 14"/>
              <a:gd name="T12" fmla="*/ 19 w 25"/>
              <a:gd name="T13" fmla="*/ 0 h 14"/>
              <a:gd name="T14" fmla="*/ 25 w 25"/>
              <a:gd name="T15" fmla="*/ 0 h 14"/>
              <a:gd name="T16" fmla="*/ 25 w 25"/>
              <a:gd name="T17" fmla="*/ 7 h 14"/>
              <a:gd name="T18" fmla="*/ 25 w 25"/>
              <a:gd name="T19" fmla="*/ 7 h 14"/>
              <a:gd name="T20" fmla="*/ 25 w 25"/>
              <a:gd name="T21" fmla="*/ 14 h 14"/>
              <a:gd name="T22" fmla="*/ 19 w 25"/>
              <a:gd name="T23" fmla="*/ 14 h 14"/>
              <a:gd name="T24" fmla="*/ 7 w 25"/>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4">
                <a:moveTo>
                  <a:pt x="7" y="14"/>
                </a:moveTo>
                <a:lnTo>
                  <a:pt x="0" y="14"/>
                </a:lnTo>
                <a:lnTo>
                  <a:pt x="0" y="7"/>
                </a:lnTo>
                <a:lnTo>
                  <a:pt x="0" y="7"/>
                </a:lnTo>
                <a:lnTo>
                  <a:pt x="0" y="0"/>
                </a:lnTo>
                <a:lnTo>
                  <a:pt x="7" y="0"/>
                </a:lnTo>
                <a:lnTo>
                  <a:pt x="19" y="0"/>
                </a:lnTo>
                <a:lnTo>
                  <a:pt x="25" y="0"/>
                </a:lnTo>
                <a:lnTo>
                  <a:pt x="25" y="7"/>
                </a:lnTo>
                <a:lnTo>
                  <a:pt x="25" y="7"/>
                </a:lnTo>
                <a:lnTo>
                  <a:pt x="25" y="14"/>
                </a:lnTo>
                <a:lnTo>
                  <a:pt x="19" y="14"/>
                </a:lnTo>
                <a:lnTo>
                  <a:pt x="7" y="14"/>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60" name="Freeform 543"/>
          <p:cNvSpPr>
            <a:spLocks/>
          </p:cNvSpPr>
          <p:nvPr/>
        </p:nvSpPr>
        <p:spPr bwMode="auto">
          <a:xfrm>
            <a:off x="6692900" y="4224741"/>
            <a:ext cx="1044575" cy="22225"/>
          </a:xfrm>
          <a:custGeom>
            <a:avLst/>
            <a:gdLst>
              <a:gd name="T0" fmla="*/ 6 w 658"/>
              <a:gd name="T1" fmla="*/ 14 h 14"/>
              <a:gd name="T2" fmla="*/ 0 w 658"/>
              <a:gd name="T3" fmla="*/ 14 h 14"/>
              <a:gd name="T4" fmla="*/ 0 w 658"/>
              <a:gd name="T5" fmla="*/ 7 h 14"/>
              <a:gd name="T6" fmla="*/ 0 w 658"/>
              <a:gd name="T7" fmla="*/ 7 h 14"/>
              <a:gd name="T8" fmla="*/ 0 w 658"/>
              <a:gd name="T9" fmla="*/ 0 h 14"/>
              <a:gd name="T10" fmla="*/ 6 w 658"/>
              <a:gd name="T11" fmla="*/ 0 h 14"/>
              <a:gd name="T12" fmla="*/ 652 w 658"/>
              <a:gd name="T13" fmla="*/ 0 h 14"/>
              <a:gd name="T14" fmla="*/ 658 w 658"/>
              <a:gd name="T15" fmla="*/ 0 h 14"/>
              <a:gd name="T16" fmla="*/ 658 w 658"/>
              <a:gd name="T17" fmla="*/ 7 h 14"/>
              <a:gd name="T18" fmla="*/ 658 w 658"/>
              <a:gd name="T19" fmla="*/ 7 h 14"/>
              <a:gd name="T20" fmla="*/ 658 w 658"/>
              <a:gd name="T21" fmla="*/ 14 h 14"/>
              <a:gd name="T22" fmla="*/ 652 w 658"/>
              <a:gd name="T23" fmla="*/ 14 h 14"/>
              <a:gd name="T24" fmla="*/ 6 w 658"/>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8" h="14">
                <a:moveTo>
                  <a:pt x="6" y="14"/>
                </a:moveTo>
                <a:lnTo>
                  <a:pt x="0" y="14"/>
                </a:lnTo>
                <a:lnTo>
                  <a:pt x="0" y="7"/>
                </a:lnTo>
                <a:lnTo>
                  <a:pt x="0" y="7"/>
                </a:lnTo>
                <a:lnTo>
                  <a:pt x="0" y="0"/>
                </a:lnTo>
                <a:lnTo>
                  <a:pt x="6" y="0"/>
                </a:lnTo>
                <a:lnTo>
                  <a:pt x="652" y="0"/>
                </a:lnTo>
                <a:lnTo>
                  <a:pt x="658" y="0"/>
                </a:lnTo>
                <a:lnTo>
                  <a:pt x="658" y="7"/>
                </a:lnTo>
                <a:lnTo>
                  <a:pt x="658" y="7"/>
                </a:lnTo>
                <a:lnTo>
                  <a:pt x="658" y="14"/>
                </a:lnTo>
                <a:lnTo>
                  <a:pt x="652" y="14"/>
                </a:lnTo>
                <a:lnTo>
                  <a:pt x="6" y="14"/>
                </a:lnTo>
                <a:close/>
              </a:path>
            </a:pathLst>
          </a:custGeom>
          <a:solidFill>
            <a:schemeClr val="accent2"/>
          </a:solidFill>
          <a:ln>
            <a:solidFill>
              <a:schemeClr val="accent2"/>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61" name="Freeform 544"/>
          <p:cNvSpPr>
            <a:spLocks/>
          </p:cNvSpPr>
          <p:nvPr/>
        </p:nvSpPr>
        <p:spPr bwMode="auto">
          <a:xfrm>
            <a:off x="7716838" y="4142191"/>
            <a:ext cx="20638" cy="104775"/>
          </a:xfrm>
          <a:custGeom>
            <a:avLst/>
            <a:gdLst>
              <a:gd name="T0" fmla="*/ 13 w 13"/>
              <a:gd name="T1" fmla="*/ 59 h 66"/>
              <a:gd name="T2" fmla="*/ 13 w 13"/>
              <a:gd name="T3" fmla="*/ 66 h 66"/>
              <a:gd name="T4" fmla="*/ 7 w 13"/>
              <a:gd name="T5" fmla="*/ 66 h 66"/>
              <a:gd name="T6" fmla="*/ 7 w 13"/>
              <a:gd name="T7" fmla="*/ 66 h 66"/>
              <a:gd name="T8" fmla="*/ 0 w 13"/>
              <a:gd name="T9" fmla="*/ 66 h 66"/>
              <a:gd name="T10" fmla="*/ 0 w 13"/>
              <a:gd name="T11" fmla="*/ 59 h 66"/>
              <a:gd name="T12" fmla="*/ 0 w 13"/>
              <a:gd name="T13" fmla="*/ 7 h 66"/>
              <a:gd name="T14" fmla="*/ 0 w 13"/>
              <a:gd name="T15" fmla="*/ 0 h 66"/>
              <a:gd name="T16" fmla="*/ 7 w 13"/>
              <a:gd name="T17" fmla="*/ 0 h 66"/>
              <a:gd name="T18" fmla="*/ 7 w 13"/>
              <a:gd name="T19" fmla="*/ 0 h 66"/>
              <a:gd name="T20" fmla="*/ 13 w 13"/>
              <a:gd name="T21" fmla="*/ 0 h 66"/>
              <a:gd name="T22" fmla="*/ 13 w 13"/>
              <a:gd name="T23" fmla="*/ 7 h 66"/>
              <a:gd name="T24" fmla="*/ 13 w 13"/>
              <a:gd name="T25" fmla="*/ 59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66">
                <a:moveTo>
                  <a:pt x="13" y="59"/>
                </a:moveTo>
                <a:lnTo>
                  <a:pt x="13" y="66"/>
                </a:lnTo>
                <a:lnTo>
                  <a:pt x="7" y="66"/>
                </a:lnTo>
                <a:lnTo>
                  <a:pt x="7" y="66"/>
                </a:lnTo>
                <a:lnTo>
                  <a:pt x="0" y="66"/>
                </a:lnTo>
                <a:lnTo>
                  <a:pt x="0" y="59"/>
                </a:lnTo>
                <a:lnTo>
                  <a:pt x="0" y="7"/>
                </a:lnTo>
                <a:lnTo>
                  <a:pt x="0" y="0"/>
                </a:lnTo>
                <a:lnTo>
                  <a:pt x="7" y="0"/>
                </a:lnTo>
                <a:lnTo>
                  <a:pt x="7" y="0"/>
                </a:lnTo>
                <a:lnTo>
                  <a:pt x="13" y="0"/>
                </a:lnTo>
                <a:lnTo>
                  <a:pt x="13" y="7"/>
                </a:lnTo>
                <a:lnTo>
                  <a:pt x="13" y="59"/>
                </a:lnTo>
                <a:close/>
              </a:path>
            </a:pathLst>
          </a:custGeom>
          <a:solidFill>
            <a:schemeClr val="accent2"/>
          </a:solidFill>
          <a:ln>
            <a:solidFill>
              <a:schemeClr val="accent2"/>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62" name="Freeform 545"/>
          <p:cNvSpPr>
            <a:spLocks/>
          </p:cNvSpPr>
          <p:nvPr/>
        </p:nvSpPr>
        <p:spPr bwMode="auto">
          <a:xfrm>
            <a:off x="7716838" y="4142191"/>
            <a:ext cx="279400" cy="23813"/>
          </a:xfrm>
          <a:custGeom>
            <a:avLst/>
            <a:gdLst>
              <a:gd name="T0" fmla="*/ 7 w 176"/>
              <a:gd name="T1" fmla="*/ 15 h 15"/>
              <a:gd name="T2" fmla="*/ 0 w 176"/>
              <a:gd name="T3" fmla="*/ 15 h 15"/>
              <a:gd name="T4" fmla="*/ 0 w 176"/>
              <a:gd name="T5" fmla="*/ 7 h 15"/>
              <a:gd name="T6" fmla="*/ 0 w 176"/>
              <a:gd name="T7" fmla="*/ 7 h 15"/>
              <a:gd name="T8" fmla="*/ 0 w 176"/>
              <a:gd name="T9" fmla="*/ 0 h 15"/>
              <a:gd name="T10" fmla="*/ 7 w 176"/>
              <a:gd name="T11" fmla="*/ 0 h 15"/>
              <a:gd name="T12" fmla="*/ 170 w 176"/>
              <a:gd name="T13" fmla="*/ 0 h 15"/>
              <a:gd name="T14" fmla="*/ 176 w 176"/>
              <a:gd name="T15" fmla="*/ 0 h 15"/>
              <a:gd name="T16" fmla="*/ 176 w 176"/>
              <a:gd name="T17" fmla="*/ 7 h 15"/>
              <a:gd name="T18" fmla="*/ 176 w 176"/>
              <a:gd name="T19" fmla="*/ 7 h 15"/>
              <a:gd name="T20" fmla="*/ 176 w 176"/>
              <a:gd name="T21" fmla="*/ 15 h 15"/>
              <a:gd name="T22" fmla="*/ 170 w 176"/>
              <a:gd name="T23" fmla="*/ 15 h 15"/>
              <a:gd name="T24" fmla="*/ 7 w 176"/>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6" h="15">
                <a:moveTo>
                  <a:pt x="7" y="15"/>
                </a:moveTo>
                <a:lnTo>
                  <a:pt x="0" y="15"/>
                </a:lnTo>
                <a:lnTo>
                  <a:pt x="0" y="7"/>
                </a:lnTo>
                <a:lnTo>
                  <a:pt x="0" y="7"/>
                </a:lnTo>
                <a:lnTo>
                  <a:pt x="0" y="0"/>
                </a:lnTo>
                <a:lnTo>
                  <a:pt x="7" y="0"/>
                </a:lnTo>
                <a:lnTo>
                  <a:pt x="170" y="0"/>
                </a:lnTo>
                <a:lnTo>
                  <a:pt x="176" y="0"/>
                </a:lnTo>
                <a:lnTo>
                  <a:pt x="176" y="7"/>
                </a:lnTo>
                <a:lnTo>
                  <a:pt x="176" y="7"/>
                </a:lnTo>
                <a:lnTo>
                  <a:pt x="176" y="15"/>
                </a:lnTo>
                <a:lnTo>
                  <a:pt x="170" y="15"/>
                </a:lnTo>
                <a:lnTo>
                  <a:pt x="7" y="15"/>
                </a:lnTo>
                <a:close/>
              </a:path>
            </a:pathLst>
          </a:custGeom>
          <a:solidFill>
            <a:schemeClr val="accent2"/>
          </a:solidFill>
          <a:ln>
            <a:solidFill>
              <a:schemeClr val="accent2"/>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63" name="Freeform 546"/>
          <p:cNvSpPr>
            <a:spLocks/>
          </p:cNvSpPr>
          <p:nvPr/>
        </p:nvSpPr>
        <p:spPr bwMode="auto">
          <a:xfrm>
            <a:off x="5420043" y="4553354"/>
            <a:ext cx="149225" cy="22225"/>
          </a:xfrm>
          <a:custGeom>
            <a:avLst/>
            <a:gdLst>
              <a:gd name="T0" fmla="*/ 7 w 94"/>
              <a:gd name="T1" fmla="*/ 14 h 14"/>
              <a:gd name="T2" fmla="*/ 0 w 94"/>
              <a:gd name="T3" fmla="*/ 14 h 14"/>
              <a:gd name="T4" fmla="*/ 0 w 94"/>
              <a:gd name="T5" fmla="*/ 7 h 14"/>
              <a:gd name="T6" fmla="*/ 0 w 94"/>
              <a:gd name="T7" fmla="*/ 7 h 14"/>
              <a:gd name="T8" fmla="*/ 0 w 94"/>
              <a:gd name="T9" fmla="*/ 0 h 14"/>
              <a:gd name="T10" fmla="*/ 7 w 94"/>
              <a:gd name="T11" fmla="*/ 0 h 14"/>
              <a:gd name="T12" fmla="*/ 88 w 94"/>
              <a:gd name="T13" fmla="*/ 0 h 14"/>
              <a:gd name="T14" fmla="*/ 94 w 94"/>
              <a:gd name="T15" fmla="*/ 0 h 14"/>
              <a:gd name="T16" fmla="*/ 94 w 94"/>
              <a:gd name="T17" fmla="*/ 7 h 14"/>
              <a:gd name="T18" fmla="*/ 94 w 94"/>
              <a:gd name="T19" fmla="*/ 7 h 14"/>
              <a:gd name="T20" fmla="*/ 94 w 94"/>
              <a:gd name="T21" fmla="*/ 14 h 14"/>
              <a:gd name="T22" fmla="*/ 88 w 94"/>
              <a:gd name="T23" fmla="*/ 14 h 14"/>
              <a:gd name="T24" fmla="*/ 7 w 94"/>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4" h="14">
                <a:moveTo>
                  <a:pt x="7" y="14"/>
                </a:moveTo>
                <a:lnTo>
                  <a:pt x="0" y="14"/>
                </a:lnTo>
                <a:lnTo>
                  <a:pt x="0" y="7"/>
                </a:lnTo>
                <a:lnTo>
                  <a:pt x="0" y="7"/>
                </a:lnTo>
                <a:lnTo>
                  <a:pt x="0" y="0"/>
                </a:lnTo>
                <a:lnTo>
                  <a:pt x="7" y="0"/>
                </a:lnTo>
                <a:lnTo>
                  <a:pt x="88" y="0"/>
                </a:lnTo>
                <a:lnTo>
                  <a:pt x="94" y="0"/>
                </a:lnTo>
                <a:lnTo>
                  <a:pt x="94" y="7"/>
                </a:lnTo>
                <a:lnTo>
                  <a:pt x="94" y="7"/>
                </a:lnTo>
                <a:lnTo>
                  <a:pt x="94" y="14"/>
                </a:lnTo>
                <a:lnTo>
                  <a:pt x="88" y="14"/>
                </a:lnTo>
                <a:lnTo>
                  <a:pt x="7" y="14"/>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64" name="Freeform 547"/>
          <p:cNvSpPr>
            <a:spLocks/>
          </p:cNvSpPr>
          <p:nvPr/>
        </p:nvSpPr>
        <p:spPr bwMode="auto">
          <a:xfrm>
            <a:off x="5538788" y="4505729"/>
            <a:ext cx="19050" cy="69850"/>
          </a:xfrm>
          <a:custGeom>
            <a:avLst/>
            <a:gdLst>
              <a:gd name="T0" fmla="*/ 12 w 12"/>
              <a:gd name="T1" fmla="*/ 37 h 44"/>
              <a:gd name="T2" fmla="*/ 12 w 12"/>
              <a:gd name="T3" fmla="*/ 44 h 44"/>
              <a:gd name="T4" fmla="*/ 6 w 12"/>
              <a:gd name="T5" fmla="*/ 44 h 44"/>
              <a:gd name="T6" fmla="*/ 6 w 12"/>
              <a:gd name="T7" fmla="*/ 44 h 44"/>
              <a:gd name="T8" fmla="*/ 0 w 12"/>
              <a:gd name="T9" fmla="*/ 44 h 44"/>
              <a:gd name="T10" fmla="*/ 0 w 12"/>
              <a:gd name="T11" fmla="*/ 37 h 44"/>
              <a:gd name="T12" fmla="*/ 0 w 12"/>
              <a:gd name="T13" fmla="*/ 7 h 44"/>
              <a:gd name="T14" fmla="*/ 0 w 12"/>
              <a:gd name="T15" fmla="*/ 0 h 44"/>
              <a:gd name="T16" fmla="*/ 6 w 12"/>
              <a:gd name="T17" fmla="*/ 0 h 44"/>
              <a:gd name="T18" fmla="*/ 6 w 12"/>
              <a:gd name="T19" fmla="*/ 0 h 44"/>
              <a:gd name="T20" fmla="*/ 12 w 12"/>
              <a:gd name="T21" fmla="*/ 0 h 44"/>
              <a:gd name="T22" fmla="*/ 12 w 12"/>
              <a:gd name="T23" fmla="*/ 7 h 44"/>
              <a:gd name="T24" fmla="*/ 12 w 12"/>
              <a:gd name="T25"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44">
                <a:moveTo>
                  <a:pt x="12" y="37"/>
                </a:moveTo>
                <a:lnTo>
                  <a:pt x="12" y="44"/>
                </a:lnTo>
                <a:lnTo>
                  <a:pt x="6" y="44"/>
                </a:lnTo>
                <a:lnTo>
                  <a:pt x="6" y="44"/>
                </a:lnTo>
                <a:lnTo>
                  <a:pt x="0" y="44"/>
                </a:lnTo>
                <a:lnTo>
                  <a:pt x="0" y="37"/>
                </a:lnTo>
                <a:lnTo>
                  <a:pt x="0" y="7"/>
                </a:lnTo>
                <a:lnTo>
                  <a:pt x="0" y="0"/>
                </a:lnTo>
                <a:lnTo>
                  <a:pt x="6" y="0"/>
                </a:lnTo>
                <a:lnTo>
                  <a:pt x="6" y="0"/>
                </a:lnTo>
                <a:lnTo>
                  <a:pt x="12" y="0"/>
                </a:lnTo>
                <a:lnTo>
                  <a:pt x="12" y="7"/>
                </a:lnTo>
                <a:lnTo>
                  <a:pt x="12" y="37"/>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65" name="Freeform 548"/>
          <p:cNvSpPr>
            <a:spLocks/>
          </p:cNvSpPr>
          <p:nvPr/>
        </p:nvSpPr>
        <p:spPr bwMode="auto">
          <a:xfrm>
            <a:off x="5538788" y="4505729"/>
            <a:ext cx="438150" cy="23813"/>
          </a:xfrm>
          <a:custGeom>
            <a:avLst/>
            <a:gdLst>
              <a:gd name="T0" fmla="*/ 6 w 276"/>
              <a:gd name="T1" fmla="*/ 15 h 15"/>
              <a:gd name="T2" fmla="*/ 0 w 276"/>
              <a:gd name="T3" fmla="*/ 15 h 15"/>
              <a:gd name="T4" fmla="*/ 0 w 276"/>
              <a:gd name="T5" fmla="*/ 7 h 15"/>
              <a:gd name="T6" fmla="*/ 0 w 276"/>
              <a:gd name="T7" fmla="*/ 7 h 15"/>
              <a:gd name="T8" fmla="*/ 0 w 276"/>
              <a:gd name="T9" fmla="*/ 0 h 15"/>
              <a:gd name="T10" fmla="*/ 6 w 276"/>
              <a:gd name="T11" fmla="*/ 0 h 15"/>
              <a:gd name="T12" fmla="*/ 269 w 276"/>
              <a:gd name="T13" fmla="*/ 0 h 15"/>
              <a:gd name="T14" fmla="*/ 276 w 276"/>
              <a:gd name="T15" fmla="*/ 0 h 15"/>
              <a:gd name="T16" fmla="*/ 276 w 276"/>
              <a:gd name="T17" fmla="*/ 7 h 15"/>
              <a:gd name="T18" fmla="*/ 276 w 276"/>
              <a:gd name="T19" fmla="*/ 7 h 15"/>
              <a:gd name="T20" fmla="*/ 276 w 276"/>
              <a:gd name="T21" fmla="*/ 15 h 15"/>
              <a:gd name="T22" fmla="*/ 269 w 276"/>
              <a:gd name="T23" fmla="*/ 15 h 15"/>
              <a:gd name="T24" fmla="*/ 6 w 276"/>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15">
                <a:moveTo>
                  <a:pt x="6" y="15"/>
                </a:moveTo>
                <a:lnTo>
                  <a:pt x="0" y="15"/>
                </a:lnTo>
                <a:lnTo>
                  <a:pt x="0" y="7"/>
                </a:lnTo>
                <a:lnTo>
                  <a:pt x="0" y="7"/>
                </a:lnTo>
                <a:lnTo>
                  <a:pt x="0" y="0"/>
                </a:lnTo>
                <a:lnTo>
                  <a:pt x="6" y="0"/>
                </a:lnTo>
                <a:lnTo>
                  <a:pt x="269" y="0"/>
                </a:lnTo>
                <a:lnTo>
                  <a:pt x="276" y="0"/>
                </a:lnTo>
                <a:lnTo>
                  <a:pt x="276" y="7"/>
                </a:lnTo>
                <a:lnTo>
                  <a:pt x="276" y="7"/>
                </a:lnTo>
                <a:lnTo>
                  <a:pt x="276" y="15"/>
                </a:lnTo>
                <a:lnTo>
                  <a:pt x="269" y="15"/>
                </a:lnTo>
                <a:lnTo>
                  <a:pt x="6" y="15"/>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66" name="Freeform 549"/>
          <p:cNvSpPr>
            <a:spLocks/>
          </p:cNvSpPr>
          <p:nvPr/>
        </p:nvSpPr>
        <p:spPr bwMode="auto">
          <a:xfrm>
            <a:off x="5956300" y="4458104"/>
            <a:ext cx="20638" cy="71438"/>
          </a:xfrm>
          <a:custGeom>
            <a:avLst/>
            <a:gdLst>
              <a:gd name="T0" fmla="*/ 13 w 13"/>
              <a:gd name="T1" fmla="*/ 37 h 45"/>
              <a:gd name="T2" fmla="*/ 13 w 13"/>
              <a:gd name="T3" fmla="*/ 45 h 45"/>
              <a:gd name="T4" fmla="*/ 6 w 13"/>
              <a:gd name="T5" fmla="*/ 45 h 45"/>
              <a:gd name="T6" fmla="*/ 6 w 13"/>
              <a:gd name="T7" fmla="*/ 45 h 45"/>
              <a:gd name="T8" fmla="*/ 0 w 13"/>
              <a:gd name="T9" fmla="*/ 45 h 45"/>
              <a:gd name="T10" fmla="*/ 0 w 13"/>
              <a:gd name="T11" fmla="*/ 37 h 45"/>
              <a:gd name="T12" fmla="*/ 0 w 13"/>
              <a:gd name="T13" fmla="*/ 8 h 45"/>
              <a:gd name="T14" fmla="*/ 0 w 13"/>
              <a:gd name="T15" fmla="*/ 0 h 45"/>
              <a:gd name="T16" fmla="*/ 6 w 13"/>
              <a:gd name="T17" fmla="*/ 0 h 45"/>
              <a:gd name="T18" fmla="*/ 6 w 13"/>
              <a:gd name="T19" fmla="*/ 0 h 45"/>
              <a:gd name="T20" fmla="*/ 13 w 13"/>
              <a:gd name="T21" fmla="*/ 0 h 45"/>
              <a:gd name="T22" fmla="*/ 13 w 13"/>
              <a:gd name="T23" fmla="*/ 8 h 45"/>
              <a:gd name="T24" fmla="*/ 13 w 13"/>
              <a:gd name="T25"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45">
                <a:moveTo>
                  <a:pt x="13" y="37"/>
                </a:moveTo>
                <a:lnTo>
                  <a:pt x="13" y="45"/>
                </a:lnTo>
                <a:lnTo>
                  <a:pt x="6" y="45"/>
                </a:lnTo>
                <a:lnTo>
                  <a:pt x="6" y="45"/>
                </a:lnTo>
                <a:lnTo>
                  <a:pt x="0" y="45"/>
                </a:lnTo>
                <a:lnTo>
                  <a:pt x="0" y="37"/>
                </a:lnTo>
                <a:lnTo>
                  <a:pt x="0" y="8"/>
                </a:lnTo>
                <a:lnTo>
                  <a:pt x="0" y="0"/>
                </a:lnTo>
                <a:lnTo>
                  <a:pt x="6" y="0"/>
                </a:lnTo>
                <a:lnTo>
                  <a:pt x="6" y="0"/>
                </a:lnTo>
                <a:lnTo>
                  <a:pt x="13" y="0"/>
                </a:lnTo>
                <a:lnTo>
                  <a:pt x="13" y="8"/>
                </a:lnTo>
                <a:lnTo>
                  <a:pt x="13" y="37"/>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67" name="Freeform 550"/>
          <p:cNvSpPr>
            <a:spLocks/>
          </p:cNvSpPr>
          <p:nvPr/>
        </p:nvSpPr>
        <p:spPr bwMode="auto">
          <a:xfrm>
            <a:off x="5956300" y="4458104"/>
            <a:ext cx="49213" cy="23813"/>
          </a:xfrm>
          <a:custGeom>
            <a:avLst/>
            <a:gdLst>
              <a:gd name="T0" fmla="*/ 6 w 31"/>
              <a:gd name="T1" fmla="*/ 15 h 15"/>
              <a:gd name="T2" fmla="*/ 0 w 31"/>
              <a:gd name="T3" fmla="*/ 15 h 15"/>
              <a:gd name="T4" fmla="*/ 0 w 31"/>
              <a:gd name="T5" fmla="*/ 8 h 15"/>
              <a:gd name="T6" fmla="*/ 0 w 31"/>
              <a:gd name="T7" fmla="*/ 8 h 15"/>
              <a:gd name="T8" fmla="*/ 0 w 31"/>
              <a:gd name="T9" fmla="*/ 0 h 15"/>
              <a:gd name="T10" fmla="*/ 6 w 31"/>
              <a:gd name="T11" fmla="*/ 0 h 15"/>
              <a:gd name="T12" fmla="*/ 25 w 31"/>
              <a:gd name="T13" fmla="*/ 0 h 15"/>
              <a:gd name="T14" fmla="*/ 31 w 31"/>
              <a:gd name="T15" fmla="*/ 0 h 15"/>
              <a:gd name="T16" fmla="*/ 31 w 31"/>
              <a:gd name="T17" fmla="*/ 8 h 15"/>
              <a:gd name="T18" fmla="*/ 31 w 31"/>
              <a:gd name="T19" fmla="*/ 8 h 15"/>
              <a:gd name="T20" fmla="*/ 31 w 31"/>
              <a:gd name="T21" fmla="*/ 15 h 15"/>
              <a:gd name="T22" fmla="*/ 25 w 31"/>
              <a:gd name="T23" fmla="*/ 15 h 15"/>
              <a:gd name="T24" fmla="*/ 6 w 31"/>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 h="15">
                <a:moveTo>
                  <a:pt x="6" y="15"/>
                </a:moveTo>
                <a:lnTo>
                  <a:pt x="0" y="15"/>
                </a:lnTo>
                <a:lnTo>
                  <a:pt x="0" y="8"/>
                </a:lnTo>
                <a:lnTo>
                  <a:pt x="0" y="8"/>
                </a:lnTo>
                <a:lnTo>
                  <a:pt x="0" y="0"/>
                </a:lnTo>
                <a:lnTo>
                  <a:pt x="6" y="0"/>
                </a:lnTo>
                <a:lnTo>
                  <a:pt x="25" y="0"/>
                </a:lnTo>
                <a:lnTo>
                  <a:pt x="31" y="0"/>
                </a:lnTo>
                <a:lnTo>
                  <a:pt x="31" y="8"/>
                </a:lnTo>
                <a:lnTo>
                  <a:pt x="31" y="8"/>
                </a:lnTo>
                <a:lnTo>
                  <a:pt x="31" y="15"/>
                </a:lnTo>
                <a:lnTo>
                  <a:pt x="25" y="15"/>
                </a:lnTo>
                <a:lnTo>
                  <a:pt x="6" y="15"/>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68" name="Freeform 551"/>
          <p:cNvSpPr>
            <a:spLocks/>
          </p:cNvSpPr>
          <p:nvPr/>
        </p:nvSpPr>
        <p:spPr bwMode="auto">
          <a:xfrm>
            <a:off x="5986463" y="4412066"/>
            <a:ext cx="19050" cy="69850"/>
          </a:xfrm>
          <a:custGeom>
            <a:avLst/>
            <a:gdLst>
              <a:gd name="T0" fmla="*/ 12 w 12"/>
              <a:gd name="T1" fmla="*/ 37 h 44"/>
              <a:gd name="T2" fmla="*/ 12 w 12"/>
              <a:gd name="T3" fmla="*/ 44 h 44"/>
              <a:gd name="T4" fmla="*/ 6 w 12"/>
              <a:gd name="T5" fmla="*/ 44 h 44"/>
              <a:gd name="T6" fmla="*/ 6 w 12"/>
              <a:gd name="T7" fmla="*/ 44 h 44"/>
              <a:gd name="T8" fmla="*/ 0 w 12"/>
              <a:gd name="T9" fmla="*/ 44 h 44"/>
              <a:gd name="T10" fmla="*/ 0 w 12"/>
              <a:gd name="T11" fmla="*/ 37 h 44"/>
              <a:gd name="T12" fmla="*/ 0 w 12"/>
              <a:gd name="T13" fmla="*/ 7 h 44"/>
              <a:gd name="T14" fmla="*/ 0 w 12"/>
              <a:gd name="T15" fmla="*/ 0 h 44"/>
              <a:gd name="T16" fmla="*/ 6 w 12"/>
              <a:gd name="T17" fmla="*/ 0 h 44"/>
              <a:gd name="T18" fmla="*/ 6 w 12"/>
              <a:gd name="T19" fmla="*/ 0 h 44"/>
              <a:gd name="T20" fmla="*/ 12 w 12"/>
              <a:gd name="T21" fmla="*/ 0 h 44"/>
              <a:gd name="T22" fmla="*/ 12 w 12"/>
              <a:gd name="T23" fmla="*/ 7 h 44"/>
              <a:gd name="T24" fmla="*/ 12 w 12"/>
              <a:gd name="T25"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44">
                <a:moveTo>
                  <a:pt x="12" y="37"/>
                </a:moveTo>
                <a:lnTo>
                  <a:pt x="12" y="44"/>
                </a:lnTo>
                <a:lnTo>
                  <a:pt x="6" y="44"/>
                </a:lnTo>
                <a:lnTo>
                  <a:pt x="6" y="44"/>
                </a:lnTo>
                <a:lnTo>
                  <a:pt x="0" y="44"/>
                </a:lnTo>
                <a:lnTo>
                  <a:pt x="0" y="37"/>
                </a:lnTo>
                <a:lnTo>
                  <a:pt x="0" y="7"/>
                </a:lnTo>
                <a:lnTo>
                  <a:pt x="0" y="0"/>
                </a:lnTo>
                <a:lnTo>
                  <a:pt x="6" y="0"/>
                </a:lnTo>
                <a:lnTo>
                  <a:pt x="6" y="0"/>
                </a:lnTo>
                <a:lnTo>
                  <a:pt x="12" y="0"/>
                </a:lnTo>
                <a:lnTo>
                  <a:pt x="12" y="7"/>
                </a:lnTo>
                <a:lnTo>
                  <a:pt x="12" y="37"/>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69" name="Freeform 552"/>
          <p:cNvSpPr>
            <a:spLocks/>
          </p:cNvSpPr>
          <p:nvPr/>
        </p:nvSpPr>
        <p:spPr bwMode="auto">
          <a:xfrm>
            <a:off x="5986463" y="4412066"/>
            <a:ext cx="30163" cy="23813"/>
          </a:xfrm>
          <a:custGeom>
            <a:avLst/>
            <a:gdLst>
              <a:gd name="T0" fmla="*/ 6 w 19"/>
              <a:gd name="T1" fmla="*/ 15 h 15"/>
              <a:gd name="T2" fmla="*/ 0 w 19"/>
              <a:gd name="T3" fmla="*/ 15 h 15"/>
              <a:gd name="T4" fmla="*/ 0 w 19"/>
              <a:gd name="T5" fmla="*/ 7 h 15"/>
              <a:gd name="T6" fmla="*/ 0 w 19"/>
              <a:gd name="T7" fmla="*/ 7 h 15"/>
              <a:gd name="T8" fmla="*/ 0 w 19"/>
              <a:gd name="T9" fmla="*/ 0 h 15"/>
              <a:gd name="T10" fmla="*/ 6 w 19"/>
              <a:gd name="T11" fmla="*/ 0 h 15"/>
              <a:gd name="T12" fmla="*/ 12 w 19"/>
              <a:gd name="T13" fmla="*/ 0 h 15"/>
              <a:gd name="T14" fmla="*/ 19 w 19"/>
              <a:gd name="T15" fmla="*/ 0 h 15"/>
              <a:gd name="T16" fmla="*/ 19 w 19"/>
              <a:gd name="T17" fmla="*/ 7 h 15"/>
              <a:gd name="T18" fmla="*/ 19 w 19"/>
              <a:gd name="T19" fmla="*/ 7 h 15"/>
              <a:gd name="T20" fmla="*/ 19 w 19"/>
              <a:gd name="T21" fmla="*/ 15 h 15"/>
              <a:gd name="T22" fmla="*/ 12 w 19"/>
              <a:gd name="T23" fmla="*/ 15 h 15"/>
              <a:gd name="T24" fmla="*/ 6 w 19"/>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 h="15">
                <a:moveTo>
                  <a:pt x="6" y="15"/>
                </a:moveTo>
                <a:lnTo>
                  <a:pt x="0" y="15"/>
                </a:lnTo>
                <a:lnTo>
                  <a:pt x="0" y="7"/>
                </a:lnTo>
                <a:lnTo>
                  <a:pt x="0" y="7"/>
                </a:lnTo>
                <a:lnTo>
                  <a:pt x="0" y="0"/>
                </a:lnTo>
                <a:lnTo>
                  <a:pt x="6" y="0"/>
                </a:lnTo>
                <a:lnTo>
                  <a:pt x="12" y="0"/>
                </a:lnTo>
                <a:lnTo>
                  <a:pt x="19" y="0"/>
                </a:lnTo>
                <a:lnTo>
                  <a:pt x="19" y="7"/>
                </a:lnTo>
                <a:lnTo>
                  <a:pt x="19" y="7"/>
                </a:lnTo>
                <a:lnTo>
                  <a:pt x="19" y="15"/>
                </a:lnTo>
                <a:lnTo>
                  <a:pt x="12" y="15"/>
                </a:lnTo>
                <a:lnTo>
                  <a:pt x="6" y="15"/>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70" name="Freeform 553"/>
          <p:cNvSpPr>
            <a:spLocks/>
          </p:cNvSpPr>
          <p:nvPr/>
        </p:nvSpPr>
        <p:spPr bwMode="auto">
          <a:xfrm>
            <a:off x="5995988" y="4364441"/>
            <a:ext cx="20638" cy="71438"/>
          </a:xfrm>
          <a:custGeom>
            <a:avLst/>
            <a:gdLst>
              <a:gd name="T0" fmla="*/ 13 w 13"/>
              <a:gd name="T1" fmla="*/ 37 h 45"/>
              <a:gd name="T2" fmla="*/ 13 w 13"/>
              <a:gd name="T3" fmla="*/ 45 h 45"/>
              <a:gd name="T4" fmla="*/ 6 w 13"/>
              <a:gd name="T5" fmla="*/ 45 h 45"/>
              <a:gd name="T6" fmla="*/ 6 w 13"/>
              <a:gd name="T7" fmla="*/ 45 h 45"/>
              <a:gd name="T8" fmla="*/ 0 w 13"/>
              <a:gd name="T9" fmla="*/ 45 h 45"/>
              <a:gd name="T10" fmla="*/ 0 w 13"/>
              <a:gd name="T11" fmla="*/ 37 h 45"/>
              <a:gd name="T12" fmla="*/ 0 w 13"/>
              <a:gd name="T13" fmla="*/ 8 h 45"/>
              <a:gd name="T14" fmla="*/ 0 w 13"/>
              <a:gd name="T15" fmla="*/ 0 h 45"/>
              <a:gd name="T16" fmla="*/ 6 w 13"/>
              <a:gd name="T17" fmla="*/ 0 h 45"/>
              <a:gd name="T18" fmla="*/ 6 w 13"/>
              <a:gd name="T19" fmla="*/ 0 h 45"/>
              <a:gd name="T20" fmla="*/ 13 w 13"/>
              <a:gd name="T21" fmla="*/ 0 h 45"/>
              <a:gd name="T22" fmla="*/ 13 w 13"/>
              <a:gd name="T23" fmla="*/ 8 h 45"/>
              <a:gd name="T24" fmla="*/ 13 w 13"/>
              <a:gd name="T25"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45">
                <a:moveTo>
                  <a:pt x="13" y="37"/>
                </a:moveTo>
                <a:lnTo>
                  <a:pt x="13" y="45"/>
                </a:lnTo>
                <a:lnTo>
                  <a:pt x="6" y="45"/>
                </a:lnTo>
                <a:lnTo>
                  <a:pt x="6" y="45"/>
                </a:lnTo>
                <a:lnTo>
                  <a:pt x="0" y="45"/>
                </a:lnTo>
                <a:lnTo>
                  <a:pt x="0" y="37"/>
                </a:lnTo>
                <a:lnTo>
                  <a:pt x="0" y="8"/>
                </a:lnTo>
                <a:lnTo>
                  <a:pt x="0" y="0"/>
                </a:lnTo>
                <a:lnTo>
                  <a:pt x="6" y="0"/>
                </a:lnTo>
                <a:lnTo>
                  <a:pt x="6" y="0"/>
                </a:lnTo>
                <a:lnTo>
                  <a:pt x="13" y="0"/>
                </a:lnTo>
                <a:lnTo>
                  <a:pt x="13" y="8"/>
                </a:lnTo>
                <a:lnTo>
                  <a:pt x="13" y="37"/>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71" name="Freeform 554"/>
          <p:cNvSpPr>
            <a:spLocks/>
          </p:cNvSpPr>
          <p:nvPr/>
        </p:nvSpPr>
        <p:spPr bwMode="auto">
          <a:xfrm>
            <a:off x="5995988" y="4364441"/>
            <a:ext cx="79375" cy="23813"/>
          </a:xfrm>
          <a:custGeom>
            <a:avLst/>
            <a:gdLst>
              <a:gd name="T0" fmla="*/ 6 w 50"/>
              <a:gd name="T1" fmla="*/ 15 h 15"/>
              <a:gd name="T2" fmla="*/ 0 w 50"/>
              <a:gd name="T3" fmla="*/ 15 h 15"/>
              <a:gd name="T4" fmla="*/ 0 w 50"/>
              <a:gd name="T5" fmla="*/ 8 h 15"/>
              <a:gd name="T6" fmla="*/ 0 w 50"/>
              <a:gd name="T7" fmla="*/ 8 h 15"/>
              <a:gd name="T8" fmla="*/ 0 w 50"/>
              <a:gd name="T9" fmla="*/ 0 h 15"/>
              <a:gd name="T10" fmla="*/ 6 w 50"/>
              <a:gd name="T11" fmla="*/ 0 h 15"/>
              <a:gd name="T12" fmla="*/ 44 w 50"/>
              <a:gd name="T13" fmla="*/ 0 h 15"/>
              <a:gd name="T14" fmla="*/ 50 w 50"/>
              <a:gd name="T15" fmla="*/ 0 h 15"/>
              <a:gd name="T16" fmla="*/ 50 w 50"/>
              <a:gd name="T17" fmla="*/ 8 h 15"/>
              <a:gd name="T18" fmla="*/ 50 w 50"/>
              <a:gd name="T19" fmla="*/ 8 h 15"/>
              <a:gd name="T20" fmla="*/ 50 w 50"/>
              <a:gd name="T21" fmla="*/ 15 h 15"/>
              <a:gd name="T22" fmla="*/ 44 w 50"/>
              <a:gd name="T23" fmla="*/ 15 h 15"/>
              <a:gd name="T24" fmla="*/ 6 w 50"/>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 h="15">
                <a:moveTo>
                  <a:pt x="6" y="15"/>
                </a:moveTo>
                <a:lnTo>
                  <a:pt x="0" y="15"/>
                </a:lnTo>
                <a:lnTo>
                  <a:pt x="0" y="8"/>
                </a:lnTo>
                <a:lnTo>
                  <a:pt x="0" y="8"/>
                </a:lnTo>
                <a:lnTo>
                  <a:pt x="0" y="0"/>
                </a:lnTo>
                <a:lnTo>
                  <a:pt x="6" y="0"/>
                </a:lnTo>
                <a:lnTo>
                  <a:pt x="44" y="0"/>
                </a:lnTo>
                <a:lnTo>
                  <a:pt x="50" y="0"/>
                </a:lnTo>
                <a:lnTo>
                  <a:pt x="50" y="8"/>
                </a:lnTo>
                <a:lnTo>
                  <a:pt x="50" y="8"/>
                </a:lnTo>
                <a:lnTo>
                  <a:pt x="50" y="15"/>
                </a:lnTo>
                <a:lnTo>
                  <a:pt x="44" y="15"/>
                </a:lnTo>
                <a:lnTo>
                  <a:pt x="6" y="15"/>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72" name="Freeform 555"/>
          <p:cNvSpPr>
            <a:spLocks/>
          </p:cNvSpPr>
          <p:nvPr/>
        </p:nvSpPr>
        <p:spPr bwMode="auto">
          <a:xfrm>
            <a:off x="6056313" y="4318404"/>
            <a:ext cx="19050" cy="69850"/>
          </a:xfrm>
          <a:custGeom>
            <a:avLst/>
            <a:gdLst>
              <a:gd name="T0" fmla="*/ 12 w 12"/>
              <a:gd name="T1" fmla="*/ 37 h 44"/>
              <a:gd name="T2" fmla="*/ 12 w 12"/>
              <a:gd name="T3" fmla="*/ 44 h 44"/>
              <a:gd name="T4" fmla="*/ 6 w 12"/>
              <a:gd name="T5" fmla="*/ 44 h 44"/>
              <a:gd name="T6" fmla="*/ 6 w 12"/>
              <a:gd name="T7" fmla="*/ 44 h 44"/>
              <a:gd name="T8" fmla="*/ 0 w 12"/>
              <a:gd name="T9" fmla="*/ 44 h 44"/>
              <a:gd name="T10" fmla="*/ 0 w 12"/>
              <a:gd name="T11" fmla="*/ 37 h 44"/>
              <a:gd name="T12" fmla="*/ 0 w 12"/>
              <a:gd name="T13" fmla="*/ 7 h 44"/>
              <a:gd name="T14" fmla="*/ 0 w 12"/>
              <a:gd name="T15" fmla="*/ 0 h 44"/>
              <a:gd name="T16" fmla="*/ 6 w 12"/>
              <a:gd name="T17" fmla="*/ 0 h 44"/>
              <a:gd name="T18" fmla="*/ 6 w 12"/>
              <a:gd name="T19" fmla="*/ 0 h 44"/>
              <a:gd name="T20" fmla="*/ 12 w 12"/>
              <a:gd name="T21" fmla="*/ 0 h 44"/>
              <a:gd name="T22" fmla="*/ 12 w 12"/>
              <a:gd name="T23" fmla="*/ 7 h 44"/>
              <a:gd name="T24" fmla="*/ 12 w 12"/>
              <a:gd name="T25"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44">
                <a:moveTo>
                  <a:pt x="12" y="37"/>
                </a:moveTo>
                <a:lnTo>
                  <a:pt x="12" y="44"/>
                </a:lnTo>
                <a:lnTo>
                  <a:pt x="6" y="44"/>
                </a:lnTo>
                <a:lnTo>
                  <a:pt x="6" y="44"/>
                </a:lnTo>
                <a:lnTo>
                  <a:pt x="0" y="44"/>
                </a:lnTo>
                <a:lnTo>
                  <a:pt x="0" y="37"/>
                </a:lnTo>
                <a:lnTo>
                  <a:pt x="0" y="7"/>
                </a:lnTo>
                <a:lnTo>
                  <a:pt x="0" y="0"/>
                </a:lnTo>
                <a:lnTo>
                  <a:pt x="6" y="0"/>
                </a:lnTo>
                <a:lnTo>
                  <a:pt x="6" y="0"/>
                </a:lnTo>
                <a:lnTo>
                  <a:pt x="12" y="0"/>
                </a:lnTo>
                <a:lnTo>
                  <a:pt x="12" y="7"/>
                </a:lnTo>
                <a:lnTo>
                  <a:pt x="12" y="37"/>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73" name="Freeform 556"/>
          <p:cNvSpPr>
            <a:spLocks/>
          </p:cNvSpPr>
          <p:nvPr/>
        </p:nvSpPr>
        <p:spPr bwMode="auto">
          <a:xfrm>
            <a:off x="6056313" y="4318404"/>
            <a:ext cx="219075" cy="22225"/>
          </a:xfrm>
          <a:custGeom>
            <a:avLst/>
            <a:gdLst>
              <a:gd name="T0" fmla="*/ 6 w 138"/>
              <a:gd name="T1" fmla="*/ 14 h 14"/>
              <a:gd name="T2" fmla="*/ 0 w 138"/>
              <a:gd name="T3" fmla="*/ 14 h 14"/>
              <a:gd name="T4" fmla="*/ 0 w 138"/>
              <a:gd name="T5" fmla="*/ 7 h 14"/>
              <a:gd name="T6" fmla="*/ 0 w 138"/>
              <a:gd name="T7" fmla="*/ 7 h 14"/>
              <a:gd name="T8" fmla="*/ 0 w 138"/>
              <a:gd name="T9" fmla="*/ 0 h 14"/>
              <a:gd name="T10" fmla="*/ 6 w 138"/>
              <a:gd name="T11" fmla="*/ 0 h 14"/>
              <a:gd name="T12" fmla="*/ 131 w 138"/>
              <a:gd name="T13" fmla="*/ 0 h 14"/>
              <a:gd name="T14" fmla="*/ 138 w 138"/>
              <a:gd name="T15" fmla="*/ 0 h 14"/>
              <a:gd name="T16" fmla="*/ 138 w 138"/>
              <a:gd name="T17" fmla="*/ 7 h 14"/>
              <a:gd name="T18" fmla="*/ 138 w 138"/>
              <a:gd name="T19" fmla="*/ 7 h 14"/>
              <a:gd name="T20" fmla="*/ 138 w 138"/>
              <a:gd name="T21" fmla="*/ 14 h 14"/>
              <a:gd name="T22" fmla="*/ 131 w 138"/>
              <a:gd name="T23" fmla="*/ 14 h 14"/>
              <a:gd name="T24" fmla="*/ 6 w 138"/>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8" h="14">
                <a:moveTo>
                  <a:pt x="6" y="14"/>
                </a:moveTo>
                <a:lnTo>
                  <a:pt x="0" y="14"/>
                </a:lnTo>
                <a:lnTo>
                  <a:pt x="0" y="7"/>
                </a:lnTo>
                <a:lnTo>
                  <a:pt x="0" y="7"/>
                </a:lnTo>
                <a:lnTo>
                  <a:pt x="0" y="0"/>
                </a:lnTo>
                <a:lnTo>
                  <a:pt x="6" y="0"/>
                </a:lnTo>
                <a:lnTo>
                  <a:pt x="131" y="0"/>
                </a:lnTo>
                <a:lnTo>
                  <a:pt x="138" y="0"/>
                </a:lnTo>
                <a:lnTo>
                  <a:pt x="138" y="7"/>
                </a:lnTo>
                <a:lnTo>
                  <a:pt x="138" y="7"/>
                </a:lnTo>
                <a:lnTo>
                  <a:pt x="138" y="14"/>
                </a:lnTo>
                <a:lnTo>
                  <a:pt x="131" y="14"/>
                </a:lnTo>
                <a:lnTo>
                  <a:pt x="6" y="14"/>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74" name="Freeform 557"/>
          <p:cNvSpPr>
            <a:spLocks/>
          </p:cNvSpPr>
          <p:nvPr/>
        </p:nvSpPr>
        <p:spPr bwMode="auto">
          <a:xfrm>
            <a:off x="6254750" y="4270779"/>
            <a:ext cx="20638" cy="69850"/>
          </a:xfrm>
          <a:custGeom>
            <a:avLst/>
            <a:gdLst>
              <a:gd name="T0" fmla="*/ 13 w 13"/>
              <a:gd name="T1" fmla="*/ 37 h 44"/>
              <a:gd name="T2" fmla="*/ 13 w 13"/>
              <a:gd name="T3" fmla="*/ 44 h 44"/>
              <a:gd name="T4" fmla="*/ 6 w 13"/>
              <a:gd name="T5" fmla="*/ 44 h 44"/>
              <a:gd name="T6" fmla="*/ 6 w 13"/>
              <a:gd name="T7" fmla="*/ 44 h 44"/>
              <a:gd name="T8" fmla="*/ 0 w 13"/>
              <a:gd name="T9" fmla="*/ 44 h 44"/>
              <a:gd name="T10" fmla="*/ 0 w 13"/>
              <a:gd name="T11" fmla="*/ 37 h 44"/>
              <a:gd name="T12" fmla="*/ 0 w 13"/>
              <a:gd name="T13" fmla="*/ 8 h 44"/>
              <a:gd name="T14" fmla="*/ 0 w 13"/>
              <a:gd name="T15" fmla="*/ 0 h 44"/>
              <a:gd name="T16" fmla="*/ 6 w 13"/>
              <a:gd name="T17" fmla="*/ 0 h 44"/>
              <a:gd name="T18" fmla="*/ 6 w 13"/>
              <a:gd name="T19" fmla="*/ 0 h 44"/>
              <a:gd name="T20" fmla="*/ 13 w 13"/>
              <a:gd name="T21" fmla="*/ 0 h 44"/>
              <a:gd name="T22" fmla="*/ 13 w 13"/>
              <a:gd name="T23" fmla="*/ 8 h 44"/>
              <a:gd name="T24" fmla="*/ 13 w 13"/>
              <a:gd name="T25"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44">
                <a:moveTo>
                  <a:pt x="13" y="37"/>
                </a:moveTo>
                <a:lnTo>
                  <a:pt x="13" y="44"/>
                </a:lnTo>
                <a:lnTo>
                  <a:pt x="6" y="44"/>
                </a:lnTo>
                <a:lnTo>
                  <a:pt x="6" y="44"/>
                </a:lnTo>
                <a:lnTo>
                  <a:pt x="0" y="44"/>
                </a:lnTo>
                <a:lnTo>
                  <a:pt x="0" y="37"/>
                </a:lnTo>
                <a:lnTo>
                  <a:pt x="0" y="8"/>
                </a:lnTo>
                <a:lnTo>
                  <a:pt x="0" y="0"/>
                </a:lnTo>
                <a:lnTo>
                  <a:pt x="6" y="0"/>
                </a:lnTo>
                <a:lnTo>
                  <a:pt x="6" y="0"/>
                </a:lnTo>
                <a:lnTo>
                  <a:pt x="13" y="0"/>
                </a:lnTo>
                <a:lnTo>
                  <a:pt x="13" y="8"/>
                </a:lnTo>
                <a:lnTo>
                  <a:pt x="13" y="37"/>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75" name="Freeform 558"/>
          <p:cNvSpPr>
            <a:spLocks/>
          </p:cNvSpPr>
          <p:nvPr/>
        </p:nvSpPr>
        <p:spPr bwMode="auto">
          <a:xfrm>
            <a:off x="6254750" y="4270779"/>
            <a:ext cx="39688" cy="23813"/>
          </a:xfrm>
          <a:custGeom>
            <a:avLst/>
            <a:gdLst>
              <a:gd name="T0" fmla="*/ 6 w 25"/>
              <a:gd name="T1" fmla="*/ 15 h 15"/>
              <a:gd name="T2" fmla="*/ 0 w 25"/>
              <a:gd name="T3" fmla="*/ 15 h 15"/>
              <a:gd name="T4" fmla="*/ 0 w 25"/>
              <a:gd name="T5" fmla="*/ 8 h 15"/>
              <a:gd name="T6" fmla="*/ 0 w 25"/>
              <a:gd name="T7" fmla="*/ 8 h 15"/>
              <a:gd name="T8" fmla="*/ 0 w 25"/>
              <a:gd name="T9" fmla="*/ 0 h 15"/>
              <a:gd name="T10" fmla="*/ 6 w 25"/>
              <a:gd name="T11" fmla="*/ 0 h 15"/>
              <a:gd name="T12" fmla="*/ 19 w 25"/>
              <a:gd name="T13" fmla="*/ 0 h 15"/>
              <a:gd name="T14" fmla="*/ 25 w 25"/>
              <a:gd name="T15" fmla="*/ 0 h 15"/>
              <a:gd name="T16" fmla="*/ 25 w 25"/>
              <a:gd name="T17" fmla="*/ 8 h 15"/>
              <a:gd name="T18" fmla="*/ 25 w 25"/>
              <a:gd name="T19" fmla="*/ 8 h 15"/>
              <a:gd name="T20" fmla="*/ 25 w 25"/>
              <a:gd name="T21" fmla="*/ 15 h 15"/>
              <a:gd name="T22" fmla="*/ 19 w 25"/>
              <a:gd name="T23" fmla="*/ 15 h 15"/>
              <a:gd name="T24" fmla="*/ 6 w 25"/>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5">
                <a:moveTo>
                  <a:pt x="6" y="15"/>
                </a:moveTo>
                <a:lnTo>
                  <a:pt x="0" y="15"/>
                </a:lnTo>
                <a:lnTo>
                  <a:pt x="0" y="8"/>
                </a:lnTo>
                <a:lnTo>
                  <a:pt x="0" y="8"/>
                </a:lnTo>
                <a:lnTo>
                  <a:pt x="0" y="0"/>
                </a:lnTo>
                <a:lnTo>
                  <a:pt x="6" y="0"/>
                </a:lnTo>
                <a:lnTo>
                  <a:pt x="19" y="0"/>
                </a:lnTo>
                <a:lnTo>
                  <a:pt x="25" y="0"/>
                </a:lnTo>
                <a:lnTo>
                  <a:pt x="25" y="8"/>
                </a:lnTo>
                <a:lnTo>
                  <a:pt x="25" y="8"/>
                </a:lnTo>
                <a:lnTo>
                  <a:pt x="25" y="15"/>
                </a:lnTo>
                <a:lnTo>
                  <a:pt x="19" y="15"/>
                </a:lnTo>
                <a:lnTo>
                  <a:pt x="6" y="15"/>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76" name="Freeform 559"/>
          <p:cNvSpPr>
            <a:spLocks/>
          </p:cNvSpPr>
          <p:nvPr/>
        </p:nvSpPr>
        <p:spPr bwMode="auto">
          <a:xfrm>
            <a:off x="6275388" y="4224741"/>
            <a:ext cx="19050" cy="69850"/>
          </a:xfrm>
          <a:custGeom>
            <a:avLst/>
            <a:gdLst>
              <a:gd name="T0" fmla="*/ 12 w 12"/>
              <a:gd name="T1" fmla="*/ 37 h 44"/>
              <a:gd name="T2" fmla="*/ 12 w 12"/>
              <a:gd name="T3" fmla="*/ 44 h 44"/>
              <a:gd name="T4" fmla="*/ 6 w 12"/>
              <a:gd name="T5" fmla="*/ 44 h 44"/>
              <a:gd name="T6" fmla="*/ 6 w 12"/>
              <a:gd name="T7" fmla="*/ 44 h 44"/>
              <a:gd name="T8" fmla="*/ 0 w 12"/>
              <a:gd name="T9" fmla="*/ 44 h 44"/>
              <a:gd name="T10" fmla="*/ 0 w 12"/>
              <a:gd name="T11" fmla="*/ 37 h 44"/>
              <a:gd name="T12" fmla="*/ 0 w 12"/>
              <a:gd name="T13" fmla="*/ 7 h 44"/>
              <a:gd name="T14" fmla="*/ 0 w 12"/>
              <a:gd name="T15" fmla="*/ 0 h 44"/>
              <a:gd name="T16" fmla="*/ 6 w 12"/>
              <a:gd name="T17" fmla="*/ 0 h 44"/>
              <a:gd name="T18" fmla="*/ 6 w 12"/>
              <a:gd name="T19" fmla="*/ 0 h 44"/>
              <a:gd name="T20" fmla="*/ 12 w 12"/>
              <a:gd name="T21" fmla="*/ 0 h 44"/>
              <a:gd name="T22" fmla="*/ 12 w 12"/>
              <a:gd name="T23" fmla="*/ 7 h 44"/>
              <a:gd name="T24" fmla="*/ 12 w 12"/>
              <a:gd name="T25"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44">
                <a:moveTo>
                  <a:pt x="12" y="37"/>
                </a:moveTo>
                <a:lnTo>
                  <a:pt x="12" y="44"/>
                </a:lnTo>
                <a:lnTo>
                  <a:pt x="6" y="44"/>
                </a:lnTo>
                <a:lnTo>
                  <a:pt x="6" y="44"/>
                </a:lnTo>
                <a:lnTo>
                  <a:pt x="0" y="44"/>
                </a:lnTo>
                <a:lnTo>
                  <a:pt x="0" y="37"/>
                </a:lnTo>
                <a:lnTo>
                  <a:pt x="0" y="7"/>
                </a:lnTo>
                <a:lnTo>
                  <a:pt x="0" y="0"/>
                </a:lnTo>
                <a:lnTo>
                  <a:pt x="6" y="0"/>
                </a:lnTo>
                <a:lnTo>
                  <a:pt x="6" y="0"/>
                </a:lnTo>
                <a:lnTo>
                  <a:pt x="12" y="0"/>
                </a:lnTo>
                <a:lnTo>
                  <a:pt x="12" y="7"/>
                </a:lnTo>
                <a:lnTo>
                  <a:pt x="12" y="37"/>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77" name="Freeform 560"/>
          <p:cNvSpPr>
            <a:spLocks/>
          </p:cNvSpPr>
          <p:nvPr/>
        </p:nvSpPr>
        <p:spPr bwMode="auto">
          <a:xfrm>
            <a:off x="6275388" y="4224741"/>
            <a:ext cx="436563" cy="22225"/>
          </a:xfrm>
          <a:custGeom>
            <a:avLst/>
            <a:gdLst>
              <a:gd name="T0" fmla="*/ 6 w 275"/>
              <a:gd name="T1" fmla="*/ 14 h 14"/>
              <a:gd name="T2" fmla="*/ 0 w 275"/>
              <a:gd name="T3" fmla="*/ 14 h 14"/>
              <a:gd name="T4" fmla="*/ 0 w 275"/>
              <a:gd name="T5" fmla="*/ 7 h 14"/>
              <a:gd name="T6" fmla="*/ 0 w 275"/>
              <a:gd name="T7" fmla="*/ 7 h 14"/>
              <a:gd name="T8" fmla="*/ 0 w 275"/>
              <a:gd name="T9" fmla="*/ 0 h 14"/>
              <a:gd name="T10" fmla="*/ 6 w 275"/>
              <a:gd name="T11" fmla="*/ 0 h 14"/>
              <a:gd name="T12" fmla="*/ 269 w 275"/>
              <a:gd name="T13" fmla="*/ 0 h 14"/>
              <a:gd name="T14" fmla="*/ 275 w 275"/>
              <a:gd name="T15" fmla="*/ 0 h 14"/>
              <a:gd name="T16" fmla="*/ 275 w 275"/>
              <a:gd name="T17" fmla="*/ 7 h 14"/>
              <a:gd name="T18" fmla="*/ 275 w 275"/>
              <a:gd name="T19" fmla="*/ 7 h 14"/>
              <a:gd name="T20" fmla="*/ 275 w 275"/>
              <a:gd name="T21" fmla="*/ 14 h 14"/>
              <a:gd name="T22" fmla="*/ 269 w 275"/>
              <a:gd name="T23" fmla="*/ 14 h 14"/>
              <a:gd name="T24" fmla="*/ 6 w 275"/>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 h="14">
                <a:moveTo>
                  <a:pt x="6" y="14"/>
                </a:moveTo>
                <a:lnTo>
                  <a:pt x="0" y="14"/>
                </a:lnTo>
                <a:lnTo>
                  <a:pt x="0" y="7"/>
                </a:lnTo>
                <a:lnTo>
                  <a:pt x="0" y="7"/>
                </a:lnTo>
                <a:lnTo>
                  <a:pt x="0" y="0"/>
                </a:lnTo>
                <a:lnTo>
                  <a:pt x="6" y="0"/>
                </a:lnTo>
                <a:lnTo>
                  <a:pt x="269" y="0"/>
                </a:lnTo>
                <a:lnTo>
                  <a:pt x="275" y="0"/>
                </a:lnTo>
                <a:lnTo>
                  <a:pt x="275" y="7"/>
                </a:lnTo>
                <a:lnTo>
                  <a:pt x="275" y="7"/>
                </a:lnTo>
                <a:lnTo>
                  <a:pt x="275" y="14"/>
                </a:lnTo>
                <a:lnTo>
                  <a:pt x="269" y="14"/>
                </a:lnTo>
                <a:lnTo>
                  <a:pt x="6" y="14"/>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78" name="Freeform 561"/>
          <p:cNvSpPr>
            <a:spLocks/>
          </p:cNvSpPr>
          <p:nvPr/>
        </p:nvSpPr>
        <p:spPr bwMode="auto">
          <a:xfrm>
            <a:off x="6692900" y="4224741"/>
            <a:ext cx="249238" cy="22225"/>
          </a:xfrm>
          <a:custGeom>
            <a:avLst/>
            <a:gdLst>
              <a:gd name="T0" fmla="*/ 6 w 157"/>
              <a:gd name="T1" fmla="*/ 14 h 14"/>
              <a:gd name="T2" fmla="*/ 0 w 157"/>
              <a:gd name="T3" fmla="*/ 14 h 14"/>
              <a:gd name="T4" fmla="*/ 0 w 157"/>
              <a:gd name="T5" fmla="*/ 7 h 14"/>
              <a:gd name="T6" fmla="*/ 0 w 157"/>
              <a:gd name="T7" fmla="*/ 7 h 14"/>
              <a:gd name="T8" fmla="*/ 0 w 157"/>
              <a:gd name="T9" fmla="*/ 0 h 14"/>
              <a:gd name="T10" fmla="*/ 6 w 157"/>
              <a:gd name="T11" fmla="*/ 0 h 14"/>
              <a:gd name="T12" fmla="*/ 150 w 157"/>
              <a:gd name="T13" fmla="*/ 0 h 14"/>
              <a:gd name="T14" fmla="*/ 157 w 157"/>
              <a:gd name="T15" fmla="*/ 0 h 14"/>
              <a:gd name="T16" fmla="*/ 157 w 157"/>
              <a:gd name="T17" fmla="*/ 7 h 14"/>
              <a:gd name="T18" fmla="*/ 157 w 157"/>
              <a:gd name="T19" fmla="*/ 7 h 14"/>
              <a:gd name="T20" fmla="*/ 157 w 157"/>
              <a:gd name="T21" fmla="*/ 14 h 14"/>
              <a:gd name="T22" fmla="*/ 150 w 157"/>
              <a:gd name="T23" fmla="*/ 14 h 14"/>
              <a:gd name="T24" fmla="*/ 6 w 157"/>
              <a:gd name="T25"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7" h="14">
                <a:moveTo>
                  <a:pt x="6" y="14"/>
                </a:moveTo>
                <a:lnTo>
                  <a:pt x="0" y="14"/>
                </a:lnTo>
                <a:lnTo>
                  <a:pt x="0" y="7"/>
                </a:lnTo>
                <a:lnTo>
                  <a:pt x="0" y="7"/>
                </a:lnTo>
                <a:lnTo>
                  <a:pt x="0" y="0"/>
                </a:lnTo>
                <a:lnTo>
                  <a:pt x="6" y="0"/>
                </a:lnTo>
                <a:lnTo>
                  <a:pt x="150" y="0"/>
                </a:lnTo>
                <a:lnTo>
                  <a:pt x="157" y="0"/>
                </a:lnTo>
                <a:lnTo>
                  <a:pt x="157" y="7"/>
                </a:lnTo>
                <a:lnTo>
                  <a:pt x="157" y="7"/>
                </a:lnTo>
                <a:lnTo>
                  <a:pt x="157" y="14"/>
                </a:lnTo>
                <a:lnTo>
                  <a:pt x="150" y="14"/>
                </a:lnTo>
                <a:lnTo>
                  <a:pt x="6" y="14"/>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79" name="Freeform 562"/>
          <p:cNvSpPr>
            <a:spLocks/>
          </p:cNvSpPr>
          <p:nvPr/>
        </p:nvSpPr>
        <p:spPr bwMode="auto">
          <a:xfrm>
            <a:off x="6921500" y="4177116"/>
            <a:ext cx="20638" cy="69850"/>
          </a:xfrm>
          <a:custGeom>
            <a:avLst/>
            <a:gdLst>
              <a:gd name="T0" fmla="*/ 13 w 13"/>
              <a:gd name="T1" fmla="*/ 37 h 44"/>
              <a:gd name="T2" fmla="*/ 13 w 13"/>
              <a:gd name="T3" fmla="*/ 44 h 44"/>
              <a:gd name="T4" fmla="*/ 6 w 13"/>
              <a:gd name="T5" fmla="*/ 44 h 44"/>
              <a:gd name="T6" fmla="*/ 6 w 13"/>
              <a:gd name="T7" fmla="*/ 44 h 44"/>
              <a:gd name="T8" fmla="*/ 0 w 13"/>
              <a:gd name="T9" fmla="*/ 44 h 44"/>
              <a:gd name="T10" fmla="*/ 0 w 13"/>
              <a:gd name="T11" fmla="*/ 37 h 44"/>
              <a:gd name="T12" fmla="*/ 0 w 13"/>
              <a:gd name="T13" fmla="*/ 7 h 44"/>
              <a:gd name="T14" fmla="*/ 0 w 13"/>
              <a:gd name="T15" fmla="*/ 0 h 44"/>
              <a:gd name="T16" fmla="*/ 6 w 13"/>
              <a:gd name="T17" fmla="*/ 0 h 44"/>
              <a:gd name="T18" fmla="*/ 6 w 13"/>
              <a:gd name="T19" fmla="*/ 0 h 44"/>
              <a:gd name="T20" fmla="*/ 13 w 13"/>
              <a:gd name="T21" fmla="*/ 0 h 44"/>
              <a:gd name="T22" fmla="*/ 13 w 13"/>
              <a:gd name="T23" fmla="*/ 7 h 44"/>
              <a:gd name="T24" fmla="*/ 13 w 13"/>
              <a:gd name="T25"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44">
                <a:moveTo>
                  <a:pt x="13" y="37"/>
                </a:moveTo>
                <a:lnTo>
                  <a:pt x="13" y="44"/>
                </a:lnTo>
                <a:lnTo>
                  <a:pt x="6" y="44"/>
                </a:lnTo>
                <a:lnTo>
                  <a:pt x="6" y="44"/>
                </a:lnTo>
                <a:lnTo>
                  <a:pt x="0" y="44"/>
                </a:lnTo>
                <a:lnTo>
                  <a:pt x="0" y="37"/>
                </a:lnTo>
                <a:lnTo>
                  <a:pt x="0" y="7"/>
                </a:lnTo>
                <a:lnTo>
                  <a:pt x="0" y="0"/>
                </a:lnTo>
                <a:lnTo>
                  <a:pt x="6" y="0"/>
                </a:lnTo>
                <a:lnTo>
                  <a:pt x="6" y="0"/>
                </a:lnTo>
                <a:lnTo>
                  <a:pt x="13" y="0"/>
                </a:lnTo>
                <a:lnTo>
                  <a:pt x="13" y="7"/>
                </a:lnTo>
                <a:lnTo>
                  <a:pt x="13" y="37"/>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80" name="Freeform 563"/>
          <p:cNvSpPr>
            <a:spLocks/>
          </p:cNvSpPr>
          <p:nvPr/>
        </p:nvSpPr>
        <p:spPr bwMode="auto">
          <a:xfrm>
            <a:off x="6921500" y="4177116"/>
            <a:ext cx="39688" cy="23813"/>
          </a:xfrm>
          <a:custGeom>
            <a:avLst/>
            <a:gdLst>
              <a:gd name="T0" fmla="*/ 6 w 25"/>
              <a:gd name="T1" fmla="*/ 15 h 15"/>
              <a:gd name="T2" fmla="*/ 0 w 25"/>
              <a:gd name="T3" fmla="*/ 15 h 15"/>
              <a:gd name="T4" fmla="*/ 0 w 25"/>
              <a:gd name="T5" fmla="*/ 7 h 15"/>
              <a:gd name="T6" fmla="*/ 0 w 25"/>
              <a:gd name="T7" fmla="*/ 7 h 15"/>
              <a:gd name="T8" fmla="*/ 0 w 25"/>
              <a:gd name="T9" fmla="*/ 0 h 15"/>
              <a:gd name="T10" fmla="*/ 6 w 25"/>
              <a:gd name="T11" fmla="*/ 0 h 15"/>
              <a:gd name="T12" fmla="*/ 19 w 25"/>
              <a:gd name="T13" fmla="*/ 0 h 15"/>
              <a:gd name="T14" fmla="*/ 25 w 25"/>
              <a:gd name="T15" fmla="*/ 0 h 15"/>
              <a:gd name="T16" fmla="*/ 25 w 25"/>
              <a:gd name="T17" fmla="*/ 7 h 15"/>
              <a:gd name="T18" fmla="*/ 25 w 25"/>
              <a:gd name="T19" fmla="*/ 7 h 15"/>
              <a:gd name="T20" fmla="*/ 25 w 25"/>
              <a:gd name="T21" fmla="*/ 15 h 15"/>
              <a:gd name="T22" fmla="*/ 19 w 25"/>
              <a:gd name="T23" fmla="*/ 15 h 15"/>
              <a:gd name="T24" fmla="*/ 6 w 25"/>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 h="15">
                <a:moveTo>
                  <a:pt x="6" y="15"/>
                </a:moveTo>
                <a:lnTo>
                  <a:pt x="0" y="15"/>
                </a:lnTo>
                <a:lnTo>
                  <a:pt x="0" y="7"/>
                </a:lnTo>
                <a:lnTo>
                  <a:pt x="0" y="7"/>
                </a:lnTo>
                <a:lnTo>
                  <a:pt x="0" y="0"/>
                </a:lnTo>
                <a:lnTo>
                  <a:pt x="6" y="0"/>
                </a:lnTo>
                <a:lnTo>
                  <a:pt x="19" y="0"/>
                </a:lnTo>
                <a:lnTo>
                  <a:pt x="25" y="0"/>
                </a:lnTo>
                <a:lnTo>
                  <a:pt x="25" y="7"/>
                </a:lnTo>
                <a:lnTo>
                  <a:pt x="25" y="7"/>
                </a:lnTo>
                <a:lnTo>
                  <a:pt x="25" y="15"/>
                </a:lnTo>
                <a:lnTo>
                  <a:pt x="19" y="15"/>
                </a:lnTo>
                <a:lnTo>
                  <a:pt x="6" y="15"/>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81" name="Freeform 564"/>
          <p:cNvSpPr>
            <a:spLocks/>
          </p:cNvSpPr>
          <p:nvPr/>
        </p:nvSpPr>
        <p:spPr bwMode="auto">
          <a:xfrm>
            <a:off x="6942138" y="4129491"/>
            <a:ext cx="19050" cy="71438"/>
          </a:xfrm>
          <a:custGeom>
            <a:avLst/>
            <a:gdLst>
              <a:gd name="T0" fmla="*/ 12 w 12"/>
              <a:gd name="T1" fmla="*/ 37 h 45"/>
              <a:gd name="T2" fmla="*/ 12 w 12"/>
              <a:gd name="T3" fmla="*/ 45 h 45"/>
              <a:gd name="T4" fmla="*/ 6 w 12"/>
              <a:gd name="T5" fmla="*/ 45 h 45"/>
              <a:gd name="T6" fmla="*/ 6 w 12"/>
              <a:gd name="T7" fmla="*/ 45 h 45"/>
              <a:gd name="T8" fmla="*/ 0 w 12"/>
              <a:gd name="T9" fmla="*/ 45 h 45"/>
              <a:gd name="T10" fmla="*/ 0 w 12"/>
              <a:gd name="T11" fmla="*/ 37 h 45"/>
              <a:gd name="T12" fmla="*/ 0 w 12"/>
              <a:gd name="T13" fmla="*/ 8 h 45"/>
              <a:gd name="T14" fmla="*/ 0 w 12"/>
              <a:gd name="T15" fmla="*/ 0 h 45"/>
              <a:gd name="T16" fmla="*/ 6 w 12"/>
              <a:gd name="T17" fmla="*/ 0 h 45"/>
              <a:gd name="T18" fmla="*/ 6 w 12"/>
              <a:gd name="T19" fmla="*/ 0 h 45"/>
              <a:gd name="T20" fmla="*/ 12 w 12"/>
              <a:gd name="T21" fmla="*/ 0 h 45"/>
              <a:gd name="T22" fmla="*/ 12 w 12"/>
              <a:gd name="T23" fmla="*/ 8 h 45"/>
              <a:gd name="T24" fmla="*/ 12 w 12"/>
              <a:gd name="T25"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 h="45">
                <a:moveTo>
                  <a:pt x="12" y="37"/>
                </a:moveTo>
                <a:lnTo>
                  <a:pt x="12" y="45"/>
                </a:lnTo>
                <a:lnTo>
                  <a:pt x="6" y="45"/>
                </a:lnTo>
                <a:lnTo>
                  <a:pt x="6" y="45"/>
                </a:lnTo>
                <a:lnTo>
                  <a:pt x="0" y="45"/>
                </a:lnTo>
                <a:lnTo>
                  <a:pt x="0" y="37"/>
                </a:lnTo>
                <a:lnTo>
                  <a:pt x="0" y="8"/>
                </a:lnTo>
                <a:lnTo>
                  <a:pt x="0" y="0"/>
                </a:lnTo>
                <a:lnTo>
                  <a:pt x="6" y="0"/>
                </a:lnTo>
                <a:lnTo>
                  <a:pt x="6" y="0"/>
                </a:lnTo>
                <a:lnTo>
                  <a:pt x="12" y="0"/>
                </a:lnTo>
                <a:lnTo>
                  <a:pt x="12" y="8"/>
                </a:lnTo>
                <a:lnTo>
                  <a:pt x="12" y="37"/>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82" name="Freeform 565"/>
          <p:cNvSpPr>
            <a:spLocks/>
          </p:cNvSpPr>
          <p:nvPr/>
        </p:nvSpPr>
        <p:spPr bwMode="auto">
          <a:xfrm>
            <a:off x="6942138" y="4129491"/>
            <a:ext cx="198438" cy="23813"/>
          </a:xfrm>
          <a:custGeom>
            <a:avLst/>
            <a:gdLst>
              <a:gd name="T0" fmla="*/ 6 w 125"/>
              <a:gd name="T1" fmla="*/ 15 h 15"/>
              <a:gd name="T2" fmla="*/ 0 w 125"/>
              <a:gd name="T3" fmla="*/ 15 h 15"/>
              <a:gd name="T4" fmla="*/ 0 w 125"/>
              <a:gd name="T5" fmla="*/ 8 h 15"/>
              <a:gd name="T6" fmla="*/ 0 w 125"/>
              <a:gd name="T7" fmla="*/ 8 h 15"/>
              <a:gd name="T8" fmla="*/ 0 w 125"/>
              <a:gd name="T9" fmla="*/ 0 h 15"/>
              <a:gd name="T10" fmla="*/ 6 w 125"/>
              <a:gd name="T11" fmla="*/ 0 h 15"/>
              <a:gd name="T12" fmla="*/ 119 w 125"/>
              <a:gd name="T13" fmla="*/ 0 h 15"/>
              <a:gd name="T14" fmla="*/ 125 w 125"/>
              <a:gd name="T15" fmla="*/ 0 h 15"/>
              <a:gd name="T16" fmla="*/ 125 w 125"/>
              <a:gd name="T17" fmla="*/ 8 h 15"/>
              <a:gd name="T18" fmla="*/ 125 w 125"/>
              <a:gd name="T19" fmla="*/ 8 h 15"/>
              <a:gd name="T20" fmla="*/ 125 w 125"/>
              <a:gd name="T21" fmla="*/ 15 h 15"/>
              <a:gd name="T22" fmla="*/ 119 w 125"/>
              <a:gd name="T23" fmla="*/ 15 h 15"/>
              <a:gd name="T24" fmla="*/ 6 w 125"/>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15">
                <a:moveTo>
                  <a:pt x="6" y="15"/>
                </a:moveTo>
                <a:lnTo>
                  <a:pt x="0" y="15"/>
                </a:lnTo>
                <a:lnTo>
                  <a:pt x="0" y="8"/>
                </a:lnTo>
                <a:lnTo>
                  <a:pt x="0" y="8"/>
                </a:lnTo>
                <a:lnTo>
                  <a:pt x="0" y="0"/>
                </a:lnTo>
                <a:lnTo>
                  <a:pt x="6" y="0"/>
                </a:lnTo>
                <a:lnTo>
                  <a:pt x="119" y="0"/>
                </a:lnTo>
                <a:lnTo>
                  <a:pt x="125" y="0"/>
                </a:lnTo>
                <a:lnTo>
                  <a:pt x="125" y="8"/>
                </a:lnTo>
                <a:lnTo>
                  <a:pt x="125" y="8"/>
                </a:lnTo>
                <a:lnTo>
                  <a:pt x="125" y="15"/>
                </a:lnTo>
                <a:lnTo>
                  <a:pt x="119" y="15"/>
                </a:lnTo>
                <a:lnTo>
                  <a:pt x="6" y="15"/>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83" name="Freeform 566"/>
          <p:cNvSpPr>
            <a:spLocks/>
          </p:cNvSpPr>
          <p:nvPr/>
        </p:nvSpPr>
        <p:spPr bwMode="auto">
          <a:xfrm>
            <a:off x="7119938" y="4083454"/>
            <a:ext cx="20638" cy="69850"/>
          </a:xfrm>
          <a:custGeom>
            <a:avLst/>
            <a:gdLst>
              <a:gd name="T0" fmla="*/ 13 w 13"/>
              <a:gd name="T1" fmla="*/ 37 h 44"/>
              <a:gd name="T2" fmla="*/ 13 w 13"/>
              <a:gd name="T3" fmla="*/ 44 h 44"/>
              <a:gd name="T4" fmla="*/ 7 w 13"/>
              <a:gd name="T5" fmla="*/ 44 h 44"/>
              <a:gd name="T6" fmla="*/ 7 w 13"/>
              <a:gd name="T7" fmla="*/ 44 h 44"/>
              <a:gd name="T8" fmla="*/ 0 w 13"/>
              <a:gd name="T9" fmla="*/ 44 h 44"/>
              <a:gd name="T10" fmla="*/ 0 w 13"/>
              <a:gd name="T11" fmla="*/ 37 h 44"/>
              <a:gd name="T12" fmla="*/ 0 w 13"/>
              <a:gd name="T13" fmla="*/ 7 h 44"/>
              <a:gd name="T14" fmla="*/ 0 w 13"/>
              <a:gd name="T15" fmla="*/ 0 h 44"/>
              <a:gd name="T16" fmla="*/ 7 w 13"/>
              <a:gd name="T17" fmla="*/ 0 h 44"/>
              <a:gd name="T18" fmla="*/ 7 w 13"/>
              <a:gd name="T19" fmla="*/ 0 h 44"/>
              <a:gd name="T20" fmla="*/ 13 w 13"/>
              <a:gd name="T21" fmla="*/ 0 h 44"/>
              <a:gd name="T22" fmla="*/ 13 w 13"/>
              <a:gd name="T23" fmla="*/ 7 h 44"/>
              <a:gd name="T24" fmla="*/ 13 w 13"/>
              <a:gd name="T25" fmla="*/ 37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44">
                <a:moveTo>
                  <a:pt x="13" y="37"/>
                </a:moveTo>
                <a:lnTo>
                  <a:pt x="13" y="44"/>
                </a:lnTo>
                <a:lnTo>
                  <a:pt x="7" y="44"/>
                </a:lnTo>
                <a:lnTo>
                  <a:pt x="7" y="44"/>
                </a:lnTo>
                <a:lnTo>
                  <a:pt x="0" y="44"/>
                </a:lnTo>
                <a:lnTo>
                  <a:pt x="0" y="37"/>
                </a:lnTo>
                <a:lnTo>
                  <a:pt x="0" y="7"/>
                </a:lnTo>
                <a:lnTo>
                  <a:pt x="0" y="0"/>
                </a:lnTo>
                <a:lnTo>
                  <a:pt x="7" y="0"/>
                </a:lnTo>
                <a:lnTo>
                  <a:pt x="7" y="0"/>
                </a:lnTo>
                <a:lnTo>
                  <a:pt x="13" y="0"/>
                </a:lnTo>
                <a:lnTo>
                  <a:pt x="13" y="7"/>
                </a:lnTo>
                <a:lnTo>
                  <a:pt x="13" y="37"/>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84" name="Freeform 567"/>
          <p:cNvSpPr>
            <a:spLocks/>
          </p:cNvSpPr>
          <p:nvPr/>
        </p:nvSpPr>
        <p:spPr bwMode="auto">
          <a:xfrm>
            <a:off x="7119938" y="4083454"/>
            <a:ext cx="498475" cy="23813"/>
          </a:xfrm>
          <a:custGeom>
            <a:avLst/>
            <a:gdLst>
              <a:gd name="T0" fmla="*/ 7 w 314"/>
              <a:gd name="T1" fmla="*/ 15 h 15"/>
              <a:gd name="T2" fmla="*/ 0 w 314"/>
              <a:gd name="T3" fmla="*/ 15 h 15"/>
              <a:gd name="T4" fmla="*/ 0 w 314"/>
              <a:gd name="T5" fmla="*/ 7 h 15"/>
              <a:gd name="T6" fmla="*/ 0 w 314"/>
              <a:gd name="T7" fmla="*/ 7 h 15"/>
              <a:gd name="T8" fmla="*/ 0 w 314"/>
              <a:gd name="T9" fmla="*/ 0 h 15"/>
              <a:gd name="T10" fmla="*/ 7 w 314"/>
              <a:gd name="T11" fmla="*/ 0 h 15"/>
              <a:gd name="T12" fmla="*/ 307 w 314"/>
              <a:gd name="T13" fmla="*/ 0 h 15"/>
              <a:gd name="T14" fmla="*/ 314 w 314"/>
              <a:gd name="T15" fmla="*/ 0 h 15"/>
              <a:gd name="T16" fmla="*/ 314 w 314"/>
              <a:gd name="T17" fmla="*/ 7 h 15"/>
              <a:gd name="T18" fmla="*/ 314 w 314"/>
              <a:gd name="T19" fmla="*/ 7 h 15"/>
              <a:gd name="T20" fmla="*/ 314 w 314"/>
              <a:gd name="T21" fmla="*/ 15 h 15"/>
              <a:gd name="T22" fmla="*/ 307 w 314"/>
              <a:gd name="T23" fmla="*/ 15 h 15"/>
              <a:gd name="T24" fmla="*/ 7 w 314"/>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4" h="15">
                <a:moveTo>
                  <a:pt x="7" y="15"/>
                </a:moveTo>
                <a:lnTo>
                  <a:pt x="0" y="15"/>
                </a:lnTo>
                <a:lnTo>
                  <a:pt x="0" y="7"/>
                </a:lnTo>
                <a:lnTo>
                  <a:pt x="0" y="7"/>
                </a:lnTo>
                <a:lnTo>
                  <a:pt x="0" y="0"/>
                </a:lnTo>
                <a:lnTo>
                  <a:pt x="7" y="0"/>
                </a:lnTo>
                <a:lnTo>
                  <a:pt x="307" y="0"/>
                </a:lnTo>
                <a:lnTo>
                  <a:pt x="314" y="0"/>
                </a:lnTo>
                <a:lnTo>
                  <a:pt x="314" y="7"/>
                </a:lnTo>
                <a:lnTo>
                  <a:pt x="314" y="7"/>
                </a:lnTo>
                <a:lnTo>
                  <a:pt x="314" y="15"/>
                </a:lnTo>
                <a:lnTo>
                  <a:pt x="307" y="15"/>
                </a:lnTo>
                <a:lnTo>
                  <a:pt x="7" y="15"/>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85" name="Freeform 568"/>
          <p:cNvSpPr>
            <a:spLocks/>
          </p:cNvSpPr>
          <p:nvPr/>
        </p:nvSpPr>
        <p:spPr bwMode="auto">
          <a:xfrm>
            <a:off x="7597775" y="4035829"/>
            <a:ext cx="20638" cy="71438"/>
          </a:xfrm>
          <a:custGeom>
            <a:avLst/>
            <a:gdLst>
              <a:gd name="T0" fmla="*/ 13 w 13"/>
              <a:gd name="T1" fmla="*/ 37 h 45"/>
              <a:gd name="T2" fmla="*/ 13 w 13"/>
              <a:gd name="T3" fmla="*/ 45 h 45"/>
              <a:gd name="T4" fmla="*/ 6 w 13"/>
              <a:gd name="T5" fmla="*/ 45 h 45"/>
              <a:gd name="T6" fmla="*/ 6 w 13"/>
              <a:gd name="T7" fmla="*/ 45 h 45"/>
              <a:gd name="T8" fmla="*/ 0 w 13"/>
              <a:gd name="T9" fmla="*/ 45 h 45"/>
              <a:gd name="T10" fmla="*/ 0 w 13"/>
              <a:gd name="T11" fmla="*/ 37 h 45"/>
              <a:gd name="T12" fmla="*/ 0 w 13"/>
              <a:gd name="T13" fmla="*/ 8 h 45"/>
              <a:gd name="T14" fmla="*/ 0 w 13"/>
              <a:gd name="T15" fmla="*/ 0 h 45"/>
              <a:gd name="T16" fmla="*/ 6 w 13"/>
              <a:gd name="T17" fmla="*/ 0 h 45"/>
              <a:gd name="T18" fmla="*/ 6 w 13"/>
              <a:gd name="T19" fmla="*/ 0 h 45"/>
              <a:gd name="T20" fmla="*/ 13 w 13"/>
              <a:gd name="T21" fmla="*/ 0 h 45"/>
              <a:gd name="T22" fmla="*/ 13 w 13"/>
              <a:gd name="T23" fmla="*/ 8 h 45"/>
              <a:gd name="T24" fmla="*/ 13 w 13"/>
              <a:gd name="T25" fmla="*/ 37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 h="45">
                <a:moveTo>
                  <a:pt x="13" y="37"/>
                </a:moveTo>
                <a:lnTo>
                  <a:pt x="13" y="45"/>
                </a:lnTo>
                <a:lnTo>
                  <a:pt x="6" y="45"/>
                </a:lnTo>
                <a:lnTo>
                  <a:pt x="6" y="45"/>
                </a:lnTo>
                <a:lnTo>
                  <a:pt x="0" y="45"/>
                </a:lnTo>
                <a:lnTo>
                  <a:pt x="0" y="37"/>
                </a:lnTo>
                <a:lnTo>
                  <a:pt x="0" y="8"/>
                </a:lnTo>
                <a:lnTo>
                  <a:pt x="0" y="0"/>
                </a:lnTo>
                <a:lnTo>
                  <a:pt x="6" y="0"/>
                </a:lnTo>
                <a:lnTo>
                  <a:pt x="6" y="0"/>
                </a:lnTo>
                <a:lnTo>
                  <a:pt x="13" y="0"/>
                </a:lnTo>
                <a:lnTo>
                  <a:pt x="13" y="8"/>
                </a:lnTo>
                <a:lnTo>
                  <a:pt x="13" y="37"/>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86" name="Freeform 569"/>
          <p:cNvSpPr>
            <a:spLocks/>
          </p:cNvSpPr>
          <p:nvPr/>
        </p:nvSpPr>
        <p:spPr bwMode="auto">
          <a:xfrm>
            <a:off x="7597775" y="4035829"/>
            <a:ext cx="398463" cy="23813"/>
          </a:xfrm>
          <a:custGeom>
            <a:avLst/>
            <a:gdLst>
              <a:gd name="T0" fmla="*/ 6 w 251"/>
              <a:gd name="T1" fmla="*/ 15 h 15"/>
              <a:gd name="T2" fmla="*/ 0 w 251"/>
              <a:gd name="T3" fmla="*/ 15 h 15"/>
              <a:gd name="T4" fmla="*/ 0 w 251"/>
              <a:gd name="T5" fmla="*/ 8 h 15"/>
              <a:gd name="T6" fmla="*/ 0 w 251"/>
              <a:gd name="T7" fmla="*/ 8 h 15"/>
              <a:gd name="T8" fmla="*/ 0 w 251"/>
              <a:gd name="T9" fmla="*/ 0 h 15"/>
              <a:gd name="T10" fmla="*/ 6 w 251"/>
              <a:gd name="T11" fmla="*/ 0 h 15"/>
              <a:gd name="T12" fmla="*/ 245 w 251"/>
              <a:gd name="T13" fmla="*/ 0 h 15"/>
              <a:gd name="T14" fmla="*/ 251 w 251"/>
              <a:gd name="T15" fmla="*/ 0 h 15"/>
              <a:gd name="T16" fmla="*/ 251 w 251"/>
              <a:gd name="T17" fmla="*/ 8 h 15"/>
              <a:gd name="T18" fmla="*/ 251 w 251"/>
              <a:gd name="T19" fmla="*/ 8 h 15"/>
              <a:gd name="T20" fmla="*/ 251 w 251"/>
              <a:gd name="T21" fmla="*/ 15 h 15"/>
              <a:gd name="T22" fmla="*/ 245 w 251"/>
              <a:gd name="T23" fmla="*/ 15 h 15"/>
              <a:gd name="T24" fmla="*/ 6 w 251"/>
              <a:gd name="T25"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51" h="15">
                <a:moveTo>
                  <a:pt x="6" y="15"/>
                </a:moveTo>
                <a:lnTo>
                  <a:pt x="0" y="15"/>
                </a:lnTo>
                <a:lnTo>
                  <a:pt x="0" y="8"/>
                </a:lnTo>
                <a:lnTo>
                  <a:pt x="0" y="8"/>
                </a:lnTo>
                <a:lnTo>
                  <a:pt x="0" y="0"/>
                </a:lnTo>
                <a:lnTo>
                  <a:pt x="6" y="0"/>
                </a:lnTo>
                <a:lnTo>
                  <a:pt x="245" y="0"/>
                </a:lnTo>
                <a:lnTo>
                  <a:pt x="251" y="0"/>
                </a:lnTo>
                <a:lnTo>
                  <a:pt x="251" y="8"/>
                </a:lnTo>
                <a:lnTo>
                  <a:pt x="251" y="8"/>
                </a:lnTo>
                <a:lnTo>
                  <a:pt x="251" y="15"/>
                </a:lnTo>
                <a:lnTo>
                  <a:pt x="245" y="15"/>
                </a:lnTo>
                <a:lnTo>
                  <a:pt x="6" y="15"/>
                </a:lnTo>
                <a:close/>
              </a:path>
            </a:pathLst>
          </a:custGeom>
          <a:solidFill>
            <a:srgbClr val="FFCC00"/>
          </a:solidFill>
          <a:ln>
            <a:solidFill>
              <a:srgbClr val="FFCC00"/>
            </a:solidFill>
          </a:ln>
          <a:extLst/>
        </p:spPr>
        <p:txBody>
          <a:bodyPr vert="horz" wrap="square" lIns="91440" tIns="45720" rIns="91440" bIns="45720" numCol="1" anchor="t" anchorCtr="0" compatLnSpc="1">
            <a:prstTxWarp prst="textNoShape">
              <a:avLst/>
            </a:prstTxWarp>
          </a:bodyPr>
          <a:lstStyle/>
          <a:p>
            <a:endParaRPr lang="en-US" sz="1800" b="0">
              <a:solidFill>
                <a:srgbClr val="FFCC99"/>
              </a:solidFill>
              <a:latin typeface="Arial" charset="0"/>
              <a:ea typeface="ヒラギノ角ゴ Pro W3"/>
              <a:cs typeface="Arial" charset="0"/>
            </a:endParaRPr>
          </a:p>
        </p:txBody>
      </p:sp>
      <p:sp>
        <p:nvSpPr>
          <p:cNvPr id="289" name="Rectangle 3"/>
          <p:cNvSpPr>
            <a:spLocks noGrp="1" noChangeArrowheads="1"/>
          </p:cNvSpPr>
          <p:nvPr>
            <p:ph type="title" idx="4294967295"/>
          </p:nvPr>
        </p:nvSpPr>
        <p:spPr>
          <a:xfrm>
            <a:off x="0" y="109538"/>
            <a:ext cx="8836025" cy="536575"/>
          </a:xfrm>
        </p:spPr>
        <p:txBody>
          <a:bodyPr/>
          <a:lstStyle/>
          <a:p>
            <a:r>
              <a:rPr lang="en-US" sz="3200" dirty="0" smtClean="0">
                <a:latin typeface="Arial" charset="0"/>
                <a:ea typeface="ＭＳ Ｐゴシック" charset="0"/>
              </a:rPr>
              <a:t>ADAPT-DES: Landmark Analysis of ST Stratified by Clinical Presentation</a:t>
            </a:r>
            <a:endParaRPr lang="en-US" sz="3200" dirty="0">
              <a:latin typeface="Arial" charset="0"/>
              <a:ea typeface="ＭＳ Ｐゴシック" charset="0"/>
            </a:endParaRPr>
          </a:p>
        </p:txBody>
      </p:sp>
      <p:sp>
        <p:nvSpPr>
          <p:cNvPr id="290" name="Line 18"/>
          <p:cNvSpPr>
            <a:spLocks noChangeShapeType="1"/>
          </p:cNvSpPr>
          <p:nvPr/>
        </p:nvSpPr>
        <p:spPr bwMode="auto">
          <a:xfrm flipH="1" flipV="1">
            <a:off x="2850770" y="1394239"/>
            <a:ext cx="5704" cy="3233569"/>
          </a:xfrm>
          <a:prstGeom prst="line">
            <a:avLst/>
          </a:prstGeom>
          <a:noFill/>
          <a:ln w="14288">
            <a:solidFill>
              <a:schemeClr val="tx1"/>
            </a:solidFill>
            <a:prstDash val="sys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srgbClr val="FFCC99"/>
              </a:solidFill>
              <a:latin typeface="Arial" charset="0"/>
              <a:ea typeface="ヒラギノ角ゴ Pro W3"/>
              <a:cs typeface="Arial" charset="0"/>
            </a:endParaRPr>
          </a:p>
        </p:txBody>
      </p:sp>
      <p:sp>
        <p:nvSpPr>
          <p:cNvPr id="291" name="Line 18"/>
          <p:cNvSpPr>
            <a:spLocks noChangeShapeType="1"/>
          </p:cNvSpPr>
          <p:nvPr/>
        </p:nvSpPr>
        <p:spPr bwMode="auto">
          <a:xfrm flipH="1" flipV="1">
            <a:off x="5409895" y="1395670"/>
            <a:ext cx="5704" cy="3233569"/>
          </a:xfrm>
          <a:prstGeom prst="line">
            <a:avLst/>
          </a:prstGeom>
          <a:noFill/>
          <a:ln w="14288">
            <a:solidFill>
              <a:schemeClr val="tx1"/>
            </a:solidFill>
            <a:prstDash val="sysDash"/>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sz="1800">
              <a:solidFill>
                <a:srgbClr val="FFCC99"/>
              </a:solidFill>
              <a:latin typeface="Arial" charset="0"/>
              <a:ea typeface="ヒラギノ角ゴ Pro W3"/>
              <a:cs typeface="Arial" charset="0"/>
            </a:endParaRPr>
          </a:p>
        </p:txBody>
      </p:sp>
      <p:sp>
        <p:nvSpPr>
          <p:cNvPr id="3" name="TextBox 2"/>
          <p:cNvSpPr txBox="1"/>
          <p:nvPr/>
        </p:nvSpPr>
        <p:spPr>
          <a:xfrm>
            <a:off x="3411345" y="6093023"/>
            <a:ext cx="4437255" cy="307777"/>
          </a:xfrm>
          <a:prstGeom prst="rect">
            <a:avLst/>
          </a:prstGeom>
          <a:noFill/>
        </p:spPr>
        <p:txBody>
          <a:bodyPr wrap="square" rtlCol="0">
            <a:spAutoFit/>
          </a:bodyPr>
          <a:lstStyle/>
          <a:p>
            <a:pPr algn="ctr"/>
            <a:r>
              <a:rPr lang="en-US" sz="1400" b="0" i="0" dirty="0">
                <a:solidFill>
                  <a:srgbClr val="FFFFFF"/>
                </a:solidFill>
                <a:latin typeface="Arial" charset="0"/>
                <a:ea typeface="ヒラギノ角ゴ Pro W3"/>
                <a:cs typeface="Arial" charset="0"/>
              </a:rPr>
              <a:t>p</a:t>
            </a:r>
            <a:r>
              <a:rPr lang="en-US" sz="1400" b="0" i="0" dirty="0" smtClean="0">
                <a:solidFill>
                  <a:srgbClr val="FFFFFF"/>
                </a:solidFill>
                <a:latin typeface="Arial" charset="0"/>
                <a:ea typeface="ヒラギノ角ゴ Pro W3"/>
                <a:cs typeface="Arial" charset="0"/>
              </a:rPr>
              <a:t>-values by </a:t>
            </a:r>
            <a:r>
              <a:rPr lang="en-US" sz="1400" b="0" i="0" dirty="0" err="1" smtClean="0">
                <a:solidFill>
                  <a:srgbClr val="FFFFFF"/>
                </a:solidFill>
                <a:latin typeface="Arial" charset="0"/>
                <a:ea typeface="ヒラギノ角ゴ Pro W3"/>
                <a:cs typeface="Arial" charset="0"/>
              </a:rPr>
              <a:t>logrank</a:t>
            </a:r>
            <a:r>
              <a:rPr lang="en-US" sz="1400" b="0" i="0" dirty="0" smtClean="0">
                <a:solidFill>
                  <a:srgbClr val="FFFFFF"/>
                </a:solidFill>
                <a:latin typeface="Arial" charset="0"/>
                <a:ea typeface="ヒラギノ角ゴ Pro W3"/>
                <a:cs typeface="Arial" charset="0"/>
              </a:rPr>
              <a:t> test</a:t>
            </a:r>
            <a:endParaRPr lang="en-US" sz="1400" b="0" i="0" dirty="0">
              <a:solidFill>
                <a:srgbClr val="FFFFFF"/>
              </a:solidFill>
              <a:latin typeface="Arial" charset="0"/>
              <a:ea typeface="ヒラギノ角ゴ Pro W3"/>
              <a:cs typeface="Arial" charset="0"/>
            </a:endParaRPr>
          </a:p>
        </p:txBody>
      </p:sp>
      <p:sp>
        <p:nvSpPr>
          <p:cNvPr id="4" name="TextBox 3"/>
          <p:cNvSpPr txBox="1"/>
          <p:nvPr/>
        </p:nvSpPr>
        <p:spPr>
          <a:xfrm>
            <a:off x="1905000" y="6400800"/>
            <a:ext cx="1683474" cy="400110"/>
          </a:xfrm>
          <a:prstGeom prst="rect">
            <a:avLst/>
          </a:prstGeom>
          <a:noFill/>
        </p:spPr>
        <p:txBody>
          <a:bodyPr wrap="none" rtlCol="0">
            <a:spAutoFit/>
          </a:bodyPr>
          <a:lstStyle/>
          <a:p>
            <a:r>
              <a:rPr lang="en-US" dirty="0" smtClean="0">
                <a:solidFill>
                  <a:schemeClr val="tx1"/>
                </a:solidFill>
              </a:rPr>
              <a:t>Ajay </a:t>
            </a:r>
            <a:r>
              <a:rPr lang="en-US" dirty="0" err="1" smtClean="0">
                <a:solidFill>
                  <a:schemeClr val="tx1"/>
                </a:solidFill>
              </a:rPr>
              <a:t>Kirtane</a:t>
            </a:r>
            <a:endParaRPr lang="en-US" dirty="0">
              <a:solidFill>
                <a:schemeClr val="tx1"/>
              </a:solidFill>
            </a:endParaRPr>
          </a:p>
        </p:txBody>
      </p:sp>
    </p:spTree>
    <p:extLst>
      <p:ext uri="{BB962C8B-B14F-4D97-AF65-F5344CB8AC3E}">
        <p14:creationId xmlns:p14="http://schemas.microsoft.com/office/powerpoint/2010/main" val="1178984053"/>
      </p:ext>
    </p:extLst>
  </p:cSld>
  <p:clrMapOvr>
    <a:masterClrMapping/>
  </p:clrMapOvr>
  <mc:AlternateContent xmlns:mc="http://schemas.openxmlformats.org/markup-compatibility/2006" xmlns:p14="http://schemas.microsoft.com/office/powerpoint/2010/main">
    <mc:Choice Requires="p14">
      <p:transition p14:dur="300">
        <p:wipe dir="r"/>
      </p:transition>
    </mc:Choice>
    <mc:Fallback xmlns="">
      <p:transition xmlns:p14="http://schemas.microsoft.com/office/powerpoint/2010/main">
        <p:wipe dir="r"/>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76194" name="Object 2">
            <a:hlinkClick r:id="" action="ppaction://ole?verb=0"/>
          </p:cNvPr>
          <p:cNvGraphicFramePr>
            <a:graphicFrameLocks noGrp="1"/>
          </p:cNvGraphicFramePr>
          <p:nvPr>
            <p:ph type="chart" sz="half" idx="2"/>
          </p:nvPr>
        </p:nvGraphicFramePr>
        <p:xfrm>
          <a:off x="609600" y="1295400"/>
          <a:ext cx="7772400" cy="4427538"/>
        </p:xfrm>
        <a:graphic>
          <a:graphicData uri="http://schemas.openxmlformats.org/presentationml/2006/ole">
            <mc:AlternateContent xmlns:mc="http://schemas.openxmlformats.org/markup-compatibility/2006">
              <mc:Choice xmlns:v="urn:schemas-microsoft-com:vml" Requires="v">
                <p:oleObj spid="_x0000_s1552512" name="Chart" r:id="rId3" imgW="8734425" imgH="5181600" progId="MSGraph.Chart.8">
                  <p:embed followColorScheme="full"/>
                </p:oleObj>
              </mc:Choice>
              <mc:Fallback>
                <p:oleObj name="Chart" r:id="rId3" imgW="8734425" imgH="5181600" progId="MSGraph.Chart.8">
                  <p:embed followColorScheme="full"/>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295400"/>
                        <a:ext cx="7772400" cy="4427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76195" name="Rectangle 3"/>
          <p:cNvSpPr>
            <a:spLocks noChangeArrowheads="1"/>
          </p:cNvSpPr>
          <p:nvPr/>
        </p:nvSpPr>
        <p:spPr bwMode="auto">
          <a:xfrm>
            <a:off x="685800" y="5562600"/>
            <a:ext cx="65532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488" tIns="44450" rIns="90488" bIns="44450">
            <a:spAutoFit/>
          </a:bodyPr>
          <a:lstStyle/>
          <a:p>
            <a:pPr algn="ctr" eaLnBrk="0" hangingPunct="0"/>
            <a:r>
              <a:rPr lang="en-US" i="0">
                <a:solidFill>
                  <a:srgbClr val="FFFFFF"/>
                </a:solidFill>
                <a:latin typeface="Arial" pitchFamily="34" charset="0"/>
              </a:rPr>
              <a:t>                               Follow-up time, days</a:t>
            </a:r>
          </a:p>
          <a:p>
            <a:pPr algn="ctr" eaLnBrk="0" hangingPunct="0"/>
            <a:endParaRPr lang="en-US" i="0">
              <a:solidFill>
                <a:srgbClr val="FFFFFF"/>
              </a:solidFill>
              <a:latin typeface="Arial" pitchFamily="34" charset="0"/>
            </a:endParaRPr>
          </a:p>
          <a:p>
            <a:pPr eaLnBrk="0" hangingPunct="0"/>
            <a:r>
              <a:rPr lang="en-US" sz="1600" i="0">
                <a:solidFill>
                  <a:srgbClr val="FFFFFF"/>
                </a:solidFill>
                <a:latin typeface="Arial" pitchFamily="34" charset="0"/>
              </a:rPr>
              <a:t>*n=1455 (66% BMS, 34% DES)</a:t>
            </a:r>
          </a:p>
          <a:p>
            <a:pPr eaLnBrk="0" hangingPunct="0"/>
            <a:r>
              <a:rPr lang="en-US" sz="1600" i="0">
                <a:solidFill>
                  <a:srgbClr val="FFFFFF"/>
                </a:solidFill>
                <a:latin typeface="Arial" pitchFamily="34" charset="0"/>
              </a:rPr>
              <a:t>  HR BMS 2.65; DES 2.0</a:t>
            </a:r>
          </a:p>
        </p:txBody>
      </p:sp>
      <p:sp>
        <p:nvSpPr>
          <p:cNvPr id="776196" name="Rectangle 4"/>
          <p:cNvSpPr>
            <a:spLocks noGrp="1" noChangeArrowheads="1"/>
          </p:cNvSpPr>
          <p:nvPr>
            <p:ph type="title"/>
          </p:nvPr>
        </p:nvSpPr>
        <p:spPr>
          <a:xfrm>
            <a:off x="-101600" y="76200"/>
            <a:ext cx="9067800" cy="1143000"/>
          </a:xfrm>
        </p:spPr>
        <p:txBody>
          <a:bodyPr/>
          <a:lstStyle/>
          <a:p>
            <a:r>
              <a:rPr lang="en-US" b="1">
                <a:latin typeface="Arial Narrow" pitchFamily="34" charset="0"/>
              </a:rPr>
              <a:t>Mortality Following PCI for ACS by Clopidogrel Use: </a:t>
            </a:r>
            <a:br>
              <a:rPr lang="en-US" b="1">
                <a:latin typeface="Arial Narrow" pitchFamily="34" charset="0"/>
              </a:rPr>
            </a:br>
            <a:r>
              <a:rPr lang="en-US" b="1">
                <a:latin typeface="Arial Narrow" pitchFamily="34" charset="0"/>
              </a:rPr>
              <a:t>Veterans Administration 2003-2004*</a:t>
            </a:r>
          </a:p>
        </p:txBody>
      </p:sp>
      <p:sp>
        <p:nvSpPr>
          <p:cNvPr id="776197" name="Text Box 5"/>
          <p:cNvSpPr txBox="1">
            <a:spLocks noChangeArrowheads="1"/>
          </p:cNvSpPr>
          <p:nvPr/>
        </p:nvSpPr>
        <p:spPr bwMode="auto">
          <a:xfrm>
            <a:off x="1447800" y="5943600"/>
            <a:ext cx="4648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sz="2400" b="0" i="0">
              <a:solidFill>
                <a:srgbClr val="FFFFFF"/>
              </a:solidFill>
              <a:latin typeface="Times New Roman" pitchFamily="18" charset="0"/>
            </a:endParaRPr>
          </a:p>
        </p:txBody>
      </p:sp>
      <p:sp>
        <p:nvSpPr>
          <p:cNvPr id="776198" name="Text Box 6"/>
          <p:cNvSpPr txBox="1">
            <a:spLocks noChangeArrowheads="1"/>
          </p:cNvSpPr>
          <p:nvPr/>
        </p:nvSpPr>
        <p:spPr bwMode="auto">
          <a:xfrm>
            <a:off x="6172200" y="6521450"/>
            <a:ext cx="32766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i="0">
                <a:solidFill>
                  <a:srgbClr val="FFFFFF"/>
                </a:solidFill>
                <a:latin typeface="Arial Narrow" pitchFamily="34" charset="0"/>
              </a:rPr>
              <a:t>Ho et al. Am Heart J  2007;154:846</a:t>
            </a:r>
          </a:p>
        </p:txBody>
      </p:sp>
      <p:sp>
        <p:nvSpPr>
          <p:cNvPr id="776199" name="Text Box 7"/>
          <p:cNvSpPr txBox="1">
            <a:spLocks noChangeArrowheads="1"/>
          </p:cNvSpPr>
          <p:nvPr/>
        </p:nvSpPr>
        <p:spPr bwMode="auto">
          <a:xfrm rot="-5400000">
            <a:off x="-1134269" y="3191669"/>
            <a:ext cx="3275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i="0">
                <a:solidFill>
                  <a:srgbClr val="FFFFFF"/>
                </a:solidFill>
                <a:latin typeface="Arial" pitchFamily="34" charset="0"/>
              </a:rPr>
              <a:t>Cumulative mortality rate</a:t>
            </a:r>
          </a:p>
        </p:txBody>
      </p:sp>
      <p:sp>
        <p:nvSpPr>
          <p:cNvPr id="776200" name="Line 8"/>
          <p:cNvSpPr>
            <a:spLocks noChangeShapeType="1"/>
          </p:cNvSpPr>
          <p:nvPr/>
        </p:nvSpPr>
        <p:spPr bwMode="auto">
          <a:xfrm>
            <a:off x="6172200" y="2057400"/>
            <a:ext cx="6858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00"/>
              </a:solidFill>
            </a:endParaRPr>
          </a:p>
        </p:txBody>
      </p:sp>
      <p:sp>
        <p:nvSpPr>
          <p:cNvPr id="776201" name="Line 9"/>
          <p:cNvSpPr>
            <a:spLocks noChangeShapeType="1"/>
          </p:cNvSpPr>
          <p:nvPr/>
        </p:nvSpPr>
        <p:spPr bwMode="auto">
          <a:xfrm flipH="1" flipV="1">
            <a:off x="6858000" y="1981200"/>
            <a:ext cx="0" cy="762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00"/>
              </a:solidFill>
            </a:endParaRPr>
          </a:p>
        </p:txBody>
      </p:sp>
      <p:sp>
        <p:nvSpPr>
          <p:cNvPr id="776202" name="Line 10"/>
          <p:cNvSpPr>
            <a:spLocks noChangeShapeType="1"/>
          </p:cNvSpPr>
          <p:nvPr/>
        </p:nvSpPr>
        <p:spPr bwMode="auto">
          <a:xfrm>
            <a:off x="6858000" y="1981200"/>
            <a:ext cx="1524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00"/>
              </a:solidFill>
            </a:endParaRPr>
          </a:p>
        </p:txBody>
      </p:sp>
      <p:sp>
        <p:nvSpPr>
          <p:cNvPr id="776203" name="Line 11"/>
          <p:cNvSpPr>
            <a:spLocks noChangeShapeType="1"/>
          </p:cNvSpPr>
          <p:nvPr/>
        </p:nvSpPr>
        <p:spPr bwMode="auto">
          <a:xfrm flipH="1" flipV="1">
            <a:off x="7010400" y="1905000"/>
            <a:ext cx="0" cy="762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00"/>
              </a:solidFill>
            </a:endParaRPr>
          </a:p>
        </p:txBody>
      </p:sp>
      <p:sp>
        <p:nvSpPr>
          <p:cNvPr id="776204" name="Line 12"/>
          <p:cNvSpPr>
            <a:spLocks noChangeShapeType="1"/>
          </p:cNvSpPr>
          <p:nvPr/>
        </p:nvSpPr>
        <p:spPr bwMode="auto">
          <a:xfrm>
            <a:off x="7010400" y="1905000"/>
            <a:ext cx="4572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00"/>
              </a:solidFill>
            </a:endParaRPr>
          </a:p>
        </p:txBody>
      </p:sp>
      <p:sp>
        <p:nvSpPr>
          <p:cNvPr id="776205" name="Line 13"/>
          <p:cNvSpPr>
            <a:spLocks noChangeShapeType="1"/>
          </p:cNvSpPr>
          <p:nvPr/>
        </p:nvSpPr>
        <p:spPr bwMode="auto">
          <a:xfrm flipV="1">
            <a:off x="7467600" y="1600200"/>
            <a:ext cx="0" cy="30480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00"/>
              </a:solidFill>
            </a:endParaRPr>
          </a:p>
        </p:txBody>
      </p:sp>
      <p:sp>
        <p:nvSpPr>
          <p:cNvPr id="776206" name="Line 14"/>
          <p:cNvSpPr>
            <a:spLocks noChangeShapeType="1"/>
          </p:cNvSpPr>
          <p:nvPr/>
        </p:nvSpPr>
        <p:spPr bwMode="auto">
          <a:xfrm>
            <a:off x="7467600" y="1600200"/>
            <a:ext cx="3048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00"/>
              </a:solidFill>
            </a:endParaRPr>
          </a:p>
        </p:txBody>
      </p:sp>
      <p:sp>
        <p:nvSpPr>
          <p:cNvPr id="776207" name="Line 15"/>
          <p:cNvSpPr>
            <a:spLocks noChangeShapeType="1"/>
          </p:cNvSpPr>
          <p:nvPr/>
        </p:nvSpPr>
        <p:spPr bwMode="auto">
          <a:xfrm>
            <a:off x="4038600" y="43434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00"/>
              </a:solidFill>
            </a:endParaRPr>
          </a:p>
        </p:txBody>
      </p:sp>
      <p:sp>
        <p:nvSpPr>
          <p:cNvPr id="776208" name="Line 16"/>
          <p:cNvSpPr>
            <a:spLocks noChangeShapeType="1"/>
          </p:cNvSpPr>
          <p:nvPr/>
        </p:nvSpPr>
        <p:spPr bwMode="auto">
          <a:xfrm>
            <a:off x="3810000" y="4343400"/>
            <a:ext cx="304800"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00"/>
              </a:solidFill>
            </a:endParaRPr>
          </a:p>
        </p:txBody>
      </p:sp>
      <p:sp>
        <p:nvSpPr>
          <p:cNvPr id="776209" name="Line 17"/>
          <p:cNvSpPr>
            <a:spLocks noChangeShapeType="1"/>
          </p:cNvSpPr>
          <p:nvPr/>
        </p:nvSpPr>
        <p:spPr bwMode="auto">
          <a:xfrm flipV="1">
            <a:off x="4114800" y="4267200"/>
            <a:ext cx="609600" cy="7620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00"/>
              </a:solidFill>
            </a:endParaRPr>
          </a:p>
        </p:txBody>
      </p:sp>
      <p:sp>
        <p:nvSpPr>
          <p:cNvPr id="776210" name="Line 18"/>
          <p:cNvSpPr>
            <a:spLocks noChangeShapeType="1"/>
          </p:cNvSpPr>
          <p:nvPr/>
        </p:nvSpPr>
        <p:spPr bwMode="auto">
          <a:xfrm>
            <a:off x="4724400" y="4267200"/>
            <a:ext cx="228600"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00"/>
              </a:solidFill>
            </a:endParaRPr>
          </a:p>
        </p:txBody>
      </p:sp>
      <p:sp>
        <p:nvSpPr>
          <p:cNvPr id="776211" name="Line 19"/>
          <p:cNvSpPr>
            <a:spLocks noChangeShapeType="1"/>
          </p:cNvSpPr>
          <p:nvPr/>
        </p:nvSpPr>
        <p:spPr bwMode="auto">
          <a:xfrm flipV="1">
            <a:off x="4953000" y="4191000"/>
            <a:ext cx="0" cy="7620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00"/>
              </a:solidFill>
            </a:endParaRPr>
          </a:p>
        </p:txBody>
      </p:sp>
      <p:sp>
        <p:nvSpPr>
          <p:cNvPr id="776212" name="Line 20"/>
          <p:cNvSpPr>
            <a:spLocks noChangeShapeType="1"/>
          </p:cNvSpPr>
          <p:nvPr/>
        </p:nvSpPr>
        <p:spPr bwMode="auto">
          <a:xfrm>
            <a:off x="4953000" y="4191000"/>
            <a:ext cx="304800"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00"/>
              </a:solidFill>
            </a:endParaRPr>
          </a:p>
        </p:txBody>
      </p:sp>
      <p:sp>
        <p:nvSpPr>
          <p:cNvPr id="776213" name="Line 21"/>
          <p:cNvSpPr>
            <a:spLocks noChangeShapeType="1"/>
          </p:cNvSpPr>
          <p:nvPr/>
        </p:nvSpPr>
        <p:spPr bwMode="auto">
          <a:xfrm flipV="1">
            <a:off x="5257800" y="4114800"/>
            <a:ext cx="0" cy="7620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00"/>
              </a:solidFill>
            </a:endParaRPr>
          </a:p>
        </p:txBody>
      </p:sp>
      <p:sp>
        <p:nvSpPr>
          <p:cNvPr id="776214" name="Line 22"/>
          <p:cNvSpPr>
            <a:spLocks noChangeShapeType="1"/>
          </p:cNvSpPr>
          <p:nvPr/>
        </p:nvSpPr>
        <p:spPr bwMode="auto">
          <a:xfrm>
            <a:off x="5257800" y="4114800"/>
            <a:ext cx="228600"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00"/>
              </a:solidFill>
            </a:endParaRPr>
          </a:p>
        </p:txBody>
      </p:sp>
      <p:sp>
        <p:nvSpPr>
          <p:cNvPr id="776215" name="Line 23"/>
          <p:cNvSpPr>
            <a:spLocks noChangeShapeType="1"/>
          </p:cNvSpPr>
          <p:nvPr/>
        </p:nvSpPr>
        <p:spPr bwMode="auto">
          <a:xfrm flipV="1">
            <a:off x="5486400" y="3962400"/>
            <a:ext cx="0" cy="15240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00"/>
              </a:solidFill>
            </a:endParaRPr>
          </a:p>
        </p:txBody>
      </p:sp>
      <p:sp>
        <p:nvSpPr>
          <p:cNvPr id="776216" name="Line 24"/>
          <p:cNvSpPr>
            <a:spLocks noChangeShapeType="1"/>
          </p:cNvSpPr>
          <p:nvPr/>
        </p:nvSpPr>
        <p:spPr bwMode="auto">
          <a:xfrm>
            <a:off x="5486400" y="3962400"/>
            <a:ext cx="533400"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00"/>
              </a:solidFill>
            </a:endParaRPr>
          </a:p>
        </p:txBody>
      </p:sp>
      <p:sp>
        <p:nvSpPr>
          <p:cNvPr id="776217" name="Line 25"/>
          <p:cNvSpPr>
            <a:spLocks noChangeShapeType="1"/>
          </p:cNvSpPr>
          <p:nvPr/>
        </p:nvSpPr>
        <p:spPr bwMode="auto">
          <a:xfrm flipV="1">
            <a:off x="6019800" y="3810000"/>
            <a:ext cx="0" cy="15240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00"/>
              </a:solidFill>
            </a:endParaRPr>
          </a:p>
        </p:txBody>
      </p:sp>
      <p:sp>
        <p:nvSpPr>
          <p:cNvPr id="776218" name="Line 26"/>
          <p:cNvSpPr>
            <a:spLocks noChangeShapeType="1"/>
          </p:cNvSpPr>
          <p:nvPr/>
        </p:nvSpPr>
        <p:spPr bwMode="auto">
          <a:xfrm>
            <a:off x="6019800" y="3810000"/>
            <a:ext cx="990600"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00"/>
              </a:solidFill>
            </a:endParaRPr>
          </a:p>
        </p:txBody>
      </p:sp>
      <p:sp>
        <p:nvSpPr>
          <p:cNvPr id="776219" name="Text Box 27"/>
          <p:cNvSpPr txBox="1">
            <a:spLocks noChangeArrowheads="1"/>
          </p:cNvSpPr>
          <p:nvPr/>
        </p:nvSpPr>
        <p:spPr bwMode="auto">
          <a:xfrm>
            <a:off x="6553200" y="4267200"/>
            <a:ext cx="2438400"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800" i="0">
                <a:solidFill>
                  <a:srgbClr val="FFFFFF"/>
                </a:solidFill>
                <a:latin typeface="Arial" pitchFamily="34" charset="0"/>
              </a:rPr>
              <a:t>Off clopidogrel</a:t>
            </a:r>
          </a:p>
          <a:p>
            <a:pPr>
              <a:spcBef>
                <a:spcPct val="50000"/>
              </a:spcBef>
            </a:pPr>
            <a:r>
              <a:rPr lang="en-US" sz="1800" i="0">
                <a:solidFill>
                  <a:srgbClr val="FFFFFF"/>
                </a:solidFill>
                <a:latin typeface="Arial" pitchFamily="34" charset="0"/>
              </a:rPr>
              <a:t>On clopidogrel</a:t>
            </a:r>
          </a:p>
        </p:txBody>
      </p:sp>
      <p:sp>
        <p:nvSpPr>
          <p:cNvPr id="776220" name="Line 28"/>
          <p:cNvSpPr>
            <a:spLocks noChangeShapeType="1"/>
          </p:cNvSpPr>
          <p:nvPr/>
        </p:nvSpPr>
        <p:spPr bwMode="auto">
          <a:xfrm flipH="1">
            <a:off x="6019800" y="4419600"/>
            <a:ext cx="533400"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00"/>
              </a:solidFill>
            </a:endParaRPr>
          </a:p>
        </p:txBody>
      </p:sp>
      <p:sp>
        <p:nvSpPr>
          <p:cNvPr id="776221" name="Line 29"/>
          <p:cNvSpPr>
            <a:spLocks noChangeShapeType="1"/>
          </p:cNvSpPr>
          <p:nvPr/>
        </p:nvSpPr>
        <p:spPr bwMode="auto">
          <a:xfrm flipH="1">
            <a:off x="6019800" y="4876800"/>
            <a:ext cx="533400" cy="0"/>
          </a:xfrm>
          <a:prstGeom prst="line">
            <a:avLst/>
          </a:prstGeom>
          <a:noFill/>
          <a:ln w="28575">
            <a:solidFill>
              <a:srgbClr val="00CC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00"/>
              </a:solidFill>
            </a:endParaRPr>
          </a:p>
        </p:txBody>
      </p:sp>
      <p:sp>
        <p:nvSpPr>
          <p:cNvPr id="776222" name="Freeform 30"/>
          <p:cNvSpPr>
            <a:spLocks/>
          </p:cNvSpPr>
          <p:nvPr/>
        </p:nvSpPr>
        <p:spPr bwMode="auto">
          <a:xfrm>
            <a:off x="1724025" y="2057400"/>
            <a:ext cx="4448175" cy="3006725"/>
          </a:xfrm>
          <a:custGeom>
            <a:avLst/>
            <a:gdLst>
              <a:gd name="T0" fmla="*/ 0 w 2802"/>
              <a:gd name="T1" fmla="*/ 1894 h 1894"/>
              <a:gd name="T2" fmla="*/ 226 w 2802"/>
              <a:gd name="T3" fmla="*/ 1870 h 1894"/>
              <a:gd name="T4" fmla="*/ 288 w 2802"/>
              <a:gd name="T5" fmla="*/ 1722 h 1894"/>
              <a:gd name="T6" fmla="*/ 319 w 2802"/>
              <a:gd name="T7" fmla="*/ 1644 h 1894"/>
              <a:gd name="T8" fmla="*/ 389 w 2802"/>
              <a:gd name="T9" fmla="*/ 1520 h 1894"/>
              <a:gd name="T10" fmla="*/ 459 w 2802"/>
              <a:gd name="T11" fmla="*/ 1473 h 1894"/>
              <a:gd name="T12" fmla="*/ 646 w 2802"/>
              <a:gd name="T13" fmla="*/ 1427 h 1894"/>
              <a:gd name="T14" fmla="*/ 701 w 2802"/>
              <a:gd name="T15" fmla="*/ 1380 h 1894"/>
              <a:gd name="T16" fmla="*/ 740 w 2802"/>
              <a:gd name="T17" fmla="*/ 1310 h 1894"/>
              <a:gd name="T18" fmla="*/ 794 w 2802"/>
              <a:gd name="T19" fmla="*/ 1224 h 1894"/>
              <a:gd name="T20" fmla="*/ 864 w 2802"/>
              <a:gd name="T21" fmla="*/ 1115 h 1894"/>
              <a:gd name="T22" fmla="*/ 965 w 2802"/>
              <a:gd name="T23" fmla="*/ 952 h 1894"/>
              <a:gd name="T24" fmla="*/ 981 w 2802"/>
              <a:gd name="T25" fmla="*/ 905 h 1894"/>
              <a:gd name="T26" fmla="*/ 1051 w 2802"/>
              <a:gd name="T27" fmla="*/ 874 h 1894"/>
              <a:gd name="T28" fmla="*/ 1121 w 2802"/>
              <a:gd name="T29" fmla="*/ 827 h 1894"/>
              <a:gd name="T30" fmla="*/ 1191 w 2802"/>
              <a:gd name="T31" fmla="*/ 804 h 1894"/>
              <a:gd name="T32" fmla="*/ 1331 w 2802"/>
              <a:gd name="T33" fmla="*/ 757 h 1894"/>
              <a:gd name="T34" fmla="*/ 1401 w 2802"/>
              <a:gd name="T35" fmla="*/ 726 h 1894"/>
              <a:gd name="T36" fmla="*/ 1456 w 2802"/>
              <a:gd name="T37" fmla="*/ 672 h 1894"/>
              <a:gd name="T38" fmla="*/ 1853 w 2802"/>
              <a:gd name="T39" fmla="*/ 555 h 1894"/>
              <a:gd name="T40" fmla="*/ 1962 w 2802"/>
              <a:gd name="T41" fmla="*/ 531 h 1894"/>
              <a:gd name="T42" fmla="*/ 2055 w 2802"/>
              <a:gd name="T43" fmla="*/ 469 h 1894"/>
              <a:gd name="T44" fmla="*/ 2172 w 2802"/>
              <a:gd name="T45" fmla="*/ 415 h 1894"/>
              <a:gd name="T46" fmla="*/ 2195 w 2802"/>
              <a:gd name="T47" fmla="*/ 399 h 1894"/>
              <a:gd name="T48" fmla="*/ 2211 w 2802"/>
              <a:gd name="T49" fmla="*/ 376 h 1894"/>
              <a:gd name="T50" fmla="*/ 2281 w 2802"/>
              <a:gd name="T51" fmla="*/ 345 h 1894"/>
              <a:gd name="T52" fmla="*/ 2374 w 2802"/>
              <a:gd name="T53" fmla="*/ 275 h 1894"/>
              <a:gd name="T54" fmla="*/ 2600 w 2802"/>
              <a:gd name="T55" fmla="*/ 220 h 1894"/>
              <a:gd name="T56" fmla="*/ 2693 w 2802"/>
              <a:gd name="T57" fmla="*/ 158 h 1894"/>
              <a:gd name="T58" fmla="*/ 2779 w 2802"/>
              <a:gd name="T59" fmla="*/ 25 h 1894"/>
              <a:gd name="T60" fmla="*/ 2802 w 2802"/>
              <a:gd name="T61" fmla="*/ 2 h 18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802" h="1894">
                <a:moveTo>
                  <a:pt x="0" y="1894"/>
                </a:moveTo>
                <a:cubicBezTo>
                  <a:pt x="88" y="1871"/>
                  <a:pt x="97" y="1876"/>
                  <a:pt x="226" y="1870"/>
                </a:cubicBezTo>
                <a:cubicBezTo>
                  <a:pt x="239" y="1820"/>
                  <a:pt x="232" y="1742"/>
                  <a:pt x="288" y="1722"/>
                </a:cubicBezTo>
                <a:cubicBezTo>
                  <a:pt x="306" y="1697"/>
                  <a:pt x="309" y="1673"/>
                  <a:pt x="319" y="1644"/>
                </a:cubicBezTo>
                <a:cubicBezTo>
                  <a:pt x="328" y="1525"/>
                  <a:pt x="303" y="1538"/>
                  <a:pt x="389" y="1520"/>
                </a:cubicBezTo>
                <a:cubicBezTo>
                  <a:pt x="402" y="1482"/>
                  <a:pt x="420" y="1481"/>
                  <a:pt x="459" y="1473"/>
                </a:cubicBezTo>
                <a:cubicBezTo>
                  <a:pt x="532" y="1427"/>
                  <a:pt x="539" y="1433"/>
                  <a:pt x="646" y="1427"/>
                </a:cubicBezTo>
                <a:cubicBezTo>
                  <a:pt x="658" y="1391"/>
                  <a:pt x="669" y="1400"/>
                  <a:pt x="701" y="1380"/>
                </a:cubicBezTo>
                <a:cubicBezTo>
                  <a:pt x="716" y="1356"/>
                  <a:pt x="724" y="1333"/>
                  <a:pt x="740" y="1310"/>
                </a:cubicBezTo>
                <a:cubicBezTo>
                  <a:pt x="751" y="1271"/>
                  <a:pt x="760" y="1248"/>
                  <a:pt x="794" y="1224"/>
                </a:cubicBezTo>
                <a:cubicBezTo>
                  <a:pt x="822" y="1184"/>
                  <a:pt x="821" y="1145"/>
                  <a:pt x="864" y="1115"/>
                </a:cubicBezTo>
                <a:cubicBezTo>
                  <a:pt x="901" y="1062"/>
                  <a:pt x="929" y="1006"/>
                  <a:pt x="965" y="952"/>
                </a:cubicBezTo>
                <a:cubicBezTo>
                  <a:pt x="974" y="938"/>
                  <a:pt x="967" y="914"/>
                  <a:pt x="981" y="905"/>
                </a:cubicBezTo>
                <a:cubicBezTo>
                  <a:pt x="1005" y="888"/>
                  <a:pt x="1026" y="887"/>
                  <a:pt x="1051" y="874"/>
                </a:cubicBezTo>
                <a:cubicBezTo>
                  <a:pt x="1076" y="861"/>
                  <a:pt x="1096" y="840"/>
                  <a:pt x="1121" y="827"/>
                </a:cubicBezTo>
                <a:cubicBezTo>
                  <a:pt x="1143" y="816"/>
                  <a:pt x="1169" y="815"/>
                  <a:pt x="1191" y="804"/>
                </a:cubicBezTo>
                <a:cubicBezTo>
                  <a:pt x="1238" y="779"/>
                  <a:pt x="1278" y="766"/>
                  <a:pt x="1331" y="757"/>
                </a:cubicBezTo>
                <a:cubicBezTo>
                  <a:pt x="1358" y="748"/>
                  <a:pt x="1378" y="742"/>
                  <a:pt x="1401" y="726"/>
                </a:cubicBezTo>
                <a:cubicBezTo>
                  <a:pt x="1413" y="692"/>
                  <a:pt x="1432" y="701"/>
                  <a:pt x="1456" y="672"/>
                </a:cubicBezTo>
                <a:cubicBezTo>
                  <a:pt x="1545" y="565"/>
                  <a:pt x="1727" y="561"/>
                  <a:pt x="1853" y="555"/>
                </a:cubicBezTo>
                <a:cubicBezTo>
                  <a:pt x="1931" y="545"/>
                  <a:pt x="1895" y="554"/>
                  <a:pt x="1962" y="531"/>
                </a:cubicBezTo>
                <a:cubicBezTo>
                  <a:pt x="1993" y="521"/>
                  <a:pt x="2025" y="484"/>
                  <a:pt x="2055" y="469"/>
                </a:cubicBezTo>
                <a:cubicBezTo>
                  <a:pt x="2094" y="449"/>
                  <a:pt x="2130" y="427"/>
                  <a:pt x="2172" y="415"/>
                </a:cubicBezTo>
                <a:cubicBezTo>
                  <a:pt x="2180" y="410"/>
                  <a:pt x="2188" y="406"/>
                  <a:pt x="2195" y="399"/>
                </a:cubicBezTo>
                <a:cubicBezTo>
                  <a:pt x="2202" y="392"/>
                  <a:pt x="2204" y="382"/>
                  <a:pt x="2211" y="376"/>
                </a:cubicBezTo>
                <a:cubicBezTo>
                  <a:pt x="2224" y="366"/>
                  <a:pt x="2265" y="350"/>
                  <a:pt x="2281" y="345"/>
                </a:cubicBezTo>
                <a:cubicBezTo>
                  <a:pt x="2314" y="322"/>
                  <a:pt x="2340" y="297"/>
                  <a:pt x="2374" y="275"/>
                </a:cubicBezTo>
                <a:cubicBezTo>
                  <a:pt x="2435" y="235"/>
                  <a:pt x="2533" y="240"/>
                  <a:pt x="2600" y="220"/>
                </a:cubicBezTo>
                <a:cubicBezTo>
                  <a:pt x="2639" y="208"/>
                  <a:pt x="2660" y="180"/>
                  <a:pt x="2693" y="158"/>
                </a:cubicBezTo>
                <a:cubicBezTo>
                  <a:pt x="2711" y="106"/>
                  <a:pt x="2733" y="57"/>
                  <a:pt x="2779" y="25"/>
                </a:cubicBezTo>
                <a:cubicBezTo>
                  <a:pt x="2795" y="0"/>
                  <a:pt x="2785" y="2"/>
                  <a:pt x="2802" y="2"/>
                </a:cubicBez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00"/>
              </a:solidFill>
            </a:endParaRPr>
          </a:p>
        </p:txBody>
      </p:sp>
      <p:sp>
        <p:nvSpPr>
          <p:cNvPr id="776223" name="Freeform 31"/>
          <p:cNvSpPr>
            <a:spLocks/>
          </p:cNvSpPr>
          <p:nvPr/>
        </p:nvSpPr>
        <p:spPr bwMode="auto">
          <a:xfrm>
            <a:off x="1743075" y="4337050"/>
            <a:ext cx="2074863" cy="754063"/>
          </a:xfrm>
          <a:custGeom>
            <a:avLst/>
            <a:gdLst>
              <a:gd name="T0" fmla="*/ 0 w 1307"/>
              <a:gd name="T1" fmla="*/ 475 h 475"/>
              <a:gd name="T2" fmla="*/ 70 w 1307"/>
              <a:gd name="T3" fmla="*/ 335 h 475"/>
              <a:gd name="T4" fmla="*/ 186 w 1307"/>
              <a:gd name="T5" fmla="*/ 288 h 475"/>
              <a:gd name="T6" fmla="*/ 233 w 1307"/>
              <a:gd name="T7" fmla="*/ 257 h 475"/>
              <a:gd name="T8" fmla="*/ 326 w 1307"/>
              <a:gd name="T9" fmla="*/ 226 h 475"/>
              <a:gd name="T10" fmla="*/ 396 w 1307"/>
              <a:gd name="T11" fmla="*/ 179 h 475"/>
              <a:gd name="T12" fmla="*/ 529 w 1307"/>
              <a:gd name="T13" fmla="*/ 148 h 475"/>
              <a:gd name="T14" fmla="*/ 708 w 1307"/>
              <a:gd name="T15" fmla="*/ 109 h 475"/>
              <a:gd name="T16" fmla="*/ 879 w 1307"/>
              <a:gd name="T17" fmla="*/ 70 h 475"/>
              <a:gd name="T18" fmla="*/ 1136 w 1307"/>
              <a:gd name="T19" fmla="*/ 47 h 475"/>
              <a:gd name="T20" fmla="*/ 1198 w 1307"/>
              <a:gd name="T21" fmla="*/ 31 h 475"/>
              <a:gd name="T22" fmla="*/ 1307 w 1307"/>
              <a:gd name="T23" fmla="*/ 0 h 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307" h="475">
                <a:moveTo>
                  <a:pt x="0" y="475"/>
                </a:moveTo>
                <a:cubicBezTo>
                  <a:pt x="24" y="438"/>
                  <a:pt x="31" y="362"/>
                  <a:pt x="70" y="335"/>
                </a:cubicBezTo>
                <a:cubicBezTo>
                  <a:pt x="105" y="311"/>
                  <a:pt x="146" y="302"/>
                  <a:pt x="186" y="288"/>
                </a:cubicBezTo>
                <a:cubicBezTo>
                  <a:pt x="205" y="281"/>
                  <a:pt x="215" y="265"/>
                  <a:pt x="233" y="257"/>
                </a:cubicBezTo>
                <a:cubicBezTo>
                  <a:pt x="261" y="244"/>
                  <a:pt x="298" y="241"/>
                  <a:pt x="326" y="226"/>
                </a:cubicBezTo>
                <a:cubicBezTo>
                  <a:pt x="351" y="212"/>
                  <a:pt x="369" y="188"/>
                  <a:pt x="396" y="179"/>
                </a:cubicBezTo>
                <a:cubicBezTo>
                  <a:pt x="439" y="165"/>
                  <a:pt x="485" y="160"/>
                  <a:pt x="529" y="148"/>
                </a:cubicBezTo>
                <a:cubicBezTo>
                  <a:pt x="607" y="126"/>
                  <a:pt x="619" y="117"/>
                  <a:pt x="708" y="109"/>
                </a:cubicBezTo>
                <a:cubicBezTo>
                  <a:pt x="768" y="88"/>
                  <a:pt x="815" y="77"/>
                  <a:pt x="879" y="70"/>
                </a:cubicBezTo>
                <a:cubicBezTo>
                  <a:pt x="971" y="38"/>
                  <a:pt x="1000" y="52"/>
                  <a:pt x="1136" y="47"/>
                </a:cubicBezTo>
                <a:cubicBezTo>
                  <a:pt x="1194" y="27"/>
                  <a:pt x="1115" y="53"/>
                  <a:pt x="1198" y="31"/>
                </a:cubicBezTo>
                <a:cubicBezTo>
                  <a:pt x="1234" y="21"/>
                  <a:pt x="1270" y="0"/>
                  <a:pt x="1307" y="0"/>
                </a:cubicBezTo>
              </a:path>
            </a:pathLst>
          </a:custGeom>
          <a:noFill/>
          <a:ln w="28575" cmpd="sng">
            <a:solidFill>
              <a:srgbClr val="00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solidFill>
                <a:srgbClr val="FFFF00"/>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Default Design">
  <a:themeElements>
    <a:clrScheme name="">
      <a:dk1>
        <a:srgbClr val="808080"/>
      </a:dk1>
      <a:lt1>
        <a:srgbClr val="FFFFFF"/>
      </a:lt1>
      <a:dk2>
        <a:srgbClr val="000099"/>
      </a:dk2>
      <a:lt2>
        <a:srgbClr val="FFFF00"/>
      </a:lt2>
      <a:accent1>
        <a:srgbClr val="00CC99"/>
      </a:accent1>
      <a:accent2>
        <a:srgbClr val="FFFFFF"/>
      </a:accent2>
      <a:accent3>
        <a:srgbClr val="AAAACA"/>
      </a:accent3>
      <a:accent4>
        <a:srgbClr val="DADADA"/>
      </a:accent4>
      <a:accent5>
        <a:srgbClr val="AAE2CA"/>
      </a:accent5>
      <a:accent6>
        <a:srgbClr val="E7E7E7"/>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1" u="none" strike="noStrike" cap="none" normalizeH="0" baseline="0" smtClean="0">
            <a:ln>
              <a:noFill/>
            </a:ln>
            <a:solidFill>
              <a:schemeClr val="tx2"/>
            </a:solidFill>
            <a:effectLst/>
            <a:latin typeface="Lucida Sans Unicod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1" u="none" strike="noStrike" cap="none" normalizeH="0" baseline="0" smtClean="0">
            <a:ln>
              <a:noFill/>
            </a:ln>
            <a:solidFill>
              <a:schemeClr val="tx2"/>
            </a:solidFill>
            <a:effectLst/>
            <a:latin typeface="Lucida Sans Unicode"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_CRF_2006_background">
  <a:themeElements>
    <a:clrScheme name="">
      <a:dk1>
        <a:srgbClr val="000000"/>
      </a:dk1>
      <a:lt1>
        <a:srgbClr val="FFFFFF"/>
      </a:lt1>
      <a:dk2>
        <a:srgbClr val="002E4B"/>
      </a:dk2>
      <a:lt2>
        <a:srgbClr val="FDE25E"/>
      </a:lt2>
      <a:accent1>
        <a:srgbClr val="FF3300"/>
      </a:accent1>
      <a:accent2>
        <a:srgbClr val="6699FF"/>
      </a:accent2>
      <a:accent3>
        <a:srgbClr val="AAADB1"/>
      </a:accent3>
      <a:accent4>
        <a:srgbClr val="DADADA"/>
      </a:accent4>
      <a:accent5>
        <a:srgbClr val="FFADAA"/>
      </a:accent5>
      <a:accent6>
        <a:srgbClr val="5C8AE7"/>
      </a:accent6>
      <a:hlink>
        <a:srgbClr val="FFCC00"/>
      </a:hlink>
      <a:folHlink>
        <a:srgbClr val="969696"/>
      </a:folHlink>
    </a:clrScheme>
    <a:fontScheme name="CRF_2006_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1" charset="-128"/>
          </a:defRPr>
        </a:defPPr>
      </a:lstStyle>
    </a:lnDef>
  </a:objectDefaults>
  <a:extraClrSchemeLst>
    <a:extraClrScheme>
      <a:clrScheme name="CRF_2006_backgrou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RF_2006_backgrou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RF_2006_backgrou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RF_2006_backgrou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RF_2006_backgrou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RF_2006_backgrou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RF_2006_backgrou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RF_2006_background 8">
        <a:dk1>
          <a:srgbClr val="000000"/>
        </a:dk1>
        <a:lt1>
          <a:srgbClr val="FFFFFF"/>
        </a:lt1>
        <a:dk2>
          <a:srgbClr val="002E4B"/>
        </a:dk2>
        <a:lt2>
          <a:srgbClr val="FDE25E"/>
        </a:lt2>
        <a:accent1>
          <a:srgbClr val="FF3300"/>
        </a:accent1>
        <a:accent2>
          <a:srgbClr val="3333FF"/>
        </a:accent2>
        <a:accent3>
          <a:srgbClr val="AAADB1"/>
        </a:accent3>
        <a:accent4>
          <a:srgbClr val="DADADA"/>
        </a:accent4>
        <a:accent5>
          <a:srgbClr val="FFADAA"/>
        </a:accent5>
        <a:accent6>
          <a:srgbClr val="2D2DE7"/>
        </a:accent6>
        <a:hlink>
          <a:srgbClr val="FFCC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_DJK-TCH-TLC-201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69_Default Design">
  <a:themeElements>
    <a:clrScheme name="5_Default Design 8">
      <a:dk1>
        <a:srgbClr val="000000"/>
      </a:dk1>
      <a:lt1>
        <a:srgbClr val="FFFFFF"/>
      </a:lt1>
      <a:dk2>
        <a:srgbClr val="000099"/>
      </a:dk2>
      <a:lt2>
        <a:srgbClr val="FFFF00"/>
      </a:lt2>
      <a:accent1>
        <a:srgbClr val="00CC99"/>
      </a:accent1>
      <a:accent2>
        <a:srgbClr val="FFFFFF"/>
      </a:accent2>
      <a:accent3>
        <a:srgbClr val="AAAACA"/>
      </a:accent3>
      <a:accent4>
        <a:srgbClr val="DADADA"/>
      </a:accent4>
      <a:accent5>
        <a:srgbClr val="AAE2CA"/>
      </a:accent5>
      <a:accent6>
        <a:srgbClr val="E7E7E7"/>
      </a:accent6>
      <a:hlink>
        <a:srgbClr val="CCCCFF"/>
      </a:hlink>
      <a:folHlink>
        <a:srgbClr val="B2B2B2"/>
      </a:folHlink>
    </a:clrScheme>
    <a:fontScheme name="5_Default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5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5_Default Design 8">
        <a:dk1>
          <a:srgbClr val="000000"/>
        </a:dk1>
        <a:lt1>
          <a:srgbClr val="FFFFFF"/>
        </a:lt1>
        <a:dk2>
          <a:srgbClr val="000099"/>
        </a:dk2>
        <a:lt2>
          <a:srgbClr val="FFFF00"/>
        </a:lt2>
        <a:accent1>
          <a:srgbClr val="00CC99"/>
        </a:accent1>
        <a:accent2>
          <a:srgbClr val="FFFFFF"/>
        </a:accent2>
        <a:accent3>
          <a:srgbClr val="AAAACA"/>
        </a:accent3>
        <a:accent4>
          <a:srgbClr val="DADADA"/>
        </a:accent4>
        <a:accent5>
          <a:srgbClr val="AAE2CA"/>
        </a:accent5>
        <a:accent6>
          <a:srgbClr val="E7E7E7"/>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_Evolve">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4_Default Design">
  <a:themeElements>
    <a:clrScheme name="5_Default Design 8">
      <a:dk1>
        <a:srgbClr val="000000"/>
      </a:dk1>
      <a:lt1>
        <a:srgbClr val="FFFFFF"/>
      </a:lt1>
      <a:dk2>
        <a:srgbClr val="000099"/>
      </a:dk2>
      <a:lt2>
        <a:srgbClr val="FFFF00"/>
      </a:lt2>
      <a:accent1>
        <a:srgbClr val="00CC99"/>
      </a:accent1>
      <a:accent2>
        <a:srgbClr val="FFFFFF"/>
      </a:accent2>
      <a:accent3>
        <a:srgbClr val="AAAACA"/>
      </a:accent3>
      <a:accent4>
        <a:srgbClr val="DADADA"/>
      </a:accent4>
      <a:accent5>
        <a:srgbClr val="AAE2CA"/>
      </a:accent5>
      <a:accent6>
        <a:srgbClr val="E7E7E7"/>
      </a:accent6>
      <a:hlink>
        <a:srgbClr val="CCCCFF"/>
      </a:hlink>
      <a:folHlink>
        <a:srgbClr val="B2B2B2"/>
      </a:folHlink>
    </a:clrScheme>
    <a:fontScheme name="5_Default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5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5_Default Design 8">
        <a:dk1>
          <a:srgbClr val="000000"/>
        </a:dk1>
        <a:lt1>
          <a:srgbClr val="FFFFFF"/>
        </a:lt1>
        <a:dk2>
          <a:srgbClr val="000099"/>
        </a:dk2>
        <a:lt2>
          <a:srgbClr val="FFFF00"/>
        </a:lt2>
        <a:accent1>
          <a:srgbClr val="00CC99"/>
        </a:accent1>
        <a:accent2>
          <a:srgbClr val="FFFFFF"/>
        </a:accent2>
        <a:accent3>
          <a:srgbClr val="AAAACA"/>
        </a:accent3>
        <a:accent4>
          <a:srgbClr val="DADADA"/>
        </a:accent4>
        <a:accent5>
          <a:srgbClr val="AAE2CA"/>
        </a:accent5>
        <a:accent6>
          <a:srgbClr val="E7E7E7"/>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2_Default Design">
  <a:themeElements>
    <a:clrScheme name="3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1" u="none" strike="noStrike" cap="none" normalizeH="0" baseline="0" smtClean="0">
            <a:ln>
              <a:noFill/>
            </a:ln>
            <a:solidFill>
              <a:schemeClr val="tx2"/>
            </a:solidFill>
            <a:effectLst/>
            <a:latin typeface="Lucida Sans Unicod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1" u="none" strike="noStrike" cap="none" normalizeH="0" baseline="0" smtClean="0">
            <a:ln>
              <a:noFill/>
            </a:ln>
            <a:solidFill>
              <a:schemeClr val="tx2"/>
            </a:solidFill>
            <a:effectLst/>
            <a:latin typeface="Lucida Sans Unicode" pitchFamily="34" charset="0"/>
          </a:defRPr>
        </a:defPPr>
      </a:lstStyle>
    </a:lnDef>
  </a:objectDefaults>
  <a:extraClrSchemeLst>
    <a:extraClrScheme>
      <a:clrScheme name="32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2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2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2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2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2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2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2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2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2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2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2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6_Default Design">
  <a:themeElements>
    <a:clrScheme name="">
      <a:dk1>
        <a:srgbClr val="808080"/>
      </a:dk1>
      <a:lt1>
        <a:srgbClr val="FFFFFF"/>
      </a:lt1>
      <a:dk2>
        <a:srgbClr val="000099"/>
      </a:dk2>
      <a:lt2>
        <a:srgbClr val="FFFF00"/>
      </a:lt2>
      <a:accent1>
        <a:srgbClr val="00CC99"/>
      </a:accent1>
      <a:accent2>
        <a:srgbClr val="FFFFFF"/>
      </a:accent2>
      <a:accent3>
        <a:srgbClr val="AAAACA"/>
      </a:accent3>
      <a:accent4>
        <a:srgbClr val="DADADA"/>
      </a:accent4>
      <a:accent5>
        <a:srgbClr val="AAE2CA"/>
      </a:accent5>
      <a:accent6>
        <a:srgbClr val="E7E7E7"/>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1" u="none" strike="noStrike" cap="none" normalizeH="0" baseline="0" smtClean="0">
            <a:ln>
              <a:noFill/>
            </a:ln>
            <a:solidFill>
              <a:schemeClr val="tx2"/>
            </a:solidFill>
            <a:effectLst/>
            <a:latin typeface="Lucida Sans Unicod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1" u="none" strike="noStrike" cap="none" normalizeH="0" baseline="0" smtClean="0">
            <a:ln>
              <a:noFill/>
            </a:ln>
            <a:solidFill>
              <a:schemeClr val="tx2"/>
            </a:solidFill>
            <a:effectLst/>
            <a:latin typeface="Lucida Sans Unicode"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plate">
  <a:themeElements>
    <a:clrScheme name="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0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4_Default Design">
  <a:themeElements>
    <a:clrScheme name="">
      <a:dk1>
        <a:srgbClr val="808080"/>
      </a:dk1>
      <a:lt1>
        <a:srgbClr val="FFFFFF"/>
      </a:lt1>
      <a:dk2>
        <a:srgbClr val="000099"/>
      </a:dk2>
      <a:lt2>
        <a:srgbClr val="FFFF00"/>
      </a:lt2>
      <a:accent1>
        <a:srgbClr val="00CC99"/>
      </a:accent1>
      <a:accent2>
        <a:srgbClr val="FFFFFF"/>
      </a:accent2>
      <a:accent3>
        <a:srgbClr val="AAAACA"/>
      </a:accent3>
      <a:accent4>
        <a:srgbClr val="DADADA"/>
      </a:accent4>
      <a:accent5>
        <a:srgbClr val="AAE2CA"/>
      </a:accent5>
      <a:accent6>
        <a:srgbClr val="E7E7E7"/>
      </a:accent6>
      <a:hlink>
        <a:srgbClr val="CCCCFF"/>
      </a:hlink>
      <a:folHlink>
        <a:srgbClr val="B2B2B2"/>
      </a:folHlink>
    </a:clrScheme>
    <a:fontScheme name="1_Default Design">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7_Default Design">
  <a:themeElements>
    <a:clrScheme name="">
      <a:dk1>
        <a:srgbClr val="808080"/>
      </a:dk1>
      <a:lt1>
        <a:srgbClr val="FFFFFF"/>
      </a:lt1>
      <a:dk2>
        <a:srgbClr val="000099"/>
      </a:dk2>
      <a:lt2>
        <a:srgbClr val="FFFF00"/>
      </a:lt2>
      <a:accent1>
        <a:srgbClr val="00CC99"/>
      </a:accent1>
      <a:accent2>
        <a:srgbClr val="FFFFFF"/>
      </a:accent2>
      <a:accent3>
        <a:srgbClr val="AAAACA"/>
      </a:accent3>
      <a:accent4>
        <a:srgbClr val="DADADA"/>
      </a:accent4>
      <a:accent5>
        <a:srgbClr val="AAE2CA"/>
      </a:accent5>
      <a:accent6>
        <a:srgbClr val="E7E7E7"/>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1" u="none" strike="noStrike" cap="none" normalizeH="0" baseline="0" smtClean="0">
            <a:ln>
              <a:noFill/>
            </a:ln>
            <a:solidFill>
              <a:schemeClr val="tx2"/>
            </a:solidFill>
            <a:effectLst/>
            <a:latin typeface="Lucida Sans Unicode"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1" u="none" strike="noStrike" cap="none" normalizeH="0" baseline="0" smtClean="0">
            <a:ln>
              <a:noFill/>
            </a:ln>
            <a:solidFill>
              <a:schemeClr val="tx2"/>
            </a:solidFill>
            <a:effectLst/>
            <a:latin typeface="Lucida Sans Unicode" pitchFamily="34"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
    <a:dk1>
      <a:srgbClr val="000000"/>
    </a:dk1>
    <a:lt1>
      <a:srgbClr val="FFFFFF"/>
    </a:lt1>
    <a:dk2>
      <a:srgbClr val="002E4B"/>
    </a:dk2>
    <a:lt2>
      <a:srgbClr val="FDE25E"/>
    </a:lt2>
    <a:accent1>
      <a:srgbClr val="FF3300"/>
    </a:accent1>
    <a:accent2>
      <a:srgbClr val="6699FF"/>
    </a:accent2>
    <a:accent3>
      <a:srgbClr val="AAADB1"/>
    </a:accent3>
    <a:accent4>
      <a:srgbClr val="DADADA"/>
    </a:accent4>
    <a:accent5>
      <a:srgbClr val="FFADAA"/>
    </a:accent5>
    <a:accent6>
      <a:srgbClr val="5C8AE7"/>
    </a:accent6>
    <a:hlink>
      <a:srgbClr val="FFCC00"/>
    </a:hlink>
    <a:folHlink>
      <a:srgbClr val="969696"/>
    </a:folHlink>
  </a:clrScheme>
  <a:fontScheme name="CRF_2006_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45873</TotalTime>
  <Words>3073</Words>
  <Application>Microsoft Office PowerPoint</Application>
  <PresentationFormat>On-screen Show (4:3)</PresentationFormat>
  <Paragraphs>971</Paragraphs>
  <Slides>30</Slides>
  <Notes>18</Notes>
  <HiddenSlides>0</HiddenSlides>
  <MMClips>0</MMClips>
  <ScaleCrop>false</ScaleCrop>
  <HeadingPairs>
    <vt:vector size="6" baseType="variant">
      <vt:variant>
        <vt:lpstr>Theme</vt:lpstr>
      </vt:variant>
      <vt:variant>
        <vt:i4>17</vt:i4>
      </vt:variant>
      <vt:variant>
        <vt:lpstr>Embedded OLE Servers</vt:lpstr>
      </vt:variant>
      <vt:variant>
        <vt:i4>2</vt:i4>
      </vt:variant>
      <vt:variant>
        <vt:lpstr>Slide Titles</vt:lpstr>
      </vt:variant>
      <vt:variant>
        <vt:i4>30</vt:i4>
      </vt:variant>
    </vt:vector>
  </HeadingPairs>
  <TitlesOfParts>
    <vt:vector size="49" baseType="lpstr">
      <vt:lpstr>Default Design</vt:lpstr>
      <vt:lpstr>32_Default Design</vt:lpstr>
      <vt:lpstr>16_Default Design</vt:lpstr>
      <vt:lpstr>template</vt:lpstr>
      <vt:lpstr>34_Default Design</vt:lpstr>
      <vt:lpstr>4_Office Theme</vt:lpstr>
      <vt:lpstr>5_Office Theme</vt:lpstr>
      <vt:lpstr>16_Office Theme</vt:lpstr>
      <vt:lpstr>17_Default Design</vt:lpstr>
      <vt:lpstr>1_CRF_2006_background</vt:lpstr>
      <vt:lpstr>2_DJK-TCH-TLC-2014</vt:lpstr>
      <vt:lpstr>7_Office Theme</vt:lpstr>
      <vt:lpstr>8_Office Theme</vt:lpstr>
      <vt:lpstr>9_Office Theme</vt:lpstr>
      <vt:lpstr>69_Default Design</vt:lpstr>
      <vt:lpstr>1_Evolve</vt:lpstr>
      <vt:lpstr>14_Default Design</vt:lpstr>
      <vt:lpstr>Chart</vt:lpstr>
      <vt:lpstr>Microsoft Excel Chart</vt:lpstr>
      <vt:lpstr>PowerPoint Presentation</vt:lpstr>
      <vt:lpstr>Dean J. Kereiakes, MD – Disclosure Information</vt:lpstr>
      <vt:lpstr>PowerPoint Presentation</vt:lpstr>
      <vt:lpstr>Protracted Spontaneous Platelet Activation in  Acute Coronary Syndromes:  TIMI 12 Results1 </vt:lpstr>
      <vt:lpstr>Baseline Platelet Reactivity* Determines Outcomes Following Coronary Stenting</vt:lpstr>
      <vt:lpstr>PowerPoint Presentation</vt:lpstr>
      <vt:lpstr>ADAPT DES: Incidence of 2 yr Stent Thrombosis Stratified by Clinical Presentation</vt:lpstr>
      <vt:lpstr>ADAPT-DES: Landmark Analysis of ST Stratified by Clinical Presentation</vt:lpstr>
      <vt:lpstr>Mortality Following PCI for ACS by Clopidogrel Use:  Veterans Administration 2003-2004*</vt:lpstr>
      <vt:lpstr> Clopidogrel Cessation After Acute Coronary Syndromes </vt:lpstr>
      <vt:lpstr>PowerPoint Presentation</vt:lpstr>
      <vt:lpstr>DAPT: Study Design </vt:lpstr>
      <vt:lpstr>PowerPoint Presentation</vt:lpstr>
      <vt:lpstr>Baseline Demographics: DES</vt:lpstr>
      <vt:lpstr>Stent Thrombosis Risk Factors at Index PCI: Prospectively determined on all Patients</vt:lpstr>
      <vt:lpstr>Stent &amp; Drug Types</vt:lpstr>
      <vt:lpstr>Co-Primary Effectiveness End Points &amp; Components: 12-30 Months</vt:lpstr>
      <vt:lpstr>Non-Stent Thrombosis Myocardial Infarction</vt:lpstr>
      <vt:lpstr>PowerPoint Presentation</vt:lpstr>
      <vt:lpstr>PowerPoint Presentation</vt:lpstr>
      <vt:lpstr>PowerPoint Presentation</vt:lpstr>
      <vt:lpstr>ST and MACCE, 12-30 Months Randomized BMS-Treated Subjects</vt:lpstr>
      <vt:lpstr>Treatment Duration by Stent Type Interaction on Stent Thrombosis/MACCE</vt:lpstr>
      <vt:lpstr>Ischemic Risk Reduction Required to Counterbalance Bleeding Risk (1.7x) Associated with Prolonged DAPT*</vt:lpstr>
      <vt:lpstr>PowerPoint Presentation</vt:lpstr>
      <vt:lpstr>Conclusions: </vt:lpstr>
      <vt:lpstr>PowerPoint Presentation</vt:lpstr>
      <vt:lpstr>Primary Safety End Point (Moderate or Severe Bleeding): 12-30 Months</vt:lpstr>
      <vt:lpstr>PowerPoint Presentation</vt:lpstr>
      <vt:lpstr>ACS (STEMI / NSTEMI) subgroup analysis ST and MACCE BMS ITT; 12-30 Months F/U</vt:lpstr>
    </vt:vector>
  </TitlesOfParts>
  <Company>Dell Computer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Lori Kennedy</dc:creator>
  <cp:lastModifiedBy>Goetz, MaryJo</cp:lastModifiedBy>
  <cp:revision>1218</cp:revision>
  <cp:lastPrinted>2015-02-18T14:11:59Z</cp:lastPrinted>
  <dcterms:created xsi:type="dcterms:W3CDTF">2005-02-01T19:53:14Z</dcterms:created>
  <dcterms:modified xsi:type="dcterms:W3CDTF">2015-02-18T14:14:21Z</dcterms:modified>
</cp:coreProperties>
</file>