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4" r:id="rId2"/>
    <p:sldId id="260" r:id="rId3"/>
    <p:sldId id="273" r:id="rId4"/>
    <p:sldId id="271" r:id="rId5"/>
    <p:sldId id="287" r:id="rId6"/>
    <p:sldId id="288" r:id="rId7"/>
    <p:sldId id="286" r:id="rId8"/>
    <p:sldId id="274" r:id="rId9"/>
    <p:sldId id="270" r:id="rId10"/>
    <p:sldId id="281" r:id="rId11"/>
    <p:sldId id="284" r:id="rId12"/>
    <p:sldId id="278" r:id="rId13"/>
    <p:sldId id="285" r:id="rId14"/>
    <p:sldId id="279" r:id="rId15"/>
    <p:sldId id="289" r:id="rId16"/>
    <p:sldId id="283"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33"/>
    <p:restoredTop sz="97152" autoAdjust="0"/>
  </p:normalViewPr>
  <p:slideViewPr>
    <p:cSldViewPr snapToGrid="0" snapToObjects="1">
      <p:cViewPr varScale="1">
        <p:scale>
          <a:sx n="119" d="100"/>
          <a:sy n="119" d="100"/>
        </p:scale>
        <p:origin x="734" y="91"/>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0787732648399"/>
          <c:y val="6.7084237873233907E-2"/>
          <c:w val="0.784963476338149"/>
          <c:h val="0.80887191485404697"/>
        </c:manualLayout>
      </c:layout>
      <c:barChart>
        <c:barDir val="col"/>
        <c:grouping val="clustered"/>
        <c:varyColors val="0"/>
        <c:ser>
          <c:idx val="0"/>
          <c:order val="0"/>
          <c:tx>
            <c:strRef>
              <c:f>Sheet1!$B$1</c:f>
              <c:strCache>
                <c:ptCount val="1"/>
                <c:pt idx="0">
                  <c:v>Cryptogenic</c:v>
                </c:pt>
              </c:strCache>
            </c:strRef>
          </c:tx>
          <c:spPr>
            <a:solidFill>
              <a:srgbClr val="FFFFFF">
                <a:lumMod val="95000"/>
              </a:srgbClr>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c:spPr>
          <c:invertIfNegative val="0"/>
          <c:dPt>
            <c:idx val="0"/>
            <c:invertIfNegative val="0"/>
            <c:bubble3D val="0"/>
            <c:spPr>
              <a:solidFill>
                <a:srgbClr val="6699FF"/>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595B-F342-BD4F-8D3A5A3B0139}"/>
              </c:ext>
            </c:extLst>
          </c:dPt>
          <c:dPt>
            <c:idx val="1"/>
            <c:invertIfNegative val="0"/>
            <c:bubble3D val="0"/>
            <c:extLst xmlns:c16r2="http://schemas.microsoft.com/office/drawing/2015/06/chart">
              <c:ext xmlns:c16="http://schemas.microsoft.com/office/drawing/2014/chart" uri="{C3380CC4-5D6E-409C-BE32-E72D297353CC}">
                <c16:uniqueId val="{00000002-595B-F342-BD4F-8D3A5A3B0139}"/>
              </c:ext>
            </c:extLst>
          </c:dPt>
          <c:dLbls>
            <c:numFmt formatCode="#,##0" sourceLinked="0"/>
            <c:spPr>
              <a:noFill/>
              <a:ln>
                <a:noFill/>
              </a:ln>
              <a:effectLst/>
            </c:spPr>
            <c:txPr>
              <a:bodyPr rot="0" spcFirstLastPara="1" vertOverflow="ellipsis" vert="horz" wrap="square" lIns="9144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3-595B-F342-BD4F-8D3A5A3B0139}"/>
            </c:ext>
          </c:extLst>
        </c:ser>
        <c:ser>
          <c:idx val="1"/>
          <c:order val="1"/>
          <c:tx>
            <c:strRef>
              <c:f>Sheet1!$C$1</c:f>
              <c:strCache>
                <c:ptCount val="1"/>
                <c:pt idx="0">
                  <c:v>Grade 1</c:v>
                </c:pt>
              </c:strCache>
            </c:strRef>
          </c:tx>
          <c:spPr>
            <a:solidFill>
              <a:srgbClr val="C0504D">
                <a:lumMod val="75000"/>
              </a:srgbClr>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9144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4-595B-F342-BD4F-8D3A5A3B0139}"/>
            </c:ext>
          </c:extLst>
        </c:ser>
        <c:dLbls>
          <c:showLegendKey val="0"/>
          <c:showVal val="0"/>
          <c:showCatName val="0"/>
          <c:showSerName val="0"/>
          <c:showPercent val="0"/>
          <c:showBubbleSize val="0"/>
        </c:dLbls>
        <c:gapWidth val="220"/>
        <c:overlap val="-76"/>
        <c:axId val="-394998464"/>
        <c:axId val="-394999552"/>
      </c:barChart>
      <c:catAx>
        <c:axId val="-394998464"/>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94999552"/>
        <c:crosses val="autoZero"/>
        <c:auto val="1"/>
        <c:lblAlgn val="ctr"/>
        <c:lblOffset val="100"/>
        <c:noMultiLvlLbl val="0"/>
      </c:catAx>
      <c:valAx>
        <c:axId val="-394999552"/>
        <c:scaling>
          <c:orientation val="minMax"/>
          <c:max val="30"/>
          <c:min val="0"/>
        </c:scaling>
        <c:delete val="0"/>
        <c:axPos val="l"/>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9499846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800" b="1">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5263157894701"/>
          <c:y val="6.2283737024221401E-2"/>
          <c:w val="0.80526315789473701"/>
          <c:h val="0.73356401384083003"/>
        </c:manualLayout>
      </c:layout>
      <c:barChart>
        <c:barDir val="col"/>
        <c:grouping val="clustered"/>
        <c:varyColors val="0"/>
        <c:ser>
          <c:idx val="0"/>
          <c:order val="0"/>
          <c:tx>
            <c:strRef>
              <c:f>Sheet1!$A$2</c:f>
              <c:strCache>
                <c:ptCount val="1"/>
                <c:pt idx="0">
                  <c:v>All</c:v>
                </c:pt>
              </c:strCache>
            </c:strRef>
          </c:tx>
          <c:spPr>
            <a:gradFill rotWithShape="0">
              <a:gsLst>
                <a:gs pos="0">
                  <a:schemeClr val="accent6">
                    <a:lumMod val="75000"/>
                  </a:schemeClr>
                </a:gs>
                <a:gs pos="50000">
                  <a:schemeClr val="accent6">
                    <a:lumMod val="40000"/>
                    <a:lumOff val="60000"/>
                  </a:schemeClr>
                </a:gs>
                <a:gs pos="100000">
                  <a:schemeClr val="accent6">
                    <a:lumMod val="50000"/>
                  </a:schemeClr>
                </a:gs>
              </a:gsLst>
              <a:lin ang="0" scaled="1"/>
            </a:gradFill>
            <a:ln w="9926">
              <a:no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523E-0F48-B59D-91F2C02B6C3E}"/>
              </c:ext>
            </c:extLst>
          </c:dPt>
          <c:dPt>
            <c:idx val="1"/>
            <c:invertIfNegative val="0"/>
            <c:bubble3D val="0"/>
            <c:extLst xmlns:c16r2="http://schemas.microsoft.com/office/drawing/2015/06/chart">
              <c:ext xmlns:c16="http://schemas.microsoft.com/office/drawing/2014/chart" uri="{C3380CC4-5D6E-409C-BE32-E72D297353CC}">
                <c16:uniqueId val="{00000001-523E-0F48-B59D-91F2C02B6C3E}"/>
              </c:ext>
            </c:extLst>
          </c:dPt>
          <c:dPt>
            <c:idx val="2"/>
            <c:invertIfNegative val="0"/>
            <c:bubble3D val="0"/>
            <c:extLst xmlns:c16r2="http://schemas.microsoft.com/office/drawing/2015/06/chart">
              <c:ext xmlns:c16="http://schemas.microsoft.com/office/drawing/2014/chart" uri="{C3380CC4-5D6E-409C-BE32-E72D297353CC}">
                <c16:uniqueId val="{00000002-523E-0F48-B59D-91F2C02B6C3E}"/>
              </c:ext>
            </c:extLst>
          </c:dPt>
          <c:dLbls>
            <c:spPr>
              <a:noFill/>
              <a:ln w="19852">
                <a:noFill/>
              </a:ln>
            </c:spPr>
            <c:txPr>
              <a:bodyPr/>
              <a:lstStyle/>
              <a:p>
                <a:pPr>
                  <a:defRPr sz="1200" b="0" i="0" u="none" strike="noStrike" baseline="0">
                    <a:solidFill>
                      <a:srgbClr val="000000"/>
                    </a:solidFill>
                    <a:latin typeface="Tahoma"/>
                    <a:ea typeface="Tahoma"/>
                    <a:cs typeface="Tahom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Sheet1!$B$1:$D$1</c:f>
              <c:strCache>
                <c:ptCount val="3"/>
                <c:pt idx="0">
                  <c:v>Transvenous</c:v>
                </c:pt>
                <c:pt idx="1">
                  <c:v>Epicardial</c:v>
                </c:pt>
                <c:pt idx="2">
                  <c:v>None</c:v>
                </c:pt>
              </c:strCache>
            </c:strRef>
          </c:cat>
          <c:val>
            <c:numRef>
              <c:f>Sheet1!$B$2:$D$2</c:f>
              <c:numCache>
                <c:formatCode>0.00</c:formatCode>
                <c:ptCount val="3"/>
                <c:pt idx="0">
                  <c:v>15.6</c:v>
                </c:pt>
                <c:pt idx="1">
                  <c:v>8.9</c:v>
                </c:pt>
                <c:pt idx="2" formatCode="General">
                  <c:v>11</c:v>
                </c:pt>
              </c:numCache>
            </c:numRef>
          </c:val>
          <c:extLst xmlns:c16r2="http://schemas.microsoft.com/office/drawing/2015/06/chart">
            <c:ext xmlns:c16="http://schemas.microsoft.com/office/drawing/2014/chart" uri="{C3380CC4-5D6E-409C-BE32-E72D297353CC}">
              <c16:uniqueId val="{00000003-523E-0F48-B59D-91F2C02B6C3E}"/>
            </c:ext>
          </c:extLst>
        </c:ser>
        <c:dLbls>
          <c:showLegendKey val="0"/>
          <c:showVal val="0"/>
          <c:showCatName val="0"/>
          <c:showSerName val="0"/>
          <c:showPercent val="0"/>
          <c:showBubbleSize val="0"/>
        </c:dLbls>
        <c:gapWidth val="150"/>
        <c:axId val="-394981056"/>
        <c:axId val="-394995200"/>
      </c:barChart>
      <c:catAx>
        <c:axId val="-394981056"/>
        <c:scaling>
          <c:orientation val="minMax"/>
        </c:scaling>
        <c:delete val="0"/>
        <c:axPos val="b"/>
        <c:title>
          <c:tx>
            <c:rich>
              <a:bodyPr/>
              <a:lstStyle/>
              <a:p>
                <a:pPr>
                  <a:defRPr sz="1400" b="0" i="0" u="none" strike="noStrike" baseline="0">
                    <a:solidFill>
                      <a:srgbClr val="000000"/>
                    </a:solidFill>
                    <a:latin typeface="Tahoma"/>
                    <a:ea typeface="Tahoma"/>
                    <a:cs typeface="Tahoma"/>
                  </a:defRPr>
                </a:pPr>
                <a:r>
                  <a:rPr lang="en-US" sz="1400"/>
                  <a:t>PACEMAKER LEAD TYPE</a:t>
                </a:r>
              </a:p>
            </c:rich>
          </c:tx>
          <c:layout>
            <c:manualLayout>
              <c:xMode val="edge"/>
              <c:yMode val="edge"/>
              <c:x val="0.41842105263157903"/>
              <c:y val="0.89965397923875401"/>
            </c:manualLayout>
          </c:layout>
          <c:overlay val="0"/>
          <c:spPr>
            <a:noFill/>
            <a:ln w="19852">
              <a:noFill/>
            </a:ln>
          </c:spPr>
        </c:title>
        <c:numFmt formatCode="General" sourceLinked="1"/>
        <c:majorTickMark val="out"/>
        <c:minorTickMark val="none"/>
        <c:tickLblPos val="nextTo"/>
        <c:spPr>
          <a:ln w="2482">
            <a:solidFill>
              <a:srgbClr val="000000"/>
            </a:solidFill>
            <a:prstDash val="solid"/>
          </a:ln>
        </c:spPr>
        <c:txPr>
          <a:bodyPr rot="0" vert="horz"/>
          <a:lstStyle/>
          <a:p>
            <a:pPr>
              <a:defRPr sz="1400" b="0" i="0" u="none" strike="noStrike" baseline="0">
                <a:solidFill>
                  <a:srgbClr val="000000"/>
                </a:solidFill>
                <a:latin typeface="Tahoma"/>
                <a:ea typeface="Tahoma"/>
                <a:cs typeface="Tahoma"/>
              </a:defRPr>
            </a:pPr>
            <a:endParaRPr lang="en-US"/>
          </a:p>
        </c:txPr>
        <c:crossAx val="-394995200"/>
        <c:crosses val="autoZero"/>
        <c:auto val="1"/>
        <c:lblAlgn val="ctr"/>
        <c:lblOffset val="100"/>
        <c:tickLblSkip val="1"/>
        <c:tickMarkSkip val="1"/>
        <c:noMultiLvlLbl val="0"/>
      </c:catAx>
      <c:valAx>
        <c:axId val="-394995200"/>
        <c:scaling>
          <c:orientation val="minMax"/>
          <c:max val="20"/>
        </c:scaling>
        <c:delete val="0"/>
        <c:axPos val="l"/>
        <c:majorGridlines>
          <c:spPr>
            <a:ln w="9926">
              <a:solidFill>
                <a:srgbClr val="000000"/>
              </a:solidFill>
              <a:prstDash val="sysDash"/>
            </a:ln>
          </c:spPr>
        </c:majorGridlines>
        <c:title>
          <c:tx>
            <c:rich>
              <a:bodyPr/>
              <a:lstStyle/>
              <a:p>
                <a:pPr>
                  <a:defRPr sz="1800" b="0" i="0" u="none" strike="noStrike" baseline="0">
                    <a:solidFill>
                      <a:srgbClr val="000000"/>
                    </a:solidFill>
                    <a:latin typeface="Tahoma"/>
                    <a:ea typeface="Tahoma"/>
                    <a:cs typeface="Tahoma"/>
                  </a:defRPr>
                </a:pPr>
                <a:r>
                  <a:rPr lang="en-US" sz="1800"/>
                  <a:t>Systemic Thromboembolus</a:t>
                </a:r>
              </a:p>
            </c:rich>
          </c:tx>
          <c:layout>
            <c:manualLayout>
              <c:xMode val="edge"/>
              <c:yMode val="edge"/>
              <c:x val="3.1253336543061297E-2"/>
              <c:y val="0.13380391710963899"/>
            </c:manualLayout>
          </c:layout>
          <c:overlay val="0"/>
          <c:spPr>
            <a:noFill/>
            <a:ln w="19852">
              <a:noFill/>
            </a:ln>
          </c:spPr>
        </c:title>
        <c:numFmt formatCode="0" sourceLinked="0"/>
        <c:majorTickMark val="out"/>
        <c:minorTickMark val="none"/>
        <c:tickLblPos val="nextTo"/>
        <c:spPr>
          <a:ln w="2482">
            <a:solidFill>
              <a:srgbClr val="000000"/>
            </a:solidFill>
            <a:prstDash val="solid"/>
          </a:ln>
        </c:spPr>
        <c:txPr>
          <a:bodyPr rot="0" vert="horz"/>
          <a:lstStyle/>
          <a:p>
            <a:pPr>
              <a:defRPr sz="1400" b="0" i="0" u="none" strike="noStrike" baseline="0">
                <a:solidFill>
                  <a:srgbClr val="000000"/>
                </a:solidFill>
                <a:latin typeface="Tahoma"/>
                <a:ea typeface="Tahoma"/>
                <a:cs typeface="Tahoma"/>
              </a:defRPr>
            </a:pPr>
            <a:endParaRPr lang="en-US"/>
          </a:p>
        </c:txPr>
        <c:crossAx val="-394981056"/>
        <c:crosses val="autoZero"/>
        <c:crossBetween val="between"/>
        <c:majorUnit val="5"/>
        <c:minorUnit val="1"/>
      </c:valAx>
      <c:spPr>
        <a:noFill/>
        <a:ln w="19852">
          <a:noFill/>
        </a:ln>
      </c:spPr>
    </c:plotArea>
    <c:plotVisOnly val="1"/>
    <c:dispBlanksAs val="gap"/>
    <c:showDLblsOverMax val="0"/>
  </c:chart>
  <c:spPr>
    <a:noFill/>
    <a:ln>
      <a:noFill/>
    </a:ln>
  </c:spPr>
  <c:txPr>
    <a:bodyPr/>
    <a:lstStyle/>
    <a:p>
      <a:pPr>
        <a:defRPr sz="860" b="0"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DDB62-7E57-3041-A50E-537DF9C0491C}" type="datetimeFigureOut">
              <a:rPr lang="en-US" smtClean="0"/>
              <a:t>3/3/2018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92ED2-4DE4-E84D-8D46-48098C5C862F}" type="slidenum">
              <a:rPr lang="en-US" smtClean="0"/>
              <a:t>‹#›</a:t>
            </a:fld>
            <a:endParaRPr lang="en-US"/>
          </a:p>
        </p:txBody>
      </p:sp>
    </p:spTree>
    <p:extLst>
      <p:ext uri="{BB962C8B-B14F-4D97-AF65-F5344CB8AC3E}">
        <p14:creationId xmlns:p14="http://schemas.microsoft.com/office/powerpoint/2010/main" val="743282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xfrm>
            <a:off x="381000" y="685800"/>
            <a:ext cx="6096000" cy="3429000"/>
          </a:xfrm>
          <a:ln/>
        </p:spPr>
      </p:sp>
      <p:sp>
        <p:nvSpPr>
          <p:cNvPr id="16387" name="Notes Placeholder 2"/>
          <p:cNvSpPr>
            <a:spLocks noGrp="1"/>
          </p:cNvSpPr>
          <p:nvPr>
            <p:ph type="body" idx="1"/>
          </p:nvPr>
        </p:nvSpPr>
        <p:spPr>
          <a:noFill/>
          <a:ln/>
        </p:spPr>
        <p:txBody>
          <a:bodyPr/>
          <a:lstStyle/>
          <a:p>
            <a:r>
              <a:rPr lang="en-US" sz="1200" b="0" kern="1200" dirty="0">
                <a:solidFill>
                  <a:schemeClr val="tx1"/>
                </a:solidFill>
                <a:latin typeface="+mn-lt"/>
                <a:ea typeface="+mn-ea"/>
                <a:cs typeface="+mn-cs"/>
              </a:rPr>
              <a:t>Patent Foramen </a:t>
            </a:r>
            <a:r>
              <a:rPr lang="en-US" sz="1200" b="0" kern="1200" dirty="0" err="1">
                <a:solidFill>
                  <a:schemeClr val="tx1"/>
                </a:solidFill>
                <a:latin typeface="+mn-lt"/>
                <a:ea typeface="+mn-ea"/>
                <a:cs typeface="+mn-cs"/>
              </a:rPr>
              <a:t>Ovale</a:t>
            </a:r>
            <a:r>
              <a:rPr lang="en-US" sz="1200" b="0" kern="1200" dirty="0">
                <a:solidFill>
                  <a:schemeClr val="tx1"/>
                </a:solidFill>
                <a:latin typeface="+mn-lt"/>
                <a:ea typeface="+mn-ea"/>
                <a:cs typeface="+mn-cs"/>
              </a:rPr>
              <a:t>, Left Atrial Appendage Occluders11:42 AM - 1:00 PM11:42 </a:t>
            </a:r>
            <a:r>
              <a:rPr lang="en-US" sz="1200" b="0" kern="1200" dirty="0" err="1">
                <a:solidFill>
                  <a:schemeClr val="tx1"/>
                </a:solidFill>
                <a:latin typeface="+mn-lt"/>
                <a:ea typeface="+mn-ea"/>
                <a:cs typeface="+mn-cs"/>
              </a:rPr>
              <a:t>AMSession</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ModeratorsModerator</a:t>
            </a:r>
            <a:r>
              <a:rPr lang="en-US" sz="1200" b="0" kern="1200" dirty="0">
                <a:solidFill>
                  <a:schemeClr val="tx1"/>
                </a:solidFill>
                <a:latin typeface="+mn-lt"/>
                <a:ea typeface="+mn-ea"/>
                <a:cs typeface="+mn-cs"/>
              </a:rPr>
              <a:t>: Mark Carlson, </a:t>
            </a:r>
            <a:r>
              <a:rPr lang="en-US" sz="1200" b="0" kern="1200" dirty="0" err="1">
                <a:solidFill>
                  <a:schemeClr val="tx1"/>
                </a:solidFill>
                <a:latin typeface="+mn-lt"/>
                <a:ea typeface="+mn-ea"/>
                <a:cs typeface="+mn-cs"/>
              </a:rPr>
              <a:t>MDModerator</a:t>
            </a:r>
            <a:r>
              <a:rPr lang="en-US" sz="1200" b="0" kern="1200" dirty="0">
                <a:solidFill>
                  <a:schemeClr val="tx1"/>
                </a:solidFill>
                <a:latin typeface="+mn-lt"/>
                <a:ea typeface="+mn-ea"/>
                <a:cs typeface="+mn-cs"/>
              </a:rPr>
              <a:t>: Steven L. Goldberg, MD, FSCAI, FACC11:42 </a:t>
            </a:r>
            <a:r>
              <a:rPr lang="en-US" sz="1200" b="0" kern="1200" dirty="0" err="1">
                <a:solidFill>
                  <a:schemeClr val="tx1"/>
                </a:solidFill>
                <a:latin typeface="+mn-lt"/>
                <a:ea typeface="+mn-ea"/>
                <a:cs typeface="+mn-cs"/>
              </a:rPr>
              <a:t>AMThe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Occlutech</a:t>
            </a:r>
            <a:r>
              <a:rPr lang="en-US" sz="1200" b="0" kern="1200" dirty="0">
                <a:solidFill>
                  <a:schemeClr val="tx1"/>
                </a:solidFill>
                <a:latin typeface="+mn-lt"/>
                <a:ea typeface="+mn-ea"/>
                <a:cs typeface="+mn-cs"/>
              </a:rPr>
              <a:t> Atrial Flow Regulator (AFR) for Pulmonary Hypertension and Heart </a:t>
            </a:r>
            <a:r>
              <a:rPr lang="en-US" sz="1200" b="0" kern="1200" dirty="0" err="1">
                <a:solidFill>
                  <a:schemeClr val="tx1"/>
                </a:solidFill>
                <a:latin typeface="+mn-lt"/>
                <a:ea typeface="+mn-ea"/>
                <a:cs typeface="+mn-cs"/>
              </a:rPr>
              <a:t>FailureSpeaker</a:t>
            </a:r>
            <a:r>
              <a:rPr lang="en-US" sz="1200" b="0" kern="1200" dirty="0">
                <a:solidFill>
                  <a:schemeClr val="tx1"/>
                </a:solidFill>
                <a:latin typeface="+mn-lt"/>
                <a:ea typeface="+mn-ea"/>
                <a:cs typeface="+mn-cs"/>
              </a:rPr>
              <a:t>: Hans R. </a:t>
            </a:r>
            <a:r>
              <a:rPr lang="en-US" sz="1200" b="0" kern="1200" dirty="0" err="1">
                <a:solidFill>
                  <a:schemeClr val="tx1"/>
                </a:solidFill>
                <a:latin typeface="+mn-lt"/>
                <a:ea typeface="+mn-ea"/>
                <a:cs typeface="+mn-cs"/>
              </a:rPr>
              <a:t>Figulla</a:t>
            </a:r>
            <a:r>
              <a:rPr lang="en-US" sz="1200" b="0" kern="1200" dirty="0">
                <a:solidFill>
                  <a:schemeClr val="tx1"/>
                </a:solidFill>
                <a:latin typeface="+mn-lt"/>
                <a:ea typeface="+mn-ea"/>
                <a:cs typeface="+mn-cs"/>
              </a:rPr>
              <a:t>, MD, PhD11:52 </a:t>
            </a:r>
            <a:r>
              <a:rPr lang="en-US" sz="1200" b="0" kern="1200" dirty="0" err="1">
                <a:solidFill>
                  <a:schemeClr val="tx1"/>
                </a:solidFill>
                <a:latin typeface="+mn-lt"/>
                <a:ea typeface="+mn-ea"/>
                <a:cs typeface="+mn-cs"/>
              </a:rPr>
              <a:t>AMPatent</a:t>
            </a:r>
            <a:r>
              <a:rPr lang="en-US" sz="1200" b="0" kern="1200" dirty="0">
                <a:solidFill>
                  <a:schemeClr val="tx1"/>
                </a:solidFill>
                <a:latin typeface="+mn-lt"/>
                <a:ea typeface="+mn-ea"/>
                <a:cs typeface="+mn-cs"/>
              </a:rPr>
              <a:t> Foramen </a:t>
            </a:r>
            <a:r>
              <a:rPr lang="en-US" sz="1200" b="0" kern="1200" dirty="0" err="1">
                <a:solidFill>
                  <a:schemeClr val="tx1"/>
                </a:solidFill>
                <a:latin typeface="+mn-lt"/>
                <a:ea typeface="+mn-ea"/>
                <a:cs typeface="+mn-cs"/>
              </a:rPr>
              <a:t>Ovale</a:t>
            </a:r>
            <a:r>
              <a:rPr lang="en-US" sz="1200" b="0" kern="1200" dirty="0">
                <a:solidFill>
                  <a:schemeClr val="tx1"/>
                </a:solidFill>
                <a:latin typeface="+mn-lt"/>
                <a:ea typeface="+mn-ea"/>
                <a:cs typeface="+mn-cs"/>
              </a:rPr>
              <a:t> Devices and Trials Update: Is the Current Data Sufficient for </a:t>
            </a:r>
            <a:r>
              <a:rPr lang="en-US" sz="1200" b="0" kern="1200" dirty="0" err="1">
                <a:solidFill>
                  <a:schemeClr val="tx1"/>
                </a:solidFill>
                <a:latin typeface="+mn-lt"/>
                <a:ea typeface="+mn-ea"/>
                <a:cs typeface="+mn-cs"/>
              </a:rPr>
              <a:t>Approval?Speaker</a:t>
            </a:r>
            <a:r>
              <a:rPr lang="en-US" sz="1200" b="0" kern="1200" dirty="0">
                <a:solidFill>
                  <a:schemeClr val="tx1"/>
                </a:solidFill>
                <a:latin typeface="+mn-lt"/>
                <a:ea typeface="+mn-ea"/>
                <a:cs typeface="+mn-cs"/>
              </a:rPr>
              <a:t>: Steven L. Goldberg, MD, FSCAI, FACC12:02 </a:t>
            </a:r>
            <a:r>
              <a:rPr lang="en-US" sz="1200" b="0" kern="1200" dirty="0" err="1">
                <a:solidFill>
                  <a:schemeClr val="tx1"/>
                </a:solidFill>
                <a:latin typeface="+mn-lt"/>
                <a:ea typeface="+mn-ea"/>
                <a:cs typeface="+mn-cs"/>
              </a:rPr>
              <a:t>PMAnticoagulation</a:t>
            </a:r>
            <a:r>
              <a:rPr lang="en-US" sz="1200" b="0" kern="1200" dirty="0">
                <a:solidFill>
                  <a:schemeClr val="tx1"/>
                </a:solidFill>
                <a:latin typeface="+mn-lt"/>
                <a:ea typeface="+mn-ea"/>
                <a:cs typeface="+mn-cs"/>
              </a:rPr>
              <a:t> Protocols Post Left Atrial Appendage </a:t>
            </a:r>
            <a:r>
              <a:rPr lang="en-US" sz="1200" b="0" kern="1200" dirty="0" err="1">
                <a:solidFill>
                  <a:schemeClr val="tx1"/>
                </a:solidFill>
                <a:latin typeface="+mn-lt"/>
                <a:ea typeface="+mn-ea"/>
                <a:cs typeface="+mn-cs"/>
              </a:rPr>
              <a:t>ClosuresSpeaker</a:t>
            </a:r>
            <a:r>
              <a:rPr lang="en-US" sz="1200" b="0" kern="1200" dirty="0">
                <a:solidFill>
                  <a:schemeClr val="tx1"/>
                </a:solidFill>
                <a:latin typeface="+mn-lt"/>
                <a:ea typeface="+mn-ea"/>
                <a:cs typeface="+mn-cs"/>
              </a:rPr>
              <a:t>: Michael J. Rinaldi, MD12:12 PMLAA Closure: Design Modifications, Patient Populations, and Reimbursement </a:t>
            </a:r>
            <a:r>
              <a:rPr lang="en-US" sz="1200" b="0" kern="1200" dirty="0" err="1">
                <a:solidFill>
                  <a:schemeClr val="tx1"/>
                </a:solidFill>
                <a:latin typeface="+mn-lt"/>
                <a:ea typeface="+mn-ea"/>
                <a:cs typeface="+mn-cs"/>
              </a:rPr>
              <a:t>StatusSpeaker</a:t>
            </a:r>
            <a:r>
              <a:rPr lang="en-US" sz="1200" b="0" kern="1200" dirty="0">
                <a:solidFill>
                  <a:schemeClr val="tx1"/>
                </a:solidFill>
                <a:latin typeface="+mn-lt"/>
                <a:ea typeface="+mn-ea"/>
                <a:cs typeface="+mn-cs"/>
              </a:rPr>
              <a:t>: Ian T. Meredith AM, MBBS, </a:t>
            </a:r>
            <a:r>
              <a:rPr lang="en-US" sz="1200" b="0" kern="1200" dirty="0" err="1">
                <a:solidFill>
                  <a:schemeClr val="tx1"/>
                </a:solidFill>
                <a:latin typeface="+mn-lt"/>
                <a:ea typeface="+mn-ea"/>
                <a:cs typeface="+mn-cs"/>
              </a:rPr>
              <a:t>BsC</a:t>
            </a:r>
            <a:r>
              <a:rPr lang="en-US" sz="1200" b="0" kern="1200" dirty="0">
                <a:solidFill>
                  <a:schemeClr val="tx1"/>
                </a:solidFill>
                <a:latin typeface="+mn-lt"/>
                <a:ea typeface="+mn-ea"/>
                <a:cs typeface="+mn-cs"/>
              </a:rPr>
              <a:t>, PhD, FSCAI12:22 PMLAA Closure with the Amulet </a:t>
            </a:r>
            <a:r>
              <a:rPr lang="en-US" sz="1200" b="0" kern="1200" dirty="0" err="1">
                <a:solidFill>
                  <a:schemeClr val="tx1"/>
                </a:solidFill>
                <a:latin typeface="+mn-lt"/>
                <a:ea typeface="+mn-ea"/>
                <a:cs typeface="+mn-cs"/>
              </a:rPr>
              <a:t>DeviceSpeaker</a:t>
            </a:r>
            <a:r>
              <a:rPr lang="en-US" sz="1200" b="0" kern="1200" dirty="0">
                <a:solidFill>
                  <a:schemeClr val="tx1"/>
                </a:solidFill>
                <a:latin typeface="+mn-lt"/>
                <a:ea typeface="+mn-ea"/>
                <a:cs typeface="+mn-cs"/>
              </a:rPr>
              <a:t>: Sameer A. </a:t>
            </a:r>
            <a:r>
              <a:rPr lang="en-US" sz="1200" b="0" kern="1200" dirty="0" err="1">
                <a:solidFill>
                  <a:schemeClr val="tx1"/>
                </a:solidFill>
                <a:latin typeface="+mn-lt"/>
                <a:ea typeface="+mn-ea"/>
                <a:cs typeface="+mn-cs"/>
              </a:rPr>
              <a:t>Gafoor</a:t>
            </a:r>
            <a:r>
              <a:rPr lang="en-US" sz="1200" b="0" kern="1200" dirty="0">
                <a:solidFill>
                  <a:schemeClr val="tx1"/>
                </a:solidFill>
                <a:latin typeface="+mn-lt"/>
                <a:ea typeface="+mn-ea"/>
                <a:cs typeface="+mn-cs"/>
              </a:rPr>
              <a:t>, MD12:32 </a:t>
            </a:r>
            <a:r>
              <a:rPr lang="en-US" sz="1200" b="0" kern="1200" dirty="0" err="1">
                <a:solidFill>
                  <a:schemeClr val="tx1"/>
                </a:solidFill>
                <a:latin typeface="+mn-lt"/>
                <a:ea typeface="+mn-ea"/>
                <a:cs typeface="+mn-cs"/>
              </a:rPr>
              <a:t>PMHighlights</a:t>
            </a:r>
            <a:r>
              <a:rPr lang="en-US" sz="1200" b="0" kern="1200" dirty="0">
                <a:solidFill>
                  <a:schemeClr val="tx1"/>
                </a:solidFill>
                <a:latin typeface="+mn-lt"/>
                <a:ea typeface="+mn-ea"/>
                <a:cs typeface="+mn-cs"/>
              </a:rPr>
              <a:t> from CLOSE and REDUCE Trials: Which PFO Should We </a:t>
            </a:r>
            <a:r>
              <a:rPr lang="en-US" sz="1200" b="0" kern="1200" dirty="0" err="1">
                <a:solidFill>
                  <a:schemeClr val="tx1"/>
                </a:solidFill>
                <a:latin typeface="+mn-lt"/>
                <a:ea typeface="+mn-ea"/>
                <a:cs typeface="+mn-cs"/>
              </a:rPr>
              <a:t>Close?Speaker</a:t>
            </a:r>
            <a:r>
              <a:rPr lang="en-US" sz="1200" b="0" kern="1200" dirty="0">
                <a:solidFill>
                  <a:schemeClr val="tx1"/>
                </a:solidFill>
                <a:latin typeface="+mn-lt"/>
                <a:ea typeface="+mn-ea"/>
                <a:cs typeface="+mn-cs"/>
              </a:rPr>
              <a:t>: Ted Feldman, MD, MSCAI12:42 </a:t>
            </a:r>
            <a:r>
              <a:rPr lang="en-US" sz="1200" b="0" kern="1200" dirty="0" err="1">
                <a:solidFill>
                  <a:schemeClr val="tx1"/>
                </a:solidFill>
                <a:latin typeface="+mn-lt"/>
                <a:ea typeface="+mn-ea"/>
                <a:cs typeface="+mn-cs"/>
              </a:rPr>
              <a:t>PMPanel</a:t>
            </a:r>
            <a:r>
              <a:rPr lang="en-US" sz="1200" b="0" kern="1200" dirty="0">
                <a:solidFill>
                  <a:schemeClr val="tx1"/>
                </a:solidFill>
                <a:latin typeface="+mn-lt"/>
                <a:ea typeface="+mn-ea"/>
                <a:cs typeface="+mn-cs"/>
              </a:rPr>
              <a:t> Discussion: What is the Unmet Need for </a:t>
            </a:r>
            <a:r>
              <a:rPr lang="en-US" sz="1200" b="0" kern="1200" dirty="0" err="1">
                <a:solidFill>
                  <a:schemeClr val="tx1"/>
                </a:solidFill>
                <a:latin typeface="+mn-lt"/>
                <a:ea typeface="+mn-ea"/>
                <a:cs typeface="+mn-cs"/>
              </a:rPr>
              <a:t>Occluder</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Technology?Panel</a:t>
            </a:r>
            <a:r>
              <a:rPr lang="en-US" sz="1200" b="0" kern="1200" dirty="0">
                <a:solidFill>
                  <a:schemeClr val="tx1"/>
                </a:solidFill>
                <a:latin typeface="+mn-lt"/>
                <a:ea typeface="+mn-ea"/>
                <a:cs typeface="+mn-cs"/>
              </a:rPr>
              <a:t> Moderator: Mark Carlson, </a:t>
            </a:r>
            <a:r>
              <a:rPr lang="en-US" sz="1200" b="0" kern="1200" dirty="0" err="1">
                <a:solidFill>
                  <a:schemeClr val="tx1"/>
                </a:solidFill>
                <a:latin typeface="+mn-lt"/>
                <a:ea typeface="+mn-ea"/>
                <a:cs typeface="+mn-cs"/>
              </a:rPr>
              <a:t>MDPanel</a:t>
            </a:r>
            <a:r>
              <a:rPr lang="en-US" sz="1200" b="0" kern="1200" dirty="0">
                <a:solidFill>
                  <a:schemeClr val="tx1"/>
                </a:solidFill>
                <a:latin typeface="+mn-lt"/>
                <a:ea typeface="+mn-ea"/>
                <a:cs typeface="+mn-cs"/>
              </a:rPr>
              <a:t> Moderator: Steven L. Goldberg, MD, FSCAI, </a:t>
            </a:r>
            <a:r>
              <a:rPr lang="en-US" sz="1200" b="0" kern="1200" dirty="0" err="1">
                <a:solidFill>
                  <a:schemeClr val="tx1"/>
                </a:solidFill>
                <a:latin typeface="+mn-lt"/>
                <a:ea typeface="+mn-ea"/>
                <a:cs typeface="+mn-cs"/>
              </a:rPr>
              <a:t>FACCPanel</a:t>
            </a:r>
            <a:r>
              <a:rPr lang="en-US" sz="1200" b="0" kern="1200" dirty="0">
                <a:solidFill>
                  <a:schemeClr val="tx1"/>
                </a:solidFill>
                <a:latin typeface="+mn-lt"/>
                <a:ea typeface="+mn-ea"/>
                <a:cs typeface="+mn-cs"/>
              </a:rPr>
              <a:t>: Hans R. </a:t>
            </a:r>
            <a:r>
              <a:rPr lang="en-US" sz="1200" b="0" kern="1200" dirty="0" err="1">
                <a:solidFill>
                  <a:schemeClr val="tx1"/>
                </a:solidFill>
                <a:latin typeface="+mn-lt"/>
                <a:ea typeface="+mn-ea"/>
                <a:cs typeface="+mn-cs"/>
              </a:rPr>
              <a:t>Figulla</a:t>
            </a:r>
            <a:r>
              <a:rPr lang="en-US" sz="1200" b="0" kern="1200" dirty="0">
                <a:solidFill>
                  <a:schemeClr val="tx1"/>
                </a:solidFill>
                <a:latin typeface="+mn-lt"/>
                <a:ea typeface="+mn-ea"/>
                <a:cs typeface="+mn-cs"/>
              </a:rPr>
              <a:t>, MD, </a:t>
            </a:r>
            <a:r>
              <a:rPr lang="en-US" sz="1200" b="0" kern="1200" dirty="0" err="1">
                <a:solidFill>
                  <a:schemeClr val="tx1"/>
                </a:solidFill>
                <a:latin typeface="+mn-lt"/>
                <a:ea typeface="+mn-ea"/>
                <a:cs typeface="+mn-cs"/>
              </a:rPr>
              <a:t>PhDPanel</a:t>
            </a:r>
            <a:r>
              <a:rPr lang="en-US" sz="1200" b="0" kern="1200" dirty="0">
                <a:solidFill>
                  <a:schemeClr val="tx1"/>
                </a:solidFill>
                <a:latin typeface="+mn-lt"/>
                <a:ea typeface="+mn-ea"/>
                <a:cs typeface="+mn-cs"/>
              </a:rPr>
              <a:t>: Sameer A. </a:t>
            </a:r>
            <a:r>
              <a:rPr lang="en-US" sz="1200" b="0" kern="1200" dirty="0" err="1">
                <a:solidFill>
                  <a:schemeClr val="tx1"/>
                </a:solidFill>
                <a:latin typeface="+mn-lt"/>
                <a:ea typeface="+mn-ea"/>
                <a:cs typeface="+mn-cs"/>
              </a:rPr>
              <a:t>Gafoor</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MDPanel</a:t>
            </a:r>
            <a:r>
              <a:rPr lang="en-US" sz="1200" b="0" kern="1200" dirty="0">
                <a:solidFill>
                  <a:schemeClr val="tx1"/>
                </a:solidFill>
                <a:latin typeface="+mn-lt"/>
                <a:ea typeface="+mn-ea"/>
                <a:cs typeface="+mn-cs"/>
              </a:rPr>
              <a:t>: Dan </a:t>
            </a:r>
            <a:r>
              <a:rPr lang="en-US" sz="1200" b="0" kern="1200" dirty="0" err="1">
                <a:solidFill>
                  <a:schemeClr val="tx1"/>
                </a:solidFill>
                <a:latin typeface="+mn-lt"/>
                <a:ea typeface="+mn-ea"/>
                <a:cs typeface="+mn-cs"/>
              </a:rPr>
              <a:t>Gutfinger</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MDPanel</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Brijeshwar</a:t>
            </a:r>
            <a:r>
              <a:rPr lang="en-US" sz="1200" b="0" kern="1200" dirty="0">
                <a:solidFill>
                  <a:schemeClr val="tx1"/>
                </a:solidFill>
                <a:latin typeface="+mn-lt"/>
                <a:ea typeface="+mn-ea"/>
                <a:cs typeface="+mn-cs"/>
              </a:rPr>
              <a:t> S. Maini, </a:t>
            </a:r>
            <a:r>
              <a:rPr lang="en-US" sz="1200" b="0" kern="1200" dirty="0" err="1">
                <a:solidFill>
                  <a:schemeClr val="tx1"/>
                </a:solidFill>
                <a:latin typeface="+mn-lt"/>
                <a:ea typeface="+mn-ea"/>
                <a:cs typeface="+mn-cs"/>
              </a:rPr>
              <a:t>MDPanel</a:t>
            </a:r>
            <a:r>
              <a:rPr lang="en-US" sz="1200" b="0" kern="1200" dirty="0">
                <a:solidFill>
                  <a:schemeClr val="tx1"/>
                </a:solidFill>
                <a:latin typeface="+mn-lt"/>
                <a:ea typeface="+mn-ea"/>
                <a:cs typeface="+mn-cs"/>
              </a:rPr>
              <a:t>: Ian T. Meredith AM, MBBS, </a:t>
            </a:r>
            <a:r>
              <a:rPr lang="en-US" sz="1200" b="0" kern="1200" dirty="0" err="1">
                <a:solidFill>
                  <a:schemeClr val="tx1"/>
                </a:solidFill>
                <a:latin typeface="+mn-lt"/>
                <a:ea typeface="+mn-ea"/>
                <a:cs typeface="+mn-cs"/>
              </a:rPr>
              <a:t>BsC</a:t>
            </a:r>
            <a:r>
              <a:rPr lang="en-US" sz="1200" b="0" kern="1200" dirty="0">
                <a:solidFill>
                  <a:schemeClr val="tx1"/>
                </a:solidFill>
                <a:latin typeface="+mn-lt"/>
                <a:ea typeface="+mn-ea"/>
                <a:cs typeface="+mn-cs"/>
              </a:rPr>
              <a:t>, PhD, </a:t>
            </a:r>
            <a:r>
              <a:rPr lang="en-US" sz="1200" b="0" kern="1200" dirty="0" err="1">
                <a:solidFill>
                  <a:schemeClr val="tx1"/>
                </a:solidFill>
                <a:latin typeface="+mn-lt"/>
                <a:ea typeface="+mn-ea"/>
                <a:cs typeface="+mn-cs"/>
              </a:rPr>
              <a:t>FSCAIPanel</a:t>
            </a:r>
            <a:r>
              <a:rPr lang="en-US" sz="1200" b="0" kern="1200" dirty="0">
                <a:solidFill>
                  <a:schemeClr val="tx1"/>
                </a:solidFill>
                <a:latin typeface="+mn-lt"/>
                <a:ea typeface="+mn-ea"/>
                <a:cs typeface="+mn-cs"/>
              </a:rPr>
              <a:t>: Michael J. Rinaldi, MD1:00 </a:t>
            </a:r>
            <a:r>
              <a:rPr lang="en-US" sz="1200" b="0" kern="1200" dirty="0" err="1">
                <a:solidFill>
                  <a:schemeClr val="tx1"/>
                </a:solidFill>
                <a:latin typeface="+mn-lt"/>
                <a:ea typeface="+mn-ea"/>
                <a:cs typeface="+mn-cs"/>
              </a:rPr>
              <a:t>PMAdjourn</a:t>
            </a:r>
            <a:endParaRPr lang="en-US" sz="1200" b="0" kern="1200" dirty="0">
              <a:solidFill>
                <a:schemeClr val="tx1"/>
              </a:solidFill>
              <a:latin typeface="+mn-lt"/>
              <a:ea typeface="+mn-ea"/>
              <a:cs typeface="+mn-cs"/>
            </a:endParaRPr>
          </a:p>
        </p:txBody>
      </p:sp>
      <p:sp>
        <p:nvSpPr>
          <p:cNvPr id="16388" name="Slide Number Placeholder 3"/>
          <p:cNvSpPr>
            <a:spLocks noGrp="1"/>
          </p:cNvSpPr>
          <p:nvPr>
            <p:ph type="sldNum" sz="quarter" idx="5"/>
          </p:nvPr>
        </p:nvSpPr>
        <p:spPr>
          <a:noFill/>
        </p:spPr>
        <p:txBody>
          <a:bodyPr/>
          <a:lstStyle/>
          <a:p>
            <a:fld id="{ACB8DF93-5B2E-644B-BC68-6330F9DE3F8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6109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3DC69D8-A263-1A41-B8B4-EC639F9F8D19}" type="slidenum">
              <a:rPr lang="en-US">
                <a:latin typeface="Times New Roman" charset="0"/>
              </a:rPr>
              <a:pPr/>
              <a:t>4</a:t>
            </a:fld>
            <a:endParaRPr lang="en-US">
              <a:latin typeface="Times New Roman" charset="0"/>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r>
              <a:rPr lang="en-US" dirty="0">
                <a:latin typeface="Times New Roman" charset="0"/>
                <a:ea typeface="ＭＳ Ｐゴシック" charset="-128"/>
                <a:cs typeface="ＭＳ Ｐゴシック" charset="-128"/>
              </a:rPr>
              <a:t>CLOSE N </a:t>
            </a:r>
            <a:r>
              <a:rPr lang="en-US" dirty="0" err="1">
                <a:latin typeface="Times New Roman" charset="0"/>
                <a:ea typeface="ＭＳ Ｐゴシック" charset="-128"/>
                <a:cs typeface="ＭＳ Ｐゴシック" charset="-128"/>
              </a:rPr>
              <a:t>Engl</a:t>
            </a:r>
            <a:r>
              <a:rPr lang="en-US" dirty="0">
                <a:latin typeface="Times New Roman" charset="0"/>
                <a:ea typeface="ＭＳ Ｐゴシック" charset="-128"/>
                <a:cs typeface="ＭＳ Ｐゴシック" charset="-128"/>
              </a:rPr>
              <a:t> J Med 2017;377:1011-21 663 patients underwent randomization and were followed for a mean (±SD) of 5.3±2.0ITT Stroke Closure 0Antiplatelet 14/235=5.9%Anticoagulant 3/187=1.6%</a:t>
            </a:r>
          </a:p>
          <a:p>
            <a:r>
              <a:rPr lang="en-US" dirty="0">
                <a:latin typeface="Times New Roman" charset="0"/>
                <a:ea typeface="ＭＳ Ｐゴシック" charset="-128"/>
                <a:cs typeface="ＭＳ Ｐゴシック" charset="-128"/>
              </a:rPr>
              <a:t>REDUCE N </a:t>
            </a:r>
            <a:r>
              <a:rPr lang="en-US" dirty="0" err="1">
                <a:latin typeface="Times New Roman" charset="0"/>
                <a:ea typeface="ＭＳ Ｐゴシック" charset="-128"/>
                <a:cs typeface="ＭＳ Ｐゴシック" charset="-128"/>
              </a:rPr>
              <a:t>Engl</a:t>
            </a:r>
            <a:r>
              <a:rPr lang="en-US" dirty="0">
                <a:latin typeface="Times New Roman" charset="0"/>
                <a:ea typeface="ＭＳ Ｐゴシック" charset="-128"/>
                <a:cs typeface="ＭＳ Ｐゴシック" charset="-128"/>
              </a:rPr>
              <a:t> J Med 2017;377:1033-42.664 patients (mean age, 45.2 years), median follow-up of 3.2 </a:t>
            </a:r>
            <a:r>
              <a:rPr lang="en-US" dirty="0" err="1">
                <a:latin typeface="Times New Roman" charset="0"/>
                <a:ea typeface="ＭＳ Ｐゴシック" charset="-128"/>
                <a:cs typeface="ＭＳ Ｐゴシック" charset="-128"/>
              </a:rPr>
              <a:t>yearslinical</a:t>
            </a:r>
            <a:r>
              <a:rPr lang="en-US" dirty="0">
                <a:latin typeface="Times New Roman" charset="0"/>
                <a:ea typeface="ＭＳ Ｐゴシック" charset="-128"/>
                <a:cs typeface="ＭＳ Ｐゴシック" charset="-128"/>
              </a:rPr>
              <a:t> ischemic stroke occurred in 6 of 441 patients (1.4%) in the PFO closure group and in 12 of 223 patients (5.4%) in the antiplatelet-only group (hazard ratio, 0.23; 95% confidence interval [CI], 0.09 to 0.62; P=0.002).</a:t>
            </a:r>
          </a:p>
          <a:p>
            <a:r>
              <a:rPr lang="en-US">
                <a:latin typeface="Times New Roman" charset="0"/>
                <a:ea typeface="ＭＳ Ｐゴシック" charset="-128"/>
                <a:cs typeface="ＭＳ Ｐゴシック" charset="-128"/>
              </a:rPr>
              <a:t>RESPECT N </a:t>
            </a:r>
            <a:r>
              <a:rPr lang="en-US" dirty="0" err="1">
                <a:latin typeface="Times New Roman" charset="0"/>
                <a:ea typeface="ＭＳ Ｐゴシック" charset="-128"/>
                <a:cs typeface="ＭＳ Ｐゴシック" charset="-128"/>
              </a:rPr>
              <a:t>Engl</a:t>
            </a:r>
            <a:r>
              <a:rPr lang="en-US" dirty="0">
                <a:latin typeface="Times New Roman" charset="0"/>
                <a:ea typeface="ＭＳ Ｐゴシック" charset="-128"/>
                <a:cs typeface="ＭＳ Ｐゴシック" charset="-128"/>
              </a:rPr>
              <a:t> J Med 2017;377:1022-32.We enrolled 980 patients (mean age, 45.9 years) at 69 sites. Patients were followed for a median of 5.9 years. In the intention-to-treat population, recurrent ischemic stroke occurred in 18 patients in the PFO closure group and in 28 patients in the medical-therapy group, result- </a:t>
            </a:r>
            <a:r>
              <a:rPr lang="en-US" dirty="0" err="1">
                <a:latin typeface="Times New Roman" charset="0"/>
                <a:ea typeface="ＭＳ Ｐゴシック" charset="-128"/>
                <a:cs typeface="ＭＳ Ｐゴシック" charset="-128"/>
              </a:rPr>
              <a:t>ing</a:t>
            </a:r>
            <a:r>
              <a:rPr lang="en-US" dirty="0">
                <a:latin typeface="Times New Roman" charset="0"/>
                <a:ea typeface="ＭＳ Ｐゴシック" charset="-128"/>
                <a:cs typeface="ＭＳ Ｐゴシック" charset="-128"/>
              </a:rPr>
              <a:t> in rates of 0.58 events per 100 patient-years and 1.07 events per 100 patient- years, respectively (hazard ratio with PFO closure vs. medical therapy, 0.55; 95% confidence interval [CI], 0.31 to 0.999; P=0.046 by the log-rank test).</a:t>
            </a:r>
          </a:p>
        </p:txBody>
      </p:sp>
    </p:spTree>
    <p:extLst>
      <p:ext uri="{BB962C8B-B14F-4D97-AF65-F5344CB8AC3E}">
        <p14:creationId xmlns:p14="http://schemas.microsoft.com/office/powerpoint/2010/main" val="418588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rate of pulmonary embolism was 0.41 per 100 patient-years in the PFO closure group and 0.11 per 100 patient-years in the medical-therapy group (hazard ratio, 3.48; 95% CI, 0.98 to 12.34; P = 0.04), and the rate of deep- vein thrombosis was 0.16 per 100 patient-years and 0.04 per 100 patient-years, respectively (</a:t>
            </a:r>
            <a:r>
              <a:rPr lang="en-US" dirty="0" err="1"/>
              <a:t>haz</a:t>
            </a:r>
            <a:r>
              <a:rPr lang="en-US" dirty="0"/>
              <a:t>- </a:t>
            </a:r>
            <a:r>
              <a:rPr lang="en-US" dirty="0" err="1"/>
              <a:t>ard</a:t>
            </a:r>
            <a:r>
              <a:rPr lang="en-US" dirty="0"/>
              <a:t> ratio, 4.44; 95% CI, 0.52 to 38.05; P=0.14).RESPECT N </a:t>
            </a:r>
            <a:r>
              <a:rPr lang="en-US" dirty="0" err="1"/>
              <a:t>Engl</a:t>
            </a:r>
            <a:r>
              <a:rPr lang="en-US" dirty="0"/>
              <a:t> J Med 2017;377:1022-32.</a:t>
            </a:r>
          </a:p>
        </p:txBody>
      </p:sp>
      <p:sp>
        <p:nvSpPr>
          <p:cNvPr id="4" name="Slide Number Placeholder 3"/>
          <p:cNvSpPr>
            <a:spLocks noGrp="1"/>
          </p:cNvSpPr>
          <p:nvPr>
            <p:ph type="sldNum" sz="quarter" idx="10"/>
          </p:nvPr>
        </p:nvSpPr>
        <p:spPr/>
        <p:txBody>
          <a:bodyPr/>
          <a:lstStyle/>
          <a:p>
            <a:fld id="{43E92ED2-4DE4-E84D-8D46-48098C5C862F}" type="slidenum">
              <a:rPr lang="en-US" smtClean="0"/>
              <a:t>7</a:t>
            </a:fld>
            <a:endParaRPr lang="en-US"/>
          </a:p>
        </p:txBody>
      </p:sp>
    </p:spTree>
    <p:extLst>
      <p:ext uri="{BB962C8B-B14F-4D97-AF65-F5344CB8AC3E}">
        <p14:creationId xmlns:p14="http://schemas.microsoft.com/office/powerpoint/2010/main" val="107159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10</a:t>
            </a:fld>
            <a:endParaRPr lang="en-US"/>
          </a:p>
        </p:txBody>
      </p:sp>
    </p:spTree>
    <p:extLst>
      <p:ext uri="{BB962C8B-B14F-4D97-AF65-F5344CB8AC3E}">
        <p14:creationId xmlns:p14="http://schemas.microsoft.com/office/powerpoint/2010/main" val="346590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p:cNvSpPr>
          <p:nvPr>
            <p:ph type="sldImg"/>
          </p:nvPr>
        </p:nvSpPr>
        <p:spPr>
          <a:xfrm>
            <a:off x="381000" y="685800"/>
            <a:ext cx="6096000" cy="3429000"/>
          </a:xfrm>
          <a:ln/>
        </p:spPr>
      </p:sp>
      <p:sp>
        <p:nvSpPr>
          <p:cNvPr id="120835" name="Notes Placeholder 2"/>
          <p:cNvSpPr>
            <a:spLocks noGrp="1"/>
          </p:cNvSpPr>
          <p:nvPr>
            <p:ph type="body" idx="1"/>
          </p:nvPr>
        </p:nvSpPr>
        <p:spPr>
          <a:noFill/>
          <a:ln/>
        </p:spPr>
        <p:txBody>
          <a:bodyPr/>
          <a:lstStyle/>
          <a:p>
            <a:r>
              <a:rPr lang="en-US">
                <a:latin typeface="Times New Roman" charset="0"/>
                <a:ea typeface="ＭＳ Ｐゴシック" charset="-128"/>
                <a:cs typeface="ＭＳ Ｐゴシック" charset="-128"/>
              </a:rPr>
              <a:t> Hagen PT, Scholz DG, Edwards WD. Mayo Clin Proc. 1984 Jan;59(1):17-20</a:t>
            </a:r>
          </a:p>
          <a:p>
            <a:r>
              <a:rPr lang="en-US">
                <a:latin typeface="Times New Roman" charset="0"/>
                <a:ea typeface="ＭＳ Ｐゴシック" charset="-128"/>
                <a:cs typeface="ＭＳ Ｐゴシック" charset="-128"/>
              </a:rPr>
              <a:t>    Incidence and size of patent foramen ovale during the first 10 decades of life: an autopsy study of 965 normal hearts.</a:t>
            </a:r>
          </a:p>
          <a:p>
            <a:endParaRPr lang="en-US">
              <a:latin typeface="Times New Roman" charset="0"/>
              <a:ea typeface="ＭＳ Ｐゴシック" charset="-128"/>
              <a:cs typeface="ＭＳ Ｐゴシック" charset="-128"/>
            </a:endParaRPr>
          </a:p>
          <a:p>
            <a:r>
              <a:rPr lang="en-US">
                <a:latin typeface="Times New Roman" charset="0"/>
                <a:ea typeface="ＭＳ Ｐゴシック" charset="-128"/>
                <a:cs typeface="ＭＳ Ｐゴシック" charset="-128"/>
              </a:rPr>
              <a:t>    The incidence and size of the patent foramen ovale were studied in 965 autopsy specimens of human hearts, which were from subjects who were evenly distributed by sex and age. Neither incidence nor size of the defect was significantly different between male and female subjects. The overall incidence was 27.3%, but it progressively declined with increasing age from 34.3% during the first three decades of life to 25.4% during the 4th through 8th decades and to 20.2% during the 9th and 10th decades. Among the 263 specimens that exhibited patency in our study, the foramen ovale ranged from 1 to 19 mm in maximal potential diameter (mean, 4.9 mm). In 98% of these cases, the foramen ovale was 1 to 10 mm in diameter. The size tended to increase with increasing age, from a mean of 3.4 mm in the first decade to 5.8 mm in the 10th decade of life.</a:t>
            </a:r>
          </a:p>
        </p:txBody>
      </p:sp>
      <p:sp>
        <p:nvSpPr>
          <p:cNvPr id="120836" name="Slide Number Placeholder 3"/>
          <p:cNvSpPr>
            <a:spLocks noGrp="1"/>
          </p:cNvSpPr>
          <p:nvPr>
            <p:ph type="sldNum" sz="quarter" idx="5"/>
          </p:nvPr>
        </p:nvSpPr>
        <p:spPr>
          <a:noFill/>
        </p:spPr>
        <p:txBody>
          <a:bodyPr/>
          <a:lstStyle/>
          <a:p>
            <a:fld id="{90074D13-1A93-6C4F-8722-167B3B945242}" type="slidenum">
              <a:rPr lang="en-US" smtClean="0">
                <a:latin typeface="Times New Roman" charset="0"/>
              </a:rPr>
              <a:pPr/>
              <a:t>11</a:t>
            </a:fld>
            <a:endParaRPr lang="en-US">
              <a:latin typeface="Times New Roman" charset="0"/>
            </a:endParaRPr>
          </a:p>
        </p:txBody>
      </p:sp>
    </p:spTree>
    <p:extLst>
      <p:ext uri="{BB962C8B-B14F-4D97-AF65-F5344CB8AC3E}">
        <p14:creationId xmlns:p14="http://schemas.microsoft.com/office/powerpoint/2010/main" val="420304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40A6582-9EF0-AB40-B57A-0014B42BD53A}" type="slidenum">
              <a:rPr lang="en-US">
                <a:latin typeface="Times New Roman" charset="0"/>
              </a:rPr>
              <a:pPr/>
              <a:t>13</a:t>
            </a:fld>
            <a:endParaRPr lang="en-US">
              <a:latin typeface="Times New Roman" charset="0"/>
            </a:endParaRPr>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r>
              <a:rPr lang="en-US" sz="1000">
                <a:latin typeface="Times New Roman" charset="0"/>
                <a:ea typeface="ＭＳ Ｐゴシック" charset="-128"/>
                <a:cs typeface="ＭＳ Ｐゴシック" charset="-128"/>
              </a:rPr>
              <a:t>Paul Khairy, Michael J. Landzberg, Michael A. Gatzoulis, Lise-Andrée Mercier, Susan M. Fernandes, Jean-Marc Côté, Jean-Pierre Lavoie, Anne Fournier, Peter G. Guerra, Alexandra Frogoudaki, Edward P. Walsh, Annie Dore for the Epicardial Versus ENdocardial pacing and Thromboembolic events (EVENT) Investigators</a:t>
            </a:r>
            <a:br>
              <a:rPr lang="en-US" sz="1000">
                <a:latin typeface="Times New Roman" charset="0"/>
                <a:ea typeface="ＭＳ Ｐゴシック" charset="-128"/>
                <a:cs typeface="ＭＳ Ｐゴシック" charset="-128"/>
              </a:rPr>
            </a:br>
            <a:r>
              <a:rPr lang="en-US" sz="1000">
                <a:latin typeface="Times New Roman" charset="0"/>
                <a:ea typeface="ＭＳ Ｐゴシック" charset="-128"/>
                <a:cs typeface="ＭＳ Ｐゴシック" charset="-128"/>
              </a:rPr>
              <a:t/>
            </a:r>
            <a:br>
              <a:rPr lang="en-US" sz="1000">
                <a:latin typeface="Times New Roman" charset="0"/>
                <a:ea typeface="ＭＳ Ｐゴシック" charset="-128"/>
                <a:cs typeface="ＭＳ Ｐゴシック" charset="-128"/>
              </a:rPr>
            </a:br>
            <a:r>
              <a:rPr lang="en-US" sz="1000">
                <a:latin typeface="Times New Roman" charset="0"/>
                <a:ea typeface="ＭＳ Ｐゴシック" charset="-128"/>
                <a:cs typeface="ＭＳ Ｐゴシック" charset="-128"/>
              </a:rPr>
              <a:t>multicenter, retrospective cohort study of 202 patients with intracardiac shunts: Sixty-four had transvenous leads (group 1), 56 had epicardial leads (group 2), and 82 had right-to-left shunts but no pacemaker or implantable cardioverter defibrillator leads (group 3). Patient-years were accrued until the occurrence of systemic thromboemboli or study termination. Censoring occurred in the event of complete shunt closure, death, or loss to follow-up. Mean ages for groups 1, 2, and 3 were 33.9±18.0, 22.2±12.6, and 22.9±15.0 years, respectively. Respective oxygen saturations were 91.2±9.1%, 88.1±8.1%, and 79.7±6.7%. During respective median follow-ups of 7.3, 9.3, and 17.0 years, 24 patients had at least 1 systemic thromboembolus: 10 (15.6%), 5 (8.9%), and 9 (11.0%) in groups 1, 2, and 3, respectively. Univariate risk factors were older age (hazard ratio [HR], 1.05;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=0.0001), ongoing phlebotomy (HR, 3.1;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=0.0415), and an transvenous lead (HR, 2.4;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=0.0421). In multivariate, stepwise regression analyses, transvenous leads remained an independent predictor of systemic thromboemboli (HR, 2.6;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=0.0265). In patients with transvenous leads, independent risk factors were older age (HR, 1.05;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=0.0080), atrial fibrillation or flutter (HR, 6.7;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=0.0214), and ongoing phlebotomy (HR, 14.4;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=0.0349). Having had aspirin or warfarin prescribed was not protective. Epicardial leads were, however, associated with higher atrial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=0.0407) and ventricular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=0.0270) thresholds and shorter generator longevity (HR, 1.9; </a:t>
            </a:r>
            <a:r>
              <a:rPr lang="en-US" sz="1000" i="1">
                <a:latin typeface="Times New Roman" charset="0"/>
                <a:ea typeface="ＭＳ Ｐゴシック" charset="-128"/>
                <a:cs typeface="ＭＳ Ｐゴシック" charset="-128"/>
              </a:rPr>
              <a:t>P</a:t>
            </a:r>
            <a:r>
              <a:rPr lang="en-US" sz="1000">
                <a:latin typeface="Times New Roman" charset="0"/>
                <a:ea typeface="ＭＳ Ｐゴシック" charset="-128"/>
                <a:cs typeface="ＭＳ Ｐゴシック" charset="-128"/>
              </a:rPr>
              <a:t>=0.0176). </a:t>
            </a:r>
            <a:endParaRPr lang="en-US" sz="1000" b="1" i="1">
              <a:latin typeface="Times New Roman" charset="0"/>
              <a:ea typeface="ＭＳ Ｐゴシック" charset="-128"/>
              <a:cs typeface="ＭＳ Ｐゴシック" charset="-128"/>
            </a:endParaRPr>
          </a:p>
          <a:p>
            <a:r>
              <a:rPr lang="en-US" sz="1000" b="1" i="1">
                <a:latin typeface="Times New Roman" charset="0"/>
                <a:ea typeface="ＭＳ Ｐゴシック" charset="-128"/>
                <a:cs typeface="ＭＳ Ｐゴシック" charset="-128"/>
              </a:rPr>
              <a:t>Conclusions—</a:t>
            </a:r>
            <a:r>
              <a:rPr lang="en-US" sz="1000">
                <a:latin typeface="Times New Roman" charset="0"/>
                <a:ea typeface="ＭＳ Ｐゴシック" charset="-128"/>
                <a:cs typeface="ＭＳ Ｐゴシック" charset="-128"/>
              </a:rPr>
              <a:t> Transvenous leads incur a &gt;2-fold increased risk of systemic thromboemboli in patients with intracardiac shunts.</a:t>
            </a:r>
          </a:p>
        </p:txBody>
      </p:sp>
    </p:spTree>
    <p:extLst>
      <p:ext uri="{BB962C8B-B14F-4D97-AF65-F5344CB8AC3E}">
        <p14:creationId xmlns:p14="http://schemas.microsoft.com/office/powerpoint/2010/main" val="79328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IMPORTANCE</a:t>
            </a:r>
            <a:r>
              <a:rPr lang="en-US" sz="1200" kern="1200" dirty="0" err="1">
                <a:solidFill>
                  <a:schemeClr val="tx1"/>
                </a:solidFill>
                <a:effectLst/>
                <a:latin typeface="+mn-lt"/>
                <a:ea typeface="+mn-ea"/>
                <a:cs typeface="+mn-cs"/>
              </a:rPr>
              <a:t>Perioperative</a:t>
            </a:r>
            <a:r>
              <a:rPr lang="en-US" sz="1200" kern="1200" dirty="0">
                <a:solidFill>
                  <a:schemeClr val="tx1"/>
                </a:solidFill>
                <a:effectLst/>
                <a:latin typeface="+mn-lt"/>
                <a:ea typeface="+mn-ea"/>
                <a:cs typeface="+mn-cs"/>
              </a:rPr>
              <a:t> stroke is a major complication for patients undergoing </a:t>
            </a:r>
            <a:r>
              <a:rPr lang="en-US" sz="1200" kern="1200" dirty="0" err="1">
                <a:solidFill>
                  <a:schemeClr val="tx1"/>
                </a:solidFill>
                <a:effectLst/>
                <a:latin typeface="+mn-lt"/>
                <a:ea typeface="+mn-ea"/>
                <a:cs typeface="+mn-cs"/>
              </a:rPr>
              <a:t>surgery.Patent</a:t>
            </a:r>
            <a:r>
              <a:rPr lang="en-US" sz="1200" kern="1200" dirty="0">
                <a:solidFill>
                  <a:schemeClr val="tx1"/>
                </a:solidFill>
                <a:effectLst/>
                <a:latin typeface="+mn-lt"/>
                <a:ea typeface="+mn-ea"/>
                <a:cs typeface="+mn-cs"/>
              </a:rPr>
              <a:t> foramen </a:t>
            </a:r>
            <a:r>
              <a:rPr lang="en-US" sz="1200" kern="1200" dirty="0" err="1">
                <a:solidFill>
                  <a:schemeClr val="tx1"/>
                </a:solidFill>
                <a:effectLst/>
                <a:latin typeface="+mn-lt"/>
                <a:ea typeface="+mn-ea"/>
                <a:cs typeface="+mn-cs"/>
              </a:rPr>
              <a:t>ovale</a:t>
            </a:r>
            <a:r>
              <a:rPr lang="en-US" sz="1200" kern="1200" dirty="0">
                <a:solidFill>
                  <a:schemeClr val="tx1"/>
                </a:solidFill>
                <a:effectLst/>
                <a:latin typeface="+mn-lt"/>
                <a:ea typeface="+mn-ea"/>
                <a:cs typeface="+mn-cs"/>
              </a:rPr>
              <a:t> (PFO) represents a possible anatomical link between </a:t>
            </a:r>
            <a:r>
              <a:rPr lang="en-US" sz="1200" kern="1200" dirty="0" err="1">
                <a:solidFill>
                  <a:schemeClr val="tx1"/>
                </a:solidFill>
                <a:effectLst/>
                <a:latin typeface="+mn-lt"/>
                <a:ea typeface="+mn-ea"/>
                <a:cs typeface="+mn-cs"/>
              </a:rPr>
              <a:t>venousthrombosis</a:t>
            </a:r>
            <a:r>
              <a:rPr lang="en-US" sz="1200" kern="1200" dirty="0">
                <a:solidFill>
                  <a:schemeClr val="tx1"/>
                </a:solidFill>
                <a:effectLst/>
                <a:latin typeface="+mn-lt"/>
                <a:ea typeface="+mn-ea"/>
                <a:cs typeface="+mn-cs"/>
              </a:rPr>
              <a:t> and stroke.</a:t>
            </a:r>
            <a:endParaRPr lang="en-US" dirty="0"/>
          </a:p>
          <a:p>
            <a:r>
              <a:rPr lang="en-US" sz="1200" b="1" kern="1200" dirty="0">
                <a:solidFill>
                  <a:schemeClr val="tx1"/>
                </a:solidFill>
                <a:effectLst/>
                <a:latin typeface="+mn-lt"/>
                <a:ea typeface="+mn-ea"/>
                <a:cs typeface="+mn-cs"/>
              </a:rPr>
              <a:t>OBJECTIVE</a:t>
            </a:r>
            <a:r>
              <a:rPr lang="en-US" sz="1200" kern="1200" dirty="0">
                <a:solidFill>
                  <a:schemeClr val="tx1"/>
                </a:solidFill>
                <a:effectLst/>
                <a:latin typeface="+mn-lt"/>
                <a:ea typeface="+mn-ea"/>
                <a:cs typeface="+mn-cs"/>
              </a:rPr>
              <a:t>TodeterminewhetherapreoperativelydiagnosedPFOisassociatedwithincreased risk of perioperative ischemic stroke.</a:t>
            </a:r>
            <a:endParaRPr lang="en-US" dirty="0"/>
          </a:p>
          <a:p>
            <a:r>
              <a:rPr lang="en-US" sz="1200" b="1" kern="1200" dirty="0">
                <a:solidFill>
                  <a:schemeClr val="tx1"/>
                </a:solidFill>
                <a:effectLst/>
                <a:latin typeface="+mn-lt"/>
                <a:ea typeface="+mn-ea"/>
                <a:cs typeface="+mn-cs"/>
              </a:rPr>
              <a:t>DESIGN,SETTING,ANDPARTICIPANTS</a:t>
            </a:r>
            <a:r>
              <a:rPr lang="en-US" sz="1200" kern="1200" dirty="0">
                <a:solidFill>
                  <a:schemeClr val="tx1"/>
                </a:solidFill>
                <a:effectLst/>
                <a:latin typeface="+mn-lt"/>
                <a:ea typeface="+mn-ea"/>
                <a:cs typeface="+mn-cs"/>
              </a:rPr>
              <a:t>RetrospectivecohortstudyfromMassachusettsGeneral Hospital and 2 affiliated community hospitals between January 1, 2007, </a:t>
            </a:r>
            <a:r>
              <a:rPr lang="en-US" sz="1200" kern="1200" dirty="0" err="1">
                <a:solidFill>
                  <a:schemeClr val="tx1"/>
                </a:solidFill>
                <a:effectLst/>
                <a:latin typeface="+mn-lt"/>
                <a:ea typeface="+mn-ea"/>
                <a:cs typeface="+mn-cs"/>
              </a:rPr>
              <a:t>andDecember</a:t>
            </a:r>
            <a:r>
              <a:rPr lang="en-US" sz="1200" kern="1200" dirty="0">
                <a:solidFill>
                  <a:schemeClr val="tx1"/>
                </a:solidFill>
                <a:effectLst/>
                <a:latin typeface="+mn-lt"/>
                <a:ea typeface="+mn-ea"/>
                <a:cs typeface="+mn-cs"/>
              </a:rPr>
              <a:t> 31, 2015. Participants were 182 393 consecutive adults undergoing </a:t>
            </a:r>
            <a:r>
              <a:rPr lang="en-US" sz="1200" kern="1200" dirty="0" err="1">
                <a:solidFill>
                  <a:schemeClr val="tx1"/>
                </a:solidFill>
                <a:effectLst/>
                <a:latin typeface="+mn-lt"/>
                <a:ea typeface="+mn-ea"/>
                <a:cs typeface="+mn-cs"/>
              </a:rPr>
              <a:t>noncardiacsurgery</a:t>
            </a:r>
            <a:r>
              <a:rPr lang="en-US" sz="1200" kern="1200" dirty="0">
                <a:solidFill>
                  <a:schemeClr val="tx1"/>
                </a:solidFill>
                <a:effectLst/>
                <a:latin typeface="+mn-lt"/>
                <a:ea typeface="+mn-ea"/>
                <a:cs typeface="+mn-cs"/>
              </a:rPr>
              <a:t> with general anesthesia.</a:t>
            </a:r>
            <a:endParaRPr lang="en-US" dirty="0"/>
          </a:p>
          <a:p>
            <a:r>
              <a:rPr lang="en-US" sz="1200" b="1" kern="1200" dirty="0" err="1">
                <a:solidFill>
                  <a:schemeClr val="tx1"/>
                </a:solidFill>
                <a:effectLst/>
                <a:latin typeface="+mn-lt"/>
                <a:ea typeface="+mn-ea"/>
                <a:cs typeface="+mn-cs"/>
              </a:rPr>
              <a:t>EXPOSURES</a:t>
            </a:r>
            <a:r>
              <a:rPr lang="en-US" sz="1200" kern="1200" dirty="0" err="1">
                <a:solidFill>
                  <a:schemeClr val="tx1"/>
                </a:solidFill>
                <a:effectLst/>
                <a:latin typeface="+mn-lt"/>
                <a:ea typeface="+mn-ea"/>
                <a:cs typeface="+mn-cs"/>
              </a:rPr>
              <a:t>PreoperativelydiagnosedPFO</a:t>
            </a:r>
            <a:r>
              <a:rPr lang="en-US" sz="1200" kern="1200" dirty="0">
                <a:solidFill>
                  <a:schemeClr val="tx1"/>
                </a:solidFill>
                <a:effectLst/>
                <a:latin typeface="+mn-lt"/>
                <a:ea typeface="+mn-ea"/>
                <a:cs typeface="+mn-cs"/>
              </a:rPr>
              <a:t>.</a:t>
            </a:r>
            <a:endParaRPr lang="en-US" dirty="0"/>
          </a:p>
          <a:p>
            <a:r>
              <a:rPr lang="en-US" sz="1200" b="1" kern="1200" dirty="0">
                <a:solidFill>
                  <a:schemeClr val="tx1"/>
                </a:solidFill>
                <a:effectLst/>
                <a:latin typeface="+mn-lt"/>
                <a:ea typeface="+mn-ea"/>
                <a:cs typeface="+mn-cs"/>
              </a:rPr>
              <a:t>MAINOUTCOMESANDMEASURES</a:t>
            </a:r>
            <a:r>
              <a:rPr lang="en-US" sz="1200" kern="1200" dirty="0">
                <a:solidFill>
                  <a:schemeClr val="tx1"/>
                </a:solidFill>
                <a:effectLst/>
                <a:latin typeface="+mn-lt"/>
                <a:ea typeface="+mn-ea"/>
                <a:cs typeface="+mn-cs"/>
              </a:rPr>
              <a:t>Perioperativeischemicstrokeoccurringwithin30daysofsurgery; stroke subtype by </a:t>
            </a:r>
            <a:r>
              <a:rPr lang="en-US" sz="1200" kern="1200" dirty="0" err="1">
                <a:solidFill>
                  <a:schemeClr val="tx1"/>
                </a:solidFill>
                <a:effectLst/>
                <a:latin typeface="+mn-lt"/>
                <a:ea typeface="+mn-ea"/>
                <a:cs typeface="+mn-cs"/>
              </a:rPr>
              <a:t>Oxfordshire</a:t>
            </a:r>
            <a:r>
              <a:rPr lang="en-US" sz="1200" kern="1200" dirty="0">
                <a:solidFill>
                  <a:schemeClr val="tx1"/>
                </a:solidFill>
                <a:effectLst/>
                <a:latin typeface="+mn-lt"/>
                <a:ea typeface="+mn-ea"/>
                <a:cs typeface="+mn-cs"/>
              </a:rPr>
              <a:t> Community Stroke Project classification and </a:t>
            </a:r>
            <a:r>
              <a:rPr lang="en-US" sz="1200" kern="1200" dirty="0" err="1">
                <a:solidFill>
                  <a:schemeClr val="tx1"/>
                </a:solidFill>
                <a:effectLst/>
                <a:latin typeface="+mn-lt"/>
                <a:ea typeface="+mn-ea"/>
                <a:cs typeface="+mn-cs"/>
              </a:rPr>
              <a:t>strokeseverity</a:t>
            </a:r>
            <a:r>
              <a:rPr lang="en-US" sz="1200" kern="1200" dirty="0">
                <a:solidFill>
                  <a:schemeClr val="tx1"/>
                </a:solidFill>
                <a:effectLst/>
                <a:latin typeface="+mn-lt"/>
                <a:ea typeface="+mn-ea"/>
                <a:cs typeface="+mn-cs"/>
              </a:rPr>
              <a:t> by National Institute of Health Stroke Scale (NIHSS).</a:t>
            </a:r>
            <a:endParaRPr lang="en-US" dirty="0"/>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Amongthe150198patientcasesanalyzed(median[SD]age,55[16]years),1540(1.0%) had a diagnosis of PFO before surgery. A total of 850 (0.6%) ischemic </a:t>
            </a:r>
            <a:r>
              <a:rPr lang="en-US" sz="1200" kern="1200" dirty="0" err="1">
                <a:solidFill>
                  <a:schemeClr val="tx1"/>
                </a:solidFill>
                <a:effectLst/>
                <a:latin typeface="+mn-lt"/>
                <a:ea typeface="+mn-ea"/>
                <a:cs typeface="+mn-cs"/>
              </a:rPr>
              <a:t>strokesoccurred</a:t>
            </a:r>
            <a:r>
              <a:rPr lang="en-US" sz="1200" kern="1200" dirty="0">
                <a:solidFill>
                  <a:schemeClr val="tx1"/>
                </a:solidFill>
                <a:effectLst/>
                <a:latin typeface="+mn-lt"/>
                <a:ea typeface="+mn-ea"/>
                <a:cs typeface="+mn-cs"/>
              </a:rPr>
              <a:t> within 30 days of surgery (49 [3.2%] among patients with PFO and 801 [0.5%]among patients without PFO). In adjusted analyses, patients with PFO had an increased </a:t>
            </a:r>
            <a:r>
              <a:rPr lang="en-US" sz="1200" kern="1200" dirty="0" err="1">
                <a:solidFill>
                  <a:schemeClr val="tx1"/>
                </a:solidFill>
                <a:effectLst/>
                <a:latin typeface="+mn-lt"/>
                <a:ea typeface="+mn-ea"/>
                <a:cs typeface="+mn-cs"/>
              </a:rPr>
              <a:t>riskof</a:t>
            </a:r>
            <a:r>
              <a:rPr lang="en-US" sz="1200" kern="1200" dirty="0">
                <a:solidFill>
                  <a:schemeClr val="tx1"/>
                </a:solidFill>
                <a:effectLst/>
                <a:latin typeface="+mn-lt"/>
                <a:ea typeface="+mn-ea"/>
                <a:cs typeface="+mn-cs"/>
              </a:rPr>
              <a:t> ischemic stroke compared with patients without PFO (odds ratio, 2.66 [95% CI, 1.96-3.63];</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001). The estimated risks of stroke were 5.9 for every 1000 patients with PFO and 2.2 </a:t>
            </a:r>
            <a:r>
              <a:rPr lang="en-US" sz="1200" kern="1200" dirty="0" err="1">
                <a:solidFill>
                  <a:schemeClr val="tx1"/>
                </a:solidFill>
                <a:effectLst/>
                <a:latin typeface="+mn-lt"/>
                <a:ea typeface="+mn-ea"/>
                <a:cs typeface="+mn-cs"/>
              </a:rPr>
              <a:t>forevery</a:t>
            </a:r>
            <a:r>
              <a:rPr lang="en-US" sz="1200" kern="1200" dirty="0">
                <a:solidFill>
                  <a:schemeClr val="tx1"/>
                </a:solidFill>
                <a:effectLst/>
                <a:latin typeface="+mn-lt"/>
                <a:ea typeface="+mn-ea"/>
                <a:cs typeface="+mn-cs"/>
              </a:rPr>
              <a:t> 1000 patients without PFO (adjusted absolute risk difference, 0.4% [95% CI,0.2%-0.6%). Patients with PFO also had an increased risk of large vessel territory stroke(relative risk ratio, 3.14 [95% CI, 2.21-4.48];</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001) and a more severe stroke-</a:t>
            </a:r>
            <a:r>
              <a:rPr lang="en-US" sz="1200" kern="1200" dirty="0" err="1">
                <a:solidFill>
                  <a:schemeClr val="tx1"/>
                </a:solidFill>
                <a:effectLst/>
                <a:latin typeface="+mn-lt"/>
                <a:ea typeface="+mn-ea"/>
                <a:cs typeface="+mn-cs"/>
              </a:rPr>
              <a:t>relatedneurologic</a:t>
            </a:r>
            <a:r>
              <a:rPr lang="en-US" sz="1200" kern="1200" dirty="0">
                <a:solidFill>
                  <a:schemeClr val="tx1"/>
                </a:solidFill>
                <a:effectLst/>
                <a:latin typeface="+mn-lt"/>
                <a:ea typeface="+mn-ea"/>
                <a:cs typeface="+mn-cs"/>
              </a:rPr>
              <a:t> deficit measured by NIHSS (median, 4 [interquartile range {IQR}, 2-10] vs median,3 [IQR, 1-6] for those without PFO;</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02).</a:t>
            </a:r>
            <a:endParaRPr lang="en-US" dirty="0"/>
          </a:p>
          <a:p>
            <a:r>
              <a:rPr lang="en-US" sz="1200" b="1" kern="1200" dirty="0">
                <a:solidFill>
                  <a:schemeClr val="tx1"/>
                </a:solidFill>
                <a:effectLst/>
                <a:latin typeface="+mn-lt"/>
                <a:ea typeface="+mn-ea"/>
                <a:cs typeface="+mn-cs"/>
              </a:rPr>
              <a:t>CONCLUSIONSANDRELEVANCE</a:t>
            </a:r>
            <a:r>
              <a:rPr lang="en-US" sz="1200" kern="1200" dirty="0">
                <a:solidFill>
                  <a:schemeClr val="tx1"/>
                </a:solidFill>
                <a:effectLst/>
                <a:latin typeface="+mn-lt"/>
                <a:ea typeface="+mn-ea"/>
                <a:cs typeface="+mn-cs"/>
              </a:rPr>
              <a:t>Amongadultpatientsundergoingnoncardiacsurgeryat3hospitals, having a preoperatively diagnosed PFO was significantly associated with </a:t>
            </a:r>
            <a:r>
              <a:rPr lang="en-US" sz="1200" kern="1200" dirty="0" err="1">
                <a:solidFill>
                  <a:schemeClr val="tx1"/>
                </a:solidFill>
                <a:effectLst/>
                <a:latin typeface="+mn-lt"/>
                <a:ea typeface="+mn-ea"/>
                <a:cs typeface="+mn-cs"/>
              </a:rPr>
              <a:t>increasedrisk</a:t>
            </a:r>
            <a:r>
              <a:rPr lang="en-US" sz="1200" kern="1200" dirty="0">
                <a:solidFill>
                  <a:schemeClr val="tx1"/>
                </a:solidFill>
                <a:effectLst/>
                <a:latin typeface="+mn-lt"/>
                <a:ea typeface="+mn-ea"/>
                <a:cs typeface="+mn-cs"/>
              </a:rPr>
              <a:t> of perioperative ischemic stroke within 30 days after surgery. Further research is </a:t>
            </a:r>
            <a:r>
              <a:rPr lang="en-US" sz="1200" kern="1200" dirty="0" err="1">
                <a:solidFill>
                  <a:schemeClr val="tx1"/>
                </a:solidFill>
                <a:effectLst/>
                <a:latin typeface="+mn-lt"/>
                <a:ea typeface="+mn-ea"/>
                <a:cs typeface="+mn-cs"/>
              </a:rPr>
              <a:t>neededto</a:t>
            </a:r>
            <a:r>
              <a:rPr lang="en-US" sz="1200" kern="1200" dirty="0">
                <a:solidFill>
                  <a:schemeClr val="tx1"/>
                </a:solidFill>
                <a:effectLst/>
                <a:latin typeface="+mn-lt"/>
                <a:ea typeface="+mn-ea"/>
                <a:cs typeface="+mn-cs"/>
              </a:rPr>
              <a:t> confirm these findings and to determine whether interventions would decrease this risk.</a:t>
            </a:r>
            <a:endParaRPr lang="en-US" dirty="0"/>
          </a:p>
          <a:p>
            <a:endParaRPr lang="en-US" dirty="0"/>
          </a:p>
        </p:txBody>
      </p:sp>
      <p:sp>
        <p:nvSpPr>
          <p:cNvPr id="4" name="Slide Number Placeholder 3"/>
          <p:cNvSpPr>
            <a:spLocks noGrp="1"/>
          </p:cNvSpPr>
          <p:nvPr>
            <p:ph type="sldNum" sz="quarter" idx="10"/>
          </p:nvPr>
        </p:nvSpPr>
        <p:spPr/>
        <p:txBody>
          <a:bodyPr/>
          <a:lstStyle/>
          <a:p>
            <a:fld id="{43E92ED2-4DE4-E84D-8D46-48098C5C862F}" type="slidenum">
              <a:rPr lang="en-US" smtClean="0"/>
              <a:t>15</a:t>
            </a:fld>
            <a:endParaRPr lang="en-US"/>
          </a:p>
        </p:txBody>
      </p:sp>
    </p:spTree>
    <p:extLst>
      <p:ext uri="{BB962C8B-B14F-4D97-AF65-F5344CB8AC3E}">
        <p14:creationId xmlns:p14="http://schemas.microsoft.com/office/powerpoint/2010/main" val="93319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0249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05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84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1" y="4686300"/>
            <a:ext cx="5732463"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43033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59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339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82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3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43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85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225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8835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NS Logo B&amp;W.jpg"/>
          <p:cNvPicPr>
            <a:picLocks noChangeAspect="1"/>
          </p:cNvPicPr>
          <p:nvPr userDrawn="1"/>
        </p:nvPicPr>
        <p:blipFill rotWithShape="1">
          <a:blip r:embed="rId14">
            <a:extLst>
              <a:ext uri="{28A0092B-C50C-407E-A947-70E740481C1C}">
                <a14:useLocalDpi xmlns:a14="http://schemas.microsoft.com/office/drawing/2010/main" val="0"/>
              </a:ext>
            </a:extLst>
          </a:blip>
          <a:srcRect b="14706"/>
          <a:stretch/>
        </p:blipFill>
        <p:spPr>
          <a:xfrm>
            <a:off x="76293" y="4815006"/>
            <a:ext cx="1343026" cy="292474"/>
          </a:xfrm>
          <a:prstGeom prst="rect">
            <a:avLst/>
          </a:prstGeom>
        </p:spPr>
      </p:pic>
    </p:spTree>
    <p:extLst>
      <p:ext uri="{BB962C8B-B14F-4D97-AF65-F5344CB8AC3E}">
        <p14:creationId xmlns:p14="http://schemas.microsoft.com/office/powerpoint/2010/main" val="288696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c.gov/nchs/products/databriefs/db186.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5" name="Rectangle 3"/>
          <p:cNvSpPr>
            <a:spLocks noGrp="1" noChangeArrowheads="1"/>
          </p:cNvSpPr>
          <p:nvPr>
            <p:ph type="ctrTitle"/>
          </p:nvPr>
        </p:nvSpPr>
        <p:spPr>
          <a:xfrm>
            <a:off x="1143000" y="412357"/>
            <a:ext cx="6858000" cy="1102519"/>
          </a:xfrm>
          <a:effectLst>
            <a:outerShdw blurRad="63500" dist="107763" dir="2700000" algn="ctr" rotWithShape="0">
              <a:schemeClr val="bg2">
                <a:alpha val="50000"/>
              </a:schemeClr>
            </a:outerShdw>
          </a:effectLst>
        </p:spPr>
        <p:txBody>
          <a:bodyPr>
            <a:normAutofit/>
          </a:bodyPr>
          <a:lstStyle/>
          <a:p>
            <a:r>
              <a:rPr lang="en-US" dirty="0"/>
              <a:t>Highlights from CLOSE and REDUCE Trials: Which PFO Should We Close?</a:t>
            </a:r>
          </a:p>
        </p:txBody>
      </p:sp>
      <p:sp>
        <p:nvSpPr>
          <p:cNvPr id="653320" name="Text Box 8"/>
          <p:cNvSpPr txBox="1">
            <a:spLocks noGrp="1" noChangeArrowheads="1"/>
          </p:cNvSpPr>
          <p:nvPr>
            <p:ph type="subTitle" idx="1"/>
          </p:nvPr>
        </p:nvSpPr>
        <p:spPr>
          <a:xfrm>
            <a:off x="1143000" y="3315236"/>
            <a:ext cx="6858000" cy="1398735"/>
          </a:xfrm>
          <a:effectLst>
            <a:outerShdw blurRad="63500" dist="107763" dir="8100000" algn="ctr" rotWithShape="0">
              <a:schemeClr val="bg2">
                <a:alpha val="50000"/>
              </a:schemeClr>
            </a:outerShdw>
          </a:effectLst>
        </p:spPr>
        <p:txBody>
          <a:bodyPr>
            <a:normAutofit lnSpcReduction="10000"/>
          </a:bodyPr>
          <a:lstStyle/>
          <a:p>
            <a:pPr>
              <a:defRPr/>
            </a:pPr>
            <a:r>
              <a:rPr lang="en-US" sz="2700" b="1" i="1" dirty="0">
                <a:solidFill>
                  <a:schemeClr val="bg1">
                    <a:lumMod val="50000"/>
                  </a:schemeClr>
                </a:solidFill>
              </a:rPr>
              <a:t>CRT</a:t>
            </a:r>
          </a:p>
          <a:p>
            <a:pPr>
              <a:defRPr/>
            </a:pPr>
            <a:r>
              <a:rPr lang="en-US" sz="1800" b="1" i="1" dirty="0">
                <a:solidFill>
                  <a:schemeClr val="bg1">
                    <a:lumMod val="50000"/>
                  </a:schemeClr>
                </a:solidFill>
              </a:rPr>
              <a:t>Cardiovascular Research Technologies</a:t>
            </a:r>
          </a:p>
          <a:p>
            <a:pPr>
              <a:defRPr/>
            </a:pPr>
            <a:r>
              <a:rPr lang="en-US" sz="1800" i="1" dirty="0">
                <a:solidFill>
                  <a:schemeClr val="bg1">
                    <a:lumMod val="50000"/>
                  </a:schemeClr>
                </a:solidFill>
              </a:rPr>
              <a:t>Washington D.C.</a:t>
            </a:r>
          </a:p>
          <a:p>
            <a:pPr>
              <a:defRPr/>
            </a:pPr>
            <a:r>
              <a:rPr lang="en-US" sz="1800" i="1" dirty="0">
                <a:solidFill>
                  <a:schemeClr val="bg1">
                    <a:lumMod val="50000"/>
                  </a:schemeClr>
                </a:solidFill>
              </a:rPr>
              <a:t>March 4-6</a:t>
            </a:r>
            <a:r>
              <a:rPr lang="en-US" sz="1800" i="1" baseline="30000" dirty="0">
                <a:solidFill>
                  <a:schemeClr val="bg1">
                    <a:lumMod val="50000"/>
                  </a:schemeClr>
                </a:solidFill>
              </a:rPr>
              <a:t>th</a:t>
            </a:r>
            <a:r>
              <a:rPr lang="en-US" sz="1800" i="1" dirty="0">
                <a:solidFill>
                  <a:schemeClr val="bg1">
                    <a:lumMod val="50000"/>
                  </a:schemeClr>
                </a:solidFill>
              </a:rPr>
              <a:t>, 2018</a:t>
            </a:r>
            <a:endParaRPr lang="en-US" i="1" dirty="0">
              <a:solidFill>
                <a:schemeClr val="accent2"/>
              </a:solidFill>
            </a:endParaRPr>
          </a:p>
        </p:txBody>
      </p:sp>
      <p:sp>
        <p:nvSpPr>
          <p:cNvPr id="4" name="Round Diagonal Corner Rectangle 3"/>
          <p:cNvSpPr/>
          <p:nvPr/>
        </p:nvSpPr>
        <p:spPr bwMode="auto">
          <a:xfrm>
            <a:off x="1665570" y="1920170"/>
            <a:ext cx="6057900" cy="1085850"/>
          </a:xfrm>
          <a:prstGeom prst="round2DiagRect">
            <a:avLst/>
          </a:prstGeom>
          <a:solidFill>
            <a:schemeClr val="bg1"/>
          </a:solidFill>
          <a:ln w="9525" cap="flat" cmpd="sng" algn="ctr">
            <a:solidFill>
              <a:srgbClr val="000000"/>
            </a:solidFill>
            <a:prstDash val="solid"/>
            <a:round/>
            <a:headEnd type="none" w="med" len="med"/>
            <a:tailEnd type="none" w="med" len="med"/>
          </a:ln>
          <a:effectLst>
            <a:outerShdw blurRad="50800" dist="38100" dir="2700000">
              <a:srgbClr val="000000">
                <a:alpha val="43000"/>
              </a:srgbClr>
            </a:outerShdw>
          </a:effectLst>
        </p:spPr>
        <p:txBody>
          <a:bodyPr vert="horz" wrap="square" lIns="68580" tIns="34290" rIns="68580" bIns="34290" numCol="1" rtlCol="0" anchor="t" anchorCtr="0" compatLnSpc="1">
            <a:prstTxWarp prst="textNoShape">
              <a:avLst/>
            </a:prstTxWarp>
          </a:bodyPr>
          <a:lstStyle/>
          <a:p>
            <a:endParaRPr lang="en-US" sz="1350">
              <a:solidFill>
                <a:srgbClr val="000000"/>
              </a:solidFill>
              <a:latin typeface="Tahoma" pitchFamily="-108" charset="0"/>
            </a:endParaRPr>
          </a:p>
        </p:txBody>
      </p:sp>
      <p:sp>
        <p:nvSpPr>
          <p:cNvPr id="2" name="Rectangle 1"/>
          <p:cNvSpPr/>
          <p:nvPr/>
        </p:nvSpPr>
        <p:spPr>
          <a:xfrm>
            <a:off x="1708708" y="2070877"/>
            <a:ext cx="5975192" cy="854080"/>
          </a:xfrm>
          <a:prstGeom prst="rect">
            <a:avLst/>
          </a:prstGeom>
        </p:spPr>
        <p:txBody>
          <a:bodyPr wrap="square">
            <a:spAutoFit/>
          </a:bodyPr>
          <a:lstStyle/>
          <a:p>
            <a:pPr algn="ctr">
              <a:defRPr/>
            </a:pPr>
            <a:r>
              <a:rPr lang="en-US" sz="2400" i="1" dirty="0">
                <a:solidFill>
                  <a:schemeClr val="tx1">
                    <a:lumMod val="75000"/>
                    <a:lumOff val="25000"/>
                  </a:schemeClr>
                </a:solidFill>
              </a:rPr>
              <a:t>Ted Feldman, M.D., MSCAI FACC FESC</a:t>
            </a:r>
          </a:p>
          <a:p>
            <a:pPr algn="ctr">
              <a:defRPr/>
            </a:pPr>
            <a:r>
              <a:rPr lang="en-US" sz="750" i="1" dirty="0">
                <a:solidFill>
                  <a:schemeClr val="tx1">
                    <a:lumMod val="75000"/>
                    <a:lumOff val="25000"/>
                  </a:schemeClr>
                </a:solidFill>
              </a:rPr>
              <a:t> </a:t>
            </a:r>
          </a:p>
          <a:p>
            <a:pPr algn="ctr">
              <a:defRPr/>
            </a:pPr>
            <a:r>
              <a:rPr lang="en-US" i="1" dirty="0">
                <a:solidFill>
                  <a:schemeClr val="tx1">
                    <a:lumMod val="75000"/>
                    <a:lumOff val="25000"/>
                  </a:schemeClr>
                </a:solidFill>
              </a:rPr>
              <a:t>Evanston Hospital</a:t>
            </a:r>
          </a:p>
        </p:txBody>
      </p:sp>
    </p:spTree>
    <p:extLst>
      <p:ext uri="{BB962C8B-B14F-4D97-AF65-F5344CB8AC3E}">
        <p14:creationId xmlns:p14="http://schemas.microsoft.com/office/powerpoint/2010/main" val="427236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220260"/>
            <a:ext cx="6858000" cy="566738"/>
          </a:xfrm>
        </p:spPr>
        <p:txBody>
          <a:bodyPr>
            <a:normAutofit fontScale="90000"/>
          </a:bodyPr>
          <a:lstStyle/>
          <a:p>
            <a:r>
              <a:rPr lang="en-US" sz="2400" dirty="0"/>
              <a:t>Nearly 1/3 of </a:t>
            </a:r>
            <a:r>
              <a:rPr lang="en-US" sz="2400"/>
              <a:t>Recurrent Strokes</a:t>
            </a:r>
            <a:br>
              <a:rPr lang="en-US" sz="2400"/>
            </a:br>
            <a:r>
              <a:rPr lang="en-US" sz="2400"/>
              <a:t> </a:t>
            </a:r>
            <a:r>
              <a:rPr lang="en-US" sz="2400" dirty="0"/>
              <a:t>in Extended Follow-up Are of Known Mechanism</a:t>
            </a:r>
          </a:p>
        </p:txBody>
      </p:sp>
      <p:grpSp>
        <p:nvGrpSpPr>
          <p:cNvPr id="5" name="Group 4"/>
          <p:cNvGrpSpPr/>
          <p:nvPr/>
        </p:nvGrpSpPr>
        <p:grpSpPr>
          <a:xfrm>
            <a:off x="1869000" y="1159532"/>
            <a:ext cx="5692660" cy="3664129"/>
            <a:chOff x="462590" y="1446030"/>
            <a:chExt cx="8438070" cy="5385317"/>
          </a:xfrm>
        </p:grpSpPr>
        <p:graphicFrame>
          <p:nvGraphicFramePr>
            <p:cNvPr id="11" name="Chart 10"/>
            <p:cNvGraphicFramePr/>
            <p:nvPr>
              <p:extLst/>
            </p:nvPr>
          </p:nvGraphicFramePr>
          <p:xfrm>
            <a:off x="515795" y="1446030"/>
            <a:ext cx="7793304" cy="492040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804582" y="1856759"/>
              <a:ext cx="3830082" cy="1259850"/>
            </a:xfrm>
            <a:prstGeom prst="rect">
              <a:avLst/>
            </a:prstGeom>
            <a:solidFill>
              <a:schemeClr val="tx1">
                <a:lumMod val="95000"/>
              </a:schemeClr>
            </a:solidFill>
            <a:ln w="254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80" tIns="34290" rIns="68580" bIns="34290" numCol="1" rtlCol="0" anchor="t" anchorCtr="0" compatLnSpc="1">
              <a:prstTxWarp prst="textNoShape">
                <a:avLst/>
              </a:prstTxWarp>
            </a:bodyPr>
            <a:lstStyle/>
            <a:p>
              <a:pPr algn="r" defTabSz="685800" fontAlgn="base">
                <a:spcBef>
                  <a:spcPct val="0"/>
                </a:spcBef>
                <a:spcAft>
                  <a:spcPct val="0"/>
                </a:spcAft>
              </a:pPr>
              <a:endParaRPr lang="en-US" sz="135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 name="TextBox 22"/>
            <p:cNvSpPr txBox="1"/>
            <p:nvPr/>
          </p:nvSpPr>
          <p:spPr>
            <a:xfrm rot="16200000">
              <a:off x="-539455" y="3028439"/>
              <a:ext cx="2756833" cy="752744"/>
            </a:xfrm>
            <a:prstGeom prst="rect">
              <a:avLst/>
            </a:prstGeom>
            <a:noFill/>
          </p:spPr>
          <p:txBody>
            <a:bodyPr wrap="square" rtlCol="0">
              <a:spAutoFit/>
            </a:bodyPr>
            <a:lstStyle/>
            <a:p>
              <a:pPr algn="ctr"/>
              <a:r>
                <a:rPr lang="en-US" sz="1350"/>
                <a:t>Subjects with Recurrent </a:t>
              </a:r>
              <a:r>
                <a:rPr lang="en-US" sz="1350" dirty="0"/>
                <a:t>Ischemic Stroke</a:t>
              </a:r>
            </a:p>
          </p:txBody>
        </p:sp>
        <p:sp>
          <p:nvSpPr>
            <p:cNvPr id="4" name="TextBox 3"/>
            <p:cNvSpPr txBox="1"/>
            <p:nvPr/>
          </p:nvSpPr>
          <p:spPr>
            <a:xfrm>
              <a:off x="2530427" y="5779629"/>
              <a:ext cx="2560404" cy="1051718"/>
            </a:xfrm>
            <a:prstGeom prst="rect">
              <a:avLst/>
            </a:prstGeom>
            <a:noFill/>
          </p:spPr>
          <p:txBody>
            <a:bodyPr wrap="square" rtlCol="0">
              <a:spAutoFit/>
            </a:bodyPr>
            <a:lstStyle/>
            <a:p>
              <a:pPr algn="ctr"/>
              <a:r>
                <a:rPr lang="en-US" sz="1350" dirty="0">
                  <a:solidFill>
                    <a:srgbClr val="002E4B"/>
                  </a:solidFill>
                </a:rPr>
                <a:t>Cryptogenic (Possibly Paradoxical Embolism)</a:t>
              </a:r>
            </a:p>
          </p:txBody>
        </p:sp>
        <p:sp>
          <p:nvSpPr>
            <p:cNvPr id="16" name="TextBox 15"/>
            <p:cNvSpPr txBox="1"/>
            <p:nvPr/>
          </p:nvSpPr>
          <p:spPr>
            <a:xfrm>
              <a:off x="5174772" y="5825569"/>
              <a:ext cx="1751507" cy="746380"/>
            </a:xfrm>
            <a:prstGeom prst="rect">
              <a:avLst/>
            </a:prstGeom>
            <a:noFill/>
          </p:spPr>
          <p:txBody>
            <a:bodyPr wrap="square" rtlCol="0">
              <a:spAutoFit/>
            </a:bodyPr>
            <a:lstStyle/>
            <a:p>
              <a:pPr algn="ctr"/>
              <a:r>
                <a:rPr lang="en-US" sz="1350" dirty="0">
                  <a:solidFill>
                    <a:srgbClr val="002E4B"/>
                  </a:solidFill>
                </a:rPr>
                <a:t>Known </a:t>
              </a:r>
              <a:br>
                <a:rPr lang="en-US" sz="1350" dirty="0">
                  <a:solidFill>
                    <a:srgbClr val="002E4B"/>
                  </a:solidFill>
                </a:rPr>
              </a:br>
              <a:r>
                <a:rPr lang="en-US" sz="1350" dirty="0">
                  <a:solidFill>
                    <a:srgbClr val="002E4B"/>
                  </a:solidFill>
                </a:rPr>
                <a:t>Mechanisms</a:t>
              </a:r>
            </a:p>
          </p:txBody>
        </p:sp>
        <p:sp>
          <p:nvSpPr>
            <p:cNvPr id="26" name="TextBox 25"/>
            <p:cNvSpPr txBox="1"/>
            <p:nvPr/>
          </p:nvSpPr>
          <p:spPr>
            <a:xfrm>
              <a:off x="4904402" y="1838349"/>
              <a:ext cx="3996258" cy="1323128"/>
            </a:xfrm>
            <a:prstGeom prst="rect">
              <a:avLst/>
            </a:prstGeom>
            <a:noFill/>
            <a:effectLst/>
          </p:spPr>
          <p:txBody>
            <a:bodyPr wrap="square" rtlCol="0">
              <a:spAutoFit/>
            </a:bodyPr>
            <a:lstStyle/>
            <a:p>
              <a:r>
                <a:rPr lang="en-US" sz="1050" dirty="0">
                  <a:solidFill>
                    <a:schemeClr val="bg1"/>
                  </a:solidFill>
                </a:rPr>
                <a:t>Atherosclerosis = 1</a:t>
              </a:r>
            </a:p>
            <a:p>
              <a:r>
                <a:rPr lang="en-US" sz="1050" dirty="0">
                  <a:solidFill>
                    <a:schemeClr val="bg1"/>
                  </a:solidFill>
                </a:rPr>
                <a:t>Small Vessel Disease = 6</a:t>
              </a:r>
            </a:p>
            <a:p>
              <a:r>
                <a:rPr lang="en-US" sz="1050" dirty="0" err="1">
                  <a:solidFill>
                    <a:schemeClr val="bg1"/>
                  </a:solidFill>
                </a:rPr>
                <a:t>Cardioembolic</a:t>
              </a:r>
              <a:r>
                <a:rPr lang="en-US" sz="1050" dirty="0">
                  <a:solidFill>
                    <a:schemeClr val="bg1"/>
                  </a:solidFill>
                </a:rPr>
                <a:t> = 5 (AF = 4, endocarditis = 1)</a:t>
              </a:r>
            </a:p>
            <a:p>
              <a:r>
                <a:rPr lang="en-US" sz="1050" dirty="0">
                  <a:solidFill>
                    <a:schemeClr val="bg1"/>
                  </a:solidFill>
                </a:rPr>
                <a:t>Other = 1 (radiation </a:t>
              </a:r>
              <a:r>
                <a:rPr lang="en-US" sz="1050" dirty="0" err="1">
                  <a:solidFill>
                    <a:schemeClr val="bg1"/>
                  </a:solidFill>
                </a:rPr>
                <a:t>arteriopathy</a:t>
              </a:r>
              <a:r>
                <a:rPr lang="en-US" sz="1050" dirty="0">
                  <a:solidFill>
                    <a:schemeClr val="bg1"/>
                  </a:solidFill>
                </a:rPr>
                <a:t>)</a:t>
              </a:r>
            </a:p>
            <a:p>
              <a:r>
                <a:rPr lang="en-US" sz="1050" dirty="0">
                  <a:solidFill>
                    <a:schemeClr val="bg1"/>
                  </a:solidFill>
                </a:rPr>
                <a:t>Dissection = 0</a:t>
              </a:r>
            </a:p>
          </p:txBody>
        </p:sp>
        <p:cxnSp>
          <p:nvCxnSpPr>
            <p:cNvPr id="6" name="Straight Connector 5"/>
            <p:cNvCxnSpPr/>
            <p:nvPr/>
          </p:nvCxnSpPr>
          <p:spPr bwMode="auto">
            <a:xfrm flipH="1" flipV="1">
              <a:off x="4804584" y="3116610"/>
              <a:ext cx="1210450" cy="436512"/>
            </a:xfrm>
            <a:prstGeom prst="line">
              <a:avLst/>
            </a:prstGeom>
            <a:ln w="19050">
              <a:headEnd type="none" w="med" len="med"/>
              <a:tailEnd type="none" w="med" len="med"/>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flipV="1">
              <a:off x="6015034" y="3130426"/>
              <a:ext cx="2619630" cy="422695"/>
            </a:xfrm>
            <a:prstGeom prst="line">
              <a:avLst/>
            </a:prstGeom>
            <a:ln w="19050">
              <a:headEnd type="none" w="med" len="med"/>
              <a:tailEnd type="none" w="med" len="med"/>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3663819" y="4832639"/>
            <a:ext cx="4179094" cy="230832"/>
          </a:xfrm>
          <a:prstGeom prst="rect">
            <a:avLst/>
          </a:prstGeom>
        </p:spPr>
        <p:txBody>
          <a:bodyPr wrap="square">
            <a:spAutoFit/>
          </a:bodyPr>
          <a:lstStyle/>
          <a:p>
            <a:pPr algn="r"/>
            <a:r>
              <a:rPr lang="en-US" sz="900" i="1"/>
              <a:t>RESPECT Extended Follow-up Carroll JD TCT 2015</a:t>
            </a:r>
          </a:p>
        </p:txBody>
      </p:sp>
    </p:spTree>
    <p:extLst>
      <p:ext uri="{BB962C8B-B14F-4D97-AF65-F5344CB8AC3E}">
        <p14:creationId xmlns:p14="http://schemas.microsoft.com/office/powerpoint/2010/main" val="959927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1"/>
          <p:cNvSpPr>
            <a:spLocks noGrp="1"/>
          </p:cNvSpPr>
          <p:nvPr>
            <p:ph type="title"/>
          </p:nvPr>
        </p:nvSpPr>
        <p:spPr>
          <a:xfrm>
            <a:off x="1143000" y="232172"/>
            <a:ext cx="6858000" cy="857250"/>
          </a:xfrm>
        </p:spPr>
        <p:txBody>
          <a:bodyPr/>
          <a:lstStyle/>
          <a:p>
            <a:r>
              <a:rPr lang="en-US" sz="2100" dirty="0">
                <a:ea typeface="ＭＳ Ｐゴシック" charset="-128"/>
                <a:cs typeface="ＭＳ Ｐゴシック" charset="-128"/>
              </a:rPr>
              <a:t>Incidence &amp; size PFO during the first 10 decades of life </a:t>
            </a:r>
            <a:br>
              <a:rPr lang="en-US" sz="2100" dirty="0">
                <a:ea typeface="ＭＳ Ｐゴシック" charset="-128"/>
                <a:cs typeface="ＭＳ Ｐゴシック" charset="-128"/>
              </a:rPr>
            </a:br>
            <a:r>
              <a:rPr lang="en-US" sz="1500" dirty="0">
                <a:ea typeface="ＭＳ Ｐゴシック" charset="-128"/>
                <a:cs typeface="ＭＳ Ｐゴシック" charset="-128"/>
              </a:rPr>
              <a:t>an autopsy study of 965 normal hearts</a:t>
            </a:r>
            <a:endParaRPr lang="en-US" sz="2100" dirty="0">
              <a:ea typeface="ＭＳ Ｐゴシック" charset="-128"/>
              <a:cs typeface="ＭＳ Ｐゴシック" charset="-128"/>
            </a:endParaRPr>
          </a:p>
        </p:txBody>
      </p:sp>
      <p:sp>
        <p:nvSpPr>
          <p:cNvPr id="119812" name="Rectangle 2"/>
          <p:cNvSpPr>
            <a:spLocks noChangeArrowheads="1"/>
          </p:cNvSpPr>
          <p:nvPr/>
        </p:nvSpPr>
        <p:spPr bwMode="auto">
          <a:xfrm>
            <a:off x="2903935" y="4712031"/>
            <a:ext cx="4542234" cy="230832"/>
          </a:xfrm>
          <a:prstGeom prst="rect">
            <a:avLst/>
          </a:prstGeom>
          <a:noFill/>
          <a:ln w="9525">
            <a:noFill/>
            <a:miter lim="800000"/>
            <a:headEnd/>
            <a:tailEnd/>
          </a:ln>
        </p:spPr>
        <p:txBody>
          <a:bodyPr>
            <a:prstTxWarp prst="textNoShape">
              <a:avLst/>
            </a:prstTxWarp>
            <a:spAutoFit/>
          </a:bodyPr>
          <a:lstStyle/>
          <a:p>
            <a:pPr algn="r"/>
            <a:r>
              <a:rPr lang="en-US" sz="900" i="1" dirty="0"/>
              <a:t> Hagen PT, </a:t>
            </a:r>
            <a:r>
              <a:rPr lang="en-US" sz="900" i="1" dirty="0" err="1"/>
              <a:t>Scholz</a:t>
            </a:r>
            <a:r>
              <a:rPr lang="en-US" sz="900" i="1" dirty="0"/>
              <a:t> DG, Edwards WD. Mayo </a:t>
            </a:r>
            <a:r>
              <a:rPr lang="en-US" sz="900" i="1" dirty="0" err="1"/>
              <a:t>Clin</a:t>
            </a:r>
            <a:r>
              <a:rPr lang="en-US" sz="900" i="1" dirty="0"/>
              <a:t> Proc. 1984 Jan;59(1):17-20</a:t>
            </a:r>
          </a:p>
        </p:txBody>
      </p:sp>
      <p:graphicFrame>
        <p:nvGraphicFramePr>
          <p:cNvPr id="119810" name="Object 2"/>
          <p:cNvGraphicFramePr>
            <a:graphicFrameLocks noChangeAspect="1"/>
          </p:cNvGraphicFramePr>
          <p:nvPr>
            <p:extLst/>
          </p:nvPr>
        </p:nvGraphicFramePr>
        <p:xfrm>
          <a:off x="1463279" y="1172766"/>
          <a:ext cx="5982890" cy="3514725"/>
        </p:xfrm>
        <a:graphic>
          <a:graphicData uri="http://schemas.openxmlformats.org/presentationml/2006/ole">
            <mc:AlternateContent xmlns:mc="http://schemas.openxmlformats.org/markup-compatibility/2006">
              <mc:Choice xmlns:v="urn:schemas-microsoft-com:vml" Requires="v">
                <p:oleObj spid="_x0000_s1046" name="Worksheet" r:id="rId4" imgW="7975600" imgH="4686300" progId="Excel.Sheet.8">
                  <p:embed/>
                </p:oleObj>
              </mc:Choice>
              <mc:Fallback>
                <p:oleObj name="Worksheet" r:id="rId4" imgW="7975600" imgH="4686300" progId="Excel.Sheet.8">
                  <p:embed/>
                  <p:pic>
                    <p:nvPicPr>
                      <p:cNvPr id="119810" name="Object 2"/>
                      <p:cNvPicPr>
                        <a:picLocks noChangeAspect="1" noChangeArrowheads="1"/>
                      </p:cNvPicPr>
                      <p:nvPr/>
                    </p:nvPicPr>
                    <p:blipFill>
                      <a:blip r:embed="rId5"/>
                      <a:srcRect/>
                      <a:stretch>
                        <a:fillRect/>
                      </a:stretch>
                    </p:blipFill>
                    <p:spPr bwMode="auto">
                      <a:xfrm>
                        <a:off x="1463279" y="1172766"/>
                        <a:ext cx="5982890" cy="351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2939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999" y="0"/>
            <a:ext cx="6858000" cy="745435"/>
          </a:xfrm>
        </p:spPr>
        <p:txBody>
          <a:bodyPr>
            <a:noAutofit/>
          </a:bodyPr>
          <a:lstStyle/>
          <a:p>
            <a:r>
              <a:rPr lang="en-US" sz="2700" b="1"/>
              <a:t>Child </a:t>
            </a:r>
            <a:r>
              <a:rPr lang="en-US" sz="2700" b="1" dirty="0"/>
              <a:t>and adult populations</a:t>
            </a:r>
            <a:endParaRPr lang="en-US" sz="2700" dirty="0"/>
          </a:p>
        </p:txBody>
      </p:sp>
      <p:sp>
        <p:nvSpPr>
          <p:cNvPr id="5" name="Rectangle 4"/>
          <p:cNvSpPr/>
          <p:nvPr/>
        </p:nvSpPr>
        <p:spPr>
          <a:xfrm>
            <a:off x="1828800" y="4551746"/>
            <a:ext cx="5829300" cy="369332"/>
          </a:xfrm>
          <a:prstGeom prst="rect">
            <a:avLst/>
          </a:prstGeom>
        </p:spPr>
        <p:txBody>
          <a:bodyPr wrap="square">
            <a:spAutoFit/>
          </a:bodyPr>
          <a:lstStyle/>
          <a:p>
            <a:pPr algn="r"/>
            <a:r>
              <a:rPr lang="en-US" sz="900" dirty="0"/>
              <a:t>http://</a:t>
            </a:r>
            <a:r>
              <a:rPr lang="en-US" sz="900" dirty="0" err="1"/>
              <a:t>datacenter.kidscount.org</a:t>
            </a:r>
            <a:r>
              <a:rPr lang="en-US" sz="900" dirty="0"/>
              <a:t>/data/tables/99-total-population-by-child-and-adult#detailed/1/any/false/870/39,40,41/416,417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018" y="599717"/>
            <a:ext cx="5965963" cy="3952029"/>
          </a:xfrm>
          <a:prstGeom prst="rect">
            <a:avLst/>
          </a:prstGeom>
        </p:spPr>
      </p:pic>
      <p:sp>
        <p:nvSpPr>
          <p:cNvPr id="7" name="Oval 6"/>
          <p:cNvSpPr/>
          <p:nvPr/>
        </p:nvSpPr>
        <p:spPr>
          <a:xfrm>
            <a:off x="5526157" y="2877379"/>
            <a:ext cx="2028824" cy="49198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 xmlns:a16="http://schemas.microsoft.com/office/drawing/2014/main" id="{52BCAA0C-4027-1F41-97B6-33E7647D8E53}"/>
              </a:ext>
            </a:extLst>
          </p:cNvPr>
          <p:cNvSpPr txBox="1"/>
          <p:nvPr/>
        </p:nvSpPr>
        <p:spPr>
          <a:xfrm>
            <a:off x="1352227" y="3661475"/>
            <a:ext cx="5288797" cy="507831"/>
          </a:xfrm>
          <a:prstGeom prst="rect">
            <a:avLst/>
          </a:prstGeom>
          <a:solidFill>
            <a:schemeClr val="bg1">
              <a:lumMod val="65000"/>
            </a:schemeClr>
          </a:solidFill>
          <a:ln>
            <a:solidFill>
              <a:schemeClr val="tx1"/>
            </a:solidFill>
          </a:ln>
        </p:spPr>
        <p:txBody>
          <a:bodyPr wrap="square" rtlCol="0">
            <a:spAutoFit/>
          </a:bodyPr>
          <a:lstStyle/>
          <a:p>
            <a:pPr algn="ctr"/>
            <a:r>
              <a:rPr lang="en-US" sz="2700" dirty="0"/>
              <a:t>15% incidence PFO = 37,422,784</a:t>
            </a:r>
          </a:p>
        </p:txBody>
      </p:sp>
    </p:spTree>
    <p:extLst>
      <p:ext uri="{BB962C8B-B14F-4D97-AF65-F5344CB8AC3E}">
        <p14:creationId xmlns:p14="http://schemas.microsoft.com/office/powerpoint/2010/main" val="3921121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143000" y="94910"/>
            <a:ext cx="6858000" cy="857250"/>
          </a:xfrm>
        </p:spPr>
        <p:txBody>
          <a:bodyPr/>
          <a:lstStyle/>
          <a:p>
            <a:r>
              <a:rPr lang="en-US" sz="2100" dirty="0" err="1">
                <a:ea typeface="ＭＳ Ｐゴシック" charset="-128"/>
                <a:cs typeface="ＭＳ Ｐゴシック" charset="-128"/>
              </a:rPr>
              <a:t>Transvenous</a:t>
            </a:r>
            <a:r>
              <a:rPr lang="en-US" sz="2100" dirty="0">
                <a:ea typeface="ＭＳ Ｐゴシック" charset="-128"/>
                <a:cs typeface="ＭＳ Ｐゴシック" charset="-128"/>
              </a:rPr>
              <a:t> Pacing Leads and Systemic </a:t>
            </a:r>
            <a:r>
              <a:rPr lang="en-US" sz="2100" dirty="0" err="1">
                <a:ea typeface="ＭＳ Ｐゴシック" charset="-128"/>
                <a:cs typeface="ＭＳ Ｐゴシック" charset="-128"/>
              </a:rPr>
              <a:t>Thromboemboli</a:t>
            </a:r>
            <a:r>
              <a:rPr lang="en-US" sz="2100" dirty="0">
                <a:ea typeface="ＭＳ Ｐゴシック" charset="-128"/>
                <a:cs typeface="ＭＳ Ｐゴシック" charset="-128"/>
              </a:rPr>
              <a:t> </a:t>
            </a:r>
            <a:br>
              <a:rPr lang="en-US" sz="2100" dirty="0">
                <a:ea typeface="ＭＳ Ｐゴシック" charset="-128"/>
                <a:cs typeface="ＭＳ Ｐゴシック" charset="-128"/>
              </a:rPr>
            </a:br>
            <a:r>
              <a:rPr lang="en-US" sz="2100" dirty="0">
                <a:ea typeface="ＭＳ Ｐゴシック" charset="-128"/>
                <a:cs typeface="ＭＳ Ｐゴシック" charset="-128"/>
              </a:rPr>
              <a:t>in Patients With </a:t>
            </a:r>
            <a:r>
              <a:rPr lang="en-US" sz="2100" dirty="0" err="1">
                <a:ea typeface="ＭＳ Ｐゴシック" charset="-128"/>
                <a:cs typeface="ＭＳ Ｐゴシック" charset="-128"/>
              </a:rPr>
              <a:t>Intracardiac</a:t>
            </a:r>
            <a:r>
              <a:rPr lang="en-US" sz="2100" dirty="0">
                <a:ea typeface="ＭＳ Ｐゴシック" charset="-128"/>
                <a:cs typeface="ＭＳ Ｐゴシック" charset="-128"/>
              </a:rPr>
              <a:t> Shunts</a:t>
            </a:r>
          </a:p>
        </p:txBody>
      </p:sp>
      <p:sp>
        <p:nvSpPr>
          <p:cNvPr id="28676" name="Rectangle 3"/>
          <p:cNvSpPr>
            <a:spLocks noChangeArrowheads="1"/>
          </p:cNvSpPr>
          <p:nvPr/>
        </p:nvSpPr>
        <p:spPr bwMode="auto">
          <a:xfrm>
            <a:off x="6224552" y="4907756"/>
            <a:ext cx="1776448" cy="230832"/>
          </a:xfrm>
          <a:prstGeom prst="rect">
            <a:avLst/>
          </a:prstGeom>
          <a:noFill/>
          <a:ln w="9525">
            <a:noFill/>
            <a:miter lim="800000"/>
            <a:headEnd/>
            <a:tailEnd/>
          </a:ln>
        </p:spPr>
        <p:txBody>
          <a:bodyPr wrap="none">
            <a:prstTxWarp prst="textNoShape">
              <a:avLst/>
            </a:prstTxWarp>
            <a:spAutoFit/>
          </a:bodyPr>
          <a:lstStyle/>
          <a:p>
            <a:pPr algn="r">
              <a:spcBef>
                <a:spcPct val="30000"/>
              </a:spcBef>
            </a:pPr>
            <a:r>
              <a:rPr lang="en-US" sz="900" i="1"/>
              <a:t>Circulation113: 2391 – 2397, 2006</a:t>
            </a:r>
          </a:p>
        </p:txBody>
      </p:sp>
      <p:graphicFrame>
        <p:nvGraphicFramePr>
          <p:cNvPr id="2" name="Object 2"/>
          <p:cNvGraphicFramePr>
            <a:graphicFrameLocks noGrp="1" noChangeAspect="1"/>
          </p:cNvGraphicFramePr>
          <p:nvPr>
            <p:ph idx="1"/>
            <p:extLst/>
          </p:nvPr>
        </p:nvGraphicFramePr>
        <p:xfrm>
          <a:off x="1352551" y="1181101"/>
          <a:ext cx="4137422" cy="3298031"/>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 Box 5"/>
          <p:cNvSpPr txBox="1">
            <a:spLocks noChangeArrowheads="1"/>
          </p:cNvSpPr>
          <p:nvPr/>
        </p:nvSpPr>
        <p:spPr bwMode="auto">
          <a:xfrm>
            <a:off x="5337905" y="1594128"/>
            <a:ext cx="2457450" cy="2054409"/>
          </a:xfrm>
          <a:prstGeom prst="rect">
            <a:avLst/>
          </a:prstGeom>
          <a:solidFill>
            <a:srgbClr val="FFFFFF"/>
          </a:solidFill>
          <a:ln w="9525">
            <a:solidFill>
              <a:srgbClr val="0000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buFont typeface="Wingdings" charset="2"/>
              <a:buChar char="§"/>
            </a:pPr>
            <a:r>
              <a:rPr lang="en-US" sz="1500" dirty="0"/>
              <a:t>n=202 with </a:t>
            </a:r>
            <a:r>
              <a:rPr lang="en-US" sz="1500" dirty="0" err="1"/>
              <a:t>intracardiac</a:t>
            </a:r>
            <a:r>
              <a:rPr lang="en-US" sz="1500" dirty="0"/>
              <a:t> shunts</a:t>
            </a:r>
          </a:p>
          <a:p>
            <a:pPr>
              <a:spcBef>
                <a:spcPct val="50000"/>
              </a:spcBef>
              <a:buFont typeface="Wingdings" charset="2"/>
              <a:buChar char="§"/>
            </a:pPr>
            <a:r>
              <a:rPr lang="en-US" sz="1500" dirty="0"/>
              <a:t>FU 7-17 years</a:t>
            </a:r>
          </a:p>
          <a:p>
            <a:pPr>
              <a:spcBef>
                <a:spcPct val="50000"/>
              </a:spcBef>
              <a:buFont typeface="Wingdings" charset="2"/>
              <a:buChar char="§"/>
            </a:pPr>
            <a:r>
              <a:rPr lang="en-US" sz="1500" dirty="0"/>
              <a:t>RR 2.6 with </a:t>
            </a:r>
            <a:r>
              <a:rPr lang="en-US" sz="1500" dirty="0" err="1"/>
              <a:t>transvenous</a:t>
            </a:r>
            <a:r>
              <a:rPr lang="en-US" sz="1500" dirty="0"/>
              <a:t> lead (p=.026)</a:t>
            </a:r>
          </a:p>
          <a:p>
            <a:pPr>
              <a:spcBef>
                <a:spcPct val="50000"/>
              </a:spcBef>
              <a:buFont typeface="Wingdings" charset="2"/>
              <a:buChar char="§"/>
            </a:pPr>
            <a:r>
              <a:rPr lang="en-US" sz="1500" dirty="0"/>
              <a:t>ASA/Warfarin not protective</a:t>
            </a:r>
          </a:p>
        </p:txBody>
      </p:sp>
      <p:sp>
        <p:nvSpPr>
          <p:cNvPr id="28678" name="Text Box 6"/>
          <p:cNvSpPr txBox="1">
            <a:spLocks noChangeArrowheads="1"/>
          </p:cNvSpPr>
          <p:nvPr/>
        </p:nvSpPr>
        <p:spPr bwMode="auto">
          <a:xfrm>
            <a:off x="2857500" y="1200150"/>
            <a:ext cx="971550" cy="600164"/>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algn="ctr">
              <a:spcBef>
                <a:spcPct val="50000"/>
              </a:spcBef>
            </a:pPr>
            <a:r>
              <a:rPr lang="en-US" sz="1500"/>
              <a:t>RR 2.6 </a:t>
            </a:r>
          </a:p>
          <a:p>
            <a:pPr algn="ctr">
              <a:spcBef>
                <a:spcPct val="50000"/>
              </a:spcBef>
            </a:pPr>
            <a:r>
              <a:rPr lang="en-US" sz="1200"/>
              <a:t>p=.026</a:t>
            </a:r>
          </a:p>
        </p:txBody>
      </p:sp>
      <p:sp>
        <p:nvSpPr>
          <p:cNvPr id="28679" name="Text Box 7"/>
          <p:cNvSpPr txBox="1">
            <a:spLocks noChangeArrowheads="1"/>
          </p:cNvSpPr>
          <p:nvPr/>
        </p:nvSpPr>
        <p:spPr bwMode="auto">
          <a:xfrm>
            <a:off x="3028950" y="4629150"/>
            <a:ext cx="2171700" cy="300082"/>
          </a:xfrm>
          <a:prstGeom prst="rect">
            <a:avLst/>
          </a:prstGeom>
          <a:solidFill>
            <a:srgbClr val="FFFFFF"/>
          </a:solidFill>
          <a:ln w="9525">
            <a:solidFill>
              <a:srgbClr val="0000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1350"/>
              <a:t>PFO+RV lead=embolism</a:t>
            </a:r>
          </a:p>
        </p:txBody>
      </p:sp>
    </p:spTree>
    <p:extLst>
      <p:ext uri="{BB962C8B-B14F-4D97-AF65-F5344CB8AC3E}">
        <p14:creationId xmlns:p14="http://schemas.microsoft.com/office/powerpoint/2010/main" val="1091631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normAutofit/>
          </a:bodyPr>
          <a:lstStyle/>
          <a:p>
            <a:r>
              <a:rPr lang="en-US" dirty="0"/>
              <a:t>500,000 high risk PFO </a:t>
            </a:r>
          </a:p>
        </p:txBody>
      </p:sp>
      <p:sp>
        <p:nvSpPr>
          <p:cNvPr id="3" name="Content Placeholder 2"/>
          <p:cNvSpPr>
            <a:spLocks noGrp="1"/>
          </p:cNvSpPr>
          <p:nvPr>
            <p:ph idx="1"/>
          </p:nvPr>
        </p:nvSpPr>
        <p:spPr>
          <a:xfrm>
            <a:off x="1396447" y="1212315"/>
            <a:ext cx="3891170" cy="3633249"/>
          </a:xfrm>
        </p:spPr>
        <p:txBody>
          <a:bodyPr>
            <a:normAutofit fontScale="92500" lnSpcReduction="10000"/>
          </a:bodyPr>
          <a:lstStyle/>
          <a:p>
            <a:r>
              <a:rPr lang="en-US" dirty="0"/>
              <a:t>Hip replacement</a:t>
            </a:r>
          </a:p>
          <a:p>
            <a:pPr lvl="1"/>
            <a:r>
              <a:rPr lang="en-US" dirty="0"/>
              <a:t>In 2010, 310,800 total hip replacements were performed among inpatients aged 45 and over. </a:t>
            </a:r>
            <a:r>
              <a:rPr lang="en-US" sz="1050" i="1" dirty="0">
                <a:hlinkClick r:id="rId2"/>
              </a:rPr>
              <a:t>https://www.cdc.gov/nchs/products/databriefs/db186.htm</a:t>
            </a:r>
            <a:endParaRPr lang="en-US" sz="1050" i="1" dirty="0"/>
          </a:p>
          <a:p>
            <a:pPr lvl="1"/>
            <a:r>
              <a:rPr lang="en-US" dirty="0"/>
              <a:t>46,620 with PFO</a:t>
            </a:r>
          </a:p>
          <a:p>
            <a:r>
              <a:rPr lang="en-US" dirty="0"/>
              <a:t>Scuba divers</a:t>
            </a:r>
          </a:p>
          <a:p>
            <a:pPr lvl="1"/>
            <a:r>
              <a:rPr lang="en-US" dirty="0"/>
              <a:t>2.7 to 3.5 million active scuba divers in the US </a:t>
            </a:r>
            <a:r>
              <a:rPr lang="en-US" sz="1050" i="1" dirty="0">
                <a:solidFill>
                  <a:srgbClr val="152EEE"/>
                </a:solidFill>
              </a:rPr>
              <a:t>Sports and Fitness Industry Association</a:t>
            </a:r>
          </a:p>
          <a:p>
            <a:pPr lvl="1"/>
            <a:r>
              <a:rPr lang="en-US" dirty="0"/>
              <a:t>450,000 with PFO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469" y="1014195"/>
            <a:ext cx="2207631" cy="363324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859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1F448-8FAC-5C43-9E27-54A2B4E5682A}"/>
              </a:ext>
            </a:extLst>
          </p:cNvPr>
          <p:cNvSpPr>
            <a:spLocks noGrp="1"/>
          </p:cNvSpPr>
          <p:nvPr>
            <p:ph type="title"/>
          </p:nvPr>
        </p:nvSpPr>
        <p:spPr>
          <a:xfrm>
            <a:off x="1" y="24614"/>
            <a:ext cx="9112092" cy="491545"/>
          </a:xfrm>
        </p:spPr>
        <p:txBody>
          <a:bodyPr>
            <a:noAutofit/>
          </a:bodyPr>
          <a:lstStyle/>
          <a:p>
            <a:r>
              <a:rPr lang="en-US" sz="2400" dirty="0"/>
              <a:t>Association of PFO With Perioperative Ischemic Stroke</a:t>
            </a:r>
          </a:p>
        </p:txBody>
      </p:sp>
      <p:pic>
        <p:nvPicPr>
          <p:cNvPr id="5" name="Picture 4">
            <a:extLst>
              <a:ext uri="{FF2B5EF4-FFF2-40B4-BE49-F238E27FC236}">
                <a16:creationId xmlns="" xmlns:a16="http://schemas.microsoft.com/office/drawing/2014/main" id="{40E2FA98-8D90-1349-8430-B2865EEC1A9E}"/>
              </a:ext>
            </a:extLst>
          </p:cNvPr>
          <p:cNvPicPr>
            <a:picLocks noChangeAspect="1"/>
          </p:cNvPicPr>
          <p:nvPr/>
        </p:nvPicPr>
        <p:blipFill>
          <a:blip r:embed="rId3"/>
          <a:stretch>
            <a:fillRect/>
          </a:stretch>
        </p:blipFill>
        <p:spPr>
          <a:xfrm>
            <a:off x="1383324" y="1263201"/>
            <a:ext cx="6242539" cy="2627662"/>
          </a:xfrm>
          <a:prstGeom prst="rect">
            <a:avLst/>
          </a:prstGeom>
        </p:spPr>
      </p:pic>
      <p:sp>
        <p:nvSpPr>
          <p:cNvPr id="6" name="TextBox 5">
            <a:extLst>
              <a:ext uri="{FF2B5EF4-FFF2-40B4-BE49-F238E27FC236}">
                <a16:creationId xmlns="" xmlns:a16="http://schemas.microsoft.com/office/drawing/2014/main" id="{76590574-E495-F84B-A1AA-98C4C11FC7A5}"/>
              </a:ext>
            </a:extLst>
          </p:cNvPr>
          <p:cNvSpPr txBox="1"/>
          <p:nvPr/>
        </p:nvSpPr>
        <p:spPr>
          <a:xfrm>
            <a:off x="1693984" y="3950636"/>
            <a:ext cx="5884985"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14313" indent="-214313">
              <a:buFont typeface="Arial" panose="020B0604020202020204" pitchFamily="34" charset="0"/>
              <a:buChar char="•"/>
            </a:pPr>
            <a:r>
              <a:rPr lang="en-US" sz="1050" dirty="0"/>
              <a:t>Patients with PFO had increased risk of ischemic stroke odds ratio 2.66 </a:t>
            </a:r>
            <a:r>
              <a:rPr lang="en-US" sz="1050" i="1" dirty="0"/>
              <a:t>P</a:t>
            </a:r>
            <a:r>
              <a:rPr lang="en-US" sz="1050" dirty="0"/>
              <a:t>&lt;</a:t>
            </a:r>
            <a:r>
              <a:rPr lang="en-US" sz="1050" i="1" dirty="0"/>
              <a:t>.</a:t>
            </a:r>
            <a:r>
              <a:rPr lang="en-US" sz="1050" dirty="0"/>
              <a:t>001. </a:t>
            </a:r>
          </a:p>
          <a:p>
            <a:pPr marL="214313" indent="-214313">
              <a:buFont typeface="Arial" panose="020B0604020202020204" pitchFamily="34" charset="0"/>
              <a:buChar char="•"/>
            </a:pPr>
            <a:r>
              <a:rPr lang="en-US" sz="1050" dirty="0"/>
              <a:t>Risks of stroke were 5.9 for every 1000 patients with PFO vs 2.2 without PFO </a:t>
            </a:r>
          </a:p>
          <a:p>
            <a:pPr marL="214313" indent="-214313">
              <a:buFont typeface="Arial" panose="020B0604020202020204" pitchFamily="34" charset="0"/>
              <a:buChar char="•"/>
            </a:pPr>
            <a:r>
              <a:rPr lang="en-US" sz="1050" dirty="0"/>
              <a:t>PFO patients also had increased risk of large vessel territory stroke relative risk ratio 3.14 </a:t>
            </a:r>
            <a:r>
              <a:rPr lang="en-US" sz="1050" i="1" dirty="0"/>
              <a:t>P</a:t>
            </a:r>
            <a:r>
              <a:rPr lang="en-US" sz="1050" dirty="0"/>
              <a:t>&lt;</a:t>
            </a:r>
            <a:r>
              <a:rPr lang="en-US" sz="1050" i="1" dirty="0"/>
              <a:t>.</a:t>
            </a:r>
            <a:r>
              <a:rPr lang="en-US" sz="1050" dirty="0"/>
              <a:t>001and more severe stroke-related neurologic NIHSS deficit </a:t>
            </a:r>
            <a:r>
              <a:rPr lang="en-US" sz="1050" i="1" dirty="0"/>
              <a:t>P</a:t>
            </a:r>
            <a:r>
              <a:rPr lang="en-US" sz="1050" dirty="0"/>
              <a:t>=</a:t>
            </a:r>
            <a:r>
              <a:rPr lang="en-US" sz="1050" i="1" dirty="0"/>
              <a:t>.</a:t>
            </a:r>
            <a:r>
              <a:rPr lang="en-US" sz="1050" dirty="0"/>
              <a:t>02</a:t>
            </a:r>
          </a:p>
        </p:txBody>
      </p:sp>
      <p:sp>
        <p:nvSpPr>
          <p:cNvPr id="7" name="TextBox 6">
            <a:extLst>
              <a:ext uri="{FF2B5EF4-FFF2-40B4-BE49-F238E27FC236}">
                <a16:creationId xmlns="" xmlns:a16="http://schemas.microsoft.com/office/drawing/2014/main" id="{102D656A-6F2F-5B42-9EE0-5C96D21D1F80}"/>
              </a:ext>
            </a:extLst>
          </p:cNvPr>
          <p:cNvSpPr txBox="1"/>
          <p:nvPr/>
        </p:nvSpPr>
        <p:spPr>
          <a:xfrm>
            <a:off x="1693984" y="534558"/>
            <a:ext cx="5884985" cy="5770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14313" indent="-214313">
              <a:buFont typeface="Arial" panose="020B0604020202020204" pitchFamily="34" charset="0"/>
              <a:buChar char="•"/>
            </a:pPr>
            <a:r>
              <a:rPr lang="en-US" sz="1050" dirty="0"/>
              <a:t>150198 cases analyzed(median age,55±16years)</a:t>
            </a:r>
          </a:p>
          <a:p>
            <a:pPr marL="214313" indent="-214313">
              <a:buFont typeface="Arial" panose="020B0604020202020204" pitchFamily="34" charset="0"/>
              <a:buChar char="•"/>
            </a:pPr>
            <a:r>
              <a:rPr lang="en-US" sz="1050" dirty="0"/>
              <a:t>1540(1.0%) had a diagnosis of PFO before surgery</a:t>
            </a:r>
          </a:p>
          <a:p>
            <a:pPr marL="214313" indent="-214313">
              <a:buFont typeface="Arial" panose="020B0604020202020204" pitchFamily="34" charset="0"/>
              <a:buChar char="•"/>
            </a:pPr>
            <a:r>
              <a:rPr lang="en-US" sz="1050" dirty="0"/>
              <a:t>ischemic strokes &lt;30 days of surgery in 3.2% with PFO vs 0.5% without PFO</a:t>
            </a:r>
          </a:p>
        </p:txBody>
      </p:sp>
      <p:sp>
        <p:nvSpPr>
          <p:cNvPr id="9" name="Rectangle 8">
            <a:extLst>
              <a:ext uri="{FF2B5EF4-FFF2-40B4-BE49-F238E27FC236}">
                <a16:creationId xmlns="" xmlns:a16="http://schemas.microsoft.com/office/drawing/2014/main" id="{71DBCD0D-FC95-9048-8129-83874DF18031}"/>
              </a:ext>
            </a:extLst>
          </p:cNvPr>
          <p:cNvSpPr/>
          <p:nvPr/>
        </p:nvSpPr>
        <p:spPr>
          <a:xfrm>
            <a:off x="4196862" y="4725989"/>
            <a:ext cx="3429000" cy="369332"/>
          </a:xfrm>
          <a:prstGeom prst="rect">
            <a:avLst/>
          </a:prstGeom>
        </p:spPr>
        <p:txBody>
          <a:bodyPr>
            <a:spAutoFit/>
          </a:bodyPr>
          <a:lstStyle/>
          <a:p>
            <a:pPr algn="r"/>
            <a:r>
              <a:rPr lang="en-US" sz="900" i="1" dirty="0"/>
              <a:t>JAMA. 2018;319(5):452-462</a:t>
            </a:r>
          </a:p>
          <a:p>
            <a:pPr algn="r"/>
            <a:r>
              <a:rPr lang="en-US" sz="900" i="1" dirty="0"/>
              <a:t>JAMA. 2018;319(5):446-447</a:t>
            </a:r>
          </a:p>
        </p:txBody>
      </p:sp>
      <p:sp>
        <p:nvSpPr>
          <p:cNvPr id="8" name="Right Arrow 7"/>
          <p:cNvSpPr/>
          <p:nvPr/>
        </p:nvSpPr>
        <p:spPr>
          <a:xfrm>
            <a:off x="1506826" y="3874998"/>
            <a:ext cx="289775" cy="37348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433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047" y="336560"/>
            <a:ext cx="5350550" cy="4375864"/>
          </a:xfrm>
          <a:prstGeom prst="rect">
            <a:avLst/>
          </a:prstGeom>
          <a:ln>
            <a:solidFill>
              <a:schemeClr val="tx1"/>
            </a:solidFill>
          </a:ln>
          <a:effectLst>
            <a:outerShdw blurRad="63500" sx="102000" sy="102000" algn="ctr" rotWithShape="0">
              <a:prstClr val="black">
                <a:alpha val="40000"/>
              </a:prstClr>
            </a:outerShdw>
          </a:effectLst>
        </p:spPr>
      </p:pic>
      <p:sp>
        <p:nvSpPr>
          <p:cNvPr id="2" name="TextBox 1"/>
          <p:cNvSpPr txBox="1"/>
          <p:nvPr/>
        </p:nvSpPr>
        <p:spPr>
          <a:xfrm>
            <a:off x="3658620" y="2247361"/>
            <a:ext cx="3420093" cy="237757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1350" b="1" dirty="0"/>
              <a:t>Indications and Usage </a:t>
            </a:r>
          </a:p>
          <a:p>
            <a:r>
              <a:rPr lang="en-US" sz="1350" dirty="0"/>
              <a:t>The AMPLATZERTM PFO </a:t>
            </a:r>
            <a:r>
              <a:rPr lang="en-US" sz="1350" dirty="0" err="1"/>
              <a:t>Occluder</a:t>
            </a:r>
            <a:r>
              <a:rPr lang="en-US" sz="1350" dirty="0"/>
              <a:t> is indicated for percutaneous </a:t>
            </a:r>
            <a:r>
              <a:rPr lang="en-US" sz="1350" dirty="0" err="1"/>
              <a:t>transcatheter</a:t>
            </a:r>
            <a:r>
              <a:rPr lang="en-US" sz="1350" dirty="0"/>
              <a:t> closure of a patent foramen </a:t>
            </a:r>
            <a:r>
              <a:rPr lang="en-US" sz="1350" dirty="0" err="1"/>
              <a:t>ovale</a:t>
            </a:r>
            <a:r>
              <a:rPr lang="en-US" sz="1350" dirty="0"/>
              <a:t> (PFO) to reduce the risk of recurrent ischemic stroke in patients, predominantly between the ages of 18 and 60 years, who have had a cryptogenic stroke due to a presumed paradoxical embolism, as determined by a neurologist and cardiologist following an evaluation to exclude known causes of ischemic stroke. </a:t>
            </a:r>
          </a:p>
        </p:txBody>
      </p:sp>
    </p:spTree>
    <p:extLst>
      <p:ext uri="{BB962C8B-B14F-4D97-AF65-F5344CB8AC3E}">
        <p14:creationId xmlns:p14="http://schemas.microsoft.com/office/powerpoint/2010/main" val="1125161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4829EA6-6D96-014F-B7F6-2AB417EAB71E}"/>
              </a:ext>
            </a:extLst>
          </p:cNvPr>
          <p:cNvSpPr>
            <a:spLocks noGrp="1"/>
          </p:cNvSpPr>
          <p:nvPr>
            <p:ph type="title"/>
          </p:nvPr>
        </p:nvSpPr>
        <p:spPr/>
        <p:txBody>
          <a:bodyPr>
            <a:normAutofit fontScale="90000"/>
          </a:bodyPr>
          <a:lstStyle/>
          <a:p>
            <a:r>
              <a:rPr lang="en-US" dirty="0"/>
              <a:t>Understanding Treatment</a:t>
            </a:r>
            <a:br>
              <a:rPr lang="en-US" dirty="0"/>
            </a:br>
            <a:r>
              <a:rPr lang="en-US" dirty="0"/>
              <a:t>Benefit of PFO Closure</a:t>
            </a:r>
          </a:p>
        </p:txBody>
      </p:sp>
      <p:sp>
        <p:nvSpPr>
          <p:cNvPr id="5" name="Content Placeholder 4">
            <a:extLst>
              <a:ext uri="{FF2B5EF4-FFF2-40B4-BE49-F238E27FC236}">
                <a16:creationId xmlns="" xmlns:a16="http://schemas.microsoft.com/office/drawing/2014/main" id="{3C4295DF-6058-B34B-9A2F-A97A90976E6A}"/>
              </a:ext>
            </a:extLst>
          </p:cNvPr>
          <p:cNvSpPr>
            <a:spLocks noGrp="1"/>
          </p:cNvSpPr>
          <p:nvPr>
            <p:ph idx="1"/>
          </p:nvPr>
        </p:nvSpPr>
        <p:spPr/>
        <p:txBody>
          <a:bodyPr>
            <a:normAutofit lnSpcReduction="10000"/>
          </a:bodyPr>
          <a:lstStyle/>
          <a:p>
            <a:r>
              <a:rPr lang="en-US" dirty="0"/>
              <a:t>The absolute yearly rate of ischemic strokes is low in both groups but lower with PFO closure</a:t>
            </a:r>
          </a:p>
          <a:p>
            <a:r>
              <a:rPr lang="en-US" dirty="0"/>
              <a:t>The treatment effect continues to accrue with time</a:t>
            </a:r>
          </a:p>
          <a:p>
            <a:r>
              <a:rPr lang="en-US" dirty="0"/>
              <a:t>Important if you are 40 years old</a:t>
            </a:r>
          </a:p>
          <a:p>
            <a:r>
              <a:rPr lang="en-US" dirty="0"/>
              <a:t>Patients with high-risk PFO characteristics of ASA or large shunt have a large relative risk reduction from PFO closure</a:t>
            </a:r>
          </a:p>
          <a:p>
            <a:r>
              <a:rPr lang="en-US" dirty="0"/>
              <a:t>At ten years the expected frequency of recurrent stroke in RESPECT would be reduced from12.90% to 2.94% from PFO closure with a calculated number needed to treat </a:t>
            </a:r>
            <a:r>
              <a:rPr lang="en-US"/>
              <a:t>of </a:t>
            </a:r>
            <a:r>
              <a:rPr lang="en-US" smtClean="0"/>
              <a:t>only 10</a:t>
            </a:r>
            <a:r>
              <a:rPr lang="en-US" dirty="0"/>
              <a:t>!</a:t>
            </a:r>
          </a:p>
          <a:p>
            <a:endParaRPr lang="en-US" dirty="0"/>
          </a:p>
        </p:txBody>
      </p:sp>
    </p:spTree>
    <p:extLst>
      <p:ext uri="{BB962C8B-B14F-4D97-AF65-F5344CB8AC3E}">
        <p14:creationId xmlns:p14="http://schemas.microsoft.com/office/powerpoint/2010/main" val="999660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143000" y="2057400"/>
            <a:ext cx="6858000" cy="857250"/>
          </a:xfrm>
          <a:prstGeom prst="rect">
            <a:avLst/>
          </a:prstGeom>
          <a:noFill/>
          <a:ln w="9525">
            <a:noFill/>
            <a:miter lim="800000"/>
            <a:headEnd/>
            <a:tailEnd/>
          </a:ln>
        </p:spPr>
        <p:txBody>
          <a:bodyPr anchor="ctr">
            <a:prstTxWarp prst="textNoShape">
              <a:avLst/>
            </a:prstTxWarp>
          </a:bodyPr>
          <a:lstStyle/>
          <a:p>
            <a:pPr algn="ctr"/>
            <a:r>
              <a:rPr lang="en-US" sz="1200" b="1" dirty="0">
                <a:solidFill>
                  <a:prstClr val="black">
                    <a:lumMod val="50000"/>
                    <a:lumOff val="50000"/>
                  </a:prstClr>
                </a:solidFill>
              </a:rPr>
              <a:t/>
            </a:r>
            <a:br>
              <a:rPr lang="en-US" sz="1200" b="1" dirty="0">
                <a:solidFill>
                  <a:prstClr val="black">
                    <a:lumMod val="50000"/>
                    <a:lumOff val="50000"/>
                  </a:prstClr>
                </a:solidFill>
              </a:rPr>
            </a:br>
            <a:r>
              <a:rPr lang="en-US" sz="1200" b="1" dirty="0">
                <a:solidFill>
                  <a:prstClr val="black">
                    <a:lumMod val="50000"/>
                    <a:lumOff val="50000"/>
                  </a:prstClr>
                </a:solidFill>
              </a:rPr>
              <a:t/>
            </a:r>
            <a:br>
              <a:rPr lang="en-US" sz="1200" b="1" dirty="0">
                <a:solidFill>
                  <a:prstClr val="black">
                    <a:lumMod val="50000"/>
                    <a:lumOff val="50000"/>
                  </a:prstClr>
                </a:solidFill>
              </a:rPr>
            </a:br>
            <a:r>
              <a:rPr lang="en-US" sz="1200" b="1" dirty="0">
                <a:solidFill>
                  <a:prstClr val="black">
                    <a:lumMod val="50000"/>
                    <a:lumOff val="50000"/>
                  </a:prstClr>
                </a:solidFill>
              </a:rPr>
              <a:t/>
            </a:r>
            <a:br>
              <a:rPr lang="en-US" sz="1200" b="1" dirty="0">
                <a:solidFill>
                  <a:prstClr val="black">
                    <a:lumMod val="50000"/>
                    <a:lumOff val="50000"/>
                  </a:prstClr>
                </a:solidFill>
              </a:rPr>
            </a:br>
            <a:r>
              <a:rPr lang="en-US" sz="2100" i="1" dirty="0">
                <a:solidFill>
                  <a:prstClr val="black">
                    <a:lumMod val="50000"/>
                    <a:lumOff val="50000"/>
                  </a:prstClr>
                </a:solidFill>
              </a:rPr>
              <a:t>Disclosure Information</a:t>
            </a:r>
            <a:r>
              <a:rPr lang="en-US" sz="3600" i="1" dirty="0">
                <a:solidFill>
                  <a:prstClr val="black">
                    <a:lumMod val="50000"/>
                    <a:lumOff val="50000"/>
                  </a:prstClr>
                </a:solidFill>
              </a:rPr>
              <a:t/>
            </a:r>
            <a:br>
              <a:rPr lang="en-US" sz="3600" i="1"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The following relationships exist:</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i="1" dirty="0">
                <a:solidFill>
                  <a:prstClr val="black">
                    <a:lumMod val="50000"/>
                    <a:lumOff val="50000"/>
                  </a:prstClr>
                </a:solidFill>
              </a:rPr>
              <a:t>Grant support: Abbott, BSC, </a:t>
            </a:r>
            <a:r>
              <a:rPr lang="en-US" sz="1500" i="1" dirty="0" err="1">
                <a:solidFill>
                  <a:prstClr val="black">
                    <a:lumMod val="50000"/>
                    <a:lumOff val="50000"/>
                  </a:prstClr>
                </a:solidFill>
              </a:rPr>
              <a:t>Cardiokinetics</a:t>
            </a:r>
            <a:r>
              <a:rPr lang="en-US" sz="1500" i="1" dirty="0">
                <a:solidFill>
                  <a:prstClr val="black">
                    <a:lumMod val="50000"/>
                    <a:lumOff val="50000"/>
                  </a:prstClr>
                </a:solidFill>
              </a:rPr>
              <a:t>, </a:t>
            </a:r>
            <a:r>
              <a:rPr lang="en-US" sz="1500" i="1" dirty="0" err="1">
                <a:solidFill>
                  <a:prstClr val="black">
                    <a:lumMod val="50000"/>
                    <a:lumOff val="50000"/>
                  </a:prstClr>
                </a:solidFill>
              </a:rPr>
              <a:t>Corvia</a:t>
            </a:r>
            <a:r>
              <a:rPr lang="en-US" sz="1500" i="1" dirty="0">
                <a:solidFill>
                  <a:prstClr val="black">
                    <a:lumMod val="50000"/>
                    <a:lumOff val="50000"/>
                  </a:prstClr>
                </a:solidFill>
              </a:rPr>
              <a:t>, Edwards, WL Gore</a:t>
            </a:r>
          </a:p>
          <a:p>
            <a:pPr algn="ctr"/>
            <a:r>
              <a:rPr lang="en-US" sz="1500" i="1" dirty="0">
                <a:solidFill>
                  <a:prstClr val="black">
                    <a:lumMod val="50000"/>
                    <a:lumOff val="50000"/>
                  </a:prstClr>
                </a:solidFill>
              </a:rPr>
              <a:t>Consultant: Abbott, BSC, Edwards, WL Gore</a:t>
            </a:r>
          </a:p>
          <a:p>
            <a:pPr algn="ctr"/>
            <a:r>
              <a:rPr lang="en-US" sz="1500" i="1" dirty="0">
                <a:solidFill>
                  <a:prstClr val="black">
                    <a:lumMod val="50000"/>
                    <a:lumOff val="50000"/>
                  </a:prstClr>
                </a:solidFill>
              </a:rPr>
              <a:t>Stock Options: </a:t>
            </a:r>
            <a:r>
              <a:rPr lang="en-US" sz="1500" i="1" dirty="0" err="1">
                <a:solidFill>
                  <a:prstClr val="black">
                    <a:lumMod val="50000"/>
                    <a:lumOff val="50000"/>
                  </a:prstClr>
                </a:solidFill>
              </a:rPr>
              <a:t>Mitralign</a:t>
            </a:r>
            <a:endParaRPr lang="en-US" sz="1500" i="1" dirty="0">
              <a:solidFill>
                <a:prstClr val="black">
                  <a:lumMod val="50000"/>
                  <a:lumOff val="50000"/>
                </a:prstClr>
              </a:solidFill>
            </a:endParaRPr>
          </a:p>
          <a:p>
            <a:pPr algn="ct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i="1" dirty="0">
                <a:solidFill>
                  <a:prstClr val="black">
                    <a:lumMod val="50000"/>
                    <a:lumOff val="50000"/>
                  </a:prstClr>
                </a:solidFill>
              </a:rPr>
              <a:t>Off label use of products and investigational devices</a:t>
            </a:r>
            <a:br>
              <a:rPr lang="en-US" sz="1500" i="1" dirty="0">
                <a:solidFill>
                  <a:prstClr val="black">
                    <a:lumMod val="50000"/>
                    <a:lumOff val="50000"/>
                  </a:prstClr>
                </a:solidFill>
              </a:rPr>
            </a:br>
            <a:r>
              <a:rPr lang="en-US" sz="1500" i="1" dirty="0">
                <a:solidFill>
                  <a:prstClr val="black">
                    <a:lumMod val="50000"/>
                    <a:lumOff val="50000"/>
                  </a:prstClr>
                </a:solidFill>
              </a:rPr>
              <a:t> will be discussed in this presentation</a:t>
            </a:r>
          </a:p>
        </p:txBody>
      </p:sp>
      <p:sp>
        <p:nvSpPr>
          <p:cNvPr id="17410" name="Text Box 2"/>
          <p:cNvSpPr>
            <a:spLocks noGrp="1" noChangeArrowheads="1"/>
          </p:cNvSpPr>
          <p:nvPr>
            <p:ph type="subTitle" idx="1"/>
          </p:nvPr>
        </p:nvSpPr>
        <p:spPr>
          <a:xfrm>
            <a:off x="1371600" y="447080"/>
            <a:ext cx="6286500" cy="591741"/>
          </a:xfrm>
          <a:noFill/>
        </p:spPr>
        <p:txBody>
          <a:bodyPr/>
          <a:lstStyle/>
          <a:p>
            <a:pPr>
              <a:lnSpc>
                <a:spcPct val="80000"/>
              </a:lnSpc>
            </a:pPr>
            <a:r>
              <a:rPr lang="en-US" dirty="0">
                <a:solidFill>
                  <a:schemeClr val="tx1"/>
                </a:solidFill>
              </a:rPr>
              <a:t>Ted Feldman MD, </a:t>
            </a:r>
            <a:r>
              <a:rPr lang="en-US" i="1" dirty="0">
                <a:solidFill>
                  <a:srgbClr val="000000"/>
                </a:solidFill>
              </a:rPr>
              <a:t>MSCAI FACC FESC</a:t>
            </a:r>
          </a:p>
        </p:txBody>
      </p:sp>
    </p:spTree>
    <p:extLst>
      <p:ext uri="{BB962C8B-B14F-4D97-AF65-F5344CB8AC3E}">
        <p14:creationId xmlns:p14="http://schemas.microsoft.com/office/powerpoint/2010/main" val="358671789"/>
      </p:ext>
    </p:extLst>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8C5CEC8-F7E6-E748-9229-27B3582D0DBE}"/>
              </a:ext>
            </a:extLst>
          </p:cNvPr>
          <p:cNvPicPr>
            <a:picLocks noChangeAspect="1"/>
          </p:cNvPicPr>
          <p:nvPr/>
        </p:nvPicPr>
        <p:blipFill rotWithShape="1">
          <a:blip r:embed="rId2"/>
          <a:srcRect l="2051" t="12447" r="2378" b="4374"/>
          <a:stretch/>
        </p:blipFill>
        <p:spPr>
          <a:xfrm>
            <a:off x="1341120" y="1097280"/>
            <a:ext cx="6522899" cy="2758440"/>
          </a:xfrm>
          <a:prstGeom prst="rect">
            <a:avLst/>
          </a:prstGeom>
        </p:spPr>
      </p:pic>
    </p:spTree>
    <p:extLst>
      <p:ext uri="{BB962C8B-B14F-4D97-AF65-F5344CB8AC3E}">
        <p14:creationId xmlns:p14="http://schemas.microsoft.com/office/powerpoint/2010/main" val="509239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8822BFF9-9279-744D-88FD-84717E234C8D}"/>
              </a:ext>
            </a:extLst>
          </p:cNvPr>
          <p:cNvGrpSpPr/>
          <p:nvPr/>
        </p:nvGrpSpPr>
        <p:grpSpPr>
          <a:xfrm>
            <a:off x="1092573" y="172274"/>
            <a:ext cx="6858000" cy="4269530"/>
            <a:chOff x="-67236" y="229699"/>
            <a:chExt cx="9144000" cy="5692706"/>
          </a:xfrm>
        </p:grpSpPr>
        <p:sp>
          <p:nvSpPr>
            <p:cNvPr id="51206" name="Rectangle 4"/>
            <p:cNvSpPr>
              <a:spLocks noChangeArrowheads="1"/>
            </p:cNvSpPr>
            <p:nvPr/>
          </p:nvSpPr>
          <p:spPr bwMode="auto">
            <a:xfrm>
              <a:off x="-67236" y="229699"/>
              <a:ext cx="9144000" cy="984885"/>
            </a:xfrm>
            <a:prstGeom prst="rect">
              <a:avLst/>
            </a:prstGeom>
            <a:noFill/>
            <a:ln w="9525">
              <a:noFill/>
              <a:miter lim="800000"/>
              <a:headEnd/>
              <a:tailEnd/>
            </a:ln>
          </p:spPr>
          <p:txBody>
            <a:bodyPr wrap="square">
              <a:prstTxWarp prst="textNoShape">
                <a:avLst/>
              </a:prstTxWarp>
              <a:spAutoFit/>
            </a:bodyPr>
            <a:lstStyle/>
            <a:p>
              <a:pPr algn="ctr"/>
              <a:r>
                <a:rPr lang="en-US" sz="2100" dirty="0">
                  <a:solidFill>
                    <a:srgbClr val="000000"/>
                  </a:solidFill>
                </a:rPr>
                <a:t>Randomized Trials</a:t>
              </a:r>
            </a:p>
            <a:p>
              <a:pPr algn="ctr"/>
              <a:r>
                <a:rPr lang="en-US" sz="2100" dirty="0">
                  <a:solidFill>
                    <a:srgbClr val="000000"/>
                  </a:solidFill>
                </a:rPr>
                <a:t>PFO Closure vs Medical Therapy</a:t>
              </a:r>
              <a:endParaRPr lang="en-US" sz="1500" i="1" dirty="0">
                <a:solidFill>
                  <a:srgbClr val="000000"/>
                </a:solidFill>
              </a:endParaRPr>
            </a:p>
          </p:txBody>
        </p:sp>
        <p:pic>
          <p:nvPicPr>
            <p:cNvPr id="8" name="Picture 7">
              <a:extLst>
                <a:ext uri="{FF2B5EF4-FFF2-40B4-BE49-F238E27FC236}">
                  <a16:creationId xmlns="" xmlns:a16="http://schemas.microsoft.com/office/drawing/2014/main" id="{8849101F-2E11-E344-BFC7-87F33F9C323A}"/>
                </a:ext>
              </a:extLst>
            </p:cNvPr>
            <p:cNvPicPr>
              <a:picLocks noChangeAspect="1"/>
            </p:cNvPicPr>
            <p:nvPr/>
          </p:nvPicPr>
          <p:blipFill>
            <a:blip r:embed="rId3"/>
            <a:stretch>
              <a:fillRect/>
            </a:stretch>
          </p:blipFill>
          <p:spPr>
            <a:xfrm>
              <a:off x="411781" y="1690875"/>
              <a:ext cx="8052123" cy="4231530"/>
            </a:xfrm>
            <a:prstGeom prst="rect">
              <a:avLst/>
            </a:prstGeom>
          </p:spPr>
        </p:pic>
      </p:grpSp>
    </p:spTree>
    <p:extLst>
      <p:ext uri="{BB962C8B-B14F-4D97-AF65-F5344CB8AC3E}">
        <p14:creationId xmlns:p14="http://schemas.microsoft.com/office/powerpoint/2010/main" val="1653800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0-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685B7-0CD5-E642-9F01-0F3C559D5791}"/>
              </a:ext>
            </a:extLst>
          </p:cNvPr>
          <p:cNvSpPr>
            <a:spLocks noGrp="1"/>
          </p:cNvSpPr>
          <p:nvPr>
            <p:ph type="title"/>
          </p:nvPr>
        </p:nvSpPr>
        <p:spPr>
          <a:xfrm>
            <a:off x="1143000" y="120112"/>
            <a:ext cx="6858000" cy="857250"/>
          </a:xfrm>
        </p:spPr>
        <p:txBody>
          <a:bodyPr>
            <a:normAutofit fontScale="90000"/>
          </a:bodyPr>
          <a:lstStyle/>
          <a:p>
            <a:r>
              <a:rPr lang="en-US" sz="2700" dirty="0"/>
              <a:t>REDUCE </a:t>
            </a:r>
            <a:r>
              <a:rPr lang="en-US" dirty="0"/>
              <a:t/>
            </a:r>
            <a:br>
              <a:rPr lang="en-US" dirty="0"/>
            </a:br>
            <a:r>
              <a:rPr lang="en-US" dirty="0"/>
              <a:t>Adverse Events</a:t>
            </a:r>
          </a:p>
        </p:txBody>
      </p:sp>
      <p:pic>
        <p:nvPicPr>
          <p:cNvPr id="5" name="Picture 4">
            <a:extLst>
              <a:ext uri="{FF2B5EF4-FFF2-40B4-BE49-F238E27FC236}">
                <a16:creationId xmlns="" xmlns:a16="http://schemas.microsoft.com/office/drawing/2014/main" id="{6C2E3B82-6AEB-BE47-B9ED-5D64E063A1CC}"/>
              </a:ext>
            </a:extLst>
          </p:cNvPr>
          <p:cNvPicPr>
            <a:picLocks noChangeAspect="1"/>
          </p:cNvPicPr>
          <p:nvPr/>
        </p:nvPicPr>
        <p:blipFill>
          <a:blip r:embed="rId2"/>
          <a:stretch>
            <a:fillRect/>
          </a:stretch>
        </p:blipFill>
        <p:spPr>
          <a:xfrm>
            <a:off x="1877051" y="1187211"/>
            <a:ext cx="5389898" cy="3370502"/>
          </a:xfrm>
          <a:prstGeom prst="rect">
            <a:avLst/>
          </a:prstGeom>
          <a:ln>
            <a:solidFill>
              <a:schemeClr val="tx1"/>
            </a:solidFill>
          </a:ln>
        </p:spPr>
      </p:pic>
      <p:sp>
        <p:nvSpPr>
          <p:cNvPr id="6" name="Rectangle 5">
            <a:extLst>
              <a:ext uri="{FF2B5EF4-FFF2-40B4-BE49-F238E27FC236}">
                <a16:creationId xmlns="" xmlns:a16="http://schemas.microsoft.com/office/drawing/2014/main" id="{10EEABFF-A516-C041-8289-04BE8ED2CDF8}"/>
              </a:ext>
            </a:extLst>
          </p:cNvPr>
          <p:cNvSpPr/>
          <p:nvPr/>
        </p:nvSpPr>
        <p:spPr>
          <a:xfrm>
            <a:off x="5621266" y="4663686"/>
            <a:ext cx="1659429" cy="230832"/>
          </a:xfrm>
          <a:prstGeom prst="rect">
            <a:avLst/>
          </a:prstGeom>
        </p:spPr>
        <p:txBody>
          <a:bodyPr wrap="none">
            <a:spAutoFit/>
          </a:bodyPr>
          <a:lstStyle/>
          <a:p>
            <a:pPr algn="ctr">
              <a:spcBef>
                <a:spcPct val="50000"/>
              </a:spcBef>
            </a:pPr>
            <a:r>
              <a:rPr lang="nb-NO" sz="900" i="1" dirty="0"/>
              <a:t>N </a:t>
            </a:r>
            <a:r>
              <a:rPr lang="nb-NO" sz="900" i="1" dirty="0" err="1"/>
              <a:t>Engl</a:t>
            </a:r>
            <a:r>
              <a:rPr lang="nb-NO" sz="900" i="1" dirty="0"/>
              <a:t> J Med 2017;377:1033-42</a:t>
            </a:r>
            <a:endParaRPr lang="en-US" sz="900" i="1" dirty="0"/>
          </a:p>
        </p:txBody>
      </p:sp>
      <p:sp>
        <p:nvSpPr>
          <p:cNvPr id="7" name="Right Arrow 6">
            <a:extLst>
              <a:ext uri="{FF2B5EF4-FFF2-40B4-BE49-F238E27FC236}">
                <a16:creationId xmlns="" xmlns:a16="http://schemas.microsoft.com/office/drawing/2014/main" id="{8F869A49-724C-4E40-B6EB-A0DCC7AE45F6}"/>
              </a:ext>
            </a:extLst>
          </p:cNvPr>
          <p:cNvSpPr/>
          <p:nvPr/>
        </p:nvSpPr>
        <p:spPr>
          <a:xfrm>
            <a:off x="1666311" y="3100387"/>
            <a:ext cx="242888" cy="38576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3832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4B93848-C331-064B-8649-185418F654C0}"/>
              </a:ext>
            </a:extLst>
          </p:cNvPr>
          <p:cNvPicPr>
            <a:picLocks noChangeAspect="1"/>
          </p:cNvPicPr>
          <p:nvPr/>
        </p:nvPicPr>
        <p:blipFill>
          <a:blip r:embed="rId2"/>
          <a:stretch>
            <a:fillRect/>
          </a:stretch>
        </p:blipFill>
        <p:spPr>
          <a:xfrm>
            <a:off x="1368028" y="1813327"/>
            <a:ext cx="6461522" cy="1958486"/>
          </a:xfrm>
          <a:prstGeom prst="rect">
            <a:avLst/>
          </a:prstGeom>
        </p:spPr>
      </p:pic>
      <p:sp>
        <p:nvSpPr>
          <p:cNvPr id="2" name="Title 1">
            <a:extLst>
              <a:ext uri="{FF2B5EF4-FFF2-40B4-BE49-F238E27FC236}">
                <a16:creationId xmlns="" xmlns:a16="http://schemas.microsoft.com/office/drawing/2014/main" id="{805685B7-0CD5-E642-9F01-0F3C559D5791}"/>
              </a:ext>
            </a:extLst>
          </p:cNvPr>
          <p:cNvSpPr>
            <a:spLocks noGrp="1"/>
          </p:cNvSpPr>
          <p:nvPr>
            <p:ph type="title"/>
          </p:nvPr>
        </p:nvSpPr>
        <p:spPr>
          <a:xfrm>
            <a:off x="1143000" y="120112"/>
            <a:ext cx="6858000" cy="857250"/>
          </a:xfrm>
        </p:spPr>
        <p:txBody>
          <a:bodyPr>
            <a:normAutofit fontScale="90000"/>
          </a:bodyPr>
          <a:lstStyle/>
          <a:p>
            <a:r>
              <a:rPr lang="en-US" sz="2700" dirty="0"/>
              <a:t>CLOSE </a:t>
            </a:r>
            <a:r>
              <a:rPr lang="en-US" dirty="0"/>
              <a:t/>
            </a:r>
            <a:br>
              <a:rPr lang="en-US" dirty="0"/>
            </a:br>
            <a:r>
              <a:rPr lang="en-US" dirty="0"/>
              <a:t>Adverse Events</a:t>
            </a:r>
          </a:p>
        </p:txBody>
      </p:sp>
      <p:sp>
        <p:nvSpPr>
          <p:cNvPr id="7" name="Right Arrow 6">
            <a:extLst>
              <a:ext uri="{FF2B5EF4-FFF2-40B4-BE49-F238E27FC236}">
                <a16:creationId xmlns="" xmlns:a16="http://schemas.microsoft.com/office/drawing/2014/main" id="{8F869A49-724C-4E40-B6EB-A0DCC7AE45F6}"/>
              </a:ext>
            </a:extLst>
          </p:cNvPr>
          <p:cNvSpPr/>
          <p:nvPr/>
        </p:nvSpPr>
        <p:spPr>
          <a:xfrm flipH="1">
            <a:off x="2716441" y="3056193"/>
            <a:ext cx="242888" cy="38576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 xmlns:a16="http://schemas.microsoft.com/office/drawing/2014/main" id="{52055BC6-B267-B644-9F2C-81930A4BC36E}"/>
              </a:ext>
            </a:extLst>
          </p:cNvPr>
          <p:cNvSpPr/>
          <p:nvPr/>
        </p:nvSpPr>
        <p:spPr>
          <a:xfrm>
            <a:off x="6157819" y="3869145"/>
            <a:ext cx="1685077" cy="230832"/>
          </a:xfrm>
          <a:prstGeom prst="rect">
            <a:avLst/>
          </a:prstGeom>
        </p:spPr>
        <p:txBody>
          <a:bodyPr wrap="none">
            <a:spAutoFit/>
          </a:bodyPr>
          <a:lstStyle/>
          <a:p>
            <a:pPr algn="ctr">
              <a:spcBef>
                <a:spcPct val="50000"/>
              </a:spcBef>
            </a:pPr>
            <a:r>
              <a:rPr lang="nb-NO" sz="900" i="1" dirty="0"/>
              <a:t>N </a:t>
            </a:r>
            <a:r>
              <a:rPr lang="nb-NO" sz="900" i="1" dirty="0" err="1"/>
              <a:t>Engl</a:t>
            </a:r>
            <a:r>
              <a:rPr lang="nb-NO" sz="900" i="1" dirty="0"/>
              <a:t> J Med 2017;377:1011-21 </a:t>
            </a:r>
            <a:endParaRPr lang="en-US" sz="900" i="1" dirty="0"/>
          </a:p>
        </p:txBody>
      </p:sp>
    </p:spTree>
    <p:extLst>
      <p:ext uri="{BB962C8B-B14F-4D97-AF65-F5344CB8AC3E}">
        <p14:creationId xmlns:p14="http://schemas.microsoft.com/office/powerpoint/2010/main" val="276665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RESPECT DVT</a:t>
            </a:r>
          </a:p>
        </p:txBody>
      </p:sp>
      <p:sp>
        <p:nvSpPr>
          <p:cNvPr id="5" name="Rectangle 4"/>
          <p:cNvSpPr/>
          <p:nvPr/>
        </p:nvSpPr>
        <p:spPr>
          <a:xfrm>
            <a:off x="1738564" y="1063228"/>
            <a:ext cx="5666873" cy="12003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dirty="0"/>
              <a:t>the rate of pulmonary embolism was 0.41 per 100 patient-years in the PFO closure group and 0.11 per 100 patient-years in the medical-therapy group (hazard ratio, 3.48; 95% CI, 0.98 to 12.34; P = 0.04</a:t>
            </a:r>
          </a:p>
        </p:txBody>
      </p:sp>
      <p:sp>
        <p:nvSpPr>
          <p:cNvPr id="6" name="TextBox 5"/>
          <p:cNvSpPr txBox="1"/>
          <p:nvPr/>
        </p:nvSpPr>
        <p:spPr>
          <a:xfrm>
            <a:off x="5502031" y="2044267"/>
            <a:ext cx="1933543" cy="219291"/>
          </a:xfrm>
          <a:prstGeom prst="rect">
            <a:avLst/>
          </a:prstGeom>
          <a:noFill/>
        </p:spPr>
        <p:txBody>
          <a:bodyPr wrap="none" rtlCol="0">
            <a:spAutoFit/>
          </a:bodyPr>
          <a:lstStyle/>
          <a:p>
            <a:r>
              <a:rPr lang="en-US" sz="825" i="1" dirty="0"/>
              <a:t>RESPECT N </a:t>
            </a:r>
            <a:r>
              <a:rPr lang="en-US" sz="825" i="1" dirty="0" err="1"/>
              <a:t>Engl</a:t>
            </a:r>
            <a:r>
              <a:rPr lang="en-US" sz="825" i="1" dirty="0"/>
              <a:t> J Med 2017;377:1022-32</a:t>
            </a:r>
          </a:p>
        </p:txBody>
      </p:sp>
      <p:pic>
        <p:nvPicPr>
          <p:cNvPr id="1028" name="Picture 4" descr="mage result for pulmonary embo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202" y="2301451"/>
            <a:ext cx="2111626" cy="20106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ge result for pulmonary embo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224" y="3988531"/>
            <a:ext cx="1365997" cy="102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13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7C81C54-95F3-954C-A961-8AAD287221E2}"/>
              </a:ext>
            </a:extLst>
          </p:cNvPr>
          <p:cNvPicPr>
            <a:picLocks noChangeAspect="1"/>
          </p:cNvPicPr>
          <p:nvPr/>
        </p:nvPicPr>
        <p:blipFill>
          <a:blip r:embed="rId2"/>
          <a:stretch>
            <a:fillRect/>
          </a:stretch>
        </p:blipFill>
        <p:spPr>
          <a:xfrm>
            <a:off x="1309688" y="547688"/>
            <a:ext cx="6524625" cy="4048125"/>
          </a:xfrm>
          <a:prstGeom prst="rect">
            <a:avLst/>
          </a:prstGeom>
        </p:spPr>
      </p:pic>
      <p:sp>
        <p:nvSpPr>
          <p:cNvPr id="3" name="Right Arrow 2"/>
          <p:cNvSpPr/>
          <p:nvPr/>
        </p:nvSpPr>
        <p:spPr>
          <a:xfrm>
            <a:off x="1906073" y="3432221"/>
            <a:ext cx="289775" cy="37348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1906072" y="4119094"/>
            <a:ext cx="289775" cy="37348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384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0293" y="4253024"/>
            <a:ext cx="1778051" cy="230832"/>
          </a:xfrm>
          <a:prstGeom prst="rect">
            <a:avLst/>
          </a:prstGeom>
        </p:spPr>
        <p:txBody>
          <a:bodyPr wrap="none">
            <a:spAutoFit/>
          </a:bodyPr>
          <a:lstStyle/>
          <a:p>
            <a:r>
              <a:rPr lang="en-US" sz="900" i="1"/>
              <a:t>NEJM 377;11  September 14, 2017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9056"/>
            <a:ext cx="6858000" cy="11121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1422381"/>
            <a:ext cx="5532120" cy="2787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3046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DAC2011 Colors">
    <a:dk1>
      <a:srgbClr val="000000"/>
    </a:dk1>
    <a:lt1>
      <a:srgbClr val="FFFFFF"/>
    </a:lt1>
    <a:dk2>
      <a:srgbClr val="000066"/>
    </a:dk2>
    <a:lt2>
      <a:srgbClr val="FFFF00"/>
    </a:lt2>
    <a:accent1>
      <a:srgbClr val="FF9900"/>
    </a:accent1>
    <a:accent2>
      <a:srgbClr val="0000FF"/>
    </a:accent2>
    <a:accent3>
      <a:srgbClr val="0DFF4E"/>
    </a:accent3>
    <a:accent4>
      <a:srgbClr val="777777"/>
    </a:accent4>
    <a:accent5>
      <a:srgbClr val="00CCFF"/>
    </a:accent5>
    <a:accent6>
      <a:srgbClr val="DE0000"/>
    </a:accent6>
    <a:hlink>
      <a:srgbClr val="2DB92D"/>
    </a:hlink>
    <a:folHlink>
      <a:srgbClr val="DDDDDD"/>
    </a:folHlink>
  </a:clrScheme>
  <a:fontScheme name="NVF 009 sty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218</TotalTime>
  <Words>1662</Words>
  <Application>Microsoft Office PowerPoint</Application>
  <PresentationFormat>On-screen Show (16:9)</PresentationFormat>
  <Paragraphs>98</Paragraphs>
  <Slides>17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Arial</vt:lpstr>
      <vt:lpstr>Calibri</vt:lpstr>
      <vt:lpstr>Tahoma</vt:lpstr>
      <vt:lpstr>Times New Roman</vt:lpstr>
      <vt:lpstr>Wingdings</vt:lpstr>
      <vt:lpstr>ヒラギノ角ゴ Pro W3</vt:lpstr>
      <vt:lpstr>Office Theme</vt:lpstr>
      <vt:lpstr>Worksheet</vt:lpstr>
      <vt:lpstr>Highlights from CLOSE and REDUCE Trials: Which PFO Should We Close?</vt:lpstr>
      <vt:lpstr>PowerPoint Presentation</vt:lpstr>
      <vt:lpstr>PowerPoint Presentation</vt:lpstr>
      <vt:lpstr>PowerPoint Presentation</vt:lpstr>
      <vt:lpstr>REDUCE  Adverse Events</vt:lpstr>
      <vt:lpstr>CLOSE  Adverse Events</vt:lpstr>
      <vt:lpstr>RESPECT DVT</vt:lpstr>
      <vt:lpstr>PowerPoint Presentation</vt:lpstr>
      <vt:lpstr>PowerPoint Presentation</vt:lpstr>
      <vt:lpstr>Nearly 1/3 of Recurrent Strokes  in Extended Follow-up Are of Known Mechanism</vt:lpstr>
      <vt:lpstr>Incidence &amp; size PFO during the first 10 decades of life  an autopsy study of 965 normal hearts</vt:lpstr>
      <vt:lpstr>Child and adult populations</vt:lpstr>
      <vt:lpstr>Transvenous Pacing Leads and Systemic Thromboemboli  in Patients With Intracardiac Shunts</vt:lpstr>
      <vt:lpstr>500,000 high risk PFO </vt:lpstr>
      <vt:lpstr>Association of PFO With Perioperative Ischemic Stroke</vt:lpstr>
      <vt:lpstr>PowerPoint Presentation</vt:lpstr>
      <vt:lpstr>Understanding Treatment Benefit of PFO Closure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Feldman</dc:creator>
  <cp:lastModifiedBy>Checkin 003</cp:lastModifiedBy>
  <cp:revision>60</cp:revision>
  <dcterms:created xsi:type="dcterms:W3CDTF">2013-04-29T12:29:15Z</dcterms:created>
  <dcterms:modified xsi:type="dcterms:W3CDTF">2018-03-03T16:34:25Z</dcterms:modified>
</cp:coreProperties>
</file>