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5" r:id="rId4"/>
    <p:sldId id="257" r:id="rId5"/>
    <p:sldId id="262" r:id="rId6"/>
    <p:sldId id="260" r:id="rId7"/>
    <p:sldId id="280" r:id="rId8"/>
    <p:sldId id="281" r:id="rId9"/>
    <p:sldId id="263" r:id="rId10"/>
    <p:sldId id="268" r:id="rId11"/>
    <p:sldId id="265" r:id="rId12"/>
    <p:sldId id="269" r:id="rId13"/>
    <p:sldId id="284" r:id="rId14"/>
    <p:sldId id="274" r:id="rId15"/>
    <p:sldId id="273" r:id="rId16"/>
    <p:sldId id="283" r:id="rId17"/>
    <p:sldId id="282" r:id="rId18"/>
    <p:sldId id="258" r:id="rId19"/>
    <p:sldId id="276" r:id="rId20"/>
    <p:sldId id="278" r:id="rId21"/>
    <p:sldId id="271" r:id="rId22"/>
    <p:sldId id="277" r:id="rId23"/>
    <p:sldId id="261" r:id="rId24"/>
    <p:sldId id="267"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116" d="100"/>
          <a:sy n="116" d="100"/>
        </p:scale>
        <p:origin x="162" y="108"/>
      </p:cViewPr>
      <p:guideLst/>
    </p:cSldViewPr>
  </p:slideViewPr>
  <p:notesTextViewPr>
    <p:cViewPr>
      <p:scale>
        <a:sx n="1" d="1"/>
        <a:sy n="1" d="1"/>
      </p:scale>
      <p:origin x="0" y="0"/>
    </p:cViewPr>
  </p:notesTextViewPr>
  <p:sorterViewPr>
    <p:cViewPr>
      <p:scale>
        <a:sx n="100" d="100"/>
        <a:sy n="100" d="100"/>
      </p:scale>
      <p:origin x="0" y="-34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02T02:04:41.771"/>
    </inkml:context>
    <inkml:brush xml:id="br0">
      <inkml:brushProperty name="width" value="0.1" units="cm"/>
      <inkml:brushProperty name="height" value="0.1" units="cm"/>
      <inkml:brushProperty name="color" value="#333333"/>
      <inkml:brushProperty name="ignorePressure" value="1"/>
    </inkml:brush>
  </inkml:definitions>
  <inkml:trace contextRef="#ctx0" brushRef="#br0">282 75,'1'3,"1"-1,-1-1,1 2,-1 0,0-1,0 1,0-1,0 0,-1 1,1 0,-1-1,1 1,1 10,2-1,1 0,-1 0,2-1,4 7,-6-9,-1-1,1 0,-2 1,1 0,-1 0,-1 0,1 7,5 21,-6-33,0 0,0-2,1 2,0 0,0-1,1 0,-1 0,0 1,2 0,0 0,0 0,-2 0,1 1,0-1,0 2,7 16,-1 1,-1 0,2 10,-7-20,1 0,2-1,4 13,7 13,-7-14,-6-15</inkml:trace>
  <inkml:trace contextRef="#ctx0" brushRef="#br0" timeOffset="1">0 119,'31'1,"-4"-1,17-1,-36 1,1-2,-1 1,0-1,0-1,0 0,-1 1,4-3,12-7,0-1,0-2,-15 10,1 1,0-1,0 2,0-1,1 1,3-1,11-3,-1-1,-15 4,2 1,-2 0,1 1,0 0,0 0,3 1,54 0,-54 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ACDEC-83A3-46BC-88CD-9FEA365EAB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0EC5E52-11CC-4283-B697-926782A306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5DF93AA-834A-4E9D-9728-8A7AA61A9CA7}"/>
              </a:ext>
            </a:extLst>
          </p:cNvPr>
          <p:cNvSpPr>
            <a:spLocks noGrp="1"/>
          </p:cNvSpPr>
          <p:nvPr>
            <p:ph type="dt" sz="half" idx="10"/>
          </p:nvPr>
        </p:nvSpPr>
        <p:spPr/>
        <p:txBody>
          <a:bodyPr/>
          <a:lstStyle/>
          <a:p>
            <a:fld id="{BF1CE260-1CC0-4473-B965-3E7BDB11C428}" type="datetimeFigureOut">
              <a:rPr lang="en-US" smtClean="0"/>
              <a:t>3/3/2019</a:t>
            </a:fld>
            <a:endParaRPr lang="en-US"/>
          </a:p>
        </p:txBody>
      </p:sp>
      <p:sp>
        <p:nvSpPr>
          <p:cNvPr id="5" name="Footer Placeholder 4">
            <a:extLst>
              <a:ext uri="{FF2B5EF4-FFF2-40B4-BE49-F238E27FC236}">
                <a16:creationId xmlns:a16="http://schemas.microsoft.com/office/drawing/2014/main" xmlns="" id="{1E453C6D-23CA-4F9F-9F59-BE16A8EF7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36970F-89A0-4FE9-A8BB-358679158255}"/>
              </a:ext>
            </a:extLst>
          </p:cNvPr>
          <p:cNvSpPr>
            <a:spLocks noGrp="1"/>
          </p:cNvSpPr>
          <p:nvPr>
            <p:ph type="sldNum" sz="quarter" idx="12"/>
          </p:nvPr>
        </p:nvSpPr>
        <p:spPr/>
        <p:txBody>
          <a:bodyPr/>
          <a:lstStyle/>
          <a:p>
            <a:fld id="{B0041EBE-7745-4523-9C43-6219750D634A}" type="slidenum">
              <a:rPr lang="en-US" smtClean="0"/>
              <a:t>‹#›</a:t>
            </a:fld>
            <a:endParaRPr lang="en-US"/>
          </a:p>
        </p:txBody>
      </p:sp>
    </p:spTree>
    <p:extLst>
      <p:ext uri="{BB962C8B-B14F-4D97-AF65-F5344CB8AC3E}">
        <p14:creationId xmlns:p14="http://schemas.microsoft.com/office/powerpoint/2010/main" val="394635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4057B6-87E5-4698-9150-87122EE1D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A52D6A4-4121-49EA-BEBD-BE1C5C14E7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F6D4AED-CFA8-4CC7-B1DB-E6FE9C2DCE81}"/>
              </a:ext>
            </a:extLst>
          </p:cNvPr>
          <p:cNvSpPr>
            <a:spLocks noGrp="1"/>
          </p:cNvSpPr>
          <p:nvPr>
            <p:ph type="dt" sz="half" idx="10"/>
          </p:nvPr>
        </p:nvSpPr>
        <p:spPr/>
        <p:txBody>
          <a:bodyPr/>
          <a:lstStyle/>
          <a:p>
            <a:fld id="{BF1CE260-1CC0-4473-B965-3E7BDB11C428}" type="datetimeFigureOut">
              <a:rPr lang="en-US" smtClean="0"/>
              <a:t>3/3/2019</a:t>
            </a:fld>
            <a:endParaRPr lang="en-US"/>
          </a:p>
        </p:txBody>
      </p:sp>
      <p:sp>
        <p:nvSpPr>
          <p:cNvPr id="5" name="Footer Placeholder 4">
            <a:extLst>
              <a:ext uri="{FF2B5EF4-FFF2-40B4-BE49-F238E27FC236}">
                <a16:creationId xmlns:a16="http://schemas.microsoft.com/office/drawing/2014/main" xmlns="" id="{C69D07E2-5C09-400F-919F-AC4FCC140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A7F4DF-19BF-443F-AEAA-10BBFEC9EE62}"/>
              </a:ext>
            </a:extLst>
          </p:cNvPr>
          <p:cNvSpPr>
            <a:spLocks noGrp="1"/>
          </p:cNvSpPr>
          <p:nvPr>
            <p:ph type="sldNum" sz="quarter" idx="12"/>
          </p:nvPr>
        </p:nvSpPr>
        <p:spPr/>
        <p:txBody>
          <a:bodyPr/>
          <a:lstStyle/>
          <a:p>
            <a:fld id="{B0041EBE-7745-4523-9C43-6219750D634A}" type="slidenum">
              <a:rPr lang="en-US" smtClean="0"/>
              <a:t>‹#›</a:t>
            </a:fld>
            <a:endParaRPr lang="en-US"/>
          </a:p>
        </p:txBody>
      </p:sp>
    </p:spTree>
    <p:extLst>
      <p:ext uri="{BB962C8B-B14F-4D97-AF65-F5344CB8AC3E}">
        <p14:creationId xmlns:p14="http://schemas.microsoft.com/office/powerpoint/2010/main" val="81178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B837E8B-9516-4C67-B494-3D5D7E62D8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0DE0AB2-5D61-4594-9296-82C52D06E8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05583A7-5BBD-4D82-9A47-96E13584B7D1}"/>
              </a:ext>
            </a:extLst>
          </p:cNvPr>
          <p:cNvSpPr>
            <a:spLocks noGrp="1"/>
          </p:cNvSpPr>
          <p:nvPr>
            <p:ph type="dt" sz="half" idx="10"/>
          </p:nvPr>
        </p:nvSpPr>
        <p:spPr/>
        <p:txBody>
          <a:bodyPr/>
          <a:lstStyle/>
          <a:p>
            <a:fld id="{BF1CE260-1CC0-4473-B965-3E7BDB11C428}" type="datetimeFigureOut">
              <a:rPr lang="en-US" smtClean="0"/>
              <a:t>3/3/2019</a:t>
            </a:fld>
            <a:endParaRPr lang="en-US"/>
          </a:p>
        </p:txBody>
      </p:sp>
      <p:sp>
        <p:nvSpPr>
          <p:cNvPr id="5" name="Footer Placeholder 4">
            <a:extLst>
              <a:ext uri="{FF2B5EF4-FFF2-40B4-BE49-F238E27FC236}">
                <a16:creationId xmlns:a16="http://schemas.microsoft.com/office/drawing/2014/main" xmlns="" id="{473BEC62-DDBC-45E0-85A0-B2002C96F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0F4438-55C1-45C5-8A60-12332861C358}"/>
              </a:ext>
            </a:extLst>
          </p:cNvPr>
          <p:cNvSpPr>
            <a:spLocks noGrp="1"/>
          </p:cNvSpPr>
          <p:nvPr>
            <p:ph type="sldNum" sz="quarter" idx="12"/>
          </p:nvPr>
        </p:nvSpPr>
        <p:spPr/>
        <p:txBody>
          <a:bodyPr/>
          <a:lstStyle/>
          <a:p>
            <a:fld id="{B0041EBE-7745-4523-9C43-6219750D634A}" type="slidenum">
              <a:rPr lang="en-US" smtClean="0"/>
              <a:t>‹#›</a:t>
            </a:fld>
            <a:endParaRPr lang="en-US"/>
          </a:p>
        </p:txBody>
      </p:sp>
    </p:spTree>
    <p:extLst>
      <p:ext uri="{BB962C8B-B14F-4D97-AF65-F5344CB8AC3E}">
        <p14:creationId xmlns:p14="http://schemas.microsoft.com/office/powerpoint/2010/main" val="225151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A14D02-CC6A-4E13-8063-E7D2D92DA659}" type="datetimeFigureOut">
              <a:rPr lang="en-US" smtClean="0">
                <a:solidFill>
                  <a:prstClr val="black">
                    <a:tint val="75000"/>
                  </a:prstClr>
                </a:solidFill>
              </a:rPr>
              <a:pPr/>
              <a:t>3/3/2019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873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14D02-CC6A-4E13-8063-E7D2D92DA659}" type="datetimeFigureOut">
              <a:rPr lang="en-US" smtClean="0">
                <a:solidFill>
                  <a:prstClr val="black">
                    <a:tint val="75000"/>
                  </a:prstClr>
                </a:solidFill>
              </a:rPr>
              <a:pPr/>
              <a:t>3/3/2019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505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14D02-CC6A-4E13-8063-E7D2D92DA659}" type="datetimeFigureOut">
              <a:rPr lang="en-US" smtClean="0">
                <a:solidFill>
                  <a:prstClr val="black">
                    <a:tint val="75000"/>
                  </a:prstClr>
                </a:solidFill>
              </a:rPr>
              <a:pPr/>
              <a:t>3/3/2019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615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A14D02-CC6A-4E13-8063-E7D2D92DA659}" type="datetimeFigureOut">
              <a:rPr lang="en-US" smtClean="0">
                <a:solidFill>
                  <a:prstClr val="black">
                    <a:tint val="75000"/>
                  </a:prstClr>
                </a:solidFill>
              </a:rPr>
              <a:pPr/>
              <a:t>3/3/2019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553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A14D02-CC6A-4E13-8063-E7D2D92DA659}" type="datetimeFigureOut">
              <a:rPr lang="en-US" smtClean="0">
                <a:solidFill>
                  <a:prstClr val="black">
                    <a:tint val="75000"/>
                  </a:prstClr>
                </a:solidFill>
              </a:rPr>
              <a:pPr/>
              <a:t>3/3/2019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239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A14D02-CC6A-4E13-8063-E7D2D92DA659}" type="datetimeFigureOut">
              <a:rPr lang="en-US" smtClean="0">
                <a:solidFill>
                  <a:prstClr val="black">
                    <a:tint val="75000"/>
                  </a:prstClr>
                </a:solidFill>
              </a:rPr>
              <a:pPr/>
              <a:t>3/3/2019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414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14D02-CC6A-4E13-8063-E7D2D92DA659}" type="datetimeFigureOut">
              <a:rPr lang="en-US" smtClean="0">
                <a:solidFill>
                  <a:prstClr val="black">
                    <a:tint val="75000"/>
                  </a:prstClr>
                </a:solidFill>
              </a:rPr>
              <a:pPr/>
              <a:t>3/3/2019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214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EA14D02-CC6A-4E13-8063-E7D2D92DA659}" type="datetimeFigureOut">
              <a:rPr lang="en-US" smtClean="0">
                <a:solidFill>
                  <a:prstClr val="black">
                    <a:tint val="75000"/>
                  </a:prstClr>
                </a:solidFill>
              </a:rPr>
              <a:pPr/>
              <a:t>3/3/2019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55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9C3081-EDD4-47FB-932B-F40C7DC61E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6094B3D-1023-4A86-A89B-BB318A6B78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677AED-D8DF-4962-9CD8-BF0E8ABA439B}"/>
              </a:ext>
            </a:extLst>
          </p:cNvPr>
          <p:cNvSpPr>
            <a:spLocks noGrp="1"/>
          </p:cNvSpPr>
          <p:nvPr>
            <p:ph type="dt" sz="half" idx="10"/>
          </p:nvPr>
        </p:nvSpPr>
        <p:spPr/>
        <p:txBody>
          <a:bodyPr/>
          <a:lstStyle/>
          <a:p>
            <a:fld id="{BF1CE260-1CC0-4473-B965-3E7BDB11C428}" type="datetimeFigureOut">
              <a:rPr lang="en-US" smtClean="0"/>
              <a:t>3/3/2019</a:t>
            </a:fld>
            <a:endParaRPr lang="en-US"/>
          </a:p>
        </p:txBody>
      </p:sp>
      <p:sp>
        <p:nvSpPr>
          <p:cNvPr id="5" name="Footer Placeholder 4">
            <a:extLst>
              <a:ext uri="{FF2B5EF4-FFF2-40B4-BE49-F238E27FC236}">
                <a16:creationId xmlns:a16="http://schemas.microsoft.com/office/drawing/2014/main" xmlns="" id="{49E4D275-BEA4-462D-AFBD-C7C971670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4768D5-612B-4B29-A45A-6A1C7CA31B5B}"/>
              </a:ext>
            </a:extLst>
          </p:cNvPr>
          <p:cNvSpPr>
            <a:spLocks noGrp="1"/>
          </p:cNvSpPr>
          <p:nvPr>
            <p:ph type="sldNum" sz="quarter" idx="12"/>
          </p:nvPr>
        </p:nvSpPr>
        <p:spPr/>
        <p:txBody>
          <a:bodyPr/>
          <a:lstStyle/>
          <a:p>
            <a:fld id="{B0041EBE-7745-4523-9C43-6219750D634A}" type="slidenum">
              <a:rPr lang="en-US" smtClean="0"/>
              <a:t>‹#›</a:t>
            </a:fld>
            <a:endParaRPr lang="en-US"/>
          </a:p>
        </p:txBody>
      </p:sp>
    </p:spTree>
    <p:extLst>
      <p:ext uri="{BB962C8B-B14F-4D97-AF65-F5344CB8AC3E}">
        <p14:creationId xmlns:p14="http://schemas.microsoft.com/office/powerpoint/2010/main" val="1835554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EA14D02-CC6A-4E13-8063-E7D2D92DA659}" type="datetimeFigureOut">
              <a:rPr lang="en-US" smtClean="0">
                <a:solidFill>
                  <a:prstClr val="black">
                    <a:tint val="75000"/>
                  </a:prstClr>
                </a:solidFill>
              </a:rPr>
              <a:pPr/>
              <a:t>3/3/2019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388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14D02-CC6A-4E13-8063-E7D2D92DA659}" type="datetimeFigureOut">
              <a:rPr lang="en-US" smtClean="0">
                <a:solidFill>
                  <a:prstClr val="black">
                    <a:tint val="75000"/>
                  </a:prstClr>
                </a:solidFill>
              </a:rPr>
              <a:pPr/>
              <a:t>3/3/2019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501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14D02-CC6A-4E13-8063-E7D2D92DA659}" type="datetimeFigureOut">
              <a:rPr lang="en-US" smtClean="0">
                <a:solidFill>
                  <a:prstClr val="black">
                    <a:tint val="75000"/>
                  </a:prstClr>
                </a:solidFill>
              </a:rPr>
              <a:pPr/>
              <a:t>3/3/2019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8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EF564-DE7A-4162-AB4E-89B544B012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282F584-982B-4E79-98BE-9FCDAB2F82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CA385C4-B06A-43B2-BC2C-04289A9506B4}"/>
              </a:ext>
            </a:extLst>
          </p:cNvPr>
          <p:cNvSpPr>
            <a:spLocks noGrp="1"/>
          </p:cNvSpPr>
          <p:nvPr>
            <p:ph type="dt" sz="half" idx="10"/>
          </p:nvPr>
        </p:nvSpPr>
        <p:spPr/>
        <p:txBody>
          <a:bodyPr/>
          <a:lstStyle/>
          <a:p>
            <a:fld id="{BF1CE260-1CC0-4473-B965-3E7BDB11C428}" type="datetimeFigureOut">
              <a:rPr lang="en-US" smtClean="0"/>
              <a:t>3/3/2019</a:t>
            </a:fld>
            <a:endParaRPr lang="en-US"/>
          </a:p>
        </p:txBody>
      </p:sp>
      <p:sp>
        <p:nvSpPr>
          <p:cNvPr id="5" name="Footer Placeholder 4">
            <a:extLst>
              <a:ext uri="{FF2B5EF4-FFF2-40B4-BE49-F238E27FC236}">
                <a16:creationId xmlns:a16="http://schemas.microsoft.com/office/drawing/2014/main" xmlns="" id="{9767AF4D-9401-401A-9D48-EB6E9F488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53CD0FA-0378-4633-8DA6-8097EE15C706}"/>
              </a:ext>
            </a:extLst>
          </p:cNvPr>
          <p:cNvSpPr>
            <a:spLocks noGrp="1"/>
          </p:cNvSpPr>
          <p:nvPr>
            <p:ph type="sldNum" sz="quarter" idx="12"/>
          </p:nvPr>
        </p:nvSpPr>
        <p:spPr/>
        <p:txBody>
          <a:bodyPr/>
          <a:lstStyle/>
          <a:p>
            <a:fld id="{B0041EBE-7745-4523-9C43-6219750D634A}" type="slidenum">
              <a:rPr lang="en-US" smtClean="0"/>
              <a:t>‹#›</a:t>
            </a:fld>
            <a:endParaRPr lang="en-US"/>
          </a:p>
        </p:txBody>
      </p:sp>
    </p:spTree>
    <p:extLst>
      <p:ext uri="{BB962C8B-B14F-4D97-AF65-F5344CB8AC3E}">
        <p14:creationId xmlns:p14="http://schemas.microsoft.com/office/powerpoint/2010/main" val="3671816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2CDAE2-DD01-473A-B4D1-41FAF9C2F8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7C4B7FB-10EC-432F-BAFB-3B68BE7CCB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7B5324B-CB93-4516-B1B0-C445936933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2AAE46E-88D6-4E00-8E49-F6A6837B99E9}"/>
              </a:ext>
            </a:extLst>
          </p:cNvPr>
          <p:cNvSpPr>
            <a:spLocks noGrp="1"/>
          </p:cNvSpPr>
          <p:nvPr>
            <p:ph type="dt" sz="half" idx="10"/>
          </p:nvPr>
        </p:nvSpPr>
        <p:spPr/>
        <p:txBody>
          <a:bodyPr/>
          <a:lstStyle/>
          <a:p>
            <a:fld id="{BF1CE260-1CC0-4473-B965-3E7BDB11C428}" type="datetimeFigureOut">
              <a:rPr lang="en-US" smtClean="0"/>
              <a:t>3/3/2019</a:t>
            </a:fld>
            <a:endParaRPr lang="en-US"/>
          </a:p>
        </p:txBody>
      </p:sp>
      <p:sp>
        <p:nvSpPr>
          <p:cNvPr id="6" name="Footer Placeholder 5">
            <a:extLst>
              <a:ext uri="{FF2B5EF4-FFF2-40B4-BE49-F238E27FC236}">
                <a16:creationId xmlns:a16="http://schemas.microsoft.com/office/drawing/2014/main" xmlns="" id="{7A24A2E2-E8C8-4AA7-9B45-3CC9728A93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45C74E1-09A5-46E3-B5E5-64AEF33F8717}"/>
              </a:ext>
            </a:extLst>
          </p:cNvPr>
          <p:cNvSpPr>
            <a:spLocks noGrp="1"/>
          </p:cNvSpPr>
          <p:nvPr>
            <p:ph type="sldNum" sz="quarter" idx="12"/>
          </p:nvPr>
        </p:nvSpPr>
        <p:spPr/>
        <p:txBody>
          <a:bodyPr/>
          <a:lstStyle/>
          <a:p>
            <a:fld id="{B0041EBE-7745-4523-9C43-6219750D634A}" type="slidenum">
              <a:rPr lang="en-US" smtClean="0"/>
              <a:t>‹#›</a:t>
            </a:fld>
            <a:endParaRPr lang="en-US"/>
          </a:p>
        </p:txBody>
      </p:sp>
    </p:spTree>
    <p:extLst>
      <p:ext uri="{BB962C8B-B14F-4D97-AF65-F5344CB8AC3E}">
        <p14:creationId xmlns:p14="http://schemas.microsoft.com/office/powerpoint/2010/main" val="91645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7D18FA-7B03-498C-8D2C-D0193EA0F7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70DDB15-6110-45F6-AC4E-CDC41CA833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5283E9B-7236-406B-A5BC-EF6FC57E30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A242761-F003-49FA-9909-6BD00DEEB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EC58FC7-9981-44FF-BC23-FCECE8BD26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7EBA2B8-D699-4E95-8C5E-067E38E16EBC}"/>
              </a:ext>
            </a:extLst>
          </p:cNvPr>
          <p:cNvSpPr>
            <a:spLocks noGrp="1"/>
          </p:cNvSpPr>
          <p:nvPr>
            <p:ph type="dt" sz="half" idx="10"/>
          </p:nvPr>
        </p:nvSpPr>
        <p:spPr/>
        <p:txBody>
          <a:bodyPr/>
          <a:lstStyle/>
          <a:p>
            <a:fld id="{BF1CE260-1CC0-4473-B965-3E7BDB11C428}" type="datetimeFigureOut">
              <a:rPr lang="en-US" smtClean="0"/>
              <a:t>3/3/2019</a:t>
            </a:fld>
            <a:endParaRPr lang="en-US"/>
          </a:p>
        </p:txBody>
      </p:sp>
      <p:sp>
        <p:nvSpPr>
          <p:cNvPr id="8" name="Footer Placeholder 7">
            <a:extLst>
              <a:ext uri="{FF2B5EF4-FFF2-40B4-BE49-F238E27FC236}">
                <a16:creationId xmlns:a16="http://schemas.microsoft.com/office/drawing/2014/main" xmlns="" id="{199F07D7-C21C-46C6-A78F-C5E4F9DDD8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DF80B8D-3007-4CEA-A28E-29892D31A033}"/>
              </a:ext>
            </a:extLst>
          </p:cNvPr>
          <p:cNvSpPr>
            <a:spLocks noGrp="1"/>
          </p:cNvSpPr>
          <p:nvPr>
            <p:ph type="sldNum" sz="quarter" idx="12"/>
          </p:nvPr>
        </p:nvSpPr>
        <p:spPr/>
        <p:txBody>
          <a:bodyPr/>
          <a:lstStyle/>
          <a:p>
            <a:fld id="{B0041EBE-7745-4523-9C43-6219750D634A}" type="slidenum">
              <a:rPr lang="en-US" smtClean="0"/>
              <a:t>‹#›</a:t>
            </a:fld>
            <a:endParaRPr lang="en-US"/>
          </a:p>
        </p:txBody>
      </p:sp>
    </p:spTree>
    <p:extLst>
      <p:ext uri="{BB962C8B-B14F-4D97-AF65-F5344CB8AC3E}">
        <p14:creationId xmlns:p14="http://schemas.microsoft.com/office/powerpoint/2010/main" val="3662378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3E3FF7-051B-47AF-B84B-3ACAD3578A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4DA55FE-07B2-40EE-8BAE-EFF5B3FB620E}"/>
              </a:ext>
            </a:extLst>
          </p:cNvPr>
          <p:cNvSpPr>
            <a:spLocks noGrp="1"/>
          </p:cNvSpPr>
          <p:nvPr>
            <p:ph type="dt" sz="half" idx="10"/>
          </p:nvPr>
        </p:nvSpPr>
        <p:spPr/>
        <p:txBody>
          <a:bodyPr/>
          <a:lstStyle/>
          <a:p>
            <a:fld id="{BF1CE260-1CC0-4473-B965-3E7BDB11C428}" type="datetimeFigureOut">
              <a:rPr lang="en-US" smtClean="0"/>
              <a:t>3/3/2019</a:t>
            </a:fld>
            <a:endParaRPr lang="en-US"/>
          </a:p>
        </p:txBody>
      </p:sp>
      <p:sp>
        <p:nvSpPr>
          <p:cNvPr id="4" name="Footer Placeholder 3">
            <a:extLst>
              <a:ext uri="{FF2B5EF4-FFF2-40B4-BE49-F238E27FC236}">
                <a16:creationId xmlns:a16="http://schemas.microsoft.com/office/drawing/2014/main" xmlns="" id="{27263FDE-F2AB-4B71-BB85-ED313CFE0C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BC5D4AA-3A9D-437C-B4A6-287CD195A0D9}"/>
              </a:ext>
            </a:extLst>
          </p:cNvPr>
          <p:cNvSpPr>
            <a:spLocks noGrp="1"/>
          </p:cNvSpPr>
          <p:nvPr>
            <p:ph type="sldNum" sz="quarter" idx="12"/>
          </p:nvPr>
        </p:nvSpPr>
        <p:spPr/>
        <p:txBody>
          <a:bodyPr/>
          <a:lstStyle/>
          <a:p>
            <a:fld id="{B0041EBE-7745-4523-9C43-6219750D634A}" type="slidenum">
              <a:rPr lang="en-US" smtClean="0"/>
              <a:t>‹#›</a:t>
            </a:fld>
            <a:endParaRPr lang="en-US"/>
          </a:p>
        </p:txBody>
      </p:sp>
    </p:spTree>
    <p:extLst>
      <p:ext uri="{BB962C8B-B14F-4D97-AF65-F5344CB8AC3E}">
        <p14:creationId xmlns:p14="http://schemas.microsoft.com/office/powerpoint/2010/main" val="197804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70B5B39-B8EA-4C20-8531-43B6CBE1F2EA}"/>
              </a:ext>
            </a:extLst>
          </p:cNvPr>
          <p:cNvSpPr>
            <a:spLocks noGrp="1"/>
          </p:cNvSpPr>
          <p:nvPr>
            <p:ph type="dt" sz="half" idx="10"/>
          </p:nvPr>
        </p:nvSpPr>
        <p:spPr/>
        <p:txBody>
          <a:bodyPr/>
          <a:lstStyle/>
          <a:p>
            <a:fld id="{BF1CE260-1CC0-4473-B965-3E7BDB11C428}" type="datetimeFigureOut">
              <a:rPr lang="en-US" smtClean="0"/>
              <a:t>3/3/2019</a:t>
            </a:fld>
            <a:endParaRPr lang="en-US"/>
          </a:p>
        </p:txBody>
      </p:sp>
      <p:sp>
        <p:nvSpPr>
          <p:cNvPr id="3" name="Footer Placeholder 2">
            <a:extLst>
              <a:ext uri="{FF2B5EF4-FFF2-40B4-BE49-F238E27FC236}">
                <a16:creationId xmlns:a16="http://schemas.microsoft.com/office/drawing/2014/main" xmlns="" id="{51B9DA8C-6A9A-47B4-807A-4082FDA40B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43AF13A-A6ED-489A-AA5A-54A826E5C9BF}"/>
              </a:ext>
            </a:extLst>
          </p:cNvPr>
          <p:cNvSpPr>
            <a:spLocks noGrp="1"/>
          </p:cNvSpPr>
          <p:nvPr>
            <p:ph type="sldNum" sz="quarter" idx="12"/>
          </p:nvPr>
        </p:nvSpPr>
        <p:spPr/>
        <p:txBody>
          <a:bodyPr/>
          <a:lstStyle/>
          <a:p>
            <a:fld id="{B0041EBE-7745-4523-9C43-6219750D634A}" type="slidenum">
              <a:rPr lang="en-US" smtClean="0"/>
              <a:t>‹#›</a:t>
            </a:fld>
            <a:endParaRPr lang="en-US"/>
          </a:p>
        </p:txBody>
      </p:sp>
    </p:spTree>
    <p:extLst>
      <p:ext uri="{BB962C8B-B14F-4D97-AF65-F5344CB8AC3E}">
        <p14:creationId xmlns:p14="http://schemas.microsoft.com/office/powerpoint/2010/main" val="89097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EDFF4-C8E0-446A-83E1-C17DECF2D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C3B6B9C-2BE0-4A54-92E6-3CA5753CC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8DF022E-1382-426D-B52B-207AF6EAB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7EA9D08-D8F8-465F-A2BA-272C24E4FE05}"/>
              </a:ext>
            </a:extLst>
          </p:cNvPr>
          <p:cNvSpPr>
            <a:spLocks noGrp="1"/>
          </p:cNvSpPr>
          <p:nvPr>
            <p:ph type="dt" sz="half" idx="10"/>
          </p:nvPr>
        </p:nvSpPr>
        <p:spPr/>
        <p:txBody>
          <a:bodyPr/>
          <a:lstStyle/>
          <a:p>
            <a:fld id="{BF1CE260-1CC0-4473-B965-3E7BDB11C428}" type="datetimeFigureOut">
              <a:rPr lang="en-US" smtClean="0"/>
              <a:t>3/3/2019</a:t>
            </a:fld>
            <a:endParaRPr lang="en-US"/>
          </a:p>
        </p:txBody>
      </p:sp>
      <p:sp>
        <p:nvSpPr>
          <p:cNvPr id="6" name="Footer Placeholder 5">
            <a:extLst>
              <a:ext uri="{FF2B5EF4-FFF2-40B4-BE49-F238E27FC236}">
                <a16:creationId xmlns:a16="http://schemas.microsoft.com/office/drawing/2014/main" xmlns="" id="{B8D8BFEF-0C1C-4962-903E-A1CE396523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8A99E67-ABAF-476C-BDCA-13878EDF4D5A}"/>
              </a:ext>
            </a:extLst>
          </p:cNvPr>
          <p:cNvSpPr>
            <a:spLocks noGrp="1"/>
          </p:cNvSpPr>
          <p:nvPr>
            <p:ph type="sldNum" sz="quarter" idx="12"/>
          </p:nvPr>
        </p:nvSpPr>
        <p:spPr/>
        <p:txBody>
          <a:bodyPr/>
          <a:lstStyle/>
          <a:p>
            <a:fld id="{B0041EBE-7745-4523-9C43-6219750D634A}" type="slidenum">
              <a:rPr lang="en-US" smtClean="0"/>
              <a:t>‹#›</a:t>
            </a:fld>
            <a:endParaRPr lang="en-US"/>
          </a:p>
        </p:txBody>
      </p:sp>
    </p:spTree>
    <p:extLst>
      <p:ext uri="{BB962C8B-B14F-4D97-AF65-F5344CB8AC3E}">
        <p14:creationId xmlns:p14="http://schemas.microsoft.com/office/powerpoint/2010/main" val="313204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C89DC4-E539-4E69-AFC9-F3962ED85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2CCE806-E7F8-4D9E-AA74-471FC5203C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0AFB1D9-A64F-4DF6-A9F1-E763BE8A1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1644ACC-2E85-44A2-AA4E-FAC781D7248B}"/>
              </a:ext>
            </a:extLst>
          </p:cNvPr>
          <p:cNvSpPr>
            <a:spLocks noGrp="1"/>
          </p:cNvSpPr>
          <p:nvPr>
            <p:ph type="dt" sz="half" idx="10"/>
          </p:nvPr>
        </p:nvSpPr>
        <p:spPr/>
        <p:txBody>
          <a:bodyPr/>
          <a:lstStyle/>
          <a:p>
            <a:fld id="{BF1CE260-1CC0-4473-B965-3E7BDB11C428}" type="datetimeFigureOut">
              <a:rPr lang="en-US" smtClean="0"/>
              <a:t>3/3/2019</a:t>
            </a:fld>
            <a:endParaRPr lang="en-US"/>
          </a:p>
        </p:txBody>
      </p:sp>
      <p:sp>
        <p:nvSpPr>
          <p:cNvPr id="6" name="Footer Placeholder 5">
            <a:extLst>
              <a:ext uri="{FF2B5EF4-FFF2-40B4-BE49-F238E27FC236}">
                <a16:creationId xmlns:a16="http://schemas.microsoft.com/office/drawing/2014/main" xmlns="" id="{5D65F474-17A3-47B4-8402-C53FB1FBD8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36F3A96-A2A8-436E-B463-F12C3FDD5A07}"/>
              </a:ext>
            </a:extLst>
          </p:cNvPr>
          <p:cNvSpPr>
            <a:spLocks noGrp="1"/>
          </p:cNvSpPr>
          <p:nvPr>
            <p:ph type="sldNum" sz="quarter" idx="12"/>
          </p:nvPr>
        </p:nvSpPr>
        <p:spPr/>
        <p:txBody>
          <a:bodyPr/>
          <a:lstStyle/>
          <a:p>
            <a:fld id="{B0041EBE-7745-4523-9C43-6219750D634A}" type="slidenum">
              <a:rPr lang="en-US" smtClean="0"/>
              <a:t>‹#›</a:t>
            </a:fld>
            <a:endParaRPr lang="en-US"/>
          </a:p>
        </p:txBody>
      </p:sp>
    </p:spTree>
    <p:extLst>
      <p:ext uri="{BB962C8B-B14F-4D97-AF65-F5344CB8AC3E}">
        <p14:creationId xmlns:p14="http://schemas.microsoft.com/office/powerpoint/2010/main" val="297868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6AEE38-AB0D-4D5D-84C7-F486573436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6E4BDC0-9EA1-4CFD-983B-ADE5980A5D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754ECA5-779D-44FF-86A1-4AF08F12F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CE260-1CC0-4473-B965-3E7BDB11C428}" type="datetimeFigureOut">
              <a:rPr lang="en-US" smtClean="0"/>
              <a:t>3/3/2019</a:t>
            </a:fld>
            <a:endParaRPr lang="en-US"/>
          </a:p>
        </p:txBody>
      </p:sp>
      <p:sp>
        <p:nvSpPr>
          <p:cNvPr id="5" name="Footer Placeholder 4">
            <a:extLst>
              <a:ext uri="{FF2B5EF4-FFF2-40B4-BE49-F238E27FC236}">
                <a16:creationId xmlns:a16="http://schemas.microsoft.com/office/drawing/2014/main" xmlns="" id="{BFC8BDDB-BAD2-4E87-9474-2C6AD89C4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FCECAF2-AA12-4D9D-B4FD-ABFE69F35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41EBE-7745-4523-9C43-6219750D634A}" type="slidenum">
              <a:rPr lang="en-US" smtClean="0"/>
              <a:t>‹#›</a:t>
            </a:fld>
            <a:endParaRPr lang="en-US"/>
          </a:p>
        </p:txBody>
      </p:sp>
    </p:spTree>
    <p:extLst>
      <p:ext uri="{BB962C8B-B14F-4D97-AF65-F5344CB8AC3E}">
        <p14:creationId xmlns:p14="http://schemas.microsoft.com/office/powerpoint/2010/main" val="373568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EA14D02-CC6A-4E13-8063-E7D2D92DA659}" type="datetimeFigureOut">
              <a:rPr lang="en-US" smtClean="0">
                <a:solidFill>
                  <a:prstClr val="black">
                    <a:tint val="75000"/>
                  </a:prstClr>
                </a:solidFill>
              </a:rPr>
              <a:pPr/>
              <a:t>3/3/2019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294C9F7-BB62-4FC8-A27C-9F846F1CBE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1755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findlocal-dentists.com/blog/category/sedation-dentistry/" TargetMode="External"/><Relationship Id="rId2" Type="http://schemas.openxmlformats.org/officeDocument/2006/relationships/hyperlink" Target="https://www.findlocal-dentists.com/blog/sedation-dentistry/difference-between-conscious-and-unconscious-seda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lideshare.net/anaesthesiology-mgmcri/anesthesia-history-63732808"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0605E-9154-463C-AECA-5E985C9FF08B}"/>
              </a:ext>
            </a:extLst>
          </p:cNvPr>
          <p:cNvSpPr>
            <a:spLocks noGrp="1"/>
          </p:cNvSpPr>
          <p:nvPr>
            <p:ph type="ctrTitle"/>
          </p:nvPr>
        </p:nvSpPr>
        <p:spPr/>
        <p:txBody>
          <a:bodyPr/>
          <a:lstStyle/>
          <a:p>
            <a:r>
              <a:rPr lang="en-US" dirty="0"/>
              <a:t>Management of Procedural</a:t>
            </a:r>
            <a:br>
              <a:rPr lang="en-US" dirty="0"/>
            </a:br>
            <a:r>
              <a:rPr lang="en-US" dirty="0"/>
              <a:t>(Conscious) Sedation</a:t>
            </a:r>
          </a:p>
        </p:txBody>
      </p:sp>
      <p:sp>
        <p:nvSpPr>
          <p:cNvPr id="3" name="Subtitle 2">
            <a:extLst>
              <a:ext uri="{FF2B5EF4-FFF2-40B4-BE49-F238E27FC236}">
                <a16:creationId xmlns:a16="http://schemas.microsoft.com/office/drawing/2014/main" xmlns="" id="{ADF2F02B-3497-4AC2-A1C5-6F07FBE5B84F}"/>
              </a:ext>
            </a:extLst>
          </p:cNvPr>
          <p:cNvSpPr>
            <a:spLocks noGrp="1"/>
          </p:cNvSpPr>
          <p:nvPr>
            <p:ph type="subTitle" idx="1"/>
          </p:nvPr>
        </p:nvSpPr>
        <p:spPr>
          <a:xfrm>
            <a:off x="1656522" y="4158630"/>
            <a:ext cx="9144000" cy="1655762"/>
          </a:xfrm>
        </p:spPr>
        <p:txBody>
          <a:bodyPr/>
          <a:lstStyle/>
          <a:p>
            <a:pPr algn="r"/>
            <a:r>
              <a:rPr lang="en-US" i="1" dirty="0"/>
              <a:t>Kenneth A. Gorski, BSN, RN, RCIS                                                                     BE SMITH – AMN Healthcare                                                                              Interim Manager: Mission Health Hospital                                                        Asheville, North Carolina</a:t>
            </a:r>
          </a:p>
        </p:txBody>
      </p:sp>
    </p:spTree>
    <p:extLst>
      <p:ext uri="{BB962C8B-B14F-4D97-AF65-F5344CB8AC3E}">
        <p14:creationId xmlns:p14="http://schemas.microsoft.com/office/powerpoint/2010/main" val="1062224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8466D-9479-426D-9787-EA7DCF8BF4B9}"/>
              </a:ext>
            </a:extLst>
          </p:cNvPr>
          <p:cNvSpPr>
            <a:spLocks noGrp="1"/>
          </p:cNvSpPr>
          <p:nvPr>
            <p:ph type="title"/>
          </p:nvPr>
        </p:nvSpPr>
        <p:spPr>
          <a:xfrm>
            <a:off x="831850" y="1709739"/>
            <a:ext cx="10515600" cy="1108618"/>
          </a:xfrm>
        </p:spPr>
        <p:txBody>
          <a:bodyPr>
            <a:normAutofit/>
          </a:bodyPr>
          <a:lstStyle/>
          <a:p>
            <a:r>
              <a:rPr lang="en-US" dirty="0"/>
              <a:t>Deep Sedation</a:t>
            </a:r>
          </a:p>
        </p:txBody>
      </p:sp>
      <p:sp>
        <p:nvSpPr>
          <p:cNvPr id="3" name="Text Placeholder 2">
            <a:extLst>
              <a:ext uri="{FF2B5EF4-FFF2-40B4-BE49-F238E27FC236}">
                <a16:creationId xmlns:a16="http://schemas.microsoft.com/office/drawing/2014/main" xmlns="" id="{EDF4049D-1451-407E-9702-7C683CCA68F4}"/>
              </a:ext>
            </a:extLst>
          </p:cNvPr>
          <p:cNvSpPr>
            <a:spLocks noGrp="1"/>
          </p:cNvSpPr>
          <p:nvPr>
            <p:ph type="body" idx="1"/>
          </p:nvPr>
        </p:nvSpPr>
        <p:spPr>
          <a:xfrm>
            <a:off x="831850" y="3186548"/>
            <a:ext cx="10515600" cy="1500187"/>
          </a:xfrm>
        </p:spPr>
        <p:txBody>
          <a:bodyPr>
            <a:normAutofit/>
          </a:bodyPr>
          <a:lstStyle/>
          <a:p>
            <a:r>
              <a:rPr lang="en-US" dirty="0"/>
              <a:t>Deep Sedation: controlled state which the patient is not easily aroused, responds purposely to repeated or painful stimuli, may require assistance to maintain a patent airway, spontaneous ventilation may be impaired.</a:t>
            </a:r>
          </a:p>
        </p:txBody>
      </p:sp>
    </p:spTree>
    <p:extLst>
      <p:ext uri="{BB962C8B-B14F-4D97-AF65-F5344CB8AC3E}">
        <p14:creationId xmlns:p14="http://schemas.microsoft.com/office/powerpoint/2010/main" val="2505876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8466D-9479-426D-9787-EA7DCF8BF4B9}"/>
              </a:ext>
            </a:extLst>
          </p:cNvPr>
          <p:cNvSpPr>
            <a:spLocks noGrp="1"/>
          </p:cNvSpPr>
          <p:nvPr>
            <p:ph type="title"/>
          </p:nvPr>
        </p:nvSpPr>
        <p:spPr>
          <a:xfrm>
            <a:off x="831850" y="1709739"/>
            <a:ext cx="10515600" cy="1108618"/>
          </a:xfrm>
        </p:spPr>
        <p:txBody>
          <a:bodyPr/>
          <a:lstStyle/>
          <a:p>
            <a:r>
              <a:rPr lang="en-US" dirty="0"/>
              <a:t>General Anesthesia</a:t>
            </a:r>
          </a:p>
        </p:txBody>
      </p:sp>
      <p:sp>
        <p:nvSpPr>
          <p:cNvPr id="3" name="Text Placeholder 2">
            <a:extLst>
              <a:ext uri="{FF2B5EF4-FFF2-40B4-BE49-F238E27FC236}">
                <a16:creationId xmlns:a16="http://schemas.microsoft.com/office/drawing/2014/main" xmlns="" id="{EDF4049D-1451-407E-9702-7C683CCA68F4}"/>
              </a:ext>
            </a:extLst>
          </p:cNvPr>
          <p:cNvSpPr>
            <a:spLocks noGrp="1"/>
          </p:cNvSpPr>
          <p:nvPr>
            <p:ph type="body" idx="1"/>
          </p:nvPr>
        </p:nvSpPr>
        <p:spPr>
          <a:xfrm>
            <a:off x="831850" y="3186548"/>
            <a:ext cx="10515600" cy="1500187"/>
          </a:xfrm>
        </p:spPr>
        <p:txBody>
          <a:bodyPr>
            <a:normAutofit/>
          </a:bodyPr>
          <a:lstStyle/>
          <a:p>
            <a:r>
              <a:rPr lang="en-US" dirty="0"/>
              <a:t>General Anesthesia: loss of consciousness, unable to arouse even with </a:t>
            </a:r>
            <a:r>
              <a:rPr lang="en-US" dirty="0" err="1"/>
              <a:t>painfull</a:t>
            </a:r>
            <a:r>
              <a:rPr lang="en-US" dirty="0"/>
              <a:t> stimuli, inability to maintain independent ventilation, requires assistance to maintain patent airway, cardiovascular function may be impaired.</a:t>
            </a:r>
          </a:p>
        </p:txBody>
      </p:sp>
    </p:spTree>
    <p:extLst>
      <p:ext uri="{BB962C8B-B14F-4D97-AF65-F5344CB8AC3E}">
        <p14:creationId xmlns:p14="http://schemas.microsoft.com/office/powerpoint/2010/main" val="2384459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8466D-9479-426D-9787-EA7DCF8BF4B9}"/>
              </a:ext>
            </a:extLst>
          </p:cNvPr>
          <p:cNvSpPr>
            <a:spLocks noGrp="1"/>
          </p:cNvSpPr>
          <p:nvPr>
            <p:ph type="title"/>
          </p:nvPr>
        </p:nvSpPr>
        <p:spPr>
          <a:xfrm>
            <a:off x="831850" y="1709739"/>
            <a:ext cx="10515600" cy="1108618"/>
          </a:xfrm>
        </p:spPr>
        <p:txBody>
          <a:bodyPr>
            <a:normAutofit fontScale="90000"/>
          </a:bodyPr>
          <a:lstStyle/>
          <a:p>
            <a:r>
              <a:rPr lang="en-US" dirty="0"/>
              <a:t>Monitored Anesthesia Care (MAC)</a:t>
            </a:r>
          </a:p>
        </p:txBody>
      </p:sp>
      <p:sp>
        <p:nvSpPr>
          <p:cNvPr id="3" name="Text Placeholder 2">
            <a:extLst>
              <a:ext uri="{FF2B5EF4-FFF2-40B4-BE49-F238E27FC236}">
                <a16:creationId xmlns:a16="http://schemas.microsoft.com/office/drawing/2014/main" xmlns="" id="{EDF4049D-1451-407E-9702-7C683CCA68F4}"/>
              </a:ext>
            </a:extLst>
          </p:cNvPr>
          <p:cNvSpPr>
            <a:spLocks noGrp="1"/>
          </p:cNvSpPr>
          <p:nvPr>
            <p:ph type="body" idx="1"/>
          </p:nvPr>
        </p:nvSpPr>
        <p:spPr>
          <a:xfrm>
            <a:off x="831850" y="3186548"/>
            <a:ext cx="10515600" cy="1500187"/>
          </a:xfrm>
        </p:spPr>
        <p:txBody>
          <a:bodyPr>
            <a:normAutofit fontScale="92500" lnSpcReduction="10000"/>
          </a:bodyPr>
          <a:lstStyle/>
          <a:p>
            <a:r>
              <a:rPr lang="en-US" dirty="0"/>
              <a:t>Monitored anesthesia care (MAC) has been described as a specific anesthesia service for diagnostic or therapeutic procedures performed under local anesthesia along with sedation and analgesia, titrated to a level that preserves spontaneous breathing and airway reflexes, according to the latest American Society of Anesthesiologists (ASA) update in 2008.[</a:t>
            </a:r>
          </a:p>
        </p:txBody>
      </p:sp>
    </p:spTree>
    <p:extLst>
      <p:ext uri="{BB962C8B-B14F-4D97-AF65-F5344CB8AC3E}">
        <p14:creationId xmlns:p14="http://schemas.microsoft.com/office/powerpoint/2010/main" val="1204688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1DFE7DF-C202-4960-90BB-04002D294202}"/>
              </a:ext>
            </a:extLst>
          </p:cNvPr>
          <p:cNvSpPr/>
          <p:nvPr/>
        </p:nvSpPr>
        <p:spPr>
          <a:xfrm>
            <a:off x="879895" y="2828836"/>
            <a:ext cx="10598988" cy="2862322"/>
          </a:xfrm>
          <a:prstGeom prst="rect">
            <a:avLst/>
          </a:prstGeom>
        </p:spPr>
        <p:txBody>
          <a:bodyPr wrap="square">
            <a:spAutoFit/>
          </a:bodyPr>
          <a:lstStyle/>
          <a:p>
            <a:r>
              <a:rPr lang="en-US" sz="3600" dirty="0">
                <a:solidFill>
                  <a:srgbClr val="2A2A2A"/>
                </a:solidFill>
                <a:latin typeface="Calibri Light" panose="020F0302020204030204" pitchFamily="34" charset="0"/>
                <a:cs typeface="Calibri Light" panose="020F0302020204030204" pitchFamily="34" charset="0"/>
              </a:rPr>
              <a:t>In October 2014, the American Society of Anesthesiologists (ASA) Committee on Standards and Practice Parameters recommended new guidelines for moderate sedation to guide other medical practitioners and encourage education and training.</a:t>
            </a:r>
            <a:r>
              <a:rPr lang="en-US" dirty="0">
                <a:solidFill>
                  <a:srgbClr val="2A2A2A"/>
                </a:solidFill>
                <a:latin typeface="proxima_nova_rgregular"/>
              </a:rPr>
              <a:t> </a:t>
            </a:r>
            <a:endParaRPr lang="en-US" dirty="0"/>
          </a:p>
        </p:txBody>
      </p:sp>
      <p:pic>
        <p:nvPicPr>
          <p:cNvPr id="6" name="Graphic 5">
            <a:extLst>
              <a:ext uri="{FF2B5EF4-FFF2-40B4-BE49-F238E27FC236}">
                <a16:creationId xmlns:a16="http://schemas.microsoft.com/office/drawing/2014/main" xmlns="" id="{7363BDB9-31F4-4B19-830E-8CCD9EC3E2C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32436" y="604477"/>
            <a:ext cx="7667625" cy="1876425"/>
          </a:xfrm>
          <a:prstGeom prst="rect">
            <a:avLst/>
          </a:prstGeom>
        </p:spPr>
      </p:pic>
    </p:spTree>
    <p:extLst>
      <p:ext uri="{BB962C8B-B14F-4D97-AF65-F5344CB8AC3E}">
        <p14:creationId xmlns:p14="http://schemas.microsoft.com/office/powerpoint/2010/main" val="2561815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229E7D8-D869-49F2-AFE8-3B7EE2815434}"/>
              </a:ext>
            </a:extLst>
          </p:cNvPr>
          <p:cNvSpPr>
            <a:spLocks noGrp="1"/>
          </p:cNvSpPr>
          <p:nvPr>
            <p:ph type="title"/>
          </p:nvPr>
        </p:nvSpPr>
        <p:spPr/>
        <p:txBody>
          <a:bodyPr/>
          <a:lstStyle/>
          <a:p>
            <a:r>
              <a:rPr lang="en-US" dirty="0"/>
              <a:t>Monitor Requirements </a:t>
            </a:r>
          </a:p>
        </p:txBody>
      </p:sp>
      <p:sp>
        <p:nvSpPr>
          <p:cNvPr id="6" name="Content Placeholder 5">
            <a:extLst>
              <a:ext uri="{FF2B5EF4-FFF2-40B4-BE49-F238E27FC236}">
                <a16:creationId xmlns:a16="http://schemas.microsoft.com/office/drawing/2014/main" xmlns="" id="{2903272B-9804-45C4-874A-56A25CCE637C}"/>
              </a:ext>
            </a:extLst>
          </p:cNvPr>
          <p:cNvSpPr>
            <a:spLocks noGrp="1"/>
          </p:cNvSpPr>
          <p:nvPr>
            <p:ph idx="1"/>
          </p:nvPr>
        </p:nvSpPr>
        <p:spPr/>
        <p:txBody>
          <a:bodyPr/>
          <a:lstStyle/>
          <a:p>
            <a:r>
              <a:rPr lang="en-US" dirty="0"/>
              <a:t>The following monitors must be present, with appropriate alarm ranges turned on at all times: </a:t>
            </a:r>
          </a:p>
          <a:p>
            <a:r>
              <a:rPr lang="en-US" dirty="0"/>
              <a:t>Blood pressure </a:t>
            </a:r>
          </a:p>
          <a:p>
            <a:r>
              <a:rPr lang="en-US" dirty="0"/>
              <a:t>ECG</a:t>
            </a:r>
          </a:p>
          <a:p>
            <a:r>
              <a:rPr lang="en-US" dirty="0"/>
              <a:t>Pulse oximeter </a:t>
            </a:r>
          </a:p>
          <a:p>
            <a:r>
              <a:rPr lang="en-US" i="1" dirty="0"/>
              <a:t>End tidal CO2 monitoring is recommended by the ASA </a:t>
            </a:r>
          </a:p>
        </p:txBody>
      </p:sp>
    </p:spTree>
    <p:extLst>
      <p:ext uri="{BB962C8B-B14F-4D97-AF65-F5344CB8AC3E}">
        <p14:creationId xmlns:p14="http://schemas.microsoft.com/office/powerpoint/2010/main" val="795817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5C16A4-6C34-4429-B641-2579917047F0}"/>
              </a:ext>
            </a:extLst>
          </p:cNvPr>
          <p:cNvSpPr>
            <a:spLocks noGrp="1"/>
          </p:cNvSpPr>
          <p:nvPr>
            <p:ph type="title"/>
          </p:nvPr>
        </p:nvSpPr>
        <p:spPr/>
        <p:txBody>
          <a:bodyPr/>
          <a:lstStyle/>
          <a:p>
            <a:r>
              <a:rPr lang="en-US" dirty="0"/>
              <a:t>Limitations of Pulse Oximetry</a:t>
            </a:r>
          </a:p>
        </p:txBody>
      </p:sp>
      <p:sp>
        <p:nvSpPr>
          <p:cNvPr id="5" name="Content Placeholder 4">
            <a:extLst>
              <a:ext uri="{FF2B5EF4-FFF2-40B4-BE49-F238E27FC236}">
                <a16:creationId xmlns:a16="http://schemas.microsoft.com/office/drawing/2014/main" xmlns="" id="{1DE824A3-CA47-48C3-AE51-08DE9A7EA18C}"/>
              </a:ext>
            </a:extLst>
          </p:cNvPr>
          <p:cNvSpPr>
            <a:spLocks noGrp="1"/>
          </p:cNvSpPr>
          <p:nvPr>
            <p:ph idx="1"/>
          </p:nvPr>
        </p:nvSpPr>
        <p:spPr/>
        <p:txBody>
          <a:bodyPr/>
          <a:lstStyle/>
          <a:p>
            <a:r>
              <a:rPr lang="en-US" dirty="0"/>
              <a:t>Pulse-oximetry assess oxygenation, the amount of oxygen inhaled by the lungs that reaches the bloodstream	</a:t>
            </a:r>
          </a:p>
          <a:p>
            <a:pPr lvl="1"/>
            <a:r>
              <a:rPr lang="en-US" dirty="0"/>
              <a:t>Measures how much of each red blood cell is bound with oxygen.</a:t>
            </a:r>
          </a:p>
          <a:p>
            <a:pPr lvl="1"/>
            <a:r>
              <a:rPr lang="en-US" dirty="0"/>
              <a:t>A normal SPO2 is 92-96%.</a:t>
            </a:r>
          </a:p>
          <a:p>
            <a:r>
              <a:rPr lang="en-US" dirty="0"/>
              <a:t>It does not provide a full picture of how well a patient is ventilating</a:t>
            </a:r>
          </a:p>
          <a:p>
            <a:r>
              <a:rPr lang="en-US" dirty="0"/>
              <a:t>It does not provide information on the cellular environment that can impact the uptake of oxygen. </a:t>
            </a:r>
          </a:p>
        </p:txBody>
      </p:sp>
    </p:spTree>
    <p:extLst>
      <p:ext uri="{BB962C8B-B14F-4D97-AF65-F5344CB8AC3E}">
        <p14:creationId xmlns:p14="http://schemas.microsoft.com/office/powerpoint/2010/main" val="2722925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29EE0A-3A3C-48D1-8843-ED2AA55DFF72}"/>
              </a:ext>
            </a:extLst>
          </p:cNvPr>
          <p:cNvSpPr>
            <a:spLocks noGrp="1"/>
          </p:cNvSpPr>
          <p:nvPr>
            <p:ph type="title"/>
          </p:nvPr>
        </p:nvSpPr>
        <p:spPr/>
        <p:txBody>
          <a:bodyPr/>
          <a:lstStyle/>
          <a:p>
            <a:r>
              <a:rPr lang="en-US" dirty="0"/>
              <a:t>Why Capnography? </a:t>
            </a:r>
          </a:p>
        </p:txBody>
      </p:sp>
      <p:sp>
        <p:nvSpPr>
          <p:cNvPr id="3" name="Content Placeholder 2">
            <a:extLst>
              <a:ext uri="{FF2B5EF4-FFF2-40B4-BE49-F238E27FC236}">
                <a16:creationId xmlns:a16="http://schemas.microsoft.com/office/drawing/2014/main" xmlns="" id="{5E2DDC83-F438-4E03-AD1B-930D8B06F65F}"/>
              </a:ext>
            </a:extLst>
          </p:cNvPr>
          <p:cNvSpPr>
            <a:spLocks noGrp="1"/>
          </p:cNvSpPr>
          <p:nvPr>
            <p:ph idx="1"/>
          </p:nvPr>
        </p:nvSpPr>
        <p:spPr/>
        <p:txBody>
          <a:bodyPr>
            <a:normAutofit/>
          </a:bodyPr>
          <a:lstStyle/>
          <a:p>
            <a:r>
              <a:rPr lang="en-US" dirty="0"/>
              <a:t>Capnography assesses ventilation, air movement in and out of the lungs </a:t>
            </a:r>
          </a:p>
          <a:p>
            <a:pPr lvl="1"/>
            <a:r>
              <a:rPr lang="en-US" dirty="0"/>
              <a:t>Represents the amount of carbon dioxide (CO2) in exhaled air </a:t>
            </a:r>
          </a:p>
          <a:p>
            <a:pPr lvl="1"/>
            <a:r>
              <a:rPr lang="en-US" dirty="0"/>
              <a:t>Assesses ventilation.</a:t>
            </a:r>
          </a:p>
          <a:p>
            <a:pPr lvl="1"/>
            <a:r>
              <a:rPr lang="en-US" dirty="0"/>
              <a:t>It consists of a number and a graph. The number is capnometry, which is the partial pressure of CO2 detected at the end of exhalation, or End-tidal CO2 </a:t>
            </a:r>
          </a:p>
          <a:p>
            <a:pPr lvl="1"/>
            <a:r>
              <a:rPr lang="en-US" dirty="0"/>
              <a:t>A normal ETCO2) which is normally 35-45 mm Hg.</a:t>
            </a:r>
          </a:p>
        </p:txBody>
      </p:sp>
      <p:pic>
        <p:nvPicPr>
          <p:cNvPr id="4" name="Content Placeholder 3">
            <a:extLst>
              <a:ext uri="{FF2B5EF4-FFF2-40B4-BE49-F238E27FC236}">
                <a16:creationId xmlns:a16="http://schemas.microsoft.com/office/drawing/2014/main" xmlns="" id="{C51D3CA4-CB8A-498A-BAAA-6A7ED7B1B234}"/>
              </a:ext>
            </a:extLst>
          </p:cNvPr>
          <p:cNvPicPr>
            <a:picLocks noChangeAspect="1"/>
          </p:cNvPicPr>
          <p:nvPr/>
        </p:nvPicPr>
        <p:blipFill>
          <a:blip r:embed="rId2"/>
          <a:stretch>
            <a:fillRect/>
          </a:stretch>
        </p:blipFill>
        <p:spPr>
          <a:xfrm>
            <a:off x="3876135" y="4763550"/>
            <a:ext cx="3879371" cy="1685834"/>
          </a:xfrm>
          <a:prstGeom prst="rect">
            <a:avLst/>
          </a:prstGeom>
        </p:spPr>
      </p:pic>
    </p:spTree>
    <p:extLst>
      <p:ext uri="{BB962C8B-B14F-4D97-AF65-F5344CB8AC3E}">
        <p14:creationId xmlns:p14="http://schemas.microsoft.com/office/powerpoint/2010/main" val="1191410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73B943C-D27D-4C90-8B7D-6B459829E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662" y="345220"/>
            <a:ext cx="6410246" cy="5973804"/>
          </a:xfrm>
          <a:prstGeom prst="rect">
            <a:avLst/>
          </a:prstGeom>
        </p:spPr>
      </p:pic>
    </p:spTree>
    <p:extLst>
      <p:ext uri="{BB962C8B-B14F-4D97-AF65-F5344CB8AC3E}">
        <p14:creationId xmlns:p14="http://schemas.microsoft.com/office/powerpoint/2010/main" val="1024561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4AE071-2AAA-44F1-8130-F40D2EC84D5C}"/>
              </a:ext>
            </a:extLst>
          </p:cNvPr>
          <p:cNvSpPr>
            <a:spLocks noGrp="1"/>
          </p:cNvSpPr>
          <p:nvPr>
            <p:ph type="title"/>
          </p:nvPr>
        </p:nvSpPr>
        <p:spPr/>
        <p:txBody>
          <a:bodyPr/>
          <a:lstStyle/>
          <a:p>
            <a:r>
              <a:rPr lang="en-US" dirty="0"/>
              <a:t>Airway Management </a:t>
            </a:r>
          </a:p>
        </p:txBody>
      </p:sp>
      <p:sp>
        <p:nvSpPr>
          <p:cNvPr id="3" name="Content Placeholder 2">
            <a:extLst>
              <a:ext uri="{FF2B5EF4-FFF2-40B4-BE49-F238E27FC236}">
                <a16:creationId xmlns:a16="http://schemas.microsoft.com/office/drawing/2014/main" xmlns="" id="{FFC27C49-D751-4C17-BA3A-DC5B4C05B080}"/>
              </a:ext>
            </a:extLst>
          </p:cNvPr>
          <p:cNvSpPr>
            <a:spLocks noGrp="1"/>
          </p:cNvSpPr>
          <p:nvPr>
            <p:ph idx="1"/>
          </p:nvPr>
        </p:nvSpPr>
        <p:spPr/>
        <p:txBody>
          <a:bodyPr/>
          <a:lstStyle/>
          <a:p>
            <a:r>
              <a:rPr lang="en-US" dirty="0"/>
              <a:t>Supplemental O2  and accessories (nasal canula, simple mask, non-rebreather, etc.) </a:t>
            </a:r>
          </a:p>
          <a:p>
            <a:r>
              <a:rPr lang="en-US" dirty="0" err="1"/>
              <a:t>Ambu</a:t>
            </a:r>
            <a:r>
              <a:rPr lang="en-US" dirty="0"/>
              <a:t> bag  </a:t>
            </a:r>
          </a:p>
          <a:p>
            <a:r>
              <a:rPr lang="en-US" dirty="0"/>
              <a:t>Continuous suction system with catheters</a:t>
            </a:r>
          </a:p>
          <a:p>
            <a:r>
              <a:rPr lang="en-US" dirty="0"/>
              <a:t>Emergency Airway Management supplies / Intubation Tray</a:t>
            </a:r>
          </a:p>
          <a:p>
            <a:r>
              <a:rPr lang="en-US" dirty="0"/>
              <a:t>Crash Cart with Resuscitation Meds</a:t>
            </a:r>
          </a:p>
          <a:p>
            <a:pPr marL="0" indent="0">
              <a:buNone/>
            </a:pPr>
            <a:endParaRPr lang="en-US" dirty="0"/>
          </a:p>
        </p:txBody>
      </p:sp>
    </p:spTree>
    <p:extLst>
      <p:ext uri="{BB962C8B-B14F-4D97-AF65-F5344CB8AC3E}">
        <p14:creationId xmlns:p14="http://schemas.microsoft.com/office/powerpoint/2010/main" val="3585863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8D446-B2DA-4339-BB11-E54E47EE3D43}"/>
              </a:ext>
            </a:extLst>
          </p:cNvPr>
          <p:cNvSpPr>
            <a:spLocks noGrp="1"/>
          </p:cNvSpPr>
          <p:nvPr>
            <p:ph type="title"/>
          </p:nvPr>
        </p:nvSpPr>
        <p:spPr/>
        <p:txBody>
          <a:bodyPr/>
          <a:lstStyle/>
          <a:p>
            <a:r>
              <a:rPr lang="en-US" dirty="0"/>
              <a:t>Reversal Agents		</a:t>
            </a:r>
          </a:p>
        </p:txBody>
      </p:sp>
      <p:sp>
        <p:nvSpPr>
          <p:cNvPr id="3" name="Content Placeholder 2">
            <a:extLst>
              <a:ext uri="{FF2B5EF4-FFF2-40B4-BE49-F238E27FC236}">
                <a16:creationId xmlns:a16="http://schemas.microsoft.com/office/drawing/2014/main" xmlns="" id="{9B9CEE4B-FDDF-404B-8547-3187D905025C}"/>
              </a:ext>
            </a:extLst>
          </p:cNvPr>
          <p:cNvSpPr>
            <a:spLocks noGrp="1"/>
          </p:cNvSpPr>
          <p:nvPr>
            <p:ph idx="1"/>
          </p:nvPr>
        </p:nvSpPr>
        <p:spPr/>
        <p:txBody>
          <a:bodyPr/>
          <a:lstStyle/>
          <a:p>
            <a:r>
              <a:rPr lang="en-US" dirty="0"/>
              <a:t>Narcan </a:t>
            </a:r>
          </a:p>
          <a:p>
            <a:r>
              <a:rPr lang="en-US" dirty="0"/>
              <a:t>Flumazenil </a:t>
            </a:r>
          </a:p>
        </p:txBody>
      </p:sp>
    </p:spTree>
    <p:extLst>
      <p:ext uri="{BB962C8B-B14F-4D97-AF65-F5344CB8AC3E}">
        <p14:creationId xmlns:p14="http://schemas.microsoft.com/office/powerpoint/2010/main" val="3828336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143000"/>
            <a:ext cx="9652000" cy="4191000"/>
          </a:xfrm>
        </p:spPr>
        <p:txBody>
          <a:bodyPr>
            <a:normAutofit/>
          </a:bodyPr>
          <a:lstStyle/>
          <a:p>
            <a:pPr>
              <a:buNone/>
            </a:pPr>
            <a:endParaRPr lang="en-US" sz="4000" b="1" dirty="0" smtClean="0">
              <a:solidFill>
                <a:schemeClr val="tx1">
                  <a:lumMod val="75000"/>
                  <a:lumOff val="25000"/>
                </a:schemeClr>
              </a:solidFill>
              <a:latin typeface="TradeGothic" pitchFamily="2" charset="0"/>
            </a:endParaRPr>
          </a:p>
          <a:p>
            <a:pPr>
              <a:buNone/>
            </a:pPr>
            <a:r>
              <a:rPr lang="en-US" sz="4000" b="1" dirty="0" smtClean="0">
                <a:solidFill>
                  <a:schemeClr val="tx1">
                    <a:lumMod val="75000"/>
                    <a:lumOff val="25000"/>
                  </a:schemeClr>
                </a:solidFill>
                <a:latin typeface="TradeGothic" pitchFamily="2" charset="0"/>
              </a:rPr>
              <a:t>Kenneth A. Gorski, BSN, RN, RCIS</a:t>
            </a:r>
            <a:endParaRPr lang="en-US" sz="4000" b="1" dirty="0">
              <a:solidFill>
                <a:schemeClr val="tx1">
                  <a:lumMod val="75000"/>
                  <a:lumOff val="25000"/>
                </a:schemeClr>
              </a:solidFill>
              <a:latin typeface="TradeGothic" pitchFamily="2" charset="0"/>
            </a:endParaRPr>
          </a:p>
          <a:p>
            <a:pPr>
              <a:buNone/>
            </a:pPr>
            <a:r>
              <a:rPr lang="en-US" sz="2667" dirty="0">
                <a:solidFill>
                  <a:schemeClr val="tx1">
                    <a:lumMod val="75000"/>
                    <a:lumOff val="25000"/>
                  </a:schemeClr>
                </a:solidFill>
                <a:latin typeface="TradeGothic" pitchFamily="2" charset="0"/>
              </a:rPr>
              <a:t> </a:t>
            </a:r>
          </a:p>
          <a:p>
            <a:pPr>
              <a:buNone/>
            </a:pPr>
            <a:r>
              <a:rPr lang="en-US" sz="2667" dirty="0">
                <a:solidFill>
                  <a:schemeClr val="tx1">
                    <a:lumMod val="75000"/>
                    <a:lumOff val="25000"/>
                  </a:schemeClr>
                </a:solidFill>
                <a:latin typeface="TradeGothic" pitchFamily="2" charset="0"/>
              </a:rPr>
              <a:t>I have no relevant financial relationships </a:t>
            </a:r>
          </a:p>
          <a:p>
            <a:pPr>
              <a:buNone/>
            </a:pPr>
            <a:endParaRPr lang="en-US" sz="2667" dirty="0">
              <a:solidFill>
                <a:schemeClr val="tx2"/>
              </a:solidFill>
              <a:latin typeface="TradeGothic" pitchFamily="2" charset="0"/>
            </a:endParaRPr>
          </a:p>
        </p:txBody>
      </p:sp>
    </p:spTree>
    <p:extLst>
      <p:ext uri="{BB962C8B-B14F-4D97-AF65-F5344CB8AC3E}">
        <p14:creationId xmlns:p14="http://schemas.microsoft.com/office/powerpoint/2010/main" val="1921869930"/>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23DADF-14C3-4639-AB02-A52BB153A269}"/>
              </a:ext>
            </a:extLst>
          </p:cNvPr>
          <p:cNvSpPr>
            <a:spLocks noGrp="1"/>
          </p:cNvSpPr>
          <p:nvPr>
            <p:ph type="title"/>
          </p:nvPr>
        </p:nvSpPr>
        <p:spPr/>
        <p:txBody>
          <a:bodyPr/>
          <a:lstStyle/>
          <a:p>
            <a:r>
              <a:rPr lang="en-US" dirty="0"/>
              <a:t>Most Commonly Used (United States)</a:t>
            </a:r>
          </a:p>
        </p:txBody>
      </p:sp>
      <p:sp>
        <p:nvSpPr>
          <p:cNvPr id="3" name="Content Placeholder 2">
            <a:extLst>
              <a:ext uri="{FF2B5EF4-FFF2-40B4-BE49-F238E27FC236}">
                <a16:creationId xmlns:a16="http://schemas.microsoft.com/office/drawing/2014/main" xmlns="" id="{55F4F235-498A-44E7-806A-EEC5EB96B92B}"/>
              </a:ext>
            </a:extLst>
          </p:cNvPr>
          <p:cNvSpPr>
            <a:spLocks noGrp="1"/>
          </p:cNvSpPr>
          <p:nvPr>
            <p:ph idx="1"/>
          </p:nvPr>
        </p:nvSpPr>
        <p:spPr/>
        <p:txBody>
          <a:bodyPr>
            <a:normAutofit lnSpcReduction="10000"/>
          </a:bodyPr>
          <a:lstStyle/>
          <a:p>
            <a:r>
              <a:rPr lang="en-US" dirty="0"/>
              <a:t>Midazolam </a:t>
            </a:r>
          </a:p>
          <a:p>
            <a:pPr lvl="1"/>
            <a:r>
              <a:rPr lang="en-US" dirty="0"/>
              <a:t>Benzodiazepine most commonly used</a:t>
            </a:r>
          </a:p>
          <a:p>
            <a:pPr lvl="1"/>
            <a:r>
              <a:rPr lang="en-US" dirty="0"/>
              <a:t>Fast onset of sedation</a:t>
            </a:r>
          </a:p>
          <a:p>
            <a:pPr lvl="1"/>
            <a:r>
              <a:rPr lang="en-US" dirty="0"/>
              <a:t>Amnesic effects </a:t>
            </a:r>
          </a:p>
          <a:p>
            <a:pPr lvl="1"/>
            <a:r>
              <a:rPr lang="en-US" dirty="0"/>
              <a:t>less pain on injection and improved awakening compared with Valium</a:t>
            </a:r>
          </a:p>
          <a:p>
            <a:r>
              <a:rPr lang="en-US" i="1" dirty="0"/>
              <a:t>Fentanyl</a:t>
            </a:r>
            <a:r>
              <a:rPr lang="en-US" dirty="0"/>
              <a:t> </a:t>
            </a:r>
          </a:p>
          <a:p>
            <a:pPr lvl="1"/>
            <a:r>
              <a:rPr lang="en-US" dirty="0"/>
              <a:t>Provide analgesia and sedation </a:t>
            </a:r>
          </a:p>
          <a:p>
            <a:pPr lvl="1"/>
            <a:r>
              <a:rPr lang="en-US" dirty="0"/>
              <a:t>Has been favored because of its prompt onset and short duration of action</a:t>
            </a:r>
          </a:p>
          <a:p>
            <a:pPr marL="457200" lvl="1" indent="0">
              <a:buNone/>
            </a:pPr>
            <a:endParaRPr lang="en-US" dirty="0"/>
          </a:p>
          <a:p>
            <a:pPr marL="457200" lvl="1" indent="0">
              <a:buNone/>
            </a:pPr>
            <a:r>
              <a:rPr lang="en-US" dirty="0"/>
              <a:t>Fentanyl is a synthetic opioid pain reliever that, according to the CDC, is 50 to 100 times more potent than morphine. </a:t>
            </a:r>
          </a:p>
          <a:p>
            <a:pPr marL="0" indent="0">
              <a:buNone/>
            </a:pPr>
            <a:endParaRPr lang="en-US" dirty="0"/>
          </a:p>
        </p:txBody>
      </p:sp>
    </p:spTree>
    <p:extLst>
      <p:ext uri="{BB962C8B-B14F-4D97-AF65-F5344CB8AC3E}">
        <p14:creationId xmlns:p14="http://schemas.microsoft.com/office/powerpoint/2010/main" val="3563637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6A95C-3B6C-4954-9303-7EB7C6F42824}"/>
              </a:ext>
            </a:extLst>
          </p:cNvPr>
          <p:cNvSpPr>
            <a:spLocks noGrp="1"/>
          </p:cNvSpPr>
          <p:nvPr>
            <p:ph type="title"/>
          </p:nvPr>
        </p:nvSpPr>
        <p:spPr>
          <a:xfrm>
            <a:off x="907212" y="1538317"/>
            <a:ext cx="5677619" cy="1325563"/>
          </a:xfrm>
        </p:spPr>
        <p:txBody>
          <a:bodyPr>
            <a:normAutofit/>
          </a:bodyPr>
          <a:lstStyle/>
          <a:p>
            <a:r>
              <a:rPr lang="en-US" dirty="0"/>
              <a:t>Increasing public awareness/concern</a:t>
            </a:r>
          </a:p>
        </p:txBody>
      </p:sp>
      <p:pic>
        <p:nvPicPr>
          <p:cNvPr id="4" name="Picture 3">
            <a:extLst>
              <a:ext uri="{FF2B5EF4-FFF2-40B4-BE49-F238E27FC236}">
                <a16:creationId xmlns:a16="http://schemas.microsoft.com/office/drawing/2014/main" xmlns="" id="{6F2FBC5C-EF35-4CA4-8630-54BAC91ED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174" y="402910"/>
            <a:ext cx="4987127" cy="6110836"/>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98695522-40D4-47A8-B951-5612CC10D3A2}"/>
                  </a:ext>
                </a:extLst>
              </p14:cNvPr>
              <p14:cNvContentPartPr/>
              <p14:nvPr/>
            </p14:nvContentPartPr>
            <p14:xfrm>
              <a:off x="8362658" y="1111240"/>
              <a:ext cx="178368" cy="215042"/>
            </p14:xfrm>
          </p:contentPart>
        </mc:Choice>
        <mc:Fallback xmlns="">
          <p:pic>
            <p:nvPicPr>
              <p:cNvPr id="5" name="Ink 4">
                <a:extLst>
                  <a:ext uri="{FF2B5EF4-FFF2-40B4-BE49-F238E27FC236}">
                    <a16:creationId xmlns:a16="http://schemas.microsoft.com/office/drawing/2014/main" id="{98695522-40D4-47A8-B951-5612CC10D3A2}"/>
                  </a:ext>
                </a:extLst>
              </p:cNvPr>
              <p:cNvPicPr/>
              <p:nvPr/>
            </p:nvPicPr>
            <p:blipFill>
              <a:blip r:embed="rId4"/>
              <a:stretch>
                <a:fillRect/>
              </a:stretch>
            </p:blipFill>
            <p:spPr>
              <a:xfrm>
                <a:off x="8344677" y="1093230"/>
                <a:ext cx="213970" cy="250702"/>
              </a:xfrm>
              <a:prstGeom prst="rect">
                <a:avLst/>
              </a:prstGeom>
            </p:spPr>
          </p:pic>
        </mc:Fallback>
      </mc:AlternateContent>
    </p:spTree>
    <p:extLst>
      <p:ext uri="{BB962C8B-B14F-4D97-AF65-F5344CB8AC3E}">
        <p14:creationId xmlns:p14="http://schemas.microsoft.com/office/powerpoint/2010/main" val="4228716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BA91326-86E8-49C5-B226-37466DF609AF}"/>
              </a:ext>
            </a:extLst>
          </p:cNvPr>
          <p:cNvPicPr>
            <a:picLocks noChangeAspect="1"/>
          </p:cNvPicPr>
          <p:nvPr/>
        </p:nvPicPr>
        <p:blipFill>
          <a:blip r:embed="rId2"/>
          <a:stretch>
            <a:fillRect/>
          </a:stretch>
        </p:blipFill>
        <p:spPr>
          <a:xfrm>
            <a:off x="0" y="140774"/>
            <a:ext cx="5819955" cy="3139325"/>
          </a:xfrm>
          <a:prstGeom prst="rect">
            <a:avLst/>
          </a:prstGeom>
        </p:spPr>
      </p:pic>
      <p:pic>
        <p:nvPicPr>
          <p:cNvPr id="6" name="Picture 5">
            <a:extLst>
              <a:ext uri="{FF2B5EF4-FFF2-40B4-BE49-F238E27FC236}">
                <a16:creationId xmlns:a16="http://schemas.microsoft.com/office/drawing/2014/main" xmlns="" id="{C2B8A231-0989-4016-B4A3-6BF7996DB9C0}"/>
              </a:ext>
            </a:extLst>
          </p:cNvPr>
          <p:cNvPicPr>
            <a:picLocks noChangeAspect="1"/>
          </p:cNvPicPr>
          <p:nvPr/>
        </p:nvPicPr>
        <p:blipFill>
          <a:blip r:embed="rId3"/>
          <a:stretch>
            <a:fillRect/>
          </a:stretch>
        </p:blipFill>
        <p:spPr>
          <a:xfrm>
            <a:off x="3178604" y="1164411"/>
            <a:ext cx="7332453" cy="2309793"/>
          </a:xfrm>
          <a:prstGeom prst="rect">
            <a:avLst/>
          </a:prstGeom>
        </p:spPr>
      </p:pic>
      <p:pic>
        <p:nvPicPr>
          <p:cNvPr id="7" name="Picture 6">
            <a:extLst>
              <a:ext uri="{FF2B5EF4-FFF2-40B4-BE49-F238E27FC236}">
                <a16:creationId xmlns:a16="http://schemas.microsoft.com/office/drawing/2014/main" xmlns="" id="{551154C2-0F55-46FE-8DE2-13D7183C6DF7}"/>
              </a:ext>
            </a:extLst>
          </p:cNvPr>
          <p:cNvPicPr>
            <a:picLocks noChangeAspect="1"/>
          </p:cNvPicPr>
          <p:nvPr/>
        </p:nvPicPr>
        <p:blipFill>
          <a:blip r:embed="rId4"/>
          <a:stretch>
            <a:fillRect/>
          </a:stretch>
        </p:blipFill>
        <p:spPr>
          <a:xfrm>
            <a:off x="6432006" y="2455652"/>
            <a:ext cx="5157354" cy="4281577"/>
          </a:xfrm>
          <a:prstGeom prst="rect">
            <a:avLst/>
          </a:prstGeom>
        </p:spPr>
      </p:pic>
    </p:spTree>
    <p:extLst>
      <p:ext uri="{BB962C8B-B14F-4D97-AF65-F5344CB8AC3E}">
        <p14:creationId xmlns:p14="http://schemas.microsoft.com/office/powerpoint/2010/main" val="2327361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23DADF-14C3-4639-AB02-A52BB153A269}"/>
              </a:ext>
            </a:extLst>
          </p:cNvPr>
          <p:cNvSpPr>
            <a:spLocks noGrp="1"/>
          </p:cNvSpPr>
          <p:nvPr>
            <p:ph type="title"/>
          </p:nvPr>
        </p:nvSpPr>
        <p:spPr/>
        <p:txBody>
          <a:bodyPr/>
          <a:lstStyle/>
          <a:p>
            <a:r>
              <a:rPr lang="en-US" dirty="0"/>
              <a:t>Alternatives to Fentanyl</a:t>
            </a:r>
          </a:p>
        </p:txBody>
      </p:sp>
      <p:sp>
        <p:nvSpPr>
          <p:cNvPr id="3" name="Content Placeholder 2">
            <a:extLst>
              <a:ext uri="{FF2B5EF4-FFF2-40B4-BE49-F238E27FC236}">
                <a16:creationId xmlns:a16="http://schemas.microsoft.com/office/drawing/2014/main" xmlns="" id="{55F4F235-498A-44E7-806A-EEC5EB96B92B}"/>
              </a:ext>
            </a:extLst>
          </p:cNvPr>
          <p:cNvSpPr>
            <a:spLocks noGrp="1"/>
          </p:cNvSpPr>
          <p:nvPr>
            <p:ph idx="1"/>
          </p:nvPr>
        </p:nvSpPr>
        <p:spPr/>
        <p:txBody>
          <a:bodyPr/>
          <a:lstStyle/>
          <a:p>
            <a:pPr marL="0" indent="0">
              <a:buNone/>
            </a:pPr>
            <a:endParaRPr lang="en-US" dirty="0"/>
          </a:p>
          <a:p>
            <a:r>
              <a:rPr lang="en-US" dirty="0"/>
              <a:t>Midazolam only </a:t>
            </a:r>
          </a:p>
          <a:p>
            <a:r>
              <a:rPr lang="en-US" dirty="0"/>
              <a:t>Propofol</a:t>
            </a:r>
          </a:p>
          <a:p>
            <a:r>
              <a:rPr lang="en-US" i="1" dirty="0"/>
              <a:t>Ketamine</a:t>
            </a:r>
          </a:p>
          <a:p>
            <a:pPr lvl="1"/>
            <a:r>
              <a:rPr lang="en-US" dirty="0"/>
              <a:t>Procedural Doses typically used does not affect pharyngeal-laryngeal reflexes Patent airway and spontaneous respiration maintained</a:t>
            </a:r>
          </a:p>
          <a:p>
            <a:pPr lvl="1"/>
            <a:r>
              <a:rPr lang="en-US" dirty="0"/>
              <a:t>Particularly useful for emergency procedures when fasting is not assured.</a:t>
            </a:r>
          </a:p>
          <a:p>
            <a:pPr lvl="1"/>
            <a:r>
              <a:rPr lang="en-US" i="1" dirty="0"/>
              <a:t>Hallucinogenic effects</a:t>
            </a:r>
          </a:p>
          <a:p>
            <a:pPr marL="457200" lvl="1" indent="0">
              <a:buNone/>
            </a:pPr>
            <a:endParaRPr lang="en-US" i="1" dirty="0"/>
          </a:p>
        </p:txBody>
      </p:sp>
    </p:spTree>
    <p:extLst>
      <p:ext uri="{BB962C8B-B14F-4D97-AF65-F5344CB8AC3E}">
        <p14:creationId xmlns:p14="http://schemas.microsoft.com/office/powerpoint/2010/main" val="4242609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7E1A70C-BBFC-4725-915F-5EF2B50DA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276" y="212035"/>
            <a:ext cx="6383130" cy="5744817"/>
          </a:xfrm>
          <a:prstGeom prst="rect">
            <a:avLst/>
          </a:prstGeom>
        </p:spPr>
      </p:pic>
    </p:spTree>
    <p:extLst>
      <p:ext uri="{BB962C8B-B14F-4D97-AF65-F5344CB8AC3E}">
        <p14:creationId xmlns:p14="http://schemas.microsoft.com/office/powerpoint/2010/main" val="1722377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0FACB7-9A41-46C3-A957-2D31E470D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297" y="241782"/>
            <a:ext cx="4348007" cy="6250260"/>
          </a:xfrm>
          <a:prstGeom prst="rect">
            <a:avLst/>
          </a:prstGeom>
        </p:spPr>
      </p:pic>
      <p:sp>
        <p:nvSpPr>
          <p:cNvPr id="2" name="Title 1">
            <a:extLst>
              <a:ext uri="{FF2B5EF4-FFF2-40B4-BE49-F238E27FC236}">
                <a16:creationId xmlns:a16="http://schemas.microsoft.com/office/drawing/2014/main" xmlns="" id="{A749BC9E-986D-486F-BCFB-F17E856554B4}"/>
              </a:ext>
            </a:extLst>
          </p:cNvPr>
          <p:cNvSpPr>
            <a:spLocks noGrp="1"/>
          </p:cNvSpPr>
          <p:nvPr>
            <p:ph type="title"/>
          </p:nvPr>
        </p:nvSpPr>
        <p:spPr>
          <a:xfrm>
            <a:off x="809446" y="2239933"/>
            <a:ext cx="5331178" cy="1676460"/>
          </a:xfrm>
        </p:spPr>
        <p:txBody>
          <a:bodyPr>
            <a:normAutofit fontScale="90000"/>
          </a:bodyPr>
          <a:lstStyle/>
          <a:p>
            <a:r>
              <a:rPr lang="en-US" sz="2800" dirty="0"/>
              <a:t>Our patients are underdoing a procedure on their HEART</a:t>
            </a:r>
            <a:br>
              <a:rPr lang="en-US" sz="2800" dirty="0"/>
            </a:br>
            <a:r>
              <a:rPr lang="en-US" sz="2800" dirty="0"/>
              <a:t>- They fear the unknown</a:t>
            </a:r>
            <a:br>
              <a:rPr lang="en-US" sz="2800" dirty="0"/>
            </a:br>
            <a:r>
              <a:rPr lang="en-US" sz="2800" dirty="0"/>
              <a:t>- They do not want additional pain</a:t>
            </a:r>
            <a:br>
              <a:rPr lang="en-US" sz="2800" dirty="0"/>
            </a:br>
            <a:r>
              <a:rPr lang="en-US" sz="2800" dirty="0"/>
              <a:t/>
            </a:r>
            <a:br>
              <a:rPr lang="en-US" sz="2800" dirty="0"/>
            </a:br>
            <a:r>
              <a:rPr lang="en-US" sz="2800" dirty="0"/>
              <a:t>Our Goals:</a:t>
            </a:r>
            <a:br>
              <a:rPr lang="en-US" sz="2800" dirty="0"/>
            </a:br>
            <a:r>
              <a:rPr lang="en-US" sz="2800" dirty="0"/>
              <a:t>- Reduce Anxiety</a:t>
            </a:r>
            <a:br>
              <a:rPr lang="en-US" sz="2800" dirty="0"/>
            </a:br>
            <a:r>
              <a:rPr lang="en-US" sz="2800" dirty="0"/>
              <a:t>- Minimize Discomfort </a:t>
            </a:r>
            <a:br>
              <a:rPr lang="en-US" sz="2800" dirty="0"/>
            </a:br>
            <a:r>
              <a:rPr lang="en-US" sz="2800" dirty="0"/>
              <a:t>- No Negative/ill Effects </a:t>
            </a:r>
          </a:p>
        </p:txBody>
      </p:sp>
    </p:spTree>
    <p:extLst>
      <p:ext uri="{BB962C8B-B14F-4D97-AF65-F5344CB8AC3E}">
        <p14:creationId xmlns:p14="http://schemas.microsoft.com/office/powerpoint/2010/main" val="3554540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E67D674-27C0-418B-8DB5-129105CA3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252412"/>
            <a:ext cx="9525000" cy="6353175"/>
          </a:xfrm>
          <a:prstGeom prst="rect">
            <a:avLst/>
          </a:prstGeom>
        </p:spPr>
      </p:pic>
      <p:sp>
        <p:nvSpPr>
          <p:cNvPr id="5" name="TextBox 4">
            <a:extLst>
              <a:ext uri="{FF2B5EF4-FFF2-40B4-BE49-F238E27FC236}">
                <a16:creationId xmlns:a16="http://schemas.microsoft.com/office/drawing/2014/main" xmlns="" id="{C43A7822-F0CF-4A13-B1B7-94A4F7FC4659}"/>
              </a:ext>
            </a:extLst>
          </p:cNvPr>
          <p:cNvSpPr txBox="1"/>
          <p:nvPr/>
        </p:nvSpPr>
        <p:spPr>
          <a:xfrm>
            <a:off x="6914367" y="5837129"/>
            <a:ext cx="3858016" cy="646331"/>
          </a:xfrm>
          <a:prstGeom prst="rect">
            <a:avLst/>
          </a:prstGeom>
          <a:noFill/>
        </p:spPr>
        <p:txBody>
          <a:bodyPr wrap="square" rtlCol="0">
            <a:spAutoFit/>
          </a:bodyPr>
          <a:lstStyle/>
          <a:p>
            <a:r>
              <a:rPr lang="en-US" sz="3600" i="1" dirty="0">
                <a:solidFill>
                  <a:schemeClr val="bg1"/>
                </a:solidFill>
              </a:rPr>
              <a:t>Cath Lab Sedation</a:t>
            </a:r>
          </a:p>
        </p:txBody>
      </p:sp>
    </p:spTree>
    <p:extLst>
      <p:ext uri="{BB962C8B-B14F-4D97-AF65-F5344CB8AC3E}">
        <p14:creationId xmlns:p14="http://schemas.microsoft.com/office/powerpoint/2010/main" val="1027912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F89E6FB-3BD5-405A-AC1D-564BDC3B4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519" y="293298"/>
            <a:ext cx="7432372" cy="6012366"/>
          </a:xfrm>
          <a:prstGeom prst="rect">
            <a:avLst/>
          </a:prstGeom>
        </p:spPr>
      </p:pic>
      <p:sp>
        <p:nvSpPr>
          <p:cNvPr id="2" name="TextBox 1">
            <a:extLst>
              <a:ext uri="{FF2B5EF4-FFF2-40B4-BE49-F238E27FC236}">
                <a16:creationId xmlns:a16="http://schemas.microsoft.com/office/drawing/2014/main" xmlns="" id="{C5456AF3-7AC8-4DED-B1D7-CB9E2A933B3A}"/>
              </a:ext>
            </a:extLst>
          </p:cNvPr>
          <p:cNvSpPr txBox="1"/>
          <p:nvPr/>
        </p:nvSpPr>
        <p:spPr>
          <a:xfrm>
            <a:off x="331940" y="3299481"/>
            <a:ext cx="1960537" cy="369332"/>
          </a:xfrm>
          <a:prstGeom prst="rect">
            <a:avLst/>
          </a:prstGeom>
          <a:noFill/>
        </p:spPr>
        <p:txBody>
          <a:bodyPr wrap="none" rtlCol="0">
            <a:spAutoFit/>
          </a:bodyPr>
          <a:lstStyle/>
          <a:p>
            <a:r>
              <a:rPr lang="en-US" dirty="0"/>
              <a:t>Pain Free Dentistry</a:t>
            </a:r>
          </a:p>
        </p:txBody>
      </p:sp>
    </p:spTree>
    <p:extLst>
      <p:ext uri="{BB962C8B-B14F-4D97-AF65-F5344CB8AC3E}">
        <p14:creationId xmlns:p14="http://schemas.microsoft.com/office/powerpoint/2010/main" val="2774347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10B90E-4BEE-47EC-BFB2-C590B5442F64}"/>
              </a:ext>
            </a:extLst>
          </p:cNvPr>
          <p:cNvSpPr>
            <a:spLocks noGrp="1"/>
          </p:cNvSpPr>
          <p:nvPr>
            <p:ph type="title"/>
          </p:nvPr>
        </p:nvSpPr>
        <p:spPr/>
        <p:txBody>
          <a:bodyPr>
            <a:normAutofit/>
          </a:bodyPr>
          <a:lstStyle/>
          <a:p>
            <a:pPr fontAlgn="base"/>
            <a:r>
              <a:rPr lang="en-US" sz="4000" b="1" dirty="0">
                <a:hlinkClick r:id="rId2" tooltip="Permanent Link to Difference Between Conscious and Unconscious Sedation"/>
              </a:rPr>
              <a:t>Difference Between Conscious and Unconscious Sedation</a:t>
            </a:r>
            <a:r>
              <a:rPr lang="en-US" sz="4000" b="1" dirty="0"/>
              <a:t> (</a:t>
            </a:r>
            <a:r>
              <a:rPr lang="en-US" sz="4000" dirty="0"/>
              <a:t>Posted in </a:t>
            </a:r>
            <a:r>
              <a:rPr lang="en-US" sz="4000" dirty="0">
                <a:hlinkClick r:id="rId3"/>
              </a:rPr>
              <a:t>Sedation Dentistry</a:t>
            </a:r>
            <a:r>
              <a:rPr lang="en-US" sz="4000" dirty="0"/>
              <a:t>)</a:t>
            </a:r>
            <a:endParaRPr lang="en-US" dirty="0"/>
          </a:p>
        </p:txBody>
      </p:sp>
      <p:sp>
        <p:nvSpPr>
          <p:cNvPr id="3" name="Content Placeholder 2">
            <a:extLst>
              <a:ext uri="{FF2B5EF4-FFF2-40B4-BE49-F238E27FC236}">
                <a16:creationId xmlns:a16="http://schemas.microsoft.com/office/drawing/2014/main" xmlns="" id="{92870535-9457-47BC-8416-C75F8EF0BE44}"/>
              </a:ext>
            </a:extLst>
          </p:cNvPr>
          <p:cNvSpPr>
            <a:spLocks noGrp="1"/>
          </p:cNvSpPr>
          <p:nvPr>
            <p:ph idx="1"/>
          </p:nvPr>
        </p:nvSpPr>
        <p:spPr/>
        <p:txBody>
          <a:bodyPr>
            <a:normAutofit/>
          </a:bodyPr>
          <a:lstStyle/>
          <a:p>
            <a:pPr fontAlgn="base"/>
            <a:r>
              <a:rPr lang="en-US" dirty="0">
                <a:solidFill>
                  <a:srgbClr val="333333"/>
                </a:solidFill>
                <a:latin typeface="arial" panose="020B0604020202020204" pitchFamily="34" charset="0"/>
              </a:rPr>
              <a:t>In conscious sedation, the patient is given a sedative either orally or intravenously the puts the patient in a very relaxed and drowsy state. In some cases the patient may doze off, but the patient is always conscious. Conscious sedatives partially block memory formation so even if the patient was not actually asleep, it may seem that way since they have little or no memory of the procedure.</a:t>
            </a:r>
          </a:p>
          <a:p>
            <a:pPr fontAlgn="base"/>
            <a:r>
              <a:rPr lang="en-US" dirty="0">
                <a:solidFill>
                  <a:srgbClr val="333333"/>
                </a:solidFill>
                <a:latin typeface="arial" panose="020B0604020202020204" pitchFamily="34" charset="0"/>
              </a:rPr>
              <a:t>In </a:t>
            </a:r>
            <a:r>
              <a:rPr lang="en-US" i="1" dirty="0">
                <a:solidFill>
                  <a:srgbClr val="333333"/>
                </a:solidFill>
                <a:latin typeface="arial" panose="020B0604020202020204" pitchFamily="34" charset="0"/>
              </a:rPr>
              <a:t>unconscious sedation</a:t>
            </a:r>
            <a:r>
              <a:rPr lang="en-US" dirty="0">
                <a:solidFill>
                  <a:srgbClr val="333333"/>
                </a:solidFill>
                <a:latin typeface="arial" panose="020B0604020202020204" pitchFamily="34" charset="0"/>
              </a:rPr>
              <a:t>, general anesthesia is used to fully sedate the patient.  The patient is unconscious throughout the procedure and cannot respond to questions or directions.</a:t>
            </a:r>
          </a:p>
          <a:p>
            <a:endParaRPr lang="en-US" dirty="0"/>
          </a:p>
        </p:txBody>
      </p:sp>
    </p:spTree>
    <p:extLst>
      <p:ext uri="{BB962C8B-B14F-4D97-AF65-F5344CB8AC3E}">
        <p14:creationId xmlns:p14="http://schemas.microsoft.com/office/powerpoint/2010/main" val="2682176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A14ECE9-4EAF-4066-8A13-869D6D52E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558" y="59807"/>
            <a:ext cx="8173331" cy="6136403"/>
          </a:xfrm>
          <a:prstGeom prst="rect">
            <a:avLst/>
          </a:prstGeom>
        </p:spPr>
      </p:pic>
      <p:sp>
        <p:nvSpPr>
          <p:cNvPr id="7" name="Rectangle 6">
            <a:extLst>
              <a:ext uri="{FF2B5EF4-FFF2-40B4-BE49-F238E27FC236}">
                <a16:creationId xmlns:a16="http://schemas.microsoft.com/office/drawing/2014/main" xmlns="" id="{CD9F1012-6B57-42CD-A6E1-964DF8FD6399}"/>
              </a:ext>
            </a:extLst>
          </p:cNvPr>
          <p:cNvSpPr/>
          <p:nvPr/>
        </p:nvSpPr>
        <p:spPr>
          <a:xfrm>
            <a:off x="1885244" y="6196210"/>
            <a:ext cx="9358489" cy="646331"/>
          </a:xfrm>
          <a:prstGeom prst="rect">
            <a:avLst/>
          </a:prstGeom>
        </p:spPr>
        <p:txBody>
          <a:bodyPr wrap="square">
            <a:spAutoFit/>
          </a:bodyPr>
          <a:lstStyle/>
          <a:p>
            <a:r>
              <a:rPr lang="en-US" dirty="0">
                <a:hlinkClick r:id="rId3"/>
              </a:rPr>
              <a:t>https://www.slideshare.net/anaesthesiology-mgmcri/anesthesia-history-63732808</a:t>
            </a:r>
            <a:endParaRPr lang="en-US" dirty="0"/>
          </a:p>
          <a:p>
            <a:endParaRPr lang="en-US" dirty="0"/>
          </a:p>
        </p:txBody>
      </p:sp>
      <p:sp>
        <p:nvSpPr>
          <p:cNvPr id="9" name="Content Placeholder 8">
            <a:extLst>
              <a:ext uri="{FF2B5EF4-FFF2-40B4-BE49-F238E27FC236}">
                <a16:creationId xmlns:a16="http://schemas.microsoft.com/office/drawing/2014/main" xmlns="" id="{8E2D2FC0-BD62-48AE-BD7B-A1BA2D40F5C3}"/>
              </a:ext>
            </a:extLst>
          </p:cNvPr>
          <p:cNvSpPr>
            <a:spLocks noGrp="1"/>
          </p:cNvSpPr>
          <p:nvPr>
            <p:ph idx="1"/>
          </p:nvPr>
        </p:nvSpPr>
        <p:spPr>
          <a:xfrm>
            <a:off x="10080977" y="1825625"/>
            <a:ext cx="1614311" cy="4351338"/>
          </a:xfrm>
        </p:spPr>
        <p:txBody>
          <a:bodyPr>
            <a:normAutofit/>
          </a:bodyPr>
          <a:lstStyle/>
          <a:p>
            <a:pPr marL="0" indent="0">
              <a:buNone/>
            </a:pPr>
            <a:r>
              <a:rPr lang="en-US" dirty="0"/>
              <a:t>Yes, a man named Snow was the first to “Snow a patient”</a:t>
            </a:r>
          </a:p>
        </p:txBody>
      </p:sp>
    </p:spTree>
    <p:extLst>
      <p:ext uri="{BB962C8B-B14F-4D97-AF65-F5344CB8AC3E}">
        <p14:creationId xmlns:p14="http://schemas.microsoft.com/office/powerpoint/2010/main" val="1377912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362077-A0B2-487B-A687-66F392B1C90F}"/>
              </a:ext>
            </a:extLst>
          </p:cNvPr>
          <p:cNvSpPr>
            <a:spLocks noGrp="1"/>
          </p:cNvSpPr>
          <p:nvPr>
            <p:ph type="title"/>
          </p:nvPr>
        </p:nvSpPr>
        <p:spPr>
          <a:xfrm>
            <a:off x="457200" y="457200"/>
            <a:ext cx="3932237" cy="1600200"/>
          </a:xfrm>
        </p:spPr>
        <p:txBody>
          <a:bodyPr/>
          <a:lstStyle/>
          <a:p>
            <a:r>
              <a:rPr lang="en-US" dirty="0"/>
              <a:t>Cath Lab Sedation circa mid 1980s</a:t>
            </a:r>
          </a:p>
        </p:txBody>
      </p:sp>
      <p:sp>
        <p:nvSpPr>
          <p:cNvPr id="4" name="Text Placeholder 3">
            <a:extLst>
              <a:ext uri="{FF2B5EF4-FFF2-40B4-BE49-F238E27FC236}">
                <a16:creationId xmlns:a16="http://schemas.microsoft.com/office/drawing/2014/main" xmlns="" id="{DCA20B5E-5F87-4BF2-B41D-153DD8190ED6}"/>
              </a:ext>
            </a:extLst>
          </p:cNvPr>
          <p:cNvSpPr>
            <a:spLocks noGrp="1"/>
          </p:cNvSpPr>
          <p:nvPr>
            <p:ph type="body" sz="half" idx="2"/>
          </p:nvPr>
        </p:nvSpPr>
        <p:spPr>
          <a:xfrm>
            <a:off x="457200" y="2057400"/>
            <a:ext cx="4659682" cy="3811588"/>
          </a:xfrm>
        </p:spPr>
        <p:txBody>
          <a:bodyPr>
            <a:normAutofit/>
          </a:bodyPr>
          <a:lstStyle/>
          <a:p>
            <a:r>
              <a:rPr lang="en-US" dirty="0"/>
              <a:t>Pre Procedure:</a:t>
            </a:r>
          </a:p>
          <a:p>
            <a:pPr marL="342900" indent="-342900">
              <a:buAutoNum type="arabicPeriod"/>
            </a:pPr>
            <a:r>
              <a:rPr lang="en-US" dirty="0"/>
              <a:t>+/- Benadryl 25-50mg PO</a:t>
            </a:r>
          </a:p>
          <a:p>
            <a:pPr marL="342900" indent="-342900">
              <a:buAutoNum type="arabicPeriod"/>
            </a:pPr>
            <a:r>
              <a:rPr lang="en-US" dirty="0"/>
              <a:t>+/- Valium 2.5-5mg PO</a:t>
            </a:r>
          </a:p>
          <a:p>
            <a:endParaRPr lang="en-US" dirty="0"/>
          </a:p>
          <a:p>
            <a:r>
              <a:rPr lang="en-US" dirty="0"/>
              <a:t>Intra Procedure</a:t>
            </a:r>
          </a:p>
          <a:p>
            <a:pPr marL="342900" indent="-342900">
              <a:buAutoNum type="arabicPeriod"/>
            </a:pPr>
            <a:r>
              <a:rPr lang="en-US" dirty="0"/>
              <a:t>Morphine 5mg IV </a:t>
            </a:r>
          </a:p>
          <a:p>
            <a:pPr marL="342900" indent="-342900">
              <a:buAutoNum type="arabicPeriod"/>
            </a:pPr>
            <a:r>
              <a:rPr lang="en-US" dirty="0"/>
              <a:t>Valium 5mg IV </a:t>
            </a:r>
          </a:p>
          <a:p>
            <a:pPr marL="342900" indent="-342900">
              <a:buAutoNum type="arabicPeriod"/>
            </a:pPr>
            <a:endParaRPr lang="en-US" i="1" dirty="0"/>
          </a:p>
          <a:p>
            <a:r>
              <a:rPr lang="en-US" dirty="0"/>
              <a:t>Patient monitored with NIBP and                     “Bouncing Ball” Monochrome Oscilloscope</a:t>
            </a:r>
          </a:p>
        </p:txBody>
      </p:sp>
      <p:pic>
        <p:nvPicPr>
          <p:cNvPr id="9" name="Picture Placeholder 8">
            <a:extLst>
              <a:ext uri="{FF2B5EF4-FFF2-40B4-BE49-F238E27FC236}">
                <a16:creationId xmlns:a16="http://schemas.microsoft.com/office/drawing/2014/main" xmlns="" id="{02B06E12-09CB-4DB6-8AA1-9253B1FD97C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458" r="3458"/>
          <a:stretch>
            <a:fillRect/>
          </a:stretch>
        </p:blipFill>
        <p:spPr/>
      </p:pic>
    </p:spTree>
    <p:extLst>
      <p:ext uri="{BB962C8B-B14F-4D97-AF65-F5344CB8AC3E}">
        <p14:creationId xmlns:p14="http://schemas.microsoft.com/office/powerpoint/2010/main" val="3805005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8466D-9479-426D-9787-EA7DCF8BF4B9}"/>
              </a:ext>
            </a:extLst>
          </p:cNvPr>
          <p:cNvSpPr>
            <a:spLocks noGrp="1"/>
          </p:cNvSpPr>
          <p:nvPr>
            <p:ph type="title"/>
          </p:nvPr>
        </p:nvSpPr>
        <p:spPr>
          <a:xfrm>
            <a:off x="831850" y="1709739"/>
            <a:ext cx="10515600" cy="1108618"/>
          </a:xfrm>
        </p:spPr>
        <p:txBody>
          <a:bodyPr/>
          <a:lstStyle/>
          <a:p>
            <a:r>
              <a:rPr lang="en-US" dirty="0"/>
              <a:t>Moderate Sedation</a:t>
            </a:r>
          </a:p>
        </p:txBody>
      </p:sp>
      <p:sp>
        <p:nvSpPr>
          <p:cNvPr id="3" name="Text Placeholder 2">
            <a:extLst>
              <a:ext uri="{FF2B5EF4-FFF2-40B4-BE49-F238E27FC236}">
                <a16:creationId xmlns:a16="http://schemas.microsoft.com/office/drawing/2014/main" xmlns="" id="{EDF4049D-1451-407E-9702-7C683CCA68F4}"/>
              </a:ext>
            </a:extLst>
          </p:cNvPr>
          <p:cNvSpPr>
            <a:spLocks noGrp="1"/>
          </p:cNvSpPr>
          <p:nvPr>
            <p:ph type="body" idx="1"/>
          </p:nvPr>
        </p:nvSpPr>
        <p:spPr>
          <a:xfrm>
            <a:off x="831850" y="3186548"/>
            <a:ext cx="10515600" cy="1500187"/>
          </a:xfrm>
        </p:spPr>
        <p:txBody>
          <a:bodyPr/>
          <a:lstStyle/>
          <a:p>
            <a:r>
              <a:rPr lang="en-US" dirty="0"/>
              <a:t>Moderate (formerly Conscious) Sedation: minimally depressed, patient maintains patent airway independently, responds appropriately to physical stimulation and verbal commands</a:t>
            </a:r>
          </a:p>
        </p:txBody>
      </p:sp>
    </p:spTree>
    <p:extLst>
      <p:ext uri="{BB962C8B-B14F-4D97-AF65-F5344CB8AC3E}">
        <p14:creationId xmlns:p14="http://schemas.microsoft.com/office/powerpoint/2010/main" val="1510035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1810</TotalTime>
  <Words>601</Words>
  <Application>Microsoft Office PowerPoint</Application>
  <PresentationFormat>Widescreen</PresentationFormat>
  <Paragraphs>80</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Arial</vt:lpstr>
      <vt:lpstr>Calibri</vt:lpstr>
      <vt:lpstr>Calibri Light</vt:lpstr>
      <vt:lpstr>proxima_nova_rgregular</vt:lpstr>
      <vt:lpstr>TradeGothic</vt:lpstr>
      <vt:lpstr>Office Theme</vt:lpstr>
      <vt:lpstr>Theme1</vt:lpstr>
      <vt:lpstr>Management of Procedural (Conscious) Sedation</vt:lpstr>
      <vt:lpstr>PowerPoint Presentation</vt:lpstr>
      <vt:lpstr>Our patients are underdoing a procedure on their HEART - They fear the unknown - They do not want additional pain  Our Goals: - Reduce Anxiety - Minimize Discomfort  - No Negative/ill Effects </vt:lpstr>
      <vt:lpstr>PowerPoint Presentation</vt:lpstr>
      <vt:lpstr>PowerPoint Presentation</vt:lpstr>
      <vt:lpstr>Difference Between Conscious and Unconscious Sedation (Posted in Sedation Dentistry)</vt:lpstr>
      <vt:lpstr>PowerPoint Presentation</vt:lpstr>
      <vt:lpstr>Cath Lab Sedation circa mid 1980s</vt:lpstr>
      <vt:lpstr>Moderate Sedation</vt:lpstr>
      <vt:lpstr>Deep Sedation</vt:lpstr>
      <vt:lpstr>General Anesthesia</vt:lpstr>
      <vt:lpstr>Monitored Anesthesia Care (MAC)</vt:lpstr>
      <vt:lpstr>PowerPoint Presentation</vt:lpstr>
      <vt:lpstr>Monitor Requirements </vt:lpstr>
      <vt:lpstr>Limitations of Pulse Oximetry</vt:lpstr>
      <vt:lpstr>Why Capnography? </vt:lpstr>
      <vt:lpstr>PowerPoint Presentation</vt:lpstr>
      <vt:lpstr>Airway Management </vt:lpstr>
      <vt:lpstr>Reversal Agents  </vt:lpstr>
      <vt:lpstr>Most Commonly Used (United States)</vt:lpstr>
      <vt:lpstr>Increasing public awareness/concern</vt:lpstr>
      <vt:lpstr>PowerPoint Presentation</vt:lpstr>
      <vt:lpstr>Alternatives to Fentanyl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Gorski</dc:creator>
  <cp:lastModifiedBy>Checkin 003</cp:lastModifiedBy>
  <cp:revision>44</cp:revision>
  <dcterms:created xsi:type="dcterms:W3CDTF">2019-02-27T02:42:06Z</dcterms:created>
  <dcterms:modified xsi:type="dcterms:W3CDTF">2019-03-03T11:18:31Z</dcterms:modified>
</cp:coreProperties>
</file>