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5071" y="195071"/>
            <a:ext cx="1072896" cy="682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6239" y="190957"/>
            <a:ext cx="481152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24" y="2635376"/>
            <a:ext cx="8937751" cy="3691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94.png"/><Relationship Id="rId4" Type="http://schemas.openxmlformats.org/officeDocument/2006/relationships/image" Target="../media/image9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7" Type="http://schemas.openxmlformats.org/officeDocument/2006/relationships/image" Target="../media/image121.png"/><Relationship Id="rId18" Type="http://schemas.openxmlformats.org/officeDocument/2006/relationships/image" Target="../media/image122.png"/><Relationship Id="rId19" Type="http://schemas.openxmlformats.org/officeDocument/2006/relationships/image" Target="../media/image123.png"/><Relationship Id="rId20" Type="http://schemas.openxmlformats.org/officeDocument/2006/relationships/image" Target="../media/image124.png"/><Relationship Id="rId21" Type="http://schemas.openxmlformats.org/officeDocument/2006/relationships/image" Target="../media/image125.png"/><Relationship Id="rId22" Type="http://schemas.openxmlformats.org/officeDocument/2006/relationships/image" Target="../media/image126.png"/><Relationship Id="rId23" Type="http://schemas.openxmlformats.org/officeDocument/2006/relationships/image" Target="../media/image127.png"/><Relationship Id="rId24" Type="http://schemas.openxmlformats.org/officeDocument/2006/relationships/image" Target="../media/image128.png"/><Relationship Id="rId25" Type="http://schemas.openxmlformats.org/officeDocument/2006/relationships/image" Target="../media/image129.png"/><Relationship Id="rId26" Type="http://schemas.openxmlformats.org/officeDocument/2006/relationships/image" Target="../media/image130.png"/><Relationship Id="rId27" Type="http://schemas.openxmlformats.org/officeDocument/2006/relationships/image" Target="../media/image131.png"/><Relationship Id="rId28" Type="http://schemas.openxmlformats.org/officeDocument/2006/relationships/image" Target="../media/image132.png"/><Relationship Id="rId29" Type="http://schemas.openxmlformats.org/officeDocument/2006/relationships/image" Target="../media/image133.png"/><Relationship Id="rId30" Type="http://schemas.openxmlformats.org/officeDocument/2006/relationships/image" Target="../media/image134.png"/><Relationship Id="rId31" Type="http://schemas.openxmlformats.org/officeDocument/2006/relationships/image" Target="../media/image135.png"/><Relationship Id="rId32" Type="http://schemas.openxmlformats.org/officeDocument/2006/relationships/image" Target="../media/image136.png"/><Relationship Id="rId33" Type="http://schemas.openxmlformats.org/officeDocument/2006/relationships/image" Target="../media/image137.png"/><Relationship Id="rId34" Type="http://schemas.openxmlformats.org/officeDocument/2006/relationships/image" Target="../media/image138.png"/><Relationship Id="rId35" Type="http://schemas.openxmlformats.org/officeDocument/2006/relationships/image" Target="../media/image139.png"/><Relationship Id="rId36" Type="http://schemas.openxmlformats.org/officeDocument/2006/relationships/image" Target="../media/image140.png"/><Relationship Id="rId37" Type="http://schemas.openxmlformats.org/officeDocument/2006/relationships/image" Target="../media/image141.png"/><Relationship Id="rId38" Type="http://schemas.openxmlformats.org/officeDocument/2006/relationships/image" Target="../media/image142.png"/><Relationship Id="rId39" Type="http://schemas.openxmlformats.org/officeDocument/2006/relationships/image" Target="../media/image143.png"/><Relationship Id="rId40" Type="http://schemas.openxmlformats.org/officeDocument/2006/relationships/image" Target="../media/image144.png"/><Relationship Id="rId41" Type="http://schemas.openxmlformats.org/officeDocument/2006/relationships/image" Target="../media/image145.png"/><Relationship Id="rId42" Type="http://schemas.openxmlformats.org/officeDocument/2006/relationships/image" Target="../media/image146.png"/><Relationship Id="rId43" Type="http://schemas.openxmlformats.org/officeDocument/2006/relationships/image" Target="../media/image147.png"/><Relationship Id="rId44" Type="http://schemas.openxmlformats.org/officeDocument/2006/relationships/image" Target="../media/image148.png"/><Relationship Id="rId45" Type="http://schemas.openxmlformats.org/officeDocument/2006/relationships/image" Target="../media/image149.png"/><Relationship Id="rId46" Type="http://schemas.openxmlformats.org/officeDocument/2006/relationships/image" Target="../media/image150.png"/><Relationship Id="rId47" Type="http://schemas.openxmlformats.org/officeDocument/2006/relationships/image" Target="../media/image151.png"/><Relationship Id="rId48" Type="http://schemas.openxmlformats.org/officeDocument/2006/relationships/image" Target="../media/image152.png"/><Relationship Id="rId49" Type="http://schemas.openxmlformats.org/officeDocument/2006/relationships/image" Target="../media/image153.png"/><Relationship Id="rId50" Type="http://schemas.openxmlformats.org/officeDocument/2006/relationships/image" Target="../media/image154.png"/><Relationship Id="rId51" Type="http://schemas.openxmlformats.org/officeDocument/2006/relationships/image" Target="../media/image155.png"/><Relationship Id="rId52" Type="http://schemas.openxmlformats.org/officeDocument/2006/relationships/image" Target="../media/image156.png"/><Relationship Id="rId53" Type="http://schemas.openxmlformats.org/officeDocument/2006/relationships/image" Target="../media/image157.png"/><Relationship Id="rId54" Type="http://schemas.openxmlformats.org/officeDocument/2006/relationships/image" Target="../media/image158.png"/><Relationship Id="rId55" Type="http://schemas.openxmlformats.org/officeDocument/2006/relationships/image" Target="../media/image159.png"/><Relationship Id="rId56" Type="http://schemas.openxmlformats.org/officeDocument/2006/relationships/image" Target="../media/image160.png"/><Relationship Id="rId57" Type="http://schemas.openxmlformats.org/officeDocument/2006/relationships/image" Target="../media/image161.png"/><Relationship Id="rId58" Type="http://schemas.openxmlformats.org/officeDocument/2006/relationships/image" Target="../media/image162.png"/><Relationship Id="rId59" Type="http://schemas.openxmlformats.org/officeDocument/2006/relationships/image" Target="../media/image163.png"/><Relationship Id="rId60" Type="http://schemas.openxmlformats.org/officeDocument/2006/relationships/image" Target="../media/image164.png"/><Relationship Id="rId61" Type="http://schemas.openxmlformats.org/officeDocument/2006/relationships/image" Target="../media/image165.png"/><Relationship Id="rId62" Type="http://schemas.openxmlformats.org/officeDocument/2006/relationships/image" Target="../media/image166.png"/><Relationship Id="rId63" Type="http://schemas.openxmlformats.org/officeDocument/2006/relationships/image" Target="../media/image167.png"/><Relationship Id="rId64" Type="http://schemas.openxmlformats.org/officeDocument/2006/relationships/image" Target="../media/image168.png"/><Relationship Id="rId65" Type="http://schemas.openxmlformats.org/officeDocument/2006/relationships/image" Target="../media/image169.png"/><Relationship Id="rId66" Type="http://schemas.openxmlformats.org/officeDocument/2006/relationships/image" Target="../media/image170.png"/><Relationship Id="rId67" Type="http://schemas.openxmlformats.org/officeDocument/2006/relationships/image" Target="../media/image171.png"/><Relationship Id="rId68" Type="http://schemas.openxmlformats.org/officeDocument/2006/relationships/image" Target="../media/image172.png"/><Relationship Id="rId69" Type="http://schemas.openxmlformats.org/officeDocument/2006/relationships/image" Target="../media/image173.png"/><Relationship Id="rId70" Type="http://schemas.openxmlformats.org/officeDocument/2006/relationships/image" Target="../media/image174.png"/><Relationship Id="rId71" Type="http://schemas.openxmlformats.org/officeDocument/2006/relationships/image" Target="../media/image175.png"/><Relationship Id="rId72" Type="http://schemas.openxmlformats.org/officeDocument/2006/relationships/image" Target="../media/image176.png"/><Relationship Id="rId73" Type="http://schemas.openxmlformats.org/officeDocument/2006/relationships/image" Target="../media/image177.png"/><Relationship Id="rId74" Type="http://schemas.openxmlformats.org/officeDocument/2006/relationships/image" Target="../media/image178.png"/><Relationship Id="rId75" Type="http://schemas.openxmlformats.org/officeDocument/2006/relationships/image" Target="../media/image179.png"/><Relationship Id="rId76" Type="http://schemas.openxmlformats.org/officeDocument/2006/relationships/image" Target="../media/image180.png"/><Relationship Id="rId77" Type="http://schemas.openxmlformats.org/officeDocument/2006/relationships/image" Target="../media/image181.png"/><Relationship Id="rId78" Type="http://schemas.openxmlformats.org/officeDocument/2006/relationships/image" Target="../media/image182.png"/><Relationship Id="rId79" Type="http://schemas.openxmlformats.org/officeDocument/2006/relationships/image" Target="../media/image183.png"/><Relationship Id="rId80" Type="http://schemas.openxmlformats.org/officeDocument/2006/relationships/image" Target="../media/image184.png"/><Relationship Id="rId81" Type="http://schemas.openxmlformats.org/officeDocument/2006/relationships/image" Target="../media/image185.png"/><Relationship Id="rId82" Type="http://schemas.openxmlformats.org/officeDocument/2006/relationships/image" Target="../media/image186.png"/><Relationship Id="rId83" Type="http://schemas.openxmlformats.org/officeDocument/2006/relationships/image" Target="../media/image187.png"/><Relationship Id="rId84" Type="http://schemas.openxmlformats.org/officeDocument/2006/relationships/image" Target="../media/image188.png"/><Relationship Id="rId85" Type="http://schemas.openxmlformats.org/officeDocument/2006/relationships/image" Target="../media/image189.png"/><Relationship Id="rId86" Type="http://schemas.openxmlformats.org/officeDocument/2006/relationships/image" Target="../media/image190.png"/><Relationship Id="rId87" Type="http://schemas.openxmlformats.org/officeDocument/2006/relationships/image" Target="../media/image191.png"/><Relationship Id="rId88" Type="http://schemas.openxmlformats.org/officeDocument/2006/relationships/image" Target="../media/image19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image" Target="../media/image19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jpg"/><Relationship Id="rId3" Type="http://schemas.openxmlformats.org/officeDocument/2006/relationships/image" Target="../media/image200.png"/><Relationship Id="rId4" Type="http://schemas.openxmlformats.org/officeDocument/2006/relationships/image" Target="../media/image20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Relationship Id="rId3" Type="http://schemas.openxmlformats.org/officeDocument/2006/relationships/image" Target="../media/image203.jpg"/><Relationship Id="rId4" Type="http://schemas.openxmlformats.org/officeDocument/2006/relationships/image" Target="../media/image204.png"/><Relationship Id="rId5" Type="http://schemas.openxmlformats.org/officeDocument/2006/relationships/image" Target="../media/image205.jpg"/><Relationship Id="rId6" Type="http://schemas.openxmlformats.org/officeDocument/2006/relationships/image" Target="../media/image206.jpg"/><Relationship Id="rId7" Type="http://schemas.openxmlformats.org/officeDocument/2006/relationships/image" Target="../media/image207.jpg"/><Relationship Id="rId8" Type="http://schemas.openxmlformats.org/officeDocument/2006/relationships/image" Target="../media/image208.jpg"/><Relationship Id="rId9" Type="http://schemas.openxmlformats.org/officeDocument/2006/relationships/image" Target="../media/image209.jp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jpg"/><Relationship Id="rId3" Type="http://schemas.openxmlformats.org/officeDocument/2006/relationships/image" Target="../media/image213.png"/><Relationship Id="rId4" Type="http://schemas.openxmlformats.org/officeDocument/2006/relationships/image" Target="../media/image2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png"/><Relationship Id="rId3" Type="http://schemas.openxmlformats.org/officeDocument/2006/relationships/image" Target="../media/image21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jp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image" Target="../media/image6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8765" y="827484"/>
            <a:ext cx="2226468" cy="5625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05888" y="150113"/>
            <a:ext cx="43281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EuroPCR 2018; </a:t>
            </a:r>
            <a:r>
              <a:rPr dirty="0" sz="1600" spc="-5">
                <a:latin typeface="Calibri"/>
                <a:cs typeface="Calibri"/>
              </a:rPr>
              <a:t>Hotline </a:t>
            </a:r>
            <a:r>
              <a:rPr dirty="0" sz="1600" spc="-55">
                <a:latin typeface="Calibri"/>
                <a:cs typeface="Calibri"/>
              </a:rPr>
              <a:t>TAVI </a:t>
            </a:r>
            <a:r>
              <a:rPr dirty="0" sz="1600" spc="-10">
                <a:latin typeface="Calibri"/>
                <a:cs typeface="Calibri"/>
              </a:rPr>
              <a:t>1; </a:t>
            </a:r>
            <a:r>
              <a:rPr dirty="0" sz="1600" spc="-15">
                <a:latin typeface="Calibri"/>
                <a:cs typeface="Calibri"/>
              </a:rPr>
              <a:t>Room </a:t>
            </a:r>
            <a:r>
              <a:rPr dirty="0" sz="1600" spc="-5">
                <a:latin typeface="Calibri"/>
                <a:cs typeface="Calibri"/>
              </a:rPr>
              <a:t>Maillot, </a:t>
            </a:r>
            <a:r>
              <a:rPr dirty="0" sz="1600" spc="-10">
                <a:latin typeface="Calibri"/>
                <a:cs typeface="Calibri"/>
              </a:rPr>
              <a:t>Level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</a:pPr>
            <a:r>
              <a:rPr dirty="0" sz="1600" spc="-35">
                <a:latin typeface="Calibri"/>
                <a:cs typeface="Calibri"/>
              </a:rPr>
              <a:t>Tuesday, </a:t>
            </a:r>
            <a:r>
              <a:rPr dirty="0" sz="1600">
                <a:latin typeface="Calibri"/>
                <a:cs typeface="Calibri"/>
              </a:rPr>
              <a:t>22</a:t>
            </a:r>
            <a:r>
              <a:rPr dirty="0" baseline="26455" sz="1575">
                <a:latin typeface="Calibri"/>
                <a:cs typeface="Calibri"/>
              </a:rPr>
              <a:t>nd </a:t>
            </a:r>
            <a:r>
              <a:rPr dirty="0" sz="1600" spc="-10">
                <a:latin typeface="Calibri"/>
                <a:cs typeface="Calibri"/>
              </a:rPr>
              <a:t>May 2018, </a:t>
            </a:r>
            <a:r>
              <a:rPr dirty="0" sz="1600" spc="-5">
                <a:latin typeface="Calibri"/>
                <a:cs typeface="Calibri"/>
              </a:rPr>
              <a:t>13:45 –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13:53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191" y="2366898"/>
            <a:ext cx="8611235" cy="3406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alibri"/>
                <a:cs typeface="Calibri"/>
              </a:rPr>
              <a:t>30-Day </a:t>
            </a:r>
            <a:r>
              <a:rPr dirty="0" sz="2800" spc="-10" b="1">
                <a:latin typeface="Calibri"/>
                <a:cs typeface="Calibri"/>
              </a:rPr>
              <a:t>Clinical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15" b="1">
                <a:latin typeface="Calibri"/>
                <a:cs typeface="Calibri"/>
              </a:rPr>
              <a:t>Echocardiographic </a:t>
            </a:r>
            <a:r>
              <a:rPr dirty="0" sz="2800" spc="-15">
                <a:latin typeface="Calibri"/>
                <a:cs typeface="Calibri"/>
              </a:rPr>
              <a:t>Results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 spc="-15">
                <a:latin typeface="Calibri"/>
                <a:cs typeface="Calibri"/>
              </a:rPr>
              <a:t>Next Generation </a:t>
            </a:r>
            <a:r>
              <a:rPr dirty="0" sz="2800" spc="-5" b="1">
                <a:latin typeface="Calibri"/>
                <a:cs typeface="Calibri"/>
              </a:rPr>
              <a:t>Balloon Expandable </a:t>
            </a:r>
            <a:r>
              <a:rPr dirty="0" sz="2800" spc="-100" b="1">
                <a:latin typeface="Calibri"/>
                <a:cs typeface="Calibri"/>
              </a:rPr>
              <a:t>TAVR </a:t>
            </a:r>
            <a:r>
              <a:rPr dirty="0" sz="2800" spc="-30" b="1">
                <a:latin typeface="Calibri"/>
                <a:cs typeface="Calibri"/>
              </a:rPr>
              <a:t>System</a:t>
            </a:r>
            <a:r>
              <a:rPr dirty="0" sz="2800" spc="25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(MyVal)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20">
                <a:latin typeface="Calibri"/>
                <a:cs typeface="Calibri"/>
              </a:rPr>
              <a:t>Patients </a:t>
            </a:r>
            <a:r>
              <a:rPr dirty="0" sz="2800" spc="-5">
                <a:latin typeface="Calibri"/>
                <a:cs typeface="Calibri"/>
              </a:rPr>
              <a:t>with </a:t>
            </a:r>
            <a:r>
              <a:rPr dirty="0" sz="2800" spc="-20">
                <a:latin typeface="Calibri"/>
                <a:cs typeface="Calibri"/>
              </a:rPr>
              <a:t>Severe </a:t>
            </a:r>
            <a:r>
              <a:rPr dirty="0" sz="2800" spc="-10">
                <a:latin typeface="Calibri"/>
                <a:cs typeface="Calibri"/>
              </a:rPr>
              <a:t>Stenosis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Native </a:t>
            </a:r>
            <a:r>
              <a:rPr dirty="0" sz="2800" spc="-5">
                <a:latin typeface="Calibri"/>
                <a:cs typeface="Calibri"/>
              </a:rPr>
              <a:t>Aortic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Valve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Times New Roman"/>
              <a:cs typeface="Times New Roman"/>
            </a:endParaRPr>
          </a:p>
          <a:p>
            <a:pPr algn="ctr">
              <a:lnSpc>
                <a:spcPts val="3510"/>
              </a:lnSpc>
            </a:pPr>
            <a:r>
              <a:rPr dirty="0" sz="3000" spc="-105">
                <a:solidFill>
                  <a:srgbClr val="404040"/>
                </a:solidFill>
                <a:latin typeface="Calibri"/>
                <a:cs typeface="Calibri"/>
              </a:rPr>
              <a:t>Dr.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Ravinder Singh </a:t>
            </a:r>
            <a:r>
              <a:rPr dirty="0" sz="3000" spc="-15">
                <a:solidFill>
                  <a:srgbClr val="404040"/>
                </a:solidFill>
                <a:latin typeface="Calibri"/>
                <a:cs typeface="Calibri"/>
              </a:rPr>
              <a:t>Rao, </a:t>
            </a:r>
            <a:r>
              <a:rPr dirty="0" sz="3000" spc="-30">
                <a:solidFill>
                  <a:srgbClr val="404040"/>
                </a:solidFill>
                <a:latin typeface="Calibri"/>
                <a:cs typeface="Calibri"/>
              </a:rPr>
              <a:t>MD, </a:t>
            </a:r>
            <a:r>
              <a:rPr dirty="0" sz="3000" spc="-5">
                <a:solidFill>
                  <a:srgbClr val="404040"/>
                </a:solidFill>
                <a:latin typeface="Calibri"/>
                <a:cs typeface="Calibri"/>
              </a:rPr>
              <a:t>DM,</a:t>
            </a:r>
            <a:r>
              <a:rPr dirty="0" sz="3000" spc="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50">
                <a:solidFill>
                  <a:srgbClr val="404040"/>
                </a:solidFill>
                <a:latin typeface="Calibri"/>
                <a:cs typeface="Calibri"/>
              </a:rPr>
              <a:t>FACC</a:t>
            </a:r>
            <a:endParaRPr sz="3000">
              <a:latin typeface="Calibri"/>
              <a:cs typeface="Calibri"/>
            </a:endParaRPr>
          </a:p>
          <a:p>
            <a:pPr algn="ctr" marL="635">
              <a:lnSpc>
                <a:spcPts val="2310"/>
              </a:lnSpc>
            </a:pP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Eternal Heart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Care Centre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Research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Institute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Jaipur,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India</a:t>
            </a:r>
            <a:endParaRPr sz="2000">
              <a:latin typeface="Calibri"/>
              <a:cs typeface="Calibri"/>
            </a:endParaRPr>
          </a:p>
          <a:p>
            <a:pPr algn="ctr" marR="14604">
              <a:lnSpc>
                <a:spcPct val="100000"/>
              </a:lnSpc>
              <a:spcBef>
                <a:spcPts val="1690"/>
              </a:spcBef>
            </a:pPr>
            <a:r>
              <a:rPr dirty="0" sz="1800" spc="-10" b="1">
                <a:solidFill>
                  <a:srgbClr val="50525A"/>
                </a:solidFill>
                <a:latin typeface="Calibri"/>
                <a:cs typeface="Calibri"/>
              </a:rPr>
              <a:t>For </a:t>
            </a:r>
            <a:r>
              <a:rPr dirty="0" sz="1800" spc="-5" b="1">
                <a:solidFill>
                  <a:srgbClr val="50525A"/>
                </a:solidFill>
                <a:latin typeface="Calibri"/>
                <a:cs typeface="Calibri"/>
              </a:rPr>
              <a:t>The </a:t>
            </a:r>
            <a:r>
              <a:rPr dirty="0" sz="1800" spc="-15" b="1">
                <a:solidFill>
                  <a:srgbClr val="50525A"/>
                </a:solidFill>
                <a:latin typeface="Calibri"/>
                <a:cs typeface="Calibri"/>
              </a:rPr>
              <a:t>MyVal-1</a:t>
            </a:r>
            <a:r>
              <a:rPr dirty="0" sz="1800" spc="-20" b="1">
                <a:solidFill>
                  <a:srgbClr val="50525A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50525A"/>
                </a:solidFill>
                <a:latin typeface="Calibri"/>
                <a:cs typeface="Calibri"/>
              </a:rPr>
              <a:t>Investigators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633" y="190957"/>
            <a:ext cx="52317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Co-morbid Risk</a:t>
            </a:r>
            <a:r>
              <a:rPr dirty="0" spc="-40"/>
              <a:t> Factors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334769"/>
          <a:ext cx="8248650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700405">
                <a:tc gridSpan="2"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Co-morbid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COPD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(46.66%)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Creatinine &gt;2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mg/dl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(6.66%)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Fibrillation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(20.00%)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Permanent</a:t>
                      </a:r>
                      <a:r>
                        <a:rPr dirty="0" sz="20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pacemaker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(0.00%)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Pulmonary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hypertension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(16.66%)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Frailty (Kartz Index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≤</a:t>
                      </a:r>
                      <a:r>
                        <a:rPr dirty="0" sz="20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(6.66%)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Extensively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calcified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aorta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(6.66%)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Chest-wall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deformity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(0.0%)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Liver</a:t>
                      </a:r>
                      <a:r>
                        <a:rPr dirty="0" sz="20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disease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(3.33%)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190957"/>
            <a:ext cx="58801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Aortic </a:t>
            </a:r>
            <a:r>
              <a:rPr dirty="0" spc="-25"/>
              <a:t>Root </a:t>
            </a:r>
            <a:r>
              <a:rPr dirty="0" spc="-5"/>
              <a:t>Analysis</a:t>
            </a:r>
            <a:r>
              <a:rPr dirty="0" spc="-35"/>
              <a:t> </a:t>
            </a:r>
            <a:r>
              <a:rPr dirty="0"/>
              <a:t>N=30</a:t>
            </a:r>
          </a:p>
        </p:txBody>
      </p:sp>
      <p:sp>
        <p:nvSpPr>
          <p:cNvPr id="3" name="object 3"/>
          <p:cNvSpPr/>
          <p:nvPr/>
        </p:nvSpPr>
        <p:spPr>
          <a:xfrm>
            <a:off x="203766" y="1287391"/>
            <a:ext cx="8639679" cy="4402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72132" y="5924499"/>
            <a:ext cx="4953000" cy="840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All </a:t>
            </a:r>
            <a:r>
              <a:rPr dirty="0" sz="1800" spc="-20">
                <a:latin typeface="Calibri"/>
                <a:cs typeface="Calibri"/>
              </a:rPr>
              <a:t>Values </a:t>
            </a:r>
            <a:r>
              <a:rPr dirty="0" sz="1800">
                <a:latin typeface="Calibri"/>
                <a:cs typeface="Calibri"/>
              </a:rPr>
              <a:t>in mm.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Mean±SD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Analysis done using </a:t>
            </a:r>
            <a:r>
              <a:rPr dirty="0" sz="1800">
                <a:latin typeface="Calibri"/>
                <a:cs typeface="Calibri"/>
              </a:rPr>
              <a:t>CT </a:t>
            </a:r>
            <a:r>
              <a:rPr dirty="0" sz="1800" spc="-5">
                <a:latin typeface="Calibri"/>
                <a:cs typeface="Calibri"/>
              </a:rPr>
              <a:t>images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3mensio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software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1886" y="1782318"/>
            <a:ext cx="8362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23.9</a:t>
            </a:r>
            <a:r>
              <a:rPr dirty="0" sz="1400" spc="-10">
                <a:latin typeface="Calibri"/>
                <a:cs typeface="Calibri"/>
              </a:rPr>
              <a:t>6</a:t>
            </a:r>
            <a:r>
              <a:rPr dirty="0" sz="1400" spc="-5">
                <a:latin typeface="Calibri"/>
                <a:cs typeface="Calibri"/>
              </a:rPr>
              <a:t>±</a:t>
            </a:r>
            <a:r>
              <a:rPr dirty="0" sz="1400">
                <a:latin typeface="Calibri"/>
                <a:cs typeface="Calibri"/>
              </a:rPr>
              <a:t>1.87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7360" y="2231263"/>
            <a:ext cx="979169" cy="675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23.58±1.91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21.78±2.01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545" y="4617295"/>
            <a:ext cx="861694" cy="70866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35"/>
              </a:spcBef>
            </a:pPr>
            <a:r>
              <a:rPr dirty="0" sz="1400" spc="-5">
                <a:latin typeface="Calibri"/>
                <a:cs typeface="Calibri"/>
              </a:rPr>
              <a:t>28.76±1.82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latin typeface="Calibri"/>
                <a:cs typeface="Calibri"/>
              </a:rPr>
              <a:t>28.67±1.52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dirty="0" sz="1400" spc="-5">
                <a:latin typeface="Calibri"/>
                <a:cs typeface="Calibri"/>
              </a:rPr>
              <a:t>31.08±2.43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4718" y="3559302"/>
            <a:ext cx="835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13.63±1.35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3779" y="3695446"/>
            <a:ext cx="8356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12.92±1.63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2220" y="1818258"/>
            <a:ext cx="8362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29.28±2.39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2220" y="1390269"/>
            <a:ext cx="835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34.86±3.45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1908" y="5378196"/>
            <a:ext cx="2743200" cy="33528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425"/>
              </a:spcBef>
            </a:pPr>
            <a:r>
              <a:rPr dirty="0" sz="1400" spc="-10">
                <a:latin typeface="Calibri"/>
                <a:cs typeface="Calibri"/>
              </a:rPr>
              <a:t>Horizontal </a:t>
            </a:r>
            <a:r>
              <a:rPr dirty="0" sz="1400" spc="-5">
                <a:latin typeface="Calibri"/>
                <a:cs typeface="Calibri"/>
              </a:rPr>
              <a:t>annulus, </a:t>
            </a:r>
            <a:r>
              <a:rPr dirty="0" sz="1400">
                <a:latin typeface="Calibri"/>
                <a:cs typeface="Calibri"/>
              </a:rPr>
              <a:t>n </a:t>
            </a:r>
            <a:r>
              <a:rPr dirty="0" sz="1400" spc="-5">
                <a:latin typeface="Calibri"/>
                <a:cs typeface="Calibri"/>
              </a:rPr>
              <a:t>(%) </a:t>
            </a:r>
            <a:r>
              <a:rPr dirty="0" sz="1400">
                <a:latin typeface="Calibri"/>
                <a:cs typeface="Calibri"/>
              </a:rPr>
              <a:t>2</a:t>
            </a:r>
            <a:r>
              <a:rPr dirty="0" sz="1400" spc="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(6.66%)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0002" y="190957"/>
            <a:ext cx="62020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Device </a:t>
            </a:r>
            <a:r>
              <a:rPr dirty="0"/>
              <a:t>&amp; </a:t>
            </a:r>
            <a:r>
              <a:rPr dirty="0" spc="-45"/>
              <a:t>Treatment</a:t>
            </a:r>
            <a:r>
              <a:rPr dirty="0" spc="-75"/>
              <a:t> </a:t>
            </a:r>
            <a:r>
              <a:rPr dirty="0" spc="-15"/>
              <a:t>Details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60983" y="4618228"/>
          <a:ext cx="6629400" cy="198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5175"/>
                <a:gridCol w="3305175"/>
              </a:tblGrid>
              <a:tr h="28892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Device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Details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MyVal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=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8407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Femoral</a:t>
                      </a:r>
                      <a:r>
                        <a:rPr dirty="0"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Access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32130" marR="257810">
                        <a:lnSpc>
                          <a:spcPct val="114999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Right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Common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Femoral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Artery 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Left Common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Femoral</a:t>
                      </a:r>
                      <a:r>
                        <a:rPr dirty="0" sz="16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(73.33%)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39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(26.66%)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8407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Procedural</a:t>
                      </a:r>
                      <a:r>
                        <a:rPr dirty="0"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Anaesthesia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32130" marR="686435">
                        <a:lnSpc>
                          <a:spcPct val="114999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General Anaesthesia  Conscious Deep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Sedation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(60.00%)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(40.00%)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1148" y="1606296"/>
            <a:ext cx="5054346" cy="2931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05785" y="1748408"/>
            <a:ext cx="800100" cy="517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20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(6.66%)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2491" y="2926791"/>
            <a:ext cx="1004569" cy="5181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23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600" spc="-5">
                <a:latin typeface="Calibri"/>
                <a:cs typeface="Calibri"/>
              </a:rPr>
              <a:t>13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(43.33%)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4244" y="3071241"/>
            <a:ext cx="1004569" cy="517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26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-5">
                <a:latin typeface="Calibri"/>
                <a:cs typeface="Calibri"/>
              </a:rPr>
              <a:t>11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(36.66%)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7195" y="1900250"/>
            <a:ext cx="902335" cy="5181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29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(13.22%)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5580" y="1132459"/>
            <a:ext cx="2265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MyVal </a:t>
            </a:r>
            <a:r>
              <a:rPr dirty="0" sz="1800" spc="-10" b="1">
                <a:latin typeface="Calibri"/>
                <a:cs typeface="Calibri"/>
              </a:rPr>
              <a:t>Size </a:t>
            </a:r>
            <a:r>
              <a:rPr dirty="0" sz="1800" spc="-5" b="1">
                <a:latin typeface="Calibri"/>
                <a:cs typeface="Calibri"/>
              </a:rPr>
              <a:t>Details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n=30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7932" y="1581911"/>
            <a:ext cx="5052821" cy="2931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916928" y="2094737"/>
            <a:ext cx="739140" cy="517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16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-5">
                <a:latin typeface="Calibri"/>
                <a:cs typeface="Calibri"/>
              </a:rPr>
              <a:t>7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(26.3%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6478" y="3146298"/>
            <a:ext cx="902335" cy="517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20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-10">
                <a:latin typeface="Calibri"/>
                <a:cs typeface="Calibri"/>
              </a:rPr>
              <a:t>15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(57.7%)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8680" y="2151125"/>
            <a:ext cx="800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3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(11.5%)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0109" y="993494"/>
            <a:ext cx="4090035" cy="117792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dirty="0" sz="1800" spc="-10" b="1">
                <a:latin typeface="Calibri"/>
                <a:cs typeface="Calibri"/>
              </a:rPr>
              <a:t>Pre-dilatation </a:t>
            </a:r>
            <a:r>
              <a:rPr dirty="0" sz="1800" spc="-40" b="1">
                <a:latin typeface="Calibri"/>
                <a:cs typeface="Calibri"/>
              </a:rPr>
              <a:t>BAV </a:t>
            </a:r>
            <a:r>
              <a:rPr dirty="0" sz="1800" spc="-10" b="1">
                <a:latin typeface="Calibri"/>
                <a:cs typeface="Calibri"/>
              </a:rPr>
              <a:t>Size </a:t>
            </a:r>
            <a:r>
              <a:rPr dirty="0" sz="1800" spc="-5" b="1">
                <a:latin typeface="Calibri"/>
                <a:cs typeface="Calibri"/>
              </a:rPr>
              <a:t>Details n=26,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86.7%</a:t>
            </a:r>
            <a:endParaRPr sz="1800">
              <a:latin typeface="Calibri"/>
              <a:cs typeface="Calibri"/>
            </a:endParaRPr>
          </a:p>
          <a:p>
            <a:pPr algn="ctr" marR="62230">
              <a:lnSpc>
                <a:spcPct val="100000"/>
              </a:lnSpc>
              <a:spcBef>
                <a:spcPts val="805"/>
              </a:spcBef>
            </a:pPr>
            <a:r>
              <a:rPr dirty="0" sz="1600" spc="-10">
                <a:latin typeface="Calibri"/>
                <a:cs typeface="Calibri"/>
              </a:rPr>
              <a:t>25</a:t>
            </a:r>
            <a:r>
              <a:rPr dirty="0" sz="1600" spc="-5">
                <a:latin typeface="Calibri"/>
                <a:cs typeface="Calibri"/>
              </a:rPr>
              <a:t> mm</a:t>
            </a:r>
            <a:endParaRPr sz="1600">
              <a:latin typeface="Calibri"/>
              <a:cs typeface="Calibri"/>
            </a:endParaRPr>
          </a:p>
          <a:p>
            <a:pPr algn="ctr" marR="62230">
              <a:lnSpc>
                <a:spcPts val="1625"/>
              </a:lnSpc>
              <a:spcBef>
                <a:spcPts val="40"/>
              </a:spcBef>
            </a:pPr>
            <a:r>
              <a:rPr dirty="0" sz="1600" spc="-5">
                <a:latin typeface="Calibri"/>
                <a:cs typeface="Calibri"/>
              </a:rPr>
              <a:t>1 </a:t>
            </a:r>
            <a:r>
              <a:rPr dirty="0" sz="1600" spc="-10">
                <a:latin typeface="Calibri"/>
                <a:cs typeface="Calibri"/>
              </a:rPr>
              <a:t>(3.8%)</a:t>
            </a:r>
            <a:endParaRPr sz="1600">
              <a:latin typeface="Calibri"/>
              <a:cs typeface="Calibri"/>
            </a:endParaRPr>
          </a:p>
          <a:p>
            <a:pPr marL="869950">
              <a:lnSpc>
                <a:spcPts val="1620"/>
              </a:lnSpc>
            </a:pPr>
            <a:r>
              <a:rPr dirty="0" sz="1600" spc="-5">
                <a:latin typeface="Calibri"/>
                <a:cs typeface="Calibri"/>
              </a:rPr>
              <a:t>23 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066" y="190957"/>
            <a:ext cx="59397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Echocardiographic</a:t>
            </a:r>
            <a:r>
              <a:rPr dirty="0" spc="-65"/>
              <a:t> </a:t>
            </a:r>
            <a:r>
              <a:rPr dirty="0" spc="-10"/>
              <a:t>Results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1539494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1539494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9400" y="1539494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4600" y="2170429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0" y="2170429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9400" y="2170429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14600" y="2801366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0" y="2801366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29400" y="2801366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14600" y="3432302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0" y="3432302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29400" y="3432302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4600" y="4063238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39"/>
                </a:moveTo>
                <a:lnTo>
                  <a:pt x="2057400" y="370839"/>
                </a:lnTo>
                <a:lnTo>
                  <a:pt x="20574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00" y="4063238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39"/>
                </a:moveTo>
                <a:lnTo>
                  <a:pt x="2057400" y="370839"/>
                </a:lnTo>
                <a:lnTo>
                  <a:pt x="20574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29400" y="4063238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39"/>
                </a:moveTo>
                <a:lnTo>
                  <a:pt x="2057400" y="370839"/>
                </a:lnTo>
                <a:lnTo>
                  <a:pt x="20574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14600" y="4434078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0" y="4434078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29400" y="4434078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6"/>
                </a:moveTo>
                <a:lnTo>
                  <a:pt x="2057400" y="630936"/>
                </a:lnTo>
                <a:lnTo>
                  <a:pt x="20574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14600" y="5065014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40"/>
                </a:moveTo>
                <a:lnTo>
                  <a:pt x="2057400" y="370840"/>
                </a:lnTo>
                <a:lnTo>
                  <a:pt x="20574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00" y="5065014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40"/>
                </a:moveTo>
                <a:lnTo>
                  <a:pt x="2057400" y="370840"/>
                </a:lnTo>
                <a:lnTo>
                  <a:pt x="20574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29400" y="5065014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40"/>
                </a:moveTo>
                <a:lnTo>
                  <a:pt x="2057400" y="370840"/>
                </a:lnTo>
                <a:lnTo>
                  <a:pt x="20574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14600" y="5435828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5"/>
                </a:moveTo>
                <a:lnTo>
                  <a:pt x="2057400" y="630935"/>
                </a:lnTo>
                <a:lnTo>
                  <a:pt x="2057400" y="0"/>
                </a:lnTo>
                <a:lnTo>
                  <a:pt x="0" y="0"/>
                </a:lnTo>
                <a:lnTo>
                  <a:pt x="0" y="630935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2000" y="5435828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5"/>
                </a:moveTo>
                <a:lnTo>
                  <a:pt x="2057400" y="630935"/>
                </a:lnTo>
                <a:lnTo>
                  <a:pt x="2057400" y="0"/>
                </a:lnTo>
                <a:lnTo>
                  <a:pt x="0" y="0"/>
                </a:lnTo>
                <a:lnTo>
                  <a:pt x="0" y="630935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29400" y="5435828"/>
            <a:ext cx="2057400" cy="631190"/>
          </a:xfrm>
          <a:custGeom>
            <a:avLst/>
            <a:gdLst/>
            <a:ahLst/>
            <a:cxnLst/>
            <a:rect l="l" t="t" r="r" b="b"/>
            <a:pathLst>
              <a:path w="2057400" h="631189">
                <a:moveTo>
                  <a:pt x="0" y="630935"/>
                </a:moveTo>
                <a:lnTo>
                  <a:pt x="2057400" y="630935"/>
                </a:lnTo>
                <a:lnTo>
                  <a:pt x="2057400" y="0"/>
                </a:lnTo>
                <a:lnTo>
                  <a:pt x="0" y="0"/>
                </a:lnTo>
                <a:lnTo>
                  <a:pt x="0" y="630935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14600" y="6066764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40"/>
                </a:moveTo>
                <a:lnTo>
                  <a:pt x="2057400" y="370840"/>
                </a:lnTo>
                <a:lnTo>
                  <a:pt x="20574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72000" y="6066764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40"/>
                </a:moveTo>
                <a:lnTo>
                  <a:pt x="2057400" y="370840"/>
                </a:lnTo>
                <a:lnTo>
                  <a:pt x="20574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29400" y="6066764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370840"/>
                </a:moveTo>
                <a:lnTo>
                  <a:pt x="2057400" y="370840"/>
                </a:lnTo>
                <a:lnTo>
                  <a:pt x="20574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89703" y="1499616"/>
            <a:ext cx="2211324" cy="491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50850" y="1162303"/>
          <a:ext cx="8303259" cy="528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46604"/>
                <a:gridCol w="2072639"/>
                <a:gridCol w="2061844"/>
              </a:tblGrid>
              <a:tr h="370840">
                <a:tc gridSpan="4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Echocardiographic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findings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Parameters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Baseline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(N=30)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Procedure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(N=30)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Days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(N=29)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aortic-valve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gradient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47.43±8.79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5.83±2.67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6.03±2.54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Peak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aortic-valve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gradient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71.70±12.98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8.40±2.40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8.68±2.81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30">
                          <a:latin typeface="Calibri"/>
                          <a:cs typeface="Calibri"/>
                        </a:rPr>
                        <a:t>Trans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Aortic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Velocity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(m/s)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4.47±0.41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1.88±0.44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1.85±0.38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LVEF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45.52±11.48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47.84±11.06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48.62±8.87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Moderate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severe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mitral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regurgitation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(6.66%)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167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(6.66%)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99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(6.89%)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Regurgitation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2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Mild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Paravalvular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Leak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(6.66%)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99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(6.89%)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079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Moderate/Severe</a:t>
                      </a:r>
                      <a:r>
                        <a:rPr dirty="0" sz="16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PVL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8495">
                        <a:lnSpc>
                          <a:spcPts val="1520"/>
                        </a:lnSpc>
                        <a:spcBef>
                          <a:spcPts val="42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(0.00%)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3255">
                        <a:lnSpc>
                          <a:spcPts val="1520"/>
                        </a:lnSpc>
                        <a:spcBef>
                          <a:spcPts val="42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(0.00%)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111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6562343" y="1499616"/>
            <a:ext cx="2200655" cy="491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086" y="190957"/>
            <a:ext cx="63817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Primary </a:t>
            </a:r>
            <a:r>
              <a:rPr dirty="0" spc="-10"/>
              <a:t>Endpoint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10"/>
              <a:t>MACCRE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6160" y="1196086"/>
          <a:ext cx="7920990" cy="424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5025"/>
                <a:gridCol w="1943734"/>
                <a:gridCol w="1311909"/>
              </a:tblGrid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Major Adverse Cardiac,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Cerebral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Renal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(MACCRE)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Results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055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Zero </a:t>
                      </a:r>
                      <a:r>
                        <a:rPr dirty="0" sz="1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Mortality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Due </a:t>
                      </a:r>
                      <a:r>
                        <a:rPr dirty="0" sz="1800" spc="-8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r>
                        <a:rPr dirty="0" sz="1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Device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Procedure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N=30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Days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N=29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Cause 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Cardiovascular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Repeat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Hospitalization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125"/>
                        </a:lnSpc>
                      </a:pPr>
                      <a:r>
                        <a:rPr dirty="0" baseline="-16975" sz="2700" spc="-7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125"/>
                        </a:lnSpc>
                      </a:pPr>
                      <a:r>
                        <a:rPr dirty="0" baseline="-16975" sz="2700" spc="-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#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Stroke/TIA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Renal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Failure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All Access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Site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Complication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Permanent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Pacemaker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Infraction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61517" y="5723940"/>
            <a:ext cx="76866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* </a:t>
            </a:r>
            <a:r>
              <a:rPr dirty="0" sz="1800" spc="-10">
                <a:latin typeface="Calibri"/>
                <a:cs typeface="Calibri"/>
              </a:rPr>
              <a:t>Non-cardiac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non-device </a:t>
            </a:r>
            <a:r>
              <a:rPr dirty="0" sz="1800" spc="-15">
                <a:latin typeface="Calibri"/>
                <a:cs typeface="Calibri"/>
              </a:rPr>
              <a:t>related </a:t>
            </a:r>
            <a:r>
              <a:rPr dirty="0" sz="1800" spc="-5">
                <a:latin typeface="Calibri"/>
                <a:cs typeface="Calibri"/>
              </a:rPr>
              <a:t>death. </a:t>
            </a:r>
            <a:r>
              <a:rPr dirty="0" sz="1800" spc="-10">
                <a:latin typeface="Calibri"/>
                <a:cs typeface="Calibri"/>
              </a:rPr>
              <a:t>Mortality </a:t>
            </a:r>
            <a:r>
              <a:rPr dirty="0" sz="1800" spc="-5">
                <a:latin typeface="Calibri"/>
                <a:cs typeface="Calibri"/>
              </a:rPr>
              <a:t>due </a:t>
            </a:r>
            <a:r>
              <a:rPr dirty="0" sz="1800" spc="-10">
                <a:latin typeface="Calibri"/>
                <a:cs typeface="Calibri"/>
              </a:rPr>
              <a:t>acute </a:t>
            </a:r>
            <a:r>
              <a:rPr dirty="0" sz="1800" spc="-5">
                <a:latin typeface="Calibri"/>
                <a:cs typeface="Calibri"/>
              </a:rPr>
              <a:t>kidney</a:t>
            </a:r>
            <a:r>
              <a:rPr dirty="0" sz="1800" spc="229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failure.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$ 1 </a:t>
            </a:r>
            <a:r>
              <a:rPr dirty="0" sz="1800" spc="-5">
                <a:latin typeface="Calibri"/>
                <a:cs typeface="Calibri"/>
              </a:rPr>
              <a:t>patient had </a:t>
            </a:r>
            <a:r>
              <a:rPr dirty="0" sz="1800" spc="-15">
                <a:latin typeface="Calibri"/>
                <a:cs typeface="Calibri"/>
              </a:rPr>
              <a:t>gastroenteritis </a:t>
            </a:r>
            <a:r>
              <a:rPr dirty="0" sz="1800">
                <a:latin typeface="Calibri"/>
                <a:cs typeface="Calibri"/>
              </a:rPr>
              <a:t>and 2 </a:t>
            </a:r>
            <a:r>
              <a:rPr dirty="0" sz="1800" spc="-5">
                <a:latin typeface="Calibri"/>
                <a:cs typeface="Calibri"/>
              </a:rPr>
              <a:t>patients had access </a:t>
            </a:r>
            <a:r>
              <a:rPr dirty="0" sz="1800" spc="-10">
                <a:latin typeface="Calibri"/>
                <a:cs typeface="Calibri"/>
              </a:rPr>
              <a:t>site vascular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complication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# </a:t>
            </a:r>
            <a:r>
              <a:rPr dirty="0" sz="1800" spc="-15">
                <a:latin typeface="Calibri"/>
                <a:cs typeface="Calibri"/>
              </a:rPr>
              <a:t>Patient </a:t>
            </a:r>
            <a:r>
              <a:rPr dirty="0" sz="1800" spc="-10">
                <a:latin typeface="Calibri"/>
                <a:cs typeface="Calibri"/>
              </a:rPr>
              <a:t>re-admitted </a:t>
            </a:r>
            <a:r>
              <a:rPr dirty="0" sz="1800" spc="-5">
                <a:latin typeface="Calibri"/>
                <a:cs typeface="Calibri"/>
              </a:rPr>
              <a:t>due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access </a:t>
            </a:r>
            <a:r>
              <a:rPr dirty="0" sz="1800" spc="-10">
                <a:latin typeface="Calibri"/>
                <a:cs typeface="Calibri"/>
              </a:rPr>
              <a:t>site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infection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505" y="226009"/>
            <a:ext cx="6521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/>
              <a:t>MyVal </a:t>
            </a:r>
            <a:r>
              <a:rPr dirty="0" sz="4000" spc="-5"/>
              <a:t>THV – </a:t>
            </a:r>
            <a:r>
              <a:rPr dirty="0" sz="4000" spc="-10"/>
              <a:t>Precise</a:t>
            </a:r>
            <a:r>
              <a:rPr dirty="0" sz="4000" spc="0"/>
              <a:t> </a:t>
            </a:r>
            <a:r>
              <a:rPr dirty="0" sz="4000" spc="-10"/>
              <a:t>Placement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3923" y="698004"/>
            <a:ext cx="7106411" cy="6158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995" y="893063"/>
            <a:ext cx="6536435" cy="5588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604" y="632409"/>
            <a:ext cx="4873752" cy="5337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6421" y="827151"/>
            <a:ext cx="4304309" cy="4767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53411" y="2545079"/>
            <a:ext cx="1961388" cy="1801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09038" y="2577845"/>
            <a:ext cx="1858645" cy="1697355"/>
          </a:xfrm>
          <a:custGeom>
            <a:avLst/>
            <a:gdLst/>
            <a:ahLst/>
            <a:cxnLst/>
            <a:rect l="l" t="t" r="r" b="b"/>
            <a:pathLst>
              <a:path w="1858645" h="1697354">
                <a:moveTo>
                  <a:pt x="1858264" y="0"/>
                </a:moveTo>
                <a:lnTo>
                  <a:pt x="0" y="1697101"/>
                </a:lnTo>
              </a:path>
            </a:pathLst>
          </a:custGeom>
          <a:ln w="25908">
            <a:solidFill>
              <a:srgbClr val="FFFF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63011" y="3017532"/>
            <a:ext cx="800100" cy="784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10510" y="3041523"/>
            <a:ext cx="709930" cy="694690"/>
          </a:xfrm>
          <a:custGeom>
            <a:avLst/>
            <a:gdLst/>
            <a:ahLst/>
            <a:cxnLst/>
            <a:rect l="l" t="t" r="r" b="b"/>
            <a:pathLst>
              <a:path w="709929" h="694689">
                <a:moveTo>
                  <a:pt x="0" y="405256"/>
                </a:moveTo>
                <a:lnTo>
                  <a:pt x="447928" y="0"/>
                </a:lnTo>
                <a:lnTo>
                  <a:pt x="709422" y="289178"/>
                </a:lnTo>
                <a:lnTo>
                  <a:pt x="261619" y="694435"/>
                </a:lnTo>
                <a:lnTo>
                  <a:pt x="0" y="405256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03651" y="1634490"/>
            <a:ext cx="14128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66"/>
                </a:solidFill>
                <a:latin typeface="Calibri"/>
                <a:cs typeface="Calibri"/>
              </a:rPr>
              <a:t>2</a:t>
            </a:r>
            <a:r>
              <a:rPr dirty="0" baseline="25462" sz="1800" spc="-7" b="1">
                <a:solidFill>
                  <a:srgbClr val="FFFF66"/>
                </a:solidFill>
                <a:latin typeface="Calibri"/>
                <a:cs typeface="Calibri"/>
              </a:rPr>
              <a:t>nd </a:t>
            </a:r>
            <a:r>
              <a:rPr dirty="0" sz="1800" b="1">
                <a:solidFill>
                  <a:srgbClr val="FFFF66"/>
                </a:solidFill>
                <a:latin typeface="Calibri"/>
                <a:cs typeface="Calibri"/>
              </a:rPr>
              <a:t>Dense </a:t>
            </a:r>
            <a:r>
              <a:rPr dirty="0" sz="1800" spc="-15" b="1">
                <a:solidFill>
                  <a:srgbClr val="FFFF66"/>
                </a:solidFill>
                <a:latin typeface="Calibri"/>
                <a:cs typeface="Calibri"/>
              </a:rPr>
              <a:t>Row  </a:t>
            </a:r>
            <a:r>
              <a:rPr dirty="0" sz="1800" spc="-5" b="1">
                <a:solidFill>
                  <a:srgbClr val="FFFF66"/>
                </a:solidFill>
                <a:latin typeface="Calibri"/>
                <a:cs typeface="Calibri"/>
              </a:rPr>
              <a:t>Landing</a:t>
            </a:r>
            <a:r>
              <a:rPr dirty="0" sz="1800" spc="-55" b="1">
                <a:solidFill>
                  <a:srgbClr val="FFFF6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66"/>
                </a:solidFill>
                <a:latin typeface="Calibri"/>
                <a:cs typeface="Calibri"/>
              </a:rPr>
              <a:t>Zone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33344" y="2229599"/>
            <a:ext cx="454139" cy="97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65170" y="2252345"/>
            <a:ext cx="284480" cy="774700"/>
          </a:xfrm>
          <a:custGeom>
            <a:avLst/>
            <a:gdLst/>
            <a:ahLst/>
            <a:cxnLst/>
            <a:rect l="l" t="t" r="r" b="b"/>
            <a:pathLst>
              <a:path w="284479" h="774700">
                <a:moveTo>
                  <a:pt x="18414" y="647826"/>
                </a:moveTo>
                <a:lnTo>
                  <a:pt x="4444" y="650875"/>
                </a:lnTo>
                <a:lnTo>
                  <a:pt x="0" y="657732"/>
                </a:lnTo>
                <a:lnTo>
                  <a:pt x="1524" y="664717"/>
                </a:lnTo>
                <a:lnTo>
                  <a:pt x="25907" y="774318"/>
                </a:lnTo>
                <a:lnTo>
                  <a:pt x="48744" y="753744"/>
                </a:lnTo>
                <a:lnTo>
                  <a:pt x="46100" y="753744"/>
                </a:lnTo>
                <a:lnTo>
                  <a:pt x="21335" y="745870"/>
                </a:lnTo>
                <a:lnTo>
                  <a:pt x="35938" y="700206"/>
                </a:lnTo>
                <a:lnTo>
                  <a:pt x="26796" y="659129"/>
                </a:lnTo>
                <a:lnTo>
                  <a:pt x="25272" y="652144"/>
                </a:lnTo>
                <a:lnTo>
                  <a:pt x="18414" y="647826"/>
                </a:lnTo>
                <a:close/>
              </a:path>
              <a:path w="284479" h="774700">
                <a:moveTo>
                  <a:pt x="35938" y="700206"/>
                </a:moveTo>
                <a:lnTo>
                  <a:pt x="21335" y="745870"/>
                </a:lnTo>
                <a:lnTo>
                  <a:pt x="46100" y="753744"/>
                </a:lnTo>
                <a:lnTo>
                  <a:pt x="48252" y="747013"/>
                </a:lnTo>
                <a:lnTo>
                  <a:pt x="46354" y="747013"/>
                </a:lnTo>
                <a:lnTo>
                  <a:pt x="25018" y="740155"/>
                </a:lnTo>
                <a:lnTo>
                  <a:pt x="41524" y="725310"/>
                </a:lnTo>
                <a:lnTo>
                  <a:pt x="35938" y="700206"/>
                </a:lnTo>
                <a:close/>
              </a:path>
              <a:path w="284479" h="774700">
                <a:moveTo>
                  <a:pt x="97281" y="675131"/>
                </a:moveTo>
                <a:lnTo>
                  <a:pt x="60701" y="708062"/>
                </a:lnTo>
                <a:lnTo>
                  <a:pt x="46100" y="753744"/>
                </a:lnTo>
                <a:lnTo>
                  <a:pt x="48744" y="753744"/>
                </a:lnTo>
                <a:lnTo>
                  <a:pt x="114553" y="694435"/>
                </a:lnTo>
                <a:lnTo>
                  <a:pt x="114934" y="686180"/>
                </a:lnTo>
                <a:lnTo>
                  <a:pt x="105409" y="675639"/>
                </a:lnTo>
                <a:lnTo>
                  <a:pt x="97281" y="675131"/>
                </a:lnTo>
                <a:close/>
              </a:path>
              <a:path w="284479" h="774700">
                <a:moveTo>
                  <a:pt x="41524" y="725310"/>
                </a:moveTo>
                <a:lnTo>
                  <a:pt x="25018" y="740155"/>
                </a:lnTo>
                <a:lnTo>
                  <a:pt x="46354" y="747013"/>
                </a:lnTo>
                <a:lnTo>
                  <a:pt x="41524" y="725310"/>
                </a:lnTo>
                <a:close/>
              </a:path>
              <a:path w="284479" h="774700">
                <a:moveTo>
                  <a:pt x="60701" y="708062"/>
                </a:moveTo>
                <a:lnTo>
                  <a:pt x="41524" y="725310"/>
                </a:lnTo>
                <a:lnTo>
                  <a:pt x="46354" y="747013"/>
                </a:lnTo>
                <a:lnTo>
                  <a:pt x="48252" y="747013"/>
                </a:lnTo>
                <a:lnTo>
                  <a:pt x="60701" y="708062"/>
                </a:lnTo>
                <a:close/>
              </a:path>
              <a:path w="284479" h="774700">
                <a:moveTo>
                  <a:pt x="259841" y="0"/>
                </a:moveTo>
                <a:lnTo>
                  <a:pt x="35938" y="700206"/>
                </a:lnTo>
                <a:lnTo>
                  <a:pt x="41524" y="725310"/>
                </a:lnTo>
                <a:lnTo>
                  <a:pt x="60701" y="708062"/>
                </a:lnTo>
                <a:lnTo>
                  <a:pt x="284479" y="7874"/>
                </a:lnTo>
                <a:lnTo>
                  <a:pt x="25984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18768" y="412064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66"/>
                </a:solidFill>
                <a:latin typeface="Calibri"/>
                <a:cs typeface="Calibri"/>
              </a:rPr>
              <a:t>Annular</a:t>
            </a:r>
            <a:r>
              <a:rPr dirty="0" sz="1800" spc="-100" b="1">
                <a:solidFill>
                  <a:srgbClr val="FFFF6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66"/>
                </a:solidFill>
                <a:latin typeface="Calibri"/>
                <a:cs typeface="Calibri"/>
              </a:rPr>
              <a:t>Plane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0290" y="5321249"/>
            <a:ext cx="1666239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Distal</a:t>
            </a:r>
            <a:r>
              <a:rPr dirty="0" sz="1800" spc="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35">
                <a:latin typeface="Calibri"/>
                <a:cs typeface="Calibri"/>
              </a:rPr>
              <a:t>Towards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Ventricle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6730" y="6500876"/>
            <a:ext cx="46856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Schematic of Crimped </a:t>
            </a:r>
            <a:r>
              <a:rPr dirty="0" sz="1800" spc="-25">
                <a:latin typeface="Calibri"/>
                <a:cs typeface="Calibri"/>
              </a:rPr>
              <a:t>MyVal </a:t>
            </a:r>
            <a:r>
              <a:rPr dirty="0" sz="1800" spc="-5">
                <a:latin typeface="Calibri"/>
                <a:cs typeface="Calibri"/>
              </a:rPr>
              <a:t>on </a:t>
            </a:r>
            <a:r>
              <a:rPr dirty="0" sz="1800" spc="-15">
                <a:latin typeface="Calibri"/>
                <a:cs typeface="Calibri"/>
              </a:rPr>
              <a:t>Navigator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Balloon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14288" y="1748027"/>
            <a:ext cx="732282" cy="39692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01740" y="6082284"/>
            <a:ext cx="343674" cy="427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63996" y="5041391"/>
            <a:ext cx="828294" cy="12153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27647" y="914387"/>
            <a:ext cx="299466" cy="4442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63996" y="1184147"/>
            <a:ext cx="828294" cy="12169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26479" y="4835639"/>
            <a:ext cx="710171" cy="707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09715" y="4837176"/>
            <a:ext cx="142494" cy="6926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88964" y="4837176"/>
            <a:ext cx="142494" cy="692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66688" y="4837176"/>
            <a:ext cx="142494" cy="6926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45935" y="4837176"/>
            <a:ext cx="142494" cy="6926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25184" y="4837176"/>
            <a:ext cx="142493" cy="6926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02907" y="4837176"/>
            <a:ext cx="142494" cy="6926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82156" y="4837176"/>
            <a:ext cx="142494" cy="6926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59880" y="4837176"/>
            <a:ext cx="142494" cy="6926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26479" y="3994391"/>
            <a:ext cx="710171" cy="7071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09715" y="3995928"/>
            <a:ext cx="142494" cy="6926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88964" y="3995928"/>
            <a:ext cx="142494" cy="6926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66688" y="3995928"/>
            <a:ext cx="142494" cy="6926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45935" y="3995928"/>
            <a:ext cx="142494" cy="6926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25184" y="3995928"/>
            <a:ext cx="142493" cy="6926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02907" y="3995928"/>
            <a:ext cx="142494" cy="6926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82156" y="3995928"/>
            <a:ext cx="142494" cy="69265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59880" y="3995928"/>
            <a:ext cx="142494" cy="6926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26479" y="4613211"/>
            <a:ext cx="710171" cy="31095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09715" y="4614671"/>
            <a:ext cx="142494" cy="2964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88964" y="4614671"/>
            <a:ext cx="142494" cy="2964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66688" y="4614671"/>
            <a:ext cx="142494" cy="29641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45935" y="4614671"/>
            <a:ext cx="142494" cy="29641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425184" y="4614671"/>
            <a:ext cx="142493" cy="2964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02907" y="4614671"/>
            <a:ext cx="142494" cy="29641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582156" y="4614671"/>
            <a:ext cx="142494" cy="29641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659880" y="4614671"/>
            <a:ext cx="142494" cy="2964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26479" y="3771963"/>
            <a:ext cx="710171" cy="31095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109715" y="3773423"/>
            <a:ext cx="142494" cy="2964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88964" y="3773423"/>
            <a:ext cx="142494" cy="2964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266688" y="3773423"/>
            <a:ext cx="142494" cy="29641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45935" y="3773423"/>
            <a:ext cx="142494" cy="29641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425184" y="3773423"/>
            <a:ext cx="142493" cy="29641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02907" y="3773423"/>
            <a:ext cx="142494" cy="29641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582156" y="3773423"/>
            <a:ext cx="142494" cy="29641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659880" y="3773423"/>
            <a:ext cx="142494" cy="29641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126479" y="3153143"/>
            <a:ext cx="710171" cy="7071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09715" y="3154679"/>
            <a:ext cx="142494" cy="69265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188964" y="3154679"/>
            <a:ext cx="142494" cy="69265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66688" y="3154679"/>
            <a:ext cx="142494" cy="69265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345935" y="3154679"/>
            <a:ext cx="142494" cy="69265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425184" y="3154679"/>
            <a:ext cx="142493" cy="69265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02907" y="3154679"/>
            <a:ext cx="142494" cy="69265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582156" y="3154679"/>
            <a:ext cx="142494" cy="69265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659880" y="3154679"/>
            <a:ext cx="142494" cy="69265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126479" y="2642616"/>
            <a:ext cx="710171" cy="5989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109715" y="2644139"/>
            <a:ext cx="142494" cy="58445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188964" y="2644139"/>
            <a:ext cx="142494" cy="58445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266688" y="2644139"/>
            <a:ext cx="142494" cy="58445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45935" y="2644139"/>
            <a:ext cx="142494" cy="58445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425184" y="2644139"/>
            <a:ext cx="142493" cy="58445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502907" y="2644139"/>
            <a:ext cx="142494" cy="58445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582156" y="2644139"/>
            <a:ext cx="142494" cy="58445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659880" y="2644139"/>
            <a:ext cx="142494" cy="58445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126479" y="2025383"/>
            <a:ext cx="710171" cy="7071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109715" y="2026920"/>
            <a:ext cx="142494" cy="69265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88964" y="2026920"/>
            <a:ext cx="142494" cy="69265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266688" y="2026920"/>
            <a:ext cx="142494" cy="69265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45935" y="2026920"/>
            <a:ext cx="142494" cy="69265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425184" y="2026920"/>
            <a:ext cx="142493" cy="69265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502907" y="2026920"/>
            <a:ext cx="142494" cy="69265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582156" y="2026920"/>
            <a:ext cx="142494" cy="69265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659880" y="2026920"/>
            <a:ext cx="142494" cy="69265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332220" y="1816658"/>
            <a:ext cx="237832" cy="26525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374891" y="1836420"/>
            <a:ext cx="157480" cy="184785"/>
          </a:xfrm>
          <a:custGeom>
            <a:avLst/>
            <a:gdLst/>
            <a:ahLst/>
            <a:cxnLst/>
            <a:rect l="l" t="t" r="r" b="b"/>
            <a:pathLst>
              <a:path w="157479" h="184785">
                <a:moveTo>
                  <a:pt x="0" y="184403"/>
                </a:moveTo>
                <a:lnTo>
                  <a:pt x="156971" y="184403"/>
                </a:lnTo>
                <a:lnTo>
                  <a:pt x="15697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32220" y="5481828"/>
            <a:ext cx="237832" cy="26525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74891" y="5501640"/>
            <a:ext cx="157480" cy="184785"/>
          </a:xfrm>
          <a:custGeom>
            <a:avLst/>
            <a:gdLst/>
            <a:ahLst/>
            <a:cxnLst/>
            <a:rect l="l" t="t" r="r" b="b"/>
            <a:pathLst>
              <a:path w="157479" h="184785">
                <a:moveTo>
                  <a:pt x="0" y="184404"/>
                </a:moveTo>
                <a:lnTo>
                  <a:pt x="156971" y="184404"/>
                </a:lnTo>
                <a:lnTo>
                  <a:pt x="156971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327647" y="3585921"/>
            <a:ext cx="237832" cy="26675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370320" y="3605784"/>
            <a:ext cx="157480" cy="186055"/>
          </a:xfrm>
          <a:custGeom>
            <a:avLst/>
            <a:gdLst/>
            <a:ahLst/>
            <a:cxnLst/>
            <a:rect l="l" t="t" r="r" b="b"/>
            <a:pathLst>
              <a:path w="157479" h="186054">
                <a:moveTo>
                  <a:pt x="0" y="185927"/>
                </a:moveTo>
                <a:lnTo>
                  <a:pt x="156972" y="185927"/>
                </a:lnTo>
                <a:lnTo>
                  <a:pt x="156972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7295515" y="1790192"/>
            <a:ext cx="15265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Prox. </a:t>
            </a:r>
            <a:r>
              <a:rPr dirty="0" sz="1400" spc="-5">
                <a:latin typeface="Calibri"/>
                <a:cs typeface="Calibri"/>
              </a:rPr>
              <a:t>balloon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marker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420611" y="1786191"/>
            <a:ext cx="894575" cy="31095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578345" y="1863979"/>
            <a:ext cx="698500" cy="120650"/>
          </a:xfrm>
          <a:custGeom>
            <a:avLst/>
            <a:gdLst/>
            <a:ahLst/>
            <a:cxnLst/>
            <a:rect l="l" t="t" r="r" b="b"/>
            <a:pathLst>
              <a:path w="698500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3" y="111887"/>
                </a:lnTo>
                <a:lnTo>
                  <a:pt x="118109" y="105791"/>
                </a:lnTo>
                <a:lnTo>
                  <a:pt x="116077" y="97790"/>
                </a:lnTo>
                <a:lnTo>
                  <a:pt x="109854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8"/>
                </a:lnTo>
                <a:lnTo>
                  <a:pt x="116077" y="22351"/>
                </a:lnTo>
                <a:lnTo>
                  <a:pt x="118109" y="14350"/>
                </a:lnTo>
                <a:lnTo>
                  <a:pt x="114553" y="8255"/>
                </a:lnTo>
                <a:lnTo>
                  <a:pt x="110998" y="2032"/>
                </a:lnTo>
                <a:lnTo>
                  <a:pt x="102997" y="0"/>
                </a:lnTo>
                <a:close/>
              </a:path>
              <a:path w="698500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5"/>
                </a:lnTo>
                <a:lnTo>
                  <a:pt x="70448" y="48895"/>
                </a:lnTo>
                <a:lnTo>
                  <a:pt x="73496" y="47117"/>
                </a:lnTo>
                <a:close/>
              </a:path>
              <a:path w="698500" h="120650">
                <a:moveTo>
                  <a:pt x="698119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698119" y="73025"/>
                </a:lnTo>
                <a:lnTo>
                  <a:pt x="698119" y="47117"/>
                </a:lnTo>
                <a:close/>
              </a:path>
              <a:path w="698500" h="120650">
                <a:moveTo>
                  <a:pt x="32130" y="48895"/>
                </a:moveTo>
                <a:lnTo>
                  <a:pt x="32130" y="71247"/>
                </a:lnTo>
                <a:lnTo>
                  <a:pt x="51289" y="60071"/>
                </a:lnTo>
                <a:lnTo>
                  <a:pt x="32130" y="48895"/>
                </a:lnTo>
                <a:close/>
              </a:path>
              <a:path w="698500" h="120650">
                <a:moveTo>
                  <a:pt x="51289" y="60071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698500" h="120650">
                <a:moveTo>
                  <a:pt x="70448" y="48895"/>
                </a:moveTo>
                <a:lnTo>
                  <a:pt x="32130" y="48895"/>
                </a:lnTo>
                <a:lnTo>
                  <a:pt x="51289" y="60071"/>
                </a:lnTo>
                <a:lnTo>
                  <a:pt x="70448" y="488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388608" y="3546411"/>
            <a:ext cx="894575" cy="31095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546342" y="3624198"/>
            <a:ext cx="698500" cy="120650"/>
          </a:xfrm>
          <a:custGeom>
            <a:avLst/>
            <a:gdLst/>
            <a:ahLst/>
            <a:cxnLst/>
            <a:rect l="l" t="t" r="r" b="b"/>
            <a:pathLst>
              <a:path w="698500" h="120650">
                <a:moveTo>
                  <a:pt x="102997" y="0"/>
                </a:moveTo>
                <a:lnTo>
                  <a:pt x="0" y="60070"/>
                </a:lnTo>
                <a:lnTo>
                  <a:pt x="102997" y="120142"/>
                </a:lnTo>
                <a:lnTo>
                  <a:pt x="110998" y="118109"/>
                </a:lnTo>
                <a:lnTo>
                  <a:pt x="114553" y="111887"/>
                </a:lnTo>
                <a:lnTo>
                  <a:pt x="118109" y="105790"/>
                </a:lnTo>
                <a:lnTo>
                  <a:pt x="116077" y="97789"/>
                </a:lnTo>
                <a:lnTo>
                  <a:pt x="109854" y="94233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7"/>
                </a:lnTo>
                <a:lnTo>
                  <a:pt x="116077" y="22351"/>
                </a:lnTo>
                <a:lnTo>
                  <a:pt x="118109" y="14350"/>
                </a:lnTo>
                <a:lnTo>
                  <a:pt x="114553" y="8255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698500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6"/>
                </a:lnTo>
                <a:lnTo>
                  <a:pt x="32130" y="71246"/>
                </a:lnTo>
                <a:lnTo>
                  <a:pt x="32130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698500" h="120650">
                <a:moveTo>
                  <a:pt x="698118" y="47117"/>
                </a:moveTo>
                <a:lnTo>
                  <a:pt x="73496" y="47117"/>
                </a:lnTo>
                <a:lnTo>
                  <a:pt x="51289" y="60070"/>
                </a:lnTo>
                <a:lnTo>
                  <a:pt x="73496" y="73025"/>
                </a:lnTo>
                <a:lnTo>
                  <a:pt x="698118" y="73025"/>
                </a:lnTo>
                <a:lnTo>
                  <a:pt x="698118" y="47117"/>
                </a:lnTo>
                <a:close/>
              </a:path>
              <a:path w="698500" h="120650">
                <a:moveTo>
                  <a:pt x="32130" y="48894"/>
                </a:moveTo>
                <a:lnTo>
                  <a:pt x="32130" y="71246"/>
                </a:lnTo>
                <a:lnTo>
                  <a:pt x="51289" y="60070"/>
                </a:lnTo>
                <a:lnTo>
                  <a:pt x="32130" y="48894"/>
                </a:lnTo>
                <a:close/>
              </a:path>
              <a:path w="698500" h="120650">
                <a:moveTo>
                  <a:pt x="51289" y="60070"/>
                </a:moveTo>
                <a:lnTo>
                  <a:pt x="32130" y="71246"/>
                </a:lnTo>
                <a:lnTo>
                  <a:pt x="70448" y="71246"/>
                </a:lnTo>
                <a:lnTo>
                  <a:pt x="51289" y="60070"/>
                </a:lnTo>
                <a:close/>
              </a:path>
              <a:path w="698500" h="120650">
                <a:moveTo>
                  <a:pt x="70448" y="48894"/>
                </a:moveTo>
                <a:lnTo>
                  <a:pt x="32130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749795" y="5017071"/>
            <a:ext cx="992124" cy="31095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907530" y="5094859"/>
            <a:ext cx="796290" cy="120650"/>
          </a:xfrm>
          <a:custGeom>
            <a:avLst/>
            <a:gdLst/>
            <a:ahLst/>
            <a:cxnLst/>
            <a:rect l="l" t="t" r="r" b="b"/>
            <a:pathLst>
              <a:path w="796290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3" y="111887"/>
                </a:lnTo>
                <a:lnTo>
                  <a:pt x="118110" y="105791"/>
                </a:lnTo>
                <a:lnTo>
                  <a:pt x="116077" y="97790"/>
                </a:lnTo>
                <a:lnTo>
                  <a:pt x="109854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8"/>
                </a:lnTo>
                <a:lnTo>
                  <a:pt x="116077" y="22352"/>
                </a:lnTo>
                <a:lnTo>
                  <a:pt x="118110" y="14351"/>
                </a:lnTo>
                <a:lnTo>
                  <a:pt x="114553" y="8255"/>
                </a:lnTo>
                <a:lnTo>
                  <a:pt x="110998" y="2032"/>
                </a:lnTo>
                <a:lnTo>
                  <a:pt x="102997" y="0"/>
                </a:lnTo>
                <a:close/>
              </a:path>
              <a:path w="796290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5"/>
                </a:lnTo>
                <a:lnTo>
                  <a:pt x="70448" y="48895"/>
                </a:lnTo>
                <a:lnTo>
                  <a:pt x="73496" y="47117"/>
                </a:lnTo>
                <a:close/>
              </a:path>
              <a:path w="796290" h="120650">
                <a:moveTo>
                  <a:pt x="796290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796290" y="73025"/>
                </a:lnTo>
                <a:lnTo>
                  <a:pt x="796290" y="47117"/>
                </a:lnTo>
                <a:close/>
              </a:path>
              <a:path w="796290" h="120650">
                <a:moveTo>
                  <a:pt x="32130" y="48895"/>
                </a:moveTo>
                <a:lnTo>
                  <a:pt x="32130" y="71247"/>
                </a:lnTo>
                <a:lnTo>
                  <a:pt x="51289" y="60071"/>
                </a:lnTo>
                <a:lnTo>
                  <a:pt x="32130" y="48895"/>
                </a:lnTo>
                <a:close/>
              </a:path>
              <a:path w="796290" h="120650">
                <a:moveTo>
                  <a:pt x="51289" y="60071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796290" h="120650">
                <a:moveTo>
                  <a:pt x="70448" y="48895"/>
                </a:moveTo>
                <a:lnTo>
                  <a:pt x="32130" y="48895"/>
                </a:lnTo>
                <a:lnTo>
                  <a:pt x="51289" y="60071"/>
                </a:lnTo>
                <a:lnTo>
                  <a:pt x="70448" y="488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749795" y="4200207"/>
            <a:ext cx="915936" cy="31095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907530" y="4277995"/>
            <a:ext cx="719455" cy="120650"/>
          </a:xfrm>
          <a:custGeom>
            <a:avLst/>
            <a:gdLst/>
            <a:ahLst/>
            <a:cxnLst/>
            <a:rect l="l" t="t" r="r" b="b"/>
            <a:pathLst>
              <a:path w="719454" h="120650">
                <a:moveTo>
                  <a:pt x="102997" y="0"/>
                </a:moveTo>
                <a:lnTo>
                  <a:pt x="0" y="60070"/>
                </a:lnTo>
                <a:lnTo>
                  <a:pt x="102997" y="120141"/>
                </a:lnTo>
                <a:lnTo>
                  <a:pt x="110998" y="118109"/>
                </a:lnTo>
                <a:lnTo>
                  <a:pt x="114553" y="111886"/>
                </a:lnTo>
                <a:lnTo>
                  <a:pt x="118110" y="105790"/>
                </a:lnTo>
                <a:lnTo>
                  <a:pt x="116077" y="97789"/>
                </a:lnTo>
                <a:lnTo>
                  <a:pt x="109854" y="94233"/>
                </a:lnTo>
                <a:lnTo>
                  <a:pt x="73496" y="73024"/>
                </a:lnTo>
                <a:lnTo>
                  <a:pt x="25653" y="73024"/>
                </a:lnTo>
                <a:lnTo>
                  <a:pt x="25653" y="47116"/>
                </a:lnTo>
                <a:lnTo>
                  <a:pt x="73496" y="47116"/>
                </a:lnTo>
                <a:lnTo>
                  <a:pt x="109854" y="25907"/>
                </a:lnTo>
                <a:lnTo>
                  <a:pt x="116077" y="22351"/>
                </a:lnTo>
                <a:lnTo>
                  <a:pt x="118110" y="14350"/>
                </a:lnTo>
                <a:lnTo>
                  <a:pt x="114553" y="8254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719454" h="120650">
                <a:moveTo>
                  <a:pt x="73496" y="47116"/>
                </a:moveTo>
                <a:lnTo>
                  <a:pt x="25653" y="47116"/>
                </a:lnTo>
                <a:lnTo>
                  <a:pt x="25653" y="73024"/>
                </a:lnTo>
                <a:lnTo>
                  <a:pt x="73496" y="73024"/>
                </a:lnTo>
                <a:lnTo>
                  <a:pt x="70448" y="71246"/>
                </a:lnTo>
                <a:lnTo>
                  <a:pt x="32130" y="71246"/>
                </a:lnTo>
                <a:lnTo>
                  <a:pt x="32130" y="48894"/>
                </a:lnTo>
                <a:lnTo>
                  <a:pt x="70448" y="48894"/>
                </a:lnTo>
                <a:lnTo>
                  <a:pt x="73496" y="47116"/>
                </a:lnTo>
                <a:close/>
              </a:path>
              <a:path w="719454" h="120650">
                <a:moveTo>
                  <a:pt x="719327" y="47116"/>
                </a:moveTo>
                <a:lnTo>
                  <a:pt x="73496" y="47116"/>
                </a:lnTo>
                <a:lnTo>
                  <a:pt x="51289" y="60070"/>
                </a:lnTo>
                <a:lnTo>
                  <a:pt x="73496" y="73024"/>
                </a:lnTo>
                <a:lnTo>
                  <a:pt x="719327" y="73024"/>
                </a:lnTo>
                <a:lnTo>
                  <a:pt x="719327" y="47116"/>
                </a:lnTo>
                <a:close/>
              </a:path>
              <a:path w="719454" h="120650">
                <a:moveTo>
                  <a:pt x="32130" y="48894"/>
                </a:moveTo>
                <a:lnTo>
                  <a:pt x="32130" y="71246"/>
                </a:lnTo>
                <a:lnTo>
                  <a:pt x="51289" y="60070"/>
                </a:lnTo>
                <a:lnTo>
                  <a:pt x="32130" y="48894"/>
                </a:lnTo>
                <a:close/>
              </a:path>
              <a:path w="719454" h="120650">
                <a:moveTo>
                  <a:pt x="51289" y="60070"/>
                </a:moveTo>
                <a:lnTo>
                  <a:pt x="32130" y="71246"/>
                </a:lnTo>
                <a:lnTo>
                  <a:pt x="70448" y="71246"/>
                </a:lnTo>
                <a:lnTo>
                  <a:pt x="51289" y="60070"/>
                </a:lnTo>
                <a:close/>
              </a:path>
              <a:path w="719454" h="120650">
                <a:moveTo>
                  <a:pt x="70448" y="48894"/>
                </a:moveTo>
                <a:lnTo>
                  <a:pt x="32130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7706106" y="4205096"/>
            <a:ext cx="10864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Calibri"/>
                <a:cs typeface="Calibri"/>
              </a:rPr>
              <a:t>2</a:t>
            </a:r>
            <a:r>
              <a:rPr dirty="0" baseline="24691" sz="1350" spc="7">
                <a:latin typeface="Calibri"/>
                <a:cs typeface="Calibri"/>
              </a:rPr>
              <a:t>nd </a:t>
            </a:r>
            <a:r>
              <a:rPr dirty="0" sz="1400" spc="-5">
                <a:latin typeface="Calibri"/>
                <a:cs typeface="Calibri"/>
              </a:rPr>
              <a:t>Dense</a:t>
            </a:r>
            <a:r>
              <a:rPr dirty="0" sz="1400" spc="-1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49795" y="4601019"/>
            <a:ext cx="1043952" cy="31095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907530" y="4678807"/>
            <a:ext cx="847725" cy="120650"/>
          </a:xfrm>
          <a:custGeom>
            <a:avLst/>
            <a:gdLst/>
            <a:ahLst/>
            <a:cxnLst/>
            <a:rect l="l" t="t" r="r" b="b"/>
            <a:pathLst>
              <a:path w="847725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3" y="111887"/>
                </a:lnTo>
                <a:lnTo>
                  <a:pt x="118110" y="105791"/>
                </a:lnTo>
                <a:lnTo>
                  <a:pt x="116077" y="97790"/>
                </a:lnTo>
                <a:lnTo>
                  <a:pt x="109854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8"/>
                </a:lnTo>
                <a:lnTo>
                  <a:pt x="116077" y="22352"/>
                </a:lnTo>
                <a:lnTo>
                  <a:pt x="118110" y="14351"/>
                </a:lnTo>
                <a:lnTo>
                  <a:pt x="114553" y="8255"/>
                </a:lnTo>
                <a:lnTo>
                  <a:pt x="110998" y="2032"/>
                </a:lnTo>
                <a:lnTo>
                  <a:pt x="102997" y="0"/>
                </a:lnTo>
                <a:close/>
              </a:path>
              <a:path w="847725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5"/>
                </a:lnTo>
                <a:lnTo>
                  <a:pt x="70448" y="48895"/>
                </a:lnTo>
                <a:lnTo>
                  <a:pt x="73496" y="47117"/>
                </a:lnTo>
                <a:close/>
              </a:path>
              <a:path w="847725" h="120650">
                <a:moveTo>
                  <a:pt x="847598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847598" y="73025"/>
                </a:lnTo>
                <a:lnTo>
                  <a:pt x="847598" y="47117"/>
                </a:lnTo>
                <a:close/>
              </a:path>
              <a:path w="847725" h="120650">
                <a:moveTo>
                  <a:pt x="32130" y="48895"/>
                </a:moveTo>
                <a:lnTo>
                  <a:pt x="32130" y="71247"/>
                </a:lnTo>
                <a:lnTo>
                  <a:pt x="51289" y="60071"/>
                </a:lnTo>
                <a:lnTo>
                  <a:pt x="32130" y="48895"/>
                </a:lnTo>
                <a:close/>
              </a:path>
              <a:path w="847725" h="120650">
                <a:moveTo>
                  <a:pt x="51289" y="60071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847725" h="120650">
                <a:moveTo>
                  <a:pt x="70448" y="48895"/>
                </a:moveTo>
                <a:lnTo>
                  <a:pt x="32130" y="48895"/>
                </a:lnTo>
                <a:lnTo>
                  <a:pt x="51289" y="60071"/>
                </a:lnTo>
                <a:lnTo>
                  <a:pt x="70448" y="488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7782814" y="4606544"/>
            <a:ext cx="1052830" cy="655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baseline="24691" sz="1350">
                <a:latin typeface="Calibri"/>
                <a:cs typeface="Calibri"/>
              </a:rPr>
              <a:t>st  </a:t>
            </a:r>
            <a:r>
              <a:rPr dirty="0" sz="1400" spc="-10">
                <a:latin typeface="Calibri"/>
                <a:cs typeface="Calibri"/>
              </a:rPr>
              <a:t>Light</a:t>
            </a:r>
            <a:r>
              <a:rPr dirty="0" sz="1400" spc="-1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Band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baseline="24691" sz="1350">
                <a:latin typeface="Calibri"/>
                <a:cs typeface="Calibri"/>
              </a:rPr>
              <a:t>st  </a:t>
            </a:r>
            <a:r>
              <a:rPr dirty="0" sz="1400" spc="-5">
                <a:latin typeface="Calibri"/>
                <a:cs typeface="Calibri"/>
              </a:rPr>
              <a:t>Dense</a:t>
            </a:r>
            <a:r>
              <a:rPr dirty="0" sz="1400" spc="-1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749795" y="3828351"/>
            <a:ext cx="964692" cy="31095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907530" y="3906139"/>
            <a:ext cx="768985" cy="120650"/>
          </a:xfrm>
          <a:custGeom>
            <a:avLst/>
            <a:gdLst/>
            <a:ahLst/>
            <a:cxnLst/>
            <a:rect l="l" t="t" r="r" b="b"/>
            <a:pathLst>
              <a:path w="768984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3" y="111887"/>
                </a:lnTo>
                <a:lnTo>
                  <a:pt x="118110" y="105791"/>
                </a:lnTo>
                <a:lnTo>
                  <a:pt x="116077" y="97790"/>
                </a:lnTo>
                <a:lnTo>
                  <a:pt x="109854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8"/>
                </a:lnTo>
                <a:lnTo>
                  <a:pt x="116077" y="22352"/>
                </a:lnTo>
                <a:lnTo>
                  <a:pt x="118110" y="14350"/>
                </a:lnTo>
                <a:lnTo>
                  <a:pt x="114553" y="8255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768984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768984" h="120650">
                <a:moveTo>
                  <a:pt x="768603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768603" y="73025"/>
                </a:lnTo>
                <a:lnTo>
                  <a:pt x="768603" y="47117"/>
                </a:lnTo>
                <a:close/>
              </a:path>
              <a:path w="768984" h="120650">
                <a:moveTo>
                  <a:pt x="32130" y="48894"/>
                </a:moveTo>
                <a:lnTo>
                  <a:pt x="32130" y="71247"/>
                </a:lnTo>
                <a:lnTo>
                  <a:pt x="51289" y="60071"/>
                </a:lnTo>
                <a:lnTo>
                  <a:pt x="32130" y="48894"/>
                </a:lnTo>
                <a:close/>
              </a:path>
              <a:path w="768984" h="120650">
                <a:moveTo>
                  <a:pt x="51289" y="60071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768984" h="120650">
                <a:moveTo>
                  <a:pt x="70448" y="48894"/>
                </a:moveTo>
                <a:lnTo>
                  <a:pt x="32130" y="48894"/>
                </a:lnTo>
                <a:lnTo>
                  <a:pt x="51289" y="60071"/>
                </a:lnTo>
                <a:lnTo>
                  <a:pt x="70448" y="48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7333868" y="3451707"/>
            <a:ext cx="1461770" cy="62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705" marR="5080" indent="-421640">
              <a:lnSpc>
                <a:spcPct val="1397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Mid </a:t>
            </a:r>
            <a:r>
              <a:rPr dirty="0" sz="1400" spc="-5">
                <a:latin typeface="Calibri"/>
                <a:cs typeface="Calibri"/>
              </a:rPr>
              <a:t>balloon </a:t>
            </a:r>
            <a:r>
              <a:rPr dirty="0" sz="1400" spc="-10">
                <a:latin typeface="Calibri"/>
                <a:cs typeface="Calibri"/>
              </a:rPr>
              <a:t>marker  </a:t>
            </a:r>
            <a:r>
              <a:rPr dirty="0" sz="1400" spc="5">
                <a:latin typeface="Calibri"/>
                <a:cs typeface="Calibri"/>
              </a:rPr>
              <a:t>2</a:t>
            </a:r>
            <a:r>
              <a:rPr dirty="0" baseline="24691" sz="1350" spc="7">
                <a:latin typeface="Calibri"/>
                <a:cs typeface="Calibri"/>
              </a:rPr>
              <a:t>nd </a:t>
            </a:r>
            <a:r>
              <a:rPr dirty="0" sz="1400" spc="-10">
                <a:latin typeface="Calibri"/>
                <a:cs typeface="Calibri"/>
              </a:rPr>
              <a:t>Light</a:t>
            </a:r>
            <a:r>
              <a:rPr dirty="0" sz="1400" spc="-1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403847" y="5466588"/>
            <a:ext cx="894575" cy="31095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561581" y="5544439"/>
            <a:ext cx="698500" cy="120650"/>
          </a:xfrm>
          <a:custGeom>
            <a:avLst/>
            <a:gdLst/>
            <a:ahLst/>
            <a:cxnLst/>
            <a:rect l="l" t="t" r="r" b="b"/>
            <a:pathLst>
              <a:path w="698500" h="120650">
                <a:moveTo>
                  <a:pt x="102997" y="0"/>
                </a:moveTo>
                <a:lnTo>
                  <a:pt x="0" y="60071"/>
                </a:lnTo>
                <a:lnTo>
                  <a:pt x="102997" y="120205"/>
                </a:lnTo>
                <a:lnTo>
                  <a:pt x="110998" y="118110"/>
                </a:lnTo>
                <a:lnTo>
                  <a:pt x="118110" y="105752"/>
                </a:lnTo>
                <a:lnTo>
                  <a:pt x="116077" y="97828"/>
                </a:lnTo>
                <a:lnTo>
                  <a:pt x="73518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506" y="47117"/>
                </a:lnTo>
                <a:lnTo>
                  <a:pt x="109854" y="25908"/>
                </a:lnTo>
                <a:lnTo>
                  <a:pt x="116077" y="22352"/>
                </a:lnTo>
                <a:lnTo>
                  <a:pt x="118110" y="14351"/>
                </a:lnTo>
                <a:lnTo>
                  <a:pt x="114553" y="8255"/>
                </a:lnTo>
                <a:lnTo>
                  <a:pt x="110998" y="2032"/>
                </a:lnTo>
                <a:lnTo>
                  <a:pt x="102997" y="0"/>
                </a:lnTo>
                <a:close/>
              </a:path>
              <a:path w="698500" h="120650">
                <a:moveTo>
                  <a:pt x="7350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518" y="73025"/>
                </a:lnTo>
                <a:lnTo>
                  <a:pt x="70492" y="71259"/>
                </a:lnTo>
                <a:lnTo>
                  <a:pt x="32131" y="71259"/>
                </a:lnTo>
                <a:lnTo>
                  <a:pt x="32131" y="48882"/>
                </a:lnTo>
                <a:lnTo>
                  <a:pt x="70481" y="48882"/>
                </a:lnTo>
                <a:lnTo>
                  <a:pt x="73506" y="47117"/>
                </a:lnTo>
                <a:close/>
              </a:path>
              <a:path w="698500" h="120650">
                <a:moveTo>
                  <a:pt x="698119" y="47117"/>
                </a:moveTo>
                <a:lnTo>
                  <a:pt x="73506" y="47117"/>
                </a:lnTo>
                <a:lnTo>
                  <a:pt x="51308" y="60069"/>
                </a:lnTo>
                <a:lnTo>
                  <a:pt x="73518" y="73025"/>
                </a:lnTo>
                <a:lnTo>
                  <a:pt x="698119" y="73025"/>
                </a:lnTo>
                <a:lnTo>
                  <a:pt x="698119" y="47117"/>
                </a:lnTo>
                <a:close/>
              </a:path>
              <a:path w="698500" h="120650">
                <a:moveTo>
                  <a:pt x="32131" y="48882"/>
                </a:moveTo>
                <a:lnTo>
                  <a:pt x="32131" y="71259"/>
                </a:lnTo>
                <a:lnTo>
                  <a:pt x="51308" y="60069"/>
                </a:lnTo>
                <a:lnTo>
                  <a:pt x="32131" y="48882"/>
                </a:lnTo>
                <a:close/>
              </a:path>
              <a:path w="698500" h="120650">
                <a:moveTo>
                  <a:pt x="51308" y="60069"/>
                </a:moveTo>
                <a:lnTo>
                  <a:pt x="32131" y="71259"/>
                </a:lnTo>
                <a:lnTo>
                  <a:pt x="70492" y="71259"/>
                </a:lnTo>
                <a:lnTo>
                  <a:pt x="51308" y="60069"/>
                </a:lnTo>
                <a:close/>
              </a:path>
              <a:path w="698500" h="120650">
                <a:moveTo>
                  <a:pt x="70481" y="48882"/>
                </a:moveTo>
                <a:lnTo>
                  <a:pt x="32131" y="48882"/>
                </a:lnTo>
                <a:lnTo>
                  <a:pt x="51308" y="60069"/>
                </a:lnTo>
                <a:lnTo>
                  <a:pt x="70481" y="4888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7333868" y="5456935"/>
            <a:ext cx="14865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Dist. balloon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marker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43890" y="5172583"/>
            <a:ext cx="292608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Crimping-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Alternating V-folds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vertical 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connectors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give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MyVal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 unique 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appearance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fluoro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ease  of</a:t>
            </a:r>
            <a:r>
              <a:rPr dirty="0" sz="1600" spc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positioning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366" y="226009"/>
            <a:ext cx="64738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/>
              <a:t>Post </a:t>
            </a:r>
            <a:r>
              <a:rPr dirty="0" sz="4000" spc="-20"/>
              <a:t>Procedure</a:t>
            </a:r>
            <a:r>
              <a:rPr dirty="0" sz="4000" spc="50"/>
              <a:t> </a:t>
            </a:r>
            <a:r>
              <a:rPr dirty="0" sz="4000" spc="-20"/>
              <a:t>Re-intervention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9623" y="896111"/>
            <a:ext cx="2138172" cy="2153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695" y="1091183"/>
            <a:ext cx="1568196" cy="158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82267" y="1270254"/>
            <a:ext cx="717740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146050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Calibri"/>
                <a:cs typeface="Calibri"/>
              </a:rPr>
              <a:t>Unique crimping </a:t>
            </a:r>
            <a:r>
              <a:rPr dirty="0" sz="1600" spc="-10">
                <a:latin typeface="Calibri"/>
                <a:cs typeface="Calibri"/>
              </a:rPr>
              <a:t>geometry </a:t>
            </a:r>
            <a:r>
              <a:rPr dirty="0" sz="1600" spc="-5">
                <a:latin typeface="Calibri"/>
                <a:cs typeface="Calibri"/>
              </a:rPr>
              <a:t>of </a:t>
            </a:r>
            <a:r>
              <a:rPr dirty="0" sz="1600" spc="-25">
                <a:latin typeface="Calibri"/>
                <a:cs typeface="Calibri"/>
              </a:rPr>
              <a:t>MyVal </a:t>
            </a:r>
            <a:r>
              <a:rPr dirty="0" sz="1600" spc="-10">
                <a:latin typeface="Calibri"/>
                <a:cs typeface="Calibri"/>
              </a:rPr>
              <a:t>ensures precise orthotopic device placement  </a:t>
            </a:r>
            <a:r>
              <a:rPr dirty="0" sz="1600" spc="-5">
                <a:latin typeface="Calibri"/>
                <a:cs typeface="Calibri"/>
              </a:rPr>
              <a:t>without </a:t>
            </a:r>
            <a:r>
              <a:rPr dirty="0" sz="1600" spc="-10">
                <a:latin typeface="Calibri"/>
                <a:cs typeface="Calibri"/>
              </a:rPr>
              <a:t>any deep throating into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5">
                <a:latin typeface="Calibri"/>
                <a:cs typeface="Calibri"/>
              </a:rPr>
              <a:t>LVOT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Calibri"/>
                <a:cs typeface="Calibri"/>
              </a:rPr>
              <a:t>Precise </a:t>
            </a:r>
            <a:r>
              <a:rPr dirty="0" sz="1600" spc="-5">
                <a:latin typeface="Calibri"/>
                <a:cs typeface="Calibri"/>
              </a:rPr>
              <a:t>annular </a:t>
            </a:r>
            <a:r>
              <a:rPr dirty="0" sz="1600" spc="-10">
                <a:latin typeface="Calibri"/>
                <a:cs typeface="Calibri"/>
              </a:rPr>
              <a:t>placement ensures that </a:t>
            </a:r>
            <a:r>
              <a:rPr dirty="0" sz="1600" spc="-15">
                <a:latin typeface="Calibri"/>
                <a:cs typeface="Calibri"/>
              </a:rPr>
              <a:t>there </a:t>
            </a:r>
            <a:r>
              <a:rPr dirty="0" sz="1600" spc="-5">
                <a:latin typeface="Calibri"/>
                <a:cs typeface="Calibri"/>
              </a:rPr>
              <a:t>is no </a:t>
            </a:r>
            <a:r>
              <a:rPr dirty="0" sz="1600" spc="-10">
                <a:latin typeface="Calibri"/>
                <a:cs typeface="Calibri"/>
              </a:rPr>
              <a:t>conduction </a:t>
            </a:r>
            <a:r>
              <a:rPr dirty="0" sz="1600" spc="-15">
                <a:latin typeface="Calibri"/>
                <a:cs typeface="Calibri"/>
              </a:rPr>
              <a:t>system </a:t>
            </a:r>
            <a:r>
              <a:rPr dirty="0" sz="1600" spc="-10">
                <a:latin typeface="Calibri"/>
                <a:cs typeface="Calibri"/>
              </a:rPr>
              <a:t>disturbances  </a:t>
            </a:r>
            <a:r>
              <a:rPr dirty="0" sz="1600" spc="-5">
                <a:latin typeface="Calibri"/>
                <a:cs typeface="Calibri"/>
              </a:rPr>
              <a:t>thus eliminating </a:t>
            </a:r>
            <a:r>
              <a:rPr dirty="0" sz="1600" spc="-10">
                <a:latin typeface="Calibri"/>
                <a:cs typeface="Calibri"/>
              </a:rPr>
              <a:t>need </a:t>
            </a:r>
            <a:r>
              <a:rPr dirty="0" sz="1600" spc="-15">
                <a:latin typeface="Calibri"/>
                <a:cs typeface="Calibri"/>
              </a:rPr>
              <a:t>for </a:t>
            </a:r>
            <a:r>
              <a:rPr dirty="0" sz="1600" spc="-5">
                <a:latin typeface="Calibri"/>
                <a:cs typeface="Calibri"/>
              </a:rPr>
              <a:t>a </a:t>
            </a:r>
            <a:r>
              <a:rPr dirty="0" sz="1600" spc="-10">
                <a:latin typeface="Calibri"/>
                <a:cs typeface="Calibri"/>
              </a:rPr>
              <a:t>new </a:t>
            </a:r>
            <a:r>
              <a:rPr dirty="0" sz="1600" spc="-5">
                <a:latin typeface="Calibri"/>
                <a:cs typeface="Calibri"/>
              </a:rPr>
              <a:t>pace </a:t>
            </a:r>
            <a:r>
              <a:rPr dirty="0" sz="1600" spc="-15">
                <a:latin typeface="Calibri"/>
                <a:cs typeface="Calibri"/>
              </a:rPr>
              <a:t>maker </a:t>
            </a:r>
            <a:r>
              <a:rPr dirty="0" sz="1600" spc="-5">
                <a:latin typeface="Calibri"/>
                <a:cs typeface="Calibri"/>
              </a:rPr>
              <a:t>as </a:t>
            </a:r>
            <a:r>
              <a:rPr dirty="0" sz="1600" spc="-10">
                <a:latin typeface="Calibri"/>
                <a:cs typeface="Calibri"/>
              </a:rPr>
              <a:t>seen </a:t>
            </a:r>
            <a:r>
              <a:rPr dirty="0" sz="1600" spc="-5">
                <a:latin typeface="Calibri"/>
                <a:cs typeface="Calibri"/>
              </a:rPr>
              <a:t>with </a:t>
            </a:r>
            <a:r>
              <a:rPr dirty="0" sz="1600" spc="-10">
                <a:latin typeface="Calibri"/>
                <a:cs typeface="Calibri"/>
              </a:rPr>
              <a:t>previous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technologies.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7" y="2686773"/>
            <a:ext cx="3866388" cy="3941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740" y="2881883"/>
            <a:ext cx="3296412" cy="3371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01465" y="2635376"/>
          <a:ext cx="5439410" cy="3691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1110"/>
                <a:gridCol w="1648460"/>
                <a:gridCol w="1240789"/>
              </a:tblGrid>
              <a:tr h="6305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Reintervention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Procedure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30-Days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Balloon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aortic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valvuloplasty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Repeat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TAVI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Aortic-valve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replacement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Endocarditis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New atrial</a:t>
                      </a:r>
                      <a:r>
                        <a:rPr dirty="0" sz="18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fibrillation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8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pacemaker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Open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surgical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HV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replacement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7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7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85089" y="6419799"/>
            <a:ext cx="53073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>
                <a:latin typeface="Calibri"/>
                <a:cs typeface="Calibri"/>
              </a:rPr>
              <a:t>Tawara </a:t>
            </a:r>
            <a:r>
              <a:rPr dirty="0" sz="1600" spc="-10">
                <a:latin typeface="Calibri"/>
                <a:cs typeface="Calibri"/>
              </a:rPr>
              <a:t>et </a:t>
            </a:r>
            <a:r>
              <a:rPr dirty="0" sz="1600" spc="-5">
                <a:latin typeface="Calibri"/>
                <a:cs typeface="Calibri"/>
              </a:rPr>
              <a:t>al. </a:t>
            </a:r>
            <a:r>
              <a:rPr dirty="0" sz="1600" spc="-15">
                <a:latin typeface="Calibri"/>
                <a:cs typeface="Calibri"/>
              </a:rPr>
              <a:t>JACC CardioVascular </a:t>
            </a:r>
            <a:r>
              <a:rPr dirty="0" sz="1600" spc="-10">
                <a:latin typeface="Calibri"/>
                <a:cs typeface="Calibri"/>
              </a:rPr>
              <a:t>Interventions 2008;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1:310-316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MyVal </a:t>
            </a:r>
            <a:r>
              <a:rPr dirty="0" spc="-5"/>
              <a:t>Case</a:t>
            </a:r>
            <a:r>
              <a:rPr dirty="0" spc="-20"/>
              <a:t> </a:t>
            </a:r>
            <a:r>
              <a:rPr dirty="0" spc="-15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468" y="987297"/>
            <a:ext cx="800227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73 </a:t>
            </a:r>
            <a:r>
              <a:rPr dirty="0" sz="1400" spc="-10">
                <a:latin typeface="Calibri"/>
                <a:cs typeface="Calibri"/>
              </a:rPr>
              <a:t>Year/Male </a:t>
            </a:r>
            <a:r>
              <a:rPr dirty="0" sz="1400">
                <a:latin typeface="Calibri"/>
                <a:cs typeface="Calibri"/>
              </a:rPr>
              <a:t>| </a:t>
            </a:r>
            <a:r>
              <a:rPr dirty="0" sz="1400" spc="-5">
                <a:latin typeface="Calibri"/>
                <a:cs typeface="Calibri"/>
              </a:rPr>
              <a:t>Symptomatic </a:t>
            </a:r>
            <a:r>
              <a:rPr dirty="0" sz="1400">
                <a:latin typeface="Calibri"/>
                <a:cs typeface="Calibri"/>
              </a:rPr>
              <a:t>AS | </a:t>
            </a:r>
            <a:r>
              <a:rPr dirty="0" sz="1400" spc="-5">
                <a:latin typeface="Calibri"/>
                <a:cs typeface="Calibri"/>
              </a:rPr>
              <a:t>NYHA class IV </a:t>
            </a:r>
            <a:r>
              <a:rPr dirty="0" sz="1400">
                <a:latin typeface="Calibri"/>
                <a:cs typeface="Calibri"/>
              </a:rPr>
              <a:t>| </a:t>
            </a:r>
            <a:r>
              <a:rPr dirty="0" sz="1400" spc="-5">
                <a:latin typeface="Calibri"/>
                <a:cs typeface="Calibri"/>
              </a:rPr>
              <a:t>Hist. of </a:t>
            </a:r>
            <a:r>
              <a:rPr dirty="0" sz="1400" spc="-10">
                <a:latin typeface="Calibri"/>
                <a:cs typeface="Calibri"/>
              </a:rPr>
              <a:t>chronic </a:t>
            </a:r>
            <a:r>
              <a:rPr dirty="0" sz="1400" spc="-5">
                <a:latin typeface="Calibri"/>
                <a:cs typeface="Calibri"/>
              </a:rPr>
              <a:t>lung </a:t>
            </a:r>
            <a:r>
              <a:rPr dirty="0" sz="1400">
                <a:latin typeface="Calibri"/>
                <a:cs typeface="Calibri"/>
              </a:rPr>
              <a:t>disease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Hist. of heart </a:t>
            </a:r>
            <a:r>
              <a:rPr dirty="0" sz="1400" spc="-10">
                <a:latin typeface="Calibri"/>
                <a:cs typeface="Calibri"/>
              </a:rPr>
              <a:t>failure </a:t>
            </a:r>
            <a:r>
              <a:rPr dirty="0" sz="1400">
                <a:latin typeface="Calibri"/>
                <a:cs typeface="Calibri"/>
              </a:rPr>
              <a:t>| </a:t>
            </a:r>
            <a:r>
              <a:rPr dirty="0" sz="1400" spc="-55">
                <a:latin typeface="Calibri"/>
                <a:cs typeface="Calibri"/>
              </a:rPr>
              <a:t>LV </a:t>
            </a:r>
            <a:r>
              <a:rPr dirty="0" sz="1400" spc="-5">
                <a:latin typeface="Calibri"/>
                <a:cs typeface="Calibri"/>
              </a:rPr>
              <a:t>function 25% </a:t>
            </a:r>
            <a:r>
              <a:rPr dirty="0" sz="1400">
                <a:latin typeface="Calibri"/>
                <a:cs typeface="Calibri"/>
              </a:rPr>
              <a:t>| Mild </a:t>
            </a:r>
            <a:r>
              <a:rPr dirty="0" sz="1400" spc="-5">
                <a:latin typeface="Calibri"/>
                <a:cs typeface="Calibri"/>
              </a:rPr>
              <a:t>pulmonary hypertension </a:t>
            </a:r>
            <a:r>
              <a:rPr dirty="0" sz="1400">
                <a:latin typeface="Calibri"/>
                <a:cs typeface="Calibri"/>
              </a:rPr>
              <a:t>| No </a:t>
            </a:r>
            <a:r>
              <a:rPr dirty="0" sz="1400" spc="-10">
                <a:latin typeface="Calibri"/>
                <a:cs typeface="Calibri"/>
              </a:rPr>
              <a:t>coronary </a:t>
            </a:r>
            <a:r>
              <a:rPr dirty="0" sz="1400">
                <a:latin typeface="Calibri"/>
                <a:cs typeface="Calibri"/>
              </a:rPr>
              <a:t>disease | </a:t>
            </a:r>
            <a:r>
              <a:rPr dirty="0" sz="1400" spc="-10">
                <a:latin typeface="Calibri"/>
                <a:cs typeface="Calibri"/>
              </a:rPr>
              <a:t>STS score: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8.2%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4850" y="1605597"/>
          <a:ext cx="3528695" cy="1341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/>
                <a:gridCol w="1424939"/>
              </a:tblGrid>
              <a:tr h="27559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9525">
                      <a:solidFill>
                        <a:srgbClr val="7C5F9F"/>
                      </a:solidFill>
                      <a:prstDash val="solid"/>
                    </a:lnL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R w="9525">
                      <a:solidFill>
                        <a:srgbClr val="7C5F9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Type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7C5F9F"/>
                      </a:solidFill>
                      <a:prstDash val="solid"/>
                    </a:lnL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Tri-leaflet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R w="9525">
                      <a:solidFill>
                        <a:srgbClr val="7C5F9F"/>
                      </a:solidFill>
                      <a:prstDash val="solid"/>
                    </a:lnR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Peak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Trans-aortic</a:t>
                      </a:r>
                      <a:r>
                        <a:rPr dirty="0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Velocity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3.6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m/s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Trans-aortic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Gradient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43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mmHg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Peak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Gradient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mmHg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254252" y="3131976"/>
            <a:ext cx="6389555" cy="3223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24056" y="1632648"/>
          <a:ext cx="3528695" cy="1341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539"/>
                <a:gridCol w="1734185"/>
              </a:tblGrid>
              <a:tr h="27559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9525">
                      <a:solidFill>
                        <a:srgbClr val="7C5F9F"/>
                      </a:solidFill>
                      <a:prstDash val="solid"/>
                    </a:lnL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R w="9525">
                      <a:solidFill>
                        <a:srgbClr val="7C5F9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Calculated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EOA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7C5F9F"/>
                      </a:solidFill>
                      <a:prstDash val="solid"/>
                    </a:lnL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0.6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0">
                          <a:latin typeface="Calibri"/>
                          <a:cs typeface="Calibri"/>
                        </a:rPr>
                        <a:t>cm</a:t>
                      </a:r>
                      <a:r>
                        <a:rPr dirty="0" baseline="27777" sz="1050" spc="0">
                          <a:latin typeface="Calibri"/>
                          <a:cs typeface="Calibri"/>
                        </a:rPr>
                        <a:t>2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R w="9525">
                      <a:solidFill>
                        <a:srgbClr val="7C5F9F"/>
                      </a:solidFill>
                      <a:prstDash val="solid"/>
                    </a:lnR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Severity of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Mild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Severity of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Mild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Fraction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MyVal </a:t>
            </a:r>
            <a:r>
              <a:rPr dirty="0" spc="-5"/>
              <a:t>Case</a:t>
            </a:r>
            <a:r>
              <a:rPr dirty="0" spc="-20"/>
              <a:t> </a:t>
            </a:r>
            <a:r>
              <a:rPr dirty="0" spc="-15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565404" y="1542288"/>
            <a:ext cx="2441448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1312" y="1568196"/>
            <a:ext cx="2339340" cy="233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98520" y="1542288"/>
            <a:ext cx="2441448" cy="244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4428" y="1568196"/>
            <a:ext cx="2339340" cy="2339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57544" y="1568196"/>
            <a:ext cx="2339340" cy="2339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1312" y="4262628"/>
            <a:ext cx="2339340" cy="2339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24428" y="4262628"/>
            <a:ext cx="2339340" cy="2339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7544" y="4262628"/>
            <a:ext cx="2339340" cy="2339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87879" y="930402"/>
            <a:ext cx="3981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Procedure </a:t>
            </a:r>
            <a:r>
              <a:rPr dirty="0" sz="1800" b="1">
                <a:latin typeface="Calibri"/>
                <a:cs typeface="Calibri"/>
              </a:rPr>
              <a:t>done under </a:t>
            </a:r>
            <a:r>
              <a:rPr dirty="0" sz="1800" spc="-5" b="1">
                <a:latin typeface="Calibri"/>
                <a:cs typeface="Calibri"/>
              </a:rPr>
              <a:t>conscious</a:t>
            </a:r>
            <a:r>
              <a:rPr dirty="0" sz="1800" spc="-16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sedation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43483" y="1220215"/>
            <a:ext cx="1856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Baseline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Aortogram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4265" y="1233296"/>
            <a:ext cx="4798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8910" algn="l"/>
              </a:tabLst>
            </a:pPr>
            <a:r>
              <a:rPr dirty="0" sz="1800" spc="-10">
                <a:latin typeface="Calibri"/>
                <a:cs typeface="Calibri"/>
              </a:rPr>
              <a:t>Pre-Diltn.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23mm</a:t>
            </a:r>
            <a:r>
              <a:rPr dirty="0" sz="1800" spc="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BAV	</a:t>
            </a:r>
            <a:r>
              <a:rPr dirty="0" sz="1800" spc="-10">
                <a:latin typeface="Calibri"/>
                <a:cs typeface="Calibri"/>
              </a:rPr>
              <a:t>Navigation across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784" y="3957954"/>
            <a:ext cx="2186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Position across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annulus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9854" y="3961003"/>
            <a:ext cx="1253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MyVal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29mm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2711" y="3952494"/>
            <a:ext cx="142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Post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236" y="226009"/>
            <a:ext cx="64477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/>
              <a:t>30-Days </a:t>
            </a:r>
            <a:r>
              <a:rPr dirty="0" sz="4000" spc="-15"/>
              <a:t>Follow-up Echo</a:t>
            </a:r>
            <a:r>
              <a:rPr dirty="0" sz="4000" spc="-25"/>
              <a:t> </a:t>
            </a:r>
            <a:r>
              <a:rPr dirty="0" sz="4000" spc="-15"/>
              <a:t>Report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621" y="1487805"/>
          <a:ext cx="3619500" cy="479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4070"/>
                <a:gridCol w="1517015"/>
              </a:tblGrid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solidFill>
                      <a:srgbClr val="8063A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Type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Tri-leaflet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Valve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74295" marR="4121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Peak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Trans-aortic  Velocity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1.8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m/s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Peak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Trans-aortic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Gradient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mmHg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74295" marR="3117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Trans-aortic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Gradient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mmHg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Calculated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EOA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Severity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Severity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Mild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Fraction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25%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Annulus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Diameter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8063A1"/>
                      </a:solidFill>
                      <a:prstDash val="solid"/>
                    </a:lnL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475988" y="1487424"/>
            <a:ext cx="4267200" cy="3785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4819" y="1053210"/>
            <a:ext cx="71126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4980" algn="l"/>
              </a:tabLst>
            </a:pPr>
            <a:r>
              <a:rPr dirty="0" sz="1800" spc="-10">
                <a:latin typeface="Calibri"/>
                <a:cs typeface="Calibri"/>
              </a:rPr>
              <a:t>30-Days Echo Results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Ex-1	</a:t>
            </a:r>
            <a:r>
              <a:rPr dirty="0" sz="1800">
                <a:latin typeface="Calibri"/>
                <a:cs typeface="Calibri"/>
              </a:rPr>
              <a:t>297 </a:t>
            </a:r>
            <a:r>
              <a:rPr dirty="0" sz="1800" spc="-15">
                <a:latin typeface="Calibri"/>
                <a:cs typeface="Calibri"/>
              </a:rPr>
              <a:t>Days </a:t>
            </a:r>
            <a:r>
              <a:rPr dirty="0" sz="1800">
                <a:latin typeface="Calibri"/>
                <a:cs typeface="Calibri"/>
              </a:rPr>
              <a:t>/ 10 </a:t>
            </a:r>
            <a:r>
              <a:rPr dirty="0" sz="1800" spc="-5">
                <a:latin typeface="Calibri"/>
                <a:cs typeface="Calibri"/>
              </a:rPr>
              <a:t>months Since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Tx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34921"/>
            <a:ext cx="5738495" cy="989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2A0946"/>
                </a:solidFill>
                <a:latin typeface="Calibri"/>
                <a:cs typeface="Calibri"/>
              </a:rPr>
              <a:t>Speaker’s </a:t>
            </a:r>
            <a:r>
              <a:rPr dirty="0" sz="2000" b="1">
                <a:solidFill>
                  <a:srgbClr val="2A0946"/>
                </a:solidFill>
                <a:latin typeface="Calibri"/>
                <a:cs typeface="Calibri"/>
              </a:rPr>
              <a:t>Name: </a:t>
            </a:r>
            <a:r>
              <a:rPr dirty="0" sz="2000" spc="-65" b="1">
                <a:solidFill>
                  <a:srgbClr val="2A0946"/>
                </a:solidFill>
                <a:latin typeface="Calibri"/>
                <a:cs typeface="Calibri"/>
              </a:rPr>
              <a:t>Dr. </a:t>
            </a:r>
            <a:r>
              <a:rPr dirty="0" sz="2000" spc="-5" b="1">
                <a:solidFill>
                  <a:srgbClr val="2A0946"/>
                </a:solidFill>
                <a:latin typeface="Calibri"/>
                <a:cs typeface="Calibri"/>
              </a:rPr>
              <a:t>Ravinder </a:t>
            </a:r>
            <a:r>
              <a:rPr dirty="0" sz="2000" b="1">
                <a:solidFill>
                  <a:srgbClr val="2A0946"/>
                </a:solidFill>
                <a:latin typeface="Calibri"/>
                <a:cs typeface="Calibri"/>
              </a:rPr>
              <a:t>Singh</a:t>
            </a:r>
            <a:r>
              <a:rPr dirty="0" sz="2000" spc="25" b="1">
                <a:solidFill>
                  <a:srgbClr val="2A09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0946"/>
                </a:solidFill>
                <a:latin typeface="Calibri"/>
                <a:cs typeface="Calibri"/>
              </a:rPr>
              <a:t>Rao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dirty="0" sz="2000" b="1">
                <a:solidFill>
                  <a:srgbClr val="2A0946"/>
                </a:solidFill>
                <a:latin typeface="Calibri"/>
                <a:cs typeface="Calibri"/>
              </a:rPr>
              <a:t>I do not </a:t>
            </a:r>
            <a:r>
              <a:rPr dirty="0" sz="2000" spc="-15" b="1">
                <a:solidFill>
                  <a:srgbClr val="2A0946"/>
                </a:solidFill>
                <a:latin typeface="Calibri"/>
                <a:cs typeface="Calibri"/>
              </a:rPr>
              <a:t>have </a:t>
            </a:r>
            <a:r>
              <a:rPr dirty="0" sz="2000" b="1">
                <a:solidFill>
                  <a:srgbClr val="2A0946"/>
                </a:solidFill>
                <a:latin typeface="Calibri"/>
                <a:cs typeface="Calibri"/>
              </a:rPr>
              <a:t>the </a:t>
            </a:r>
            <a:r>
              <a:rPr dirty="0" sz="2000" spc="-15" b="1">
                <a:solidFill>
                  <a:srgbClr val="2A0946"/>
                </a:solidFill>
                <a:latin typeface="Calibri"/>
                <a:cs typeface="Calibri"/>
              </a:rPr>
              <a:t>any </a:t>
            </a:r>
            <a:r>
              <a:rPr dirty="0" sz="2000" spc="-5" b="1">
                <a:solidFill>
                  <a:srgbClr val="2A0946"/>
                </a:solidFill>
                <a:latin typeface="Calibri"/>
                <a:cs typeface="Calibri"/>
              </a:rPr>
              <a:t>conflicts </a:t>
            </a:r>
            <a:r>
              <a:rPr dirty="0" sz="2000" b="1">
                <a:solidFill>
                  <a:srgbClr val="2A0946"/>
                </a:solidFill>
                <a:latin typeface="Calibri"/>
                <a:cs typeface="Calibri"/>
              </a:rPr>
              <a:t>of </a:t>
            </a:r>
            <a:r>
              <a:rPr dirty="0" sz="2000" spc="-15" b="1">
                <a:solidFill>
                  <a:srgbClr val="2A0946"/>
                </a:solidFill>
                <a:latin typeface="Calibri"/>
                <a:cs typeface="Calibri"/>
              </a:rPr>
              <a:t>interest to</a:t>
            </a:r>
            <a:r>
              <a:rPr dirty="0" sz="2000" spc="-50" b="1">
                <a:solidFill>
                  <a:srgbClr val="2A094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0946"/>
                </a:solidFill>
                <a:latin typeface="Calibri"/>
                <a:cs typeface="Calibri"/>
              </a:rPr>
              <a:t>report.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813" y="259537"/>
            <a:ext cx="61626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/>
              <a:t>MyVal-1 </a:t>
            </a:r>
            <a:r>
              <a:rPr dirty="0" sz="3600" spc="-10"/>
              <a:t>Clinical </a:t>
            </a:r>
            <a:r>
              <a:rPr dirty="0" sz="3600" spc="-50"/>
              <a:t>Trial </a:t>
            </a:r>
            <a:r>
              <a:rPr dirty="0" sz="3600" spc="-5"/>
              <a:t>Conclusions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60779"/>
            <a:ext cx="8043545" cy="536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20">
                <a:latin typeface="Calibri"/>
                <a:cs typeface="Calibri"/>
              </a:rPr>
              <a:t>MyVal-1 </a:t>
            </a:r>
            <a:r>
              <a:rPr dirty="0" sz="2400" spc="-5">
                <a:latin typeface="Calibri"/>
                <a:cs typeface="Calibri"/>
              </a:rPr>
              <a:t>FiM has </a:t>
            </a:r>
            <a:r>
              <a:rPr dirty="0" sz="2400" spc="-10">
                <a:latin typeface="Calibri"/>
                <a:cs typeface="Calibri"/>
              </a:rPr>
              <a:t>successfully completed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primary endpoint  </a:t>
            </a:r>
            <a:r>
              <a:rPr dirty="0" sz="2400" spc="-10">
                <a:latin typeface="Calibri"/>
                <a:cs typeface="Calibri"/>
              </a:rPr>
              <a:t>demonstrating </a:t>
            </a:r>
            <a:r>
              <a:rPr dirty="0" sz="2400" spc="-5">
                <a:latin typeface="Calibri"/>
                <a:cs typeface="Calibri"/>
              </a:rPr>
              <a:t>high </a:t>
            </a:r>
            <a:r>
              <a:rPr dirty="0" sz="2400" spc="-15">
                <a:latin typeface="Calibri"/>
                <a:cs typeface="Calibri"/>
              </a:rPr>
              <a:t>safety at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30-days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100% device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success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High clinical </a:t>
            </a:r>
            <a:r>
              <a:rPr dirty="0" sz="2400" spc="-15">
                <a:latin typeface="Calibri"/>
                <a:cs typeface="Calibri"/>
              </a:rPr>
              <a:t>safety </a:t>
            </a:r>
            <a:r>
              <a:rPr dirty="0" sz="2400">
                <a:latin typeface="Calibri"/>
                <a:cs typeface="Calibri"/>
              </a:rPr>
              <a:t>0% </a:t>
            </a:r>
            <a:r>
              <a:rPr dirty="0" sz="2400" spc="-5">
                <a:latin typeface="Calibri"/>
                <a:cs typeface="Calibri"/>
              </a:rPr>
              <a:t>device </a:t>
            </a:r>
            <a:r>
              <a:rPr dirty="0" sz="2400" spc="-15">
                <a:latin typeface="Calibri"/>
                <a:cs typeface="Calibri"/>
              </a:rPr>
              <a:t>related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High clinical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efficacy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>
                <a:latin typeface="Calibri"/>
                <a:cs typeface="Calibri"/>
              </a:rPr>
              <a:t>Mean </a:t>
            </a:r>
            <a:r>
              <a:rPr dirty="0" sz="1800" spc="-5">
                <a:latin typeface="Calibri"/>
                <a:cs typeface="Calibri"/>
              </a:rPr>
              <a:t>aortic </a:t>
            </a:r>
            <a:r>
              <a:rPr dirty="0" sz="1800" spc="-10">
                <a:latin typeface="Calibri"/>
                <a:cs typeface="Calibri"/>
              </a:rPr>
              <a:t>gradient </a:t>
            </a:r>
            <a:r>
              <a:rPr dirty="0" sz="1800" spc="-5">
                <a:latin typeface="Calibri"/>
                <a:cs typeface="Calibri"/>
              </a:rPr>
              <a:t>47.43±8.79 mmHg reduced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5.83±2.67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mmHg</a:t>
            </a:r>
            <a:endParaRPr sz="1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Maintained at 6.03±2.54 mmHg at 30-day</a:t>
            </a:r>
            <a:r>
              <a:rPr dirty="0" sz="1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follow-up</a:t>
            </a:r>
            <a:endParaRPr sz="1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15">
                <a:latin typeface="Calibri"/>
                <a:cs typeface="Calibri"/>
              </a:rPr>
              <a:t>Peak </a:t>
            </a:r>
            <a:r>
              <a:rPr dirty="0" sz="1800" spc="-5">
                <a:latin typeface="Calibri"/>
                <a:cs typeface="Calibri"/>
              </a:rPr>
              <a:t>aortic </a:t>
            </a:r>
            <a:r>
              <a:rPr dirty="0" sz="1800" spc="-10">
                <a:latin typeface="Calibri"/>
                <a:cs typeface="Calibri"/>
              </a:rPr>
              <a:t>gradient </a:t>
            </a:r>
            <a:r>
              <a:rPr dirty="0" sz="1800">
                <a:latin typeface="Calibri"/>
                <a:cs typeface="Calibri"/>
              </a:rPr>
              <a:t>71.70±12.98 mmHg </a:t>
            </a:r>
            <a:r>
              <a:rPr dirty="0" sz="1800" spc="-10">
                <a:latin typeface="Calibri"/>
                <a:cs typeface="Calibri"/>
              </a:rPr>
              <a:t>reduced to </a:t>
            </a:r>
            <a:r>
              <a:rPr dirty="0" sz="1800">
                <a:latin typeface="Calibri"/>
                <a:cs typeface="Calibri"/>
              </a:rPr>
              <a:t>8.40±2.40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mmHg</a:t>
            </a:r>
            <a:endParaRPr sz="1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Maintained at 8.68±2.81 mmHg at 30-day</a:t>
            </a:r>
            <a:r>
              <a:rPr dirty="0" sz="1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follow-up</a:t>
            </a:r>
            <a:endParaRPr sz="1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15">
                <a:latin typeface="Calibri"/>
                <a:cs typeface="Calibri"/>
              </a:rPr>
              <a:t>Peak </a:t>
            </a:r>
            <a:r>
              <a:rPr dirty="0" sz="1800" spc="-5">
                <a:latin typeface="Calibri"/>
                <a:cs typeface="Calibri"/>
              </a:rPr>
              <a:t>Aortic </a:t>
            </a:r>
            <a:r>
              <a:rPr dirty="0" sz="1800" spc="-15">
                <a:latin typeface="Calibri"/>
                <a:cs typeface="Calibri"/>
              </a:rPr>
              <a:t>Velocity </a:t>
            </a:r>
            <a:r>
              <a:rPr dirty="0" sz="1800">
                <a:latin typeface="Calibri"/>
                <a:cs typeface="Calibri"/>
              </a:rPr>
              <a:t>4.47±0.41 </a:t>
            </a:r>
            <a:r>
              <a:rPr dirty="0" sz="1800" spc="-15">
                <a:latin typeface="Calibri"/>
                <a:cs typeface="Calibri"/>
              </a:rPr>
              <a:t>m/s </a:t>
            </a:r>
            <a:r>
              <a:rPr dirty="0" sz="1800" spc="-5">
                <a:latin typeface="Calibri"/>
                <a:cs typeface="Calibri"/>
              </a:rPr>
              <a:t>reduced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1.88±0.44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m/s</a:t>
            </a:r>
            <a:endParaRPr sz="1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Maintained at 1.85±0.38.54 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m/s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30-day</a:t>
            </a:r>
            <a:r>
              <a:rPr dirty="0" sz="1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follow-up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15">
                <a:latin typeface="Calibri"/>
                <a:cs typeface="Calibri"/>
              </a:rPr>
              <a:t>Improvement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0">
                <a:latin typeface="Calibri"/>
                <a:cs typeface="Calibri"/>
              </a:rPr>
              <a:t>NYHA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Class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0% </a:t>
            </a:r>
            <a:r>
              <a:rPr dirty="0" sz="2200" spc="-10">
                <a:latin typeface="Calibri"/>
                <a:cs typeface="Calibri"/>
              </a:rPr>
              <a:t>peri and post </a:t>
            </a:r>
            <a:r>
              <a:rPr dirty="0" sz="2200" spc="-15">
                <a:latin typeface="Calibri"/>
                <a:cs typeface="Calibri"/>
              </a:rPr>
              <a:t>procedure </a:t>
            </a:r>
            <a:r>
              <a:rPr dirty="0" sz="2200" spc="-20">
                <a:latin typeface="Calibri"/>
                <a:cs typeface="Calibri"/>
              </a:rPr>
              <a:t>stroke/TIA </a:t>
            </a:r>
            <a:r>
              <a:rPr dirty="0" sz="2200" spc="-5">
                <a:latin typeface="Calibri"/>
                <a:cs typeface="Calibri"/>
              </a:rPr>
              <a:t>or</a:t>
            </a:r>
            <a:r>
              <a:rPr dirty="0" sz="2200" spc="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MI.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44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Sustained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up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follow-up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0%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new pace </a:t>
            </a:r>
            <a:r>
              <a:rPr dirty="0" sz="2200" spc="-20" b="1">
                <a:solidFill>
                  <a:srgbClr val="FF0000"/>
                </a:solidFill>
                <a:latin typeface="Calibri"/>
                <a:cs typeface="Calibri"/>
              </a:rPr>
              <a:t>maker</a:t>
            </a:r>
            <a:r>
              <a:rPr dirty="0" sz="22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implantations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2005" y="0"/>
            <a:ext cx="61372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79855" marR="5080" indent="-1367790">
              <a:lnSpc>
                <a:spcPct val="100000"/>
              </a:lnSpc>
              <a:spcBef>
                <a:spcPts val="100"/>
              </a:spcBef>
            </a:pPr>
            <a:r>
              <a:rPr dirty="0" sz="3600" spc="-45"/>
              <a:t>MyVal </a:t>
            </a:r>
            <a:r>
              <a:rPr dirty="0" sz="3600"/>
              <a:t>– Balloon </a:t>
            </a:r>
            <a:r>
              <a:rPr dirty="0" sz="3600" spc="-5"/>
              <a:t>Expandable THV  Design</a:t>
            </a:r>
            <a:r>
              <a:rPr dirty="0" sz="3600" spc="-10"/>
              <a:t> </a:t>
            </a:r>
            <a:r>
              <a:rPr dirty="0" sz="3600" spc="-15"/>
              <a:t>Philosophy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2930651" y="1446275"/>
            <a:ext cx="3777996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5723" y="1641348"/>
            <a:ext cx="3208020" cy="3240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83808" y="2273744"/>
            <a:ext cx="598932" cy="10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27241" y="2309622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 h="0">
                <a:moveTo>
                  <a:pt x="0" y="0"/>
                </a:moveTo>
                <a:lnTo>
                  <a:pt x="50393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9516" y="1959864"/>
            <a:ext cx="452628" cy="2697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5141" y="1995677"/>
            <a:ext cx="360045" cy="2590800"/>
          </a:xfrm>
          <a:custGeom>
            <a:avLst/>
            <a:gdLst/>
            <a:ahLst/>
            <a:cxnLst/>
            <a:rect l="l" t="t" r="r" b="b"/>
            <a:pathLst>
              <a:path w="360044" h="2590800">
                <a:moveTo>
                  <a:pt x="359664" y="0"/>
                </a:moveTo>
                <a:lnTo>
                  <a:pt x="289667" y="2361"/>
                </a:lnTo>
                <a:lnTo>
                  <a:pt x="232505" y="8794"/>
                </a:lnTo>
                <a:lnTo>
                  <a:pt x="193964" y="18323"/>
                </a:lnTo>
                <a:lnTo>
                  <a:pt x="179832" y="29972"/>
                </a:lnTo>
                <a:lnTo>
                  <a:pt x="179832" y="1265427"/>
                </a:lnTo>
                <a:lnTo>
                  <a:pt x="165699" y="1277076"/>
                </a:lnTo>
                <a:lnTo>
                  <a:pt x="127158" y="1286605"/>
                </a:lnTo>
                <a:lnTo>
                  <a:pt x="69996" y="1293038"/>
                </a:lnTo>
                <a:lnTo>
                  <a:pt x="0" y="1295400"/>
                </a:lnTo>
                <a:lnTo>
                  <a:pt x="69996" y="1297761"/>
                </a:lnTo>
                <a:lnTo>
                  <a:pt x="127158" y="1304194"/>
                </a:lnTo>
                <a:lnTo>
                  <a:pt x="165699" y="1313723"/>
                </a:lnTo>
                <a:lnTo>
                  <a:pt x="179832" y="1325372"/>
                </a:lnTo>
                <a:lnTo>
                  <a:pt x="179832" y="2560828"/>
                </a:lnTo>
                <a:lnTo>
                  <a:pt x="193964" y="2572476"/>
                </a:lnTo>
                <a:lnTo>
                  <a:pt x="232505" y="2582005"/>
                </a:lnTo>
                <a:lnTo>
                  <a:pt x="289667" y="2588438"/>
                </a:lnTo>
                <a:lnTo>
                  <a:pt x="359664" y="259080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0451" y="2433315"/>
            <a:ext cx="417195" cy="17189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435"/>
              </a:lnSpc>
            </a:pPr>
            <a:r>
              <a:rPr dirty="0" sz="1400" spc="-5">
                <a:latin typeface="Calibri"/>
                <a:cs typeface="Calibri"/>
              </a:rPr>
              <a:t>Hybrid </a:t>
            </a:r>
            <a:r>
              <a:rPr dirty="0" sz="1400" spc="-10">
                <a:latin typeface="Calibri"/>
                <a:cs typeface="Calibri"/>
              </a:rPr>
              <a:t>Honeycomb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Cell</a:t>
            </a:r>
            <a:endParaRPr sz="1400">
              <a:latin typeface="Calibri"/>
              <a:cs typeface="Calibri"/>
            </a:endParaRPr>
          </a:p>
          <a:p>
            <a:pPr algn="ctr" marL="571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Design</a:t>
            </a:r>
            <a:r>
              <a:rPr dirty="0" sz="1400" spc="-5">
                <a:latin typeface="Calibri"/>
                <a:cs typeface="Calibri"/>
              </a:rPr>
              <a:t> Concept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2679" y="2061972"/>
            <a:ext cx="454139" cy="1292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48305" y="2097785"/>
            <a:ext cx="360045" cy="1186180"/>
          </a:xfrm>
          <a:custGeom>
            <a:avLst/>
            <a:gdLst/>
            <a:ahLst/>
            <a:cxnLst/>
            <a:rect l="l" t="t" r="r" b="b"/>
            <a:pathLst>
              <a:path w="360044" h="1186179">
                <a:moveTo>
                  <a:pt x="359663" y="1185672"/>
                </a:moveTo>
                <a:lnTo>
                  <a:pt x="289667" y="1183310"/>
                </a:lnTo>
                <a:lnTo>
                  <a:pt x="232505" y="1176877"/>
                </a:lnTo>
                <a:lnTo>
                  <a:pt x="193964" y="1167348"/>
                </a:lnTo>
                <a:lnTo>
                  <a:pt x="179831" y="1155700"/>
                </a:lnTo>
                <a:lnTo>
                  <a:pt x="179831" y="622808"/>
                </a:lnTo>
                <a:lnTo>
                  <a:pt x="165699" y="611159"/>
                </a:lnTo>
                <a:lnTo>
                  <a:pt x="127158" y="601630"/>
                </a:lnTo>
                <a:lnTo>
                  <a:pt x="69996" y="595197"/>
                </a:lnTo>
                <a:lnTo>
                  <a:pt x="0" y="592836"/>
                </a:lnTo>
                <a:lnTo>
                  <a:pt x="69996" y="590474"/>
                </a:lnTo>
                <a:lnTo>
                  <a:pt x="127158" y="584041"/>
                </a:lnTo>
                <a:lnTo>
                  <a:pt x="165699" y="574512"/>
                </a:lnTo>
                <a:lnTo>
                  <a:pt x="179831" y="562863"/>
                </a:lnTo>
                <a:lnTo>
                  <a:pt x="179831" y="29972"/>
                </a:lnTo>
                <a:lnTo>
                  <a:pt x="193964" y="18323"/>
                </a:lnTo>
                <a:lnTo>
                  <a:pt x="232505" y="8794"/>
                </a:lnTo>
                <a:lnTo>
                  <a:pt x="289667" y="2361"/>
                </a:lnTo>
                <a:lnTo>
                  <a:pt x="3596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92679" y="3264408"/>
            <a:ext cx="452628" cy="1290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48305" y="3300221"/>
            <a:ext cx="360045" cy="1184275"/>
          </a:xfrm>
          <a:custGeom>
            <a:avLst/>
            <a:gdLst/>
            <a:ahLst/>
            <a:cxnLst/>
            <a:rect l="l" t="t" r="r" b="b"/>
            <a:pathLst>
              <a:path w="360044" h="1184275">
                <a:moveTo>
                  <a:pt x="359663" y="1184147"/>
                </a:moveTo>
                <a:lnTo>
                  <a:pt x="289667" y="1181786"/>
                </a:lnTo>
                <a:lnTo>
                  <a:pt x="232505" y="1175353"/>
                </a:lnTo>
                <a:lnTo>
                  <a:pt x="193964" y="1165824"/>
                </a:lnTo>
                <a:lnTo>
                  <a:pt x="179831" y="1154176"/>
                </a:lnTo>
                <a:lnTo>
                  <a:pt x="179831" y="622045"/>
                </a:lnTo>
                <a:lnTo>
                  <a:pt x="165699" y="610397"/>
                </a:lnTo>
                <a:lnTo>
                  <a:pt x="127158" y="600868"/>
                </a:lnTo>
                <a:lnTo>
                  <a:pt x="69996" y="594435"/>
                </a:lnTo>
                <a:lnTo>
                  <a:pt x="0" y="592073"/>
                </a:lnTo>
                <a:lnTo>
                  <a:pt x="69996" y="589712"/>
                </a:lnTo>
                <a:lnTo>
                  <a:pt x="127158" y="583279"/>
                </a:lnTo>
                <a:lnTo>
                  <a:pt x="165699" y="573750"/>
                </a:lnTo>
                <a:lnTo>
                  <a:pt x="179831" y="562101"/>
                </a:lnTo>
                <a:lnTo>
                  <a:pt x="179831" y="29972"/>
                </a:lnTo>
                <a:lnTo>
                  <a:pt x="193964" y="18323"/>
                </a:lnTo>
                <a:lnTo>
                  <a:pt x="232505" y="8794"/>
                </a:lnTo>
                <a:lnTo>
                  <a:pt x="289667" y="2361"/>
                </a:lnTo>
                <a:lnTo>
                  <a:pt x="3596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72997" y="2233676"/>
            <a:ext cx="121285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Open cells on  upper half </a:t>
            </a:r>
            <a:r>
              <a:rPr dirty="0" sz="1400" spc="-10">
                <a:latin typeface="Calibri"/>
                <a:cs typeface="Calibri"/>
              </a:rPr>
              <a:t>to  ensure </a:t>
            </a:r>
            <a:r>
              <a:rPr dirty="0" sz="1400" spc="-5">
                <a:latin typeface="Calibri"/>
                <a:cs typeface="Calibri"/>
              </a:rPr>
              <a:t>access of  </a:t>
            </a:r>
            <a:r>
              <a:rPr dirty="0" sz="1400" spc="-10">
                <a:latin typeface="Calibri"/>
                <a:cs typeface="Calibri"/>
              </a:rPr>
              <a:t>coronary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ostia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5436" y="3649726"/>
            <a:ext cx="13468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Closed cells on  lower half </a:t>
            </a:r>
            <a:r>
              <a:rPr dirty="0" sz="1400" spc="-10">
                <a:latin typeface="Calibri"/>
                <a:cs typeface="Calibri"/>
              </a:rPr>
              <a:t>for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high  radial</a:t>
            </a:r>
            <a:r>
              <a:rPr dirty="0" sz="1400" spc="-10">
                <a:latin typeface="Calibri"/>
                <a:cs typeface="Calibri"/>
              </a:rPr>
              <a:t> strength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0072" y="3910329"/>
            <a:ext cx="20713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External PET buffing </a:t>
            </a:r>
            <a:r>
              <a:rPr dirty="0" sz="1400" spc="-10">
                <a:latin typeface="Calibri"/>
                <a:cs typeface="Calibri"/>
              </a:rPr>
              <a:t>to  minimize </a:t>
            </a:r>
            <a:r>
              <a:rPr dirty="0" sz="1400" spc="-5">
                <a:latin typeface="Calibri"/>
                <a:cs typeface="Calibri"/>
              </a:rPr>
              <a:t>para-valvular leaks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43628" y="3134804"/>
            <a:ext cx="2039112" cy="106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87061" y="3170682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 h="0">
                <a:moveTo>
                  <a:pt x="0" y="0"/>
                </a:moveTo>
                <a:lnTo>
                  <a:pt x="194398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680072" y="2931413"/>
            <a:ext cx="143319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Bovine</a:t>
            </a:r>
            <a:r>
              <a:rPr dirty="0" sz="1400" spc="-9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pericardium  </a:t>
            </a:r>
            <a:r>
              <a:rPr dirty="0" sz="1400" spc="-10">
                <a:latin typeface="Calibri"/>
                <a:cs typeface="Calibri"/>
              </a:rPr>
              <a:t>Tri-leaflet valve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89476" y="3877068"/>
            <a:ext cx="106616" cy="18211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45102" y="3912870"/>
            <a:ext cx="0" cy="1728470"/>
          </a:xfrm>
          <a:custGeom>
            <a:avLst/>
            <a:gdLst/>
            <a:ahLst/>
            <a:cxnLst/>
            <a:rect l="l" t="t" r="r" b="b"/>
            <a:pathLst>
              <a:path w="0" h="1728470">
                <a:moveTo>
                  <a:pt x="0" y="172800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14315" y="4527803"/>
            <a:ext cx="106616" cy="1170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69941" y="4563617"/>
            <a:ext cx="0" cy="1077595"/>
          </a:xfrm>
          <a:custGeom>
            <a:avLst/>
            <a:gdLst/>
            <a:ahLst/>
            <a:cxnLst/>
            <a:rect l="l" t="t" r="r" b="b"/>
            <a:pathLst>
              <a:path w="0" h="1077595">
                <a:moveTo>
                  <a:pt x="0" y="1077264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82242" y="5129022"/>
            <a:ext cx="24542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Internal </a:t>
            </a:r>
            <a:r>
              <a:rPr dirty="0" sz="1400" spc="-5">
                <a:latin typeface="Calibri"/>
                <a:cs typeface="Calibri"/>
              </a:rPr>
              <a:t>PET sealing </a:t>
            </a:r>
            <a:r>
              <a:rPr dirty="0" sz="1400" spc="-10">
                <a:latin typeface="Calibri"/>
                <a:cs typeface="Calibri"/>
              </a:rPr>
              <a:t>cuff for </a:t>
            </a:r>
            <a:r>
              <a:rPr dirty="0" sz="1400" spc="-5">
                <a:latin typeface="Calibri"/>
                <a:cs typeface="Calibri"/>
              </a:rPr>
              <a:t>lower  profile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10">
                <a:latin typeface="Calibri"/>
                <a:cs typeface="Calibri"/>
              </a:rPr>
              <a:t>puncture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resistance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23788" y="4116260"/>
            <a:ext cx="742200" cy="10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67221" y="4152138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4" h="0">
                <a:moveTo>
                  <a:pt x="0" y="0"/>
                </a:moveTo>
                <a:lnTo>
                  <a:pt x="64795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680072" y="2067306"/>
            <a:ext cx="206819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Nickel </a:t>
            </a:r>
            <a:r>
              <a:rPr dirty="0" sz="1400" spc="-5">
                <a:latin typeface="Calibri"/>
                <a:cs typeface="Calibri"/>
              </a:rPr>
              <a:t>Cobalt alloy </a:t>
            </a:r>
            <a:r>
              <a:rPr dirty="0" sz="1400" spc="-10">
                <a:latin typeface="Calibri"/>
                <a:cs typeface="Calibri"/>
              </a:rPr>
              <a:t>frame for  </a:t>
            </a:r>
            <a:r>
              <a:rPr dirty="0" sz="1400" spc="-5">
                <a:latin typeface="Calibri"/>
                <a:cs typeface="Calibri"/>
              </a:rPr>
              <a:t>high radial </a:t>
            </a:r>
            <a:r>
              <a:rPr dirty="0" sz="1400" spc="-10">
                <a:latin typeface="Calibri"/>
                <a:cs typeface="Calibri"/>
              </a:rPr>
              <a:t>strength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5">
                <a:latin typeface="Calibri"/>
                <a:cs typeface="Calibri"/>
              </a:rPr>
              <a:t>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88844" y="2460589"/>
            <a:ext cx="203835" cy="46100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latin typeface="Calibri"/>
                <a:cs typeface="Calibri"/>
              </a:rPr>
              <a:t>≈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53%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74079" y="2200655"/>
            <a:ext cx="269748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16752" y="2220467"/>
            <a:ext cx="188975" cy="188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76" y="3057144"/>
            <a:ext cx="269748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75047" y="3076955"/>
            <a:ext cx="188975" cy="188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99559" y="3782567"/>
            <a:ext cx="269748" cy="2697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2232" y="3802379"/>
            <a:ext cx="188976" cy="188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742688" y="4427220"/>
            <a:ext cx="269748" cy="2697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85359" y="4447032"/>
            <a:ext cx="188975" cy="188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24728" y="4038600"/>
            <a:ext cx="269748" cy="2697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67400" y="4058411"/>
            <a:ext cx="188975" cy="188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072253" y="5344414"/>
            <a:ext cx="3548379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Ø – 20 </a:t>
            </a:r>
            <a:r>
              <a:rPr dirty="0" sz="1400" spc="-5">
                <a:latin typeface="Calibri"/>
                <a:cs typeface="Calibri"/>
              </a:rPr>
              <a:t>mm, </a:t>
            </a:r>
            <a:r>
              <a:rPr dirty="0" sz="1400">
                <a:latin typeface="Calibri"/>
                <a:cs typeface="Calibri"/>
              </a:rPr>
              <a:t>23 </a:t>
            </a:r>
            <a:r>
              <a:rPr dirty="0" sz="1400" spc="-5">
                <a:latin typeface="Calibri"/>
                <a:cs typeface="Calibri"/>
              </a:rPr>
              <a:t>mm, </a:t>
            </a:r>
            <a:r>
              <a:rPr dirty="0" sz="1400">
                <a:latin typeface="Calibri"/>
                <a:cs typeface="Calibri"/>
              </a:rPr>
              <a:t>26 </a:t>
            </a:r>
            <a:r>
              <a:rPr dirty="0" sz="1400" spc="-5">
                <a:latin typeface="Calibri"/>
                <a:cs typeface="Calibri"/>
              </a:rPr>
              <a:t>mm, </a:t>
            </a:r>
            <a:r>
              <a:rPr dirty="0" sz="1400">
                <a:latin typeface="Calibri"/>
                <a:cs typeface="Calibri"/>
              </a:rPr>
              <a:t>29</a:t>
            </a:r>
            <a:r>
              <a:rPr dirty="0" sz="1400" spc="-9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21.5 mm, 24.5 mm, 27.5 mm,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32 mm</a:t>
            </a:r>
            <a:r>
              <a:rPr dirty="0" sz="14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30095" y="3139439"/>
            <a:ext cx="478536" cy="4815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688844" y="3663025"/>
            <a:ext cx="203835" cy="46100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latin typeface="Calibri"/>
                <a:cs typeface="Calibri"/>
              </a:rPr>
              <a:t>≈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47%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20745" y="2486623"/>
            <a:ext cx="203835" cy="176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latin typeface="Calibri"/>
                <a:cs typeface="Calibri"/>
              </a:rPr>
              <a:t>Frame height </a:t>
            </a:r>
            <a:r>
              <a:rPr dirty="0" sz="1400">
                <a:latin typeface="Calibri"/>
                <a:cs typeface="Calibri"/>
              </a:rPr>
              <a:t>17-20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06626" y="6572198"/>
            <a:ext cx="56870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MyVal </a:t>
            </a:r>
            <a:r>
              <a:rPr dirty="0" sz="1400">
                <a:latin typeface="Calibri"/>
                <a:cs typeface="Calibri"/>
              </a:rPr>
              <a:t>THV </a:t>
            </a:r>
            <a:r>
              <a:rPr dirty="0" sz="1400" spc="-5">
                <a:latin typeface="Calibri"/>
                <a:cs typeface="Calibri"/>
              </a:rPr>
              <a:t>has been indigenously developed </a:t>
            </a:r>
            <a:r>
              <a:rPr dirty="0" sz="1400" spc="-10">
                <a:latin typeface="Calibri"/>
                <a:cs typeface="Calibri"/>
              </a:rPr>
              <a:t>by </a:t>
            </a:r>
            <a:r>
              <a:rPr dirty="0" sz="1400">
                <a:latin typeface="Calibri"/>
                <a:cs typeface="Calibri"/>
              </a:rPr>
              <a:t>Meril </a:t>
            </a:r>
            <a:r>
              <a:rPr dirty="0" sz="1400" spc="-15">
                <a:latin typeface="Calibri"/>
                <a:cs typeface="Calibri"/>
              </a:rPr>
              <a:t>Life </a:t>
            </a:r>
            <a:r>
              <a:rPr dirty="0" sz="1400" spc="-5">
                <a:latin typeface="Calibri"/>
                <a:cs typeface="Calibri"/>
              </a:rPr>
              <a:t>Sciences, </a:t>
            </a:r>
            <a:r>
              <a:rPr dirty="0" sz="1400" spc="-20">
                <a:latin typeface="Calibri"/>
                <a:cs typeface="Calibri"/>
              </a:rPr>
              <a:t>Vapi,</a:t>
            </a:r>
            <a:r>
              <a:rPr dirty="0" sz="1400" spc="1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157" y="190957"/>
            <a:ext cx="59918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Delivering </a:t>
            </a:r>
            <a:r>
              <a:rPr dirty="0" spc="-140"/>
              <a:t>TAVI </a:t>
            </a:r>
            <a:r>
              <a:rPr dirty="0"/>
              <a:t>Made</a:t>
            </a:r>
            <a:r>
              <a:rPr dirty="0" spc="100"/>
              <a:t> </a:t>
            </a:r>
            <a:r>
              <a:rPr dirty="0" spc="-40"/>
              <a:t>Easy</a:t>
            </a:r>
          </a:p>
        </p:txBody>
      </p:sp>
      <p:sp>
        <p:nvSpPr>
          <p:cNvPr id="3" name="object 3"/>
          <p:cNvSpPr/>
          <p:nvPr/>
        </p:nvSpPr>
        <p:spPr>
          <a:xfrm>
            <a:off x="716280" y="1203960"/>
            <a:ext cx="7760208" cy="470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8180" y="1178064"/>
            <a:ext cx="7432548" cy="582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6280" y="5876531"/>
            <a:ext cx="7769352" cy="748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7512" y="5847588"/>
            <a:ext cx="7338059" cy="861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2187" y="5902452"/>
            <a:ext cx="7667625" cy="646430"/>
          </a:xfrm>
          <a:custGeom>
            <a:avLst/>
            <a:gdLst/>
            <a:ahLst/>
            <a:cxnLst/>
            <a:rect l="l" t="t" r="r" b="b"/>
            <a:pathLst>
              <a:path w="7667625" h="646429">
                <a:moveTo>
                  <a:pt x="0" y="646176"/>
                </a:moveTo>
                <a:lnTo>
                  <a:pt x="7667244" y="646176"/>
                </a:lnTo>
                <a:lnTo>
                  <a:pt x="7667244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895855"/>
            <a:ext cx="9143999" cy="1782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090927"/>
            <a:ext cx="9143999" cy="1213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6280" y="1652028"/>
            <a:ext cx="7752588" cy="748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8180" y="1627644"/>
            <a:ext cx="7304532" cy="856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2187" y="1677923"/>
            <a:ext cx="7650480" cy="646430"/>
          </a:xfrm>
          <a:custGeom>
            <a:avLst/>
            <a:gdLst/>
            <a:ahLst/>
            <a:cxnLst/>
            <a:rect l="l" t="t" r="r" b="b"/>
            <a:pathLst>
              <a:path w="7650480" h="646430">
                <a:moveTo>
                  <a:pt x="0" y="646176"/>
                </a:moveTo>
                <a:lnTo>
                  <a:pt x="7650479" y="646176"/>
                </a:lnTo>
                <a:lnTo>
                  <a:pt x="7650479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42187" y="1247647"/>
            <a:ext cx="765048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-25">
                <a:latin typeface="Calibri"/>
                <a:cs typeface="Calibri"/>
              </a:rPr>
              <a:t>MyVal </a:t>
            </a:r>
            <a:r>
              <a:rPr dirty="0" sz="1800" spc="-5">
                <a:latin typeface="Calibri"/>
                <a:cs typeface="Calibri"/>
              </a:rPr>
              <a:t>THV device is </a:t>
            </a:r>
            <a:r>
              <a:rPr dirty="0" sz="1800" spc="-10">
                <a:latin typeface="Calibri"/>
                <a:cs typeface="Calibri"/>
              </a:rPr>
              <a:t>recommended to </a:t>
            </a:r>
            <a:r>
              <a:rPr dirty="0" sz="1800" spc="-5">
                <a:latin typeface="Calibri"/>
                <a:cs typeface="Calibri"/>
              </a:rPr>
              <a:t>be crimped </a:t>
            </a:r>
            <a:r>
              <a:rPr dirty="0" sz="1800" spc="-10">
                <a:latin typeface="Calibri"/>
                <a:cs typeface="Calibri"/>
              </a:rPr>
              <a:t>directly </a:t>
            </a:r>
            <a:r>
              <a:rPr dirty="0" sz="1800" spc="-5">
                <a:latin typeface="Calibri"/>
                <a:cs typeface="Calibri"/>
              </a:rPr>
              <a:t>on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balloon</a:t>
            </a:r>
            <a:endParaRPr sz="1800">
              <a:latin typeface="Calibri"/>
              <a:cs typeface="Calibri"/>
            </a:endParaRPr>
          </a:p>
          <a:p>
            <a:pPr marL="377190" marR="670560" indent="-2863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-5">
                <a:latin typeface="Calibri"/>
                <a:cs typeface="Calibri"/>
              </a:rPr>
              <a:t>The crimped </a:t>
            </a:r>
            <a:r>
              <a:rPr dirty="0" sz="1800" spc="-10">
                <a:latin typeface="Calibri"/>
                <a:cs typeface="Calibri"/>
              </a:rPr>
              <a:t>valve </a:t>
            </a:r>
            <a:r>
              <a:rPr dirty="0" sz="1800" spc="-5">
                <a:latin typeface="Calibri"/>
                <a:cs typeface="Calibri"/>
              </a:rPr>
              <a:t>with delivery </a:t>
            </a:r>
            <a:r>
              <a:rPr dirty="0" sz="1800" spc="-20">
                <a:latin typeface="Calibri"/>
                <a:cs typeface="Calibri"/>
              </a:rPr>
              <a:t>system </a:t>
            </a:r>
            <a:r>
              <a:rPr dirty="0" sz="1800" spc="-5">
                <a:latin typeface="Calibri"/>
                <a:cs typeface="Calibri"/>
              </a:rPr>
              <a:t>is </a:t>
            </a:r>
            <a:r>
              <a:rPr dirty="0" sz="1800">
                <a:latin typeface="Calibri"/>
                <a:cs typeface="Calibri"/>
              </a:rPr>
              <a:t>then </a:t>
            </a:r>
            <a:r>
              <a:rPr dirty="0" sz="1800" spc="-5">
                <a:latin typeface="Calibri"/>
                <a:cs typeface="Calibri"/>
              </a:rPr>
              <a:t>loaded </a:t>
            </a:r>
            <a:r>
              <a:rPr dirty="0" sz="1800" spc="-10">
                <a:latin typeface="Calibri"/>
                <a:cs typeface="Calibri"/>
              </a:rPr>
              <a:t>through </a:t>
            </a:r>
            <a:r>
              <a:rPr dirty="0" sz="1800">
                <a:latin typeface="Calibri"/>
                <a:cs typeface="Calibri"/>
              </a:rPr>
              <a:t>14/16Fr  Python – </a:t>
            </a:r>
            <a:r>
              <a:rPr dirty="0" sz="1800" spc="-5">
                <a:latin typeface="Calibri"/>
                <a:cs typeface="Calibri"/>
              </a:rPr>
              <a:t>Expandable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Sheath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9327" y="3180600"/>
            <a:ext cx="7763256" cy="748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559" y="3151619"/>
            <a:ext cx="7568183" cy="861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5236" y="3206495"/>
            <a:ext cx="7661275" cy="646430"/>
          </a:xfrm>
          <a:custGeom>
            <a:avLst/>
            <a:gdLst/>
            <a:ahLst/>
            <a:cxnLst/>
            <a:rect l="l" t="t" r="r" b="b"/>
            <a:pathLst>
              <a:path w="7661275" h="646429">
                <a:moveTo>
                  <a:pt x="0" y="646176"/>
                </a:moveTo>
                <a:lnTo>
                  <a:pt x="7661148" y="646176"/>
                </a:lnTo>
                <a:lnTo>
                  <a:pt x="76611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9327" y="3887736"/>
            <a:ext cx="7763256" cy="7482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59" y="3858755"/>
            <a:ext cx="7719059" cy="861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5236" y="3913632"/>
            <a:ext cx="7661275" cy="646430"/>
          </a:xfrm>
          <a:custGeom>
            <a:avLst/>
            <a:gdLst/>
            <a:ahLst/>
            <a:cxnLst/>
            <a:rect l="l" t="t" r="r" b="b"/>
            <a:pathLst>
              <a:path w="7661275" h="646429">
                <a:moveTo>
                  <a:pt x="0" y="646176"/>
                </a:moveTo>
                <a:lnTo>
                  <a:pt x="7661148" y="646176"/>
                </a:lnTo>
                <a:lnTo>
                  <a:pt x="76611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3900" y="4594859"/>
            <a:ext cx="7752588" cy="13014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5131" y="4565916"/>
            <a:ext cx="7577328" cy="14081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9808" y="4620767"/>
            <a:ext cx="7650480" cy="1199515"/>
          </a:xfrm>
          <a:custGeom>
            <a:avLst/>
            <a:gdLst/>
            <a:ahLst/>
            <a:cxnLst/>
            <a:rect l="l" t="t" r="r" b="b"/>
            <a:pathLst>
              <a:path w="7650480" h="1199514">
                <a:moveTo>
                  <a:pt x="0" y="1199387"/>
                </a:moveTo>
                <a:lnTo>
                  <a:pt x="7650480" y="1199387"/>
                </a:lnTo>
                <a:lnTo>
                  <a:pt x="7650480" y="0"/>
                </a:lnTo>
                <a:lnTo>
                  <a:pt x="0" y="0"/>
                </a:lnTo>
                <a:lnTo>
                  <a:pt x="0" y="1199387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20318" y="3225546"/>
            <a:ext cx="7313295" cy="327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340" indent="-291465">
              <a:lnSpc>
                <a:spcPct val="100000"/>
              </a:lnSpc>
              <a:spcBef>
                <a:spcPts val="100"/>
              </a:spcBef>
              <a:buChar char="•"/>
              <a:tabLst>
                <a:tab pos="302260" algn="l"/>
                <a:tab pos="302895" algn="l"/>
              </a:tabLst>
            </a:pPr>
            <a:r>
              <a:rPr dirty="0" sz="1800" spc="-15">
                <a:latin typeface="Calibri"/>
                <a:cs typeface="Calibri"/>
              </a:rPr>
              <a:t>Navigator </a:t>
            </a:r>
            <a:r>
              <a:rPr dirty="0" sz="1800" spc="-5">
                <a:latin typeface="Calibri"/>
                <a:cs typeface="Calibri"/>
              </a:rPr>
              <a:t>balloon delivery </a:t>
            </a:r>
            <a:r>
              <a:rPr dirty="0" sz="1800" spc="-20">
                <a:latin typeface="Calibri"/>
                <a:cs typeface="Calibri"/>
              </a:rPr>
              <a:t>system </a:t>
            </a:r>
            <a:r>
              <a:rPr dirty="0" sz="1800" spc="-5">
                <a:latin typeface="Calibri"/>
                <a:cs typeface="Calibri"/>
              </a:rPr>
              <a:t>has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set of </a:t>
            </a:r>
            <a:r>
              <a:rPr dirty="0" sz="1800" spc="-15">
                <a:latin typeface="Calibri"/>
                <a:cs typeface="Calibri"/>
              </a:rPr>
              <a:t>proximal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5">
                <a:latin typeface="Calibri"/>
                <a:cs typeface="Calibri"/>
              </a:rPr>
              <a:t>distal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Stoppers</a:t>
            </a:r>
            <a:endParaRPr sz="1800">
              <a:latin typeface="Calibri"/>
              <a:cs typeface="Calibri"/>
            </a:endParaRPr>
          </a:p>
          <a:p>
            <a:pPr marL="30226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which </a:t>
            </a:r>
            <a:r>
              <a:rPr dirty="0" sz="1800" spc="-10">
                <a:latin typeface="Calibri"/>
                <a:cs typeface="Calibri"/>
              </a:rPr>
              <a:t>ensure </a:t>
            </a:r>
            <a:r>
              <a:rPr dirty="0" sz="1800" spc="-5">
                <a:latin typeface="Calibri"/>
                <a:cs typeface="Calibri"/>
              </a:rPr>
              <a:t>that </a:t>
            </a:r>
            <a:r>
              <a:rPr dirty="0" sz="1800" spc="-10">
                <a:latin typeface="Calibri"/>
                <a:cs typeface="Calibri"/>
              </a:rPr>
              <a:t>valve </a:t>
            </a:r>
            <a:r>
              <a:rPr dirty="0" sz="1800" spc="-5">
                <a:latin typeface="Calibri"/>
                <a:cs typeface="Calibri"/>
              </a:rPr>
              <a:t>crimping is </a:t>
            </a:r>
            <a:r>
              <a:rPr dirty="0" sz="1800" spc="-10">
                <a:latin typeface="Calibri"/>
                <a:cs typeface="Calibri"/>
              </a:rPr>
              <a:t>precise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snug.</a:t>
            </a:r>
            <a:endParaRPr sz="1800">
              <a:latin typeface="Calibri"/>
              <a:cs typeface="Calibri"/>
            </a:endParaRPr>
          </a:p>
          <a:p>
            <a:pPr marL="307340" indent="-291465">
              <a:lnSpc>
                <a:spcPct val="100000"/>
              </a:lnSpc>
              <a:spcBef>
                <a:spcPts val="1245"/>
              </a:spcBef>
              <a:buChar char="•"/>
              <a:tabLst>
                <a:tab pos="302260" algn="l"/>
                <a:tab pos="302895" algn="l"/>
              </a:tabLst>
            </a:pPr>
            <a:r>
              <a:rPr dirty="0" sz="1800" spc="-5">
                <a:latin typeface="Calibri"/>
                <a:cs typeface="Calibri"/>
              </a:rPr>
              <a:t>Visual </a:t>
            </a:r>
            <a:r>
              <a:rPr dirty="0" sz="1800" spc="-10">
                <a:latin typeface="Calibri"/>
                <a:cs typeface="Calibri"/>
              </a:rPr>
              <a:t>confirmation </a:t>
            </a:r>
            <a:r>
              <a:rPr dirty="0" sz="1800" spc="-5">
                <a:latin typeface="Calibri"/>
                <a:cs typeface="Calibri"/>
              </a:rPr>
              <a:t>of crimped </a:t>
            </a:r>
            <a:r>
              <a:rPr dirty="0" sz="1800" spc="-10">
                <a:latin typeface="Calibri"/>
                <a:cs typeface="Calibri"/>
              </a:rPr>
              <a:t>valve can </a:t>
            </a:r>
            <a:r>
              <a:rPr dirty="0" sz="1800" spc="-5">
                <a:latin typeface="Calibri"/>
                <a:cs typeface="Calibri"/>
              </a:rPr>
              <a:t>be had </a:t>
            </a:r>
            <a:r>
              <a:rPr dirty="0" sz="1800" spc="-15">
                <a:latin typeface="Calibri"/>
                <a:cs typeface="Calibri"/>
              </a:rPr>
              <a:t>before </a:t>
            </a:r>
            <a:r>
              <a:rPr dirty="0" sz="1800" spc="-10">
                <a:latin typeface="Calibri"/>
                <a:cs typeface="Calibri"/>
              </a:rPr>
              <a:t>entering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sheath</a:t>
            </a:r>
            <a:endParaRPr sz="1800">
              <a:latin typeface="Calibri"/>
              <a:cs typeface="Calibri"/>
            </a:endParaRPr>
          </a:p>
          <a:p>
            <a:pPr marL="30226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15">
                <a:latin typeface="Calibri"/>
                <a:cs typeface="Calibri"/>
              </a:rPr>
              <a:t>avoid any </a:t>
            </a:r>
            <a:r>
              <a:rPr dirty="0" sz="1800" spc="-5">
                <a:latin typeface="Calibri"/>
                <a:cs typeface="Calibri"/>
              </a:rPr>
              <a:t>crimping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errors/defects.</a:t>
            </a:r>
            <a:endParaRPr sz="1800">
              <a:latin typeface="Calibri"/>
              <a:cs typeface="Calibri"/>
            </a:endParaRPr>
          </a:p>
          <a:p>
            <a:pPr marL="307340" marR="137795" indent="-286385">
              <a:lnSpc>
                <a:spcPct val="100000"/>
              </a:lnSpc>
              <a:spcBef>
                <a:spcPts val="1245"/>
              </a:spcBef>
              <a:buChar char="•"/>
              <a:tabLst>
                <a:tab pos="307340" algn="l"/>
                <a:tab pos="307975" algn="l"/>
              </a:tabLst>
            </a:pP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proximal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5">
                <a:latin typeface="Calibri"/>
                <a:cs typeface="Calibri"/>
              </a:rPr>
              <a:t>distal </a:t>
            </a:r>
            <a:r>
              <a:rPr dirty="0" sz="1800" spc="-5">
                <a:latin typeface="Calibri"/>
                <a:cs typeface="Calibri"/>
              </a:rPr>
              <a:t>balloon </a:t>
            </a:r>
            <a:r>
              <a:rPr dirty="0" sz="1800" spc="-10" i="1">
                <a:latin typeface="Calibri"/>
                <a:cs typeface="Calibri"/>
              </a:rPr>
              <a:t>Stoppers </a:t>
            </a:r>
            <a:r>
              <a:rPr dirty="0" sz="1800" spc="-10">
                <a:latin typeface="Calibri"/>
                <a:cs typeface="Calibri"/>
              </a:rPr>
              <a:t>prevent inadvertent migration </a:t>
            </a:r>
            <a:r>
              <a:rPr dirty="0" sz="1800" spc="-5">
                <a:latin typeface="Calibri"/>
                <a:cs typeface="Calibri"/>
              </a:rPr>
              <a:t>of 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valve </a:t>
            </a:r>
            <a:r>
              <a:rPr dirty="0" sz="1800">
                <a:latin typeface="Calibri"/>
                <a:cs typeface="Calibri"/>
              </a:rPr>
              <a:t>&amp; </a:t>
            </a:r>
            <a:r>
              <a:rPr dirty="0" sz="1800" spc="-10">
                <a:latin typeface="Calibri"/>
                <a:cs typeface="Calibri"/>
              </a:rPr>
              <a:t>ensure there </a:t>
            </a:r>
            <a:r>
              <a:rPr dirty="0" sz="1800">
                <a:latin typeface="Calibri"/>
                <a:cs typeface="Calibri"/>
              </a:rPr>
              <a:t>is no </a:t>
            </a:r>
            <a:r>
              <a:rPr dirty="0" sz="1800" spc="-5">
                <a:latin typeface="Calibri"/>
                <a:cs typeface="Calibri"/>
              </a:rPr>
              <a:t>risk of </a:t>
            </a:r>
            <a:r>
              <a:rPr dirty="0" sz="1800" spc="-10">
                <a:latin typeface="Calibri"/>
                <a:cs typeface="Calibri"/>
              </a:rPr>
              <a:t>valve </a:t>
            </a:r>
            <a:r>
              <a:rPr dirty="0" sz="1800" spc="-5">
                <a:latin typeface="Calibri"/>
                <a:cs typeface="Calibri"/>
              </a:rPr>
              <a:t>dislodgement </a:t>
            </a:r>
            <a:r>
              <a:rPr dirty="0" sz="1800" spc="-10">
                <a:latin typeface="Calibri"/>
                <a:cs typeface="Calibri"/>
              </a:rPr>
              <a:t>(embolization)  </a:t>
            </a:r>
            <a:r>
              <a:rPr dirty="0" sz="1800" spc="-5">
                <a:latin typeface="Calibri"/>
                <a:cs typeface="Calibri"/>
              </a:rPr>
              <a:t>during entry </a:t>
            </a:r>
            <a:r>
              <a:rPr dirty="0" sz="1800" spc="-10">
                <a:latin typeface="Calibri"/>
                <a:cs typeface="Calibri"/>
              </a:rPr>
              <a:t>through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sheath or while </a:t>
            </a:r>
            <a:r>
              <a:rPr dirty="0" sz="1800" spc="-10">
                <a:latin typeface="Calibri"/>
                <a:cs typeface="Calibri"/>
              </a:rPr>
              <a:t>negotiating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loaded delivery  </a:t>
            </a:r>
            <a:r>
              <a:rPr dirty="0" sz="1800" spc="-20">
                <a:latin typeface="Calibri"/>
                <a:cs typeface="Calibri"/>
              </a:rPr>
              <a:t>system </a:t>
            </a:r>
            <a:r>
              <a:rPr dirty="0" sz="1800" spc="-10">
                <a:latin typeface="Calibri"/>
                <a:cs typeface="Calibri"/>
              </a:rPr>
              <a:t>across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aorta.</a:t>
            </a:r>
            <a:endParaRPr sz="1800">
              <a:latin typeface="Calibri"/>
              <a:cs typeface="Calibri"/>
            </a:endParaRPr>
          </a:p>
          <a:p>
            <a:pPr marL="299085" marR="382270" indent="-286385">
              <a:lnSpc>
                <a:spcPct val="100000"/>
              </a:lnSpc>
              <a:spcBef>
                <a:spcPts val="1460"/>
              </a:spcBef>
              <a:buFont typeface="Calibri"/>
              <a:buChar char="•"/>
              <a:tabLst>
                <a:tab pos="299085" algn="l"/>
                <a:tab pos="299720" algn="l"/>
              </a:tabLst>
            </a:pPr>
            <a:r>
              <a:rPr dirty="0" sz="1800" spc="-25" b="1">
                <a:latin typeface="Calibri"/>
                <a:cs typeface="Calibri"/>
              </a:rPr>
              <a:t>MyVal </a:t>
            </a:r>
            <a:r>
              <a:rPr dirty="0" sz="1800" spc="-5" b="1">
                <a:latin typeface="Calibri"/>
                <a:cs typeface="Calibri"/>
              </a:rPr>
              <a:t>THV direct crimping </a:t>
            </a:r>
            <a:r>
              <a:rPr dirty="0" sz="1800" b="1">
                <a:latin typeface="Calibri"/>
                <a:cs typeface="Calibri"/>
              </a:rPr>
              <a:t>on the balloon </a:t>
            </a:r>
            <a:r>
              <a:rPr dirty="0" sz="1800" spc="-15" b="1">
                <a:latin typeface="Calibri"/>
                <a:cs typeface="Calibri"/>
              </a:rPr>
              <a:t>makes </a:t>
            </a:r>
            <a:r>
              <a:rPr dirty="0" sz="1800" spc="-65" b="1">
                <a:latin typeface="Calibri"/>
                <a:cs typeface="Calibri"/>
              </a:rPr>
              <a:t>TAVI </a:t>
            </a:r>
            <a:r>
              <a:rPr dirty="0" sz="1800" spc="-5" b="1">
                <a:latin typeface="Calibri"/>
                <a:cs typeface="Calibri"/>
              </a:rPr>
              <a:t>delivery </a:t>
            </a:r>
            <a:r>
              <a:rPr dirty="0" sz="1800" b="1">
                <a:latin typeface="Calibri"/>
                <a:cs typeface="Calibri"/>
              </a:rPr>
              <a:t>simple,  </a:t>
            </a:r>
            <a:r>
              <a:rPr dirty="0" sz="1800" spc="-5" b="1">
                <a:latin typeface="Calibri"/>
                <a:cs typeface="Calibri"/>
              </a:rPr>
              <a:t>intuitive </a:t>
            </a:r>
            <a:r>
              <a:rPr dirty="0" sz="1800" b="1">
                <a:latin typeface="Calibri"/>
                <a:cs typeface="Calibri"/>
              </a:rPr>
              <a:t>and </a:t>
            </a:r>
            <a:r>
              <a:rPr dirty="0" sz="1800" spc="-10" b="1">
                <a:latin typeface="Calibri"/>
                <a:cs typeface="Calibri"/>
              </a:rPr>
              <a:t>eliminates </a:t>
            </a:r>
            <a:r>
              <a:rPr dirty="0" sz="1800" spc="-15" b="1">
                <a:latin typeface="Calibri"/>
                <a:cs typeface="Calibri"/>
              </a:rPr>
              <a:t>unwarranted procedural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steps.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2602" y="226009"/>
            <a:ext cx="63588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Navigator </a:t>
            </a:r>
            <a:r>
              <a:rPr dirty="0" sz="4000" spc="-5"/>
              <a:t>THV </a:t>
            </a:r>
            <a:r>
              <a:rPr dirty="0" sz="4000" spc="-10"/>
              <a:t>Delivery</a:t>
            </a:r>
            <a:r>
              <a:rPr dirty="0" sz="4000"/>
              <a:t> </a:t>
            </a:r>
            <a:r>
              <a:rPr dirty="0" sz="4000" spc="-35"/>
              <a:t>System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1039367"/>
            <a:ext cx="9144000" cy="2218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234439"/>
            <a:ext cx="9144000" cy="1648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62808" y="1805177"/>
            <a:ext cx="2540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Usable </a:t>
            </a:r>
            <a:r>
              <a:rPr dirty="0" sz="1600" spc="-10">
                <a:latin typeface="Calibri"/>
                <a:cs typeface="Calibri"/>
              </a:rPr>
              <a:t>catheter length 120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9172" y="1417319"/>
            <a:ext cx="1630679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61335" y="1495171"/>
            <a:ext cx="1434465" cy="471805"/>
          </a:xfrm>
          <a:custGeom>
            <a:avLst/>
            <a:gdLst/>
            <a:ahLst/>
            <a:cxnLst/>
            <a:rect l="l" t="t" r="r" b="b"/>
            <a:pathLst>
              <a:path w="1434464" h="471805">
                <a:moveTo>
                  <a:pt x="25907" y="364363"/>
                </a:moveTo>
                <a:lnTo>
                  <a:pt x="0" y="364363"/>
                </a:lnTo>
                <a:lnTo>
                  <a:pt x="0" y="465581"/>
                </a:lnTo>
                <a:lnTo>
                  <a:pt x="5841" y="471424"/>
                </a:lnTo>
                <a:lnTo>
                  <a:pt x="22606" y="471424"/>
                </a:lnTo>
                <a:lnTo>
                  <a:pt x="22606" y="455167"/>
                </a:lnTo>
                <a:lnTo>
                  <a:pt x="12953" y="445515"/>
                </a:lnTo>
                <a:lnTo>
                  <a:pt x="25907" y="445515"/>
                </a:lnTo>
                <a:lnTo>
                  <a:pt x="25907" y="364363"/>
                </a:lnTo>
                <a:close/>
              </a:path>
              <a:path w="1434464" h="471805">
                <a:moveTo>
                  <a:pt x="25907" y="445515"/>
                </a:moveTo>
                <a:lnTo>
                  <a:pt x="22606" y="445515"/>
                </a:lnTo>
                <a:lnTo>
                  <a:pt x="22606" y="455167"/>
                </a:lnTo>
                <a:lnTo>
                  <a:pt x="25907" y="458469"/>
                </a:lnTo>
                <a:lnTo>
                  <a:pt x="25907" y="445515"/>
                </a:lnTo>
                <a:close/>
              </a:path>
              <a:path w="1434464" h="471805">
                <a:moveTo>
                  <a:pt x="22606" y="445515"/>
                </a:moveTo>
                <a:lnTo>
                  <a:pt x="12953" y="445515"/>
                </a:lnTo>
                <a:lnTo>
                  <a:pt x="22606" y="455167"/>
                </a:lnTo>
                <a:lnTo>
                  <a:pt x="22606" y="445515"/>
                </a:lnTo>
                <a:close/>
              </a:path>
              <a:path w="1434464" h="471805">
                <a:moveTo>
                  <a:pt x="25907" y="183006"/>
                </a:moveTo>
                <a:lnTo>
                  <a:pt x="0" y="183006"/>
                </a:lnTo>
                <a:lnTo>
                  <a:pt x="0" y="286638"/>
                </a:lnTo>
                <a:lnTo>
                  <a:pt x="25907" y="286638"/>
                </a:lnTo>
                <a:lnTo>
                  <a:pt x="25907" y="183006"/>
                </a:lnTo>
                <a:close/>
              </a:path>
              <a:path w="1434464" h="471805">
                <a:moveTo>
                  <a:pt x="71374" y="47116"/>
                </a:moveTo>
                <a:lnTo>
                  <a:pt x="5841" y="47116"/>
                </a:lnTo>
                <a:lnTo>
                  <a:pt x="0" y="52958"/>
                </a:lnTo>
                <a:lnTo>
                  <a:pt x="0" y="105282"/>
                </a:lnTo>
                <a:lnTo>
                  <a:pt x="25907" y="105282"/>
                </a:lnTo>
                <a:lnTo>
                  <a:pt x="25907" y="73025"/>
                </a:lnTo>
                <a:lnTo>
                  <a:pt x="12953" y="73025"/>
                </a:lnTo>
                <a:lnTo>
                  <a:pt x="25907" y="60070"/>
                </a:lnTo>
                <a:lnTo>
                  <a:pt x="71374" y="60070"/>
                </a:lnTo>
                <a:lnTo>
                  <a:pt x="71374" y="47116"/>
                </a:lnTo>
                <a:close/>
              </a:path>
              <a:path w="1434464" h="471805">
                <a:moveTo>
                  <a:pt x="25907" y="60070"/>
                </a:moveTo>
                <a:lnTo>
                  <a:pt x="12953" y="73025"/>
                </a:lnTo>
                <a:lnTo>
                  <a:pt x="25907" y="73025"/>
                </a:lnTo>
                <a:lnTo>
                  <a:pt x="25907" y="60070"/>
                </a:lnTo>
                <a:close/>
              </a:path>
              <a:path w="1434464" h="471805">
                <a:moveTo>
                  <a:pt x="71374" y="60070"/>
                </a:moveTo>
                <a:lnTo>
                  <a:pt x="25907" y="60070"/>
                </a:lnTo>
                <a:lnTo>
                  <a:pt x="25907" y="73025"/>
                </a:lnTo>
                <a:lnTo>
                  <a:pt x="71374" y="73025"/>
                </a:lnTo>
                <a:lnTo>
                  <a:pt x="71374" y="60070"/>
                </a:lnTo>
                <a:close/>
              </a:path>
              <a:path w="1434464" h="471805">
                <a:moveTo>
                  <a:pt x="252730" y="47116"/>
                </a:moveTo>
                <a:lnTo>
                  <a:pt x="149097" y="47116"/>
                </a:lnTo>
                <a:lnTo>
                  <a:pt x="149097" y="73025"/>
                </a:lnTo>
                <a:lnTo>
                  <a:pt x="252730" y="73025"/>
                </a:lnTo>
                <a:lnTo>
                  <a:pt x="252730" y="47116"/>
                </a:lnTo>
                <a:close/>
              </a:path>
              <a:path w="1434464" h="471805">
                <a:moveTo>
                  <a:pt x="434086" y="47116"/>
                </a:moveTo>
                <a:lnTo>
                  <a:pt x="330453" y="47116"/>
                </a:lnTo>
                <a:lnTo>
                  <a:pt x="330453" y="73025"/>
                </a:lnTo>
                <a:lnTo>
                  <a:pt x="434086" y="73025"/>
                </a:lnTo>
                <a:lnTo>
                  <a:pt x="434086" y="47116"/>
                </a:lnTo>
                <a:close/>
              </a:path>
              <a:path w="1434464" h="471805">
                <a:moveTo>
                  <a:pt x="615441" y="47116"/>
                </a:moveTo>
                <a:lnTo>
                  <a:pt x="511809" y="47116"/>
                </a:lnTo>
                <a:lnTo>
                  <a:pt x="511809" y="73025"/>
                </a:lnTo>
                <a:lnTo>
                  <a:pt x="615441" y="73025"/>
                </a:lnTo>
                <a:lnTo>
                  <a:pt x="615441" y="47116"/>
                </a:lnTo>
                <a:close/>
              </a:path>
              <a:path w="1434464" h="471805">
                <a:moveTo>
                  <a:pt x="796798" y="47116"/>
                </a:moveTo>
                <a:lnTo>
                  <a:pt x="693165" y="47116"/>
                </a:lnTo>
                <a:lnTo>
                  <a:pt x="693165" y="73025"/>
                </a:lnTo>
                <a:lnTo>
                  <a:pt x="796798" y="73025"/>
                </a:lnTo>
                <a:lnTo>
                  <a:pt x="796798" y="47116"/>
                </a:lnTo>
                <a:close/>
              </a:path>
              <a:path w="1434464" h="471805">
                <a:moveTo>
                  <a:pt x="978153" y="47116"/>
                </a:moveTo>
                <a:lnTo>
                  <a:pt x="874522" y="47116"/>
                </a:lnTo>
                <a:lnTo>
                  <a:pt x="874522" y="73025"/>
                </a:lnTo>
                <a:lnTo>
                  <a:pt x="978153" y="73025"/>
                </a:lnTo>
                <a:lnTo>
                  <a:pt x="978153" y="47116"/>
                </a:lnTo>
                <a:close/>
              </a:path>
              <a:path w="1434464" h="471805">
                <a:moveTo>
                  <a:pt x="1159510" y="47116"/>
                </a:moveTo>
                <a:lnTo>
                  <a:pt x="1055877" y="47116"/>
                </a:lnTo>
                <a:lnTo>
                  <a:pt x="1055877" y="73025"/>
                </a:lnTo>
                <a:lnTo>
                  <a:pt x="1159510" y="73025"/>
                </a:lnTo>
                <a:lnTo>
                  <a:pt x="1159510" y="47116"/>
                </a:lnTo>
                <a:close/>
              </a:path>
              <a:path w="1434464" h="471805">
                <a:moveTo>
                  <a:pt x="1383048" y="60070"/>
                </a:moveTo>
                <a:lnTo>
                  <a:pt x="1324483" y="94233"/>
                </a:lnTo>
                <a:lnTo>
                  <a:pt x="1318260" y="97789"/>
                </a:lnTo>
                <a:lnTo>
                  <a:pt x="1316101" y="105790"/>
                </a:lnTo>
                <a:lnTo>
                  <a:pt x="1319784" y="111887"/>
                </a:lnTo>
                <a:lnTo>
                  <a:pt x="1323339" y="118109"/>
                </a:lnTo>
                <a:lnTo>
                  <a:pt x="1331340" y="120141"/>
                </a:lnTo>
                <a:lnTo>
                  <a:pt x="1415175" y="71246"/>
                </a:lnTo>
                <a:lnTo>
                  <a:pt x="1402206" y="71246"/>
                </a:lnTo>
                <a:lnTo>
                  <a:pt x="1383048" y="60070"/>
                </a:lnTo>
                <a:close/>
              </a:path>
              <a:path w="1434464" h="471805">
                <a:moveTo>
                  <a:pt x="1340865" y="47116"/>
                </a:moveTo>
                <a:lnTo>
                  <a:pt x="1237234" y="47116"/>
                </a:lnTo>
                <a:lnTo>
                  <a:pt x="1237234" y="73025"/>
                </a:lnTo>
                <a:lnTo>
                  <a:pt x="1340865" y="73025"/>
                </a:lnTo>
                <a:lnTo>
                  <a:pt x="1340865" y="47116"/>
                </a:lnTo>
                <a:close/>
              </a:path>
              <a:path w="1434464" h="471805">
                <a:moveTo>
                  <a:pt x="1402206" y="48894"/>
                </a:moveTo>
                <a:lnTo>
                  <a:pt x="1383048" y="60070"/>
                </a:lnTo>
                <a:lnTo>
                  <a:pt x="1402206" y="71246"/>
                </a:lnTo>
                <a:lnTo>
                  <a:pt x="1402206" y="48894"/>
                </a:lnTo>
                <a:close/>
              </a:path>
              <a:path w="1434464" h="471805">
                <a:moveTo>
                  <a:pt x="1415175" y="48894"/>
                </a:moveTo>
                <a:lnTo>
                  <a:pt x="1402206" y="48894"/>
                </a:lnTo>
                <a:lnTo>
                  <a:pt x="1402206" y="71246"/>
                </a:lnTo>
                <a:lnTo>
                  <a:pt x="1415175" y="71246"/>
                </a:lnTo>
                <a:lnTo>
                  <a:pt x="1434338" y="60070"/>
                </a:lnTo>
                <a:lnTo>
                  <a:pt x="1415175" y="48894"/>
                </a:lnTo>
                <a:close/>
              </a:path>
              <a:path w="1434464" h="471805">
                <a:moveTo>
                  <a:pt x="1331340" y="0"/>
                </a:moveTo>
                <a:lnTo>
                  <a:pt x="1323339" y="2031"/>
                </a:lnTo>
                <a:lnTo>
                  <a:pt x="1319784" y="8254"/>
                </a:lnTo>
                <a:lnTo>
                  <a:pt x="1316101" y="14350"/>
                </a:lnTo>
                <a:lnTo>
                  <a:pt x="1318260" y="22351"/>
                </a:lnTo>
                <a:lnTo>
                  <a:pt x="1324483" y="25907"/>
                </a:lnTo>
                <a:lnTo>
                  <a:pt x="1383048" y="60070"/>
                </a:lnTo>
                <a:lnTo>
                  <a:pt x="1402206" y="48894"/>
                </a:lnTo>
                <a:lnTo>
                  <a:pt x="1415175" y="48894"/>
                </a:lnTo>
                <a:lnTo>
                  <a:pt x="133134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79135" y="1918728"/>
            <a:ext cx="1418843" cy="784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21046" y="1941576"/>
            <a:ext cx="1284605" cy="589280"/>
          </a:xfrm>
          <a:custGeom>
            <a:avLst/>
            <a:gdLst/>
            <a:ahLst/>
            <a:cxnLst/>
            <a:rect l="l" t="t" r="r" b="b"/>
            <a:pathLst>
              <a:path w="1284604" h="589280">
                <a:moveTo>
                  <a:pt x="103631" y="0"/>
                </a:moveTo>
                <a:lnTo>
                  <a:pt x="0" y="0"/>
                </a:lnTo>
                <a:lnTo>
                  <a:pt x="0" y="25908"/>
                </a:lnTo>
                <a:lnTo>
                  <a:pt x="103631" y="25908"/>
                </a:lnTo>
                <a:lnTo>
                  <a:pt x="103631" y="0"/>
                </a:lnTo>
                <a:close/>
              </a:path>
              <a:path w="1284604" h="589280">
                <a:moveTo>
                  <a:pt x="284988" y="0"/>
                </a:moveTo>
                <a:lnTo>
                  <a:pt x="181355" y="0"/>
                </a:lnTo>
                <a:lnTo>
                  <a:pt x="181355" y="25908"/>
                </a:lnTo>
                <a:lnTo>
                  <a:pt x="284988" y="25908"/>
                </a:lnTo>
                <a:lnTo>
                  <a:pt x="284988" y="0"/>
                </a:lnTo>
                <a:close/>
              </a:path>
              <a:path w="1284604" h="589280">
                <a:moveTo>
                  <a:pt x="466343" y="0"/>
                </a:moveTo>
                <a:lnTo>
                  <a:pt x="362712" y="0"/>
                </a:lnTo>
                <a:lnTo>
                  <a:pt x="362712" y="25908"/>
                </a:lnTo>
                <a:lnTo>
                  <a:pt x="466343" y="25908"/>
                </a:lnTo>
                <a:lnTo>
                  <a:pt x="466343" y="0"/>
                </a:lnTo>
                <a:close/>
              </a:path>
              <a:path w="1284604" h="589280">
                <a:moveTo>
                  <a:pt x="647700" y="0"/>
                </a:moveTo>
                <a:lnTo>
                  <a:pt x="544067" y="0"/>
                </a:lnTo>
                <a:lnTo>
                  <a:pt x="544067" y="25908"/>
                </a:lnTo>
                <a:lnTo>
                  <a:pt x="647700" y="25908"/>
                </a:lnTo>
                <a:lnTo>
                  <a:pt x="647700" y="0"/>
                </a:lnTo>
                <a:close/>
              </a:path>
              <a:path w="1284604" h="589280">
                <a:moveTo>
                  <a:pt x="829055" y="0"/>
                </a:moveTo>
                <a:lnTo>
                  <a:pt x="725424" y="0"/>
                </a:lnTo>
                <a:lnTo>
                  <a:pt x="725424" y="25908"/>
                </a:lnTo>
                <a:lnTo>
                  <a:pt x="829055" y="25908"/>
                </a:lnTo>
                <a:lnTo>
                  <a:pt x="829055" y="0"/>
                </a:lnTo>
                <a:close/>
              </a:path>
              <a:path w="1284604" h="589280">
                <a:moveTo>
                  <a:pt x="1010412" y="0"/>
                </a:moveTo>
                <a:lnTo>
                  <a:pt x="906779" y="0"/>
                </a:lnTo>
                <a:lnTo>
                  <a:pt x="906779" y="25908"/>
                </a:lnTo>
                <a:lnTo>
                  <a:pt x="1010412" y="25908"/>
                </a:lnTo>
                <a:lnTo>
                  <a:pt x="1010412" y="0"/>
                </a:lnTo>
                <a:close/>
              </a:path>
              <a:path w="1284604" h="589280">
                <a:moveTo>
                  <a:pt x="1191768" y="0"/>
                </a:moveTo>
                <a:lnTo>
                  <a:pt x="1088136" y="0"/>
                </a:lnTo>
                <a:lnTo>
                  <a:pt x="1088136" y="25908"/>
                </a:lnTo>
                <a:lnTo>
                  <a:pt x="1191768" y="25908"/>
                </a:lnTo>
                <a:lnTo>
                  <a:pt x="1191768" y="0"/>
                </a:lnTo>
                <a:close/>
              </a:path>
              <a:path w="1284604" h="589280">
                <a:moveTo>
                  <a:pt x="1236979" y="58420"/>
                </a:moveTo>
                <a:lnTo>
                  <a:pt x="1211072" y="58420"/>
                </a:lnTo>
                <a:lnTo>
                  <a:pt x="1211072" y="162051"/>
                </a:lnTo>
                <a:lnTo>
                  <a:pt x="1236979" y="162051"/>
                </a:lnTo>
                <a:lnTo>
                  <a:pt x="1236979" y="58420"/>
                </a:lnTo>
                <a:close/>
              </a:path>
              <a:path w="1284604" h="589280">
                <a:moveTo>
                  <a:pt x="1236979" y="239775"/>
                </a:moveTo>
                <a:lnTo>
                  <a:pt x="1211072" y="239775"/>
                </a:lnTo>
                <a:lnTo>
                  <a:pt x="1211072" y="343408"/>
                </a:lnTo>
                <a:lnTo>
                  <a:pt x="1236979" y="343408"/>
                </a:lnTo>
                <a:lnTo>
                  <a:pt x="1236979" y="239775"/>
                </a:lnTo>
                <a:close/>
              </a:path>
              <a:path w="1284604" h="589280">
                <a:moveTo>
                  <a:pt x="1178305" y="470788"/>
                </a:moveTo>
                <a:lnTo>
                  <a:pt x="1172082" y="474345"/>
                </a:lnTo>
                <a:lnTo>
                  <a:pt x="1165987" y="478027"/>
                </a:lnTo>
                <a:lnTo>
                  <a:pt x="1163827" y="485901"/>
                </a:lnTo>
                <a:lnTo>
                  <a:pt x="1167511" y="492125"/>
                </a:lnTo>
                <a:lnTo>
                  <a:pt x="1224026" y="589026"/>
                </a:lnTo>
                <a:lnTo>
                  <a:pt x="1242839" y="556768"/>
                </a:lnTo>
                <a:lnTo>
                  <a:pt x="1212850" y="556768"/>
                </a:lnTo>
                <a:lnTo>
                  <a:pt x="1224026" y="537609"/>
                </a:lnTo>
                <a:lnTo>
                  <a:pt x="1216532" y="524763"/>
                </a:lnTo>
                <a:lnTo>
                  <a:pt x="1211072" y="524763"/>
                </a:lnTo>
                <a:lnTo>
                  <a:pt x="1211072" y="515402"/>
                </a:lnTo>
                <a:lnTo>
                  <a:pt x="1189862" y="479044"/>
                </a:lnTo>
                <a:lnTo>
                  <a:pt x="1186306" y="472821"/>
                </a:lnTo>
                <a:lnTo>
                  <a:pt x="1178305" y="470788"/>
                </a:lnTo>
                <a:close/>
              </a:path>
              <a:path w="1284604" h="589280">
                <a:moveTo>
                  <a:pt x="1224026" y="537609"/>
                </a:moveTo>
                <a:lnTo>
                  <a:pt x="1212850" y="556768"/>
                </a:lnTo>
                <a:lnTo>
                  <a:pt x="1235202" y="556768"/>
                </a:lnTo>
                <a:lnTo>
                  <a:pt x="1224026" y="537609"/>
                </a:lnTo>
                <a:close/>
              </a:path>
              <a:path w="1284604" h="589280">
                <a:moveTo>
                  <a:pt x="1236979" y="515402"/>
                </a:moveTo>
                <a:lnTo>
                  <a:pt x="1224026" y="537609"/>
                </a:lnTo>
                <a:lnTo>
                  <a:pt x="1235202" y="556768"/>
                </a:lnTo>
                <a:lnTo>
                  <a:pt x="1242839" y="556768"/>
                </a:lnTo>
                <a:lnTo>
                  <a:pt x="1261505" y="524763"/>
                </a:lnTo>
                <a:lnTo>
                  <a:pt x="1236979" y="524763"/>
                </a:lnTo>
                <a:lnTo>
                  <a:pt x="1236979" y="515402"/>
                </a:lnTo>
                <a:close/>
              </a:path>
              <a:path w="1284604" h="589280">
                <a:moveTo>
                  <a:pt x="1211072" y="515402"/>
                </a:moveTo>
                <a:lnTo>
                  <a:pt x="1211072" y="524763"/>
                </a:lnTo>
                <a:lnTo>
                  <a:pt x="1216532" y="524763"/>
                </a:lnTo>
                <a:lnTo>
                  <a:pt x="1211072" y="515402"/>
                </a:lnTo>
                <a:close/>
              </a:path>
              <a:path w="1284604" h="589280">
                <a:moveTo>
                  <a:pt x="1236979" y="421132"/>
                </a:moveTo>
                <a:lnTo>
                  <a:pt x="1211072" y="421132"/>
                </a:lnTo>
                <a:lnTo>
                  <a:pt x="1211072" y="515402"/>
                </a:lnTo>
                <a:lnTo>
                  <a:pt x="1216532" y="524763"/>
                </a:lnTo>
                <a:lnTo>
                  <a:pt x="1231519" y="524763"/>
                </a:lnTo>
                <a:lnTo>
                  <a:pt x="1236979" y="515402"/>
                </a:lnTo>
                <a:lnTo>
                  <a:pt x="1236979" y="421132"/>
                </a:lnTo>
                <a:close/>
              </a:path>
              <a:path w="1284604" h="589280">
                <a:moveTo>
                  <a:pt x="1269746" y="470788"/>
                </a:moveTo>
                <a:lnTo>
                  <a:pt x="1261745" y="472821"/>
                </a:lnTo>
                <a:lnTo>
                  <a:pt x="1258188" y="479044"/>
                </a:lnTo>
                <a:lnTo>
                  <a:pt x="1236979" y="515402"/>
                </a:lnTo>
                <a:lnTo>
                  <a:pt x="1236979" y="524763"/>
                </a:lnTo>
                <a:lnTo>
                  <a:pt x="1261505" y="524763"/>
                </a:lnTo>
                <a:lnTo>
                  <a:pt x="1280540" y="492125"/>
                </a:lnTo>
                <a:lnTo>
                  <a:pt x="1284097" y="485901"/>
                </a:lnTo>
                <a:lnTo>
                  <a:pt x="1282064" y="478027"/>
                </a:lnTo>
                <a:lnTo>
                  <a:pt x="1269746" y="470788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7147" y="1215390"/>
            <a:ext cx="14820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0.035” </a:t>
            </a:r>
            <a:r>
              <a:rPr dirty="0" sz="1600" spc="-5">
                <a:latin typeface="Calibri"/>
                <a:cs typeface="Calibri"/>
              </a:rPr>
              <a:t>guide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41064" y="1434033"/>
            <a:ext cx="106616" cy="275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6690" y="1456182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80">
                <a:moveTo>
                  <a:pt x="0" y="0"/>
                </a:moveTo>
                <a:lnTo>
                  <a:pt x="0" y="182371"/>
                </a:lnTo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50506" y="1881886"/>
            <a:ext cx="20961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Proximal </a:t>
            </a:r>
            <a:r>
              <a:rPr dirty="0" sz="1400" spc="-5">
                <a:latin typeface="Calibri"/>
                <a:cs typeface="Calibri"/>
              </a:rPr>
              <a:t>Shaft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Rotatory  </a:t>
            </a:r>
            <a:r>
              <a:rPr dirty="0" sz="1400" spc="-5">
                <a:latin typeface="Calibri"/>
                <a:cs typeface="Calibri"/>
              </a:rPr>
              <a:t>Handle </a:t>
            </a:r>
            <a:r>
              <a:rPr dirty="0" sz="1400" spc="-10">
                <a:latin typeface="Calibri"/>
                <a:cs typeface="Calibri"/>
              </a:rPr>
              <a:t>for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Hi-Flexion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12492" y="2345397"/>
            <a:ext cx="310959" cy="4130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10154" y="2367533"/>
            <a:ext cx="120142" cy="217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12492" y="2494749"/>
            <a:ext cx="310959" cy="4130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10154" y="2632710"/>
            <a:ext cx="120142" cy="217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13610" y="2319020"/>
            <a:ext cx="2870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14F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7925" y="6551777"/>
            <a:ext cx="70370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Navigator </a:t>
            </a:r>
            <a:r>
              <a:rPr dirty="0" sz="1400">
                <a:latin typeface="Calibri"/>
                <a:cs typeface="Calibri"/>
              </a:rPr>
              <a:t>– </a:t>
            </a:r>
            <a:r>
              <a:rPr dirty="0" sz="1400" spc="-5">
                <a:latin typeface="Calibri"/>
                <a:cs typeface="Calibri"/>
              </a:rPr>
              <a:t>THV </a:t>
            </a:r>
            <a:r>
              <a:rPr dirty="0" sz="1400">
                <a:latin typeface="Calibri"/>
                <a:cs typeface="Calibri"/>
              </a:rPr>
              <a:t>Delivery </a:t>
            </a:r>
            <a:r>
              <a:rPr dirty="0" sz="1400" spc="-10">
                <a:latin typeface="Calibri"/>
                <a:cs typeface="Calibri"/>
              </a:rPr>
              <a:t>System </a:t>
            </a:r>
            <a:r>
              <a:rPr dirty="0" sz="1400" spc="-5">
                <a:latin typeface="Calibri"/>
                <a:cs typeface="Calibri"/>
              </a:rPr>
              <a:t>has been indigenously developed </a:t>
            </a:r>
            <a:r>
              <a:rPr dirty="0" sz="1400" spc="-10">
                <a:latin typeface="Calibri"/>
                <a:cs typeface="Calibri"/>
              </a:rPr>
              <a:t>by </a:t>
            </a:r>
            <a:r>
              <a:rPr dirty="0" sz="1400">
                <a:latin typeface="Calibri"/>
                <a:cs typeface="Calibri"/>
              </a:rPr>
              <a:t>Meril </a:t>
            </a:r>
            <a:r>
              <a:rPr dirty="0" sz="1400" spc="-10">
                <a:latin typeface="Calibri"/>
                <a:cs typeface="Calibri"/>
              </a:rPr>
              <a:t>Life </a:t>
            </a:r>
            <a:r>
              <a:rPr dirty="0" sz="1400" spc="-5">
                <a:latin typeface="Calibri"/>
                <a:cs typeface="Calibri"/>
              </a:rPr>
              <a:t>Sciences </a:t>
            </a:r>
            <a:r>
              <a:rPr dirty="0" sz="1400">
                <a:latin typeface="Calibri"/>
                <a:cs typeface="Calibri"/>
              </a:rPr>
              <a:t>Pvt.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Ltd.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4067499"/>
            <a:ext cx="8839200" cy="14467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10355" y="4674044"/>
            <a:ext cx="274396" cy="10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53790" y="4709921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29684" y="4497323"/>
            <a:ext cx="514350" cy="4229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80376" y="4633721"/>
            <a:ext cx="281305" cy="1397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93720" y="4219905"/>
            <a:ext cx="310959" cy="3932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91382" y="4357878"/>
            <a:ext cx="120142" cy="1965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04388" y="4951425"/>
            <a:ext cx="310959" cy="3932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02051" y="5089397"/>
            <a:ext cx="120141" cy="1965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78607" y="4002023"/>
            <a:ext cx="486181" cy="15483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21268" y="4021709"/>
            <a:ext cx="405765" cy="748665"/>
          </a:xfrm>
          <a:custGeom>
            <a:avLst/>
            <a:gdLst/>
            <a:ahLst/>
            <a:cxnLst/>
            <a:rect l="l" t="t" r="r" b="b"/>
            <a:pathLst>
              <a:path w="405764" h="748664">
                <a:moveTo>
                  <a:pt x="304049" y="0"/>
                </a:moveTo>
                <a:lnTo>
                  <a:pt x="304049" y="50673"/>
                </a:lnTo>
                <a:lnTo>
                  <a:pt x="271163" y="67145"/>
                </a:lnTo>
                <a:lnTo>
                  <a:pt x="239673" y="87813"/>
                </a:lnTo>
                <a:lnTo>
                  <a:pt x="209675" y="112454"/>
                </a:lnTo>
                <a:lnTo>
                  <a:pt x="181267" y="140842"/>
                </a:lnTo>
                <a:lnTo>
                  <a:pt x="154548" y="172752"/>
                </a:lnTo>
                <a:lnTo>
                  <a:pt x="129614" y="207959"/>
                </a:lnTo>
                <a:lnTo>
                  <a:pt x="106564" y="246239"/>
                </a:lnTo>
                <a:lnTo>
                  <a:pt x="85495" y="287366"/>
                </a:lnTo>
                <a:lnTo>
                  <a:pt x="66505" y="331116"/>
                </a:lnTo>
                <a:lnTo>
                  <a:pt x="49692" y="377263"/>
                </a:lnTo>
                <a:lnTo>
                  <a:pt x="35153" y="425583"/>
                </a:lnTo>
                <a:lnTo>
                  <a:pt x="22987" y="475851"/>
                </a:lnTo>
                <a:lnTo>
                  <a:pt x="13290" y="527842"/>
                </a:lnTo>
                <a:lnTo>
                  <a:pt x="6160" y="581331"/>
                </a:lnTo>
                <a:lnTo>
                  <a:pt x="1696" y="636093"/>
                </a:lnTo>
                <a:lnTo>
                  <a:pt x="0" y="692154"/>
                </a:lnTo>
                <a:lnTo>
                  <a:pt x="1154" y="748538"/>
                </a:lnTo>
                <a:lnTo>
                  <a:pt x="5223" y="692154"/>
                </a:lnTo>
                <a:lnTo>
                  <a:pt x="12074" y="637195"/>
                </a:lnTo>
                <a:lnTo>
                  <a:pt x="21597" y="583879"/>
                </a:lnTo>
                <a:lnTo>
                  <a:pt x="33680" y="532427"/>
                </a:lnTo>
                <a:lnTo>
                  <a:pt x="48214" y="483056"/>
                </a:lnTo>
                <a:lnTo>
                  <a:pt x="65089" y="435985"/>
                </a:lnTo>
                <a:lnTo>
                  <a:pt x="84193" y="391435"/>
                </a:lnTo>
                <a:lnTo>
                  <a:pt x="105416" y="349623"/>
                </a:lnTo>
                <a:lnTo>
                  <a:pt x="128648" y="310769"/>
                </a:lnTo>
                <a:lnTo>
                  <a:pt x="153779" y="275091"/>
                </a:lnTo>
                <a:lnTo>
                  <a:pt x="180699" y="242809"/>
                </a:lnTo>
                <a:lnTo>
                  <a:pt x="209295" y="214142"/>
                </a:lnTo>
                <a:lnTo>
                  <a:pt x="239460" y="189308"/>
                </a:lnTo>
                <a:lnTo>
                  <a:pt x="304049" y="152019"/>
                </a:lnTo>
                <a:lnTo>
                  <a:pt x="345952" y="152019"/>
                </a:lnTo>
                <a:lnTo>
                  <a:pt x="405395" y="80137"/>
                </a:lnTo>
                <a:lnTo>
                  <a:pt x="304049" y="0"/>
                </a:lnTo>
                <a:close/>
              </a:path>
              <a:path w="405764" h="748664">
                <a:moveTo>
                  <a:pt x="345952" y="152019"/>
                </a:moveTo>
                <a:lnTo>
                  <a:pt x="304049" y="152019"/>
                </a:lnTo>
                <a:lnTo>
                  <a:pt x="304049" y="202692"/>
                </a:lnTo>
                <a:lnTo>
                  <a:pt x="345952" y="152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21279" y="4719573"/>
            <a:ext cx="405765" cy="770255"/>
          </a:xfrm>
          <a:custGeom>
            <a:avLst/>
            <a:gdLst/>
            <a:ahLst/>
            <a:cxnLst/>
            <a:rect l="l" t="t" r="r" b="b"/>
            <a:pathLst>
              <a:path w="405764" h="770254">
                <a:moveTo>
                  <a:pt x="0" y="0"/>
                </a:moveTo>
                <a:lnTo>
                  <a:pt x="0" y="101345"/>
                </a:lnTo>
                <a:lnTo>
                  <a:pt x="1487" y="159025"/>
                </a:lnTo>
                <a:lnTo>
                  <a:pt x="5870" y="215342"/>
                </a:lnTo>
                <a:lnTo>
                  <a:pt x="13026" y="270097"/>
                </a:lnTo>
                <a:lnTo>
                  <a:pt x="22833" y="323089"/>
                </a:lnTo>
                <a:lnTo>
                  <a:pt x="35169" y="374116"/>
                </a:lnTo>
                <a:lnTo>
                  <a:pt x="49914" y="422980"/>
                </a:lnTo>
                <a:lnTo>
                  <a:pt x="66946" y="469477"/>
                </a:lnTo>
                <a:lnTo>
                  <a:pt x="86142" y="513409"/>
                </a:lnTo>
                <a:lnTo>
                  <a:pt x="107381" y="554573"/>
                </a:lnTo>
                <a:lnTo>
                  <a:pt x="130542" y="592770"/>
                </a:lnTo>
                <a:lnTo>
                  <a:pt x="155502" y="627799"/>
                </a:lnTo>
                <a:lnTo>
                  <a:pt x="182141" y="659458"/>
                </a:lnTo>
                <a:lnTo>
                  <a:pt x="210336" y="687548"/>
                </a:lnTo>
                <a:lnTo>
                  <a:pt x="239967" y="711866"/>
                </a:lnTo>
                <a:lnTo>
                  <a:pt x="303045" y="748389"/>
                </a:lnTo>
                <a:lnTo>
                  <a:pt x="370403" y="767419"/>
                </a:lnTo>
                <a:lnTo>
                  <a:pt x="405383" y="769873"/>
                </a:lnTo>
                <a:lnTo>
                  <a:pt x="405383" y="668528"/>
                </a:lnTo>
                <a:lnTo>
                  <a:pt x="370403" y="666073"/>
                </a:lnTo>
                <a:lnTo>
                  <a:pt x="336250" y="658845"/>
                </a:lnTo>
                <a:lnTo>
                  <a:pt x="270910" y="630868"/>
                </a:lnTo>
                <a:lnTo>
                  <a:pt x="210336" y="586202"/>
                </a:lnTo>
                <a:lnTo>
                  <a:pt x="182141" y="558112"/>
                </a:lnTo>
                <a:lnTo>
                  <a:pt x="155502" y="526453"/>
                </a:lnTo>
                <a:lnTo>
                  <a:pt x="130542" y="491424"/>
                </a:lnTo>
                <a:lnTo>
                  <a:pt x="107381" y="453227"/>
                </a:lnTo>
                <a:lnTo>
                  <a:pt x="86142" y="412063"/>
                </a:lnTo>
                <a:lnTo>
                  <a:pt x="66946" y="368131"/>
                </a:lnTo>
                <a:lnTo>
                  <a:pt x="49914" y="321634"/>
                </a:lnTo>
                <a:lnTo>
                  <a:pt x="35169" y="272770"/>
                </a:lnTo>
                <a:lnTo>
                  <a:pt x="22833" y="221743"/>
                </a:lnTo>
                <a:lnTo>
                  <a:pt x="13026" y="168751"/>
                </a:lnTo>
                <a:lnTo>
                  <a:pt x="5870" y="113996"/>
                </a:lnTo>
                <a:lnTo>
                  <a:pt x="1487" y="57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75888" y="4808220"/>
            <a:ext cx="310959" cy="13121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73551" y="4946141"/>
            <a:ext cx="120650" cy="1116330"/>
          </a:xfrm>
          <a:custGeom>
            <a:avLst/>
            <a:gdLst/>
            <a:ahLst/>
            <a:cxnLst/>
            <a:rect l="l" t="t" r="r" b="b"/>
            <a:pathLst>
              <a:path w="120650" h="1116329">
                <a:moveTo>
                  <a:pt x="60071" y="51289"/>
                </a:moveTo>
                <a:lnTo>
                  <a:pt x="47116" y="73496"/>
                </a:lnTo>
                <a:lnTo>
                  <a:pt x="47116" y="1115987"/>
                </a:lnTo>
                <a:lnTo>
                  <a:pt x="73025" y="1115987"/>
                </a:lnTo>
                <a:lnTo>
                  <a:pt x="73025" y="73496"/>
                </a:lnTo>
                <a:lnTo>
                  <a:pt x="60071" y="51289"/>
                </a:lnTo>
                <a:close/>
              </a:path>
              <a:path w="120650" h="1116329">
                <a:moveTo>
                  <a:pt x="60071" y="0"/>
                </a:moveTo>
                <a:lnTo>
                  <a:pt x="0" y="102996"/>
                </a:lnTo>
                <a:lnTo>
                  <a:pt x="2032" y="110997"/>
                </a:lnTo>
                <a:lnTo>
                  <a:pt x="8254" y="114553"/>
                </a:lnTo>
                <a:lnTo>
                  <a:pt x="14350" y="118109"/>
                </a:lnTo>
                <a:lnTo>
                  <a:pt x="22351" y="116077"/>
                </a:lnTo>
                <a:lnTo>
                  <a:pt x="25908" y="109854"/>
                </a:lnTo>
                <a:lnTo>
                  <a:pt x="47116" y="73496"/>
                </a:lnTo>
                <a:lnTo>
                  <a:pt x="47116" y="25653"/>
                </a:lnTo>
                <a:lnTo>
                  <a:pt x="75033" y="25653"/>
                </a:lnTo>
                <a:lnTo>
                  <a:pt x="60071" y="0"/>
                </a:lnTo>
                <a:close/>
              </a:path>
              <a:path w="120650" h="1116329">
                <a:moveTo>
                  <a:pt x="75033" y="25653"/>
                </a:moveTo>
                <a:lnTo>
                  <a:pt x="73025" y="25653"/>
                </a:lnTo>
                <a:lnTo>
                  <a:pt x="73025" y="73496"/>
                </a:lnTo>
                <a:lnTo>
                  <a:pt x="94234" y="109854"/>
                </a:lnTo>
                <a:lnTo>
                  <a:pt x="97789" y="116077"/>
                </a:lnTo>
                <a:lnTo>
                  <a:pt x="105790" y="118109"/>
                </a:lnTo>
                <a:lnTo>
                  <a:pt x="111887" y="114553"/>
                </a:lnTo>
                <a:lnTo>
                  <a:pt x="118110" y="110997"/>
                </a:lnTo>
                <a:lnTo>
                  <a:pt x="120141" y="102996"/>
                </a:lnTo>
                <a:lnTo>
                  <a:pt x="75033" y="25653"/>
                </a:lnTo>
                <a:close/>
              </a:path>
              <a:path w="120650" h="1116329">
                <a:moveTo>
                  <a:pt x="73025" y="25653"/>
                </a:moveTo>
                <a:lnTo>
                  <a:pt x="47116" y="25653"/>
                </a:lnTo>
                <a:lnTo>
                  <a:pt x="47116" y="73496"/>
                </a:lnTo>
                <a:lnTo>
                  <a:pt x="60071" y="51289"/>
                </a:lnTo>
                <a:lnTo>
                  <a:pt x="48895" y="32130"/>
                </a:lnTo>
                <a:lnTo>
                  <a:pt x="73025" y="32130"/>
                </a:lnTo>
                <a:lnTo>
                  <a:pt x="73025" y="25653"/>
                </a:lnTo>
                <a:close/>
              </a:path>
              <a:path w="120650" h="1116329">
                <a:moveTo>
                  <a:pt x="73025" y="32130"/>
                </a:moveTo>
                <a:lnTo>
                  <a:pt x="71247" y="32130"/>
                </a:lnTo>
                <a:lnTo>
                  <a:pt x="60071" y="51289"/>
                </a:lnTo>
                <a:lnTo>
                  <a:pt x="73025" y="73496"/>
                </a:lnTo>
                <a:lnTo>
                  <a:pt x="73025" y="32130"/>
                </a:lnTo>
                <a:close/>
              </a:path>
              <a:path w="120650" h="1116329">
                <a:moveTo>
                  <a:pt x="71247" y="32130"/>
                </a:moveTo>
                <a:lnTo>
                  <a:pt x="48895" y="32130"/>
                </a:lnTo>
                <a:lnTo>
                  <a:pt x="60071" y="51289"/>
                </a:lnTo>
                <a:lnTo>
                  <a:pt x="71247" y="3213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75403" y="4818888"/>
            <a:ext cx="310959" cy="13121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73066" y="4956809"/>
            <a:ext cx="120650" cy="1116330"/>
          </a:xfrm>
          <a:custGeom>
            <a:avLst/>
            <a:gdLst/>
            <a:ahLst/>
            <a:cxnLst/>
            <a:rect l="l" t="t" r="r" b="b"/>
            <a:pathLst>
              <a:path w="120650" h="1116329">
                <a:moveTo>
                  <a:pt x="60071" y="51289"/>
                </a:moveTo>
                <a:lnTo>
                  <a:pt x="47117" y="73496"/>
                </a:lnTo>
                <a:lnTo>
                  <a:pt x="47117" y="1115999"/>
                </a:lnTo>
                <a:lnTo>
                  <a:pt x="73025" y="1115999"/>
                </a:lnTo>
                <a:lnTo>
                  <a:pt x="73025" y="73496"/>
                </a:lnTo>
                <a:lnTo>
                  <a:pt x="60071" y="51289"/>
                </a:lnTo>
                <a:close/>
              </a:path>
              <a:path w="120650" h="1116329">
                <a:moveTo>
                  <a:pt x="60071" y="0"/>
                </a:moveTo>
                <a:lnTo>
                  <a:pt x="0" y="102996"/>
                </a:lnTo>
                <a:lnTo>
                  <a:pt x="2032" y="110997"/>
                </a:lnTo>
                <a:lnTo>
                  <a:pt x="8255" y="114553"/>
                </a:lnTo>
                <a:lnTo>
                  <a:pt x="14350" y="118109"/>
                </a:lnTo>
                <a:lnTo>
                  <a:pt x="22352" y="116077"/>
                </a:lnTo>
                <a:lnTo>
                  <a:pt x="25908" y="109854"/>
                </a:lnTo>
                <a:lnTo>
                  <a:pt x="47117" y="73496"/>
                </a:lnTo>
                <a:lnTo>
                  <a:pt x="47117" y="25653"/>
                </a:lnTo>
                <a:lnTo>
                  <a:pt x="75033" y="25653"/>
                </a:lnTo>
                <a:lnTo>
                  <a:pt x="60071" y="0"/>
                </a:lnTo>
                <a:close/>
              </a:path>
              <a:path w="120650" h="1116329">
                <a:moveTo>
                  <a:pt x="75033" y="25653"/>
                </a:moveTo>
                <a:lnTo>
                  <a:pt x="73025" y="25653"/>
                </a:lnTo>
                <a:lnTo>
                  <a:pt x="73025" y="73496"/>
                </a:lnTo>
                <a:lnTo>
                  <a:pt x="94234" y="109854"/>
                </a:lnTo>
                <a:lnTo>
                  <a:pt x="97790" y="116077"/>
                </a:lnTo>
                <a:lnTo>
                  <a:pt x="105791" y="118109"/>
                </a:lnTo>
                <a:lnTo>
                  <a:pt x="111887" y="114553"/>
                </a:lnTo>
                <a:lnTo>
                  <a:pt x="118110" y="110997"/>
                </a:lnTo>
                <a:lnTo>
                  <a:pt x="120142" y="102996"/>
                </a:lnTo>
                <a:lnTo>
                  <a:pt x="75033" y="25653"/>
                </a:lnTo>
                <a:close/>
              </a:path>
              <a:path w="120650" h="1116329">
                <a:moveTo>
                  <a:pt x="73025" y="25653"/>
                </a:moveTo>
                <a:lnTo>
                  <a:pt x="47117" y="25653"/>
                </a:lnTo>
                <a:lnTo>
                  <a:pt x="47117" y="73496"/>
                </a:lnTo>
                <a:lnTo>
                  <a:pt x="60071" y="51289"/>
                </a:lnTo>
                <a:lnTo>
                  <a:pt x="48895" y="32131"/>
                </a:lnTo>
                <a:lnTo>
                  <a:pt x="73025" y="32131"/>
                </a:lnTo>
                <a:lnTo>
                  <a:pt x="73025" y="25653"/>
                </a:lnTo>
                <a:close/>
              </a:path>
              <a:path w="120650" h="1116329">
                <a:moveTo>
                  <a:pt x="73025" y="32131"/>
                </a:moveTo>
                <a:lnTo>
                  <a:pt x="71247" y="32131"/>
                </a:lnTo>
                <a:lnTo>
                  <a:pt x="60071" y="51289"/>
                </a:lnTo>
                <a:lnTo>
                  <a:pt x="73025" y="73496"/>
                </a:lnTo>
                <a:lnTo>
                  <a:pt x="73025" y="32131"/>
                </a:lnTo>
                <a:close/>
              </a:path>
              <a:path w="120650" h="1116329">
                <a:moveTo>
                  <a:pt x="71247" y="32131"/>
                </a:moveTo>
                <a:lnTo>
                  <a:pt x="48895" y="32131"/>
                </a:lnTo>
                <a:lnTo>
                  <a:pt x="60071" y="51289"/>
                </a:lnTo>
                <a:lnTo>
                  <a:pt x="71247" y="32131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137410" y="5560263"/>
            <a:ext cx="163385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Un-deflected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Catheter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position</a:t>
            </a:r>
            <a:r>
              <a:rPr dirty="0" sz="1400" spc="-10">
                <a:latin typeface="Calibri"/>
                <a:cs typeface="Calibri"/>
              </a:rPr>
              <a:t> (straight)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67789" y="3572002"/>
            <a:ext cx="1847214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Clock-wise </a:t>
            </a:r>
            <a:r>
              <a:rPr dirty="0" sz="1400" spc="-10">
                <a:latin typeface="Calibri"/>
                <a:cs typeface="Calibri"/>
              </a:rPr>
              <a:t>rotation to  achieve distal </a:t>
            </a:r>
            <a:r>
              <a:rPr dirty="0" sz="1400" spc="-5">
                <a:latin typeface="Calibri"/>
                <a:cs typeface="Calibri"/>
              </a:rPr>
              <a:t>end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flexion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04388" y="3499091"/>
            <a:ext cx="310959" cy="8077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02051" y="3521202"/>
            <a:ext cx="120650" cy="612140"/>
          </a:xfrm>
          <a:custGeom>
            <a:avLst/>
            <a:gdLst/>
            <a:ahLst/>
            <a:cxnLst/>
            <a:rect l="l" t="t" r="r" b="b"/>
            <a:pathLst>
              <a:path w="120650" h="612139">
                <a:moveTo>
                  <a:pt x="14350" y="493775"/>
                </a:moveTo>
                <a:lnTo>
                  <a:pt x="8255" y="497459"/>
                </a:lnTo>
                <a:lnTo>
                  <a:pt x="2031" y="501015"/>
                </a:lnTo>
                <a:lnTo>
                  <a:pt x="0" y="509016"/>
                </a:lnTo>
                <a:lnTo>
                  <a:pt x="60071" y="612013"/>
                </a:lnTo>
                <a:lnTo>
                  <a:pt x="75033" y="586359"/>
                </a:lnTo>
                <a:lnTo>
                  <a:pt x="47117" y="586359"/>
                </a:lnTo>
                <a:lnTo>
                  <a:pt x="47117" y="538389"/>
                </a:lnTo>
                <a:lnTo>
                  <a:pt x="22351" y="495935"/>
                </a:lnTo>
                <a:lnTo>
                  <a:pt x="14350" y="493775"/>
                </a:lnTo>
                <a:close/>
              </a:path>
              <a:path w="120650" h="612139">
                <a:moveTo>
                  <a:pt x="47117" y="538389"/>
                </a:moveTo>
                <a:lnTo>
                  <a:pt x="47117" y="586359"/>
                </a:lnTo>
                <a:lnTo>
                  <a:pt x="73025" y="586359"/>
                </a:lnTo>
                <a:lnTo>
                  <a:pt x="73025" y="579755"/>
                </a:lnTo>
                <a:lnTo>
                  <a:pt x="48894" y="579755"/>
                </a:lnTo>
                <a:lnTo>
                  <a:pt x="60071" y="560596"/>
                </a:lnTo>
                <a:lnTo>
                  <a:pt x="47117" y="538389"/>
                </a:lnTo>
                <a:close/>
              </a:path>
              <a:path w="120650" h="612139">
                <a:moveTo>
                  <a:pt x="105790" y="493775"/>
                </a:moveTo>
                <a:lnTo>
                  <a:pt x="97789" y="495935"/>
                </a:lnTo>
                <a:lnTo>
                  <a:pt x="73025" y="538389"/>
                </a:lnTo>
                <a:lnTo>
                  <a:pt x="73025" y="586359"/>
                </a:lnTo>
                <a:lnTo>
                  <a:pt x="75033" y="586359"/>
                </a:lnTo>
                <a:lnTo>
                  <a:pt x="120141" y="509016"/>
                </a:lnTo>
                <a:lnTo>
                  <a:pt x="118110" y="501015"/>
                </a:lnTo>
                <a:lnTo>
                  <a:pt x="111887" y="497459"/>
                </a:lnTo>
                <a:lnTo>
                  <a:pt x="105790" y="493775"/>
                </a:lnTo>
                <a:close/>
              </a:path>
              <a:path w="120650" h="612139">
                <a:moveTo>
                  <a:pt x="60071" y="560596"/>
                </a:moveTo>
                <a:lnTo>
                  <a:pt x="48894" y="579755"/>
                </a:lnTo>
                <a:lnTo>
                  <a:pt x="71247" y="579755"/>
                </a:lnTo>
                <a:lnTo>
                  <a:pt x="60071" y="560596"/>
                </a:lnTo>
                <a:close/>
              </a:path>
              <a:path w="120650" h="612139">
                <a:moveTo>
                  <a:pt x="73025" y="538389"/>
                </a:moveTo>
                <a:lnTo>
                  <a:pt x="60071" y="560596"/>
                </a:lnTo>
                <a:lnTo>
                  <a:pt x="71247" y="579755"/>
                </a:lnTo>
                <a:lnTo>
                  <a:pt x="73025" y="579755"/>
                </a:lnTo>
                <a:lnTo>
                  <a:pt x="73025" y="538389"/>
                </a:lnTo>
                <a:close/>
              </a:path>
              <a:path w="120650" h="612139">
                <a:moveTo>
                  <a:pt x="73025" y="0"/>
                </a:moveTo>
                <a:lnTo>
                  <a:pt x="47117" y="0"/>
                </a:lnTo>
                <a:lnTo>
                  <a:pt x="47117" y="538389"/>
                </a:lnTo>
                <a:lnTo>
                  <a:pt x="60071" y="560596"/>
                </a:lnTo>
                <a:lnTo>
                  <a:pt x="73025" y="538389"/>
                </a:lnTo>
                <a:lnTo>
                  <a:pt x="73025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623053" y="5571540"/>
            <a:ext cx="152336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Maximum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deflection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catheter</a:t>
            </a:r>
            <a:r>
              <a:rPr dirty="0" sz="1400" spc="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position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45554" y="5566968"/>
            <a:ext cx="12109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Balloon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inflation  port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987283" y="5282184"/>
            <a:ext cx="310959" cy="8443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084819" y="5420105"/>
            <a:ext cx="120650" cy="648335"/>
          </a:xfrm>
          <a:custGeom>
            <a:avLst/>
            <a:gdLst/>
            <a:ahLst/>
            <a:cxnLst/>
            <a:rect l="l" t="t" r="r" b="b"/>
            <a:pathLst>
              <a:path w="120650" h="648335">
                <a:moveTo>
                  <a:pt x="60198" y="51289"/>
                </a:moveTo>
                <a:lnTo>
                  <a:pt x="47244" y="73496"/>
                </a:lnTo>
                <a:lnTo>
                  <a:pt x="47244" y="647992"/>
                </a:lnTo>
                <a:lnTo>
                  <a:pt x="73151" y="647992"/>
                </a:lnTo>
                <a:lnTo>
                  <a:pt x="73151" y="73496"/>
                </a:lnTo>
                <a:lnTo>
                  <a:pt x="60198" y="51289"/>
                </a:lnTo>
                <a:close/>
              </a:path>
              <a:path w="120650" h="648335">
                <a:moveTo>
                  <a:pt x="60198" y="0"/>
                </a:moveTo>
                <a:lnTo>
                  <a:pt x="3682" y="96901"/>
                </a:lnTo>
                <a:lnTo>
                  <a:pt x="0" y="102997"/>
                </a:lnTo>
                <a:lnTo>
                  <a:pt x="2158" y="110998"/>
                </a:lnTo>
                <a:lnTo>
                  <a:pt x="8381" y="114554"/>
                </a:lnTo>
                <a:lnTo>
                  <a:pt x="14477" y="118110"/>
                </a:lnTo>
                <a:lnTo>
                  <a:pt x="22478" y="116078"/>
                </a:lnTo>
                <a:lnTo>
                  <a:pt x="26034" y="109855"/>
                </a:lnTo>
                <a:lnTo>
                  <a:pt x="47243" y="73496"/>
                </a:lnTo>
                <a:lnTo>
                  <a:pt x="47244" y="25654"/>
                </a:lnTo>
                <a:lnTo>
                  <a:pt x="75160" y="25654"/>
                </a:lnTo>
                <a:lnTo>
                  <a:pt x="60198" y="0"/>
                </a:lnTo>
                <a:close/>
              </a:path>
              <a:path w="120650" h="648335">
                <a:moveTo>
                  <a:pt x="75160" y="25654"/>
                </a:moveTo>
                <a:lnTo>
                  <a:pt x="73151" y="25654"/>
                </a:lnTo>
                <a:lnTo>
                  <a:pt x="73151" y="73496"/>
                </a:lnTo>
                <a:lnTo>
                  <a:pt x="94360" y="109855"/>
                </a:lnTo>
                <a:lnTo>
                  <a:pt x="97916" y="116078"/>
                </a:lnTo>
                <a:lnTo>
                  <a:pt x="105918" y="118110"/>
                </a:lnTo>
                <a:lnTo>
                  <a:pt x="112013" y="114554"/>
                </a:lnTo>
                <a:lnTo>
                  <a:pt x="118236" y="110998"/>
                </a:lnTo>
                <a:lnTo>
                  <a:pt x="120269" y="102997"/>
                </a:lnTo>
                <a:lnTo>
                  <a:pt x="75160" y="25654"/>
                </a:lnTo>
                <a:close/>
              </a:path>
              <a:path w="120650" h="648335">
                <a:moveTo>
                  <a:pt x="73151" y="25654"/>
                </a:moveTo>
                <a:lnTo>
                  <a:pt x="47244" y="25654"/>
                </a:lnTo>
                <a:lnTo>
                  <a:pt x="47244" y="73496"/>
                </a:lnTo>
                <a:lnTo>
                  <a:pt x="60198" y="51289"/>
                </a:lnTo>
                <a:lnTo>
                  <a:pt x="49022" y="32131"/>
                </a:lnTo>
                <a:lnTo>
                  <a:pt x="73151" y="32131"/>
                </a:lnTo>
                <a:lnTo>
                  <a:pt x="73151" y="25654"/>
                </a:lnTo>
                <a:close/>
              </a:path>
              <a:path w="120650" h="648335">
                <a:moveTo>
                  <a:pt x="73151" y="32131"/>
                </a:moveTo>
                <a:lnTo>
                  <a:pt x="71374" y="32131"/>
                </a:lnTo>
                <a:lnTo>
                  <a:pt x="60198" y="51289"/>
                </a:lnTo>
                <a:lnTo>
                  <a:pt x="73151" y="73496"/>
                </a:lnTo>
                <a:lnTo>
                  <a:pt x="73151" y="32131"/>
                </a:lnTo>
                <a:close/>
              </a:path>
              <a:path w="120650" h="648335">
                <a:moveTo>
                  <a:pt x="71374" y="32131"/>
                </a:moveTo>
                <a:lnTo>
                  <a:pt x="49022" y="32131"/>
                </a:lnTo>
                <a:lnTo>
                  <a:pt x="60198" y="51289"/>
                </a:lnTo>
                <a:lnTo>
                  <a:pt x="71374" y="32131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529828" y="3506723"/>
            <a:ext cx="310959" cy="12039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627364" y="3528821"/>
            <a:ext cx="120650" cy="1008380"/>
          </a:xfrm>
          <a:custGeom>
            <a:avLst/>
            <a:gdLst/>
            <a:ahLst/>
            <a:cxnLst/>
            <a:rect l="l" t="t" r="r" b="b"/>
            <a:pathLst>
              <a:path w="120650" h="1008379">
                <a:moveTo>
                  <a:pt x="14477" y="889888"/>
                </a:moveTo>
                <a:lnTo>
                  <a:pt x="8381" y="893444"/>
                </a:lnTo>
                <a:lnTo>
                  <a:pt x="2158" y="897001"/>
                </a:lnTo>
                <a:lnTo>
                  <a:pt x="0" y="905001"/>
                </a:lnTo>
                <a:lnTo>
                  <a:pt x="3682" y="911097"/>
                </a:lnTo>
                <a:lnTo>
                  <a:pt x="60197" y="1007998"/>
                </a:lnTo>
                <a:lnTo>
                  <a:pt x="75160" y="982344"/>
                </a:lnTo>
                <a:lnTo>
                  <a:pt x="47243" y="982344"/>
                </a:lnTo>
                <a:lnTo>
                  <a:pt x="47243" y="934502"/>
                </a:lnTo>
                <a:lnTo>
                  <a:pt x="26034" y="898144"/>
                </a:lnTo>
                <a:lnTo>
                  <a:pt x="22478" y="891920"/>
                </a:lnTo>
                <a:lnTo>
                  <a:pt x="14477" y="889888"/>
                </a:lnTo>
                <a:close/>
              </a:path>
              <a:path w="120650" h="1008379">
                <a:moveTo>
                  <a:pt x="47243" y="934502"/>
                </a:moveTo>
                <a:lnTo>
                  <a:pt x="47243" y="982344"/>
                </a:lnTo>
                <a:lnTo>
                  <a:pt x="73151" y="982344"/>
                </a:lnTo>
                <a:lnTo>
                  <a:pt x="73151" y="975867"/>
                </a:lnTo>
                <a:lnTo>
                  <a:pt x="49021" y="975867"/>
                </a:lnTo>
                <a:lnTo>
                  <a:pt x="60197" y="956709"/>
                </a:lnTo>
                <a:lnTo>
                  <a:pt x="47243" y="934502"/>
                </a:lnTo>
                <a:close/>
              </a:path>
              <a:path w="120650" h="1008379">
                <a:moveTo>
                  <a:pt x="105917" y="889888"/>
                </a:moveTo>
                <a:lnTo>
                  <a:pt x="97916" y="891920"/>
                </a:lnTo>
                <a:lnTo>
                  <a:pt x="94360" y="898144"/>
                </a:lnTo>
                <a:lnTo>
                  <a:pt x="73151" y="934502"/>
                </a:lnTo>
                <a:lnTo>
                  <a:pt x="73151" y="982344"/>
                </a:lnTo>
                <a:lnTo>
                  <a:pt x="75160" y="982344"/>
                </a:lnTo>
                <a:lnTo>
                  <a:pt x="120268" y="905001"/>
                </a:lnTo>
                <a:lnTo>
                  <a:pt x="118236" y="897001"/>
                </a:lnTo>
                <a:lnTo>
                  <a:pt x="112013" y="893444"/>
                </a:lnTo>
                <a:lnTo>
                  <a:pt x="105917" y="889888"/>
                </a:lnTo>
                <a:close/>
              </a:path>
              <a:path w="120650" h="1008379">
                <a:moveTo>
                  <a:pt x="60198" y="956709"/>
                </a:moveTo>
                <a:lnTo>
                  <a:pt x="49021" y="975867"/>
                </a:lnTo>
                <a:lnTo>
                  <a:pt x="71374" y="975867"/>
                </a:lnTo>
                <a:lnTo>
                  <a:pt x="60198" y="956709"/>
                </a:lnTo>
                <a:close/>
              </a:path>
              <a:path w="120650" h="1008379">
                <a:moveTo>
                  <a:pt x="73151" y="934502"/>
                </a:moveTo>
                <a:lnTo>
                  <a:pt x="60198" y="956709"/>
                </a:lnTo>
                <a:lnTo>
                  <a:pt x="71374" y="975867"/>
                </a:lnTo>
                <a:lnTo>
                  <a:pt x="73151" y="975867"/>
                </a:lnTo>
                <a:lnTo>
                  <a:pt x="73151" y="934502"/>
                </a:lnTo>
                <a:close/>
              </a:path>
              <a:path w="120650" h="1008379">
                <a:moveTo>
                  <a:pt x="73151" y="0"/>
                </a:moveTo>
                <a:lnTo>
                  <a:pt x="47243" y="0"/>
                </a:lnTo>
                <a:lnTo>
                  <a:pt x="47243" y="934502"/>
                </a:lnTo>
                <a:lnTo>
                  <a:pt x="60198" y="956709"/>
                </a:lnTo>
                <a:lnTo>
                  <a:pt x="73151" y="934502"/>
                </a:lnTo>
                <a:lnTo>
                  <a:pt x="73151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331456" y="3572002"/>
            <a:ext cx="133350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0.035” </a:t>
            </a:r>
            <a:r>
              <a:rPr dirty="0" sz="1400" spc="-5">
                <a:latin typeface="Calibri"/>
                <a:cs typeface="Calibri"/>
              </a:rPr>
              <a:t>Guide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wire  </a:t>
            </a:r>
            <a:r>
              <a:rPr dirty="0" sz="1400" spc="-10">
                <a:latin typeface="Calibri"/>
                <a:cs typeface="Calibri"/>
              </a:rPr>
              <a:t>exit</a:t>
            </a:r>
            <a:r>
              <a:rPr dirty="0" sz="1400" spc="-5">
                <a:latin typeface="Calibri"/>
                <a:cs typeface="Calibri"/>
              </a:rPr>
              <a:t> port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851147" y="5148135"/>
            <a:ext cx="787920" cy="3109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94582" y="5225922"/>
            <a:ext cx="590550" cy="120650"/>
          </a:xfrm>
          <a:custGeom>
            <a:avLst/>
            <a:gdLst/>
            <a:ahLst/>
            <a:cxnLst/>
            <a:rect l="l" t="t" r="r" b="b"/>
            <a:pathLst>
              <a:path w="590550" h="120650">
                <a:moveTo>
                  <a:pt x="103631" y="47116"/>
                </a:moveTo>
                <a:lnTo>
                  <a:pt x="0" y="47116"/>
                </a:lnTo>
                <a:lnTo>
                  <a:pt x="0" y="73024"/>
                </a:lnTo>
                <a:lnTo>
                  <a:pt x="103631" y="73024"/>
                </a:lnTo>
                <a:lnTo>
                  <a:pt x="103631" y="47116"/>
                </a:lnTo>
                <a:close/>
              </a:path>
              <a:path w="590550" h="120650">
                <a:moveTo>
                  <a:pt x="284988" y="47116"/>
                </a:moveTo>
                <a:lnTo>
                  <a:pt x="181355" y="47116"/>
                </a:lnTo>
                <a:lnTo>
                  <a:pt x="181355" y="73024"/>
                </a:lnTo>
                <a:lnTo>
                  <a:pt x="284988" y="73024"/>
                </a:lnTo>
                <a:lnTo>
                  <a:pt x="284988" y="47116"/>
                </a:lnTo>
                <a:close/>
              </a:path>
              <a:path w="590550" h="120650">
                <a:moveTo>
                  <a:pt x="466343" y="47116"/>
                </a:moveTo>
                <a:lnTo>
                  <a:pt x="362712" y="47116"/>
                </a:lnTo>
                <a:lnTo>
                  <a:pt x="362712" y="73024"/>
                </a:lnTo>
                <a:lnTo>
                  <a:pt x="466343" y="73024"/>
                </a:lnTo>
                <a:lnTo>
                  <a:pt x="466343" y="47116"/>
                </a:lnTo>
                <a:close/>
              </a:path>
              <a:path w="590550" h="120650">
                <a:moveTo>
                  <a:pt x="539006" y="60070"/>
                </a:moveTo>
                <a:lnTo>
                  <a:pt x="480440" y="94233"/>
                </a:lnTo>
                <a:lnTo>
                  <a:pt x="474217" y="97789"/>
                </a:lnTo>
                <a:lnTo>
                  <a:pt x="472185" y="105790"/>
                </a:lnTo>
                <a:lnTo>
                  <a:pt x="475741" y="111886"/>
                </a:lnTo>
                <a:lnTo>
                  <a:pt x="479297" y="118109"/>
                </a:lnTo>
                <a:lnTo>
                  <a:pt x="487298" y="120141"/>
                </a:lnTo>
                <a:lnTo>
                  <a:pt x="568085" y="73024"/>
                </a:lnTo>
                <a:lnTo>
                  <a:pt x="544067" y="73024"/>
                </a:lnTo>
                <a:lnTo>
                  <a:pt x="544067" y="63023"/>
                </a:lnTo>
                <a:lnTo>
                  <a:pt x="539006" y="60070"/>
                </a:lnTo>
                <a:close/>
              </a:path>
              <a:path w="590550" h="120650">
                <a:moveTo>
                  <a:pt x="544067" y="63023"/>
                </a:moveTo>
                <a:lnTo>
                  <a:pt x="544067" y="73024"/>
                </a:lnTo>
                <a:lnTo>
                  <a:pt x="564641" y="73024"/>
                </a:lnTo>
                <a:lnTo>
                  <a:pt x="564641" y="71246"/>
                </a:lnTo>
                <a:lnTo>
                  <a:pt x="558164" y="71246"/>
                </a:lnTo>
                <a:lnTo>
                  <a:pt x="544067" y="63023"/>
                </a:lnTo>
                <a:close/>
              </a:path>
              <a:path w="590550" h="120650">
                <a:moveTo>
                  <a:pt x="568084" y="47116"/>
                </a:moveTo>
                <a:lnTo>
                  <a:pt x="564641" y="47116"/>
                </a:lnTo>
                <a:lnTo>
                  <a:pt x="564641" y="73024"/>
                </a:lnTo>
                <a:lnTo>
                  <a:pt x="568085" y="73024"/>
                </a:lnTo>
                <a:lnTo>
                  <a:pt x="590295" y="60070"/>
                </a:lnTo>
                <a:lnTo>
                  <a:pt x="568084" y="47116"/>
                </a:lnTo>
                <a:close/>
              </a:path>
              <a:path w="590550" h="120650">
                <a:moveTo>
                  <a:pt x="558164" y="48894"/>
                </a:moveTo>
                <a:lnTo>
                  <a:pt x="544067" y="57118"/>
                </a:lnTo>
                <a:lnTo>
                  <a:pt x="544067" y="63023"/>
                </a:lnTo>
                <a:lnTo>
                  <a:pt x="558164" y="71246"/>
                </a:lnTo>
                <a:lnTo>
                  <a:pt x="558164" y="48894"/>
                </a:lnTo>
                <a:close/>
              </a:path>
              <a:path w="590550" h="120650">
                <a:moveTo>
                  <a:pt x="564641" y="48894"/>
                </a:moveTo>
                <a:lnTo>
                  <a:pt x="558164" y="48894"/>
                </a:lnTo>
                <a:lnTo>
                  <a:pt x="558164" y="71246"/>
                </a:lnTo>
                <a:lnTo>
                  <a:pt x="564641" y="71246"/>
                </a:lnTo>
                <a:lnTo>
                  <a:pt x="564641" y="48894"/>
                </a:lnTo>
                <a:close/>
              </a:path>
              <a:path w="590550" h="120650">
                <a:moveTo>
                  <a:pt x="544067" y="57118"/>
                </a:moveTo>
                <a:lnTo>
                  <a:pt x="539006" y="60070"/>
                </a:lnTo>
                <a:lnTo>
                  <a:pt x="544067" y="63023"/>
                </a:lnTo>
                <a:lnTo>
                  <a:pt x="544067" y="57118"/>
                </a:lnTo>
                <a:close/>
              </a:path>
              <a:path w="590550" h="120650">
                <a:moveTo>
                  <a:pt x="487298" y="0"/>
                </a:moveTo>
                <a:lnTo>
                  <a:pt x="479297" y="2031"/>
                </a:lnTo>
                <a:lnTo>
                  <a:pt x="475741" y="8254"/>
                </a:lnTo>
                <a:lnTo>
                  <a:pt x="472185" y="14350"/>
                </a:lnTo>
                <a:lnTo>
                  <a:pt x="474217" y="22351"/>
                </a:lnTo>
                <a:lnTo>
                  <a:pt x="480440" y="25907"/>
                </a:lnTo>
                <a:lnTo>
                  <a:pt x="539006" y="60070"/>
                </a:lnTo>
                <a:lnTo>
                  <a:pt x="544067" y="57118"/>
                </a:lnTo>
                <a:lnTo>
                  <a:pt x="544067" y="47116"/>
                </a:lnTo>
                <a:lnTo>
                  <a:pt x="568084" y="47116"/>
                </a:lnTo>
                <a:lnTo>
                  <a:pt x="487298" y="0"/>
                </a:lnTo>
                <a:close/>
              </a:path>
              <a:path w="590550" h="120650">
                <a:moveTo>
                  <a:pt x="564641" y="47116"/>
                </a:moveTo>
                <a:lnTo>
                  <a:pt x="544067" y="47116"/>
                </a:lnTo>
                <a:lnTo>
                  <a:pt x="544067" y="57118"/>
                </a:lnTo>
                <a:lnTo>
                  <a:pt x="558164" y="48894"/>
                </a:lnTo>
                <a:lnTo>
                  <a:pt x="564641" y="48894"/>
                </a:lnTo>
                <a:lnTo>
                  <a:pt x="564641" y="47116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588511" y="3572002"/>
            <a:ext cx="20961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Proximal </a:t>
            </a:r>
            <a:r>
              <a:rPr dirty="0" sz="1400" spc="-5">
                <a:latin typeface="Calibri"/>
                <a:cs typeface="Calibri"/>
              </a:rPr>
              <a:t>Shaft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Rotatory  </a:t>
            </a:r>
            <a:r>
              <a:rPr dirty="0" sz="1400" spc="-5">
                <a:latin typeface="Calibri"/>
                <a:cs typeface="Calibri"/>
              </a:rPr>
              <a:t>Handle </a:t>
            </a:r>
            <a:r>
              <a:rPr dirty="0" sz="1400" spc="-10">
                <a:latin typeface="Calibri"/>
                <a:cs typeface="Calibri"/>
              </a:rPr>
              <a:t>for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Hi-Flexion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50791" y="4634484"/>
            <a:ext cx="106616" cy="1965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06417" y="4656582"/>
            <a:ext cx="0" cy="103505"/>
          </a:xfrm>
          <a:custGeom>
            <a:avLst/>
            <a:gdLst/>
            <a:ahLst/>
            <a:cxnLst/>
            <a:rect l="l" t="t" r="r" b="b"/>
            <a:pathLst>
              <a:path w="0" h="103504">
                <a:moveTo>
                  <a:pt x="0" y="0"/>
                </a:moveTo>
                <a:lnTo>
                  <a:pt x="0" y="103378"/>
                </a:lnTo>
              </a:path>
            </a:pathLst>
          </a:custGeom>
          <a:ln w="2590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523" y="190957"/>
            <a:ext cx="49599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MyVal-1 </a:t>
            </a:r>
            <a:r>
              <a:rPr dirty="0"/>
              <a:t>Study</a:t>
            </a:r>
            <a:r>
              <a:rPr dirty="0" spc="-5"/>
              <a:t> 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439673" y="2903982"/>
            <a:ext cx="2478405" cy="655320"/>
          </a:xfrm>
          <a:custGeom>
            <a:avLst/>
            <a:gdLst/>
            <a:ahLst/>
            <a:cxnLst/>
            <a:rect l="l" t="t" r="r" b="b"/>
            <a:pathLst>
              <a:path w="2478405" h="655320">
                <a:moveTo>
                  <a:pt x="2150364" y="0"/>
                </a:moveTo>
                <a:lnTo>
                  <a:pt x="0" y="0"/>
                </a:lnTo>
                <a:lnTo>
                  <a:pt x="0" y="655319"/>
                </a:lnTo>
                <a:lnTo>
                  <a:pt x="2150364" y="655319"/>
                </a:lnTo>
                <a:lnTo>
                  <a:pt x="2478024" y="327659"/>
                </a:lnTo>
                <a:lnTo>
                  <a:pt x="215036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9673" y="2903982"/>
            <a:ext cx="2478405" cy="655320"/>
          </a:xfrm>
          <a:custGeom>
            <a:avLst/>
            <a:gdLst/>
            <a:ahLst/>
            <a:cxnLst/>
            <a:rect l="l" t="t" r="r" b="b"/>
            <a:pathLst>
              <a:path w="2478405" h="655320">
                <a:moveTo>
                  <a:pt x="0" y="0"/>
                </a:moveTo>
                <a:lnTo>
                  <a:pt x="2150364" y="0"/>
                </a:lnTo>
                <a:lnTo>
                  <a:pt x="2478024" y="327659"/>
                </a:lnTo>
                <a:lnTo>
                  <a:pt x="2150364" y="655319"/>
                </a:lnTo>
                <a:lnTo>
                  <a:pt x="0" y="65531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91561" y="2903982"/>
            <a:ext cx="1775460" cy="655320"/>
          </a:xfrm>
          <a:custGeom>
            <a:avLst/>
            <a:gdLst/>
            <a:ahLst/>
            <a:cxnLst/>
            <a:rect l="l" t="t" r="r" b="b"/>
            <a:pathLst>
              <a:path w="1775460" h="655320">
                <a:moveTo>
                  <a:pt x="1447800" y="0"/>
                </a:moveTo>
                <a:lnTo>
                  <a:pt x="0" y="0"/>
                </a:lnTo>
                <a:lnTo>
                  <a:pt x="327660" y="327659"/>
                </a:lnTo>
                <a:lnTo>
                  <a:pt x="0" y="655319"/>
                </a:lnTo>
                <a:lnTo>
                  <a:pt x="1447800" y="655319"/>
                </a:lnTo>
                <a:lnTo>
                  <a:pt x="1775460" y="327659"/>
                </a:lnTo>
                <a:lnTo>
                  <a:pt x="14478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91561" y="2903982"/>
            <a:ext cx="1775460" cy="655320"/>
          </a:xfrm>
          <a:custGeom>
            <a:avLst/>
            <a:gdLst/>
            <a:ahLst/>
            <a:cxnLst/>
            <a:rect l="l" t="t" r="r" b="b"/>
            <a:pathLst>
              <a:path w="1775460" h="655320">
                <a:moveTo>
                  <a:pt x="0" y="0"/>
                </a:moveTo>
                <a:lnTo>
                  <a:pt x="1447800" y="0"/>
                </a:lnTo>
                <a:lnTo>
                  <a:pt x="1775460" y="327659"/>
                </a:lnTo>
                <a:lnTo>
                  <a:pt x="1447800" y="655319"/>
                </a:lnTo>
                <a:lnTo>
                  <a:pt x="0" y="655319"/>
                </a:lnTo>
                <a:lnTo>
                  <a:pt x="327660" y="32765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90319" y="3035300"/>
            <a:ext cx="26282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483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-d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9361" y="2903982"/>
            <a:ext cx="1637030" cy="655320"/>
          </a:xfrm>
          <a:custGeom>
            <a:avLst/>
            <a:gdLst/>
            <a:ahLst/>
            <a:cxnLst/>
            <a:rect l="l" t="t" r="r" b="b"/>
            <a:pathLst>
              <a:path w="1637029" h="655320">
                <a:moveTo>
                  <a:pt x="1309115" y="0"/>
                </a:moveTo>
                <a:lnTo>
                  <a:pt x="0" y="0"/>
                </a:lnTo>
                <a:lnTo>
                  <a:pt x="327660" y="327659"/>
                </a:lnTo>
                <a:lnTo>
                  <a:pt x="0" y="655319"/>
                </a:lnTo>
                <a:lnTo>
                  <a:pt x="1309115" y="655319"/>
                </a:lnTo>
                <a:lnTo>
                  <a:pt x="1636776" y="327659"/>
                </a:lnTo>
                <a:lnTo>
                  <a:pt x="130911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39361" y="2903982"/>
            <a:ext cx="1637030" cy="655320"/>
          </a:xfrm>
          <a:custGeom>
            <a:avLst/>
            <a:gdLst/>
            <a:ahLst/>
            <a:cxnLst/>
            <a:rect l="l" t="t" r="r" b="b"/>
            <a:pathLst>
              <a:path w="1637029" h="655320">
                <a:moveTo>
                  <a:pt x="0" y="0"/>
                </a:moveTo>
                <a:lnTo>
                  <a:pt x="1309115" y="0"/>
                </a:lnTo>
                <a:lnTo>
                  <a:pt x="1636776" y="327659"/>
                </a:lnTo>
                <a:lnTo>
                  <a:pt x="1309115" y="655319"/>
                </a:lnTo>
                <a:lnTo>
                  <a:pt x="0" y="655319"/>
                </a:lnTo>
                <a:lnTo>
                  <a:pt x="327660" y="32765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527296" y="2895726"/>
            <a:ext cx="712470" cy="611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ts val="2305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6-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48478" y="2903982"/>
            <a:ext cx="1635760" cy="655320"/>
          </a:xfrm>
          <a:custGeom>
            <a:avLst/>
            <a:gdLst/>
            <a:ahLst/>
            <a:cxnLst/>
            <a:rect l="l" t="t" r="r" b="b"/>
            <a:pathLst>
              <a:path w="1635759" h="655320">
                <a:moveTo>
                  <a:pt x="1307592" y="0"/>
                </a:moveTo>
                <a:lnTo>
                  <a:pt x="0" y="0"/>
                </a:lnTo>
                <a:lnTo>
                  <a:pt x="327660" y="327659"/>
                </a:lnTo>
                <a:lnTo>
                  <a:pt x="0" y="655319"/>
                </a:lnTo>
                <a:lnTo>
                  <a:pt x="1307592" y="655319"/>
                </a:lnTo>
                <a:lnTo>
                  <a:pt x="1635252" y="327659"/>
                </a:lnTo>
                <a:lnTo>
                  <a:pt x="130759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48478" y="2903982"/>
            <a:ext cx="1635760" cy="655320"/>
          </a:xfrm>
          <a:custGeom>
            <a:avLst/>
            <a:gdLst/>
            <a:ahLst/>
            <a:cxnLst/>
            <a:rect l="l" t="t" r="r" b="b"/>
            <a:pathLst>
              <a:path w="1635759" h="655320">
                <a:moveTo>
                  <a:pt x="0" y="0"/>
                </a:moveTo>
                <a:lnTo>
                  <a:pt x="1307592" y="0"/>
                </a:lnTo>
                <a:lnTo>
                  <a:pt x="1635252" y="327659"/>
                </a:lnTo>
                <a:lnTo>
                  <a:pt x="1307592" y="655319"/>
                </a:lnTo>
                <a:lnTo>
                  <a:pt x="0" y="655319"/>
                </a:lnTo>
                <a:lnTo>
                  <a:pt x="327660" y="327659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56069" y="2903982"/>
            <a:ext cx="2113915" cy="655320"/>
          </a:xfrm>
          <a:custGeom>
            <a:avLst/>
            <a:gdLst/>
            <a:ahLst/>
            <a:cxnLst/>
            <a:rect l="l" t="t" r="r" b="b"/>
            <a:pathLst>
              <a:path w="2113915" h="655320">
                <a:moveTo>
                  <a:pt x="1786127" y="0"/>
                </a:moveTo>
                <a:lnTo>
                  <a:pt x="0" y="0"/>
                </a:lnTo>
                <a:lnTo>
                  <a:pt x="327659" y="327659"/>
                </a:lnTo>
                <a:lnTo>
                  <a:pt x="0" y="655319"/>
                </a:lnTo>
                <a:lnTo>
                  <a:pt x="1786127" y="655319"/>
                </a:lnTo>
                <a:lnTo>
                  <a:pt x="2113787" y="327659"/>
                </a:lnTo>
                <a:lnTo>
                  <a:pt x="178612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6069" y="2903982"/>
            <a:ext cx="2113915" cy="655320"/>
          </a:xfrm>
          <a:custGeom>
            <a:avLst/>
            <a:gdLst/>
            <a:ahLst/>
            <a:cxnLst/>
            <a:rect l="l" t="t" r="r" b="b"/>
            <a:pathLst>
              <a:path w="2113915" h="655320">
                <a:moveTo>
                  <a:pt x="0" y="0"/>
                </a:moveTo>
                <a:lnTo>
                  <a:pt x="1786127" y="0"/>
                </a:lnTo>
                <a:lnTo>
                  <a:pt x="2113787" y="327659"/>
                </a:lnTo>
                <a:lnTo>
                  <a:pt x="1786127" y="655319"/>
                </a:lnTo>
                <a:lnTo>
                  <a:pt x="0" y="655319"/>
                </a:lnTo>
                <a:lnTo>
                  <a:pt x="327659" y="32765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851016" y="3035300"/>
            <a:ext cx="24003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2555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1-year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2- 5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606" y="1178179"/>
            <a:ext cx="7627620" cy="1699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2705" marR="5080">
              <a:lnSpc>
                <a:spcPct val="100400"/>
              </a:lnSpc>
              <a:spcBef>
                <a:spcPts val="80"/>
              </a:spcBef>
            </a:pPr>
            <a:r>
              <a:rPr dirty="0" sz="2800" spc="-10" b="1" i="1">
                <a:latin typeface="Calibri"/>
                <a:cs typeface="Calibri"/>
              </a:rPr>
              <a:t>First-in-man </a:t>
            </a:r>
            <a:r>
              <a:rPr dirty="0" sz="2000" spc="-10" b="1" i="1">
                <a:latin typeface="Calibri"/>
                <a:cs typeface="Calibri"/>
              </a:rPr>
              <a:t>Safety </a:t>
            </a:r>
            <a:r>
              <a:rPr dirty="0" sz="2000" b="1" i="1">
                <a:latin typeface="Calibri"/>
                <a:cs typeface="Calibri"/>
              </a:rPr>
              <a:t>and </a:t>
            </a:r>
            <a:r>
              <a:rPr dirty="0" sz="2000" spc="-10" b="1" i="1">
                <a:latin typeface="Calibri"/>
                <a:cs typeface="Calibri"/>
              </a:rPr>
              <a:t>Efficacy </a:t>
            </a:r>
            <a:r>
              <a:rPr dirty="0" sz="2400" spc="-5">
                <a:latin typeface="Calibri"/>
                <a:cs typeface="Calibri"/>
              </a:rPr>
              <a:t>study of </a:t>
            </a:r>
            <a:r>
              <a:rPr dirty="0" sz="2400" spc="-30">
                <a:latin typeface="Calibri"/>
                <a:cs typeface="Calibri"/>
              </a:rPr>
              <a:t>MyVal </a:t>
            </a:r>
            <a:r>
              <a:rPr dirty="0" sz="2400" spc="-5">
                <a:latin typeface="Calibri"/>
                <a:cs typeface="Calibri"/>
              </a:rPr>
              <a:t>THV </a:t>
            </a:r>
            <a:r>
              <a:rPr dirty="0" sz="2400">
                <a:latin typeface="Calibri"/>
                <a:cs typeface="Calibri"/>
              </a:rPr>
              <a:t>in  </a:t>
            </a:r>
            <a:r>
              <a:rPr dirty="0" sz="2400" spc="-5">
                <a:latin typeface="Calibri"/>
                <a:cs typeface="Calibri"/>
              </a:rPr>
              <a:t>subjects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5">
                <a:latin typeface="Calibri"/>
                <a:cs typeface="Calibri"/>
              </a:rPr>
              <a:t>severe symptomatic </a:t>
            </a:r>
            <a:r>
              <a:rPr dirty="0" sz="2400" spc="-10">
                <a:latin typeface="Calibri"/>
                <a:cs typeface="Calibri"/>
              </a:rPr>
              <a:t>native </a:t>
            </a:r>
            <a:r>
              <a:rPr dirty="0" sz="2400" spc="-5">
                <a:latin typeface="Calibri"/>
                <a:cs typeface="Calibri"/>
              </a:rPr>
              <a:t>aortic </a:t>
            </a:r>
            <a:r>
              <a:rPr dirty="0" sz="2400" spc="-15">
                <a:latin typeface="Calibri"/>
                <a:cs typeface="Calibri"/>
              </a:rPr>
              <a:t>valve </a:t>
            </a:r>
            <a:r>
              <a:rPr dirty="0" sz="2400" spc="-10">
                <a:latin typeface="Calibri"/>
                <a:cs typeface="Calibri"/>
              </a:rPr>
              <a:t>stenosis 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b="1">
                <a:latin typeface="Calibri"/>
                <a:cs typeface="Calibri"/>
              </a:rPr>
              <a:t>30</a:t>
            </a:r>
            <a:r>
              <a:rPr dirty="0" sz="2400" spc="-10" b="1">
                <a:latin typeface="Calibri"/>
                <a:cs typeface="Calibri"/>
              </a:rPr>
              <a:t> pts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2000" spc="-5" b="1">
                <a:latin typeface="Calibri"/>
                <a:cs typeface="Calibri"/>
              </a:rPr>
              <a:t>Clinical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follow-up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6320" y="265480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92568" y="265480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76188" y="265480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63499" y="4089653"/>
          <a:ext cx="8159750" cy="112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4405"/>
                <a:gridCol w="1496059"/>
                <a:gridCol w="1357630"/>
                <a:gridCol w="1233170"/>
                <a:gridCol w="1828800"/>
              </a:tblGrid>
              <a:tr h="3714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6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FOLLOW-UP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ECHO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TTE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TEE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6 Min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Walk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Test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3450335" y="360578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76188" y="360578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46320" y="360578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7606" y="5433771"/>
            <a:ext cx="383794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alibri"/>
                <a:cs typeface="Calibri"/>
              </a:rPr>
              <a:t>Device </a:t>
            </a:r>
            <a:r>
              <a:rPr dirty="0" sz="2000" spc="-10" b="1">
                <a:latin typeface="Calibri"/>
                <a:cs typeface="Calibri"/>
              </a:rPr>
              <a:t>Sizes </a:t>
            </a:r>
            <a:r>
              <a:rPr dirty="0" sz="2000" b="1">
                <a:latin typeface="Calibri"/>
                <a:cs typeface="Calibri"/>
              </a:rPr>
              <a:t>– 20, 23, 26 and 29 </a:t>
            </a:r>
            <a:r>
              <a:rPr dirty="0" sz="2000" spc="-5" b="1">
                <a:latin typeface="Calibri"/>
                <a:cs typeface="Calibri"/>
              </a:rPr>
              <a:t>mm  </a:t>
            </a:r>
            <a:r>
              <a:rPr dirty="0" sz="2000" b="1">
                <a:latin typeface="Calibri"/>
                <a:cs typeface="Calibri"/>
              </a:rPr>
              <a:t>14 </a:t>
            </a:r>
            <a:r>
              <a:rPr dirty="0" sz="2000" spc="-10" b="1">
                <a:latin typeface="Calibri"/>
                <a:cs typeface="Calibri"/>
              </a:rPr>
              <a:t>Investigating </a:t>
            </a:r>
            <a:r>
              <a:rPr dirty="0" sz="2000" spc="-5" b="1">
                <a:latin typeface="Calibri"/>
                <a:cs typeface="Calibri"/>
              </a:rPr>
              <a:t>Sites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Echo Core </a:t>
            </a:r>
            <a:r>
              <a:rPr dirty="0" sz="2000" b="1">
                <a:latin typeface="Calibri"/>
                <a:cs typeface="Calibri"/>
              </a:rPr>
              <a:t>Lab – </a:t>
            </a:r>
            <a:r>
              <a:rPr dirty="0" sz="2000" spc="-45" b="1">
                <a:latin typeface="Calibri"/>
                <a:cs typeface="Calibri"/>
              </a:rPr>
              <a:t>CRF, </a:t>
            </a:r>
            <a:r>
              <a:rPr dirty="0" sz="2000" spc="-75" b="1">
                <a:latin typeface="Calibri"/>
                <a:cs typeface="Calibri"/>
              </a:rPr>
              <a:t>NY,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USA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92568" y="3613403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50335" y="265480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0">
            <a:solidFill>
              <a:srgbClr val="601F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887214" y="5435295"/>
            <a:ext cx="362204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994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latin typeface="Calibri"/>
                <a:cs typeface="Calibri"/>
              </a:rPr>
              <a:t>Dr. </a:t>
            </a:r>
            <a:r>
              <a:rPr dirty="0" sz="1800" b="1">
                <a:latin typeface="Calibri"/>
                <a:cs typeface="Calibri"/>
              </a:rPr>
              <a:t>Samin Sharma – </a:t>
            </a:r>
            <a:r>
              <a:rPr dirty="0" sz="1800" spc="-5" b="1">
                <a:latin typeface="Calibri"/>
                <a:cs typeface="Calibri"/>
              </a:rPr>
              <a:t>Chairman  </a:t>
            </a:r>
            <a:r>
              <a:rPr dirty="0" sz="1800" spc="-55" b="1">
                <a:latin typeface="Calibri"/>
                <a:cs typeface="Calibri"/>
              </a:rPr>
              <a:t>Dr. </a:t>
            </a:r>
            <a:r>
              <a:rPr dirty="0" sz="1800" b="1">
                <a:latin typeface="Calibri"/>
                <a:cs typeface="Calibri"/>
              </a:rPr>
              <a:t>Ashok </a:t>
            </a:r>
            <a:r>
              <a:rPr dirty="0" sz="1800" spc="-5" b="1">
                <a:latin typeface="Calibri"/>
                <a:cs typeface="Calibri"/>
              </a:rPr>
              <a:t>Seth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5" b="1">
                <a:latin typeface="Calibri"/>
                <a:cs typeface="Calibri"/>
              </a:rPr>
              <a:t>Dr. </a:t>
            </a:r>
            <a:r>
              <a:rPr dirty="0" sz="1800" spc="-15" b="1">
                <a:latin typeface="Calibri"/>
                <a:cs typeface="Calibri"/>
              </a:rPr>
              <a:t>Praveen Chandra </a:t>
            </a:r>
            <a:r>
              <a:rPr dirty="0" sz="1800" b="1">
                <a:latin typeface="Calibri"/>
                <a:cs typeface="Calibri"/>
              </a:rPr>
              <a:t>– </a:t>
            </a:r>
            <a:r>
              <a:rPr dirty="0" sz="1800" spc="-10" b="1">
                <a:latin typeface="Calibri"/>
                <a:cs typeface="Calibri"/>
              </a:rPr>
              <a:t>Coordinating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5" b="1">
                <a:latin typeface="Calibri"/>
                <a:cs typeface="Calibri"/>
              </a:rPr>
              <a:t>Dr. </a:t>
            </a:r>
            <a:r>
              <a:rPr dirty="0" sz="1800" spc="-15" b="1">
                <a:latin typeface="Calibri"/>
                <a:cs typeface="Calibri"/>
              </a:rPr>
              <a:t>Ravindra </a:t>
            </a:r>
            <a:r>
              <a:rPr dirty="0" sz="1800" spc="-5" b="1">
                <a:latin typeface="Calibri"/>
                <a:cs typeface="Calibri"/>
              </a:rPr>
              <a:t>Rao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Co-PI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911" y="190957"/>
            <a:ext cx="40862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Investigating</a:t>
            </a:r>
            <a:r>
              <a:rPr dirty="0" spc="-15"/>
              <a:t> Sites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5297" y="1176909"/>
            <a:ext cx="2788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30 Subjects, 14 </a:t>
            </a:r>
            <a:r>
              <a:rPr dirty="0" sz="1600" spc="-15">
                <a:latin typeface="Calibri"/>
                <a:cs typeface="Calibri"/>
              </a:rPr>
              <a:t>Investigating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Sites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2614" y="1104226"/>
            <a:ext cx="1767205" cy="335280"/>
          </a:xfrm>
          <a:custGeom>
            <a:avLst/>
            <a:gdLst/>
            <a:ahLst/>
            <a:cxnLst/>
            <a:rect l="l" t="t" r="r" b="b"/>
            <a:pathLst>
              <a:path w="1767204" h="335280">
                <a:moveTo>
                  <a:pt x="0" y="335191"/>
                </a:moveTo>
                <a:lnTo>
                  <a:pt x="1766697" y="335191"/>
                </a:lnTo>
                <a:lnTo>
                  <a:pt x="1766697" y="0"/>
                </a:lnTo>
                <a:lnTo>
                  <a:pt x="0" y="0"/>
                </a:lnTo>
                <a:lnTo>
                  <a:pt x="0" y="335191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49438" y="1104226"/>
            <a:ext cx="917575" cy="335280"/>
          </a:xfrm>
          <a:custGeom>
            <a:avLst/>
            <a:gdLst/>
            <a:ahLst/>
            <a:cxnLst/>
            <a:rect l="l" t="t" r="r" b="b"/>
            <a:pathLst>
              <a:path w="917575" h="335280">
                <a:moveTo>
                  <a:pt x="0" y="335191"/>
                </a:moveTo>
                <a:lnTo>
                  <a:pt x="917206" y="335191"/>
                </a:lnTo>
                <a:lnTo>
                  <a:pt x="917206" y="0"/>
                </a:lnTo>
                <a:lnTo>
                  <a:pt x="0" y="0"/>
                </a:lnTo>
                <a:lnTo>
                  <a:pt x="0" y="335191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26509" y="1097788"/>
          <a:ext cx="4552950" cy="5375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755"/>
                <a:gridCol w="1766570"/>
                <a:gridCol w="916939"/>
              </a:tblGrid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Investigator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Name and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Enrollment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Ashok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Seth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Fortis Escorts,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Delhi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Praveen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Chandra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Medanta,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Gurugram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Ravinder Singh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Rao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Eternal Heart,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Jaipur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Amit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Kumar Chaurasia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BLK Hospital,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Delhi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Pravin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Kumar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Goel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SGPGI,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Lucknow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Rishi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Sethi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Lari Cardio,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Lucknow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Prashant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Bharadwaj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MHCTC,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Pune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Ajaykumar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U.</a:t>
                      </a:r>
                      <a:r>
                        <a:rPr dirty="0" sz="12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Mahajan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Sion Hospital,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Mumbai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 N</a:t>
                      </a:r>
                      <a:r>
                        <a:rPr dirty="0" sz="12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Manjunath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Sri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Jayadeva,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Bengaluru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Sanjay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Mehrotra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NH, Bengaluru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George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Joseph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CMC,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Vellore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G.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Sengottuvelu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Apollo Hospital,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Chennai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Rajpal 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Abhaichand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GKNM,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Coimbatore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Ajith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Kumar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Sree Chitra,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Kerala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200" spc="-10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26492" y="1604772"/>
            <a:ext cx="4023360" cy="431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9032" y="2802635"/>
            <a:ext cx="205740" cy="25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9803" y="2855976"/>
            <a:ext cx="207264" cy="251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9219" y="2909316"/>
            <a:ext cx="207263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25652" y="3090672"/>
            <a:ext cx="205740" cy="251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74520" y="3137916"/>
            <a:ext cx="205739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45564" y="3235451"/>
            <a:ext cx="207263" cy="252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9724" y="3889247"/>
            <a:ext cx="207263" cy="252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1080" y="4098035"/>
            <a:ext cx="205740" cy="252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57300" y="4855464"/>
            <a:ext cx="207263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12163" y="4910328"/>
            <a:ext cx="205740" cy="251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19427" y="4893564"/>
            <a:ext cx="207264" cy="2514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28216" y="4876800"/>
            <a:ext cx="207263" cy="2514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48155" y="5394959"/>
            <a:ext cx="207263" cy="2514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43227" y="5210555"/>
            <a:ext cx="205740" cy="2514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772" y="190957"/>
            <a:ext cx="48006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Key </a:t>
            </a:r>
            <a:r>
              <a:rPr dirty="0" spc="-5"/>
              <a:t>Eligibility</a:t>
            </a:r>
            <a:r>
              <a:rPr dirty="0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37590"/>
            <a:ext cx="3937635" cy="5239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Inclusion: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Subjects </a:t>
            </a:r>
            <a:r>
              <a:rPr dirty="0" sz="2000">
                <a:latin typeface="Calibri"/>
                <a:cs typeface="Calibri"/>
              </a:rPr>
              <a:t>&gt; 18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  <a:p>
            <a:pPr lvl="1" marL="756285" marR="5080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Calibri"/>
                <a:cs typeface="Calibri"/>
              </a:rPr>
              <a:t>Must </a:t>
            </a:r>
            <a:r>
              <a:rPr dirty="0" sz="2000" spc="-20">
                <a:latin typeface="Calibri"/>
                <a:cs typeface="Calibri"/>
              </a:rPr>
              <a:t>have </a:t>
            </a:r>
            <a:r>
              <a:rPr dirty="0" sz="2000" spc="-5">
                <a:latin typeface="Calibri"/>
                <a:cs typeface="Calibri"/>
              </a:rPr>
              <a:t>co-morbidities such  that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heart team concur  that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predicted risk of  </a:t>
            </a:r>
            <a:r>
              <a:rPr dirty="0" sz="2000" spc="-15">
                <a:latin typeface="Calibri"/>
                <a:cs typeface="Calibri"/>
              </a:rPr>
              <a:t>operative </a:t>
            </a:r>
            <a:r>
              <a:rPr dirty="0" sz="2000" spc="-5">
                <a:latin typeface="Calibri"/>
                <a:cs typeface="Calibri"/>
              </a:rPr>
              <a:t>mortality </a:t>
            </a:r>
            <a:r>
              <a:rPr dirty="0" sz="2000">
                <a:latin typeface="Calibri"/>
                <a:cs typeface="Calibri"/>
              </a:rPr>
              <a:t>is ≥ 4%  </a:t>
            </a:r>
            <a:r>
              <a:rPr dirty="0" sz="2000" spc="-5">
                <a:latin typeface="Calibri"/>
                <a:cs typeface="Calibri"/>
              </a:rPr>
              <a:t>and/or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minimum </a:t>
            </a:r>
            <a:r>
              <a:rPr dirty="0" sz="2000" spc="-10">
                <a:latin typeface="Calibri"/>
                <a:cs typeface="Calibri"/>
              </a:rPr>
              <a:t>STS score 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≥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  <a:p>
            <a:pPr lvl="1" marL="756285" marR="210185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Senile </a:t>
            </a:r>
            <a:r>
              <a:rPr dirty="0" sz="2000" spc="-10">
                <a:latin typeface="Calibri"/>
                <a:cs typeface="Calibri"/>
              </a:rPr>
              <a:t>degenerative </a:t>
            </a:r>
            <a:r>
              <a:rPr dirty="0" sz="2000" spc="-5">
                <a:latin typeface="Calibri"/>
                <a:cs typeface="Calibri"/>
              </a:rPr>
              <a:t>aortic  </a:t>
            </a:r>
            <a:r>
              <a:rPr dirty="0" sz="2000" spc="-15">
                <a:latin typeface="Calibri"/>
                <a:cs typeface="Calibri"/>
              </a:rPr>
              <a:t>valve </a:t>
            </a:r>
            <a:r>
              <a:rPr dirty="0" sz="2000" spc="-10">
                <a:latin typeface="Calibri"/>
                <a:cs typeface="Calibri"/>
              </a:rPr>
              <a:t>stenosis </a:t>
            </a:r>
            <a:r>
              <a:rPr dirty="0" sz="2000">
                <a:latin typeface="Calibri"/>
                <a:cs typeface="Calibri"/>
              </a:rPr>
              <a:t>with echo-  </a:t>
            </a:r>
            <a:r>
              <a:rPr dirty="0" sz="2000" spc="-10">
                <a:latin typeface="Calibri"/>
                <a:cs typeface="Calibri"/>
              </a:rPr>
              <a:t>cardiographically derived  </a:t>
            </a:r>
            <a:r>
              <a:rPr dirty="0" sz="2000" spc="-5">
                <a:latin typeface="Calibri"/>
                <a:cs typeface="Calibri"/>
              </a:rPr>
              <a:t>criteria </a:t>
            </a:r>
            <a:r>
              <a:rPr dirty="0" sz="2000">
                <a:latin typeface="Calibri"/>
                <a:cs typeface="Calibri"/>
              </a:rPr>
              <a:t>: </a:t>
            </a:r>
            <a:r>
              <a:rPr dirty="0" sz="2000" spc="-5">
                <a:latin typeface="Calibri"/>
                <a:cs typeface="Calibri"/>
              </a:rPr>
              <a:t>mean </a:t>
            </a:r>
            <a:r>
              <a:rPr dirty="0" sz="2000" spc="-10">
                <a:latin typeface="Calibri"/>
                <a:cs typeface="Calibri"/>
              </a:rPr>
              <a:t>gradient </a:t>
            </a:r>
            <a:r>
              <a:rPr dirty="0" sz="2000">
                <a:latin typeface="Calibri"/>
                <a:cs typeface="Calibri"/>
              </a:rPr>
              <a:t>&gt;  </a:t>
            </a:r>
            <a:r>
              <a:rPr dirty="0" sz="2000" spc="-5">
                <a:latin typeface="Calibri"/>
                <a:cs typeface="Calibri"/>
              </a:rPr>
              <a:t>40mmHg or </a:t>
            </a:r>
            <a:r>
              <a:rPr dirty="0" sz="2000" spc="-10">
                <a:latin typeface="Calibri"/>
                <a:cs typeface="Calibri"/>
              </a:rPr>
              <a:t>jet velocity  greater </a:t>
            </a:r>
            <a:r>
              <a:rPr dirty="0" sz="2000">
                <a:latin typeface="Calibri"/>
                <a:cs typeface="Calibri"/>
              </a:rPr>
              <a:t>than 4.0 </a:t>
            </a:r>
            <a:r>
              <a:rPr dirty="0" sz="2000" spc="-10">
                <a:latin typeface="Calibri"/>
                <a:cs typeface="Calibri"/>
              </a:rPr>
              <a:t>m/s </a:t>
            </a:r>
            <a:r>
              <a:rPr dirty="0" sz="2000" spc="-5">
                <a:latin typeface="Calibri"/>
                <a:cs typeface="Calibri"/>
              </a:rPr>
              <a:t>or an  initial </a:t>
            </a:r>
            <a:r>
              <a:rPr dirty="0" sz="2000">
                <a:latin typeface="Calibri"/>
                <a:cs typeface="Calibri"/>
              </a:rPr>
              <a:t>aortic </a:t>
            </a:r>
            <a:r>
              <a:rPr dirty="0" sz="2000" spc="-15">
                <a:latin typeface="Calibri"/>
                <a:cs typeface="Calibri"/>
              </a:rPr>
              <a:t>valve </a:t>
            </a:r>
            <a:r>
              <a:rPr dirty="0" sz="2000" spc="-10">
                <a:latin typeface="Calibri"/>
                <a:cs typeface="Calibri"/>
              </a:rPr>
              <a:t>area </a:t>
            </a:r>
            <a:r>
              <a:rPr dirty="0" sz="2000" spc="-35">
                <a:latin typeface="Calibri"/>
                <a:cs typeface="Calibri"/>
              </a:rPr>
              <a:t>(AVA) 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&lt; 0.8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cm2</a:t>
            </a:r>
            <a:endParaRPr sz="2000">
              <a:latin typeface="Calibri"/>
              <a:cs typeface="Calibri"/>
            </a:endParaRPr>
          </a:p>
          <a:p>
            <a:pPr lvl="1" marL="756285" marR="242570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Subject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10">
                <a:latin typeface="Calibri"/>
                <a:cs typeface="Calibri"/>
              </a:rPr>
              <a:t>symptomatic </a:t>
            </a:r>
            <a:r>
              <a:rPr dirty="0" sz="2000" spc="-15">
                <a:latin typeface="Calibri"/>
                <a:cs typeface="Calibri"/>
              </a:rPr>
              <a:t>from  </a:t>
            </a:r>
            <a:r>
              <a:rPr dirty="0" sz="2000" spc="-5">
                <a:latin typeface="Calibri"/>
                <a:cs typeface="Calibri"/>
              </a:rPr>
              <a:t>aortic </a:t>
            </a:r>
            <a:r>
              <a:rPr dirty="0" sz="2000" spc="-15">
                <a:latin typeface="Calibri"/>
                <a:cs typeface="Calibri"/>
              </a:rPr>
              <a:t>valve </a:t>
            </a:r>
            <a:r>
              <a:rPr dirty="0" sz="2000" spc="-10">
                <a:latin typeface="Calibri"/>
                <a:cs typeface="Calibri"/>
              </a:rPr>
              <a:t>stenosis </a:t>
            </a:r>
            <a:r>
              <a:rPr dirty="0" sz="2000" spc="-5">
                <a:latin typeface="Calibri"/>
                <a:cs typeface="Calibri"/>
              </a:rPr>
              <a:t>as  </a:t>
            </a:r>
            <a:r>
              <a:rPr dirty="0" sz="2000" spc="-15">
                <a:latin typeface="Calibri"/>
                <a:cs typeface="Calibri"/>
              </a:rPr>
              <a:t>demonstrated </a:t>
            </a:r>
            <a:r>
              <a:rPr dirty="0" sz="2000" spc="-5">
                <a:latin typeface="Calibri"/>
                <a:cs typeface="Calibri"/>
              </a:rPr>
              <a:t>by </a:t>
            </a:r>
            <a:r>
              <a:rPr dirty="0" sz="2000">
                <a:latin typeface="Calibri"/>
                <a:cs typeface="Calibri"/>
              </a:rPr>
              <a:t>NYHA  Functional </a:t>
            </a:r>
            <a:r>
              <a:rPr dirty="0" sz="2000" spc="-5">
                <a:latin typeface="Calibri"/>
                <a:cs typeface="Calibri"/>
              </a:rPr>
              <a:t>Class </a:t>
            </a:r>
            <a:r>
              <a:rPr dirty="0" sz="2000">
                <a:latin typeface="Calibri"/>
                <a:cs typeface="Calibri"/>
              </a:rPr>
              <a:t>III &amp;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7725" y="970534"/>
            <a:ext cx="3809365" cy="4873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Exclusion: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Calibri"/>
                <a:cs typeface="Calibri"/>
              </a:rPr>
              <a:t>AMI &lt; 1 </a:t>
            </a:r>
            <a:r>
              <a:rPr dirty="0" sz="2000" spc="-5">
                <a:latin typeface="Calibri"/>
                <a:cs typeface="Calibri"/>
              </a:rPr>
              <a:t>month prior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Tx</a:t>
            </a:r>
            <a:endParaRPr sz="2000">
              <a:latin typeface="Calibri"/>
              <a:cs typeface="Calibri"/>
            </a:endParaRPr>
          </a:p>
          <a:p>
            <a:pPr lvl="1" marL="756285" marR="226060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Calibri"/>
                <a:cs typeface="Calibri"/>
              </a:rPr>
              <a:t>Unicuspid, </a:t>
            </a:r>
            <a:r>
              <a:rPr dirty="0" sz="2000" spc="-5">
                <a:latin typeface="Calibri"/>
                <a:cs typeface="Calibri"/>
              </a:rPr>
              <a:t>bicuspid or </a:t>
            </a:r>
            <a:r>
              <a:rPr dirty="0" sz="2000">
                <a:latin typeface="Calibri"/>
                <a:cs typeface="Calibri"/>
              </a:rPr>
              <a:t>non-  </a:t>
            </a:r>
            <a:r>
              <a:rPr dirty="0" sz="2000" spc="-5">
                <a:latin typeface="Calibri"/>
                <a:cs typeface="Calibri"/>
              </a:rPr>
              <a:t>calcified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ts val="216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Calibri"/>
                <a:cs typeface="Calibri"/>
              </a:rPr>
              <a:t>Mix </a:t>
            </a:r>
            <a:r>
              <a:rPr dirty="0" sz="2000" spc="-5">
                <a:latin typeface="Calibri"/>
                <a:cs typeface="Calibri"/>
              </a:rPr>
              <a:t>aortic </a:t>
            </a:r>
            <a:r>
              <a:rPr dirty="0" sz="2000" spc="-15">
                <a:latin typeface="Calibri"/>
                <a:cs typeface="Calibri"/>
              </a:rPr>
              <a:t>valve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dirty="0" sz="2000" spc="-5">
                <a:latin typeface="Calibri"/>
                <a:cs typeface="Calibri"/>
              </a:rPr>
              <a:t>(AS+AR) </a:t>
            </a:r>
            <a:r>
              <a:rPr dirty="0" sz="2000">
                <a:latin typeface="Calibri"/>
                <a:cs typeface="Calibri"/>
              </a:rPr>
              <a:t>with AR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&gt;3+</a:t>
            </a:r>
            <a:endParaRPr sz="2000">
              <a:latin typeface="Calibri"/>
              <a:cs typeface="Calibri"/>
            </a:endParaRPr>
          </a:p>
          <a:p>
            <a:pPr lvl="1" marL="756285" marR="125730" indent="-286385">
              <a:lnSpc>
                <a:spcPts val="192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Calibri"/>
                <a:cs typeface="Calibri"/>
              </a:rPr>
              <a:t>Pre-existing prosthetic </a:t>
            </a:r>
            <a:r>
              <a:rPr dirty="0" sz="2000" spc="-5">
                <a:latin typeface="Calibri"/>
                <a:cs typeface="Calibri"/>
              </a:rPr>
              <a:t>HV in  </a:t>
            </a:r>
            <a:r>
              <a:rPr dirty="0" sz="2000" spc="-10">
                <a:latin typeface="Calibri"/>
                <a:cs typeface="Calibri"/>
              </a:rPr>
              <a:t>any </a:t>
            </a:r>
            <a:r>
              <a:rPr dirty="0" sz="2000" spc="-5">
                <a:latin typeface="Calibri"/>
                <a:cs typeface="Calibri"/>
              </a:rPr>
              <a:t>position, </a:t>
            </a:r>
            <a:r>
              <a:rPr dirty="0" sz="2000" spc="-10">
                <a:latin typeface="Calibri"/>
                <a:cs typeface="Calibri"/>
              </a:rPr>
              <a:t>prosthetic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ring</a:t>
            </a:r>
            <a:endParaRPr sz="2000">
              <a:latin typeface="Calibri"/>
              <a:cs typeface="Calibri"/>
            </a:endParaRPr>
          </a:p>
          <a:p>
            <a:pPr lvl="1" marL="756285" marR="311785" indent="-286385">
              <a:lnSpc>
                <a:spcPct val="80000"/>
              </a:lnSpc>
              <a:spcBef>
                <a:spcPts val="5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5">
                <a:latin typeface="Calibri"/>
                <a:cs typeface="Calibri"/>
              </a:rPr>
              <a:t>Untreated </a:t>
            </a:r>
            <a:r>
              <a:rPr dirty="0" sz="2000" spc="-5">
                <a:latin typeface="Calibri"/>
                <a:cs typeface="Calibri"/>
              </a:rPr>
              <a:t>significant CAD  requiring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revascularization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Hemodynamic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instability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40">
                <a:latin typeface="Calibri"/>
                <a:cs typeface="Calibri"/>
              </a:rPr>
              <a:t>LVEF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&lt;20%</a:t>
            </a:r>
            <a:endParaRPr sz="2000">
              <a:latin typeface="Calibri"/>
              <a:cs typeface="Calibri"/>
            </a:endParaRPr>
          </a:p>
          <a:p>
            <a:pPr lvl="1" marL="756285" marR="5080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Calibri"/>
                <a:cs typeface="Calibri"/>
              </a:rPr>
              <a:t>Native </a:t>
            </a:r>
            <a:r>
              <a:rPr dirty="0" sz="2000" spc="-5">
                <a:latin typeface="Calibri"/>
                <a:cs typeface="Calibri"/>
              </a:rPr>
              <a:t>aortic annulus &lt;18mm  or </a:t>
            </a:r>
            <a:r>
              <a:rPr dirty="0" sz="2000">
                <a:latin typeface="Calibri"/>
                <a:cs typeface="Calibri"/>
              </a:rPr>
              <a:t>&gt; 28mm </a:t>
            </a:r>
            <a:r>
              <a:rPr dirty="0" sz="2000" spc="-5">
                <a:latin typeface="Calibri"/>
                <a:cs typeface="Calibri"/>
              </a:rPr>
              <a:t>by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echo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ts val="216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Renal </a:t>
            </a:r>
            <a:r>
              <a:rPr dirty="0" sz="2000" spc="-15">
                <a:latin typeface="Calibri"/>
                <a:cs typeface="Calibri"/>
              </a:rPr>
              <a:t>insufficiency,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ESRD,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dirty="0" sz="2000" spc="-10">
                <a:latin typeface="Calibri"/>
                <a:cs typeface="Calibri"/>
              </a:rPr>
              <a:t>dialysis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Significant aortic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576" y="190957"/>
            <a:ext cx="42125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Key</a:t>
            </a:r>
            <a:r>
              <a:rPr dirty="0" spc="-85"/>
              <a:t> </a:t>
            </a:r>
            <a:r>
              <a:rPr dirty="0" spc="-10"/>
              <a:t>Demographics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0556" y="1272032"/>
          <a:ext cx="7081520" cy="483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2947034"/>
              </a:tblGrid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MyVal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THV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20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(Years)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75.54±6.72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Gender (Male)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(73.33%)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STS score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(%)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6.42±1.78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NYHA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Class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III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(80.00%)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NYHA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IV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(20.00%)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disease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(43.33%)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Previous Myocardial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Infarction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(13.33%)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CABG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(16.66%)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PCI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(13.33%)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Balloon aortic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valvuloplasty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(0.0%)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Cerebral vascular</a:t>
                      </a:r>
                      <a:r>
                        <a:rPr dirty="0" sz="20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disease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(3.33%)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Peripheral vascular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disease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(10.00%)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24216" y="0"/>
            <a:ext cx="1319783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19288" y="0"/>
            <a:ext cx="1097279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Julien</dc:creator>
  <dc:title>Présentation PowerPoint</dc:title>
  <dcterms:created xsi:type="dcterms:W3CDTF">2018-05-23T14:57:47Z</dcterms:created>
  <dcterms:modified xsi:type="dcterms:W3CDTF">2018-05-23T14:57:47Z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2018-05-23T00:00:00Z</vt:filetime>
  </property>
</Properties>
</file>